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3" r:id="rId3"/>
    <p:sldId id="265" r:id="rId4"/>
    <p:sldId id="266" r:id="rId5"/>
    <p:sldId id="267" r:id="rId6"/>
    <p:sldId id="268" r:id="rId7"/>
    <p:sldId id="262" r:id="rId8"/>
    <p:sldId id="269" r:id="rId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>
      <p:cViewPr varScale="1">
        <p:scale>
          <a:sx n="102" d="100"/>
          <a:sy n="102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D1C5C-7317-414D-88DF-CDF60E58CF72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1D01B-5AEB-45CA-98AA-FF97CC97CD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7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53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40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52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40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28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AC2ED-45A2-48F2-AE74-32475B7B0A7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AC861-5206-47CD-980E-DD50DAD0A7A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81405-BF65-43D6-AEF0-BD5F7D3EB5D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40743-F30B-4349-B9BA-AA300CC486E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E0D25-EEC0-4159-82E0-470F2CE2D48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05B0C-4C30-401E-8AEB-01F4DF8E7D2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9519C-97A1-4DE5-8E65-ADD4FFDE202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8E63A-93A0-4AF0-81AC-B0BE038C73D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15A7F-5B96-4174-89E0-195E16BA512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5E94F-CDFE-45DE-84B7-BEB92712300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63AF1-0A06-492B-815D-5E69996B985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fld id="{9F9B4297-7125-4104-A64F-82A68C9E390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50825" y="476250"/>
            <a:ext cx="3097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Homework 5  (Due: 6/21)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44537" y="980728"/>
            <a:ext cx="8569325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Tx/>
              <a:buAutoNum type="arabicParenBoth"/>
            </a:pPr>
            <a:r>
              <a:rPr lang="en-US" altLang="zh-TW" dirty="0">
                <a:ea typeface="標楷體" pitchFamily="65" charset="-120"/>
              </a:rPr>
              <a:t>Write the </a:t>
            </a:r>
            <a:r>
              <a:rPr lang="en-US" altLang="zh-TW" dirty="0" err="1">
                <a:ea typeface="標楷體" pitchFamily="65" charset="-120"/>
              </a:rPr>
              <a:t>Matlab</a:t>
            </a:r>
            <a:r>
              <a:rPr lang="en-US" altLang="zh-TW" dirty="0">
                <a:ea typeface="標楷體" pitchFamily="65" charset="-120"/>
              </a:rPr>
              <a:t> or Python code to compute the FFT of two 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-point real signals 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 and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 using only one 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-point FFT.                                    (20 scores)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ea typeface="標楷體" pitchFamily="65" charset="-120"/>
              </a:rPr>
              <a:t>                                         [</a:t>
            </a:r>
            <a:r>
              <a:rPr lang="en-US" altLang="zh-TW" i="1" dirty="0" err="1">
                <a:ea typeface="標楷體" pitchFamily="65" charset="-120"/>
              </a:rPr>
              <a:t>Fx</a:t>
            </a:r>
            <a:r>
              <a:rPr lang="en-US" altLang="zh-TW" dirty="0">
                <a:ea typeface="標楷體" pitchFamily="65" charset="-120"/>
              </a:rPr>
              <a:t>, </a:t>
            </a:r>
            <a:r>
              <a:rPr lang="en-US" altLang="zh-TW" i="1" dirty="0" err="1">
                <a:ea typeface="標楷體" pitchFamily="65" charset="-120"/>
              </a:rPr>
              <a:t>Fy</a:t>
            </a:r>
            <a:r>
              <a:rPr lang="en-US" altLang="zh-TW" dirty="0">
                <a:ea typeface="標楷體" pitchFamily="65" charset="-120"/>
              </a:rPr>
              <a:t>] =</a:t>
            </a:r>
            <a:r>
              <a:rPr lang="en-US" altLang="zh-TW" dirty="0" err="1">
                <a:ea typeface="標楷體" pitchFamily="65" charset="-120"/>
              </a:rPr>
              <a:t>fftreal</a:t>
            </a:r>
            <a:r>
              <a:rPr lang="en-US" altLang="zh-TW" dirty="0">
                <a:ea typeface="標楷體" pitchFamily="65" charset="-120"/>
              </a:rPr>
              <a:t>(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,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) </a:t>
            </a:r>
          </a:p>
          <a:p>
            <a:pPr marL="457200" indent="-457200" algn="just"/>
            <a:r>
              <a:rPr lang="en-US" altLang="zh-TW" dirty="0">
                <a:ea typeface="標楷體" pitchFamily="65" charset="-120"/>
              </a:rPr>
              <a:t>       </a:t>
            </a:r>
            <a:r>
              <a:rPr lang="en-US" altLang="zh-TW" u="sng" dirty="0">
                <a:ea typeface="標楷體" pitchFamily="65" charset="-120"/>
              </a:rPr>
              <a:t>The code should be handed out by </a:t>
            </a:r>
            <a:r>
              <a:rPr lang="en-US" altLang="zh-TW" u="sng" dirty="0" err="1">
                <a:ea typeface="標楷體" pitchFamily="65" charset="-120"/>
                <a:cs typeface="Times New Roman" pitchFamily="18" charset="0"/>
              </a:rPr>
              <a:t>NTUCool</a:t>
            </a:r>
            <a:r>
              <a:rPr lang="en-US" altLang="zh-TW" dirty="0">
                <a:ea typeface="標楷體" pitchFamily="65" charset="-120"/>
              </a:rPr>
              <a:t>.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72814" y="332656"/>
            <a:ext cx="8398372" cy="74488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110000"/>
              </a:lnSpc>
            </a:pPr>
            <a:r>
              <a:rPr lang="en-US" altLang="zh-TW" dirty="0"/>
              <a:t>(2) Compared to the original non-sectioned convolution, what are the </a:t>
            </a:r>
            <a:r>
              <a:rPr lang="en-US" altLang="zh-TW" u="sng" dirty="0"/>
              <a:t>two main advantages</a:t>
            </a:r>
            <a:r>
              <a:rPr lang="en-US" altLang="zh-TW" dirty="0"/>
              <a:t> of the </a:t>
            </a:r>
            <a:r>
              <a:rPr lang="en-US" altLang="zh-TW" u="sng" dirty="0"/>
              <a:t>sectioned convolution</a:t>
            </a:r>
            <a:r>
              <a:rPr lang="en-US" altLang="zh-TW" dirty="0"/>
              <a:t>?                                         (8 scores)</a:t>
            </a:r>
            <a:endParaRPr lang="en-US" altLang="zh-TW" dirty="0">
              <a:sym typeface="Symbol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16E2F02-55B4-45F9-27EF-C34A744223A5}"/>
                  </a:ext>
                </a:extLst>
              </p:cNvPr>
              <p:cNvSpPr txBox="1"/>
              <p:nvPr/>
            </p:nvSpPr>
            <p:spPr>
              <a:xfrm>
                <a:off x="372813" y="1181803"/>
                <a:ext cx="83983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kumimoji="1" lang="en-US" altLang="zh-TW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sectioned convolution</a:t>
                </a:r>
                <a:r>
                  <a:rPr kumimoji="1"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的</a:t>
                </a:r>
                <a:r>
                  <a:rPr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運算量較 </a:t>
                </a:r>
                <a:r>
                  <a:rPr lang="en-US" altLang="zh-TW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non-sectioned convolution</a:t>
                </a:r>
                <a:r>
                  <a:rPr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少，</a:t>
                </a:r>
                <a:r>
                  <a:rPr lang="en-US" altLang="zh-TW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sectioned convolution</a:t>
                </a:r>
                <a:r>
                  <a:rPr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的運算量</a:t>
                </a:r>
                <a:r>
                  <a:rPr kumimoji="1"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大約等於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𝑁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𝑐𝑜𝑛𝑠𝑡𝑎𝑛𝑡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𝑐𝑜𝑚𝑝𝑙𝑒𝑥𝑖𝑡𝑦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。</a:t>
                </a:r>
                <a:endParaRPr lang="en-US" altLang="zh-TW" dirty="0">
                  <a:latin typeface="Calibri" panose="020F0502020204030204" pitchFamily="34" charset="0"/>
                  <a:ea typeface="Microsoft JhengHei" panose="020B0604030504040204" pitchFamily="34" charset="-120"/>
                  <a:cs typeface="Calibri" panose="020F050202020403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若每一段長度都是固定的</a:t>
                </a:r>
                <a:r>
                  <a:rPr lang="en-US" altLang="zh-TW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L</a:t>
                </a:r>
                <a:r>
                  <a:rPr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，硬體的架構與需求量就是會固定的。</a:t>
                </a:r>
                <a:endParaRPr lang="en-US" altLang="zh-TW" dirty="0">
                  <a:latin typeface="Calibri" panose="020F0502020204030204" pitchFamily="34" charset="0"/>
                  <a:ea typeface="Microsoft JhengHei" panose="020B0604030504040204" pitchFamily="34" charset="-12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16E2F02-55B4-45F9-27EF-C34A74422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13" y="1181803"/>
                <a:ext cx="8398372" cy="1323439"/>
              </a:xfrm>
              <a:prstGeom prst="rect">
                <a:avLst/>
              </a:prstGeom>
              <a:blipFill>
                <a:blip r:embed="rId2"/>
                <a:stretch>
                  <a:fillRect l="-755" t="-285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5">
            <a:extLst>
              <a:ext uri="{FF2B5EF4-FFF2-40B4-BE49-F238E27FC236}">
                <a16:creationId xmlns:a16="http://schemas.microsoft.com/office/drawing/2014/main" id="{B1B020CF-612C-7E48-30D3-843BEB964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" y="2783419"/>
            <a:ext cx="8569325" cy="110799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110000"/>
              </a:lnSpc>
            </a:pPr>
            <a:r>
              <a:rPr lang="en-US" altLang="zh-TW" dirty="0"/>
              <a:t>(3) Are the following applications </a:t>
            </a:r>
            <a:r>
              <a:rPr lang="en-US" altLang="zh-TW" u="sng" dirty="0"/>
              <a:t>suitable for the Walsh transform?</a:t>
            </a:r>
            <a:r>
              <a:rPr lang="zh-TW" altLang="en-US" u="sng" dirty="0"/>
              <a:t> </a:t>
            </a:r>
            <a:r>
              <a:rPr lang="en-US" altLang="zh-TW" u="sng" dirty="0"/>
              <a:t>Why? </a:t>
            </a:r>
            <a:r>
              <a:rPr lang="en-US" altLang="zh-TW" dirty="0"/>
              <a:t>(a) calculating the linear convolution;  (b) compressing a natural image; (c) stair-like signal analysis.                                                                            (12 scores) </a:t>
            </a:r>
            <a:endParaRPr lang="en-US" altLang="zh-TW" dirty="0">
              <a:sym typeface="Symbol" pitchFamily="18" charset="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72D05C9-6443-F9C6-5F79-A40E1552F416}"/>
              </a:ext>
            </a:extLst>
          </p:cNvPr>
          <p:cNvSpPr txBox="1"/>
          <p:nvPr/>
        </p:nvSpPr>
        <p:spPr>
          <a:xfrm>
            <a:off x="287337" y="3995678"/>
            <a:ext cx="8569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Both"/>
            </a:pPr>
            <a:r>
              <a:rPr lang="en-US" altLang="zh-TW" dirty="0"/>
              <a:t>calculating the linear convolution</a:t>
            </a:r>
            <a:r>
              <a:rPr lang="zh-TW" altLang="en-US" dirty="0"/>
              <a:t>： </a:t>
            </a:r>
            <a:endParaRPr lang="en-US" altLang="zh-TW" dirty="0"/>
          </a:p>
          <a:p>
            <a:pPr lvl="1"/>
            <a:r>
              <a:rPr lang="zh-TW" altLang="en-US" dirty="0"/>
              <a:t>不適合。</a:t>
            </a:r>
            <a:r>
              <a:rPr lang="en-US" altLang="zh-TW" dirty="0"/>
              <a:t>Walsh transform </a:t>
            </a:r>
            <a:r>
              <a:rPr lang="zh-TW" altLang="en-US" dirty="0"/>
              <a:t>只有在 </a:t>
            </a:r>
            <a:r>
              <a:rPr lang="en-US" altLang="zh-TW" dirty="0"/>
              <a:t>logical convolution </a:t>
            </a:r>
            <a:r>
              <a:rPr lang="zh-TW" altLang="en-US" dirty="0"/>
              <a:t>做 </a:t>
            </a:r>
            <a:r>
              <a:rPr lang="en-US" altLang="zh-TW" dirty="0"/>
              <a:t>transform</a:t>
            </a:r>
            <a:r>
              <a:rPr lang="zh-TW" altLang="en-US" dirty="0"/>
              <a:t> 後才會變成乘法，在 </a:t>
            </a:r>
            <a:r>
              <a:rPr lang="en-US" altLang="zh-TW" dirty="0"/>
              <a:t>linear convolution</a:t>
            </a:r>
            <a:r>
              <a:rPr lang="zh-TW" altLang="en-US" dirty="0"/>
              <a:t> 則沒有這個性質。</a:t>
            </a:r>
            <a:endParaRPr lang="en-US" altLang="zh-TW" dirty="0"/>
          </a:p>
          <a:p>
            <a:pPr marL="457200" indent="-457200">
              <a:buAutoNum type="alphaLcParenBoth"/>
            </a:pPr>
            <a:r>
              <a:rPr lang="en-US" altLang="zh-TW" dirty="0"/>
              <a:t>compressing a natural image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不適合。當運算量不是問題的話，比較少使用 </a:t>
            </a:r>
            <a:r>
              <a:rPr lang="en-US" altLang="zh-TW" dirty="0"/>
              <a:t>Walsh transform </a:t>
            </a:r>
            <a:r>
              <a:rPr lang="zh-TW" altLang="en-US" dirty="0"/>
              <a:t>而是會用 </a:t>
            </a:r>
            <a:r>
              <a:rPr lang="en-US" altLang="zh-TW" dirty="0"/>
              <a:t>DCT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AutoNum type="alphaLcParenBoth"/>
            </a:pPr>
            <a:r>
              <a:rPr lang="en-US" altLang="zh-TW" dirty="0"/>
              <a:t>stair-like signal analysis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適合。跟 </a:t>
            </a:r>
            <a:r>
              <a:rPr lang="en-US" altLang="zh-TW" dirty="0"/>
              <a:t>Walsh transform</a:t>
            </a:r>
            <a:r>
              <a:rPr lang="zh-TW" altLang="en-US" dirty="0"/>
              <a:t> 一樣都是菱菱角角的樣子，用 </a:t>
            </a:r>
            <a:r>
              <a:rPr lang="en-US" altLang="zh-TW" dirty="0"/>
              <a:t>Walsh transform</a:t>
            </a:r>
            <a:r>
              <a:rPr lang="zh-TW" altLang="en-US" dirty="0"/>
              <a:t>會有優勢。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9876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133E90F8-397E-4BFE-A635-15D35EC15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" y="332656"/>
            <a:ext cx="8569325" cy="74488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110000"/>
              </a:lnSpc>
            </a:pPr>
            <a:r>
              <a:rPr lang="en-US" altLang="zh-TW" dirty="0"/>
              <a:t>(4) What is the number of addition operations when we what to implement (a) the 16-point Walsh transform and (b) the 16-point </a:t>
            </a:r>
            <a:r>
              <a:rPr lang="en-US" altLang="zh-TW" dirty="0" err="1"/>
              <a:t>Haar</a:t>
            </a:r>
            <a:r>
              <a:rPr lang="en-US" altLang="zh-TW" dirty="0"/>
              <a:t> transform?       (10 scores)</a:t>
            </a:r>
            <a:endParaRPr lang="en-US" altLang="zh-TW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635989B-0C12-EFB4-B220-3F843231BFFB}"/>
                  </a:ext>
                </a:extLst>
              </p:cNvPr>
              <p:cNvSpPr txBox="1"/>
              <p:nvPr/>
            </p:nvSpPr>
            <p:spPr>
              <a:xfrm>
                <a:off x="287337" y="1268760"/>
                <a:ext cx="85693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Both"/>
                </a:pPr>
                <a:r>
                  <a:rPr lang="en-US" altLang="zh-TW" dirty="0"/>
                  <a:t>16-point =&gt;</a:t>
                </a:r>
                <a:r>
                  <a:rPr lang="zh-TW" altLang="en-US" dirty="0"/>
                  <a:t> </a:t>
                </a:r>
                <a:r>
                  <a:rPr kumimoji="1" lang="en-US" altLang="zh-TW" dirty="0"/>
                  <a:t>4</a:t>
                </a:r>
                <a:r>
                  <a:rPr kumimoji="1" lang="zh-TW" altLang="en-US" dirty="0"/>
                  <a:t>個 </a:t>
                </a:r>
                <a:r>
                  <a:rPr kumimoji="1" lang="en-US" altLang="zh-TW" dirty="0"/>
                  <a:t>stage</a:t>
                </a:r>
                <a:r>
                  <a:rPr kumimoji="1" lang="zh-TW" altLang="en-US" dirty="0"/>
                  <a:t>，</a:t>
                </a:r>
                <a:r>
                  <a:rPr kumimoji="1" lang="en-US" altLang="zh-TW" dirty="0"/>
                  <a:t>1</a:t>
                </a:r>
                <a:r>
                  <a:rPr kumimoji="1" lang="zh-TW" altLang="en-US" dirty="0"/>
                  <a:t>個 </a:t>
                </a:r>
                <a:r>
                  <a:rPr kumimoji="1" lang="en-US" altLang="zh-TW" dirty="0"/>
                  <a:t>stage : 16</a:t>
                </a:r>
                <a:r>
                  <a:rPr kumimoji="1" lang="zh-TW" altLang="en-US" dirty="0"/>
                  <a:t> 個加法</a:t>
                </a:r>
                <a:r>
                  <a:rPr lang="zh-TW" altLang="en-US" dirty="0"/>
                  <a:t>，總共會是 </a:t>
                </a:r>
                <a:r>
                  <a:rPr kumimoji="1" lang="en-US" altLang="zh-TW" dirty="0"/>
                  <a:t>16x4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=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64</a:t>
                </a:r>
                <a:r>
                  <a:rPr kumimoji="1" lang="zh-TW" altLang="en-US" dirty="0"/>
                  <a:t> 個加法。</a:t>
                </a:r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個加法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+4=6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個加法，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6+8=14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個加法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=14+16=30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個加法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635989B-0C12-EFB4-B220-3F843231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7" y="1268760"/>
                <a:ext cx="8569325" cy="1015663"/>
              </a:xfrm>
              <a:prstGeom prst="rect">
                <a:avLst/>
              </a:prstGeom>
              <a:blipFill>
                <a:blip r:embed="rId2"/>
                <a:stretch>
                  <a:fillRect l="-592" t="-2469" r="-3550" b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96BBA6E8-219D-555A-01A2-0E069E8AB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8" y="2780928"/>
            <a:ext cx="8424863" cy="76944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(5) What are the </a:t>
            </a:r>
            <a:r>
              <a:rPr lang="en-US" altLang="zh-TW" u="sng" dirty="0"/>
              <a:t>two main advantages</a:t>
            </a:r>
            <a:r>
              <a:rPr lang="en-US" altLang="zh-TW" dirty="0"/>
              <a:t> of the OFDM when compared to the</a:t>
            </a:r>
            <a:br>
              <a:rPr lang="en-US" altLang="zh-TW" dirty="0"/>
            </a:br>
            <a:r>
              <a:rPr lang="en-US" altLang="zh-TW" dirty="0"/>
              <a:t>      original FDM?                                                                                  (8 scores)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9BF54E5-465F-7A03-3381-ADEED9815845}"/>
              </a:ext>
            </a:extLst>
          </p:cNvPr>
          <p:cNvSpPr txBox="1"/>
          <p:nvPr/>
        </p:nvSpPr>
        <p:spPr>
          <a:xfrm>
            <a:off x="359567" y="3717032"/>
            <a:ext cx="8424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OFDM</a:t>
            </a:r>
            <a:r>
              <a:rPr kumimoji="1" lang="en-US" altLang="zh-TW" dirty="0"/>
              <a:t> </a:t>
            </a:r>
            <a:r>
              <a:rPr kumimoji="1" lang="zh-TW" altLang="en-US" dirty="0"/>
              <a:t>不同 </a:t>
            </a:r>
            <a:r>
              <a:rPr kumimoji="1" lang="en-US" altLang="zh-TW" dirty="0"/>
              <a:t>channels </a:t>
            </a:r>
            <a:r>
              <a:rPr kumimoji="1" lang="zh-TW" altLang="en-US" dirty="0"/>
              <a:t>傳送的東西不會互相干擾，</a:t>
            </a:r>
            <a:r>
              <a:rPr lang="zh-TW" altLang="en-US" dirty="0"/>
              <a:t>要還原訊號時</a:t>
            </a:r>
            <a:r>
              <a:rPr kumimoji="1" lang="zh-TW" altLang="en-US" dirty="0"/>
              <a:t>比較能夠簡單就還原出來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OFDM</a:t>
            </a:r>
            <a:r>
              <a:rPr lang="zh-TW" altLang="en-US" dirty="0"/>
              <a:t> </a:t>
            </a:r>
            <a:r>
              <a:rPr kumimoji="1" lang="zh-TW" altLang="en-US" dirty="0"/>
              <a:t>跟 </a:t>
            </a:r>
            <a:r>
              <a:rPr kumimoji="1" lang="en-US" altLang="zh-TW" dirty="0"/>
              <a:t>inverse</a:t>
            </a:r>
            <a:r>
              <a:rPr kumimoji="1" lang="zh-TW" altLang="en-US" dirty="0"/>
              <a:t> 離散傅立葉轉換的式子是很像的，就可以利用傅立葉轉換的快速演算法來做調變解調。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974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59532" y="260648"/>
            <a:ext cx="8424936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(6) (a) What is the results of CDMA if there are three data [1 1 0], [0 1 1], [1 0 1]</a:t>
            </a:r>
            <a:br>
              <a:rPr lang="en-US" altLang="zh-TW" dirty="0"/>
            </a:br>
            <a:r>
              <a:rPr lang="en-US" altLang="zh-TW" dirty="0"/>
              <a:t>           and these three data are modulated by the 1</a:t>
            </a:r>
            <a:r>
              <a:rPr lang="en-US" altLang="zh-TW" baseline="30000" dirty="0"/>
              <a:t>st</a:t>
            </a:r>
            <a:r>
              <a:rPr lang="en-US" altLang="zh-TW" dirty="0"/>
              <a:t>, 6</a:t>
            </a:r>
            <a:r>
              <a:rPr lang="en-US" altLang="zh-TW" baseline="30000" dirty="0"/>
              <a:t>th</a:t>
            </a:r>
            <a:r>
              <a:rPr lang="en-US" altLang="zh-TW" dirty="0"/>
              <a:t>, and 12</a:t>
            </a:r>
            <a:r>
              <a:rPr lang="en-US" altLang="zh-TW" baseline="30000" dirty="0"/>
              <a:t>th</a:t>
            </a:r>
            <a:r>
              <a:rPr lang="en-US" altLang="zh-TW" dirty="0"/>
              <a:t> rows of  the </a:t>
            </a:r>
            <a:br>
              <a:rPr lang="en-US" altLang="zh-TW" dirty="0"/>
            </a:br>
            <a:r>
              <a:rPr lang="en-US" altLang="zh-TW" dirty="0"/>
              <a:t>           16-point Walsh transform? (The beginning row is the 1</a:t>
            </a:r>
            <a:r>
              <a:rPr lang="en-US" altLang="zh-TW" baseline="30000" dirty="0"/>
              <a:t>st</a:t>
            </a:r>
            <a:r>
              <a:rPr lang="en-US" altLang="zh-TW" dirty="0"/>
              <a:t> row).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  (b) In (a), if the 8</a:t>
            </a:r>
            <a:r>
              <a:rPr lang="en-US" altLang="zh-TW" baseline="30000" dirty="0"/>
              <a:t>th</a:t>
            </a:r>
            <a:r>
              <a:rPr lang="en-US" altLang="zh-TW" dirty="0"/>
              <a:t> and the 15</a:t>
            </a:r>
            <a:r>
              <a:rPr lang="en-US" altLang="zh-TW" baseline="30000" dirty="0"/>
              <a:t>th</a:t>
            </a:r>
            <a:r>
              <a:rPr lang="en-US" altLang="zh-TW" dirty="0"/>
              <a:t> entries of the CDMA results are missed, can</a:t>
            </a:r>
            <a:br>
              <a:rPr lang="en-US" altLang="zh-TW" dirty="0"/>
            </a:br>
            <a:r>
              <a:rPr lang="en-US" altLang="zh-TW" dirty="0"/>
              <a:t>             we recover the original data? Why?                                            (5 scores)                      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B2B2EB-F969-41B3-A8C6-B9C613C9132D}"/>
              </a:ext>
            </a:extLst>
          </p:cNvPr>
          <p:cNvSpPr/>
          <p:nvPr/>
        </p:nvSpPr>
        <p:spPr>
          <a:xfrm>
            <a:off x="7524328" y="968534"/>
            <a:ext cx="1378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(10 scores)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BEEED4A-7879-82EA-9DC4-A18103E70D93}"/>
              </a:ext>
            </a:extLst>
          </p:cNvPr>
          <p:cNvSpPr txBox="1"/>
          <p:nvPr/>
        </p:nvSpPr>
        <p:spPr>
          <a:xfrm>
            <a:off x="359532" y="2230418"/>
            <a:ext cx="84249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[1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1],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r>
              <a:rPr lang="en-US" altLang="zh-TW" baseline="30000" dirty="0"/>
              <a:t>th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[1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-1],</a:t>
            </a:r>
            <a:r>
              <a:rPr lang="zh-TW" altLang="en-US" dirty="0"/>
              <a:t> </a:t>
            </a:r>
            <a:r>
              <a:rPr lang="en-US" altLang="zh-TW" dirty="0"/>
              <a:t>12</a:t>
            </a:r>
            <a:r>
              <a:rPr lang="en-US" altLang="zh-TW" baseline="30000" dirty="0"/>
              <a:t>th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[1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-1]</a:t>
            </a:r>
          </a:p>
          <a:p>
            <a:pPr marL="457200" indent="-457200">
              <a:buAutoNum type="alphaLcParenBoth"/>
            </a:pPr>
            <a:r>
              <a:rPr lang="en-US" altLang="zh-TW" dirty="0"/>
              <a:t>(1)</a:t>
            </a:r>
            <a:r>
              <a:rPr lang="zh-TW" altLang="en-US" dirty="0"/>
              <a:t> 將 </a:t>
            </a:r>
            <a:r>
              <a:rPr lang="en-US" altLang="zh-TW" dirty="0"/>
              <a:t>0</a:t>
            </a:r>
            <a:r>
              <a:rPr lang="zh-TW" altLang="en-US" dirty="0"/>
              <a:t> 變為 −</a:t>
            </a:r>
            <a:r>
              <a:rPr lang="en-US" altLang="zh-TW" dirty="0"/>
              <a:t>1:</a:t>
            </a:r>
            <a:r>
              <a:rPr lang="zh-TW" altLang="en-US" dirty="0"/>
              <a:t> </a:t>
            </a:r>
            <a:r>
              <a:rPr lang="en-US" altLang="zh-TW" dirty="0"/>
              <a:t>[1 1 -1], [-1 1 1], [1 -1 1]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 </a:t>
            </a:r>
            <a:r>
              <a:rPr lang="zh-TW" altLang="en-US" dirty="0"/>
              <a:t>      </a:t>
            </a:r>
            <a:r>
              <a:rPr lang="en-US" altLang="zh-TW" dirty="0"/>
              <a:t>(2) [1 1 -1]</a:t>
            </a:r>
            <a:r>
              <a:rPr lang="zh-TW" altLang="en-US" dirty="0"/>
              <a:t> </a:t>
            </a:r>
            <a:r>
              <a:rPr lang="en-US" altLang="zh-TW" dirty="0">
                <a:effectLst/>
                <a:latin typeface="TimesNewRomanPSMT"/>
              </a:rPr>
              <a:t>modulated by </a:t>
            </a: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zh-TW" altLang="en-US" dirty="0"/>
              <a:t> </a:t>
            </a:r>
            <a:endParaRPr lang="en-US" altLang="zh-TW" dirty="0"/>
          </a:p>
          <a:p>
            <a:pPr marL="342900" indent="-342900">
              <a:buFont typeface="Symbol" pitchFamily="2" charset="2"/>
              <a:buChar char="Þ"/>
            </a:pPr>
            <a:r>
              <a:rPr lang="en-US" altLang="zh-TW" sz="1400" dirty="0"/>
              <a:t>[1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]</a:t>
            </a:r>
          </a:p>
          <a:p>
            <a:r>
              <a:rPr lang="en-US" altLang="zh-TW" dirty="0"/>
              <a:t>[-1 1 1]</a:t>
            </a:r>
            <a:r>
              <a:rPr lang="zh-TW" altLang="en-US" dirty="0"/>
              <a:t> </a:t>
            </a:r>
            <a:r>
              <a:rPr lang="en-US" altLang="zh-TW" dirty="0">
                <a:effectLst/>
                <a:latin typeface="TimesNewRomanPSMT"/>
              </a:rPr>
              <a:t>modulated by 6</a:t>
            </a:r>
            <a:r>
              <a:rPr lang="en-US" altLang="zh-TW" baseline="30000" dirty="0"/>
              <a:t>st</a:t>
            </a:r>
            <a:r>
              <a:rPr lang="zh-TW" altLang="en-US" baseline="30000" dirty="0"/>
              <a:t> </a:t>
            </a:r>
            <a:endParaRPr lang="en-US" altLang="zh-TW" baseline="30000" dirty="0"/>
          </a:p>
          <a:p>
            <a:pPr marL="285750" indent="-285750">
              <a:buFont typeface="Symbol" pitchFamily="2" charset="2"/>
              <a:buChar char="Þ"/>
            </a:pPr>
            <a:r>
              <a:rPr lang="en-US" altLang="zh-TW" sz="1400" dirty="0"/>
              <a:t>[-1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-1]</a:t>
            </a:r>
          </a:p>
          <a:p>
            <a:r>
              <a:rPr lang="en-US" altLang="zh-TW" dirty="0"/>
              <a:t>[1 -1 1]</a:t>
            </a:r>
            <a:r>
              <a:rPr lang="zh-TW" altLang="en-US" dirty="0"/>
              <a:t> </a:t>
            </a:r>
            <a:r>
              <a:rPr lang="en-US" altLang="zh-TW" dirty="0">
                <a:effectLst/>
                <a:latin typeface="TimesNewRomanPSMT"/>
              </a:rPr>
              <a:t>modulated by 12</a:t>
            </a:r>
            <a:r>
              <a:rPr lang="en-US" altLang="zh-TW" baseline="30000" dirty="0"/>
              <a:t>st</a:t>
            </a:r>
            <a:r>
              <a:rPr lang="zh-TW" altLang="en-US" baseline="30000" dirty="0"/>
              <a:t> </a:t>
            </a:r>
            <a:endParaRPr lang="en-US" altLang="zh-TW" baseline="30000" dirty="0"/>
          </a:p>
          <a:p>
            <a:pPr marL="285750" indent="-285750">
              <a:buFont typeface="Symbol" pitchFamily="2" charset="2"/>
              <a:buChar char="Þ"/>
            </a:pPr>
            <a:r>
              <a:rPr lang="en-US" altLang="zh-TW" sz="1400" dirty="0"/>
              <a:t>[1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-1]</a:t>
            </a:r>
          </a:p>
          <a:p>
            <a:r>
              <a:rPr lang="zh-TW" altLang="en-US" dirty="0"/>
              <a:t>       </a:t>
            </a:r>
            <a:r>
              <a:rPr lang="en-US" altLang="zh-TW" dirty="0"/>
              <a:t>(3) </a:t>
            </a:r>
            <a:r>
              <a:rPr lang="zh-TW" altLang="en-US" dirty="0"/>
              <a:t>相合</a:t>
            </a:r>
            <a:r>
              <a:rPr lang="en-US" altLang="zh-TW" sz="1400" dirty="0"/>
              <a:t>	</a:t>
            </a:r>
          </a:p>
          <a:p>
            <a:r>
              <a:rPr lang="en-US" altLang="zh-TW" sz="1400" dirty="0"/>
              <a:t>=&gt;</a:t>
            </a:r>
            <a:r>
              <a:rPr lang="zh-TW" altLang="en-US" sz="1400" dirty="0"/>
              <a:t> </a:t>
            </a:r>
            <a:r>
              <a:rPr lang="en-US" altLang="zh-TW" sz="1400" dirty="0"/>
              <a:t>[1</a:t>
            </a:r>
            <a:r>
              <a:rPr lang="zh-TW" altLang="en-US" sz="1400" dirty="0"/>
              <a:t> </a:t>
            </a:r>
            <a:r>
              <a:rPr lang="en-US" altLang="zh-TW" sz="1400" dirty="0"/>
              <a:t>-1]</a:t>
            </a:r>
          </a:p>
        </p:txBody>
      </p:sp>
    </p:spTree>
    <p:extLst>
      <p:ext uri="{BB962C8B-B14F-4D97-AF65-F5344CB8AC3E}">
        <p14:creationId xmlns:p14="http://schemas.microsoft.com/office/powerpoint/2010/main" val="62277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4CDC986-B954-4CA4-8DDE-5DE2AAAB6908}"/>
              </a:ext>
            </a:extLst>
          </p:cNvPr>
          <p:cNvSpPr/>
          <p:nvPr/>
        </p:nvSpPr>
        <p:spPr>
          <a:xfrm>
            <a:off x="359532" y="260648"/>
            <a:ext cx="8424936" cy="18528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(7) (a) Please determine 3</a:t>
            </a:r>
            <a:r>
              <a:rPr lang="en-US" altLang="zh-TW" baseline="30000" dirty="0"/>
              <a:t>2049</a:t>
            </a:r>
            <a:r>
              <a:rPr lang="en-US" altLang="zh-TW" dirty="0"/>
              <a:t> (mod 11).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      (Hint: Try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i="1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such</a:t>
            </a:r>
            <a:r>
              <a:rPr lang="zh-TW" altLang="en-US" dirty="0"/>
              <a:t> </a:t>
            </a:r>
            <a:r>
              <a:rPr lang="en-US" altLang="zh-TW" dirty="0"/>
              <a:t>that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en-US" altLang="zh-TW" i="1" baseline="30000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(mod</a:t>
            </a:r>
            <a:r>
              <a:rPr lang="zh-TW" altLang="en-US" dirty="0"/>
              <a:t> </a:t>
            </a:r>
            <a:r>
              <a:rPr lang="en-US" altLang="zh-TW" dirty="0"/>
              <a:t>11)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1).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</a:t>
            </a:r>
            <a:r>
              <a:rPr lang="zh-TW" altLang="en-US" dirty="0"/>
              <a:t> </a:t>
            </a:r>
            <a:r>
              <a:rPr lang="en-US" altLang="zh-TW" dirty="0"/>
              <a:t>(b) Suppose that </a:t>
            </a:r>
            <a:r>
              <a:rPr lang="en-US" altLang="zh-TW" i="1" dirty="0"/>
              <a:t>N</a:t>
            </a:r>
            <a:r>
              <a:rPr lang="en-US" altLang="zh-TW" dirty="0"/>
              <a:t> mod 23 = 12 and </a:t>
            </a:r>
            <a:r>
              <a:rPr lang="en-US" altLang="zh-TW" i="1" dirty="0"/>
              <a:t>N</a:t>
            </a:r>
            <a:r>
              <a:rPr lang="en-US" altLang="zh-TW" dirty="0"/>
              <a:t> mod 47 = 8. Please determine the</a:t>
            </a:r>
            <a:br>
              <a:rPr lang="en-US" altLang="zh-TW" dirty="0"/>
            </a:br>
            <a:r>
              <a:rPr lang="en-US" altLang="zh-TW" dirty="0"/>
              <a:t>           minimal positive integer solution for </a:t>
            </a:r>
            <a:r>
              <a:rPr lang="en-US" altLang="zh-TW" i="1" dirty="0"/>
              <a:t>N</a:t>
            </a:r>
            <a:r>
              <a:rPr lang="en-US" altLang="zh-TW" dirty="0"/>
              <a:t>. 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       (Hint: We can use the fact that 46 mod 47 = -1 mod 47.)           </a:t>
            </a:r>
            <a:r>
              <a:rPr lang="en-US" altLang="zh-TW" dirty="0">
                <a:sym typeface="Symbol" panose="05050102010706020507" pitchFamily="18" charset="2"/>
              </a:rPr>
              <a:t> (8 scores)</a:t>
            </a:r>
            <a:r>
              <a:rPr lang="en-US" altLang="zh-TW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164A26C-7980-4A79-210A-CA2E1002F761}"/>
                  </a:ext>
                </a:extLst>
              </p:cNvPr>
              <p:cNvSpPr txBox="1"/>
              <p:nvPr/>
            </p:nvSpPr>
            <p:spPr>
              <a:xfrm>
                <a:off x="359532" y="2443315"/>
                <a:ext cx="8172908" cy="3918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11=3,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11=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11=</m:t>
                    </m:r>
                    <m:r>
                      <m:rPr>
                        <m:nor/>
                      </m:rPr>
                      <a:rPr lang="en-US" altLang="zh-TW"/>
                      <m:t>5</m:t>
                    </m:r>
                    <m:r>
                      <m:rPr>
                        <m:nor/>
                      </m:rPr>
                      <a:rPr lang="en-US" altLang="zh-TW" b="0" i="0" smtClean="0"/>
                      <m:t>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11=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zh-TW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11=</m:t>
                      </m:r>
                      <m:r>
                        <m:rPr>
                          <m:nor/>
                        </m:rPr>
                        <a:rPr lang="en-US" altLang="zh-TW">
                          <a:latin typeface="Cambria Math" panose="02040503050406030204" pitchFamily="18" charset="0"/>
                        </a:rPr>
                        <m:t>1,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11=</m:t>
                      </m:r>
                      <m:r>
                        <m:rPr>
                          <m:nor/>
                        </m:rPr>
                        <a:rPr lang="en-US" altLang="zh-TW">
                          <a:latin typeface="Cambria Math" panose="02040503050406030204" pitchFamily="18" charset="0"/>
                        </a:rPr>
                        <m:t>3,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11=</m:t>
                      </m:r>
                      <m:r>
                        <m:rPr>
                          <m:nor/>
                        </m:rPr>
                        <a:rPr lang="en-US" altLang="zh-TW">
                          <a:latin typeface="Cambria Math" panose="02040503050406030204" pitchFamily="18" charset="0"/>
                        </a:rPr>
                        <m:t>9,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11=</m:t>
                      </m:r>
                      <m:r>
                        <m:rPr>
                          <m:nor/>
                        </m:rPr>
                        <a:rPr lang="en-US" altLang="zh-TW"/>
                        <m:t>5</m:t>
                      </m:r>
                    </m:oMath>
                  </m:oMathPara>
                </a14:m>
                <a:endParaRPr lang="en-US" altLang="zh-TW" dirty="0"/>
              </a:p>
              <a:p>
                <a:pPr lvl="1"/>
                <a:r>
                  <a:rPr lang="zh-TW" altLang="en-US" dirty="0"/>
                  <a:t>每</a:t>
                </a:r>
                <a:r>
                  <a:rPr lang="en-US" altLang="zh-TW" dirty="0"/>
                  <a:t>5</a:t>
                </a:r>
                <a:r>
                  <a:rPr lang="zh-TW" altLang="en-US" dirty="0"/>
                  <a:t>次循環，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2049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餘</m:t>
                    </m:r>
                    <m:r>
                      <m:rPr>
                        <m:nor/>
                      </m:rPr>
                      <a:rPr lang="zh-TW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/>
                      <m:t>4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2049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11=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zh-TW" b="0" dirty="0"/>
              </a:p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+12⇒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47:</m:t>
                    </m:r>
                  </m:oMath>
                </a14:m>
                <a:endParaRPr lang="en-US" altLang="zh-TW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12,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TW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10,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zh-TW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zh-TW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altLang="zh-TW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=23∗8+12=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196</m:t>
                      </m:r>
                    </m:oMath>
                  </m:oMathPara>
                </a14:m>
                <a:endParaRPr lang="en-US" altLang="zh-TW" b="0" dirty="0"/>
              </a:p>
              <a:p>
                <a:pPr lvl="1"/>
                <a:endParaRPr lang="en-US" altLang="zh-TW" b="0" dirty="0"/>
              </a:p>
              <a:p>
                <a:pPr lvl="1"/>
                <a:endParaRPr lang="en-US" altLang="zh-TW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164A26C-7980-4A79-210A-CA2E1002F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2443315"/>
                <a:ext cx="8172908" cy="3918573"/>
              </a:xfrm>
              <a:prstGeom prst="rect">
                <a:avLst/>
              </a:prstGeom>
              <a:blipFill>
                <a:blip r:embed="rId3"/>
                <a:stretch>
                  <a:fillRect l="-4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53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3400130-C0C0-4F8F-A776-FE9CB7AB2E0B}"/>
              </a:ext>
            </a:extLst>
          </p:cNvPr>
          <p:cNvSpPr/>
          <p:nvPr/>
        </p:nvSpPr>
        <p:spPr>
          <a:xfrm>
            <a:off x="359532" y="332656"/>
            <a:ext cx="8424936" cy="406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(8) Write at least three similarities between the NTT and the DFT.       (7 scores)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207984E-E3CA-57C7-7BD5-F2B49133AB7E}"/>
              </a:ext>
            </a:extLst>
          </p:cNvPr>
          <p:cNvSpPr txBox="1"/>
          <p:nvPr/>
        </p:nvSpPr>
        <p:spPr>
          <a:xfrm>
            <a:off x="305526" y="908720"/>
            <a:ext cx="8532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kumimoji="1" lang="en-US" altLang="zh-TW" dirty="0"/>
              <a:t>Orthogonal</a:t>
            </a:r>
            <a:r>
              <a:rPr kumimoji="1" lang="zh-TW" altLang="en-US" dirty="0"/>
              <a:t>：</a:t>
            </a:r>
            <a:r>
              <a:rPr kumimoji="1" lang="en-US" altLang="zh-TW" dirty="0"/>
              <a:t>DFT</a:t>
            </a:r>
            <a:r>
              <a:rPr kumimoji="1" lang="zh-TW" altLang="en-US" dirty="0"/>
              <a:t> 不同 </a:t>
            </a:r>
            <a:r>
              <a:rPr kumimoji="1" lang="en-US" altLang="zh-TW" dirty="0"/>
              <a:t>row</a:t>
            </a:r>
            <a:r>
              <a:rPr kumimoji="1" lang="zh-TW" altLang="en-US" dirty="0"/>
              <a:t> 做內積會＝</a:t>
            </a:r>
            <a:r>
              <a:rPr kumimoji="1" lang="en-US" altLang="zh-TW" dirty="0"/>
              <a:t>0</a:t>
            </a:r>
            <a:r>
              <a:rPr kumimoji="1" lang="zh-TW" altLang="en-US" dirty="0"/>
              <a:t>，</a:t>
            </a:r>
            <a:r>
              <a:rPr kumimoji="1" lang="en-US" altLang="zh-TW" dirty="0"/>
              <a:t>NTT</a:t>
            </a:r>
            <a:r>
              <a:rPr kumimoji="1" lang="zh-TW" altLang="en-US" dirty="0"/>
              <a:t> 不同 </a:t>
            </a:r>
            <a:r>
              <a:rPr kumimoji="1" lang="en-US" altLang="zh-TW" dirty="0"/>
              <a:t>row</a:t>
            </a:r>
            <a:r>
              <a:rPr kumimoji="1" lang="zh-TW" altLang="en-US" dirty="0"/>
              <a:t> 也是</a:t>
            </a:r>
            <a:r>
              <a:rPr kumimoji="1" lang="en-US" altLang="zh-TW" dirty="0"/>
              <a:t>orthogonality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pPr marL="457200" indent="-457200">
              <a:buFontTx/>
              <a:buAutoNum type="arabicPeriod"/>
            </a:pPr>
            <a:r>
              <a:rPr lang="en-US" altLang="zh-TW" dirty="0"/>
              <a:t>E</a:t>
            </a:r>
            <a:r>
              <a:rPr kumimoji="1" lang="en-US" altLang="zh-TW" dirty="0"/>
              <a:t>xact inverse</a:t>
            </a:r>
            <a:r>
              <a:rPr kumimoji="1" lang="zh-TW" altLang="en-US" dirty="0"/>
              <a:t>：</a:t>
            </a:r>
            <a:r>
              <a:rPr kumimoji="1" lang="en-US" altLang="zh-TW" dirty="0"/>
              <a:t> DFT and IDFT are exact inverses of each other</a:t>
            </a:r>
            <a:r>
              <a:rPr kumimoji="1" lang="zh-TW" altLang="en-US" dirty="0"/>
              <a:t>，</a:t>
            </a:r>
            <a:r>
              <a:rPr kumimoji="1" lang="en-US" altLang="zh-TW" dirty="0"/>
              <a:t> NTT </a:t>
            </a:r>
            <a:r>
              <a:rPr kumimoji="1" lang="zh-TW" altLang="en-US" dirty="0"/>
              <a:t>和</a:t>
            </a:r>
            <a:r>
              <a:rPr kumimoji="1" lang="en-US" altLang="zh-TW" dirty="0"/>
              <a:t> INTT </a:t>
            </a:r>
            <a:r>
              <a:rPr kumimoji="1" lang="zh-TW" altLang="en-US" dirty="0"/>
              <a:t>也是</a:t>
            </a:r>
            <a:r>
              <a:rPr kumimoji="1" lang="en-US" altLang="zh-TW" dirty="0"/>
              <a:t> exact inverse</a:t>
            </a:r>
            <a:r>
              <a:rPr kumimoji="1" lang="zh-TW" altLang="en-US" dirty="0"/>
              <a:t>。</a:t>
            </a:r>
            <a:r>
              <a:rPr kumimoji="1" lang="en-US" altLang="zh-TW" dirty="0"/>
              <a:t> 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TW" dirty="0"/>
              <a:t>Circular Convolution</a:t>
            </a:r>
            <a:r>
              <a:rPr kumimoji="1" lang="zh-TW" altLang="en-US" dirty="0"/>
              <a:t>：</a:t>
            </a:r>
            <a:r>
              <a:rPr kumimoji="1" lang="en-US" altLang="zh-TW" dirty="0"/>
              <a:t>NTT</a:t>
            </a:r>
            <a:r>
              <a:rPr kumimoji="1" lang="zh-TW" altLang="en-US" dirty="0"/>
              <a:t> 和 </a:t>
            </a:r>
            <a:r>
              <a:rPr kumimoji="1" lang="en-US" altLang="zh-TW" dirty="0"/>
              <a:t>DFT</a:t>
            </a:r>
            <a:r>
              <a:rPr kumimoji="1" lang="zh-TW" altLang="en-US" dirty="0"/>
              <a:t> 都遵循 </a:t>
            </a:r>
            <a:r>
              <a:rPr kumimoji="1" lang="en-US" altLang="zh-TW" dirty="0"/>
              <a:t>circular convolution</a:t>
            </a:r>
            <a:r>
              <a:rPr kumimoji="1" lang="zh-TW" altLang="en-US" dirty="0"/>
              <a:t> 定理，可以用來執行 </a:t>
            </a:r>
            <a:r>
              <a:rPr kumimoji="1" lang="en-US" altLang="zh-TW" dirty="0"/>
              <a:t>circular convolution</a:t>
            </a:r>
            <a:r>
              <a:rPr kumimoji="1"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2229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6533C02C-0E37-4751-931B-8F0FF69BF75F}"/>
              </a:ext>
            </a:extLst>
          </p:cNvPr>
          <p:cNvSpPr/>
          <p:nvPr/>
        </p:nvSpPr>
        <p:spPr>
          <a:xfrm>
            <a:off x="359532" y="260648"/>
            <a:ext cx="8424936" cy="25607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(9) For the complex number theoretic transform (CNT), if a complex integer number </a:t>
            </a:r>
            <a:r>
              <a:rPr lang="en-US" altLang="zh-TW" i="1" dirty="0"/>
              <a:t>a</a:t>
            </a:r>
            <a:r>
              <a:rPr lang="en-US" altLang="zh-TW" dirty="0"/>
              <a:t> + </a:t>
            </a:r>
            <a:r>
              <a:rPr lang="en-US" altLang="zh-TW" i="1" dirty="0" err="1"/>
              <a:t>ib</a:t>
            </a:r>
            <a:r>
              <a:rPr lang="en-US" altLang="zh-TW" dirty="0"/>
              <a:t> satisfies </a:t>
            </a:r>
            <a:r>
              <a:rPr lang="en-US" altLang="zh-TW" i="1" dirty="0"/>
              <a:t>a</a:t>
            </a:r>
            <a:r>
              <a:rPr lang="en-US" altLang="zh-TW" baseline="30000" dirty="0"/>
              <a:t>2</a:t>
            </a:r>
            <a:r>
              <a:rPr lang="en-US" altLang="zh-TW" dirty="0"/>
              <a:t> + </a:t>
            </a:r>
            <a:r>
              <a:rPr lang="en-US" altLang="zh-TW" i="1" dirty="0"/>
              <a:t>b</a:t>
            </a:r>
            <a:r>
              <a:rPr lang="en-US" altLang="zh-TW" baseline="30000" dirty="0"/>
              <a:t>2</a:t>
            </a:r>
            <a:r>
              <a:rPr lang="en-US" altLang="zh-TW" dirty="0"/>
              <a:t> = 1 mod </a:t>
            </a:r>
            <a:r>
              <a:rPr lang="en-US" altLang="zh-TW" i="1" dirty="0"/>
              <a:t>M</a:t>
            </a:r>
            <a:r>
              <a:rPr lang="en-US" altLang="zh-TW" dirty="0"/>
              <a:t>, then we say that </a:t>
            </a:r>
            <a:r>
              <a:rPr lang="en-US" altLang="zh-TW" i="1" dirty="0"/>
              <a:t>a</a:t>
            </a:r>
            <a:r>
              <a:rPr lang="en-US" altLang="zh-TW" dirty="0"/>
              <a:t> + </a:t>
            </a:r>
            <a:r>
              <a:rPr lang="en-US" altLang="zh-TW" i="1" dirty="0" err="1"/>
              <a:t>ib</a:t>
            </a:r>
            <a:r>
              <a:rPr lang="en-US" altLang="zh-TW" dirty="0"/>
              <a:t> is on the unit circle.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(a) Is 2+ </a:t>
            </a:r>
            <a:r>
              <a:rPr lang="en-US" altLang="zh-TW" i="1" dirty="0"/>
              <a:t>i</a:t>
            </a:r>
            <a:r>
              <a:rPr lang="en-US" altLang="zh-TW" dirty="0"/>
              <a:t>11 and 5+</a:t>
            </a:r>
            <a:r>
              <a:rPr lang="en-US" altLang="zh-TW" i="1" dirty="0"/>
              <a:t>i</a:t>
            </a:r>
            <a:r>
              <a:rPr lang="en-US" altLang="zh-TW" dirty="0"/>
              <a:t>10 on the unit circle when </a:t>
            </a:r>
            <a:r>
              <a:rPr lang="en-US" altLang="zh-TW" i="1" dirty="0"/>
              <a:t>M</a:t>
            </a:r>
            <a:r>
              <a:rPr lang="en-US" altLang="zh-TW" dirty="0"/>
              <a:t> = 31?               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(b) Is (2+ </a:t>
            </a:r>
            <a:r>
              <a:rPr lang="en-US" altLang="zh-TW" i="1" dirty="0"/>
              <a:t>i</a:t>
            </a:r>
            <a:r>
              <a:rPr lang="en-US" altLang="zh-TW" dirty="0"/>
              <a:t>11)(5+</a:t>
            </a:r>
            <a:r>
              <a:rPr lang="en-US" altLang="zh-TW" i="1" dirty="0"/>
              <a:t>i</a:t>
            </a:r>
            <a:r>
              <a:rPr lang="en-US" altLang="zh-TW" dirty="0"/>
              <a:t>10) on the unit circle when </a:t>
            </a:r>
            <a:r>
              <a:rPr lang="en-US" altLang="zh-TW" i="1" dirty="0"/>
              <a:t>M</a:t>
            </a:r>
            <a:r>
              <a:rPr lang="en-US" altLang="zh-TW" dirty="0"/>
              <a:t> = 31?                    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(c) When </a:t>
            </a:r>
            <a:r>
              <a:rPr lang="en-US" altLang="zh-TW" i="1" dirty="0"/>
              <a:t>a</a:t>
            </a:r>
            <a:r>
              <a:rPr lang="en-US" altLang="zh-TW" dirty="0"/>
              <a:t> = 10, find all </a:t>
            </a:r>
            <a:r>
              <a:rPr lang="en-US" altLang="zh-TW" i="1" dirty="0"/>
              <a:t>b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[1, 2, .., 30] such that </a:t>
            </a:r>
            <a:r>
              <a:rPr lang="en-US" altLang="zh-TW" i="1" dirty="0"/>
              <a:t>a</a:t>
            </a:r>
            <a:r>
              <a:rPr lang="en-US" altLang="zh-TW" dirty="0"/>
              <a:t> + </a:t>
            </a:r>
            <a:r>
              <a:rPr lang="en-US" altLang="zh-TW" i="1" dirty="0" err="1"/>
              <a:t>ib</a:t>
            </a:r>
            <a:r>
              <a:rPr lang="en-US" altLang="zh-TW" dirty="0"/>
              <a:t> is on the unit circle.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                                                                                                           (12 scores)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912855F-0592-C20D-25AA-AE5E0F88A456}"/>
                  </a:ext>
                </a:extLst>
              </p:cNvPr>
              <p:cNvSpPr txBox="1"/>
              <p:nvPr/>
            </p:nvSpPr>
            <p:spPr>
              <a:xfrm>
                <a:off x="359532" y="2924944"/>
                <a:ext cx="8424936" cy="5385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AutoNum type="alphaL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31=1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altLang="zh-TW" dirty="0"/>
                      <m:t>2</m:t>
                    </m:r>
                    <m:r>
                      <m:rPr>
                        <m:nor/>
                      </m:rPr>
                      <a:rPr lang="zh-TW" altLang="en-US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+ </m:t>
                    </m:r>
                    <m:r>
                      <m:rPr>
                        <m:nor/>
                      </m:rPr>
                      <a:rPr lang="en-US" altLang="zh-TW" i="1" dirty="0"/>
                      <m:t>i</m:t>
                    </m:r>
                    <m:r>
                      <m:rPr>
                        <m:nor/>
                      </m:rPr>
                      <a:rPr lang="en-US" altLang="zh-TW" dirty="0"/>
                      <m:t>11 </m:t>
                    </m:r>
                    <m:r>
                      <m:rPr>
                        <m:nor/>
                      </m:rPr>
                      <a:rPr lang="en-US" altLang="zh-TW" dirty="0"/>
                      <m:t>on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the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unit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circle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when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i="1" dirty="0"/>
                      <m:t>M</m:t>
                    </m:r>
                    <m:r>
                      <m:rPr>
                        <m:nor/>
                      </m:rPr>
                      <a:rPr lang="en-US" altLang="zh-TW" dirty="0"/>
                      <m:t> = 31</m:t>
                    </m:r>
                  </m:oMath>
                </a14:m>
                <a:endParaRPr kumimoji="1"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31=1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altLang="zh-TW" dirty="0"/>
                        <m:t>5</m:t>
                      </m:r>
                      <m:r>
                        <m:rPr>
                          <m:nor/>
                        </m:rPr>
                        <a:rPr lang="zh-TW" altLang="en-US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+</m:t>
                      </m:r>
                      <m:r>
                        <m:rPr>
                          <m:nor/>
                        </m:rPr>
                        <a:rPr lang="zh-TW" altLang="en-US" dirty="0"/>
                        <m:t> </m:t>
                      </m:r>
                      <m:r>
                        <m:rPr>
                          <m:nor/>
                        </m:rPr>
                        <a:rPr lang="en-US" altLang="zh-TW" i="1" dirty="0"/>
                        <m:t>i</m:t>
                      </m:r>
                      <m:r>
                        <m:rPr>
                          <m:nor/>
                        </m:rPr>
                        <a:rPr lang="en-US" altLang="zh-TW" dirty="0"/>
                        <m:t>10</m:t>
                      </m:r>
                      <m:r>
                        <m:rPr>
                          <m:nor/>
                        </m:rPr>
                        <a:rPr lang="zh-TW" altLang="en-US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on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unit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circle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when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i="1" dirty="0"/>
                        <m:t>M</m:t>
                      </m:r>
                      <m:r>
                        <m:rPr>
                          <m:nor/>
                        </m:rPr>
                        <a:rPr lang="en-US" altLang="zh-TW" dirty="0"/>
                        <m:t> = 31</m:t>
                      </m:r>
                    </m:oMath>
                  </m:oMathPara>
                </a14:m>
                <a:endParaRPr lang="en-US" altLang="zh-TW" dirty="0"/>
              </a:p>
              <a:p>
                <a:pPr marL="457200" indent="-457200">
                  <a:buFontTx/>
                  <a:buAutoNum type="alphaLcParenBoth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2+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=10+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20+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55−110=−100+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−100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75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31=1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altLang="zh-TW" dirty="0"/>
                        <m:t>(2+ </m:t>
                      </m:r>
                      <m:r>
                        <m:rPr>
                          <m:nor/>
                        </m:rPr>
                        <a:rPr lang="en-US" altLang="zh-TW" i="1" dirty="0"/>
                        <m:t>i</m:t>
                      </m:r>
                      <m:r>
                        <m:rPr>
                          <m:nor/>
                        </m:rPr>
                        <a:rPr lang="en-US" altLang="zh-TW" dirty="0"/>
                        <m:t>11)(5+</m:t>
                      </m:r>
                      <m:r>
                        <m:rPr>
                          <m:nor/>
                        </m:rPr>
                        <a:rPr lang="en-US" altLang="zh-TW" i="1" dirty="0"/>
                        <m:t>i</m:t>
                      </m:r>
                      <m:r>
                        <m:rPr>
                          <m:nor/>
                        </m:rPr>
                        <a:rPr lang="en-US" altLang="zh-TW" dirty="0"/>
                        <m:t>10)</m:t>
                      </m:r>
                      <m:r>
                        <m:rPr>
                          <m:nor/>
                        </m:rPr>
                        <a:rPr lang="zh-TW" altLang="en-US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on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unit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circle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when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i="1" dirty="0"/>
                        <m:t>M</m:t>
                      </m:r>
                      <m:r>
                        <m:rPr>
                          <m:nor/>
                        </m:rPr>
                        <a:rPr lang="en-US" altLang="zh-TW" dirty="0"/>
                        <m:t> = 31</m:t>
                      </m:r>
                    </m:oMath>
                  </m:oMathPara>
                </a14:m>
                <a:endParaRPr lang="en-US" altLang="zh-TW" dirty="0"/>
              </a:p>
              <a:p>
                <a:pPr marL="457200" indent="-457200">
                  <a:buFontTx/>
                  <a:buAutoNum type="alphaL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TW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zh-TW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TW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zh-TW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TW" sz="1800" b="0" i="1" smtClean="0">
                        <a:latin typeface="Cambria Math" panose="02040503050406030204" pitchFamily="18" charset="0"/>
                      </a:rPr>
                      <m:t>31=8,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TW" alt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31=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11,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TW" alt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31=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16,</m:t>
                    </m:r>
                  </m:oMath>
                </a14:m>
                <a:endParaRPr lang="en-US" altLang="zh-TW" sz="1800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zh-TW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kumimoji="1" lang="zh-TW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23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1,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800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zh-TW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kumimoji="1" lang="zh-TW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31=2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26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800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kumimoji="1" lang="zh-TW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kumimoji="1" lang="zh-TW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27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800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zh-TW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kumimoji="1" lang="zh-TW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31=2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800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zh-TW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kumimoji="1" lang="zh-TW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800" b="0"/>
              </a:p>
              <a:p>
                <a:pPr lvl="1"/>
                <a:endParaRPr lang="en-US" altLang="zh-TW" sz="1800" b="0" dirty="0"/>
              </a:p>
              <a:p>
                <a:pPr lvl="1"/>
                <a:endParaRPr lang="en-US" altLang="zh-TW" sz="1800" b="0" dirty="0"/>
              </a:p>
              <a:p>
                <a:pPr lvl="1"/>
                <a:endParaRPr lang="en-US" altLang="zh-TW" b="0" dirty="0"/>
              </a:p>
              <a:p>
                <a:pPr lvl="1"/>
                <a:endParaRPr lang="en-US" altLang="zh-TW" b="0" dirty="0"/>
              </a:p>
              <a:p>
                <a:pPr marL="914400" lvl="1" indent="-457200">
                  <a:buFontTx/>
                  <a:buAutoNum type="alphaLcParenBoth"/>
                </a:pPr>
                <a:endParaRPr kumimoji="1" lang="en-US" altLang="zh-TW" dirty="0"/>
              </a:p>
              <a:p>
                <a:pPr lvl="1"/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:endParaRPr kumimoji="1" lang="en-US" altLang="zh-TW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912855F-0592-C20D-25AA-AE5E0F88A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2924944"/>
                <a:ext cx="8424936" cy="5385192"/>
              </a:xfrm>
              <a:prstGeom prst="rect">
                <a:avLst/>
              </a:prstGeom>
              <a:blipFill>
                <a:blip r:embed="rId3"/>
                <a:stretch>
                  <a:fillRect l="-452" t="-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12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1">
            <a:extLst>
              <a:ext uri="{FF2B5EF4-FFF2-40B4-BE49-F238E27FC236}">
                <a16:creationId xmlns:a16="http://schemas.microsoft.com/office/drawing/2014/main" id="{7CADF26B-D3C7-44B9-AB9C-40BFF9FF2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2" y="260648"/>
            <a:ext cx="8466995" cy="7987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(1, 6), (2, 7), (3, 8), (4, 9))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46587A7-B605-922E-2AC7-B0E038FA2DDD}"/>
                  </a:ext>
                </a:extLst>
              </p:cNvPr>
              <p:cNvSpPr txBox="1"/>
              <p:nvPr/>
            </p:nvSpPr>
            <p:spPr>
              <a:xfrm>
                <a:off x="338501" y="1268760"/>
                <a:ext cx="846699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:3306∗225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11=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en-US" altLang="zh-TW" dirty="0"/>
              </a:p>
              <a:p>
                <a:pPr/>
                <a:endParaRPr lang="en-US" altLang="zh-TW" dirty="0"/>
              </a:p>
              <a:p>
                <a:pPr/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:r>
                  <a:rPr lang="en-US" altLang="zh-TW" dirty="0" err="1"/>
                  <a:t>modM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={a(</a:t>
                </a:r>
                <a:r>
                  <a:rPr lang="en-US" altLang="zh-TW" dirty="0" err="1"/>
                  <a:t>modM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b(</a:t>
                </a:r>
                <a:r>
                  <a:rPr lang="en-US" altLang="zh-TW" dirty="0" err="1"/>
                  <a:t>modM</a:t>
                </a:r>
                <a:r>
                  <a:rPr lang="en-US" altLang="zh-TW" dirty="0"/>
                  <a:t>)} (</a:t>
                </a:r>
                <a:r>
                  <a:rPr lang="en-US" altLang="zh-TW" dirty="0" err="1"/>
                  <a:t>modM</a:t>
                </a:r>
                <a:r>
                  <a:rPr lang="en-US" altLang="zh-TW" dirty="0"/>
                  <a:t>) </a:t>
                </a:r>
              </a:p>
              <a:p>
                <a:pPr/>
                <a:r>
                  <a:rPr lang="en-US" altLang="zh-TW" dirty="0"/>
                  <a:t>3306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mod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6</a:t>
                </a:r>
              </a:p>
              <a:p>
                <a:pPr/>
                <a:r>
                  <a:rPr lang="en-US" altLang="zh-TW" dirty="0"/>
                  <a:t>225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mod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5</a:t>
                </a:r>
              </a:p>
              <a:p>
                <a:pPr/>
                <a:r>
                  <a:rPr lang="en-US" altLang="zh-TW" dirty="0"/>
                  <a:t>6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5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mod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8</a:t>
                </a:r>
              </a:p>
              <a:p>
                <a:pPr/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⇒3306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∗225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zh-TW" altLang="en-US" dirty="0"/>
                  <a:t> </a:t>
                </a:r>
                <a:endParaRPr kumimoji="1" lang="zh-TW" altLang="en-US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46587A7-B605-922E-2AC7-B0E038FA2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01" y="1268760"/>
                <a:ext cx="8466995" cy="2246769"/>
              </a:xfrm>
              <a:prstGeom prst="rect">
                <a:avLst/>
              </a:prstGeom>
              <a:blipFill>
                <a:blip r:embed="rId3"/>
                <a:stretch>
                  <a:fillRect l="-749" b="-28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852901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1523</Words>
  <Application>Microsoft Macintosh PowerPoint</Application>
  <PresentationFormat>如螢幕大小 (4:3)</PresentationFormat>
  <Paragraphs>86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TimesNewRomanPSMT</vt:lpstr>
      <vt:lpstr>Arial</vt:lpstr>
      <vt:lpstr>Calibri</vt:lpstr>
      <vt:lpstr>Cambria Math</vt:lpstr>
      <vt:lpstr>Symbol</vt:lpstr>
      <vt:lpstr>Times New Roman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黃詩瑜</cp:lastModifiedBy>
  <cp:revision>364</cp:revision>
  <dcterms:created xsi:type="dcterms:W3CDTF">2008-03-09T11:59:35Z</dcterms:created>
  <dcterms:modified xsi:type="dcterms:W3CDTF">2023-06-07T06:19:35Z</dcterms:modified>
</cp:coreProperties>
</file>