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74" r:id="rId3"/>
    <p:sldId id="278" r:id="rId4"/>
    <p:sldId id="275" r:id="rId5"/>
    <p:sldId id="266" r:id="rId6"/>
    <p:sldId id="277" r:id="rId7"/>
    <p:sldId id="276" r:id="rId8"/>
    <p:sldId id="273" r:id="rId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>
      <p:cViewPr>
        <p:scale>
          <a:sx n="122" d="100"/>
          <a:sy n="122" d="100"/>
        </p:scale>
        <p:origin x="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F440BB1F-E961-4B94-8361-69B9A9EC534E}" type="datetimeFigureOut">
              <a:rPr lang="zh-TW" altLang="en-US"/>
              <a:pPr>
                <a:defRPr/>
              </a:pPr>
              <a:t>2023/5/17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5BAA774D-F0A6-4724-A641-76E22C12EC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12037-0311-4A60-BCA4-3BE6D7FDE2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A91D-75E2-4F0F-A156-BA78874252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9AB1-1403-48D7-9566-38105F9D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2760-D1E4-4CF9-9A89-E9E472B02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167A-0319-4098-A17F-1CD6B2EF5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50CE-AC18-402D-8DC0-BD7028D2CA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86642-E5E7-4548-9714-99D2F940F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135D-4623-4E31-ABB3-DC5686E44E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36C7-6EBD-44D6-A3DC-D4E8063E1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15F4-909A-45DD-BFA4-0B0CB52EE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C869-997F-449C-8949-D0E36928D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AD55274-D03D-4DFD-8000-9A0C130E9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ea typeface="標楷體" pitchFamily="65" charset="-120"/>
              </a:rPr>
              <a:t>Homework 4  (Due: 5/24)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FD4E35-0FDB-4C6C-9B6E-5F1317EA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program to measure the structural similarity (SSIM)</a:t>
            </a:r>
            <a:br>
              <a:rPr lang="en-US" altLang="zh-TW" dirty="0"/>
            </a:br>
            <a:r>
              <a:rPr lang="en-US" altLang="zh-TW" dirty="0"/>
              <a:t>      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    where c1 and c2 are some adjust constants.                                      </a:t>
            </a:r>
          </a:p>
          <a:p>
            <a:pPr algn="just"/>
            <a:r>
              <a:rPr lang="en-US" altLang="zh-TW" dirty="0"/>
              <a:t>     </a:t>
            </a:r>
            <a:r>
              <a:rPr lang="en-US" altLang="zh-TW" u="sng" dirty="0"/>
              <a:t>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or Python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     (20 scores)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E777F0-E018-F597-26BB-96A44105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379"/>
            <a:ext cx="4572000" cy="3429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9A19D9-C3F0-30CE-A679-D5FD1CC2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3379"/>
            <a:ext cx="4572001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BE2BF4-B78A-92C4-BE5B-CE13B1780269}"/>
              </a:ext>
            </a:extLst>
          </p:cNvPr>
          <p:cNvSpPr/>
          <p:nvPr/>
        </p:nvSpPr>
        <p:spPr>
          <a:xfrm>
            <a:off x="250825" y="188640"/>
            <a:ext cx="8641357" cy="3069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F5B5EDA-14FF-451F-B07E-5B49A707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640"/>
            <a:ext cx="86413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(2) (a) How do we use </a:t>
            </a:r>
            <a:r>
              <a:rPr lang="en-US" altLang="zh-TW" u="sng" dirty="0">
                <a:ea typeface="標楷體" pitchFamily="65" charset="-120"/>
              </a:rPr>
              <a:t>three real multiplications</a:t>
            </a:r>
            <a:r>
              <a:rPr lang="en-US" altLang="zh-TW" dirty="0">
                <a:ea typeface="標楷體" pitchFamily="65" charset="-120"/>
              </a:rPr>
              <a:t> to implement a complex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      multiplication?                                                                           </a:t>
            </a:r>
            <a:r>
              <a:rPr lang="en-US" altLang="zh-TW" dirty="0">
                <a:sym typeface="Symbol"/>
              </a:rPr>
              <a:t>(10 scores)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1AD9887-1B1D-4D73-8938-66E1CF0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75" y="976063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(b)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Suppose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that</a:t>
            </a:r>
            <a:endParaRPr lang="en-US" altLang="zh-TW" dirty="0">
              <a:sym typeface="Symbol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5720E-623D-458C-8BB2-87BB8449D75C}"/>
              </a:ext>
            </a:extLst>
          </p:cNvPr>
          <p:cNvSpPr/>
          <p:nvPr/>
        </p:nvSpPr>
        <p:spPr>
          <a:xfrm>
            <a:off x="755576" y="2550059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/>
              </a:rPr>
              <a:t>How do we implement above matrix operation with the least number of real multiplications?                                                                              (10 scores)</a:t>
            </a:r>
            <a:endParaRPr lang="zh-TW" altLang="en-US" dirty="0"/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A6FB0C44-0A58-42F1-9AD4-E3CE52A4D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59364"/>
              </p:ext>
            </p:extLst>
          </p:nvPr>
        </p:nvGraphicFramePr>
        <p:xfrm>
          <a:off x="2843808" y="1053046"/>
          <a:ext cx="324961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1498320" progId="Equation.DSMT4">
                  <p:embed/>
                </p:oleObj>
              </mc:Choice>
              <mc:Fallback>
                <p:oleObj name="Equation" r:id="rId3" imgW="3593880" imgH="149832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A6FB0C44-0A58-42F1-9AD4-E3CE52A4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3046"/>
                        <a:ext cx="3249612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/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p.349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𝑗𝑑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kumimoji="1" lang="en-US" altLang="zh-TW" b="0" dirty="0"/>
                  <a:t>=&gt;</a:t>
                </a:r>
                <a:r>
                  <a:rPr kumimoji="1" lang="zh-TW" altLang="en-US" b="0" dirty="0"/>
                  <a:t> 總共需要 </a:t>
                </a:r>
                <a:r>
                  <a:rPr kumimoji="1" lang="en-US" altLang="zh-TW" b="0" dirty="0"/>
                  <a:t>3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MULs,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5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ADDs</a:t>
                </a:r>
              </a:p>
              <a:p>
                <a:pPr marL="457200" indent="-457200">
                  <a:buFont typeface="Wingdings" pitchFamily="2" charset="2"/>
                  <a:buAutoNum type="circleNumWdWhitePlain"/>
                </a:pPr>
                <a:endParaRPr kumimoji="1" lang="en-US" altLang="zh-TW" b="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blipFill>
                <a:blip r:embed="rId5"/>
                <a:stretch>
                  <a:fillRect l="-587" t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5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endParaRPr kumimoji="1" lang="en-US" altLang="zh-TW" sz="1600" dirty="0"/>
              </a:p>
              <a:p>
                <a:endParaRPr kumimoji="1"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/>
              </a:p>
              <a:p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endParaRPr lang="en-US" altLang="zh-TW" sz="1600" dirty="0"/>
              </a:p>
              <a:p>
                <a:pPr algn="ctr"/>
                <a:endParaRPr lang="en-US" altLang="zh-TW" sz="1600" dirty="0"/>
              </a:p>
              <a:p>
                <a:pPr algn="ctr"/>
                <a:r>
                  <a:rPr lang="en-US" altLang="zh-TW" sz="1800" dirty="0"/>
                  <a:t>=&gt;</a:t>
                </a:r>
                <a:r>
                  <a:rPr lang="zh-TW" altLang="en-US" sz="1800" dirty="0"/>
                  <a:t> 總共 </a:t>
                </a:r>
                <a:r>
                  <a:rPr lang="en-US" altLang="zh-TW" sz="1800" dirty="0"/>
                  <a:t>10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MULs</a:t>
                </a:r>
                <a:endParaRPr kumimoji="1" lang="zh-TW" altLang="en-US" sz="18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blipFill>
                <a:blip r:embed="rId2"/>
                <a:stretch>
                  <a:fillRect l="-291" t="-200" b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E309A2D0-9CF7-17E8-55C1-8CD22C6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13709"/>
            <a:ext cx="2501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F1B52ACA-FBCA-450C-B37F-67DAE9F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88640"/>
            <a:ext cx="835292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(3) Determining </a:t>
            </a:r>
            <a:r>
              <a:rPr lang="en-US" altLang="zh-TW" u="sng" dirty="0"/>
              <a:t>the numbers of real multiplications</a:t>
            </a:r>
            <a:r>
              <a:rPr lang="en-US" altLang="zh-TW" dirty="0"/>
              <a:t> for the (a) 125-point DFT,</a:t>
            </a:r>
          </a:p>
          <a:p>
            <a:r>
              <a:rPr lang="en-US" altLang="zh-TW" dirty="0"/>
              <a:t>      (b) the 147-point DFT, and (c) the 385-point DFT.                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AED8BB-363B-9FF8-E148-B356A4827184}"/>
              </a:ext>
            </a:extLst>
          </p:cNvPr>
          <p:cNvSpPr txBox="1"/>
          <p:nvPr/>
        </p:nvSpPr>
        <p:spPr>
          <a:xfrm>
            <a:off x="395536" y="1124744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kumimoji="1" lang="en-US" altLang="zh-TW" b="0" dirty="0"/>
              <a:t>125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=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5</a:t>
            </a:r>
            <a:r>
              <a:rPr kumimoji="1" lang="zh-TW" altLang="en-US" b="0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kumimoji="1" lang="en-US" altLang="zh-TW" b="0" dirty="0"/>
              <a:t>25</a:t>
            </a:r>
            <a:r>
              <a:rPr kumimoji="1" lang="zh-TW" altLang="en-US" dirty="0"/>
              <a:t>，使用 </a:t>
            </a:r>
            <a:r>
              <a:rPr kumimoji="1"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N = P1 x P2</a:t>
            </a:r>
            <a:r>
              <a:rPr lang="zh-TW" altLang="en-US" dirty="0"/>
              <a:t>，</a:t>
            </a:r>
            <a:r>
              <a:rPr lang="en-US" altLang="zh-TW" dirty="0"/>
              <a:t>5-point DFT </a:t>
            </a:r>
            <a:r>
              <a:rPr lang="zh-TW" altLang="en-US" dirty="0"/>
              <a:t>的乘法量為 </a:t>
            </a:r>
            <a:r>
              <a:rPr lang="en-US" altLang="zh-TW" dirty="0"/>
              <a:t>10</a:t>
            </a:r>
            <a:r>
              <a:rPr lang="zh-TW" altLang="en-US" dirty="0"/>
              <a:t>，</a:t>
            </a:r>
            <a:r>
              <a:rPr lang="en-US" altLang="zh-TW" dirty="0"/>
              <a:t>25-point DFT </a:t>
            </a:r>
            <a:r>
              <a:rPr lang="zh-TW" altLang="en-US" dirty="0"/>
              <a:t>的乘法量為 </a:t>
            </a:r>
            <a:r>
              <a:rPr lang="en-US" altLang="zh-TW" dirty="0"/>
              <a:t>148</a:t>
            </a:r>
            <a:r>
              <a:rPr lang="zh-TW" altLang="en-US" dirty="0"/>
              <a:t>，有 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 </a:t>
            </a:r>
            <a:r>
              <a:rPr lang="zh-TW" altLang="en-US" dirty="0"/>
              <a:t>個值不為 </a:t>
            </a:r>
            <a:r>
              <a:rPr lang="en-US" altLang="zh-TW" dirty="0"/>
              <a:t>125/12 </a:t>
            </a:r>
            <a:r>
              <a:rPr lang="zh-TW" altLang="en-US" dirty="0"/>
              <a:t>及 </a:t>
            </a:r>
            <a:r>
              <a:rPr lang="en-US" altLang="zh-TW" dirty="0"/>
              <a:t>125/8 </a:t>
            </a:r>
            <a:r>
              <a:rPr lang="zh-TW" altLang="en-US" dirty="0"/>
              <a:t>的倍數，則 </a:t>
            </a:r>
            <a:r>
              <a:rPr lang="en-US" altLang="zh-TW" dirty="0"/>
              <a:t>125-point DFT </a:t>
            </a:r>
            <a:r>
              <a:rPr lang="zh-TW" altLang="en-US" dirty="0"/>
              <a:t>的乘法量為 </a:t>
            </a:r>
            <a:r>
              <a:rPr lang="en-US" altLang="zh-TW" dirty="0"/>
              <a:t>25</a:t>
            </a:r>
            <a:r>
              <a:rPr lang="zh-TW" altLang="en-US" dirty="0"/>
              <a:t>*</a:t>
            </a:r>
            <a:r>
              <a:rPr lang="en-US" altLang="zh-TW" dirty="0"/>
              <a:t>10 + 5</a:t>
            </a:r>
            <a:r>
              <a:rPr lang="zh-TW" altLang="en-US" dirty="0"/>
              <a:t>*</a:t>
            </a:r>
            <a:r>
              <a:rPr lang="en-US" altLang="zh-TW" dirty="0"/>
              <a:t>148 + 3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= 1278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147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49</a:t>
            </a:r>
          </a:p>
          <a:p>
            <a:pPr lvl="1"/>
            <a:r>
              <a:rPr lang="en-US" altLang="zh-TW" dirty="0"/>
              <a:t>49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，使用 </a:t>
            </a:r>
            <a:r>
              <a:rPr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7-point DFT </a:t>
            </a:r>
            <a:r>
              <a:rPr lang="zh-TW" altLang="en-US" dirty="0"/>
              <a:t>的乘法量為</a:t>
            </a:r>
            <a:r>
              <a:rPr lang="en-US" altLang="zh-TW" dirty="0"/>
              <a:t>16</a:t>
            </a:r>
            <a:r>
              <a:rPr lang="zh-TW" altLang="en-US" dirty="0"/>
              <a:t>，則 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7</a:t>
            </a:r>
            <a:r>
              <a:rPr lang="zh-TW" altLang="en-US" dirty="0"/>
              <a:t>*</a:t>
            </a:r>
            <a:r>
              <a:rPr lang="en-US" altLang="zh-TW" dirty="0"/>
              <a:t>16 + 7</a:t>
            </a:r>
            <a:r>
              <a:rPr lang="zh-TW" altLang="en-US" dirty="0"/>
              <a:t>*</a:t>
            </a:r>
            <a:r>
              <a:rPr lang="en-US" altLang="zh-TW" dirty="0"/>
              <a:t>16 + 3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= 332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再使用 </a:t>
            </a:r>
            <a:r>
              <a:rPr lang="en-US" altLang="zh-TW" dirty="0"/>
              <a:t>case1:</a:t>
            </a:r>
          </a:p>
          <a:p>
            <a:pPr lvl="1"/>
            <a:r>
              <a:rPr lang="en-US" altLang="zh-TW" dirty="0"/>
              <a:t>3-point DFT </a:t>
            </a:r>
            <a:r>
              <a:rPr lang="zh-TW" altLang="en-US" dirty="0"/>
              <a:t>的乘法量為 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332</a:t>
            </a:r>
            <a:r>
              <a:rPr lang="zh-TW" altLang="en-US" dirty="0"/>
              <a:t>，則 </a:t>
            </a:r>
            <a:r>
              <a:rPr lang="en-US" altLang="zh-TW" dirty="0"/>
              <a:t>147-point DFT </a:t>
            </a:r>
            <a:r>
              <a:rPr lang="zh-TW" altLang="en-US" dirty="0"/>
              <a:t>的乘法量為 </a:t>
            </a:r>
            <a:r>
              <a:rPr lang="en-US" altLang="zh-TW" dirty="0"/>
              <a:t>49</a:t>
            </a:r>
            <a:r>
              <a:rPr lang="zh-TW" altLang="en-US" dirty="0"/>
              <a:t>*</a:t>
            </a:r>
            <a:r>
              <a:rPr lang="en-US" altLang="zh-TW" dirty="0"/>
              <a:t>2 + 3</a:t>
            </a:r>
            <a:r>
              <a:rPr lang="zh-TW" altLang="en-US" dirty="0"/>
              <a:t>*</a:t>
            </a:r>
            <a:r>
              <a:rPr lang="en-US" altLang="zh-TW" dirty="0"/>
              <a:t>332 = 1094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385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35</a:t>
            </a:r>
            <a:r>
              <a:rPr lang="zh-TW" altLang="en-US" dirty="0"/>
              <a:t>，使用 </a:t>
            </a:r>
            <a:r>
              <a:rPr lang="en-US" altLang="zh-TW" dirty="0"/>
              <a:t>case1: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11-point DFT </a:t>
            </a:r>
            <a:r>
              <a:rPr lang="zh-TW" altLang="en-US" dirty="0"/>
              <a:t>的乘法量為 </a:t>
            </a:r>
            <a:r>
              <a:rPr lang="en-US" altLang="zh-TW" dirty="0"/>
              <a:t>40</a:t>
            </a:r>
            <a:r>
              <a:rPr lang="zh-TW" altLang="en-US" dirty="0"/>
              <a:t>， </a:t>
            </a:r>
            <a:r>
              <a:rPr lang="en-US" altLang="zh-TW" dirty="0"/>
              <a:t>35-point DFT </a:t>
            </a:r>
            <a:r>
              <a:rPr lang="zh-TW" altLang="en-US" dirty="0"/>
              <a:t>的乘法量為 </a:t>
            </a:r>
            <a:r>
              <a:rPr lang="en-US" altLang="zh-TW" dirty="0"/>
              <a:t>150</a:t>
            </a:r>
            <a:r>
              <a:rPr lang="zh-TW" altLang="en-US" dirty="0"/>
              <a:t>，則 </a:t>
            </a:r>
            <a:r>
              <a:rPr lang="en-US" altLang="zh-TW" dirty="0"/>
              <a:t>385-point DFT </a:t>
            </a:r>
            <a:r>
              <a:rPr lang="zh-TW" altLang="en-US" dirty="0"/>
              <a:t>的乘法量為 </a:t>
            </a:r>
            <a:r>
              <a:rPr lang="en-US" altLang="zh-TW" dirty="0"/>
              <a:t>35</a:t>
            </a:r>
            <a:r>
              <a:rPr lang="zh-TW" altLang="en-US" dirty="0"/>
              <a:t>*</a:t>
            </a:r>
            <a:r>
              <a:rPr lang="en-US" altLang="zh-TW" dirty="0"/>
              <a:t>40 + 11</a:t>
            </a:r>
            <a:r>
              <a:rPr lang="zh-TW" altLang="en-US" dirty="0"/>
              <a:t>*</a:t>
            </a:r>
            <a:r>
              <a:rPr lang="en-US" altLang="zh-TW" dirty="0"/>
              <a:t>150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3050 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280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A67BAB-2B53-4BDF-6EEB-F348C778662F}"/>
              </a:ext>
            </a:extLst>
          </p:cNvPr>
          <p:cNvSpPr/>
          <p:nvPr/>
        </p:nvSpPr>
        <p:spPr>
          <a:xfrm>
            <a:off x="349492" y="388770"/>
            <a:ext cx="8445018" cy="144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825237B-BFA1-48B5-984C-2F10B73C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1" y="388770"/>
            <a:ext cx="8424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(4) What is the </a:t>
            </a:r>
            <a:r>
              <a:rPr lang="en-US" altLang="zh-TW" u="sng" dirty="0">
                <a:ea typeface="標楷體" pitchFamily="65" charset="-120"/>
              </a:rPr>
              <a:t>complexity</a:t>
            </a:r>
            <a:r>
              <a:rPr lang="en-US" altLang="zh-TW" dirty="0">
                <a:ea typeface="標楷體" pitchFamily="65" charset="-120"/>
              </a:rPr>
              <a:t> of the 3D DFT as follows? Express the solution in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terms of the big order.                                                                    (10 scores)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5B8831-7AF2-4384-920F-09337F39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26145"/>
              </p:ext>
            </p:extLst>
          </p:nvPr>
        </p:nvGraphicFramePr>
        <p:xfrm>
          <a:off x="1691680" y="1121732"/>
          <a:ext cx="4568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54400" imgH="711000" progId="Equation.DSMT4">
                  <p:embed/>
                </p:oleObj>
              </mc:Choice>
              <mc:Fallback>
                <p:oleObj name="Equation" r:id="rId3" imgW="5054400" imgH="711000" progId="Equation.DSMT4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0F31FB3C-84FD-486E-874D-B07EC23F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21732"/>
                        <a:ext cx="4568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15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C01DA1D1-4571-4ECF-996A-C550DCDC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260648"/>
            <a:ext cx="842493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(5) Suppose that there are 1200 cars in a dataset and an algorithm detects 1000</a:t>
            </a:r>
            <a:br>
              <a:rPr lang="en-US" altLang="zh-TW" dirty="0"/>
            </a:br>
            <a:r>
              <a:rPr lang="en-US" altLang="zh-TW" dirty="0"/>
              <a:t>      cars. However, among the detected cars, 100 of them are in fact other objects.</a:t>
            </a:r>
            <a:br>
              <a:rPr lang="en-US" altLang="zh-TW" dirty="0"/>
            </a:br>
            <a:r>
              <a:rPr lang="en-US" altLang="zh-TW" dirty="0"/>
              <a:t>     Determine </a:t>
            </a:r>
            <a:r>
              <a:rPr lang="en-US" altLang="zh-TW" u="sng" dirty="0"/>
              <a:t>the precision, the recall, and the F-score</a:t>
            </a:r>
            <a:r>
              <a:rPr lang="en-US" altLang="zh-TW" dirty="0"/>
              <a:t> of the algorithm.    </a:t>
            </a:r>
          </a:p>
          <a:p>
            <a:pPr algn="just"/>
            <a:r>
              <a:rPr lang="en-US" altLang="zh-TW" dirty="0"/>
              <a:t>                                                                                                             (10 scores)       </a:t>
            </a:r>
          </a:p>
        </p:txBody>
      </p:sp>
    </p:spTree>
    <p:extLst>
      <p:ext uri="{BB962C8B-B14F-4D97-AF65-F5344CB8AC3E}">
        <p14:creationId xmlns:p14="http://schemas.microsoft.com/office/powerpoint/2010/main" val="20993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</p:spTree>
    <p:extLst>
      <p:ext uri="{BB962C8B-B14F-4D97-AF65-F5344CB8AC3E}">
        <p14:creationId xmlns:p14="http://schemas.microsoft.com/office/powerpoint/2010/main" val="27776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4A1D3A94-9A21-4BD2-A07F-C369D434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(2, 7), (3, 8), (4, 9), (0, 5))  </a:t>
            </a:r>
          </a:p>
        </p:txBody>
      </p:sp>
    </p:spTree>
    <p:extLst>
      <p:ext uri="{BB962C8B-B14F-4D97-AF65-F5344CB8AC3E}">
        <p14:creationId xmlns:p14="http://schemas.microsoft.com/office/powerpoint/2010/main" val="67207510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898</Words>
  <Application>Microsoft Macintosh PowerPoint</Application>
  <PresentationFormat>如螢幕大小 (4:3)</PresentationFormat>
  <Paragraphs>62</Paragraphs>
  <Slides>8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343</cp:revision>
  <cp:lastPrinted>2023-04-18T04:34:19Z</cp:lastPrinted>
  <dcterms:created xsi:type="dcterms:W3CDTF">2008-03-09T11:59:35Z</dcterms:created>
  <dcterms:modified xsi:type="dcterms:W3CDTF">2023-05-17T07:25:10Z</dcterms:modified>
</cp:coreProperties>
</file>