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265" r:id="rId4"/>
    <p:sldId id="266" r:id="rId5"/>
    <p:sldId id="270" r:id="rId6"/>
    <p:sldId id="267" r:id="rId7"/>
    <p:sldId id="268" r:id="rId8"/>
    <p:sldId id="262" r:id="rId9"/>
    <p:sldId id="269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1C5C-7317-414D-88DF-CDF60E58CF7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D01B-5AEB-45CA-98AA-FF97CC97C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3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67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0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D01B-5AEB-45CA-98AA-FF97CC97CD3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C2ED-45A2-48F2-AE74-32475B7B0A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AC861-5206-47CD-980E-DD50DAD0A7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81405-BF65-43D6-AEF0-BD5F7D3EB5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40743-F30B-4349-B9BA-AA300CC486E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0D25-EEC0-4159-82E0-470F2CE2D4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5B0C-4C30-401E-8AEB-01F4DF8E7D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9519C-97A1-4DE5-8E65-ADD4FFDE20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E63A-93A0-4AF0-81AC-B0BE038C7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15A7F-5B96-4174-89E0-195E16BA51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5E94F-CDFE-45DE-84B7-BEB9271230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63AF1-0A06-492B-815D-5E69996B98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F9B4297-7125-4104-A64F-82A68C9E39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5  (Due: 6/21)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4537" y="980728"/>
            <a:ext cx="856932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arenBoth"/>
            </a:pPr>
            <a:r>
              <a:rPr lang="en-US" altLang="zh-TW" dirty="0">
                <a:ea typeface="標楷體" pitchFamily="65" charset="-120"/>
              </a:rPr>
              <a:t>Write the </a:t>
            </a:r>
            <a:r>
              <a:rPr lang="en-US" altLang="zh-TW" dirty="0" err="1">
                <a:ea typeface="標楷體" pitchFamily="65" charset="-120"/>
              </a:rPr>
              <a:t>Matlab</a:t>
            </a:r>
            <a:r>
              <a:rPr lang="en-US" altLang="zh-TW" dirty="0">
                <a:ea typeface="標楷體" pitchFamily="65" charset="-120"/>
              </a:rPr>
              <a:t> or Python code to compute the FFT of two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real signals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 using only one 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-point FFT.                                    (20 scores)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ea typeface="標楷體" pitchFamily="65" charset="-120"/>
              </a:rPr>
              <a:t>                                         [</a:t>
            </a:r>
            <a:r>
              <a:rPr lang="en-US" altLang="zh-TW" i="1" dirty="0" err="1">
                <a:ea typeface="標楷體" pitchFamily="65" charset="-120"/>
              </a:rPr>
              <a:t>Fx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 err="1">
                <a:ea typeface="標楷體" pitchFamily="65" charset="-120"/>
              </a:rPr>
              <a:t>Fy</a:t>
            </a:r>
            <a:r>
              <a:rPr lang="en-US" altLang="zh-TW" dirty="0">
                <a:ea typeface="標楷體" pitchFamily="65" charset="-120"/>
              </a:rPr>
              <a:t>] =</a:t>
            </a:r>
            <a:r>
              <a:rPr lang="en-US" altLang="zh-TW" dirty="0" err="1">
                <a:ea typeface="標楷體" pitchFamily="65" charset="-120"/>
              </a:rPr>
              <a:t>fftreal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,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) </a:t>
            </a:r>
          </a:p>
          <a:p>
            <a:pPr marL="457200" indent="-457200" algn="just"/>
            <a:r>
              <a:rPr lang="en-US" altLang="zh-TW" dirty="0">
                <a:ea typeface="標楷體" pitchFamily="65" charset="-120"/>
              </a:rPr>
              <a:t>       </a:t>
            </a:r>
            <a:r>
              <a:rPr lang="en-US" altLang="zh-TW" u="sng" dirty="0">
                <a:ea typeface="標楷體" pitchFamily="65" charset="-120"/>
              </a:rPr>
              <a:t>The code should be handed out by </a:t>
            </a:r>
            <a:r>
              <a:rPr lang="en-US" altLang="zh-TW" u="sng" dirty="0" err="1"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dirty="0">
                <a:ea typeface="標楷體" pitchFamily="65" charset="-120"/>
              </a:rPr>
              <a:t>.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2814" y="332656"/>
            <a:ext cx="8398372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(2) Compared to the original non-sectioned convolution,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</a:t>
            </a:r>
            <a:r>
              <a:rPr lang="en-US" altLang="zh-TW" u="sng" dirty="0"/>
              <a:t>sectioned convolution</a:t>
            </a:r>
            <a:r>
              <a:rPr lang="en-US" altLang="zh-TW" dirty="0"/>
              <a:t>?                                         (8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/>
              <p:nvPr/>
            </p:nvSpPr>
            <p:spPr>
              <a:xfrm>
                <a:off x="372813" y="1181803"/>
                <a:ext cx="83983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sectioned convolution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運算量較 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non-sectioned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少，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sectioned convolution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的運算量</a:t>
                </a:r>
                <a:r>
                  <a:rPr kumimoji="1"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大約等於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𝑐𝑜𝑛𝑠𝑡𝑎𝑛𝑡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𝑐𝑜𝑚𝑝𝑙𝑒𝑥𝑖𝑡𝑦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若每一段長度都是固定的</a:t>
                </a:r>
                <a:r>
                  <a:rPr lang="en-US" altLang="zh-TW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L</a:t>
                </a:r>
                <a:r>
                  <a:rPr lang="zh-TW" altLang="en-US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，硬體的架構與需求量就是會固定的。</a:t>
                </a:r>
                <a:endParaRPr lang="en-US" altLang="zh-TW" dirty="0"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16E2F02-55B4-45F9-27EF-C34A7442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" y="1181803"/>
                <a:ext cx="8398372" cy="1323439"/>
              </a:xfrm>
              <a:prstGeom prst="rect">
                <a:avLst/>
              </a:prstGeom>
              <a:blipFill>
                <a:blip r:embed="rId2"/>
                <a:stretch>
                  <a:fillRect l="-755" t="-285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5">
            <a:extLst>
              <a:ext uri="{FF2B5EF4-FFF2-40B4-BE49-F238E27FC236}">
                <a16:creationId xmlns:a16="http://schemas.microsoft.com/office/drawing/2014/main" id="{B1B020CF-612C-7E48-30D3-843BEB96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2783419"/>
            <a:ext cx="8569325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(3) Are the following applications </a:t>
            </a:r>
            <a:r>
              <a:rPr lang="en-US" altLang="zh-TW" u="sng" dirty="0"/>
              <a:t>suitable for the Walsh transform?</a:t>
            </a:r>
            <a:r>
              <a:rPr lang="zh-TW" altLang="en-US" u="sng" dirty="0"/>
              <a:t> </a:t>
            </a:r>
            <a:r>
              <a:rPr lang="en-US" altLang="zh-TW" u="sng" dirty="0"/>
              <a:t>Why? </a:t>
            </a:r>
            <a:r>
              <a:rPr lang="en-US" altLang="zh-TW" dirty="0"/>
              <a:t>(a) calculating the linear convolution;  (b) compressing a natural image; (c) stair-like signal analysis.                                                                            (12 scores) 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2D05C9-6443-F9C6-5F79-A40E1552F416}"/>
              </a:ext>
            </a:extLst>
          </p:cNvPr>
          <p:cNvSpPr txBox="1"/>
          <p:nvPr/>
        </p:nvSpPr>
        <p:spPr>
          <a:xfrm>
            <a:off x="287337" y="3995678"/>
            <a:ext cx="856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calculating the linear convolution</a:t>
            </a:r>
            <a:r>
              <a:rPr lang="zh-TW" altLang="en-US" dirty="0"/>
              <a:t>： </a:t>
            </a:r>
            <a:endParaRPr lang="en-US" altLang="zh-TW" dirty="0"/>
          </a:p>
          <a:p>
            <a:pPr lvl="1"/>
            <a:r>
              <a:rPr lang="zh-TW" altLang="en-US" dirty="0"/>
              <a:t>不適合。</a:t>
            </a:r>
            <a:r>
              <a:rPr lang="en-US" altLang="zh-TW" dirty="0"/>
              <a:t>Walsh transform </a:t>
            </a:r>
            <a:r>
              <a:rPr lang="zh-TW" altLang="en-US" dirty="0"/>
              <a:t>只有在 </a:t>
            </a:r>
            <a:r>
              <a:rPr lang="en-US" altLang="zh-TW" dirty="0"/>
              <a:t>logical convolution </a:t>
            </a:r>
            <a:r>
              <a:rPr lang="zh-TW" altLang="en-US" dirty="0"/>
              <a:t>做 </a:t>
            </a:r>
            <a:r>
              <a:rPr lang="en-US" altLang="zh-TW" dirty="0"/>
              <a:t>transform</a:t>
            </a:r>
            <a:r>
              <a:rPr lang="zh-TW" altLang="en-US" dirty="0"/>
              <a:t> 後才會變成乘法，在 </a:t>
            </a:r>
            <a:r>
              <a:rPr lang="en-US" altLang="zh-TW" dirty="0"/>
              <a:t>linear convolution</a:t>
            </a:r>
            <a:r>
              <a:rPr lang="zh-TW" altLang="en-US" dirty="0"/>
              <a:t> 則沒有這個性質。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compressing a natural image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不適合。當運算量不是問題的話，比較少使用 </a:t>
            </a:r>
            <a:r>
              <a:rPr lang="en-US" altLang="zh-TW" dirty="0"/>
              <a:t>Walsh transform </a:t>
            </a:r>
            <a:r>
              <a:rPr lang="zh-TW" altLang="en-US" dirty="0"/>
              <a:t>而是會用 </a:t>
            </a:r>
            <a:r>
              <a:rPr lang="en-US" altLang="zh-TW" dirty="0"/>
              <a:t>DCT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stair-like signal analysis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適合。跟 </a:t>
            </a:r>
            <a:r>
              <a:rPr lang="en-US" altLang="zh-TW" dirty="0"/>
              <a:t>Walsh transform</a:t>
            </a:r>
            <a:r>
              <a:rPr lang="zh-TW" altLang="en-US" dirty="0"/>
              <a:t> 一樣都是菱菱角角的樣子，用 </a:t>
            </a:r>
            <a:r>
              <a:rPr lang="en-US" altLang="zh-TW" dirty="0"/>
              <a:t>Walsh transform</a:t>
            </a:r>
            <a:r>
              <a:rPr lang="zh-TW" altLang="en-US" dirty="0"/>
              <a:t>會有優勢。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87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33E90F8-397E-4BFE-A635-15D35EC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332656"/>
            <a:ext cx="8569325" cy="7448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10000"/>
              </a:lnSpc>
            </a:pPr>
            <a:r>
              <a:rPr lang="en-US" altLang="zh-TW" dirty="0"/>
              <a:t>(4) What is the number of addition operations when we what to implement (a) the 16-point Walsh transform and (b) the 16-point </a:t>
            </a:r>
            <a:r>
              <a:rPr lang="en-US" altLang="zh-TW" dirty="0" err="1"/>
              <a:t>Haar</a:t>
            </a:r>
            <a:r>
              <a:rPr lang="en-US" altLang="zh-TW" dirty="0"/>
              <a:t> transform?       (10 scores)</a:t>
            </a:r>
            <a:endParaRPr lang="en-US" altLang="zh-TW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/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16-point =&gt;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4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</a:t>
                </a:r>
                <a:r>
                  <a:rPr kumimoji="1" lang="zh-TW" altLang="en-US" dirty="0"/>
                  <a:t>個 </a:t>
                </a:r>
                <a:r>
                  <a:rPr kumimoji="1" lang="en-US" altLang="zh-TW" dirty="0"/>
                  <a:t>stage : 16</a:t>
                </a:r>
                <a:r>
                  <a:rPr kumimoji="1" lang="zh-TW" altLang="en-US" dirty="0"/>
                  <a:t> 個加法</a:t>
                </a:r>
                <a:r>
                  <a:rPr lang="zh-TW" altLang="en-US" dirty="0"/>
                  <a:t>，總共會是 </a:t>
                </a:r>
                <a:r>
                  <a:rPr kumimoji="1" lang="en-US" altLang="zh-TW" dirty="0"/>
                  <a:t>16x4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64</a:t>
                </a:r>
                <a:r>
                  <a:rPr kumimoji="1" lang="zh-TW" altLang="en-US" dirty="0"/>
                  <a:t> 個加法。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+4=6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6+8=14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個加法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=14+16=30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個加法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635989B-0C12-EFB4-B220-3F843231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268760"/>
                <a:ext cx="8569325" cy="1015663"/>
              </a:xfrm>
              <a:prstGeom prst="rect">
                <a:avLst/>
              </a:prstGeom>
              <a:blipFill>
                <a:blip r:embed="rId2"/>
                <a:stretch>
                  <a:fillRect l="-592" t="-2469" r="-3550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6BBA6E8-219D-555A-01A2-0E069E8A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" y="2780928"/>
            <a:ext cx="8424863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(5)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OFDM when compared to the</a:t>
            </a:r>
            <a:br>
              <a:rPr lang="en-US" altLang="zh-TW" dirty="0"/>
            </a:br>
            <a:r>
              <a:rPr lang="en-US" altLang="zh-TW" dirty="0"/>
              <a:t>      original FDM?                                                                                  (8 scores)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BF54E5-465F-7A03-3381-ADEED9815845}"/>
              </a:ext>
            </a:extLst>
          </p:cNvPr>
          <p:cNvSpPr txBox="1"/>
          <p:nvPr/>
        </p:nvSpPr>
        <p:spPr>
          <a:xfrm>
            <a:off x="359567" y="3717032"/>
            <a:ext cx="8424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kumimoji="1" lang="en-US" altLang="zh-TW" dirty="0"/>
              <a:t> </a:t>
            </a:r>
            <a:r>
              <a:rPr kumimoji="1" lang="zh-TW" altLang="en-US" dirty="0"/>
              <a:t>不同 </a:t>
            </a:r>
            <a:r>
              <a:rPr kumimoji="1" lang="en-US" altLang="zh-TW" dirty="0"/>
              <a:t>channels </a:t>
            </a:r>
            <a:r>
              <a:rPr kumimoji="1" lang="zh-TW" altLang="en-US" dirty="0"/>
              <a:t>傳送的東西不會互相干擾，</a:t>
            </a:r>
            <a:r>
              <a:rPr lang="zh-TW" altLang="en-US" dirty="0"/>
              <a:t>要還原訊號時</a:t>
            </a:r>
            <a:r>
              <a:rPr kumimoji="1" lang="zh-TW" altLang="en-US" dirty="0"/>
              <a:t>比較能夠簡單就還原出來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OFDM</a:t>
            </a:r>
            <a:r>
              <a:rPr lang="zh-TW" altLang="en-US" dirty="0"/>
              <a:t> </a:t>
            </a:r>
            <a:r>
              <a:rPr kumimoji="1" lang="zh-TW" altLang="en-US" dirty="0"/>
              <a:t>跟 </a:t>
            </a:r>
            <a:r>
              <a:rPr kumimoji="1" lang="en-US" altLang="zh-TW" dirty="0"/>
              <a:t>inverse</a:t>
            </a:r>
            <a:r>
              <a:rPr kumimoji="1" lang="zh-TW" altLang="en-US" dirty="0"/>
              <a:t> 離散傅立葉轉換的式子是很像的，就可以利用傅立葉轉換的快速演算法來做調變解調。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97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260648"/>
            <a:ext cx="8424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24328" y="96853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EEED4A-7879-82EA-9DC4-A18103E70D93}"/>
              </a:ext>
            </a:extLst>
          </p:cNvPr>
          <p:cNvSpPr txBox="1"/>
          <p:nvPr/>
        </p:nvSpPr>
        <p:spPr>
          <a:xfrm>
            <a:off x="359532" y="2230418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1],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-1],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en-US" altLang="zh-TW" baseline="30000" dirty="0"/>
              <a:t>th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/>
              <a:t>[1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-1]</a:t>
            </a:r>
          </a:p>
          <a:p>
            <a:pPr marL="457200" indent="-457200">
              <a:buAutoNum type="alphaLcParenBoth"/>
            </a:pPr>
            <a:r>
              <a:rPr lang="en-US" altLang="zh-TW" dirty="0"/>
              <a:t>(1)</a:t>
            </a:r>
            <a:r>
              <a:rPr lang="zh-TW" altLang="en-US" dirty="0"/>
              <a:t> 將 </a:t>
            </a:r>
            <a:r>
              <a:rPr lang="en-US" altLang="zh-TW" dirty="0"/>
              <a:t>0</a:t>
            </a:r>
            <a:r>
              <a:rPr lang="zh-TW" altLang="en-US" dirty="0"/>
              <a:t> 變為 −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[1 1 -1], [-1 1 1], [1 -1 1]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      </a:t>
            </a:r>
            <a:r>
              <a:rPr lang="en-US" altLang="zh-TW" dirty="0"/>
              <a:t>(2) [1 1 -1]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]</a:t>
            </a:r>
          </a:p>
          <a:p>
            <a:r>
              <a:rPr lang="en-US" altLang="zh-TW" dirty="0"/>
              <a:t>[-1 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6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en-US" altLang="zh-TW" dirty="0"/>
              <a:t>[1 -1 1]</a:t>
            </a:r>
            <a:r>
              <a:rPr lang="zh-TW" altLang="en-US" dirty="0"/>
              <a:t> </a:t>
            </a:r>
            <a:r>
              <a:rPr lang="en-US" altLang="zh-TW" dirty="0">
                <a:effectLst/>
                <a:latin typeface="TimesNewRomanPSMT"/>
              </a:rPr>
              <a:t>modulated by 12</a:t>
            </a:r>
            <a:r>
              <a:rPr lang="en-US" altLang="zh-TW" baseline="30000" dirty="0"/>
              <a:t>st</a:t>
            </a:r>
            <a:r>
              <a:rPr lang="zh-TW" altLang="en-US" baseline="30000" dirty="0"/>
              <a:t> </a:t>
            </a:r>
            <a:endParaRPr lang="en-US" altLang="zh-TW" baseline="30000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-1]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(3) </a:t>
            </a:r>
            <a:r>
              <a:rPr lang="zh-TW" altLang="en-US" dirty="0"/>
              <a:t>相合</a:t>
            </a:r>
            <a:r>
              <a:rPr lang="en-US" altLang="zh-TW" sz="1400" dirty="0"/>
              <a:t>	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altLang="zh-TW" sz="1400" dirty="0"/>
              <a:t>[1 -1 1 3 1 3 1 -1 3 1 -1 1 -1 1 3 1 1 3 1 -1 1 -1 1 3 -1 1 3 1 3 1 -1 1 1 -1 -3 -1 -3 -1 1 -1 -1 -3 -1 1 -1 1 -1 -3] </a:t>
            </a:r>
          </a:p>
        </p:txBody>
      </p:sp>
    </p:spTree>
    <p:extLst>
      <p:ext uri="{BB962C8B-B14F-4D97-AF65-F5344CB8AC3E}">
        <p14:creationId xmlns:p14="http://schemas.microsoft.com/office/powerpoint/2010/main" val="6227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59532" y="260648"/>
            <a:ext cx="8424936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(6) (a) What is the results of CDMA if there are three data [1 1 0], [0 1 1], [1 0 1]</a:t>
            </a:r>
            <a:br>
              <a:rPr lang="en-US" altLang="zh-TW" dirty="0"/>
            </a:br>
            <a:r>
              <a:rPr lang="en-US" altLang="zh-TW" dirty="0"/>
              <a:t>           and these three data are modulated by the 1</a:t>
            </a:r>
            <a:r>
              <a:rPr lang="en-US" altLang="zh-TW" baseline="30000" dirty="0"/>
              <a:t>st</a:t>
            </a:r>
            <a:r>
              <a:rPr lang="en-US" altLang="zh-TW" dirty="0"/>
              <a:t>, 6</a:t>
            </a:r>
            <a:r>
              <a:rPr lang="en-US" altLang="zh-TW" baseline="30000" dirty="0"/>
              <a:t>th</a:t>
            </a:r>
            <a:r>
              <a:rPr lang="en-US" altLang="zh-TW" dirty="0"/>
              <a:t>, and 12</a:t>
            </a:r>
            <a:r>
              <a:rPr lang="en-US" altLang="zh-TW" baseline="30000" dirty="0"/>
              <a:t>th</a:t>
            </a:r>
            <a:r>
              <a:rPr lang="en-US" altLang="zh-TW" dirty="0"/>
              <a:t> rows of  the </a:t>
            </a:r>
            <a:br>
              <a:rPr lang="en-US" altLang="zh-TW" dirty="0"/>
            </a:br>
            <a:r>
              <a:rPr lang="en-US" altLang="zh-TW" dirty="0"/>
              <a:t>           16-point Walsh transform? (The beginning row is the 1</a:t>
            </a:r>
            <a:r>
              <a:rPr lang="en-US" altLang="zh-TW" baseline="30000" dirty="0"/>
              <a:t>st</a:t>
            </a:r>
            <a:r>
              <a:rPr lang="en-US" altLang="zh-TW" dirty="0"/>
              <a:t> row).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(b) In (a), if the 8</a:t>
            </a:r>
            <a:r>
              <a:rPr lang="en-US" altLang="zh-TW" baseline="30000" dirty="0"/>
              <a:t>th</a:t>
            </a:r>
            <a:r>
              <a:rPr lang="en-US" altLang="zh-TW" dirty="0"/>
              <a:t> and the 15</a:t>
            </a:r>
            <a:r>
              <a:rPr lang="en-US" altLang="zh-TW" baseline="30000" dirty="0"/>
              <a:t>th</a:t>
            </a:r>
            <a:r>
              <a:rPr lang="en-US" altLang="zh-TW" dirty="0"/>
              <a:t> entries of the CDMA results are missed, can</a:t>
            </a:r>
            <a:br>
              <a:rPr lang="en-US" altLang="zh-TW" dirty="0"/>
            </a:br>
            <a:r>
              <a:rPr lang="en-US" altLang="zh-TW" dirty="0"/>
              <a:t>             we recover the original data? Why?                                            (5 scores)             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B2B2EB-F969-41B3-A8C6-B9C613C9132D}"/>
              </a:ext>
            </a:extLst>
          </p:cNvPr>
          <p:cNvSpPr/>
          <p:nvPr/>
        </p:nvSpPr>
        <p:spPr>
          <a:xfrm>
            <a:off x="7524328" y="96853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(10 scores)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BEEED4A-7879-82EA-9DC4-A18103E70D93}"/>
                  </a:ext>
                </a:extLst>
              </p:cNvPr>
              <p:cNvSpPr txBox="1"/>
              <p:nvPr/>
            </p:nvSpPr>
            <p:spPr>
              <a:xfrm>
                <a:off x="359532" y="2230418"/>
                <a:ext cx="8424936" cy="368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1],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6</a:t>
                </a:r>
                <a:r>
                  <a:rPr lang="en-US" altLang="zh-TW" baseline="30000" dirty="0"/>
                  <a:t>th</a:t>
                </a:r>
                <a:r>
                  <a:rPr lang="en-US" altLang="zh-TW" dirty="0"/>
                  <a:t> 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-1],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12</a:t>
                </a:r>
                <a:r>
                  <a:rPr lang="en-US" altLang="zh-TW" baseline="30000" dirty="0"/>
                  <a:t>th</a:t>
                </a:r>
                <a:r>
                  <a:rPr lang="en-US" altLang="zh-TW" dirty="0"/>
                  <a:t> 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-1]</a:t>
                </a:r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altLang="zh-TW" sz="1400" dirty="0"/>
                  <a:t>[1 -1 1 3 1 3 1 -1 3 1 -1 1 -1 1 3 1 1 3 1 -1 1 -1 1 3 -1 1 3 1 3 1 -1 1 1 -1 -3 -1 -3 -1 1 -1 -1 -3 -1 1 -1 1 -1 -3] </a:t>
                </a:r>
              </a:p>
              <a:p>
                <a:r>
                  <a:rPr lang="en-US" altLang="zh-TW" dirty="0"/>
                  <a:t>(b)</a:t>
                </a:r>
                <a:endParaRPr lang="en-US" altLang="zh-TW" sz="1800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altLang="zh-TW" sz="1400" dirty="0"/>
                  <a:t>[1 -1 1 3 1 3 1 0 3 1 -1 1 -1 1 0 1 1 3 1 -1 1 -1 1 3 -1 1 3 1 3 1 -1 1 1 -1 -3 -1 -3 -1 1 -1 -1 -3 -1 1 -1 1 -1 -3]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=0.8750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&gt;0⇒1,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&gt;0⇒1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-0.7500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&gt;0⇒1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0⇒1</m:t>
                      </m:r>
                    </m:oMath>
                  </m:oMathPara>
                </a14:m>
                <a:endParaRPr lang="en-US" altLang="zh-TW" sz="1400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altLang="zh-TW" sz="1400" dirty="0"/>
                  <a:t>[0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1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1]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=0.7500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0⇒1,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1&gt;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0⇒1</m:t>
                      </m:r>
                    </m:oMath>
                  </m:oMathPara>
                </a14:m>
                <a:endParaRPr lang="en-US" altLang="zh-TW" sz="1400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altLang="zh-TW" sz="1400" dirty="0"/>
                  <a:t>[1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0</a:t>
                </a:r>
                <a:r>
                  <a:rPr lang="zh-TW" altLang="en-US" sz="1400" dirty="0"/>
                  <a:t> </a:t>
                </a:r>
                <a:r>
                  <a:rPr lang="en-US" altLang="zh-TW" sz="1400" dirty="0"/>
                  <a:t>1]</a:t>
                </a:r>
              </a:p>
              <a:p>
                <a:pPr marL="285750" indent="-285750" algn="ctr">
                  <a:buFont typeface="Symbol" pitchFamily="2" charset="2"/>
                  <a:buChar char="Þ"/>
                </a:pP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recover the original data</a:t>
                </a:r>
                <a:endParaRPr lang="en-US" altLang="zh-TW" sz="1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BEEED4A-7879-82EA-9DC4-A18103E70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230418"/>
                <a:ext cx="8424936" cy="3689664"/>
              </a:xfrm>
              <a:prstGeom prst="rect">
                <a:avLst/>
              </a:prstGeom>
              <a:blipFill>
                <a:blip r:embed="rId3"/>
                <a:stretch>
                  <a:fillRect l="-753" t="-1027" r="-452" b="-20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1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CDC986-B954-4CA4-8DDE-5DE2AAAB6908}"/>
              </a:ext>
            </a:extLst>
          </p:cNvPr>
          <p:cNvSpPr/>
          <p:nvPr/>
        </p:nvSpPr>
        <p:spPr>
          <a:xfrm>
            <a:off x="359532" y="260648"/>
            <a:ext cx="8424936" cy="1852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(7) (a) Please determine 3</a:t>
            </a:r>
            <a:r>
              <a:rPr lang="en-US" altLang="zh-TW" baseline="30000" dirty="0"/>
              <a:t>2049</a:t>
            </a:r>
            <a:r>
              <a:rPr lang="en-US" altLang="zh-TW" dirty="0"/>
              <a:t> (mod 11).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(Hint: 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 i="1" baseline="30000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(mod</a:t>
            </a:r>
            <a:r>
              <a:rPr lang="zh-TW" altLang="en-US" dirty="0"/>
              <a:t> </a:t>
            </a:r>
            <a:r>
              <a:rPr lang="en-US" altLang="zh-TW" dirty="0"/>
              <a:t>11)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1).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</a:t>
            </a:r>
            <a:r>
              <a:rPr lang="zh-TW" altLang="en-US" dirty="0"/>
              <a:t> </a:t>
            </a:r>
            <a:r>
              <a:rPr lang="en-US" altLang="zh-TW" dirty="0"/>
              <a:t>(b) Suppose that </a:t>
            </a:r>
            <a:r>
              <a:rPr lang="en-US" altLang="zh-TW" i="1" dirty="0"/>
              <a:t>N</a:t>
            </a:r>
            <a:r>
              <a:rPr lang="en-US" altLang="zh-TW" dirty="0"/>
              <a:t> mod 23 = 12 and </a:t>
            </a:r>
            <a:r>
              <a:rPr lang="en-US" altLang="zh-TW" i="1" dirty="0"/>
              <a:t>N</a:t>
            </a:r>
            <a:r>
              <a:rPr lang="en-US" altLang="zh-TW" dirty="0"/>
              <a:t> mod 47 = 8. Please determine the</a:t>
            </a:r>
            <a:br>
              <a:rPr lang="en-US" altLang="zh-TW" dirty="0"/>
            </a:br>
            <a:r>
              <a:rPr lang="en-US" altLang="zh-TW" dirty="0"/>
              <a:t>           minimal positive integer solution for </a:t>
            </a:r>
            <a:r>
              <a:rPr lang="en-US" altLang="zh-TW" i="1" dirty="0"/>
              <a:t>N</a:t>
            </a:r>
            <a:r>
              <a:rPr lang="en-US" altLang="zh-TW" dirty="0"/>
              <a:t>.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(Hint: We can use the fact that 46 mod 47 = -1 mod 47.)           </a:t>
            </a:r>
            <a:r>
              <a:rPr lang="en-US" altLang="zh-TW" dirty="0">
                <a:sym typeface="Symbol" panose="05050102010706020507" pitchFamily="18" charset="2"/>
              </a:rPr>
              <a:t> (8 scores)</a:t>
            </a:r>
            <a:r>
              <a:rPr lang="en-US" altLang="zh-TW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164A26C-7980-4A79-210A-CA2E1002F761}"/>
                  </a:ext>
                </a:extLst>
              </p:cNvPr>
              <p:cNvSpPr txBox="1"/>
              <p:nvPr/>
            </p:nvSpPr>
            <p:spPr>
              <a:xfrm>
                <a:off x="359532" y="2443315"/>
                <a:ext cx="8172908" cy="391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11=3,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m:rPr>
                        <m:nor/>
                      </m:rPr>
                      <a:rPr lang="en-US" altLang="zh-TW"/>
                      <m:t>5</m:t>
                    </m:r>
                    <m:r>
                      <m:rPr>
                        <m:nor/>
                      </m:rPr>
                      <a:rPr lang="en-US" altLang="zh-TW" b="0" i="0" smtClean="0"/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3,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9,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11=</m:t>
                      </m:r>
                      <m:r>
                        <m:rPr>
                          <m:nor/>
                        </m:rPr>
                        <a:rPr lang="en-US" altLang="zh-TW"/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每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次循環，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2049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餘</m:t>
                    </m:r>
                    <m:r>
                      <m:rPr>
                        <m:nor/>
                      </m:rP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/>
                      <m:t>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2049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11=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b="0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+12⇒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47: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12,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10,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=23∗8+12=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196</m:t>
                      </m:r>
                    </m:oMath>
                  </m:oMathPara>
                </a14:m>
                <a:endParaRPr lang="en-US" altLang="zh-TW" b="0" dirty="0"/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164A26C-7980-4A79-210A-CA2E1002F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443315"/>
                <a:ext cx="8172908" cy="3918573"/>
              </a:xfrm>
              <a:prstGeom prst="rect">
                <a:avLst/>
              </a:prstGeo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3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3400130-C0C0-4F8F-A776-FE9CB7AB2E0B}"/>
              </a:ext>
            </a:extLst>
          </p:cNvPr>
          <p:cNvSpPr/>
          <p:nvPr/>
        </p:nvSpPr>
        <p:spPr>
          <a:xfrm>
            <a:off x="359532" y="332656"/>
            <a:ext cx="8424936" cy="406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(8) Write at least three similarities between the NTT and the DFT.       (7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07984E-E3CA-57C7-7BD5-F2B49133AB7E}"/>
              </a:ext>
            </a:extLst>
          </p:cNvPr>
          <p:cNvSpPr txBox="1"/>
          <p:nvPr/>
        </p:nvSpPr>
        <p:spPr>
          <a:xfrm>
            <a:off x="305526" y="908720"/>
            <a:ext cx="8532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1" lang="en-US" altLang="zh-TW" dirty="0"/>
              <a:t>Orthogonal</a:t>
            </a:r>
            <a:r>
              <a:rPr kumimoji="1" lang="zh-TW" altLang="en-US" dirty="0"/>
              <a:t>：</a:t>
            </a:r>
            <a:r>
              <a:rPr kumimoji="1" lang="en-US" altLang="zh-TW" dirty="0"/>
              <a:t>DFT</a:t>
            </a:r>
            <a:r>
              <a:rPr kumimoji="1" lang="zh-TW" altLang="en-US" dirty="0"/>
              <a:t> 不同 </a:t>
            </a:r>
            <a:r>
              <a:rPr kumimoji="1" lang="en-US" altLang="zh-TW" dirty="0"/>
              <a:t>row</a:t>
            </a:r>
            <a:r>
              <a:rPr kumimoji="1" lang="zh-TW" altLang="en-US" dirty="0"/>
              <a:t> 做內積會＝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</a:t>
            </a:r>
            <a:r>
              <a:rPr kumimoji="1" lang="en-US" altLang="zh-TW" dirty="0"/>
              <a:t>NTT</a:t>
            </a:r>
            <a:r>
              <a:rPr kumimoji="1" lang="zh-TW" altLang="en-US" dirty="0"/>
              <a:t> 不同 </a:t>
            </a:r>
            <a:r>
              <a:rPr kumimoji="1" lang="en-US" altLang="zh-TW" dirty="0"/>
              <a:t>row</a:t>
            </a:r>
            <a:r>
              <a:rPr kumimoji="1" lang="zh-TW" altLang="en-US" dirty="0"/>
              <a:t> 也是</a:t>
            </a:r>
            <a:r>
              <a:rPr kumimoji="1" lang="en-US" altLang="zh-TW" dirty="0"/>
              <a:t>orthogonality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marL="457200" indent="-457200">
              <a:buFontTx/>
              <a:buAutoNum type="arabicPeriod"/>
            </a:pPr>
            <a:r>
              <a:rPr lang="en-US" altLang="zh-TW" dirty="0"/>
              <a:t>E</a:t>
            </a:r>
            <a:r>
              <a:rPr kumimoji="1" lang="en-US" altLang="zh-TW" dirty="0"/>
              <a:t>xact inverse</a:t>
            </a:r>
            <a:r>
              <a:rPr kumimoji="1" lang="zh-TW" altLang="en-US" dirty="0"/>
              <a:t>：</a:t>
            </a:r>
            <a:r>
              <a:rPr kumimoji="1" lang="en-US" altLang="zh-TW" dirty="0"/>
              <a:t> DFT and IDFT are exact inverses of each other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NTT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INTT </a:t>
            </a:r>
            <a:r>
              <a:rPr kumimoji="1" lang="zh-TW" altLang="en-US" dirty="0"/>
              <a:t>也是</a:t>
            </a:r>
            <a:r>
              <a:rPr kumimoji="1" lang="en-US" altLang="zh-TW" dirty="0"/>
              <a:t> exact inverse</a:t>
            </a:r>
            <a:r>
              <a:rPr kumimoji="1" lang="zh-TW" altLang="en-US" dirty="0"/>
              <a:t>。</a:t>
            </a:r>
            <a:r>
              <a:rPr kumimoji="1" lang="en-US" altLang="zh-TW" dirty="0"/>
              <a:t> 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TW" dirty="0"/>
              <a:t>Circular Convolution</a:t>
            </a:r>
            <a:r>
              <a:rPr kumimoji="1" lang="zh-TW" altLang="en-US" dirty="0"/>
              <a:t>：</a:t>
            </a:r>
            <a:r>
              <a:rPr kumimoji="1" lang="en-US" altLang="zh-TW" dirty="0"/>
              <a:t>NTT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DFT</a:t>
            </a:r>
            <a:r>
              <a:rPr kumimoji="1" lang="zh-TW" altLang="en-US" dirty="0"/>
              <a:t> 都遵循 </a:t>
            </a:r>
            <a:r>
              <a:rPr kumimoji="1" lang="en-US" altLang="zh-TW" dirty="0"/>
              <a:t>circular convolution</a:t>
            </a:r>
            <a:r>
              <a:rPr kumimoji="1" lang="zh-TW" altLang="en-US" dirty="0"/>
              <a:t> 定理，可以用來執行 </a:t>
            </a:r>
            <a:r>
              <a:rPr kumimoji="1" lang="en-US" altLang="zh-TW" dirty="0"/>
              <a:t>circular convolution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229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33C02C-0E37-4751-931B-8F0FF69BF75F}"/>
              </a:ext>
            </a:extLst>
          </p:cNvPr>
          <p:cNvSpPr/>
          <p:nvPr/>
        </p:nvSpPr>
        <p:spPr>
          <a:xfrm>
            <a:off x="359532" y="260648"/>
            <a:ext cx="8424936" cy="256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(9) For the complex number theoretic transform (CNT), if a complex integer number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satisfies </a:t>
            </a:r>
            <a:r>
              <a:rPr lang="en-US" altLang="zh-TW" i="1" dirty="0"/>
              <a:t>a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baseline="30000" dirty="0"/>
              <a:t>2</a:t>
            </a:r>
            <a:r>
              <a:rPr lang="en-US" altLang="zh-TW" dirty="0"/>
              <a:t> = 1 mod </a:t>
            </a:r>
            <a:r>
              <a:rPr lang="en-US" altLang="zh-TW" i="1" dirty="0"/>
              <a:t>M</a:t>
            </a:r>
            <a:r>
              <a:rPr lang="en-US" altLang="zh-TW" dirty="0"/>
              <a:t>, then we say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(a) Is 2+ </a:t>
            </a:r>
            <a:r>
              <a:rPr lang="en-US" altLang="zh-TW" i="1" dirty="0"/>
              <a:t>i</a:t>
            </a:r>
            <a:r>
              <a:rPr lang="en-US" altLang="zh-TW" dirty="0"/>
              <a:t>11 and 5+</a:t>
            </a:r>
            <a:r>
              <a:rPr lang="en-US" altLang="zh-TW" i="1" dirty="0"/>
              <a:t>i</a:t>
            </a:r>
            <a:r>
              <a:rPr lang="en-US" altLang="zh-TW" dirty="0"/>
              <a:t>10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(b) Is (2+ </a:t>
            </a:r>
            <a:r>
              <a:rPr lang="en-US" altLang="zh-TW" i="1" dirty="0"/>
              <a:t>i</a:t>
            </a:r>
            <a:r>
              <a:rPr lang="en-US" altLang="zh-TW" dirty="0"/>
              <a:t>11)(5+</a:t>
            </a:r>
            <a:r>
              <a:rPr lang="en-US" altLang="zh-TW" i="1" dirty="0"/>
              <a:t>i</a:t>
            </a:r>
            <a:r>
              <a:rPr lang="en-US" altLang="zh-TW" dirty="0"/>
              <a:t>10) on the unit circle when </a:t>
            </a:r>
            <a:r>
              <a:rPr lang="en-US" altLang="zh-TW" i="1" dirty="0"/>
              <a:t>M</a:t>
            </a:r>
            <a:r>
              <a:rPr lang="en-US" altLang="zh-TW" dirty="0"/>
              <a:t> = 31?                    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(c) When </a:t>
            </a:r>
            <a:r>
              <a:rPr lang="en-US" altLang="zh-TW" i="1" dirty="0"/>
              <a:t>a</a:t>
            </a:r>
            <a:r>
              <a:rPr lang="en-US" altLang="zh-TW" dirty="0"/>
              <a:t> = 10, find all </a:t>
            </a:r>
            <a:r>
              <a:rPr lang="en-US" altLang="zh-TW" i="1" dirty="0"/>
              <a:t>b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[1, 2, .., 30] such that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 err="1"/>
              <a:t>ib</a:t>
            </a:r>
            <a:r>
              <a:rPr lang="en-US" altLang="zh-TW" dirty="0"/>
              <a:t> is on the unit circle. 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    (12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12855F-0592-C20D-25AA-AE5E0F88A456}"/>
                  </a:ext>
                </a:extLst>
              </p:cNvPr>
              <p:cNvSpPr txBox="1"/>
              <p:nvPr/>
            </p:nvSpPr>
            <p:spPr>
              <a:xfrm>
                <a:off x="359532" y="2924944"/>
                <a:ext cx="8424936" cy="401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31=1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TW" dirty="0"/>
                      <m:t>2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+ </m:t>
                    </m:r>
                    <m:r>
                      <m:rPr>
                        <m:nor/>
                      </m:rPr>
                      <a:rPr lang="en-US" altLang="zh-TW" i="1" dirty="0"/>
                      <m:t>i</m:t>
                    </m:r>
                    <m:r>
                      <m:rPr>
                        <m:nor/>
                      </m:rPr>
                      <a:rPr lang="en-US" altLang="zh-TW" dirty="0"/>
                      <m:t>11 </m:t>
                    </m:r>
                    <m:r>
                      <m:rPr>
                        <m:nor/>
                      </m:rPr>
                      <a:rPr lang="en-US" altLang="zh-TW" dirty="0"/>
                      <m:t>on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unit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circle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when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i="1" dirty="0"/>
                      <m:t>M</m:t>
                    </m:r>
                    <m:r>
                      <m:rPr>
                        <m:nor/>
                      </m:rPr>
                      <a:rPr lang="en-US" altLang="zh-TW" dirty="0"/>
                      <m:t> = 31</m:t>
                    </m:r>
                  </m:oMath>
                </a14:m>
                <a:endParaRPr kumimoji="1"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31=1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altLang="zh-TW" dirty="0"/>
                        <m:t>5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10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unit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circle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when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M</m:t>
                      </m:r>
                      <m:r>
                        <m:rPr>
                          <m:nor/>
                        </m:rPr>
                        <a:rPr lang="en-US" altLang="zh-TW" dirty="0"/>
                        <m:t> = 31</m:t>
                      </m:r>
                    </m:oMath>
                  </m:oMathPara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2+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=10+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55−110=−100+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31=1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altLang="zh-TW" dirty="0"/>
                        <m:t>(2+ 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11)(5+</m:t>
                      </m:r>
                      <m:r>
                        <m:rPr>
                          <m:nor/>
                        </m:rPr>
                        <a:rPr lang="en-US" altLang="zh-TW" i="1" dirty="0"/>
                        <m:t>i</m:t>
                      </m:r>
                      <m:r>
                        <m:rPr>
                          <m:nor/>
                        </m:rPr>
                        <a:rPr lang="en-US" altLang="zh-TW" dirty="0"/>
                        <m:t>10)</m:t>
                      </m:r>
                      <m:r>
                        <m:rPr>
                          <m:nor/>
                        </m:rPr>
                        <a:rPr lang="zh-TW" altLang="en-US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on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unit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circle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when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i="1" dirty="0"/>
                        <m:t>M</m:t>
                      </m:r>
                      <m:r>
                        <m:rPr>
                          <m:nor/>
                        </m:rPr>
                        <a:rPr lang="en-US" altLang="zh-TW" dirty="0"/>
                        <m:t> = 31</m:t>
                      </m:r>
                    </m:oMath>
                  </m:oMathPara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zh-TW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sz="1800" b="0" i="1" smtClean="0">
                        <a:latin typeface="Cambria Math" panose="02040503050406030204" pitchFamily="18" charset="0"/>
                      </a:rPr>
                      <m:t>31=8,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31=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11,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31=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16,</m:t>
                    </m:r>
                  </m:oMath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800" b="0" dirty="0"/>
              </a:p>
              <a:p>
                <a:pPr lvl="1" algn="ctr"/>
                <a:r>
                  <a:rPr lang="en-US" altLang="zh-TW" sz="1400" dirty="0"/>
                  <a:t>.</a:t>
                </a:r>
              </a:p>
              <a:p>
                <a:pPr lvl="1" algn="ctr"/>
                <a:r>
                  <a:rPr lang="en-US" altLang="zh-TW" sz="1400" b="0" dirty="0"/>
                  <a:t>.</a:t>
                </a:r>
              </a:p>
              <a:p>
                <a:pPr lvl="1" algn="ctr"/>
                <a:r>
                  <a:rPr lang="en-US" altLang="zh-TW" sz="1400" dirty="0"/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31=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/>
              </a:p>
              <a:p>
                <a:pPr marL="742950" lvl="1" indent="-285750" algn="ctr">
                  <a:buFont typeface="Symbol" pitchFamily="2" charset="2"/>
                  <a:buChar char="Þ"/>
                </a:pPr>
                <a:r>
                  <a:rPr lang="en-US" altLang="zh-TW" dirty="0"/>
                  <a:t>b</a:t>
                </a:r>
                <a:r>
                  <a:rPr lang="zh-TW" altLang="en-US" b="0" dirty="0"/>
                  <a:t> </a:t>
                </a:r>
                <a:r>
                  <a:rPr lang="en-US" altLang="zh-TW" b="0" dirty="0"/>
                  <a:t>=</a:t>
                </a:r>
                <a:r>
                  <a:rPr lang="zh-TW" altLang="en-US" b="0" dirty="0"/>
                  <a:t> </a:t>
                </a:r>
                <a:r>
                  <a:rPr lang="en-US" altLang="zh-TW" b="0" dirty="0"/>
                  <a:t>5,</a:t>
                </a:r>
                <a:r>
                  <a:rPr lang="zh-TW" altLang="en-US" b="0" dirty="0"/>
                  <a:t> </a:t>
                </a:r>
                <a:r>
                  <a:rPr lang="en-US" altLang="zh-TW" b="0" dirty="0"/>
                  <a:t>26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12855F-0592-C20D-25AA-AE5E0F88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924944"/>
                <a:ext cx="8424936" cy="4011739"/>
              </a:xfrm>
              <a:prstGeom prst="rect">
                <a:avLst/>
              </a:prstGeom>
              <a:blipFill>
                <a:blip r:embed="rId3"/>
                <a:stretch>
                  <a:fillRect l="-452" t="-315" b="-9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1">
            <a:extLst>
              <a:ext uri="{FF2B5EF4-FFF2-40B4-BE49-F238E27FC236}">
                <a16:creationId xmlns:a16="http://schemas.microsoft.com/office/drawing/2014/main" id="{7CADF26B-D3C7-44B9-AB9C-40BFF9FF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(1, 6), (2, 7), (3, 8), (4, 9))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46587A7-B605-922E-2AC7-B0E038FA2DDD}"/>
                  </a:ext>
                </a:extLst>
              </p:cNvPr>
              <p:cNvSpPr txBox="1"/>
              <p:nvPr/>
            </p:nvSpPr>
            <p:spPr>
              <a:xfrm>
                <a:off x="338501" y="1268760"/>
                <a:ext cx="846699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:3306∗225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11=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:endParaRPr lang="en-US" altLang="zh-TW" dirty="0"/>
              </a:p>
              <a:p>
                <a:pPr/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={a(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)} (</a:t>
                </a:r>
                <a:r>
                  <a:rPr lang="en-US" altLang="zh-TW" dirty="0" err="1"/>
                  <a:t>modM</a:t>
                </a:r>
                <a:r>
                  <a:rPr lang="en-US" altLang="zh-TW" dirty="0"/>
                  <a:t>) </a:t>
                </a:r>
              </a:p>
              <a:p>
                <a:pPr/>
                <a:r>
                  <a:rPr lang="en-US" altLang="zh-TW" dirty="0"/>
                  <a:t>3306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6</a:t>
                </a:r>
              </a:p>
              <a:p>
                <a:pPr/>
                <a:r>
                  <a:rPr lang="en-US" altLang="zh-TW" dirty="0"/>
                  <a:t>225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</a:t>
                </a:r>
              </a:p>
              <a:p>
                <a:pPr/>
                <a:r>
                  <a:rPr lang="en-US" altLang="zh-TW" dirty="0"/>
                  <a:t>6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8</a:t>
                </a: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⇒3306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∗225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dirty="0"/>
                  <a:t> 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46587A7-B605-922E-2AC7-B0E038FA2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1" y="1268760"/>
                <a:ext cx="8466995" cy="2246769"/>
              </a:xfrm>
              <a:prstGeom prst="rect">
                <a:avLst/>
              </a:prstGeom>
              <a:blipFill>
                <a:blip r:embed="rId3"/>
                <a:stretch>
                  <a:fillRect l="-749" b="-2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5290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1974</Words>
  <Application>Microsoft Macintosh PowerPoint</Application>
  <PresentationFormat>如螢幕大小 (4:3)</PresentationFormat>
  <Paragraphs>99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TimesNewRomanPSMT</vt:lpstr>
      <vt:lpstr>Arial</vt:lpstr>
      <vt:lpstr>Calibri</vt:lpstr>
      <vt:lpstr>Cambria Math</vt:lpstr>
      <vt:lpstr>Symbol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372</cp:revision>
  <dcterms:created xsi:type="dcterms:W3CDTF">2008-03-09T11:59:35Z</dcterms:created>
  <dcterms:modified xsi:type="dcterms:W3CDTF">2023-06-07T07:46:05Z</dcterms:modified>
</cp:coreProperties>
</file>