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72" r:id="rId3"/>
    <p:sldId id="273" r:id="rId4"/>
    <p:sldId id="271" r:id="rId5"/>
    <p:sldId id="275" r:id="rId6"/>
    <p:sldId id="274" r:id="rId7"/>
    <p:sldId id="269" r:id="rId8"/>
    <p:sldId id="276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766" autoAdjust="0"/>
  </p:normalViewPr>
  <p:slideViewPr>
    <p:cSldViewPr>
      <p:cViewPr>
        <p:scale>
          <a:sx n="130" d="100"/>
          <a:sy n="130" d="100"/>
        </p:scale>
        <p:origin x="1768" y="-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FC5B-703B-46E4-B325-7F44849A055B}" type="datetimeFigureOut">
              <a:rPr lang="zh-TW" altLang="en-US" smtClean="0"/>
              <a:pPr/>
              <a:t>2023/4/29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AB9EB-FB86-4765-B98D-B9032752FB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D842E-FB4B-4380-9BC9-CA5CC50502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8149B-A19B-48FF-872B-A5454EE4AC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062E-B178-4E94-A7B1-07E10EAF31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5DC2D-8DE6-49BF-8F96-C3582178BE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AC0B-9A5D-43E3-B1BD-9BEDB29BF2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B0E29-961E-4FE1-943A-FA2D9322BA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B9BD-5534-4646-BD09-637A08EFA5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85B0-8B4F-495B-BA04-9BE0469291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96051-50E2-4B21-AA35-436B363DBA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7AF9-4382-40B7-BC7A-B7212AF3A4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7A2C-7270-4716-A085-471AC0FACA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BD72F12-1B5C-4711-A132-491A7CAF87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332805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</a:rPr>
              <a:t>Homework 3  (Due</a:t>
            </a:r>
            <a:r>
              <a:rPr lang="en-US" altLang="zh-TW" b="1">
                <a:solidFill>
                  <a:srgbClr val="3333FF"/>
                </a:solidFill>
              </a:rPr>
              <a:t>: May 3</a:t>
            </a:r>
            <a:r>
              <a:rPr lang="en-US" altLang="zh-TW" b="1" baseline="30000">
                <a:solidFill>
                  <a:srgbClr val="3333FF"/>
                </a:solidFill>
              </a:rPr>
              <a:t>rd</a:t>
            </a:r>
            <a:r>
              <a:rPr lang="en-US" altLang="zh-TW" b="1" dirty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EE22655-0C37-460E-85A0-75935CD3E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28" y="791457"/>
            <a:ext cx="8569325" cy="20159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FontTx/>
              <a:buAutoNum type="arabicParenBoth"/>
            </a:pPr>
            <a:r>
              <a:rPr lang="en-US" altLang="zh-TW" dirty="0"/>
              <a:t>Write a </a:t>
            </a:r>
            <a:r>
              <a:rPr lang="en-US" altLang="zh-TW" dirty="0" err="1"/>
              <a:t>Matlab</a:t>
            </a:r>
            <a:r>
              <a:rPr lang="en-US" altLang="zh-TW" dirty="0"/>
              <a:t> or Python code for the </a:t>
            </a:r>
            <a:r>
              <a:rPr lang="en-US" altLang="zh-TW" u="sng" dirty="0"/>
              <a:t>4:2:0 image compression technique</a:t>
            </a:r>
            <a:r>
              <a:rPr lang="en-US" altLang="zh-TW" dirty="0"/>
              <a:t>.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</a:pPr>
            <a:r>
              <a:rPr lang="en-US" altLang="zh-TW" dirty="0"/>
              <a:t>        B = C420(A), A is the </a:t>
            </a:r>
            <a:r>
              <a:rPr lang="en-US" altLang="zh-TW" u="sng" dirty="0"/>
              <a:t>input</a:t>
            </a:r>
            <a:r>
              <a:rPr lang="en-US" altLang="zh-TW" dirty="0"/>
              <a:t> color image and B is the </a:t>
            </a:r>
            <a:r>
              <a:rPr lang="en-US" altLang="zh-TW" u="sng" dirty="0"/>
              <a:t>reconstructed image</a:t>
            </a:r>
            <a:r>
              <a:rPr lang="en-US" altLang="zh-TW" dirty="0"/>
              <a:t>.  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TW" dirty="0"/>
              <a:t>        Just use the interpolation method for reconstruction. </a:t>
            </a:r>
            <a:r>
              <a:rPr lang="en-US" altLang="zh-TW" u="sng" dirty="0"/>
              <a:t>The code should be handed out by </a:t>
            </a:r>
            <a:r>
              <a:rPr lang="en-US" altLang="zh-TW" u="sng" dirty="0" err="1">
                <a:solidFill>
                  <a:srgbClr val="3333FF"/>
                </a:solidFill>
                <a:cs typeface="Times New Roman" pitchFamily="18" charset="0"/>
              </a:rPr>
              <a:t>NTUCool</a:t>
            </a:r>
            <a:r>
              <a:rPr lang="en-US" altLang="zh-TW" dirty="0"/>
              <a:t>. (Note: The command  rgb2ycbcr cannot be used.)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TW" dirty="0"/>
              <a:t>                                                                                                                  (25 scores)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3390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>
            <a:extLst>
              <a:ext uri="{FF2B5EF4-FFF2-40B4-BE49-F238E27FC236}">
                <a16:creationId xmlns:a16="http://schemas.microsoft.com/office/drawing/2014/main" id="{C26BCAE0-E850-482C-83E0-EDB65F2A3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640960" cy="11680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(2) Suppose that there is a multipath system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+ 0.3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-15] + 0.2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-25].</a:t>
            </a:r>
            <a:br>
              <a:rPr lang="en-US" altLang="zh-TW" dirty="0"/>
            </a:br>
            <a:r>
              <a:rPr lang="en-US" altLang="zh-TW" dirty="0"/>
              <a:t>     (a)</a:t>
            </a:r>
            <a:r>
              <a:rPr lang="zh-TW" altLang="en-US" dirty="0"/>
              <a:t> </a:t>
            </a:r>
            <a:r>
              <a:rPr lang="en-US" altLang="zh-TW" dirty="0"/>
              <a:t>Find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such that</a:t>
            </a:r>
            <a:r>
              <a:rPr lang="en-US" altLang="zh-TW" i="1" dirty="0"/>
              <a:t> 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*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]. (b) </a:t>
            </a:r>
            <a:r>
              <a:rPr lang="en-US" altLang="zh-TW" u="sng" dirty="0"/>
              <a:t>Design the lifter</a:t>
            </a:r>
            <a:r>
              <a:rPr lang="en-US" altLang="zh-TW" dirty="0"/>
              <a:t> to remove the</a:t>
            </a:r>
            <a:br>
              <a:rPr lang="en-US" altLang="zh-TW" dirty="0"/>
            </a:br>
            <a:r>
              <a:rPr lang="en-US" altLang="zh-TW" dirty="0"/>
              <a:t>      effect of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and try to not destroy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as possible.                         </a:t>
            </a:r>
            <a:r>
              <a:rPr lang="en-US" altLang="zh-TW" dirty="0">
                <a:sym typeface="Symbol" panose="05050102010706020507" pitchFamily="18" charset="2"/>
              </a:rPr>
              <a:t>(10 scores)</a:t>
            </a: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13BED68-7DE8-045A-F37D-C619E72BB4E9}"/>
                  </a:ext>
                </a:extLst>
              </p:cNvPr>
              <p:cNvSpPr txBox="1"/>
              <p:nvPr/>
            </p:nvSpPr>
            <p:spPr>
              <a:xfrm>
                <a:off x="251520" y="1484784"/>
                <a:ext cx="8640960" cy="354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lphaLcParenBoth"/>
                </a:pPr>
                <a:r>
                  <a:rPr lang="zh-TW" altLang="en-US" sz="1800" dirty="0"/>
                  <a:t>根據講義 </a:t>
                </a:r>
                <a:r>
                  <a:rPr lang="en-US" altLang="zh-TW" sz="1800" dirty="0"/>
                  <a:t>p.193</a:t>
                </a:r>
                <a:r>
                  <a:rPr lang="zh-TW" altLang="en-US" sz="1800" dirty="0"/>
                  <a:t>，                                                              ，</a:t>
                </a:r>
                <a:endParaRPr lang="en-US" altLang="zh-TW" sz="1800" dirty="0"/>
              </a:p>
              <a:p>
                <a:pPr/>
                <a:endParaRPr lang="en-US" altLang="zh-TW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+0.3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−25</m:t>
                          </m:r>
                        </m:e>
                      </m:d>
                    </m:oMath>
                  </m:oMathPara>
                </a14:m>
                <a:endParaRPr lang="en-US" altLang="zh-TW" sz="1800" dirty="0">
                  <a:ea typeface="Cambria Math" panose="02040503050406030204" pitchFamily="18" charset="0"/>
                </a:endParaRPr>
              </a:p>
              <a:p>
                <a:endParaRPr lang="en-US" altLang="zh-TW" sz="1800" dirty="0"/>
              </a:p>
              <a:p>
                <a:pPr marL="457200" indent="-457200">
                  <a:buFont typeface="Wingdings" pitchFamily="2" charset="2"/>
                  <a:buAutoNum type="alphaLcParenBoth" startAt="2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800" dirty="0"/>
                      <m:t>z</m:t>
                    </m:r>
                    <m:r>
                      <m:rPr>
                        <m:nor/>
                      </m:rPr>
                      <a:rPr lang="zh-TW" altLang="en-US" sz="1800" dirty="0"/>
                      <m:t> </m:t>
                    </m:r>
                    <m:r>
                      <m:rPr>
                        <m:nor/>
                      </m:rPr>
                      <a:rPr lang="en-US" altLang="zh-TW" sz="1800" dirty="0"/>
                      <m:t>transform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=1+0.3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+0.2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TW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1+0.3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+0.2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sup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∙15</m:t>
                              </m:r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∙25)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800" dirty="0"/>
              </a:p>
              <a:p>
                <a:pPr algn="ctr"/>
                <a:endParaRPr lang="en-US" altLang="zh-TW" sz="1800" dirty="0"/>
              </a:p>
              <a:p>
                <a:r>
                  <a:rPr lang="en-US" altLang="zh-TW" sz="1800" dirty="0"/>
                  <a:t>Filtering out the echo by the following “lifter”:</a:t>
                </a: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13BED68-7DE8-045A-F37D-C619E72B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640960" cy="3544945"/>
              </a:xfrm>
              <a:prstGeom prst="rect">
                <a:avLst/>
              </a:prstGeom>
              <a:blipFill>
                <a:blip r:embed="rId2"/>
                <a:stretch>
                  <a:fillRect l="-587" t="-1075" b="-21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1F9DAE1-9353-5ED4-8981-35B43E8153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07"/>
          <a:stretch/>
        </p:blipFill>
        <p:spPr>
          <a:xfrm>
            <a:off x="2460496" y="1520788"/>
            <a:ext cx="3623672" cy="39604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FED0ED9-119C-BDBE-FCBF-839CF7B33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t="38712" r="14553" b="35379"/>
          <a:stretch/>
        </p:blipFill>
        <p:spPr>
          <a:xfrm>
            <a:off x="6372200" y="1484784"/>
            <a:ext cx="2232248" cy="36523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F5E856D-4855-9C2F-F754-01A15EBE2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35062"/>
            <a:ext cx="7200800" cy="16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54198741-2E41-4DE8-ABA4-9205E80F8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640960" cy="11680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(3) Suppose that there are three vocal signals: (</a:t>
            </a:r>
            <a:r>
              <a:rPr lang="en-US" altLang="zh-TW" dirty="0" err="1"/>
              <a:t>i</a:t>
            </a:r>
            <a:r>
              <a:rPr lang="en-US" altLang="zh-TW" dirty="0"/>
              <a:t>) cos(300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), </a:t>
            </a:r>
            <a:r>
              <a:rPr lang="en-US" altLang="zh-TW" dirty="0"/>
              <a:t> (ii) -sin(1200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), </a:t>
            </a:r>
            <a:r>
              <a:rPr lang="en-US" altLang="zh-TW" dirty="0"/>
              <a:t>(iii)</a:t>
            </a:r>
            <a:br>
              <a:rPr lang="en-US" altLang="zh-TW" dirty="0"/>
            </a:br>
            <a:r>
              <a:rPr lang="en-US" altLang="zh-TW" dirty="0"/>
              <a:t>     sin(6000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). </a:t>
            </a:r>
            <a:r>
              <a:rPr lang="en-US" altLang="zh-TW" dirty="0"/>
              <a:t>(a) Which voice sounds louder? </a:t>
            </a:r>
            <a:r>
              <a:rPr lang="en-US" altLang="zh-TW" dirty="0">
                <a:sym typeface="Symbol" panose="05050102010706020507" pitchFamily="18" charset="2"/>
              </a:rPr>
              <a:t>(b) Which voice signal can be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propagated to a longest distance?                                                         (10 scores)</a:t>
            </a: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3410DAC-57A0-784C-302B-9102416197FB}"/>
                  </a:ext>
                </a:extLst>
              </p:cNvPr>
              <p:cNvSpPr txBox="1"/>
              <p:nvPr/>
            </p:nvSpPr>
            <p:spPr>
              <a:xfrm>
                <a:off x="251520" y="1628800"/>
                <a:ext cx="864096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zh-TW" altLang="en-US" dirty="0"/>
                  <a:t>頻率：</a:t>
                </a:r>
                <a:endParaRPr lang="en-US" altLang="zh-TW" dirty="0"/>
              </a:p>
              <a:p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:150</m:t>
                    </m:r>
                  </m:oMath>
                </a14:m>
                <a:r>
                  <a:rPr kumimoji="1" lang="en-US" altLang="zh-TW" dirty="0"/>
                  <a:t>,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(ii)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TW" dirty="0"/>
                  <a:t>,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(iii)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3000</m:t>
                    </m:r>
                  </m:oMath>
                </a14:m>
                <a:endParaRPr kumimoji="1" lang="en-US" altLang="zh-TW" dirty="0"/>
              </a:p>
              <a:p>
                <a:r>
                  <a:rPr kumimoji="1" lang="en-US" altLang="zh-TW" dirty="0"/>
                  <a:t>(iii)&gt;(ii)&gt;(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</a:p>
              <a:p>
                <a:r>
                  <a:rPr kumimoji="1" lang="zh-TW" altLang="en-US" dirty="0"/>
                  <a:t>波長：</a:t>
                </a:r>
                <a:endParaRPr kumimoji="1" lang="en-US" altLang="zh-TW" dirty="0"/>
              </a:p>
              <a:p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)&gt;(ii)&gt;(iii)</a:t>
                </a:r>
              </a:p>
              <a:p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波長越長 </a:t>
                </a:r>
                <a:r>
                  <a:rPr kumimoji="1" lang="en-US" altLang="zh-TW" dirty="0"/>
                  <a:t>=&gt;</a:t>
                </a:r>
                <a:r>
                  <a:rPr kumimoji="1" lang="zh-TW" altLang="en-US" dirty="0"/>
                  <a:t> 聽到的聲音越小，波長越短 </a:t>
                </a:r>
                <a:r>
                  <a:rPr kumimoji="1" lang="en-US" altLang="zh-TW" dirty="0"/>
                  <a:t>=&gt;</a:t>
                </a:r>
                <a:r>
                  <a:rPr kumimoji="1" lang="zh-TW" altLang="en-US" dirty="0"/>
                  <a:t> 聽到的聲音越大，</a:t>
                </a:r>
                <a:r>
                  <a:rPr kumimoji="1" lang="en-US" altLang="zh-TW" dirty="0"/>
                  <a:t>(iii)</a:t>
                </a:r>
                <a:r>
                  <a:rPr kumimoji="1" lang="zh-TW" altLang="en-US" dirty="0"/>
                  <a:t>的頻率最大</a:t>
                </a:r>
                <a:r>
                  <a:rPr lang="zh-TW" altLang="en-US" dirty="0"/>
                  <a:t>，波長最小，</a:t>
                </a:r>
                <a:r>
                  <a:rPr kumimoji="1" lang="zh-TW" altLang="en-US" dirty="0"/>
                  <a:t>所以 </a:t>
                </a:r>
                <a:r>
                  <a:rPr kumimoji="1" lang="en-US" altLang="zh-TW" dirty="0"/>
                  <a:t>(iii)</a:t>
                </a:r>
                <a:r>
                  <a:rPr kumimoji="1" lang="zh-TW" altLang="en-US" dirty="0"/>
                  <a:t> 聽到的聲音越大。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波長越長 </a:t>
                </a:r>
                <a:r>
                  <a:rPr kumimoji="1" lang="en-US" altLang="zh-TW" dirty="0"/>
                  <a:t>=&gt;</a:t>
                </a:r>
                <a:r>
                  <a:rPr kumimoji="1" lang="zh-TW" altLang="en-US" dirty="0"/>
                  <a:t> 傳播距離較遠，</a:t>
                </a:r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的</a:t>
                </a:r>
                <a:r>
                  <a:rPr lang="zh-TW" altLang="en-US" dirty="0"/>
                  <a:t>波長</a:t>
                </a:r>
                <a:r>
                  <a:rPr kumimoji="1" lang="zh-TW" altLang="en-US" dirty="0"/>
                  <a:t>最大，所以 </a:t>
                </a:r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 傳播的距離</a:t>
                </a:r>
                <a:r>
                  <a:rPr lang="zh-TW" altLang="en-US" dirty="0"/>
                  <a:t>最</a:t>
                </a:r>
                <a:r>
                  <a:rPr kumimoji="1" lang="zh-TW" altLang="en-US" dirty="0"/>
                  <a:t>遠。</a:t>
                </a:r>
                <a:endParaRPr kumimoji="1"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3410DAC-57A0-784C-302B-91024161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8640960" cy="2862322"/>
              </a:xfrm>
              <a:prstGeom prst="rect">
                <a:avLst/>
              </a:prstGeom>
              <a:blipFill>
                <a:blip r:embed="rId2"/>
                <a:stretch>
                  <a:fillRect l="-733" t="-1770" b="-2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66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980A2751-380B-4E0D-A39A-6CEC8209E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38" y="260648"/>
            <a:ext cx="8496944" cy="153740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(4) Suppose that for a stringed instrument the frequency of Do is 240 Hz. (a)</a:t>
            </a:r>
            <a:br>
              <a:rPr lang="en-US" altLang="zh-TW" dirty="0"/>
            </a:br>
            <a:r>
              <a:rPr lang="en-US" altLang="zh-TW" dirty="0"/>
              <a:t>     Determine the </a:t>
            </a:r>
            <a:r>
              <a:rPr lang="en-US" altLang="zh-TW" u="sng" dirty="0"/>
              <a:t>frequencies</a:t>
            </a:r>
            <a:r>
              <a:rPr lang="en-US" altLang="zh-TW" dirty="0"/>
              <a:t> of Mi and So for the instrument. (b) Suppose that</a:t>
            </a:r>
            <a:br>
              <a:rPr lang="en-US" altLang="zh-TW" dirty="0"/>
            </a:br>
            <a:r>
              <a:rPr lang="en-US" altLang="zh-TW" dirty="0"/>
              <a:t>     the rate of wave propagation is 340m/sec. Determine the </a:t>
            </a:r>
            <a:r>
              <a:rPr lang="en-US" altLang="zh-TW" u="sng" dirty="0"/>
              <a:t>lengths of the strings</a:t>
            </a:r>
            <a:br>
              <a:rPr lang="en-US" altLang="zh-TW" dirty="0"/>
            </a:br>
            <a:r>
              <a:rPr lang="en-US" altLang="zh-TW" dirty="0"/>
              <a:t>     to generate</a:t>
            </a:r>
            <a:r>
              <a:rPr lang="zh-TW" altLang="en-US" dirty="0"/>
              <a:t> </a:t>
            </a:r>
            <a:r>
              <a:rPr lang="en-US" altLang="zh-TW" dirty="0"/>
              <a:t>Mi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stringed instrument.                          (10 scores)</a:t>
            </a:r>
          </a:p>
        </p:txBody>
      </p:sp>
    </p:spTree>
    <p:extLst>
      <p:ext uri="{BB962C8B-B14F-4D97-AF65-F5344CB8AC3E}">
        <p14:creationId xmlns:p14="http://schemas.microsoft.com/office/powerpoint/2010/main" val="11960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1">
            <a:extLst>
              <a:ext uri="{FF2B5EF4-FFF2-40B4-BE49-F238E27FC236}">
                <a16:creationId xmlns:a16="http://schemas.microsoft.com/office/drawing/2014/main" id="{E8AB8A81-A9D5-42C8-9F9A-B1AAF5FBA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260648"/>
            <a:ext cx="8568952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(5) In addition to the DCT, which is adopted by MP3, </a:t>
            </a:r>
            <a:r>
              <a:rPr lang="en-US" altLang="zh-TW" u="sng" dirty="0"/>
              <a:t>write at least three</a:t>
            </a:r>
            <a:br>
              <a:rPr lang="en-US" altLang="zh-TW" u="sng" dirty="0"/>
            </a:br>
            <a:r>
              <a:rPr lang="en-US" altLang="zh-TW" dirty="0"/>
              <a:t>      </a:t>
            </a:r>
            <a:r>
              <a:rPr lang="en-US" altLang="zh-TW" u="sng" dirty="0"/>
              <a:t>possible ways</a:t>
            </a:r>
            <a:r>
              <a:rPr lang="en-US" altLang="zh-TW" dirty="0"/>
              <a:t> that can </a:t>
            </a:r>
            <a:r>
              <a:rPr lang="en-US" altLang="zh-TW" u="sng" dirty="0"/>
              <a:t>compress a music signal </a:t>
            </a:r>
            <a:r>
              <a:rPr lang="en-US" altLang="zh-TW" dirty="0"/>
              <a:t>more efficiently.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 (10 scores)</a:t>
            </a:r>
          </a:p>
        </p:txBody>
      </p:sp>
    </p:spTree>
    <p:extLst>
      <p:ext uri="{BB962C8B-B14F-4D97-AF65-F5344CB8AC3E}">
        <p14:creationId xmlns:p14="http://schemas.microsoft.com/office/powerpoint/2010/main" val="130834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1">
            <a:extLst>
              <a:ext uri="{FF2B5EF4-FFF2-40B4-BE49-F238E27FC236}">
                <a16:creationId xmlns:a16="http://schemas.microsoft.com/office/drawing/2014/main" id="{81AB941A-4D28-444D-A0DD-24BD11321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8496944" cy="19067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(6) In the JPEG process, (a) why the </a:t>
            </a:r>
            <a:r>
              <a:rPr lang="en-US" altLang="zh-TW" u="sng" dirty="0"/>
              <a:t>DCT</a:t>
            </a:r>
            <a:r>
              <a:rPr lang="en-US" altLang="zh-TW" dirty="0"/>
              <a:t> is used instead of the </a:t>
            </a:r>
            <a:r>
              <a:rPr lang="en-US" altLang="zh-TW" u="sng" dirty="0"/>
              <a:t>DFT</a:t>
            </a:r>
            <a:r>
              <a:rPr lang="en-US" altLang="zh-TW" dirty="0"/>
              <a:t> for transformation?  Write at least two reasons. (b) Why the input image is separated into several 8x8 blocks before using the DCT? Write at least two reasons. (c) Why the </a:t>
            </a:r>
            <a:r>
              <a:rPr lang="en-US" altLang="zh-TW" u="sng" dirty="0"/>
              <a:t>DC difference</a:t>
            </a:r>
            <a:r>
              <a:rPr lang="en-US" altLang="zh-TW" dirty="0"/>
              <a:t> is encoded instead of the original DC value?  (d) Why </a:t>
            </a:r>
            <a:r>
              <a:rPr lang="en-US" altLang="zh-TW" u="sng" dirty="0"/>
              <a:t>zigzag</a:t>
            </a:r>
            <a:r>
              <a:rPr lang="en-US" altLang="zh-TW" dirty="0"/>
              <a:t> is beneficial for AC term encoding?             (20 scores)</a:t>
            </a:r>
          </a:p>
        </p:txBody>
      </p:sp>
    </p:spTree>
    <p:extLst>
      <p:ext uri="{BB962C8B-B14F-4D97-AF65-F5344CB8AC3E}">
        <p14:creationId xmlns:p14="http://schemas.microsoft.com/office/powerpoint/2010/main" val="155755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>
            <a:extLst>
              <a:ext uri="{FF2B5EF4-FFF2-40B4-BE49-F238E27FC236}">
                <a16:creationId xmlns:a16="http://schemas.microsoft.com/office/drawing/2014/main" id="{44D93961-FC65-43F2-8659-3C0C0955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8424936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(7) Suppose that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i="1" dirty="0"/>
              <a:t>n</a:t>
            </a:r>
            <a:r>
              <a:rPr lang="en-US" altLang="zh-TW" dirty="0"/>
              <a:t>) = </a:t>
            </a:r>
            <a:r>
              <a:rPr lang="en-US" altLang="zh-TW" i="1" dirty="0"/>
              <a:t>e</a:t>
            </a:r>
            <a:r>
              <a:rPr lang="en-US" altLang="zh-TW" baseline="30000" dirty="0">
                <a:sym typeface="Symbol" panose="05050102010706020507" pitchFamily="18" charset="2"/>
              </a:rPr>
              <a:t></a:t>
            </a:r>
            <a:r>
              <a:rPr lang="en-US" altLang="zh-TW" i="1" baseline="30000" dirty="0">
                <a:sym typeface="Symbol" panose="05050102010706020507" pitchFamily="18" charset="2"/>
              </a:rPr>
              <a:t></a:t>
            </a:r>
            <a:r>
              <a:rPr lang="en-US" altLang="zh-TW" i="1" dirty="0">
                <a:sym typeface="Symbol" panose="05050102010706020507" pitchFamily="18" charset="2"/>
              </a:rPr>
              <a:t></a:t>
            </a:r>
            <a:r>
              <a:rPr lang="en-US" altLang="zh-TW" i="1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/(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!)</a:t>
            </a:r>
            <a:r>
              <a:rPr lang="en-US" altLang="zh-TW" dirty="0"/>
              <a:t> for </a:t>
            </a:r>
            <a:r>
              <a:rPr lang="en-US" altLang="zh-TW" i="1" dirty="0"/>
              <a:t>n</a:t>
            </a:r>
            <a:r>
              <a:rPr lang="en-US" altLang="zh-TW" dirty="0"/>
              <a:t> = 0, 1, 2, 3….., 40 where </a:t>
            </a:r>
            <a:r>
              <a:rPr lang="en-US" altLang="zh-TW" i="1" dirty="0">
                <a:sym typeface="Symbol" panose="05050102010706020507" pitchFamily="18" charset="2"/>
              </a:rPr>
              <a:t></a:t>
            </a:r>
            <a:r>
              <a:rPr lang="en-US" altLang="zh-TW" dirty="0"/>
              <a:t> = 0.97.</a:t>
            </a:r>
            <a:br>
              <a:rPr lang="en-US" altLang="zh-TW" dirty="0"/>
            </a:br>
            <a:r>
              <a:rPr lang="en-US" altLang="zh-TW" dirty="0"/>
              <a:t>     Also suppose that length(</a:t>
            </a:r>
            <a:r>
              <a:rPr lang="en-US" altLang="zh-TW" i="1" dirty="0"/>
              <a:t>x</a:t>
            </a:r>
            <a:r>
              <a:rPr lang="en-US" altLang="zh-TW" dirty="0"/>
              <a:t>) = 50000. Estimate </a:t>
            </a:r>
            <a:r>
              <a:rPr lang="en-US" altLang="zh-TW" u="sng" dirty="0"/>
              <a:t>the range of the total</a:t>
            </a:r>
            <a:br>
              <a:rPr lang="en-US" altLang="zh-TW" u="sng" dirty="0"/>
            </a:br>
            <a:r>
              <a:rPr lang="en-US" altLang="zh-TW" dirty="0"/>
              <a:t>    </a:t>
            </a:r>
            <a:r>
              <a:rPr lang="en-US" altLang="zh-TW" u="sng" dirty="0"/>
              <a:t>coding lengths</a:t>
            </a:r>
            <a:r>
              <a:rPr lang="en-US" altLang="zh-TW" dirty="0"/>
              <a:t> in the binary system when using (</a:t>
            </a:r>
            <a:r>
              <a:rPr lang="en-US" altLang="zh-TW" dirty="0" err="1"/>
              <a:t>i</a:t>
            </a:r>
            <a:r>
              <a:rPr lang="en-US" altLang="zh-TW" dirty="0"/>
              <a:t>) the Huffman code and</a:t>
            </a:r>
            <a:br>
              <a:rPr lang="en-US" altLang="zh-TW" dirty="0"/>
            </a:br>
            <a:r>
              <a:rPr lang="en-US" altLang="zh-TW" dirty="0"/>
              <a:t>     (ii) the arithmetic code.                                                                   (15 scores)</a:t>
            </a:r>
          </a:p>
        </p:txBody>
      </p:sp>
    </p:spTree>
    <p:extLst>
      <p:ext uri="{BB962C8B-B14F-4D97-AF65-F5344CB8AC3E}">
        <p14:creationId xmlns:p14="http://schemas.microsoft.com/office/powerpoint/2010/main" val="37481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C5B49915-4491-4A9A-BB2E-E4B1C4E93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260648"/>
            <a:ext cx="8466995" cy="7987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0, 1, 3, 4, 5, 6, 8, 9)  </a:t>
            </a:r>
          </a:p>
        </p:txBody>
      </p:sp>
    </p:spTree>
    <p:extLst>
      <p:ext uri="{BB962C8B-B14F-4D97-AF65-F5344CB8AC3E}">
        <p14:creationId xmlns:p14="http://schemas.microsoft.com/office/powerpoint/2010/main" val="306829121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704</Words>
  <Application>Microsoft Macintosh PowerPoint</Application>
  <PresentationFormat>如螢幕大小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268</cp:revision>
  <dcterms:created xsi:type="dcterms:W3CDTF">2008-03-09T11:59:35Z</dcterms:created>
  <dcterms:modified xsi:type="dcterms:W3CDTF">2023-04-29T08:02:21Z</dcterms:modified>
</cp:coreProperties>
</file>