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1C5C-7317-414D-88DF-CDF60E58CF7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D01B-5AEB-45CA-98AA-FF97CC97CD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68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0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AC2ED-45A2-48F2-AE74-32475B7B0A7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AC861-5206-47CD-980E-DD50DAD0A7A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81405-BF65-43D6-AEF0-BD5F7D3EB5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40743-F30B-4349-B9BA-AA300CC486E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E0D25-EEC0-4159-82E0-470F2CE2D48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05B0C-4C30-401E-8AEB-01F4DF8E7D2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9519C-97A1-4DE5-8E65-ADD4FFDE20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E63A-93A0-4AF0-81AC-B0BE038C73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15A7F-5B96-4174-89E0-195E16BA512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5E94F-CDFE-45DE-84B7-BEB9271230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3AF1-0A06-492B-815D-5E69996B98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F9B4297-7125-4104-A64F-82A68C9E39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309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5  (Due: 6/21)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4537" y="980728"/>
            <a:ext cx="85693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arenBoth"/>
            </a:pPr>
            <a:r>
              <a:rPr lang="en-US" altLang="zh-TW" dirty="0">
                <a:ea typeface="標楷體" pitchFamily="65" charset="-120"/>
              </a:rPr>
              <a:t>Write the </a:t>
            </a:r>
            <a:r>
              <a:rPr lang="en-US" altLang="zh-TW" dirty="0" err="1">
                <a:ea typeface="標楷體" pitchFamily="65" charset="-120"/>
              </a:rPr>
              <a:t>Matlab</a:t>
            </a:r>
            <a:r>
              <a:rPr lang="en-US" altLang="zh-TW" dirty="0">
                <a:ea typeface="標楷體" pitchFamily="65" charset="-120"/>
              </a:rPr>
              <a:t> or Python code to compute the FFT of two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real signals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 using only one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FFT.                                    (20 scores)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ea typeface="標楷體" pitchFamily="65" charset="-120"/>
              </a:rPr>
              <a:t>                                         [</a:t>
            </a:r>
            <a:r>
              <a:rPr lang="en-US" altLang="zh-TW" i="1" dirty="0" err="1">
                <a:ea typeface="標楷體" pitchFamily="65" charset="-120"/>
              </a:rPr>
              <a:t>Fx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 err="1">
                <a:ea typeface="標楷體" pitchFamily="65" charset="-120"/>
              </a:rPr>
              <a:t>Fy</a:t>
            </a:r>
            <a:r>
              <a:rPr lang="en-US" altLang="zh-TW" dirty="0">
                <a:ea typeface="標楷體" pitchFamily="65" charset="-120"/>
              </a:rPr>
              <a:t>] =</a:t>
            </a:r>
            <a:r>
              <a:rPr lang="en-US" altLang="zh-TW" dirty="0" err="1">
                <a:ea typeface="標楷體" pitchFamily="65" charset="-120"/>
              </a:rPr>
              <a:t>fftreal</a:t>
            </a:r>
            <a:r>
              <a:rPr lang="en-US" altLang="zh-TW" dirty="0">
                <a:ea typeface="標楷體" pitchFamily="65" charset="-120"/>
              </a:rPr>
              <a:t>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) </a:t>
            </a:r>
          </a:p>
          <a:p>
            <a:pPr marL="457200" indent="-457200" algn="just"/>
            <a:r>
              <a:rPr lang="en-US" altLang="zh-TW" dirty="0">
                <a:ea typeface="標楷體" pitchFamily="65" charset="-120"/>
              </a:rPr>
              <a:t>       </a:t>
            </a:r>
            <a:r>
              <a:rPr lang="en-US" altLang="zh-TW" u="sng" dirty="0">
                <a:ea typeface="標楷體" pitchFamily="65" charset="-120"/>
              </a:rPr>
              <a:t>The code should be handed out by </a:t>
            </a:r>
            <a:r>
              <a:rPr lang="en-US" altLang="zh-TW" u="sng" dirty="0" err="1">
                <a:ea typeface="標楷體" pitchFamily="65" charset="-120"/>
                <a:cs typeface="Times New Roman" pitchFamily="18" charset="0"/>
              </a:rPr>
              <a:t>NTUCool</a:t>
            </a:r>
            <a:r>
              <a:rPr lang="en-US" altLang="zh-TW" dirty="0">
                <a:ea typeface="標楷體" pitchFamily="65" charset="-120"/>
              </a:rPr>
              <a:t>.                    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6565" y="2577938"/>
            <a:ext cx="8398372" cy="74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(2) Compared to the original non-sectioned convolution,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</a:t>
            </a:r>
            <a:r>
              <a:rPr lang="en-US" altLang="zh-TW" u="sng" dirty="0"/>
              <a:t>sectioned convolution</a:t>
            </a:r>
            <a:r>
              <a:rPr lang="en-US" altLang="zh-TW" dirty="0"/>
              <a:t>?                                         (8 scores)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7337" y="3717032"/>
            <a:ext cx="85693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(3) Are the following applications </a:t>
            </a:r>
            <a:r>
              <a:rPr lang="en-US" altLang="zh-TW" u="sng" dirty="0"/>
              <a:t>suitable for the Walsh transform?</a:t>
            </a:r>
            <a:r>
              <a:rPr lang="zh-TW" altLang="en-US" u="sng" dirty="0"/>
              <a:t> </a:t>
            </a:r>
            <a:r>
              <a:rPr lang="en-US" altLang="zh-TW" u="sng" dirty="0"/>
              <a:t>Why? </a:t>
            </a:r>
            <a:r>
              <a:rPr lang="en-US" altLang="zh-TW" dirty="0"/>
              <a:t>(a) calculating the linear convolution;  (b) compressing a natural image; (c) stair-like signal analysis.                                                                            (12 scores) 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3E90F8-397E-4BFE-A635-15D35EC1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36" y="5164436"/>
            <a:ext cx="8569325" cy="74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(4) What is the number of addition operations when we what to implement (a) the 16-point Walsh transform and (b) the 16-point </a:t>
            </a:r>
            <a:r>
              <a:rPr lang="en-US" altLang="zh-TW" dirty="0" err="1"/>
              <a:t>Haar</a:t>
            </a:r>
            <a:r>
              <a:rPr lang="en-US" altLang="zh-TW" dirty="0"/>
              <a:t> transform?       (10 scores)</a:t>
            </a:r>
            <a:endParaRPr lang="en-US" altLang="zh-TW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9532" y="1124744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(6) (a) What is the results of CDMA if there are three data [1 1 0], [0 1 1], [1 0 1]</a:t>
            </a:r>
            <a:br>
              <a:rPr lang="en-US" altLang="zh-TW" dirty="0"/>
            </a:br>
            <a:r>
              <a:rPr lang="en-US" altLang="zh-TW" dirty="0"/>
              <a:t>           and these three data are modulated by the 1</a:t>
            </a:r>
            <a:r>
              <a:rPr lang="en-US" altLang="zh-TW" baseline="30000" dirty="0"/>
              <a:t>st</a:t>
            </a:r>
            <a:r>
              <a:rPr lang="en-US" altLang="zh-TW" dirty="0"/>
              <a:t>, 6</a:t>
            </a:r>
            <a:r>
              <a:rPr lang="en-US" altLang="zh-TW" baseline="30000" dirty="0"/>
              <a:t>th</a:t>
            </a:r>
            <a:r>
              <a:rPr lang="en-US" altLang="zh-TW" dirty="0"/>
              <a:t>, and 12</a:t>
            </a:r>
            <a:r>
              <a:rPr lang="en-US" altLang="zh-TW" baseline="30000" dirty="0"/>
              <a:t>th</a:t>
            </a:r>
            <a:r>
              <a:rPr lang="en-US" altLang="zh-TW" dirty="0"/>
              <a:t> rows of  the </a:t>
            </a:r>
            <a:br>
              <a:rPr lang="en-US" altLang="zh-TW" dirty="0"/>
            </a:br>
            <a:r>
              <a:rPr lang="en-US" altLang="zh-TW" dirty="0"/>
              <a:t>           16-point Walsh transform? (The beginning row is the 1</a:t>
            </a:r>
            <a:r>
              <a:rPr lang="en-US" altLang="zh-TW" baseline="30000" dirty="0"/>
              <a:t>st</a:t>
            </a:r>
            <a:r>
              <a:rPr lang="en-US" altLang="zh-TW" dirty="0"/>
              <a:t> row).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(b) In (a), if the 8</a:t>
            </a:r>
            <a:r>
              <a:rPr lang="en-US" altLang="zh-TW" baseline="30000" dirty="0"/>
              <a:t>th</a:t>
            </a:r>
            <a:r>
              <a:rPr lang="en-US" altLang="zh-TW" dirty="0"/>
              <a:t> and the 15</a:t>
            </a:r>
            <a:r>
              <a:rPr lang="en-US" altLang="zh-TW" baseline="30000" dirty="0"/>
              <a:t>th</a:t>
            </a:r>
            <a:r>
              <a:rPr lang="en-US" altLang="zh-TW" dirty="0"/>
              <a:t> entries of the CDMA results are missed, can</a:t>
            </a:r>
            <a:br>
              <a:rPr lang="en-US" altLang="zh-TW" dirty="0"/>
            </a:br>
            <a:r>
              <a:rPr lang="en-US" altLang="zh-TW" dirty="0"/>
              <a:t>             we recover the original data? Why?                                            (5 scores)                   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65C28B-9BA5-4678-97B5-97C29E71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320009"/>
            <a:ext cx="84248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(5)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OFDM when compared to the</a:t>
            </a:r>
            <a:br>
              <a:rPr lang="en-US" altLang="zh-TW" dirty="0"/>
            </a:br>
            <a:r>
              <a:rPr lang="en-US" altLang="zh-TW" dirty="0"/>
              <a:t>      original FDM?                                                                                  (8 scores)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B2B2EB-F969-41B3-A8C6-B9C613C9132D}"/>
              </a:ext>
            </a:extLst>
          </p:cNvPr>
          <p:cNvSpPr/>
          <p:nvPr/>
        </p:nvSpPr>
        <p:spPr>
          <a:xfrm>
            <a:off x="7596336" y="1772816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(10 scores) 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CDC986-B954-4CA4-8DDE-5DE2AAAB6908}"/>
              </a:ext>
            </a:extLst>
          </p:cNvPr>
          <p:cNvSpPr/>
          <p:nvPr/>
        </p:nvSpPr>
        <p:spPr>
          <a:xfrm>
            <a:off x="359532" y="3068960"/>
            <a:ext cx="8424936" cy="185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(7) (a) Please determine 3</a:t>
            </a:r>
            <a:r>
              <a:rPr lang="en-US" altLang="zh-TW" baseline="30000" dirty="0"/>
              <a:t>2049</a:t>
            </a:r>
            <a:r>
              <a:rPr lang="en-US" altLang="zh-TW" dirty="0"/>
              <a:t> (mod 11).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(Hint: Try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i="1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such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en-US" altLang="zh-TW" i="1" baseline="30000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(mod</a:t>
            </a:r>
            <a:r>
              <a:rPr lang="zh-TW" altLang="en-US" dirty="0"/>
              <a:t> </a:t>
            </a:r>
            <a:r>
              <a:rPr lang="en-US" altLang="zh-TW" dirty="0"/>
              <a:t>11)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1).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/>
              <a:t>(b) Suppose that </a:t>
            </a:r>
            <a:r>
              <a:rPr lang="en-US" altLang="zh-TW" i="1" dirty="0"/>
              <a:t>N</a:t>
            </a:r>
            <a:r>
              <a:rPr lang="en-US" altLang="zh-TW" dirty="0"/>
              <a:t> mod 23 = 12 and </a:t>
            </a:r>
            <a:r>
              <a:rPr lang="en-US" altLang="zh-TW" i="1" dirty="0"/>
              <a:t>N</a:t>
            </a:r>
            <a:r>
              <a:rPr lang="en-US" altLang="zh-TW" dirty="0"/>
              <a:t> mod 47 = 8. Please determine the</a:t>
            </a:r>
            <a:br>
              <a:rPr lang="en-US" altLang="zh-TW" dirty="0"/>
            </a:br>
            <a:r>
              <a:rPr lang="en-US" altLang="zh-TW" dirty="0"/>
              <a:t>           minimal positive integer solution for </a:t>
            </a:r>
            <a:r>
              <a:rPr lang="en-US" altLang="zh-TW" i="1" dirty="0"/>
              <a:t>N</a:t>
            </a:r>
            <a:r>
              <a:rPr lang="en-US" altLang="zh-TW" dirty="0"/>
              <a:t>.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(Hint: We can use the fact that 46 mod 47 = -1 mod 47.)           </a:t>
            </a:r>
            <a:r>
              <a:rPr lang="en-US" altLang="zh-TW" dirty="0">
                <a:sym typeface="Symbol" panose="05050102010706020507" pitchFamily="18" charset="2"/>
              </a:rPr>
              <a:t> (8 scores)</a:t>
            </a:r>
            <a:r>
              <a:rPr lang="en-US" altLang="zh-TW" dirty="0"/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400130-C0C0-4F8F-A776-FE9CB7AB2E0B}"/>
              </a:ext>
            </a:extLst>
          </p:cNvPr>
          <p:cNvSpPr/>
          <p:nvPr/>
        </p:nvSpPr>
        <p:spPr>
          <a:xfrm>
            <a:off x="359459" y="5157192"/>
            <a:ext cx="8424936" cy="40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(8) Write at least three similarities between the NTT and the DFT.       (7 scores)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0190BC-D88A-441A-B694-8A20FBBB2476}"/>
              </a:ext>
            </a:extLst>
          </p:cNvPr>
          <p:cNvSpPr/>
          <p:nvPr/>
        </p:nvSpPr>
        <p:spPr>
          <a:xfrm>
            <a:off x="7092279" y="5894582"/>
            <a:ext cx="1692115" cy="40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i="1" dirty="0"/>
              <a:t>(Continued)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533C02C-0E37-4751-931B-8F0FF69BF75F}"/>
              </a:ext>
            </a:extLst>
          </p:cNvPr>
          <p:cNvSpPr/>
          <p:nvPr/>
        </p:nvSpPr>
        <p:spPr>
          <a:xfrm>
            <a:off x="359532" y="476672"/>
            <a:ext cx="8424936" cy="256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(9) For the complex number theoretic transform (CNT), if a complex integer number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satisfies </a:t>
            </a:r>
            <a:r>
              <a:rPr lang="en-US" altLang="zh-TW" i="1" dirty="0"/>
              <a:t>a</a:t>
            </a:r>
            <a:r>
              <a:rPr lang="en-US" altLang="zh-TW" baseline="30000" dirty="0"/>
              <a:t>2</a:t>
            </a:r>
            <a:r>
              <a:rPr lang="en-US" altLang="zh-TW" dirty="0"/>
              <a:t> + </a:t>
            </a:r>
            <a:r>
              <a:rPr lang="en-US" altLang="zh-TW" i="1" dirty="0"/>
              <a:t>b</a:t>
            </a:r>
            <a:r>
              <a:rPr lang="en-US" altLang="zh-TW" baseline="30000" dirty="0"/>
              <a:t>2</a:t>
            </a:r>
            <a:r>
              <a:rPr lang="en-US" altLang="zh-TW" dirty="0"/>
              <a:t> = 1 mod </a:t>
            </a:r>
            <a:r>
              <a:rPr lang="en-US" altLang="zh-TW" i="1" dirty="0"/>
              <a:t>M</a:t>
            </a:r>
            <a:r>
              <a:rPr lang="en-US" altLang="zh-TW" dirty="0"/>
              <a:t>, then we say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(a) Is 2+ </a:t>
            </a:r>
            <a:r>
              <a:rPr lang="en-US" altLang="zh-TW" i="1" dirty="0"/>
              <a:t>i</a:t>
            </a:r>
            <a:r>
              <a:rPr lang="en-US" altLang="zh-TW" dirty="0"/>
              <a:t>11 and 5+</a:t>
            </a:r>
            <a:r>
              <a:rPr lang="en-US" altLang="zh-TW" i="1" dirty="0"/>
              <a:t>i</a:t>
            </a:r>
            <a:r>
              <a:rPr lang="en-US" altLang="zh-TW" dirty="0"/>
              <a:t>10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(b) Is (2+ </a:t>
            </a:r>
            <a:r>
              <a:rPr lang="en-US" altLang="zh-TW" i="1" dirty="0"/>
              <a:t>i</a:t>
            </a:r>
            <a:r>
              <a:rPr lang="en-US" altLang="zh-TW" dirty="0"/>
              <a:t>11)(5+</a:t>
            </a:r>
            <a:r>
              <a:rPr lang="en-US" altLang="zh-TW" i="1" dirty="0"/>
              <a:t>i</a:t>
            </a:r>
            <a:r>
              <a:rPr lang="en-US" altLang="zh-TW" dirty="0"/>
              <a:t>10)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(c) When </a:t>
            </a:r>
            <a:r>
              <a:rPr lang="en-US" altLang="zh-TW" i="1" dirty="0"/>
              <a:t>a</a:t>
            </a:r>
            <a:r>
              <a:rPr lang="en-US" altLang="zh-TW" dirty="0"/>
              <a:t> = 10, find all </a:t>
            </a:r>
            <a:r>
              <a:rPr lang="en-US" altLang="zh-TW" i="1" dirty="0"/>
              <a:t>b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[1, 2, .., 30] such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                                                                                                    (12 scores)</a:t>
            </a: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7CADF26B-D3C7-44B9-AB9C-40BFF9FF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3453949"/>
            <a:ext cx="8466995" cy="79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(1, 6), (2, 7), (3, 8), (4, 9))  </a:t>
            </a:r>
          </a:p>
        </p:txBody>
      </p:sp>
    </p:spTree>
    <p:extLst>
      <p:ext uri="{BB962C8B-B14F-4D97-AF65-F5344CB8AC3E}">
        <p14:creationId xmlns:p14="http://schemas.microsoft.com/office/powerpoint/2010/main" val="397712243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557</Words>
  <Application>Microsoft Office PowerPoint</Application>
  <PresentationFormat>如螢幕大小 (4:3)</PresentationFormat>
  <Paragraphs>26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Symbol</vt:lpstr>
      <vt:lpstr>Times New Roman</vt:lpstr>
      <vt:lpstr>預設簡報設計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267</cp:revision>
  <dcterms:created xsi:type="dcterms:W3CDTF">2008-03-09T11:59:35Z</dcterms:created>
  <dcterms:modified xsi:type="dcterms:W3CDTF">2023-05-19T06:29:49Z</dcterms:modified>
</cp:coreProperties>
</file>