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2" r:id="rId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36574-8C16-4C06-9073-A4DFC3B05F2C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8CE6-5E5C-49D2-8450-B902CB4E74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1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FEE2-9353-4E8B-A838-8EE563D565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236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57C9-78C6-4BAB-8B13-1359DB4197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45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8B4E8-B0AC-43C0-8E1D-2343E5B913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7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9879D-DD29-44CF-B813-0DA86F6028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560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B0D6B-C78E-449A-A132-4D76BB7DA5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0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C098B-6614-4AD6-89C7-7576C2D25F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4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D1A4E-C6B5-47EB-AB44-2009445F0B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893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88F92-DAE4-4575-B585-8AF3681751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9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0BA2E-F198-4E47-ABF0-9696461EF8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59E31-22C6-415D-ADEB-A281F0D588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6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D13FD-3104-4931-B9B2-77FEB72090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118823A8-267A-46D7-9C02-6FF613910D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2  (Due: 4/12)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238046" y="764704"/>
            <a:ext cx="85693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altLang="zh-TW" dirty="0">
                <a:ea typeface="新細明體" panose="02020500000000000000" pitchFamily="18" charset="-120"/>
              </a:rPr>
              <a:t>(1) </a:t>
            </a:r>
            <a:r>
              <a:rPr lang="en-US" altLang="zh-TW" dirty="0">
                <a:ea typeface="新細明體" charset="-120"/>
              </a:rPr>
              <a:t>Write a </a:t>
            </a:r>
            <a:r>
              <a:rPr lang="en-US" altLang="zh-TW" dirty="0" err="1">
                <a:ea typeface="新細明體" charset="-120"/>
              </a:rPr>
              <a:t>Matlab</a:t>
            </a:r>
            <a:r>
              <a:rPr lang="en-US" altLang="zh-TW" dirty="0">
                <a:ea typeface="新細明體" charset="-120"/>
              </a:rPr>
              <a:t> or Python code that uses the </a:t>
            </a:r>
            <a:r>
              <a:rPr lang="en-US" altLang="zh-TW" u="sng" dirty="0">
                <a:ea typeface="新細明體" charset="-120"/>
              </a:rPr>
              <a:t>frequency sampling method </a:t>
            </a:r>
            <a:r>
              <a:rPr lang="en-US" altLang="zh-TW" dirty="0">
                <a:ea typeface="新細明體" charset="-120"/>
              </a:rPr>
              <a:t>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 design </a:t>
            </a:r>
            <a:r>
              <a:rPr lang="en-US" altLang="zh-TW" u="sng" dirty="0">
                <a:ea typeface="新細明體" charset="-120"/>
              </a:rPr>
              <a:t>a (2</a:t>
            </a:r>
            <a:r>
              <a:rPr lang="en-US" altLang="zh-TW" i="1" u="sng" dirty="0">
                <a:ea typeface="新細明體" charset="-120"/>
              </a:rPr>
              <a:t>k</a:t>
            </a:r>
            <a:r>
              <a:rPr lang="en-US" altLang="zh-TW" u="sng" dirty="0">
                <a:ea typeface="新細明體" charset="-120"/>
              </a:rPr>
              <a:t>+1)-point discrete differentiation filter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H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) =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el-GR" altLang="zh-TW" i="1" dirty="0">
                <a:ea typeface="新細明體" charset="-120"/>
              </a:rPr>
              <a:t>π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  when -0.5 &lt; </a:t>
            </a:r>
            <a:r>
              <a:rPr lang="en-US" altLang="zh-TW" i="1" dirty="0">
                <a:ea typeface="新細明體" charset="-120"/>
              </a:rPr>
              <a:t>F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i="1" dirty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 &lt; 0.5 (</a:t>
            </a:r>
            <a:r>
              <a:rPr lang="en-US" altLang="zh-TW" i="1" dirty="0">
                <a:solidFill>
                  <a:srgbClr val="0000FF"/>
                </a:solidFill>
                <a:ea typeface="新細明體" charset="-120"/>
              </a:rPr>
              <a:t>k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is an input parameter </a:t>
            </a:r>
            <a:r>
              <a:rPr lang="en-US" altLang="zh-TW" dirty="0">
                <a:ea typeface="新細明體" charset="-120"/>
              </a:rPr>
              <a:t>and can be any integer).                      (25 scores)</a:t>
            </a:r>
          </a:p>
          <a:p>
            <a:pPr algn="just"/>
            <a:endParaRPr lang="en-US" altLang="zh-TW" dirty="0">
              <a:ea typeface="新細明體" charset="-120"/>
            </a:endParaRPr>
          </a:p>
          <a:p>
            <a:pPr algn="just"/>
            <a:r>
              <a:rPr lang="en-US" altLang="zh-TW" dirty="0">
                <a:ea typeface="新細明體" charset="-120"/>
              </a:rPr>
              <a:t>     The </a:t>
            </a:r>
            <a:r>
              <a:rPr lang="en-US" altLang="zh-TW" u="sng" dirty="0">
                <a:ea typeface="新細明體" charset="-120"/>
              </a:rPr>
              <a:t>transition band is assigned</a:t>
            </a:r>
            <a:r>
              <a:rPr lang="en-US" altLang="zh-TW" dirty="0">
                <a:ea typeface="新細明體" charset="-120"/>
              </a:rPr>
              <a:t> to reduce the error (unnecessary 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optimize).  (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) 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impulse response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and (ii)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u="sng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 of the</a:t>
            </a:r>
            <a:br>
              <a:rPr lang="en-US" altLang="zh-TW" u="sng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frequency response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(DTFT of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r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[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], see pages 113 and 114) of the designed</a:t>
            </a:r>
            <a:br>
              <a:rPr lang="en-US" altLang="zh-TW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filter should be shown. The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code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should be handed out by 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NTU Cool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.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C64A2BD2-A550-44AF-9243-DBDD060FF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72" y="3538752"/>
            <a:ext cx="84978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(2) Can the techniques of the </a:t>
            </a:r>
            <a:r>
              <a:rPr lang="en-US" altLang="zh-TW" u="sng" dirty="0"/>
              <a:t>weight function</a:t>
            </a:r>
            <a:r>
              <a:rPr lang="en-US" altLang="zh-TW" dirty="0"/>
              <a:t> and the </a:t>
            </a:r>
            <a:r>
              <a:rPr lang="en-US" altLang="zh-TW" u="sng" dirty="0"/>
              <a:t>transition band</a:t>
            </a:r>
            <a:r>
              <a:rPr lang="en-US" altLang="zh-TW" dirty="0"/>
              <a:t> be applied</a:t>
            </a:r>
            <a:br>
              <a:rPr lang="en-US" altLang="zh-TW" dirty="0"/>
            </a:br>
            <a:r>
              <a:rPr lang="en-US" altLang="zh-TW" dirty="0"/>
              <a:t>    in the FIR filter designed by (a) the MSE method and (b) the frequency</a:t>
            </a:r>
            <a:br>
              <a:rPr lang="en-US" altLang="zh-TW" dirty="0"/>
            </a:br>
            <a:r>
              <a:rPr lang="en-US" altLang="zh-TW" dirty="0"/>
              <a:t>    sampling method? Why?                                                                      (10 scores)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11B78084-F8CD-48D4-AD67-FF96D3E5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72" y="4869160"/>
            <a:ext cx="8489247" cy="153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(3) Suppose that the smooth filter is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a</a:t>
            </a:r>
            <a:r>
              <a:rPr lang="en-US" altLang="zh-TW" dirty="0"/>
              <a:t> for |</a:t>
            </a:r>
            <a:r>
              <a:rPr lang="en-US" altLang="zh-TW" i="1" dirty="0"/>
              <a:t>n</a:t>
            </a:r>
            <a:r>
              <a:rPr lang="en-US" altLang="zh-TW" dirty="0"/>
              <a:t>| ≦ 5,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0.023 for 6</a:t>
            </a:r>
            <a:br>
              <a:rPr lang="en-US" altLang="zh-TW" dirty="0"/>
            </a:br>
            <a:r>
              <a:rPr lang="en-US" altLang="zh-TW" dirty="0"/>
              <a:t>     ≦ |</a:t>
            </a:r>
            <a:r>
              <a:rPr lang="en-US" altLang="zh-TW" i="1" dirty="0"/>
              <a:t>n</a:t>
            </a:r>
            <a:r>
              <a:rPr lang="en-US" altLang="zh-TW" dirty="0"/>
              <a:t>| ≦ 10, and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 otherwise. (a) What is the value of </a:t>
            </a:r>
            <a:r>
              <a:rPr lang="en-US" altLang="zh-TW" i="1" dirty="0"/>
              <a:t>a</a:t>
            </a:r>
            <a:r>
              <a:rPr lang="en-US" altLang="zh-TW" dirty="0"/>
              <a:t>? (b) </a:t>
            </a:r>
            <a:br>
              <a:rPr lang="en-US" altLang="zh-TW" dirty="0"/>
            </a:br>
            <a:r>
              <a:rPr lang="en-US" altLang="zh-TW" dirty="0"/>
              <a:t>     What is the </a:t>
            </a:r>
            <a:r>
              <a:rPr lang="en-US" altLang="zh-TW" u="sng" dirty="0"/>
              <a:t>efficient way </a:t>
            </a:r>
            <a:r>
              <a:rPr lang="en-US" altLang="zh-TW" dirty="0"/>
              <a:t>to implement the </a:t>
            </a:r>
            <a:r>
              <a:rPr lang="en-US" altLang="zh-TW" u="sng" dirty="0"/>
              <a:t>convolution </a:t>
            </a:r>
            <a:r>
              <a:rPr lang="en-US" altLang="zh-TW" dirty="0"/>
              <a:t> 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]?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   (10 scores)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44687" y="360614"/>
            <a:ext cx="8569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(4) The following figures are the impulse responses of some filters. Which one is</a:t>
            </a:r>
            <a:br>
              <a:rPr lang="en-US" altLang="zh-TW" dirty="0"/>
            </a:br>
            <a:r>
              <a:rPr lang="en-US" altLang="zh-TW" dirty="0"/>
              <a:t>      a suitable </a:t>
            </a:r>
            <a:r>
              <a:rPr lang="en-US" altLang="zh-TW" u="sng" dirty="0"/>
              <a:t>smoother</a:t>
            </a:r>
            <a:r>
              <a:rPr lang="en-US" altLang="zh-TW" dirty="0"/>
              <a:t> when we want to extract (a) small scaled features? (b)</a:t>
            </a:r>
            <a:br>
              <a:rPr lang="en-US" altLang="zh-TW" dirty="0"/>
            </a:br>
            <a:r>
              <a:rPr lang="en-US" altLang="zh-TW" dirty="0"/>
              <a:t>      large scaled features?  </a:t>
            </a:r>
            <a:r>
              <a:rPr lang="en-US" altLang="zh-TW" u="sng" dirty="0"/>
              <a:t>Also illustrate the reasons</a:t>
            </a:r>
            <a:r>
              <a:rPr lang="en-US" altLang="zh-TW" dirty="0"/>
              <a:t>.                            (10 scores)            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41563" y="140476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(i)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586250" y="140476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(ii)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530938" y="140476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(iii)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547063" y="140476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(iv)</a:t>
            </a: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909306" y="219496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3341106" y="1616342"/>
            <a:ext cx="358773" cy="5786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716991" y="1616342"/>
            <a:ext cx="344840" cy="578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061831" y="2194961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1197587" y="197743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629387" y="1474192"/>
            <a:ext cx="1444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773849" y="1474192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1773849" y="1977430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1916724" y="197743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7082813" y="2121169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V="1">
            <a:off x="7371738" y="1616343"/>
            <a:ext cx="142875" cy="504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7514613" y="1616342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8306776" y="1616342"/>
            <a:ext cx="217487" cy="5048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8524263" y="2121169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" name="Arc 28"/>
          <p:cNvSpPr>
            <a:spLocks/>
          </p:cNvSpPr>
          <p:nvPr/>
        </p:nvSpPr>
        <p:spPr bwMode="auto">
          <a:xfrm flipV="1">
            <a:off x="5017035" y="1453825"/>
            <a:ext cx="720725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5737760" y="1453825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" name="Arc 30"/>
          <p:cNvSpPr>
            <a:spLocks/>
          </p:cNvSpPr>
          <p:nvPr/>
        </p:nvSpPr>
        <p:spPr bwMode="auto">
          <a:xfrm rot="10800000" flipV="1">
            <a:off x="5737760" y="1957062"/>
            <a:ext cx="790575" cy="504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50106" y="2587450"/>
            <a:ext cx="3457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(5) If the z-transform of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is </a:t>
            </a:r>
            <a:endParaRPr lang="en-US" altLang="zh-TW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523346" y="3806973"/>
            <a:ext cx="606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(b) Convert the IIR filter into the minimum phase filter. </a:t>
            </a:r>
            <a:endParaRPr lang="en-US" altLang="zh-TW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aphicFrame>
        <p:nvGraphicFramePr>
          <p:cNvPr id="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50646"/>
              </p:ext>
            </p:extLst>
          </p:nvPr>
        </p:nvGraphicFramePr>
        <p:xfrm>
          <a:off x="3679101" y="2471264"/>
          <a:ext cx="31289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4" imgW="3124080" imgH="647640" progId="Equation.DSMT4">
                  <p:embed/>
                </p:oleObj>
              </mc:Choice>
              <mc:Fallback>
                <p:oleObj name="Equation" r:id="rId4" imgW="3124080" imgH="647640" progId="Equation.DSMT4">
                  <p:embed/>
                  <p:pic>
                    <p:nvPicPr>
                      <p:cNvPr id="512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101" y="2471264"/>
                        <a:ext cx="312896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7336229" y="380697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(20 scores)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31887" y="3013131"/>
            <a:ext cx="60626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(a) Determine the </a:t>
            </a:r>
            <a:r>
              <a:rPr lang="en-US" altLang="zh-TW" dirty="0" err="1">
                <a:ea typeface="新細明體" panose="02020500000000000000" pitchFamily="18" charset="-120"/>
              </a:rPr>
              <a:t>cepstrum</a:t>
            </a:r>
            <a:r>
              <a:rPr lang="en-US" altLang="zh-TW" dirty="0">
                <a:ea typeface="新細明體" panose="02020500000000000000" pitchFamily="18" charset="-120"/>
              </a:rPr>
              <a:t> of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].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     (Hint: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= 2</a:t>
            </a:r>
            <a:r>
              <a:rPr lang="en-US" altLang="zh-TW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-0.5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is one of the zeros of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04446" y="4373407"/>
            <a:ext cx="5328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(6) Suppose that the cepstrum of a signal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is  </a:t>
            </a:r>
          </a:p>
        </p:txBody>
      </p:sp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92949"/>
              </p:ext>
            </p:extLst>
          </p:nvPr>
        </p:nvGraphicFramePr>
        <p:xfrm>
          <a:off x="1446213" y="4857750"/>
          <a:ext cx="3441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6" imgW="3441600" imgH="355320" progId="Equation.DSMT4">
                  <p:embed/>
                </p:oleObj>
              </mc:Choice>
              <mc:Fallback>
                <p:oleObj name="Equation" r:id="rId6" imgW="3441600" imgH="35532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857750"/>
                        <a:ext cx="3441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523346" y="5267108"/>
            <a:ext cx="8136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 dirty="0"/>
              <a:t>Determine </a:t>
            </a:r>
            <a:r>
              <a:rPr lang="en-US" altLang="zh-TW" i="1" u="sng" dirty="0"/>
              <a:t>x</a:t>
            </a:r>
            <a:r>
              <a:rPr lang="en-US" altLang="zh-TW" u="sng" dirty="0"/>
              <a:t>[</a:t>
            </a:r>
            <a:r>
              <a:rPr lang="en-US" altLang="zh-TW" i="1" u="sng" dirty="0"/>
              <a:t>n</a:t>
            </a:r>
            <a:r>
              <a:rPr lang="en-US" altLang="zh-TW" u="sng" dirty="0"/>
              <a:t>]</a:t>
            </a:r>
            <a:r>
              <a:rPr lang="en-US" altLang="zh-TW" i="1" u="sng" dirty="0"/>
              <a:t> </a:t>
            </a:r>
            <a:r>
              <a:rPr lang="en-US" altLang="zh-TW" dirty="0"/>
              <a:t>using the Z transform and exp( ).                             (10 scores)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1">
            <a:extLst>
              <a:ext uri="{FF2B5EF4-FFF2-40B4-BE49-F238E27FC236}">
                <a16:creationId xmlns:a16="http://schemas.microsoft.com/office/drawing/2014/main" id="{121D8F6D-ABEB-4491-A7B4-3F5B3480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8784976" cy="153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(7) (a)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minimum phase filter? (b) In</a:t>
            </a:r>
            <a:br>
              <a:rPr lang="en-US" altLang="zh-TW" dirty="0"/>
            </a:br>
            <a:r>
              <a:rPr lang="en-US" altLang="zh-TW" dirty="0"/>
              <a:t>       addition to time-frequency analysis, what are </a:t>
            </a:r>
            <a:r>
              <a:rPr lang="en-US" altLang="zh-TW" u="sng" dirty="0"/>
              <a:t>two main applications</a:t>
            </a:r>
            <a:r>
              <a:rPr lang="en-US" altLang="zh-TW" dirty="0"/>
              <a:t> of the</a:t>
            </a:r>
            <a:br>
              <a:rPr lang="en-US" altLang="zh-TW" dirty="0"/>
            </a:br>
            <a:r>
              <a:rPr lang="en-US" altLang="zh-TW" dirty="0"/>
              <a:t>       Hilbert transform? (c) Compared to the equalizer, what are the </a:t>
            </a:r>
            <a:r>
              <a:rPr lang="en-US" altLang="zh-TW" u="sng" dirty="0"/>
              <a:t>two main</a:t>
            </a:r>
            <a:br>
              <a:rPr lang="en-US" altLang="zh-TW" dirty="0"/>
            </a:br>
            <a:r>
              <a:rPr lang="en-US" altLang="zh-TW" dirty="0"/>
              <a:t>       </a:t>
            </a:r>
            <a:r>
              <a:rPr lang="en-US" altLang="zh-TW" u="sng" dirty="0"/>
              <a:t>advantages</a:t>
            </a:r>
            <a:r>
              <a:rPr lang="en-US" altLang="zh-TW" dirty="0"/>
              <a:t> of the </a:t>
            </a:r>
            <a:r>
              <a:rPr lang="en-US" altLang="zh-TW" dirty="0" err="1"/>
              <a:t>cepstrum</a:t>
            </a:r>
            <a:r>
              <a:rPr lang="en-US" altLang="zh-TW" dirty="0"/>
              <a:t> to deal with the multipath problem?          (15 scores)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987F3414-3370-4AFE-87D3-00441489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2276872"/>
            <a:ext cx="8466995" cy="79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(4, 9), (0, 5), (1, 6), (2, 7))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540</Words>
  <Application>Microsoft Office PowerPoint</Application>
  <PresentationFormat>如螢幕大小 (4:3)</PresentationFormat>
  <Paragraphs>23</Paragraphs>
  <Slides>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Symbol</vt:lpstr>
      <vt:lpstr>Times New Roman</vt:lpstr>
      <vt:lpstr>預設簡報設計</vt:lpstr>
      <vt:lpstr>Equation</vt:lpstr>
      <vt:lpstr>MathType 7.0 Equation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127</cp:revision>
  <cp:lastPrinted>2017-04-12T21:27:05Z</cp:lastPrinted>
  <dcterms:created xsi:type="dcterms:W3CDTF">2008-03-09T11:59:35Z</dcterms:created>
  <dcterms:modified xsi:type="dcterms:W3CDTF">2023-03-23T15:04:07Z</dcterms:modified>
</cp:coreProperties>
</file>