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8" r:id="rId3"/>
    <p:sldId id="263" r:id="rId4"/>
    <p:sldId id="264" r:id="rId5"/>
    <p:sldId id="257" r:id="rId6"/>
    <p:sldId id="265" r:id="rId7"/>
    <p:sldId id="269" r:id="rId8"/>
    <p:sldId id="266" r:id="rId9"/>
    <p:sldId id="262" r:id="rId10"/>
    <p:sldId id="267" r:id="rId1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0"/>
    <p:restoredTop sz="94249"/>
  </p:normalViewPr>
  <p:slideViewPr>
    <p:cSldViewPr>
      <p:cViewPr>
        <p:scale>
          <a:sx n="100" d="100"/>
          <a:sy n="100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7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</p:spTree>
    <p:extLst>
      <p:ext uri="{BB962C8B-B14F-4D97-AF65-F5344CB8AC3E}">
        <p14:creationId xmlns:p14="http://schemas.microsoft.com/office/powerpoint/2010/main" val="6784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575B26-81A8-F8AE-4877-D94C60C99096}"/>
              </a:ext>
            </a:extLst>
          </p:cNvPr>
          <p:cNvSpPr txBox="1"/>
          <p:nvPr/>
        </p:nvSpPr>
        <p:spPr>
          <a:xfrm>
            <a:off x="394333" y="692696"/>
            <a:ext cx="662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impulse response </a:t>
            </a:r>
          </a:p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of the</a:t>
            </a:r>
            <a:r>
              <a:rPr lang="zh-TW" altLang="en-US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frequency response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04D6D-DC38-7D09-83D6-960168F6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8001"/>
          <a:stretch/>
        </p:blipFill>
        <p:spPr>
          <a:xfrm>
            <a:off x="16289" y="1994484"/>
            <a:ext cx="4393943" cy="3960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D3EBC-63A4-D280-6A2A-9B213F9BD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7684"/>
          <a:stretch/>
        </p:blipFill>
        <p:spPr>
          <a:xfrm>
            <a:off x="4895528" y="1988840"/>
            <a:ext cx="4248472" cy="38610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2E2ACF-6849-34C6-DB99-FBE7D3FF6325}"/>
              </a:ext>
            </a:extLst>
          </p:cNvPr>
          <p:cNvSpPr txBox="1"/>
          <p:nvPr/>
        </p:nvSpPr>
        <p:spPr>
          <a:xfrm>
            <a:off x="6335688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(ii)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01E1E-226C-185C-4464-09F1E9B3C083}"/>
              </a:ext>
            </a:extLst>
          </p:cNvPr>
          <p:cNvSpPr txBox="1"/>
          <p:nvPr/>
        </p:nvSpPr>
        <p:spPr>
          <a:xfrm>
            <a:off x="1619672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60648"/>
            <a:ext cx="849788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/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kumimoji="1" lang="en-US" altLang="zh-TW" dirty="0"/>
                  <a:t>weight function </a:t>
                </a:r>
                <a:r>
                  <a:rPr kumimoji="1" lang="zh-TW" altLang="en-US" dirty="0"/>
                  <a:t>可以於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，如同 </a:t>
                </a:r>
                <a:r>
                  <a:rPr kumimoji="1" lang="en-US" altLang="zh-TW" dirty="0"/>
                  <a:t>p.87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所示，</a:t>
                </a:r>
                <a:endParaRPr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也</a:t>
                </a:r>
                <a:r>
                  <a:rPr lang="zh-TW" altLang="en-US" dirty="0"/>
                  <a:t>可以用於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，只需要將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的範圍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TW" altLang="en-US" dirty="0"/>
                  <a:t>的 </a:t>
                </a:r>
                <a:r>
                  <a:rPr kumimoji="1" lang="en-US" altLang="zh-TW" dirty="0"/>
                  <a:t>weight</a:t>
                </a:r>
                <a:r>
                  <a:rPr kumimoji="1" lang="zh-TW" altLang="en-US" dirty="0"/>
                  <a:t> 視為 </a:t>
                </a:r>
                <a:r>
                  <a:rPr kumimoji="1" lang="en-US" altLang="zh-TW" dirty="0"/>
                  <a:t>0</a:t>
                </a:r>
                <a:r>
                  <a:rPr kumimoji="1" lang="zh-TW" altLang="en-US" dirty="0"/>
                  <a:t>，</a:t>
                </a:r>
                <a:r>
                  <a:rPr lang="zh-TW" altLang="en-US" dirty="0"/>
                  <a:t>如同 </a:t>
                </a:r>
                <a:r>
                  <a:rPr lang="en-US" altLang="zh-TW" dirty="0"/>
                  <a:t>p.89</a:t>
                </a:r>
                <a:r>
                  <a:rPr lang="zh-TW" altLang="en-US" dirty="0"/>
                  <a:t> 所示</a:t>
                </a:r>
                <a:r>
                  <a:rPr kumimoji="1" lang="zh-TW" altLang="en-US" dirty="0"/>
                  <a:t>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weight function </a:t>
                </a:r>
                <a:r>
                  <a:rPr lang="zh-TW" altLang="en-US" dirty="0"/>
                  <a:t>無法用於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，因為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 是取樣之後直接做 </a:t>
                </a:r>
                <a:r>
                  <a:rPr lang="en-US" altLang="zh-TW" dirty="0" err="1"/>
                  <a:t>ifft</a:t>
                </a:r>
                <a:r>
                  <a:rPr lang="zh-TW" altLang="en-US" dirty="0"/>
                  <a:t>，沒有辦法用到 </a:t>
                </a:r>
                <a:r>
                  <a:rPr lang="en-US" altLang="zh-TW" dirty="0"/>
                  <a:t>weight function 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可以用於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，透過調整 </a:t>
                </a:r>
                <a:r>
                  <a:rPr lang="en-US" altLang="zh-TW" dirty="0"/>
                  <a:t>sample</a:t>
                </a:r>
                <a:r>
                  <a:rPr lang="zh-TW" altLang="en-US" dirty="0"/>
                  <a:t> 點的位置來設定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。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blipFill>
                <a:blip r:embed="rId3"/>
                <a:stretch>
                  <a:fillRect l="-746" t="-865" r="-597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697219D-E142-7F12-E556-D9D2601E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03" y="2204864"/>
            <a:ext cx="3214393" cy="504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54D89E-7119-709B-EF35-0D463E211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3429000"/>
            <a:ext cx="5144616" cy="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6" y="260648"/>
            <a:ext cx="8489247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/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⇒11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0.023=1</m:t>
                      </m:r>
                    </m:oMath>
                  </m:oMathPara>
                </a14:m>
                <a:endParaRPr kumimoji="1"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0.07</m:t>
                      </m:r>
                    </m:oMath>
                  </m:oMathPara>
                </a14:m>
                <a:endParaRPr kumimoji="1" lang="en-US" altLang="zh-TW" b="0" dirty="0"/>
              </a:p>
              <a:p>
                <a:r>
                  <a:rPr kumimoji="1" lang="en-US" altLang="zh-TW" dirty="0"/>
                  <a:t>(b)</a:t>
                </a:r>
              </a:p>
              <a:p>
                <a:r>
                  <a:rPr lang="en-US" altLang="zh-TW" dirty="0"/>
                  <a:t>h</a:t>
                </a:r>
                <a:r>
                  <a:rPr kumimoji="1" lang="en-US" altLang="zh-TW" dirty="0"/>
                  <a:t>[n]</a:t>
                </a:r>
                <a:r>
                  <a:rPr kumimoji="1" lang="zh-TW" altLang="en-US" dirty="0"/>
                  <a:t> 可以拆解成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0.023(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+10]−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−11])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加上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0.07−0.023)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+5]−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6])</m:t>
                    </m:r>
                  </m:oMath>
                </a14:m>
                <a:r>
                  <a:rPr lang="zh-TW" altLang="en-US" dirty="0"/>
                  <a:t> 這兩段，而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經過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</a:t>
                </a:r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[0.023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+0.047(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)+0.047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0.047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blipFill>
                <a:blip r:embed="rId3"/>
                <a:stretch>
                  <a:fillRect l="-746" t="-16714" b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73424B7-03FD-8FCC-D711-626F64341309}"/>
              </a:ext>
            </a:extLst>
          </p:cNvPr>
          <p:cNvGrpSpPr/>
          <p:nvPr/>
        </p:nvGrpSpPr>
        <p:grpSpPr>
          <a:xfrm>
            <a:off x="244687" y="360614"/>
            <a:ext cx="8654625" cy="2204290"/>
            <a:chOff x="244687" y="360614"/>
            <a:chExt cx="8654625" cy="220429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9E8DD-6DCC-8CA4-D335-7667D1D4DAAD}"/>
                </a:ext>
              </a:extLst>
            </p:cNvPr>
            <p:cNvSpPr/>
            <p:nvPr/>
          </p:nvSpPr>
          <p:spPr>
            <a:xfrm>
              <a:off x="260961" y="360614"/>
              <a:ext cx="8638351" cy="2204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C709B3A-19DF-8B75-7974-F514ED0CE838}"/>
                </a:ext>
              </a:extLst>
            </p:cNvPr>
            <p:cNvGrpSpPr/>
            <p:nvPr/>
          </p:nvGrpSpPr>
          <p:grpSpPr>
            <a:xfrm>
              <a:off x="244687" y="360614"/>
              <a:ext cx="8638351" cy="2101273"/>
              <a:chOff x="244687" y="360614"/>
              <a:chExt cx="8638351" cy="210127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44687" y="360614"/>
                <a:ext cx="8569325" cy="10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TW" dirty="0"/>
                  <a:t>(4) The following figures are the impulse responses of some filters. Which one is</a:t>
                </a:r>
                <a:br>
                  <a:rPr lang="en-US" altLang="zh-TW" dirty="0"/>
                </a:br>
                <a:r>
                  <a:rPr lang="en-US" altLang="zh-TW" dirty="0"/>
                  <a:t>      a suitable </a:t>
                </a:r>
                <a:r>
                  <a:rPr lang="en-US" altLang="zh-TW" u="sng" dirty="0"/>
                  <a:t>smoother</a:t>
                </a:r>
                <a:r>
                  <a:rPr lang="en-US" altLang="zh-TW" dirty="0"/>
                  <a:t> when we want to extract (a) small scaled features? (b)</a:t>
                </a:r>
                <a:br>
                  <a:rPr lang="en-US" altLang="zh-TW" dirty="0"/>
                </a:br>
                <a:r>
                  <a:rPr lang="en-US" altLang="zh-TW" dirty="0"/>
                  <a:t>      large scaled features?  </a:t>
                </a:r>
                <a:r>
                  <a:rPr lang="en-US" altLang="zh-TW" u="sng" dirty="0"/>
                  <a:t>Also illustrate the reasons</a:t>
                </a:r>
                <a:r>
                  <a:rPr lang="en-US" altLang="zh-TW" dirty="0"/>
                  <a:t>.                            (10 scores)            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15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(i)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586250" y="1404768"/>
                <a:ext cx="5762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(ii)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530938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(iii)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5470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(iv)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909306" y="2194961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341106" y="1616342"/>
                <a:ext cx="358773" cy="578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716991" y="1616342"/>
                <a:ext cx="344840" cy="578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061831" y="2194961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97587" y="197743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1629387" y="1474192"/>
                <a:ext cx="144462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773849" y="1474192"/>
                <a:ext cx="0" cy="935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1773849" y="1977430"/>
                <a:ext cx="14287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916724" y="1977430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7082813" y="2121169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371738" y="1616343"/>
                <a:ext cx="142875" cy="504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7514613" y="1616342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8306776" y="1616342"/>
                <a:ext cx="217487" cy="504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8524263" y="2121169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Arc 28"/>
              <p:cNvSpPr>
                <a:spLocks/>
              </p:cNvSpPr>
              <p:nvPr/>
            </p:nvSpPr>
            <p:spPr bwMode="auto">
              <a:xfrm flipV="1">
                <a:off x="5017035" y="1453825"/>
                <a:ext cx="720725" cy="5032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5737760" y="1453825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Arc 30"/>
              <p:cNvSpPr>
                <a:spLocks/>
              </p:cNvSpPr>
              <p:nvPr/>
            </p:nvSpPr>
            <p:spPr bwMode="auto">
              <a:xfrm rot="10800000" flipV="1">
                <a:off x="5737760" y="1957062"/>
                <a:ext cx="790575" cy="5048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/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Smoother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通常會是 </a:t>
                </a:r>
                <a:r>
                  <a:rPr lang="en-US" altLang="zh-TW" dirty="0"/>
                  <a:t>even</a:t>
                </a:r>
                <a:r>
                  <a:rPr lang="zh-TW" altLang="en-US" dirty="0"/>
                  <a:t> 對稱且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較為符合 。</a:t>
                </a:r>
                <a:endParaRPr lang="en-US" altLang="zh-TW" dirty="0"/>
              </a:p>
              <a:p>
                <a:r>
                  <a:rPr lang="en-US" altLang="zh-TW" dirty="0"/>
                  <a:t>(a)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比較小的範圍則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的寬度要窄一些，獲得的資訊才會是比較少的，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比較大的範圍則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的寬度要寬一些，拿可以拿取比較多的資訊，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kumimoji="1" lang="zh-TW" altLang="en-US" dirty="0"/>
                  <a:t> 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blipFill>
                <a:blip r:embed="rId3"/>
                <a:stretch>
                  <a:fillRect l="-735" t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79348"/>
                  </p:ext>
                </p:extLst>
              </p:nvPr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53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1−0.4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ra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0.5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(−0.6)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536498"/>
              </a:xfrm>
              <a:prstGeom prst="rect">
                <a:avLst/>
              </a:prstGeom>
              <a:blipFill>
                <a:blip r:embed="rId5"/>
                <a:stretch>
                  <a:fillRect l="-740" t="-8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432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))(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−0.4)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pPr/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is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not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within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the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unit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circle</m:t>
                      </m:r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−0.4)(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+0.6)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𝑏𝑎𝑟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𝑐𝑜𝑛𝑗𝑢𝑔𝑎𝑡𝑖𝑜𝑛</m:t>
                      </m:r>
                    </m:oMath>
                  </m:oMathPara>
                </a14:m>
                <a:endParaRPr kumimoji="1" lang="zh-TW" altLang="en-US" sz="16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432047"/>
              </a:xfrm>
              <a:prstGeom prst="rect">
                <a:avLst/>
              </a:prstGeom>
              <a:blipFill>
                <a:blip r:embed="rId5"/>
                <a:stretch>
                  <a:fillRect l="-444" t="-573" b="-5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07B5B25-0EE0-DCA4-78B9-50573B383EE3}"/>
              </a:ext>
            </a:extLst>
          </p:cNvPr>
          <p:cNvGrpSpPr/>
          <p:nvPr/>
        </p:nvGrpSpPr>
        <p:grpSpPr>
          <a:xfrm>
            <a:off x="292660" y="260648"/>
            <a:ext cx="8558680" cy="1293811"/>
            <a:chOff x="292660" y="260648"/>
            <a:chExt cx="8558680" cy="12938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D5933C-36EB-53B9-4AC7-9E7BFBDF846A}"/>
                </a:ext>
              </a:extLst>
            </p:cNvPr>
            <p:cNvSpPr/>
            <p:nvPr/>
          </p:nvSpPr>
          <p:spPr>
            <a:xfrm>
              <a:off x="292660" y="260648"/>
              <a:ext cx="8558680" cy="1293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0C34ED1-D1AD-EDF0-B585-0B3631ECAD6A}"/>
                </a:ext>
              </a:extLst>
            </p:cNvPr>
            <p:cNvGrpSpPr/>
            <p:nvPr/>
          </p:nvGrpSpPr>
          <p:grpSpPr>
            <a:xfrm>
              <a:off x="395536" y="260648"/>
              <a:ext cx="8455804" cy="1293811"/>
              <a:chOff x="395536" y="260648"/>
              <a:chExt cx="8455804" cy="1293811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395536" y="260648"/>
                <a:ext cx="5328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(6) Suppose that the cepstrum of a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 is  </a:t>
                </a:r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147687"/>
                  </p:ext>
                </p:extLst>
              </p:nvPr>
            </p:nvGraphicFramePr>
            <p:xfrm>
              <a:off x="1637303" y="744991"/>
              <a:ext cx="3441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441600" imgH="355320" progId="Equation.DSMT4">
                      <p:embed/>
                    </p:oleObj>
                  </mc:Choice>
                  <mc:Fallback>
                    <p:oleObj name="Equation" r:id="rId3" imgW="3441600" imgH="355320" progId="Equation.DSMT4">
                      <p:embed/>
                      <p:pic>
                        <p:nvPicPr>
                          <p:cNvPr id="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303" y="744991"/>
                            <a:ext cx="34417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714436" y="1154349"/>
                <a:ext cx="813690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u="sng" dirty="0"/>
                  <a:t>Determine </a:t>
                </a:r>
                <a:r>
                  <a:rPr lang="en-US" altLang="zh-TW" i="1" u="sng" dirty="0"/>
                  <a:t>x</a:t>
                </a:r>
                <a:r>
                  <a:rPr lang="en-US" altLang="zh-TW" u="sng" dirty="0"/>
                  <a:t>[</a:t>
                </a:r>
                <a:r>
                  <a:rPr lang="en-US" altLang="zh-TW" i="1" u="sng" dirty="0"/>
                  <a:t>n</a:t>
                </a:r>
                <a:r>
                  <a:rPr lang="en-US" altLang="zh-TW" u="sng" dirty="0"/>
                  <a:t>]</a:t>
                </a:r>
                <a:r>
                  <a:rPr lang="en-US" altLang="zh-TW" i="1" u="sng" dirty="0"/>
                  <a:t> </a:t>
                </a:r>
                <a:r>
                  <a:rPr lang="en-US" altLang="zh-TW" dirty="0"/>
                  <a:t>using the Z transform and exp( ).                             (10 scores)  </a:t>
                </a: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CD992E-07BD-424C-72AD-D9A153AB5378}"/>
              </a:ext>
            </a:extLst>
          </p:cNvPr>
          <p:cNvSpPr txBox="1"/>
          <p:nvPr/>
        </p:nvSpPr>
        <p:spPr>
          <a:xfrm>
            <a:off x="265159" y="1638692"/>
            <a:ext cx="858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4933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A07ABF-352C-795B-A213-4E6B84D1A0FD}"/>
              </a:ext>
            </a:extLst>
          </p:cNvPr>
          <p:cNvSpPr txBox="1"/>
          <p:nvPr/>
        </p:nvSpPr>
        <p:spPr>
          <a:xfrm>
            <a:off x="278909" y="2132856"/>
            <a:ext cx="858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  <a:p>
            <a:endParaRPr kumimoji="1" lang="en-US" altLang="zh-TW" dirty="0"/>
          </a:p>
          <a:p>
            <a:r>
              <a:rPr lang="en-US" altLang="zh-TW" dirty="0"/>
              <a:t>(b)</a:t>
            </a:r>
          </a:p>
          <a:p>
            <a:endParaRPr kumimoji="1" lang="en-US" altLang="zh-TW" dirty="0"/>
          </a:p>
          <a:p>
            <a:r>
              <a:rPr lang="en-US" altLang="zh-TW" dirty="0"/>
              <a:t>(c)</a:t>
            </a:r>
            <a:endParaRPr kumimoji="1"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1011</Words>
  <Application>Microsoft Macintosh PowerPoint</Application>
  <PresentationFormat>如螢幕大小 (4:3)</PresentationFormat>
  <Paragraphs>83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156</cp:revision>
  <cp:lastPrinted>2017-04-12T21:27:05Z</cp:lastPrinted>
  <dcterms:created xsi:type="dcterms:W3CDTF">2008-03-09T11:59:35Z</dcterms:created>
  <dcterms:modified xsi:type="dcterms:W3CDTF">2023-04-04T17:28:52Z</dcterms:modified>
</cp:coreProperties>
</file>