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74" r:id="rId3"/>
    <p:sldId id="278" r:id="rId4"/>
    <p:sldId id="275" r:id="rId5"/>
    <p:sldId id="266" r:id="rId6"/>
    <p:sldId id="277" r:id="rId7"/>
    <p:sldId id="276" r:id="rId8"/>
    <p:sldId id="279" r:id="rId9"/>
    <p:sldId id="280" r:id="rId10"/>
    <p:sldId id="281" r:id="rId11"/>
    <p:sldId id="273" r:id="rId12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>
      <p:cViewPr varScale="1">
        <p:scale>
          <a:sx n="102" d="100"/>
          <a:sy n="102" d="100"/>
        </p:scale>
        <p:origin x="13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ea typeface="標楷體" pitchFamily="65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ea typeface="標楷體" pitchFamily="65" charset="-120"/>
              </a:defRPr>
            </a:lvl1pPr>
          </a:lstStyle>
          <a:p>
            <a:pPr>
              <a:defRPr/>
            </a:pPr>
            <a:fld id="{F440BB1F-E961-4B94-8361-69B9A9EC534E}" type="datetimeFigureOut">
              <a:rPr lang="zh-TW" altLang="en-US"/>
              <a:pPr>
                <a:defRPr/>
              </a:pPr>
              <a:t>2023/5/21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ea typeface="標楷體" pitchFamily="65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ea typeface="標楷體" pitchFamily="65" charset="-120"/>
              </a:defRPr>
            </a:lvl1pPr>
          </a:lstStyle>
          <a:p>
            <a:pPr>
              <a:defRPr/>
            </a:pPr>
            <a:fld id="{5BAA774D-F0A6-4724-A641-76E22C12ECF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532A9D-695A-4DFE-87A7-585EA27BEF2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532A9D-695A-4DFE-87A7-585EA27BEF2A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09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532A9D-695A-4DFE-87A7-585EA27BEF2A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81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532A9D-695A-4DFE-87A7-585EA27BEF2A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87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532A9D-695A-4DFE-87A7-585EA27BEF2A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22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532A9D-695A-4DFE-87A7-585EA27BEF2A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871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532A9D-695A-4DFE-87A7-585EA27BEF2A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48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532A9D-695A-4DFE-87A7-585EA27BEF2A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519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532A9D-695A-4DFE-87A7-585EA27BEF2A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305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532A9D-695A-4DFE-87A7-585EA27BEF2A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34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12037-0311-4A60-BCA4-3BE6D7FDE2D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CA91D-75E2-4F0F-A156-BA78874252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A9AB1-1403-48D7-9566-38105F9DD8F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92760-D1E4-4CF9-9A89-E9E472B022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1167A-0319-4098-A17F-1CD6B2EF50A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550CE-AC18-402D-8DC0-BD7028D2CA9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86642-E5E7-4548-9714-99D2F940F4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C135D-4623-4E31-ABB3-DC5686E44EC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F36C7-6EBD-44D6-A3DC-D4E8063E16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D15F4-909A-45DD-BFA4-0B0CB52EE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5C869-997F-449C-8949-D0E36928DC2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BAD55274-D03D-4DFD-8000-9A0C130E9A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360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  <a:ea typeface="標楷體" pitchFamily="65" charset="-120"/>
              </a:rPr>
              <a:t>Homework 4  (Due: 5/24)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C0FD4E35-0FDB-4C6C-9B6E-5F1317EAE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23" y="909018"/>
            <a:ext cx="8496300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TW" dirty="0"/>
              <a:t>(1) Write a </a:t>
            </a:r>
            <a:r>
              <a:rPr lang="en-US" altLang="zh-TW" dirty="0" err="1"/>
              <a:t>Matlab</a:t>
            </a:r>
            <a:r>
              <a:rPr lang="en-US" altLang="zh-TW" dirty="0"/>
              <a:t> or Python program to measure the structural similarity (SSIM)</a:t>
            </a:r>
            <a:br>
              <a:rPr lang="en-US" altLang="zh-TW" dirty="0"/>
            </a:br>
            <a:r>
              <a:rPr lang="en-US" altLang="zh-TW" dirty="0"/>
              <a:t>       of two images  A and B.  The sizes of A and B are equivalent.     </a:t>
            </a:r>
          </a:p>
          <a:p>
            <a:pPr algn="just"/>
            <a:r>
              <a:rPr lang="en-US" altLang="zh-TW" dirty="0"/>
              <a:t>                                          SSIM(A, B, c1, c2)                                  </a:t>
            </a:r>
          </a:p>
          <a:p>
            <a:pPr algn="just"/>
            <a:r>
              <a:rPr lang="en-US" altLang="zh-TW" dirty="0"/>
              <a:t>     where c1 and c2 are some adjust constants.                                      </a:t>
            </a:r>
          </a:p>
          <a:p>
            <a:pPr algn="just"/>
            <a:r>
              <a:rPr lang="en-US" altLang="zh-TW" dirty="0"/>
              <a:t>     </a:t>
            </a:r>
            <a:r>
              <a:rPr lang="en-US" altLang="zh-TW" u="sng" dirty="0"/>
              <a:t>The </a:t>
            </a:r>
            <a:r>
              <a:rPr lang="en-US" altLang="zh-TW" u="sng" dirty="0" err="1"/>
              <a:t>Matlab</a:t>
            </a:r>
            <a:r>
              <a:rPr lang="en-US" altLang="zh-TW" u="sng" dirty="0"/>
              <a:t> or Python code should be handed out by </a:t>
            </a:r>
            <a:r>
              <a:rPr lang="en-US" altLang="zh-TW" u="sng" dirty="0" err="1">
                <a:solidFill>
                  <a:srgbClr val="3333FF"/>
                </a:solidFill>
                <a:cs typeface="Times New Roman" pitchFamily="18" charset="0"/>
              </a:rPr>
              <a:t>NTUCool</a:t>
            </a:r>
            <a:r>
              <a:rPr lang="en-US" altLang="zh-TW" dirty="0"/>
              <a:t>.      (20 scores)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7E777F0-E018-F597-26BB-96A441057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3379"/>
            <a:ext cx="4572000" cy="342900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F9A19D9-C3F0-30CE-A679-D5FD1CC24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73379"/>
            <a:ext cx="4572001" cy="34290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id="{FFC925CC-4204-4666-AF43-CBC2A82A0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" y="116632"/>
            <a:ext cx="8569325" cy="309315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(6) Suppose that length(</a:t>
            </a:r>
            <a:r>
              <a:rPr lang="en-US" altLang="zh-TW" i="1" dirty="0">
                <a:ea typeface="標楷體" pitchFamily="65" charset="-120"/>
              </a:rPr>
              <a:t>x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1100. What is the </a:t>
            </a:r>
            <a:r>
              <a:rPr lang="en-US" altLang="zh-TW" u="sng" dirty="0">
                <a:ea typeface="標楷體" pitchFamily="65" charset="-120"/>
              </a:rPr>
              <a:t>best way </a:t>
            </a:r>
            <a:r>
              <a:rPr lang="en-US" altLang="zh-TW" dirty="0">
                <a:ea typeface="標楷體" pitchFamily="65" charset="-120"/>
              </a:rPr>
              <a:t>to implement the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convolution of  </a:t>
            </a:r>
            <a:r>
              <a:rPr lang="en-US" altLang="zh-TW" i="1" dirty="0">
                <a:ea typeface="標楷體" pitchFamily="65" charset="-120"/>
              </a:rPr>
              <a:t>x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and 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if 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       (a) length(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 500,           (b) length(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40, 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       (c) length(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 6,        and (d) length(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2 ?                     (25 scores)</a:t>
            </a:r>
          </a:p>
          <a:p>
            <a:pPr algn="just"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     Please show (</a:t>
            </a:r>
            <a:r>
              <a:rPr lang="en-US" altLang="zh-TW" dirty="0" err="1">
                <a:ea typeface="標楷體" pitchFamily="65" charset="-120"/>
              </a:rPr>
              <a:t>i</a:t>
            </a:r>
            <a:r>
              <a:rPr lang="en-US" altLang="zh-TW" dirty="0">
                <a:ea typeface="標楷體" pitchFamily="65" charset="-120"/>
              </a:rPr>
              <a:t>) the </a:t>
            </a:r>
            <a:r>
              <a:rPr lang="en-US" altLang="zh-TW" u="sng" dirty="0">
                <a:ea typeface="標楷體" pitchFamily="65" charset="-120"/>
              </a:rPr>
              <a:t>convolution method</a:t>
            </a:r>
            <a:r>
              <a:rPr lang="en-US" altLang="zh-TW" dirty="0">
                <a:ea typeface="標楷體" pitchFamily="65" charset="-120"/>
              </a:rPr>
              <a:t> (direct, sectioned convolution, or 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non-sectioned convolution), (ii) the </a:t>
            </a:r>
            <a:r>
              <a:rPr lang="en-US" altLang="zh-TW" u="sng" dirty="0">
                <a:ea typeface="標楷體" pitchFamily="65" charset="-120"/>
              </a:rPr>
              <a:t>number of points of the FFT</a:t>
            </a:r>
            <a:r>
              <a:rPr lang="en-US" altLang="zh-TW" dirty="0">
                <a:ea typeface="標楷體" pitchFamily="65" charset="-120"/>
              </a:rPr>
              <a:t>, (iii) and the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</a:t>
            </a:r>
            <a:r>
              <a:rPr lang="en-US" altLang="zh-TW" u="sng" dirty="0">
                <a:ea typeface="標楷體" pitchFamily="65" charset="-120"/>
              </a:rPr>
              <a:t>number of real multiplications</a:t>
            </a:r>
            <a:r>
              <a:rPr lang="en-US" altLang="zh-TW" dirty="0">
                <a:ea typeface="標楷體" pitchFamily="65" charset="-120"/>
              </a:rPr>
              <a:t> for the best implementation method. Also,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consider the general case where </a:t>
            </a:r>
            <a:r>
              <a:rPr lang="en-US" altLang="zh-TW" i="1" dirty="0">
                <a:ea typeface="標楷體" pitchFamily="65" charset="-120"/>
              </a:rPr>
              <a:t>x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and 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are complex sequences and the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FFT of 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can be computed in prior.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9600202F-63A9-2C2F-1FE4-9BD3AFAACC51}"/>
                  </a:ext>
                </a:extLst>
              </p:cNvPr>
              <p:cNvSpPr txBox="1"/>
              <p:nvPr/>
            </p:nvSpPr>
            <p:spPr>
              <a:xfrm>
                <a:off x="287337" y="3231707"/>
                <a:ext cx="8569325" cy="3749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(d)</a:t>
                </a:r>
              </a:p>
              <a:p>
                <a:pPr marL="400050" indent="-400050">
                  <a:buFontTx/>
                  <a:buAutoNum type="romanLcParenBoth"/>
                </a:pPr>
                <a:r>
                  <a:rPr lang="zh-TW" altLang="en-US" dirty="0"/>
                  <a:t>因為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是很小的整數，所以 </a:t>
                </a:r>
                <a:r>
                  <a:rPr lang="en-US" altLang="zh-TW" dirty="0"/>
                  <a:t>convolution method </a:t>
                </a:r>
                <a:r>
                  <a:rPr lang="zh-TW" altLang="en-US" dirty="0"/>
                  <a:t>先選擇 </a:t>
                </a:r>
                <a:r>
                  <a:rPr lang="en-US" altLang="zh-TW" dirty="0"/>
                  <a:t>case1</a:t>
                </a:r>
                <a:r>
                  <a:rPr lang="zh-TW" altLang="en-US" dirty="0"/>
                  <a:t>： </a:t>
                </a:r>
                <a:r>
                  <a:rPr lang="en-US" altLang="zh-TW" dirty="0"/>
                  <a:t>direct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𝑁𝑀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kumimoji="1" lang="en-US" altLang="zh-TW" b="0" i="0" smtClean="0">
                          <a:latin typeface="Cambria Math" panose="02040503050406030204" pitchFamily="18" charset="0"/>
                        </a:rPr>
                        <m:t>1100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kumimoji="1"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kumimoji="1"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>
                          <a:latin typeface="Cambria Math" panose="02040503050406030204" pitchFamily="18" charset="0"/>
                        </a:rPr>
                        <m:t>6600</m:t>
                      </m:r>
                    </m:oMath>
                  </m:oMathPara>
                </a14:m>
                <a:endParaRPr kumimoji="1" lang="en-US" altLang="zh-TW" dirty="0"/>
              </a:p>
              <a:p>
                <a:r>
                  <a:rPr lang="zh-TW" altLang="en-US" dirty="0"/>
                  <a:t>但使用 </a:t>
                </a:r>
                <a:r>
                  <a:rPr lang="en-US" altLang="zh-TW" dirty="0"/>
                  <a:t>sectioned convolution</a:t>
                </a:r>
                <a:r>
                  <a:rPr lang="zh-TW" altLang="en-US" dirty="0"/>
                  <a:t> 計算會發現，它的</a:t>
                </a:r>
                <a:r>
                  <a:rPr lang="en-US" altLang="zh-TW" dirty="0"/>
                  <a:t> real multiplications </a:t>
                </a:r>
                <a:r>
                  <a:rPr lang="zh-TW" altLang="en-US" dirty="0"/>
                  <a:t>是最佳的。</a:t>
                </a:r>
                <a:endParaRPr lang="en-US" altLang="zh-TW" dirty="0"/>
              </a:p>
              <a:p>
                <a:r>
                  <a:rPr lang="en-US" altLang="zh-TW" dirty="0"/>
                  <a:t>(ii)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−1=3</m:t>
                      </m:r>
                    </m:oMath>
                  </m:oMathPara>
                </a14:m>
                <a:endParaRPr kumimoji="1" lang="en-US" altLang="zh-TW" baseline="-25000" dirty="0"/>
              </a:p>
              <a:p>
                <a:pPr algn="ctr"/>
                <a:r>
                  <a:rPr kumimoji="1" lang="en-US" altLang="zh-TW" b="0" i="0" dirty="0">
                    <a:latin typeface="Cambria Math" panose="02040503050406030204" pitchFamily="18" charset="0"/>
                  </a:rPr>
                  <a:t>P</a:t>
                </a:r>
                <a:r>
                  <a:rPr kumimoji="1" lang="zh-TW" altLang="en-US" b="0" i="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TW" b="0" i="0" dirty="0">
                    <a:latin typeface="Cambria Math" panose="02040503050406030204" pitchFamily="18" charset="0"/>
                  </a:rPr>
                  <a:t>choose</a:t>
                </a:r>
                <a:r>
                  <a:rPr kumimoji="1" lang="zh-TW" altLang="en-US" b="0" i="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TW" b="0" i="0" dirty="0">
                    <a:latin typeface="Cambria Math" panose="02040503050406030204" pitchFamily="18" charset="0"/>
                  </a:rPr>
                  <a:t>4,</a:t>
                </a:r>
                <a:r>
                  <a:rPr kumimoji="1" lang="zh-TW" altLang="en-US" b="0" i="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TW" b="0" i="0" dirty="0">
                    <a:latin typeface="Cambria Math" panose="02040503050406030204" pitchFamily="18" charset="0"/>
                  </a:rPr>
                  <a:t>MUL</a:t>
                </a:r>
                <a:r>
                  <a:rPr kumimoji="1" lang="en-US" altLang="zh-TW" b="0" i="0" baseline="-25000" dirty="0">
                    <a:latin typeface="Cambria Math" panose="02040503050406030204" pitchFamily="18" charset="0"/>
                  </a:rPr>
                  <a:t>4</a:t>
                </a:r>
                <a:r>
                  <a:rPr kumimoji="1" lang="zh-TW" altLang="en-US" b="0" i="0" baseline="-2500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TW" b="0" i="0" dirty="0">
                    <a:latin typeface="Cambria Math" panose="02040503050406030204" pitchFamily="18" charset="0"/>
                  </a:rPr>
                  <a:t>=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0</a:t>
                </a:r>
                <a:endParaRPr kumimoji="1" lang="en-US" altLang="zh-TW" b="0" i="0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(iii)</a:t>
                </a:r>
                <a:endParaRPr kumimoji="1" lang="en-US" altLang="zh-TW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+1=3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1100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367</m:t>
                      </m:r>
                    </m:oMath>
                  </m:oMathPara>
                </a14:m>
                <a:endParaRPr lang="en-US" altLang="zh-TW" b="0" i="0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zh-TW" b="0" i="0" dirty="0">
                    <a:latin typeface="Cambria Math" panose="02040503050406030204" pitchFamily="18" charset="0"/>
                  </a:rPr>
                  <a:t>Number of real multiplications: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𝑀𝑈𝐿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367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kumimoji="1"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367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 altLang="zh-TW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dirty="0">
                          <a:latin typeface="Cambria Math" panose="02040503050406030204" pitchFamily="18" charset="0"/>
                        </a:rPr>
                        <m:t>4404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9600202F-63A9-2C2F-1FE4-9BD3AFAAC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7" y="3231707"/>
                <a:ext cx="8569325" cy="3749424"/>
              </a:xfrm>
              <a:prstGeom prst="rect">
                <a:avLst/>
              </a:prstGeom>
              <a:blipFill>
                <a:blip r:embed="rId3"/>
                <a:stretch>
                  <a:fillRect l="-740" t="-676" r="-22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73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1">
            <a:extLst>
              <a:ext uri="{FF2B5EF4-FFF2-40B4-BE49-F238E27FC236}">
                <a16:creationId xmlns:a16="http://schemas.microsoft.com/office/drawing/2014/main" id="{4A1D3A94-9A21-4BD2-A07F-C369D434B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502" y="332656"/>
            <a:ext cx="8466995" cy="79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(Extra): Answer the questions according to your student ID number.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            (ended with (2, 7), (3, 8), (4, 9), (0, 5))  </a:t>
            </a:r>
          </a:p>
        </p:txBody>
      </p:sp>
    </p:spTree>
    <p:extLst>
      <p:ext uri="{BB962C8B-B14F-4D97-AF65-F5344CB8AC3E}">
        <p14:creationId xmlns:p14="http://schemas.microsoft.com/office/powerpoint/2010/main" val="67207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DBE2BF4-B78A-92C4-BE5B-CE13B1780269}"/>
              </a:ext>
            </a:extLst>
          </p:cNvPr>
          <p:cNvSpPr/>
          <p:nvPr/>
        </p:nvSpPr>
        <p:spPr>
          <a:xfrm>
            <a:off x="250825" y="188640"/>
            <a:ext cx="8641357" cy="3069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FF5B5EDA-14FF-451F-B07E-5B49A7074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8640"/>
            <a:ext cx="86413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ea typeface="標楷體" pitchFamily="65" charset="-120"/>
              </a:rPr>
              <a:t>(2) (a) How do we use </a:t>
            </a:r>
            <a:r>
              <a:rPr lang="en-US" altLang="zh-TW" u="sng" dirty="0">
                <a:ea typeface="標楷體" pitchFamily="65" charset="-120"/>
              </a:rPr>
              <a:t>three real multiplications</a:t>
            </a:r>
            <a:r>
              <a:rPr lang="en-US" altLang="zh-TW" dirty="0">
                <a:ea typeface="標楷體" pitchFamily="65" charset="-120"/>
              </a:rPr>
              <a:t> to implement a complex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        multiplication?                                                                           </a:t>
            </a:r>
            <a:r>
              <a:rPr lang="en-US" altLang="zh-TW" dirty="0">
                <a:sym typeface="Symbol"/>
              </a:rPr>
              <a:t>(10 scores)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01AD9887-1B1D-4D73-8938-66E1CF0B9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75" y="976063"/>
            <a:ext cx="7920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ea typeface="標楷體" pitchFamily="65" charset="-120"/>
              </a:rPr>
              <a:t>(b)</a:t>
            </a:r>
            <a:r>
              <a:rPr lang="zh-TW" altLang="en-US" dirty="0">
                <a:ea typeface="標楷體" pitchFamily="65" charset="-120"/>
              </a:rPr>
              <a:t> </a:t>
            </a:r>
            <a:r>
              <a:rPr lang="en-US" altLang="zh-TW" dirty="0">
                <a:ea typeface="標楷體" pitchFamily="65" charset="-120"/>
              </a:rPr>
              <a:t>Suppose</a:t>
            </a:r>
            <a:r>
              <a:rPr lang="zh-TW" altLang="en-US" dirty="0">
                <a:ea typeface="標楷體" pitchFamily="65" charset="-120"/>
              </a:rPr>
              <a:t> </a:t>
            </a:r>
            <a:r>
              <a:rPr lang="en-US" altLang="zh-TW" dirty="0">
                <a:ea typeface="標楷體" pitchFamily="65" charset="-120"/>
              </a:rPr>
              <a:t>that</a:t>
            </a:r>
            <a:endParaRPr lang="en-US" altLang="zh-TW" dirty="0">
              <a:sym typeface="Symbol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D5720E-623D-458C-8BB2-87BB8449D75C}"/>
              </a:ext>
            </a:extLst>
          </p:cNvPr>
          <p:cNvSpPr/>
          <p:nvPr/>
        </p:nvSpPr>
        <p:spPr>
          <a:xfrm>
            <a:off x="755576" y="2550059"/>
            <a:ext cx="7920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sym typeface="Symbol"/>
              </a:rPr>
              <a:t>How do we implement above matrix operation with the least number of real multiplications?                                                                              (10 scores)</a:t>
            </a:r>
            <a:endParaRPr lang="zh-TW" altLang="en-US" dirty="0"/>
          </a:p>
        </p:txBody>
      </p:sp>
      <p:graphicFrame>
        <p:nvGraphicFramePr>
          <p:cNvPr id="28" name="Object 3">
            <a:extLst>
              <a:ext uri="{FF2B5EF4-FFF2-40B4-BE49-F238E27FC236}">
                <a16:creationId xmlns:a16="http://schemas.microsoft.com/office/drawing/2014/main" id="{A6FB0C44-0A58-42F1-9AD4-E3CE52A4D8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759364"/>
              </p:ext>
            </p:extLst>
          </p:nvPr>
        </p:nvGraphicFramePr>
        <p:xfrm>
          <a:off x="2843808" y="1053046"/>
          <a:ext cx="3249612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93880" imgH="1498320" progId="Equation.DSMT4">
                  <p:embed/>
                </p:oleObj>
              </mc:Choice>
              <mc:Fallback>
                <p:oleObj name="Equation" r:id="rId3" imgW="3593880" imgH="1498320" progId="Equation.DSMT4">
                  <p:embed/>
                  <p:pic>
                    <p:nvPicPr>
                      <p:cNvPr id="28" name="Object 3">
                        <a:extLst>
                          <a:ext uri="{FF2B5EF4-FFF2-40B4-BE49-F238E27FC236}">
                            <a16:creationId xmlns:a16="http://schemas.microsoft.com/office/drawing/2014/main" id="{A6FB0C44-0A58-42F1-9AD4-E3CE52A4D8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053046"/>
                        <a:ext cx="3249612" cy="149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E8901EB9-9144-3526-AC01-76F98FE60CE2}"/>
                  </a:ext>
                </a:extLst>
              </p:cNvPr>
              <p:cNvSpPr txBox="1"/>
              <p:nvPr/>
            </p:nvSpPr>
            <p:spPr>
              <a:xfrm>
                <a:off x="250825" y="3429000"/>
                <a:ext cx="8641356" cy="3074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lphaLcParenBoth"/>
                </a:pPr>
                <a:r>
                  <a:rPr kumimoji="1" lang="zh-TW" altLang="en-US" dirty="0"/>
                  <a:t>根據講義 </a:t>
                </a:r>
                <a:r>
                  <a:rPr kumimoji="1" lang="en-US" altLang="zh-TW" dirty="0"/>
                  <a:t>p.349</a:t>
                </a:r>
                <a:r>
                  <a:rPr kumimoji="1" lang="zh-TW" altLang="en-US" dirty="0"/>
                  <a:t>，</a:t>
                </a:r>
                <a:endParaRPr kumimoji="1"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𝑗𝑏</m:t>
                          </m:r>
                        </m:e>
                      </m:d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𝑗𝑑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dirty="0">
                          <a:latin typeface="Cambria Math" panose="02040503050406030204" pitchFamily="18" charset="0"/>
                        </a:rPr>
                        <m:t>令</m:t>
                      </m:r>
                      <m:r>
                        <a:rPr lang="zh-TW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457200" indent="-457200" algn="ctr">
                  <a:buFont typeface="Wingdings" pitchFamily="2" charset="2"/>
                  <a:buAutoNum type="circleNumWdWhite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TW" alt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TW" b="0" dirty="0"/>
              </a:p>
              <a:p>
                <a:pPr marL="457200" indent="-457200" algn="ctr">
                  <a:buFont typeface="Wingdings" pitchFamily="2" charset="2"/>
                  <a:buAutoNum type="circleNumWdWhite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TW" alt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kumimoji="1" lang="en-US" altLang="zh-TW" b="0" dirty="0"/>
              </a:p>
              <a:p>
                <a:pPr marL="457200" indent="-457200" algn="ctr">
                  <a:buFont typeface="Wingdings" pitchFamily="2" charset="2"/>
                  <a:buAutoNum type="circleNumWdWhitePlain"/>
                </a:pP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/>
                <a:r>
                  <a:rPr kumimoji="1" lang="en-US" altLang="zh-TW" b="0" dirty="0"/>
                  <a:t>=&gt;</a:t>
                </a:r>
                <a:r>
                  <a:rPr kumimoji="1" lang="zh-TW" altLang="en-US" b="0" dirty="0"/>
                  <a:t> 總共需要 </a:t>
                </a:r>
                <a:r>
                  <a:rPr kumimoji="1" lang="en-US" altLang="zh-TW" b="0" dirty="0"/>
                  <a:t>3</a:t>
                </a:r>
                <a:r>
                  <a:rPr kumimoji="1" lang="zh-TW" altLang="en-US" b="0" dirty="0"/>
                  <a:t> </a:t>
                </a:r>
                <a:r>
                  <a:rPr kumimoji="1" lang="en-US" altLang="zh-TW" b="0" dirty="0"/>
                  <a:t>MULs,</a:t>
                </a:r>
                <a:r>
                  <a:rPr kumimoji="1" lang="zh-TW" altLang="en-US" b="0" dirty="0"/>
                  <a:t> </a:t>
                </a:r>
                <a:r>
                  <a:rPr kumimoji="1" lang="en-US" altLang="zh-TW" b="0" dirty="0"/>
                  <a:t>5</a:t>
                </a:r>
                <a:r>
                  <a:rPr kumimoji="1" lang="zh-TW" altLang="en-US" b="0" dirty="0"/>
                  <a:t> </a:t>
                </a:r>
                <a:r>
                  <a:rPr kumimoji="1" lang="en-US" altLang="zh-TW" b="0" dirty="0"/>
                  <a:t>ADDs</a:t>
                </a:r>
              </a:p>
              <a:p>
                <a:pPr marL="457200" indent="-457200">
                  <a:buFont typeface="Wingdings" pitchFamily="2" charset="2"/>
                  <a:buAutoNum type="circleNumWdWhitePlain"/>
                </a:pPr>
                <a:endParaRPr kumimoji="1" lang="en-US" altLang="zh-TW" b="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E8901EB9-9144-3526-AC01-76F98FE60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5" y="3429000"/>
                <a:ext cx="8641356" cy="3074047"/>
              </a:xfrm>
              <a:prstGeom prst="rect">
                <a:avLst/>
              </a:prstGeom>
              <a:blipFill>
                <a:blip r:embed="rId5"/>
                <a:stretch>
                  <a:fillRect l="-587" t="-12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95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EC8E7C3-01F1-4A5A-70AE-C4602930F8C4}"/>
                  </a:ext>
                </a:extLst>
              </p:cNvPr>
              <p:cNvSpPr txBox="1"/>
              <p:nvPr/>
            </p:nvSpPr>
            <p:spPr>
              <a:xfrm>
                <a:off x="215516" y="188640"/>
                <a:ext cx="8712968" cy="6348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600" dirty="0"/>
                  <a:t>(b)</a:t>
                </a:r>
              </a:p>
              <a:p>
                <a:endParaRPr kumimoji="1" lang="en-US" altLang="zh-TW" sz="1600" dirty="0"/>
              </a:p>
              <a:p>
                <a:endParaRPr kumimoji="1" lang="en-US" altLang="zh-TW" sz="1600" dirty="0"/>
              </a:p>
              <a:p>
                <a:endParaRPr lang="en-US" altLang="zh-TW" sz="1600" dirty="0"/>
              </a:p>
              <a:p>
                <a:endParaRPr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1600" dirty="0"/>
              </a:p>
              <a:p>
                <a:endParaRPr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 dirty="0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𝑐𝑎𝑠𝑒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3:</m:t>
                      </m:r>
                      <m:sSub>
                        <m:sSub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𝑐𝑎𝑠𝑒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3:</m:t>
                      </m:r>
                      <m:sSub>
                        <m:sSub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1"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zh-TW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𝑐𝑎𝑠𝑒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3:</m:t>
                      </m:r>
                      <m:sSub>
                        <m:sSub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1600" i="1" dirty="0">
                  <a:latin typeface="Cambria Math" panose="02040503050406030204" pitchFamily="18" charset="0"/>
                </a:endParaRPr>
              </a:p>
              <a:p>
                <a:endParaRPr lang="en-US" altLang="zh-TW" sz="1600" dirty="0"/>
              </a:p>
              <a:p>
                <a:pPr algn="ctr"/>
                <a:endParaRPr lang="en-US" altLang="zh-TW" sz="1600" dirty="0"/>
              </a:p>
              <a:p>
                <a:pPr algn="ctr"/>
                <a:r>
                  <a:rPr lang="en-US" altLang="zh-TW" sz="1800" dirty="0"/>
                  <a:t>=&gt;</a:t>
                </a:r>
                <a:r>
                  <a:rPr lang="zh-TW" altLang="en-US" sz="1800" dirty="0"/>
                  <a:t> 總共 </a:t>
                </a:r>
                <a:r>
                  <a:rPr lang="en-US" altLang="zh-TW" sz="1800" dirty="0"/>
                  <a:t>10</a:t>
                </a:r>
                <a:r>
                  <a:rPr lang="zh-TW" altLang="en-US" sz="1800" dirty="0"/>
                  <a:t> </a:t>
                </a:r>
                <a:r>
                  <a:rPr lang="en-US" altLang="zh-TW" sz="1800" dirty="0"/>
                  <a:t>MULs</a:t>
                </a:r>
                <a:endParaRPr kumimoji="1" lang="zh-TW" altLang="en-US" sz="1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EC8E7C3-01F1-4A5A-70AE-C4602930F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188640"/>
                <a:ext cx="8712968" cy="6348789"/>
              </a:xfrm>
              <a:prstGeom prst="rect">
                <a:avLst/>
              </a:prstGeom>
              <a:blipFill>
                <a:blip r:embed="rId2"/>
                <a:stretch>
                  <a:fillRect l="-291" t="-200" b="-5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E309A2D0-9CF7-17E8-55C1-8CD22C65C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50" y="213709"/>
            <a:ext cx="25019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2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F1B52ACA-FBCA-450C-B37F-67DAE9F32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88640"/>
            <a:ext cx="8352928" cy="7078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/>
            <a:r>
              <a:rPr lang="en-US" altLang="zh-TW" dirty="0"/>
              <a:t>(3) Determining </a:t>
            </a:r>
            <a:r>
              <a:rPr lang="en-US" altLang="zh-TW" u="sng" dirty="0"/>
              <a:t>the numbers of real multiplications</a:t>
            </a:r>
            <a:r>
              <a:rPr lang="en-US" altLang="zh-TW" dirty="0"/>
              <a:t> for the (a) 125-point DFT,</a:t>
            </a:r>
          </a:p>
          <a:p>
            <a:r>
              <a:rPr lang="en-US" altLang="zh-TW" dirty="0"/>
              <a:t>      (b) the 147-point DFT, and (c) the 385-point DFT.                          (15 scores)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3AED8BB-363B-9FF8-E148-B356A4827184}"/>
              </a:ext>
            </a:extLst>
          </p:cNvPr>
          <p:cNvSpPr txBox="1"/>
          <p:nvPr/>
        </p:nvSpPr>
        <p:spPr>
          <a:xfrm>
            <a:off x="395536" y="1124744"/>
            <a:ext cx="83529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Both"/>
            </a:pPr>
            <a:r>
              <a:rPr kumimoji="1" lang="en-US" altLang="zh-TW" b="0" dirty="0"/>
              <a:t>125</a:t>
            </a:r>
            <a:r>
              <a:rPr kumimoji="1" lang="zh-TW" altLang="en-US" b="0" dirty="0"/>
              <a:t> </a:t>
            </a:r>
            <a:r>
              <a:rPr kumimoji="1" lang="en-US" altLang="zh-TW" b="0" dirty="0"/>
              <a:t>=</a:t>
            </a:r>
            <a:r>
              <a:rPr kumimoji="1" lang="zh-TW" altLang="en-US" b="0" dirty="0"/>
              <a:t> </a:t>
            </a:r>
            <a:r>
              <a:rPr kumimoji="1" lang="en-US" altLang="zh-TW" b="0" dirty="0"/>
              <a:t>5</a:t>
            </a:r>
            <a:r>
              <a:rPr kumimoji="1" lang="zh-TW" altLang="en-US" b="0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kumimoji="1" lang="en-US" altLang="zh-TW" b="0" dirty="0"/>
              <a:t>25</a:t>
            </a:r>
            <a:r>
              <a:rPr kumimoji="1" lang="zh-TW" altLang="en-US" dirty="0"/>
              <a:t>，使用 </a:t>
            </a:r>
            <a:r>
              <a:rPr kumimoji="1" lang="en-US" altLang="zh-TW" dirty="0"/>
              <a:t>case2: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N = P1 x P2</a:t>
            </a:r>
            <a:r>
              <a:rPr lang="zh-TW" altLang="en-US" dirty="0"/>
              <a:t>，</a:t>
            </a:r>
            <a:r>
              <a:rPr lang="en-US" altLang="zh-TW" dirty="0"/>
              <a:t>5-point DFT </a:t>
            </a:r>
            <a:r>
              <a:rPr lang="zh-TW" altLang="en-US" dirty="0"/>
              <a:t>的乘法量為 </a:t>
            </a:r>
            <a:r>
              <a:rPr lang="en-US" altLang="zh-TW" dirty="0"/>
              <a:t>10</a:t>
            </a:r>
            <a:r>
              <a:rPr lang="zh-TW" altLang="en-US" dirty="0"/>
              <a:t>，</a:t>
            </a:r>
            <a:r>
              <a:rPr lang="en-US" altLang="zh-TW" dirty="0"/>
              <a:t>25-point DFT </a:t>
            </a:r>
            <a:r>
              <a:rPr lang="zh-TW" altLang="en-US" dirty="0"/>
              <a:t>的乘法量為 </a:t>
            </a:r>
            <a:r>
              <a:rPr lang="en-US" altLang="zh-TW" dirty="0"/>
              <a:t>148</a:t>
            </a:r>
            <a:r>
              <a:rPr lang="zh-TW" altLang="en-US" dirty="0"/>
              <a:t>，有 </a:t>
            </a:r>
            <a:r>
              <a:rPr lang="en-US" altLang="zh-TW" dirty="0"/>
              <a:t>24</a:t>
            </a:r>
            <a:r>
              <a:rPr lang="zh-TW" altLang="en-US" dirty="0"/>
              <a:t>*</a:t>
            </a:r>
            <a:r>
              <a:rPr lang="en-US" altLang="zh-TW" dirty="0"/>
              <a:t>4 </a:t>
            </a:r>
            <a:r>
              <a:rPr lang="zh-TW" altLang="en-US" dirty="0"/>
              <a:t>個值不為 </a:t>
            </a:r>
            <a:r>
              <a:rPr lang="en-US" altLang="zh-TW" dirty="0"/>
              <a:t>125/12 </a:t>
            </a:r>
            <a:r>
              <a:rPr lang="zh-TW" altLang="en-US" dirty="0"/>
              <a:t>及 </a:t>
            </a:r>
            <a:r>
              <a:rPr lang="en-US" altLang="zh-TW" dirty="0"/>
              <a:t>125/8 </a:t>
            </a:r>
            <a:r>
              <a:rPr lang="zh-TW" altLang="en-US" dirty="0"/>
              <a:t>的倍數，則 </a:t>
            </a:r>
            <a:r>
              <a:rPr lang="en-US" altLang="zh-TW" dirty="0"/>
              <a:t>125-point DFT </a:t>
            </a:r>
            <a:r>
              <a:rPr lang="zh-TW" altLang="en-US" dirty="0"/>
              <a:t>的乘法量為 </a:t>
            </a:r>
            <a:r>
              <a:rPr lang="en-US" altLang="zh-TW" dirty="0"/>
              <a:t>25</a:t>
            </a:r>
            <a:r>
              <a:rPr lang="zh-TW" altLang="en-US" dirty="0"/>
              <a:t>*</a:t>
            </a:r>
            <a:r>
              <a:rPr lang="en-US" altLang="zh-TW" dirty="0"/>
              <a:t>10 + 5</a:t>
            </a:r>
            <a:r>
              <a:rPr lang="zh-TW" altLang="en-US" dirty="0"/>
              <a:t>*</a:t>
            </a:r>
            <a:r>
              <a:rPr lang="en-US" altLang="zh-TW" dirty="0"/>
              <a:t>148 + 3</a:t>
            </a:r>
            <a:r>
              <a:rPr lang="zh-TW" altLang="en-US" dirty="0"/>
              <a:t>*</a:t>
            </a:r>
            <a:r>
              <a:rPr lang="en-US" altLang="zh-TW" dirty="0"/>
              <a:t>24</a:t>
            </a:r>
            <a:r>
              <a:rPr lang="zh-TW" altLang="en-US" dirty="0"/>
              <a:t>*</a:t>
            </a:r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= 1278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AutoNum type="alphaLcParenBoth"/>
            </a:pPr>
            <a:r>
              <a:rPr lang="en-US" altLang="zh-TW" dirty="0"/>
              <a:t>147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49</a:t>
            </a:r>
          </a:p>
          <a:p>
            <a:pPr lvl="1"/>
            <a:r>
              <a:rPr lang="en-US" altLang="zh-TW" dirty="0"/>
              <a:t>49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7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7</a:t>
            </a:r>
            <a:r>
              <a:rPr lang="zh-TW" altLang="en-US" dirty="0"/>
              <a:t>，使用 </a:t>
            </a:r>
            <a:r>
              <a:rPr lang="en-US" altLang="zh-TW" dirty="0"/>
              <a:t>case2: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7-point DFT </a:t>
            </a:r>
            <a:r>
              <a:rPr lang="zh-TW" altLang="en-US" dirty="0"/>
              <a:t>的乘法量為</a:t>
            </a:r>
            <a:r>
              <a:rPr lang="en-US" altLang="zh-TW" dirty="0"/>
              <a:t>16</a:t>
            </a:r>
            <a:r>
              <a:rPr lang="zh-TW" altLang="en-US" dirty="0"/>
              <a:t>，則 </a:t>
            </a:r>
            <a:r>
              <a:rPr lang="en-US" altLang="zh-TW" dirty="0"/>
              <a:t>49-point DFT </a:t>
            </a:r>
            <a:r>
              <a:rPr lang="zh-TW" altLang="en-US" dirty="0"/>
              <a:t>的乘法量為 </a:t>
            </a:r>
            <a:r>
              <a:rPr lang="en-US" altLang="zh-TW" dirty="0"/>
              <a:t>7</a:t>
            </a:r>
            <a:r>
              <a:rPr lang="zh-TW" altLang="en-US" dirty="0"/>
              <a:t>*</a:t>
            </a:r>
            <a:r>
              <a:rPr lang="en-US" altLang="zh-TW" dirty="0"/>
              <a:t>16 + 7</a:t>
            </a:r>
            <a:r>
              <a:rPr lang="zh-TW" altLang="en-US" dirty="0"/>
              <a:t>*</a:t>
            </a:r>
            <a:r>
              <a:rPr lang="en-US" altLang="zh-TW" dirty="0"/>
              <a:t>16 + 3</a:t>
            </a:r>
            <a:r>
              <a:rPr lang="zh-TW" altLang="en-US" dirty="0"/>
              <a:t>*</a:t>
            </a:r>
            <a:r>
              <a:rPr lang="en-US" altLang="zh-TW" dirty="0"/>
              <a:t>6</a:t>
            </a:r>
            <a:r>
              <a:rPr lang="zh-TW" altLang="en-US" dirty="0"/>
              <a:t>*</a:t>
            </a:r>
            <a:r>
              <a:rPr lang="en-US" altLang="zh-TW" dirty="0"/>
              <a:t>6</a:t>
            </a:r>
            <a:r>
              <a:rPr lang="zh-TW" altLang="en-US" dirty="0"/>
              <a:t> </a:t>
            </a:r>
            <a:r>
              <a:rPr lang="en-US" altLang="zh-TW" dirty="0"/>
              <a:t>= 332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再使用 </a:t>
            </a:r>
            <a:r>
              <a:rPr lang="en-US" altLang="zh-TW" dirty="0"/>
              <a:t>case1:</a:t>
            </a:r>
          </a:p>
          <a:p>
            <a:pPr lvl="1"/>
            <a:r>
              <a:rPr lang="en-US" altLang="zh-TW" dirty="0"/>
              <a:t>3-point DFT </a:t>
            </a:r>
            <a:r>
              <a:rPr lang="zh-TW" altLang="en-US" dirty="0"/>
              <a:t>的乘法量為 </a:t>
            </a:r>
            <a:r>
              <a:rPr lang="en-US" altLang="zh-TW" dirty="0"/>
              <a:t>2</a:t>
            </a:r>
            <a:r>
              <a:rPr lang="zh-TW" altLang="en-US" dirty="0"/>
              <a:t>，</a:t>
            </a:r>
            <a:r>
              <a:rPr lang="en-US" altLang="zh-TW" dirty="0"/>
              <a:t>49-point DFT </a:t>
            </a:r>
            <a:r>
              <a:rPr lang="zh-TW" altLang="en-US" dirty="0"/>
              <a:t>的乘法量為 </a:t>
            </a:r>
            <a:r>
              <a:rPr lang="en-US" altLang="zh-TW" dirty="0"/>
              <a:t>332</a:t>
            </a:r>
            <a:r>
              <a:rPr lang="zh-TW" altLang="en-US" dirty="0"/>
              <a:t>，則 </a:t>
            </a:r>
            <a:r>
              <a:rPr lang="en-US" altLang="zh-TW" dirty="0"/>
              <a:t>147-point DFT </a:t>
            </a:r>
            <a:r>
              <a:rPr lang="zh-TW" altLang="en-US" dirty="0"/>
              <a:t>的乘法量為 </a:t>
            </a:r>
            <a:r>
              <a:rPr lang="en-US" altLang="zh-TW" dirty="0"/>
              <a:t>49</a:t>
            </a:r>
            <a:r>
              <a:rPr lang="zh-TW" altLang="en-US" dirty="0"/>
              <a:t>*</a:t>
            </a:r>
            <a:r>
              <a:rPr lang="en-US" altLang="zh-TW" dirty="0"/>
              <a:t>2 + 3</a:t>
            </a:r>
            <a:r>
              <a:rPr lang="zh-TW" altLang="en-US" dirty="0"/>
              <a:t>*</a:t>
            </a:r>
            <a:r>
              <a:rPr lang="en-US" altLang="zh-TW" dirty="0"/>
              <a:t>332 = 1094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AutoNum type="alphaLcParenBoth"/>
            </a:pPr>
            <a:r>
              <a:rPr lang="en-US" altLang="zh-TW" dirty="0"/>
              <a:t>385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11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35</a:t>
            </a:r>
            <a:r>
              <a:rPr lang="zh-TW" altLang="en-US" dirty="0"/>
              <a:t>，使用 </a:t>
            </a:r>
            <a:r>
              <a:rPr lang="en-US" altLang="zh-TW" dirty="0"/>
              <a:t>case1: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11-point DFT </a:t>
            </a:r>
            <a:r>
              <a:rPr lang="zh-TW" altLang="en-US" dirty="0"/>
              <a:t>的乘法量為 </a:t>
            </a:r>
            <a:r>
              <a:rPr lang="en-US" altLang="zh-TW" dirty="0"/>
              <a:t>40</a:t>
            </a:r>
            <a:r>
              <a:rPr lang="zh-TW" altLang="en-US" dirty="0"/>
              <a:t>， </a:t>
            </a:r>
            <a:r>
              <a:rPr lang="en-US" altLang="zh-TW" dirty="0"/>
              <a:t>35-point DFT </a:t>
            </a:r>
            <a:r>
              <a:rPr lang="zh-TW" altLang="en-US" dirty="0"/>
              <a:t>的乘法量為 </a:t>
            </a:r>
            <a:r>
              <a:rPr lang="en-US" altLang="zh-TW" dirty="0"/>
              <a:t>150</a:t>
            </a:r>
            <a:r>
              <a:rPr lang="zh-TW" altLang="en-US" dirty="0"/>
              <a:t>，則 </a:t>
            </a:r>
            <a:r>
              <a:rPr lang="en-US" altLang="zh-TW" dirty="0"/>
              <a:t>385-point DFT </a:t>
            </a:r>
            <a:r>
              <a:rPr lang="zh-TW" altLang="en-US" dirty="0"/>
              <a:t>的乘法量為 </a:t>
            </a:r>
            <a:r>
              <a:rPr lang="en-US" altLang="zh-TW" dirty="0"/>
              <a:t>35</a:t>
            </a:r>
            <a:r>
              <a:rPr lang="zh-TW" altLang="en-US" dirty="0"/>
              <a:t>*</a:t>
            </a:r>
            <a:r>
              <a:rPr lang="en-US" altLang="zh-TW" dirty="0"/>
              <a:t>40 + 11</a:t>
            </a:r>
            <a:r>
              <a:rPr lang="zh-TW" altLang="en-US" dirty="0"/>
              <a:t>*</a:t>
            </a:r>
            <a:r>
              <a:rPr lang="en-US" altLang="zh-TW" dirty="0"/>
              <a:t>150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3050 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4280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CA67BAB-2B53-4BDF-6EEB-F348C778662F}"/>
              </a:ext>
            </a:extLst>
          </p:cNvPr>
          <p:cNvSpPr/>
          <p:nvPr/>
        </p:nvSpPr>
        <p:spPr>
          <a:xfrm>
            <a:off x="349492" y="388770"/>
            <a:ext cx="8445018" cy="14441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825237B-BFA1-48B5-984C-2F10B73C8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91" y="388770"/>
            <a:ext cx="84248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>
                <a:ea typeface="標楷體" pitchFamily="65" charset="-120"/>
              </a:rPr>
              <a:t>(4) What is the </a:t>
            </a:r>
            <a:r>
              <a:rPr lang="en-US" altLang="zh-TW" u="sng" dirty="0">
                <a:ea typeface="標楷體" pitchFamily="65" charset="-120"/>
              </a:rPr>
              <a:t>complexity</a:t>
            </a:r>
            <a:r>
              <a:rPr lang="en-US" altLang="zh-TW" dirty="0">
                <a:ea typeface="標楷體" pitchFamily="65" charset="-120"/>
              </a:rPr>
              <a:t> of the 3D DFT as follows? Express the solution in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terms of the big order.                                                                    (10 scores)</a:t>
            </a: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045B8831-7AF2-4384-920F-09337F3907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126145"/>
              </p:ext>
            </p:extLst>
          </p:nvPr>
        </p:nvGraphicFramePr>
        <p:xfrm>
          <a:off x="1691680" y="1121732"/>
          <a:ext cx="45688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054400" imgH="711000" progId="Equation.DSMT4">
                  <p:embed/>
                </p:oleObj>
              </mc:Choice>
              <mc:Fallback>
                <p:oleObj name="Equation" r:id="rId3" imgW="5054400" imgH="711000" progId="Equation.DSMT4">
                  <p:embed/>
                  <p:pic>
                    <p:nvPicPr>
                      <p:cNvPr id="37" name="Object 3">
                        <a:extLst>
                          <a:ext uri="{FF2B5EF4-FFF2-40B4-BE49-F238E27FC236}">
                            <a16:creationId xmlns:a16="http://schemas.microsoft.com/office/drawing/2014/main" id="{0F31FB3C-84FD-486E-874D-B07EC23F23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121732"/>
                        <a:ext cx="4568825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3D4817B-2B3B-FF0D-610E-B1142A069B2C}"/>
                  </a:ext>
                </a:extLst>
              </p:cNvPr>
              <p:cNvSpPr txBox="1"/>
              <p:nvPr/>
            </p:nvSpPr>
            <p:spPr>
              <a:xfrm>
                <a:off x="349491" y="2132856"/>
                <a:ext cx="844501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Complexity of 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1-D N-point DFT: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𝑁𝑙𝑜𝑔𝑁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Complexity of 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2-D MN-point DFT: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𝑁𝑙𝑜𝑔𝑁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𝑀𝑙𝑜𝑔𝑀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𝑀𝑁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𝑙𝑜𝑔𝑁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𝑙𝑜𝑔𝑀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𝑀𝑁𝑙𝑜𝑔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𝑀𝑁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Complexity of 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3-D MNK-point DFT: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𝐾𝑀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𝑁𝑙𝑜𝑔𝑁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𝐾𝑁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𝑀𝑙𝑜𝑔𝑀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𝑀𝑁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𝐾𝑙𝑜𝑔𝐾</m:t>
                          </m:r>
                        </m:e>
                      </m:d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𝑀𝑁𝐾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𝑙𝑜𝑔𝑁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𝑙𝑜𝑔𝑀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𝑙𝑜𝑔𝐾</m:t>
                          </m:r>
                        </m:e>
                      </m:d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𝑀𝑁𝐾𝑙𝑜𝑔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𝑀𝑁𝐾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𝑀𝑁𝐾𝑙𝑜𝑔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𝑀𝑁𝐾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3D4817B-2B3B-FF0D-610E-B1142A069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91" y="2132856"/>
                <a:ext cx="8445019" cy="3785652"/>
              </a:xfrm>
              <a:prstGeom prst="rect">
                <a:avLst/>
              </a:prstGeom>
              <a:blipFill>
                <a:blip r:embed="rId5"/>
                <a:stretch>
                  <a:fillRect l="-751" t="-1003" b="-6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15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C01DA1D1-4571-4ECF-996A-C550DCDC0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32" y="260648"/>
            <a:ext cx="842493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(5) Suppose that there are 1200 cars in a dataset and an algorithm detects 1000</a:t>
            </a:r>
            <a:br>
              <a:rPr lang="en-US" altLang="zh-TW" dirty="0"/>
            </a:br>
            <a:r>
              <a:rPr lang="en-US" altLang="zh-TW" dirty="0"/>
              <a:t>      cars. However, among the detected cars, 100 of them are in fact other objects.</a:t>
            </a:r>
            <a:br>
              <a:rPr lang="en-US" altLang="zh-TW" dirty="0"/>
            </a:br>
            <a:r>
              <a:rPr lang="en-US" altLang="zh-TW" dirty="0"/>
              <a:t>     Determine </a:t>
            </a:r>
            <a:r>
              <a:rPr lang="en-US" altLang="zh-TW" u="sng" dirty="0"/>
              <a:t>the precision, the recall, and the F-score</a:t>
            </a:r>
            <a:r>
              <a:rPr lang="en-US" altLang="zh-TW" dirty="0"/>
              <a:t> of the algorithm.    </a:t>
            </a:r>
          </a:p>
          <a:p>
            <a:pPr algn="just"/>
            <a:r>
              <a:rPr lang="en-US" altLang="zh-TW" dirty="0"/>
              <a:t>                                                                                                             (10 scores)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DEC52FEA-D119-8619-4180-319CAFACB2A3}"/>
                  </a:ext>
                </a:extLst>
              </p:cNvPr>
              <p:cNvSpPr txBox="1"/>
              <p:nvPr/>
            </p:nvSpPr>
            <p:spPr>
              <a:xfrm>
                <a:off x="359532" y="1772816"/>
                <a:ext cx="8424936" cy="4827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True positive (TP):</a:t>
                </a:r>
                <a:r>
                  <a:rPr kumimoji="1" lang="zh-TW" altLang="en-US" dirty="0"/>
                  <a:t> </a:t>
                </a:r>
                <a:r>
                  <a:rPr lang="zh-TW" altLang="en-US" dirty="0"/>
                  <a:t>事實上為真，而且被我們的方法判斷為真的情形</a:t>
                </a:r>
                <a:endParaRPr kumimoji="1" lang="en-US" altLang="zh-TW" dirty="0"/>
              </a:p>
              <a:p>
                <a:r>
                  <a:rPr kumimoji="1" lang="en-US" altLang="zh-TW" dirty="0"/>
                  <a:t>TP = 1000 - 100 = 900</a:t>
                </a:r>
              </a:p>
              <a:p>
                <a:r>
                  <a:rPr kumimoji="1" lang="en-US" altLang="zh-TW" dirty="0"/>
                  <a:t>False negative (FN):</a:t>
                </a:r>
                <a:r>
                  <a:rPr kumimoji="1" lang="zh-TW" altLang="en-US" dirty="0"/>
                  <a:t> 事實上為真，卻未我們的方法被判斷為真的情形</a:t>
                </a:r>
                <a:endParaRPr kumimoji="1" lang="en-US" altLang="zh-TW" dirty="0"/>
              </a:p>
              <a:p>
                <a:r>
                  <a:rPr kumimoji="1" lang="en-US" altLang="zh-TW" dirty="0"/>
                  <a:t>FN = 1200 - 900 = 300</a:t>
                </a:r>
              </a:p>
              <a:p>
                <a:r>
                  <a:rPr kumimoji="1" lang="en-US" altLang="zh-TW" dirty="0"/>
                  <a:t>False positive (FP):</a:t>
                </a:r>
                <a:r>
                  <a:rPr kumimoji="1" lang="zh-TW" altLang="en-US" dirty="0"/>
                  <a:t> 事實上不為真，卻被我們的方法誤判為真的情形</a:t>
                </a:r>
                <a:endParaRPr kumimoji="1" lang="en-US" altLang="zh-TW" dirty="0"/>
              </a:p>
              <a:p>
                <a:r>
                  <a:rPr kumimoji="1" lang="en-US" altLang="zh-TW" dirty="0"/>
                  <a:t>FP = 100</a:t>
                </a:r>
              </a:p>
              <a:p>
                <a:endParaRPr kumimoji="1" lang="en-US" altLang="zh-TW" dirty="0"/>
              </a:p>
              <a:p>
                <a:r>
                  <a:rPr kumimoji="1" lang="en-US" altLang="zh-TW" dirty="0"/>
                  <a:t>Precision: 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900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900+100</m:t>
                        </m:r>
                      </m:den>
                    </m:f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900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kumimoji="1" lang="zh-TW" altLang="en-US" dirty="0"/>
                  <a:t> </a:t>
                </a:r>
                <a:endParaRPr lang="en-US" altLang="zh-TW" dirty="0"/>
              </a:p>
              <a:p>
                <a:r>
                  <a:rPr kumimoji="1" lang="en-US" altLang="zh-TW" dirty="0"/>
                  <a:t>Recall: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900</m:t>
                          </m:r>
                        </m:num>
                        <m:den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900+300</m:t>
                          </m:r>
                        </m:den>
                      </m:f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900</m:t>
                          </m:r>
                        </m:num>
                        <m:den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1200</m:t>
                          </m:r>
                        </m:den>
                      </m:f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kumimoji="1" lang="en-US" altLang="zh-TW" dirty="0"/>
              </a:p>
              <a:p>
                <a:r>
                  <a:rPr kumimoji="1" lang="en-US" altLang="zh-TW" dirty="0"/>
                  <a:t>F-score: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𝑝𝑟𝑒𝑐𝑒𝑖𝑠𝑖𝑜𝑛</m:t>
                          </m:r>
                          <m:r>
                            <a:rPr kumimoji="1" lang="zh-TW" altLang="en-US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kumimoji="1" lang="zh-TW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zh-TW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den>
                      </m:f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  <m:r>
                            <a:rPr kumimoji="1" lang="zh-TW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0.75</m:t>
                          </m:r>
                        </m:num>
                        <m:den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0.9+0.75</m:t>
                          </m:r>
                        </m:den>
                      </m:f>
                      <m:r>
                        <a:rPr lang="en-US" altLang="zh-TW">
                          <a:latin typeface="Cambria Math" panose="02040503050406030204" pitchFamily="18" charset="0"/>
                        </a:rPr>
                        <m:t>=0.818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DEC52FEA-D119-8619-4180-319CAFACB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2" y="1772816"/>
                <a:ext cx="8424936" cy="4827155"/>
              </a:xfrm>
              <a:prstGeom prst="rect">
                <a:avLst/>
              </a:prstGeom>
              <a:blipFill>
                <a:blip r:embed="rId3"/>
                <a:stretch>
                  <a:fillRect l="-753" t="-787" b="-10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37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id="{FFC925CC-4204-4666-AF43-CBC2A82A0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" y="116632"/>
            <a:ext cx="8569325" cy="309315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(6) Suppose that length(</a:t>
            </a:r>
            <a:r>
              <a:rPr lang="en-US" altLang="zh-TW" i="1" dirty="0">
                <a:ea typeface="標楷體" pitchFamily="65" charset="-120"/>
              </a:rPr>
              <a:t>x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1100. What is the </a:t>
            </a:r>
            <a:r>
              <a:rPr lang="en-US" altLang="zh-TW" u="sng" dirty="0">
                <a:ea typeface="標楷體" pitchFamily="65" charset="-120"/>
              </a:rPr>
              <a:t>best way </a:t>
            </a:r>
            <a:r>
              <a:rPr lang="en-US" altLang="zh-TW" dirty="0">
                <a:ea typeface="標楷體" pitchFamily="65" charset="-120"/>
              </a:rPr>
              <a:t>to implement the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convolution of  </a:t>
            </a:r>
            <a:r>
              <a:rPr lang="en-US" altLang="zh-TW" i="1" dirty="0">
                <a:ea typeface="標楷體" pitchFamily="65" charset="-120"/>
              </a:rPr>
              <a:t>x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and 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if 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       (a) length(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 500,           (b) length(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40, 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       (c) length(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 6,        and (d) length(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2 ?                     (25 scores)</a:t>
            </a:r>
          </a:p>
          <a:p>
            <a:pPr algn="just"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     Please show (</a:t>
            </a:r>
            <a:r>
              <a:rPr lang="en-US" altLang="zh-TW" dirty="0" err="1">
                <a:ea typeface="標楷體" pitchFamily="65" charset="-120"/>
              </a:rPr>
              <a:t>i</a:t>
            </a:r>
            <a:r>
              <a:rPr lang="en-US" altLang="zh-TW" dirty="0">
                <a:ea typeface="標楷體" pitchFamily="65" charset="-120"/>
              </a:rPr>
              <a:t>) the </a:t>
            </a:r>
            <a:r>
              <a:rPr lang="en-US" altLang="zh-TW" u="sng" dirty="0">
                <a:ea typeface="標楷體" pitchFamily="65" charset="-120"/>
              </a:rPr>
              <a:t>convolution method</a:t>
            </a:r>
            <a:r>
              <a:rPr lang="en-US" altLang="zh-TW" dirty="0">
                <a:ea typeface="標楷體" pitchFamily="65" charset="-120"/>
              </a:rPr>
              <a:t> (direct, sectioned convolution, or 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non-sectioned convolution), (ii) the </a:t>
            </a:r>
            <a:r>
              <a:rPr lang="en-US" altLang="zh-TW" u="sng" dirty="0">
                <a:ea typeface="標楷體" pitchFamily="65" charset="-120"/>
              </a:rPr>
              <a:t>number of points of the FFT</a:t>
            </a:r>
            <a:r>
              <a:rPr lang="en-US" altLang="zh-TW" dirty="0">
                <a:ea typeface="標楷體" pitchFamily="65" charset="-120"/>
              </a:rPr>
              <a:t>, (iii) and the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</a:t>
            </a:r>
            <a:r>
              <a:rPr lang="en-US" altLang="zh-TW" u="sng" dirty="0">
                <a:ea typeface="標楷體" pitchFamily="65" charset="-120"/>
              </a:rPr>
              <a:t>number of real multiplications</a:t>
            </a:r>
            <a:r>
              <a:rPr lang="en-US" altLang="zh-TW" dirty="0">
                <a:ea typeface="標楷體" pitchFamily="65" charset="-120"/>
              </a:rPr>
              <a:t> for the best implementation method. Also,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consider the general case where </a:t>
            </a:r>
            <a:r>
              <a:rPr lang="en-US" altLang="zh-TW" i="1" dirty="0">
                <a:ea typeface="標楷體" pitchFamily="65" charset="-120"/>
              </a:rPr>
              <a:t>x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and 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are complex sequences and the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FFT of 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can be computed in prior.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9600202F-63A9-2C2F-1FE4-9BD3AFAACC51}"/>
                  </a:ext>
                </a:extLst>
              </p:cNvPr>
              <p:cNvSpPr txBox="1"/>
              <p:nvPr/>
            </p:nvSpPr>
            <p:spPr>
              <a:xfrm>
                <a:off x="287337" y="3231707"/>
                <a:ext cx="8569325" cy="3501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(</a:t>
                </a:r>
                <a:r>
                  <a:rPr lang="en-US" altLang="zh-TW" dirty="0"/>
                  <a:t>a</a:t>
                </a:r>
                <a:r>
                  <a:rPr kumimoji="1" lang="en-US" altLang="zh-TW" dirty="0"/>
                  <a:t>)</a:t>
                </a:r>
              </a:p>
              <a:p>
                <a:pPr marL="514350" indent="-514350">
                  <a:buAutoNum type="romanLcParenBoth"/>
                </a:pPr>
                <a:r>
                  <a:rPr lang="zh-TW" altLang="en-US" dirty="0"/>
                  <a:t>因為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所以</m:t>
                    </m:r>
                  </m:oMath>
                </a14:m>
                <a:r>
                  <a:rPr lang="zh-TW" altLang="en-US" dirty="0">
                    <a:ea typeface="標楷體" pitchFamily="65" charset="-120"/>
                  </a:rPr>
                  <a:t> </a:t>
                </a:r>
                <a:r>
                  <a:rPr lang="en-US" altLang="zh-TW" dirty="0">
                    <a:ea typeface="標楷體" pitchFamily="65" charset="-120"/>
                  </a:rPr>
                  <a:t>convolution method </a:t>
                </a:r>
                <a:r>
                  <a:rPr lang="zh-TW" altLang="en-US" dirty="0">
                    <a:ea typeface="標楷體" pitchFamily="65" charset="-120"/>
                  </a:rPr>
                  <a:t>選擇 </a:t>
                </a:r>
                <a:r>
                  <a:rPr lang="en-US" altLang="zh-TW" dirty="0">
                    <a:ea typeface="標楷體" pitchFamily="65" charset="-120"/>
                  </a:rPr>
                  <a:t>case3</a:t>
                </a:r>
                <a:r>
                  <a:rPr lang="zh-TW" altLang="en-US" dirty="0">
                    <a:ea typeface="標楷體" pitchFamily="65" charset="-120"/>
                  </a:rPr>
                  <a:t>：</a:t>
                </a:r>
                <a:r>
                  <a:rPr lang="en-US" altLang="zh-TW" dirty="0">
                    <a:ea typeface="標楷體" pitchFamily="65" charset="-120"/>
                  </a:rPr>
                  <a:t> non-sectioned convolution</a:t>
                </a:r>
              </a:p>
              <a:p>
                <a:endParaRPr lang="en-US" altLang="zh-TW" dirty="0">
                  <a:ea typeface="標楷體" pitchFamily="65" charset="-120"/>
                </a:endParaRPr>
              </a:p>
              <a:p>
                <a:r>
                  <a:rPr lang="en-US" altLang="zh-TW" dirty="0">
                    <a:ea typeface="標楷體" pitchFamily="65" charset="-120"/>
                  </a:rPr>
                  <a:t>(ii)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−1⇒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≥500+1100−1=1599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kumimoji="1" lang="en-US" altLang="zh-TW" b="0" i="0" dirty="0">
                    <a:latin typeface="Cambria Math" panose="02040503050406030204" pitchFamily="18" charset="0"/>
                  </a:rPr>
                  <a:t>(iii)</a:t>
                </a:r>
              </a:p>
              <a:p>
                <a:pPr algn="ctr"/>
                <a:r>
                  <a:rPr kumimoji="1" lang="en-US" altLang="zh-TW" b="0" i="0" dirty="0">
                    <a:latin typeface="Cambria Math" panose="02040503050406030204" pitchFamily="18" charset="0"/>
                  </a:rPr>
                  <a:t>P</a:t>
                </a:r>
                <a:r>
                  <a:rPr kumimoji="1" lang="zh-TW" altLang="en-US" b="0" i="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TW" b="0" i="0" dirty="0">
                    <a:latin typeface="Cambria Math" panose="02040503050406030204" pitchFamily="18" charset="0"/>
                  </a:rPr>
                  <a:t>choose</a:t>
                </a:r>
                <a:r>
                  <a:rPr kumimoji="1" lang="zh-TW" altLang="en-US" b="0" i="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TW" b="0" i="0" dirty="0">
                    <a:latin typeface="Cambria Math" panose="02040503050406030204" pitchFamily="18" charset="0"/>
                  </a:rPr>
                  <a:t>1680,</a:t>
                </a:r>
                <a:r>
                  <a:rPr kumimoji="1" lang="zh-TW" altLang="en-US" b="0" i="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TW" b="0" i="0" dirty="0">
                    <a:latin typeface="Cambria Math" panose="02040503050406030204" pitchFamily="18" charset="0"/>
                  </a:rPr>
                  <a:t>MUL</a:t>
                </a:r>
                <a:r>
                  <a:rPr kumimoji="1" lang="en-US" altLang="zh-TW" b="0" i="0" baseline="-25000" dirty="0">
                    <a:latin typeface="Cambria Math" panose="02040503050406030204" pitchFamily="18" charset="0"/>
                  </a:rPr>
                  <a:t>1680</a:t>
                </a:r>
                <a:r>
                  <a:rPr kumimoji="1" lang="zh-TW" altLang="en-US" b="0" i="0" baseline="-2500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TW" b="0" i="0" dirty="0">
                    <a:latin typeface="Cambria Math" panose="02040503050406030204" pitchFamily="18" charset="0"/>
                  </a:rPr>
                  <a:t>= 10420</a:t>
                </a:r>
              </a:p>
              <a:p>
                <a:pPr algn="ctr"/>
                <a:r>
                  <a:rPr kumimoji="1" lang="en-US" altLang="zh-TW" b="0" i="0" dirty="0">
                    <a:latin typeface="Cambria Math" panose="02040503050406030204" pitchFamily="18" charset="0"/>
                  </a:rPr>
                  <a:t>Number of real multiplications: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𝑀𝑈𝐿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10420+3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1680=25880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9600202F-63A9-2C2F-1FE4-9BD3AFAAC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7" y="3231707"/>
                <a:ext cx="8569325" cy="3501536"/>
              </a:xfrm>
              <a:prstGeom prst="rect">
                <a:avLst/>
              </a:prstGeom>
              <a:blipFill>
                <a:blip r:embed="rId3"/>
                <a:stretch>
                  <a:fillRect l="-740" t="-7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67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id="{FFC925CC-4204-4666-AF43-CBC2A82A0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" y="116632"/>
            <a:ext cx="8569325" cy="309315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(6) Suppose that length(</a:t>
            </a:r>
            <a:r>
              <a:rPr lang="en-US" altLang="zh-TW" i="1" dirty="0">
                <a:ea typeface="標楷體" pitchFamily="65" charset="-120"/>
              </a:rPr>
              <a:t>x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1100. What is the </a:t>
            </a:r>
            <a:r>
              <a:rPr lang="en-US" altLang="zh-TW" u="sng" dirty="0">
                <a:ea typeface="標楷體" pitchFamily="65" charset="-120"/>
              </a:rPr>
              <a:t>best way </a:t>
            </a:r>
            <a:r>
              <a:rPr lang="en-US" altLang="zh-TW" dirty="0">
                <a:ea typeface="標楷體" pitchFamily="65" charset="-120"/>
              </a:rPr>
              <a:t>to implement the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convolution of  </a:t>
            </a:r>
            <a:r>
              <a:rPr lang="en-US" altLang="zh-TW" i="1" dirty="0">
                <a:ea typeface="標楷體" pitchFamily="65" charset="-120"/>
              </a:rPr>
              <a:t>x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and 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if 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       (a) length(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 500,           (b) length(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40, 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       (c) length(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 6,        and (d) length(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2 ?                     (25 scores)</a:t>
            </a:r>
          </a:p>
          <a:p>
            <a:pPr algn="just"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     Please show (</a:t>
            </a:r>
            <a:r>
              <a:rPr lang="en-US" altLang="zh-TW" dirty="0" err="1">
                <a:ea typeface="標楷體" pitchFamily="65" charset="-120"/>
              </a:rPr>
              <a:t>i</a:t>
            </a:r>
            <a:r>
              <a:rPr lang="en-US" altLang="zh-TW" dirty="0">
                <a:ea typeface="標楷體" pitchFamily="65" charset="-120"/>
              </a:rPr>
              <a:t>) the </a:t>
            </a:r>
            <a:r>
              <a:rPr lang="en-US" altLang="zh-TW" u="sng" dirty="0">
                <a:ea typeface="標楷體" pitchFamily="65" charset="-120"/>
              </a:rPr>
              <a:t>convolution method</a:t>
            </a:r>
            <a:r>
              <a:rPr lang="en-US" altLang="zh-TW" dirty="0">
                <a:ea typeface="標楷體" pitchFamily="65" charset="-120"/>
              </a:rPr>
              <a:t> (direct, sectioned convolution, or 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non-sectioned convolution), (ii) the </a:t>
            </a:r>
            <a:r>
              <a:rPr lang="en-US" altLang="zh-TW" u="sng" dirty="0">
                <a:ea typeface="標楷體" pitchFamily="65" charset="-120"/>
              </a:rPr>
              <a:t>number of points of the FFT</a:t>
            </a:r>
            <a:r>
              <a:rPr lang="en-US" altLang="zh-TW" dirty="0">
                <a:ea typeface="標楷體" pitchFamily="65" charset="-120"/>
              </a:rPr>
              <a:t>, (iii) and the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</a:t>
            </a:r>
            <a:r>
              <a:rPr lang="en-US" altLang="zh-TW" u="sng" dirty="0">
                <a:ea typeface="標楷體" pitchFamily="65" charset="-120"/>
              </a:rPr>
              <a:t>number of real multiplications</a:t>
            </a:r>
            <a:r>
              <a:rPr lang="en-US" altLang="zh-TW" dirty="0">
                <a:ea typeface="標楷體" pitchFamily="65" charset="-120"/>
              </a:rPr>
              <a:t> for the best implementation method. Also,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consider the general case where </a:t>
            </a:r>
            <a:r>
              <a:rPr lang="en-US" altLang="zh-TW" i="1" dirty="0">
                <a:ea typeface="標楷體" pitchFamily="65" charset="-120"/>
              </a:rPr>
              <a:t>x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and 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are complex sequences and the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FFT of 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can be computed in prior.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9600202F-63A9-2C2F-1FE4-9BD3AFAACC51}"/>
                  </a:ext>
                </a:extLst>
              </p:cNvPr>
              <p:cNvSpPr txBox="1"/>
              <p:nvPr/>
            </p:nvSpPr>
            <p:spPr>
              <a:xfrm>
                <a:off x="287337" y="3231707"/>
                <a:ext cx="8569325" cy="3434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(b)</a:t>
                </a:r>
              </a:p>
              <a:p>
                <a:pPr marL="400050" indent="-400050">
                  <a:buFontTx/>
                  <a:buAutoNum type="romanLcParenBoth"/>
                </a:pPr>
                <a:r>
                  <a:rPr lang="zh-TW" altLang="en-US" dirty="0"/>
                  <a:t>因為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TW" altLang="en-US" dirty="0"/>
                  <a:t>，所以 </a:t>
                </a:r>
                <a:r>
                  <a:rPr lang="en-US" altLang="zh-TW" dirty="0"/>
                  <a:t>convolution method </a:t>
                </a:r>
                <a:r>
                  <a:rPr lang="zh-TW" altLang="en-US" dirty="0"/>
                  <a:t>選擇 </a:t>
                </a:r>
                <a:r>
                  <a:rPr lang="en-US" altLang="zh-TW" dirty="0"/>
                  <a:t>case2</a:t>
                </a:r>
                <a:r>
                  <a:rPr lang="zh-TW" altLang="en-US" dirty="0"/>
                  <a:t>： </a:t>
                </a:r>
                <a:r>
                  <a:rPr lang="en-US" altLang="zh-TW" dirty="0"/>
                  <a:t>sectioned convolution</a:t>
                </a:r>
              </a:p>
              <a:p>
                <a:r>
                  <a:rPr lang="en-US" altLang="zh-TW" dirty="0"/>
                  <a:t>(ii)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248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−1=287</m:t>
                      </m:r>
                    </m:oMath>
                  </m:oMathPara>
                </a14:m>
                <a:endParaRPr kumimoji="1" lang="en-US" altLang="zh-TW" baseline="-25000" dirty="0"/>
              </a:p>
              <a:p>
                <a:pPr algn="ctr"/>
                <a:r>
                  <a:rPr kumimoji="1" lang="en-US" altLang="zh-TW" b="0" i="0" dirty="0">
                    <a:latin typeface="Cambria Math" panose="02040503050406030204" pitchFamily="18" charset="0"/>
                  </a:rPr>
                  <a:t>P</a:t>
                </a:r>
                <a:r>
                  <a:rPr kumimoji="1" lang="zh-TW" altLang="en-US" b="0" i="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TW" b="0" i="0" dirty="0">
                    <a:latin typeface="Cambria Math" panose="02040503050406030204" pitchFamily="18" charset="0"/>
                  </a:rPr>
                  <a:t>choose</a:t>
                </a:r>
                <a:r>
                  <a:rPr kumimoji="1" lang="zh-TW" altLang="en-US" b="0" i="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TW" b="0" i="0" dirty="0">
                    <a:latin typeface="Cambria Math" panose="02040503050406030204" pitchFamily="18" charset="0"/>
                  </a:rPr>
                  <a:t>288,</a:t>
                </a:r>
                <a:r>
                  <a:rPr kumimoji="1" lang="zh-TW" altLang="en-US" b="0" i="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TW" b="0" i="0" dirty="0">
                    <a:latin typeface="Cambria Math" panose="02040503050406030204" pitchFamily="18" charset="0"/>
                  </a:rPr>
                  <a:t>MUL</a:t>
                </a:r>
                <a:r>
                  <a:rPr lang="en-US" altLang="zh-TW" baseline="-25000" dirty="0">
                    <a:latin typeface="Cambria Math" panose="02040503050406030204" pitchFamily="18" charset="0"/>
                  </a:rPr>
                  <a:t>288</a:t>
                </a:r>
                <a:r>
                  <a:rPr kumimoji="1" lang="zh-TW" altLang="en-US" b="0" i="0" baseline="-2500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TW" b="0" i="0" dirty="0">
                    <a:latin typeface="Cambria Math" panose="02040503050406030204" pitchFamily="18" charset="0"/>
                  </a:rPr>
                  <a:t>= 1160</a:t>
                </a:r>
              </a:p>
              <a:p>
                <a:pPr algn="ctr"/>
                <a:endParaRPr kumimoji="1" lang="en-US" altLang="zh-TW" b="0" i="0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(iii)</a:t>
                </a:r>
                <a:endParaRPr kumimoji="1" lang="en-US" altLang="zh-TW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+1=249,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1100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249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zh-TW" b="0" i="0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zh-TW" b="0" i="0" dirty="0">
                    <a:latin typeface="Cambria Math" panose="02040503050406030204" pitchFamily="18" charset="0"/>
                  </a:rPr>
                  <a:t>Number of real multiplications: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𝑀𝑈𝐿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1160</m:t>
                      </m:r>
                      <m:r>
                        <m:rPr>
                          <m:nor/>
                        </m:rPr>
                        <a:rPr kumimoji="1"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288</m:t>
                      </m:r>
                      <m:r>
                        <m:rPr>
                          <m:nor/>
                        </m:rPr>
                        <a:rPr lang="en-US" altLang="zh-TW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dirty="0">
                          <a:latin typeface="Cambria Math" panose="02040503050406030204" pitchFamily="18" charset="0"/>
                        </a:rPr>
                        <m:t>15920</m:t>
                      </m:r>
                    </m:oMath>
                  </m:oMathPara>
                </a14:m>
                <a:endParaRPr kumimoji="1" lang="en-US" altLang="zh-TW" baseline="-2500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9600202F-63A9-2C2F-1FE4-9BD3AFAAC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7" y="3231707"/>
                <a:ext cx="8569325" cy="3434530"/>
              </a:xfrm>
              <a:prstGeom prst="rect">
                <a:avLst/>
              </a:prstGeom>
              <a:blipFill>
                <a:blip r:embed="rId3"/>
                <a:stretch>
                  <a:fillRect l="-740" t="-7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12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id="{FFC925CC-4204-4666-AF43-CBC2A82A0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" y="116632"/>
            <a:ext cx="8569325" cy="309315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(6) Suppose that length(</a:t>
            </a:r>
            <a:r>
              <a:rPr lang="en-US" altLang="zh-TW" i="1" dirty="0">
                <a:ea typeface="標楷體" pitchFamily="65" charset="-120"/>
              </a:rPr>
              <a:t>x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1100. What is the </a:t>
            </a:r>
            <a:r>
              <a:rPr lang="en-US" altLang="zh-TW" u="sng" dirty="0">
                <a:ea typeface="標楷體" pitchFamily="65" charset="-120"/>
              </a:rPr>
              <a:t>best way </a:t>
            </a:r>
            <a:r>
              <a:rPr lang="en-US" altLang="zh-TW" dirty="0">
                <a:ea typeface="標楷體" pitchFamily="65" charset="-120"/>
              </a:rPr>
              <a:t>to implement the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convolution of  </a:t>
            </a:r>
            <a:r>
              <a:rPr lang="en-US" altLang="zh-TW" i="1" dirty="0">
                <a:ea typeface="標楷體" pitchFamily="65" charset="-120"/>
              </a:rPr>
              <a:t>x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and 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if 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       (a) length(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 500,           (b) length(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40, 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       (c) length(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 6,        and (d) length(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2 ?                     (25 scores)</a:t>
            </a:r>
          </a:p>
          <a:p>
            <a:pPr algn="just"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     Please show (</a:t>
            </a:r>
            <a:r>
              <a:rPr lang="en-US" altLang="zh-TW" dirty="0" err="1">
                <a:ea typeface="標楷體" pitchFamily="65" charset="-120"/>
              </a:rPr>
              <a:t>i</a:t>
            </a:r>
            <a:r>
              <a:rPr lang="en-US" altLang="zh-TW" dirty="0">
                <a:ea typeface="標楷體" pitchFamily="65" charset="-120"/>
              </a:rPr>
              <a:t>) the </a:t>
            </a:r>
            <a:r>
              <a:rPr lang="en-US" altLang="zh-TW" u="sng" dirty="0">
                <a:ea typeface="標楷體" pitchFamily="65" charset="-120"/>
              </a:rPr>
              <a:t>convolution method</a:t>
            </a:r>
            <a:r>
              <a:rPr lang="en-US" altLang="zh-TW" dirty="0">
                <a:ea typeface="標楷體" pitchFamily="65" charset="-120"/>
              </a:rPr>
              <a:t> (direct, sectioned convolution, or 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non-sectioned convolution), (ii) the </a:t>
            </a:r>
            <a:r>
              <a:rPr lang="en-US" altLang="zh-TW" u="sng" dirty="0">
                <a:ea typeface="標楷體" pitchFamily="65" charset="-120"/>
              </a:rPr>
              <a:t>number of points of the FFT</a:t>
            </a:r>
            <a:r>
              <a:rPr lang="en-US" altLang="zh-TW" dirty="0">
                <a:ea typeface="標楷體" pitchFamily="65" charset="-120"/>
              </a:rPr>
              <a:t>, (iii) and the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</a:t>
            </a:r>
            <a:r>
              <a:rPr lang="en-US" altLang="zh-TW" u="sng" dirty="0">
                <a:ea typeface="標楷體" pitchFamily="65" charset="-120"/>
              </a:rPr>
              <a:t>number of real multiplications</a:t>
            </a:r>
            <a:r>
              <a:rPr lang="en-US" altLang="zh-TW" dirty="0">
                <a:ea typeface="標楷體" pitchFamily="65" charset="-120"/>
              </a:rPr>
              <a:t> for the best implementation method. Also,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consider the general case where </a:t>
            </a:r>
            <a:r>
              <a:rPr lang="en-US" altLang="zh-TW" i="1" dirty="0">
                <a:ea typeface="標楷體" pitchFamily="65" charset="-120"/>
              </a:rPr>
              <a:t>x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and 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are complex sequences and the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FFT of 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can be computed in prior.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9600202F-63A9-2C2F-1FE4-9BD3AFAACC51}"/>
                  </a:ext>
                </a:extLst>
              </p:cNvPr>
              <p:cNvSpPr txBox="1"/>
              <p:nvPr/>
            </p:nvSpPr>
            <p:spPr>
              <a:xfrm>
                <a:off x="287337" y="3231707"/>
                <a:ext cx="8569325" cy="3126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(c)</a:t>
                </a:r>
              </a:p>
              <a:p>
                <a:pPr marL="400050" indent="-400050">
                  <a:buFontTx/>
                  <a:buAutoNum type="romanLcParenBoth"/>
                </a:pPr>
                <a:r>
                  <a:rPr lang="zh-TW" altLang="en-US" dirty="0"/>
                  <a:t>因為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TW" altLang="en-US" dirty="0"/>
                  <a:t>，所以 </a:t>
                </a:r>
                <a:r>
                  <a:rPr lang="en-US" altLang="zh-TW" dirty="0"/>
                  <a:t>convolution method </a:t>
                </a:r>
                <a:r>
                  <a:rPr lang="zh-TW" altLang="en-US" dirty="0"/>
                  <a:t>選擇 </a:t>
                </a:r>
                <a:r>
                  <a:rPr lang="en-US" altLang="zh-TW" dirty="0"/>
                  <a:t>case2</a:t>
                </a:r>
                <a:r>
                  <a:rPr lang="zh-TW" altLang="en-US" dirty="0"/>
                  <a:t>： </a:t>
                </a:r>
                <a:r>
                  <a:rPr lang="en-US" altLang="zh-TW" dirty="0"/>
                  <a:t>sectioned convolution</a:t>
                </a:r>
              </a:p>
              <a:p>
                <a:r>
                  <a:rPr lang="en-US" altLang="zh-TW" dirty="0"/>
                  <a:t>(ii)</a:t>
                </a:r>
                <a:endParaRPr kumimoji="1" lang="en-US" altLang="zh-TW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19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−1=24</m:t>
                      </m:r>
                    </m:oMath>
                  </m:oMathPara>
                </a14:m>
                <a:endParaRPr kumimoji="1" lang="en-US" altLang="zh-TW" baseline="-25000" dirty="0"/>
              </a:p>
              <a:p>
                <a:pPr algn="ctr"/>
                <a:r>
                  <a:rPr kumimoji="1" lang="en-US" altLang="zh-TW" b="0" i="0" dirty="0">
                    <a:latin typeface="Cambria Math" panose="02040503050406030204" pitchFamily="18" charset="0"/>
                  </a:rPr>
                  <a:t>P</a:t>
                </a:r>
                <a:r>
                  <a:rPr kumimoji="1" lang="zh-TW" altLang="en-US" b="0" i="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TW" b="0" i="0" dirty="0">
                    <a:latin typeface="Cambria Math" panose="02040503050406030204" pitchFamily="18" charset="0"/>
                  </a:rPr>
                  <a:t>choose</a:t>
                </a:r>
                <a:r>
                  <a:rPr kumimoji="1" lang="zh-TW" altLang="en-US" b="0" i="0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24</a:t>
                </a:r>
                <a:r>
                  <a:rPr kumimoji="1" lang="en-US" altLang="zh-TW" b="0" i="0" dirty="0">
                    <a:latin typeface="Cambria Math" panose="02040503050406030204" pitchFamily="18" charset="0"/>
                  </a:rPr>
                  <a:t>,</a:t>
                </a:r>
                <a:r>
                  <a:rPr kumimoji="1" lang="zh-TW" altLang="en-US" b="0" i="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TW" b="0" i="0" dirty="0">
                    <a:latin typeface="Cambria Math" panose="02040503050406030204" pitchFamily="18" charset="0"/>
                  </a:rPr>
                  <a:t>MUL</a:t>
                </a:r>
                <a:r>
                  <a:rPr lang="en-US" altLang="zh-TW" baseline="-25000" dirty="0">
                    <a:latin typeface="Cambria Math" panose="02040503050406030204" pitchFamily="18" charset="0"/>
                  </a:rPr>
                  <a:t>24</a:t>
                </a:r>
                <a:r>
                  <a:rPr kumimoji="1" lang="zh-TW" altLang="en-US" b="0" i="0" baseline="-2500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TW" b="0" i="0" dirty="0">
                    <a:latin typeface="Cambria Math" panose="02040503050406030204" pitchFamily="18" charset="0"/>
                  </a:rPr>
                  <a:t>= 28</a:t>
                </a: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(iii)</a:t>
                </a:r>
                <a:endParaRPr kumimoji="1" lang="en-US" altLang="zh-TW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+1=19,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1100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=58</m:t>
                      </m:r>
                    </m:oMath>
                  </m:oMathPara>
                </a14:m>
                <a:endParaRPr lang="en-US" altLang="zh-TW" b="0" i="0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zh-TW" b="0" i="0" dirty="0">
                    <a:latin typeface="Cambria Math" panose="02040503050406030204" pitchFamily="18" charset="0"/>
                  </a:rPr>
                  <a:t>Number of real multiplications: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𝑀𝑈𝐿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58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28</m:t>
                      </m:r>
                      <m:r>
                        <m:rPr>
                          <m:nor/>
                        </m:rPr>
                        <a:rPr kumimoji="1"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58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24</m:t>
                      </m:r>
                      <m:r>
                        <m:rPr>
                          <m:nor/>
                        </m:rPr>
                        <a:rPr lang="en-US" altLang="zh-TW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dirty="0">
                          <a:latin typeface="Cambria Math" panose="02040503050406030204" pitchFamily="18" charset="0"/>
                        </a:rPr>
                        <m:t>7424</m:t>
                      </m:r>
                    </m:oMath>
                  </m:oMathPara>
                </a14:m>
                <a:endParaRPr kumimoji="1" lang="en-US" altLang="zh-TW" baseline="-2500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9600202F-63A9-2C2F-1FE4-9BD3AFAAC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7" y="3231707"/>
                <a:ext cx="8569325" cy="3126753"/>
              </a:xfrm>
              <a:prstGeom prst="rect">
                <a:avLst/>
              </a:prstGeom>
              <a:blipFill>
                <a:blip r:embed="rId3"/>
                <a:stretch>
                  <a:fillRect l="-740" t="-8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408271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3741</TotalTime>
  <Words>1914</Words>
  <Application>Microsoft Macintosh PowerPoint</Application>
  <PresentationFormat>如螢幕大小 (4:3)</PresentationFormat>
  <Paragraphs>142</Paragraphs>
  <Slides>11</Slides>
  <Notes>10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Times New Roman</vt:lpstr>
      <vt:lpstr>Wingdings</vt:lpstr>
      <vt:lpstr>預設簡報設計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黃詩瑜</cp:lastModifiedBy>
  <cp:revision>388</cp:revision>
  <cp:lastPrinted>2023-04-18T04:34:19Z</cp:lastPrinted>
  <dcterms:created xsi:type="dcterms:W3CDTF">2008-03-09T11:59:35Z</dcterms:created>
  <dcterms:modified xsi:type="dcterms:W3CDTF">2023-05-20T16:57:35Z</dcterms:modified>
</cp:coreProperties>
</file>