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8" r:id="rId3"/>
    <p:sldId id="263" r:id="rId4"/>
    <p:sldId id="264" r:id="rId5"/>
    <p:sldId id="257" r:id="rId6"/>
    <p:sldId id="265" r:id="rId7"/>
    <p:sldId id="269" r:id="rId8"/>
    <p:sldId id="266" r:id="rId9"/>
    <p:sldId id="262" r:id="rId10"/>
    <p:sldId id="267" r:id="rId11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249"/>
  </p:normalViewPr>
  <p:slideViewPr>
    <p:cSldViewPr>
      <p:cViewPr varScale="1">
        <p:scale>
          <a:sx n="101" d="100"/>
          <a:sy n="101" d="100"/>
        </p:scale>
        <p:origin x="16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36574-8C16-4C06-9073-A4DFC3B05F2C}" type="datetimeFigureOut">
              <a:rPr lang="zh-TW" altLang="en-US" smtClean="0"/>
              <a:t>2023/4/5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88CE6-5E5C-49D2-8450-B902CB4E74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21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5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7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38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16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88CE6-5E5C-49D2-8450-B902CB4E743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2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FEE2-9353-4E8B-A838-8EE563D565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236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57C9-78C6-4BAB-8B13-1359DB4197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45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8B4E8-B0AC-43C0-8E1D-2343E5B913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7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9879D-DD29-44CF-B813-0DA86F6028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560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B0D6B-C78E-449A-A132-4D76BB7DA5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70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C098B-6614-4AD6-89C7-7576C2D25F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141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D1A4E-C6B5-47EB-AB44-2009445F0B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893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88F92-DAE4-4575-B585-8AF3681751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96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0BA2E-F198-4E47-ABF0-9696461EF8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3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59E31-22C6-415D-ADEB-A281F0D588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864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D13FD-3104-4931-B9B2-77FEB72090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118823A8-267A-46D7-9C02-6FF613910D0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2  (Due: 4/12)</a:t>
            </a:r>
          </a:p>
        </p:txBody>
      </p: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238046" y="764704"/>
            <a:ext cx="8569325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en-US" altLang="zh-TW" dirty="0">
                <a:ea typeface="新細明體" panose="02020500000000000000" pitchFamily="18" charset="-120"/>
              </a:rPr>
              <a:t>(1) </a:t>
            </a:r>
            <a:r>
              <a:rPr lang="en-US" altLang="zh-TW" dirty="0">
                <a:ea typeface="新細明體" charset="-120"/>
              </a:rPr>
              <a:t>Write a </a:t>
            </a:r>
            <a:r>
              <a:rPr lang="en-US" altLang="zh-TW" dirty="0" err="1">
                <a:ea typeface="新細明體" charset="-120"/>
              </a:rPr>
              <a:t>Matlab</a:t>
            </a:r>
            <a:r>
              <a:rPr lang="en-US" altLang="zh-TW" dirty="0">
                <a:ea typeface="新細明體" charset="-120"/>
              </a:rPr>
              <a:t> or Python code that uses the </a:t>
            </a:r>
            <a:r>
              <a:rPr lang="en-US" altLang="zh-TW" u="sng" dirty="0">
                <a:ea typeface="新細明體" charset="-120"/>
              </a:rPr>
              <a:t>frequency sampling method </a:t>
            </a:r>
            <a:r>
              <a:rPr lang="en-US" altLang="zh-TW" dirty="0">
                <a:ea typeface="新細明體" charset="-120"/>
              </a:rPr>
              <a:t>to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     design </a:t>
            </a:r>
            <a:r>
              <a:rPr lang="en-US" altLang="zh-TW" u="sng" dirty="0">
                <a:ea typeface="新細明體" charset="-120"/>
              </a:rPr>
              <a:t>a (2</a:t>
            </a:r>
            <a:r>
              <a:rPr lang="en-US" altLang="zh-TW" i="1" u="sng" dirty="0">
                <a:ea typeface="新細明體" charset="-120"/>
              </a:rPr>
              <a:t>k</a:t>
            </a:r>
            <a:r>
              <a:rPr lang="en-US" altLang="zh-TW" u="sng" dirty="0">
                <a:ea typeface="新細明體" charset="-120"/>
              </a:rPr>
              <a:t>+1)-point discrete differentiation filter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H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en-US" altLang="zh-TW" i="1" dirty="0">
                <a:ea typeface="新細明體" charset="-120"/>
              </a:rPr>
              <a:t>F</a:t>
            </a:r>
            <a:r>
              <a:rPr lang="en-US" altLang="zh-TW" dirty="0">
                <a:ea typeface="新細明體" charset="-120"/>
              </a:rPr>
              <a:t>) = </a:t>
            </a:r>
            <a:r>
              <a:rPr lang="en-US" altLang="zh-TW" i="1" dirty="0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2</a:t>
            </a:r>
            <a:r>
              <a:rPr lang="el-GR" altLang="zh-TW" i="1" dirty="0">
                <a:ea typeface="新細明體" charset="-120"/>
              </a:rPr>
              <a:t>π</a:t>
            </a:r>
            <a:r>
              <a:rPr lang="en-US" altLang="zh-TW" i="1" dirty="0">
                <a:ea typeface="新細明體" charset="-120"/>
              </a:rPr>
              <a:t>F</a:t>
            </a:r>
            <a:r>
              <a:rPr lang="en-US" altLang="zh-TW" dirty="0">
                <a:ea typeface="新細明體" charset="-120"/>
              </a:rPr>
              <a:t>  when -0.5 &lt; </a:t>
            </a:r>
            <a:r>
              <a:rPr lang="en-US" altLang="zh-TW" i="1" dirty="0">
                <a:ea typeface="新細明體" charset="-120"/>
              </a:rPr>
              <a:t>F</a:t>
            </a:r>
            <a:br>
              <a:rPr lang="en-US" altLang="zh-TW" i="1" dirty="0">
                <a:ea typeface="新細明體" charset="-120"/>
              </a:rPr>
            </a:br>
            <a:r>
              <a:rPr lang="en-US" altLang="zh-TW" i="1" dirty="0">
                <a:ea typeface="新細明體" charset="-120"/>
              </a:rPr>
              <a:t>     </a:t>
            </a:r>
            <a:r>
              <a:rPr lang="en-US" altLang="zh-TW" dirty="0">
                <a:ea typeface="新細明體" charset="-120"/>
              </a:rPr>
              <a:t> &lt; 0.5 (</a:t>
            </a:r>
            <a:r>
              <a:rPr lang="en-US" altLang="zh-TW" i="1" dirty="0">
                <a:solidFill>
                  <a:srgbClr val="0000FF"/>
                </a:solidFill>
                <a:ea typeface="新細明體" charset="-120"/>
              </a:rPr>
              <a:t>k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is an input parameter </a:t>
            </a:r>
            <a:r>
              <a:rPr lang="en-US" altLang="zh-TW" dirty="0">
                <a:ea typeface="新細明體" charset="-120"/>
              </a:rPr>
              <a:t>and can be any integer).                      (25 scores)</a:t>
            </a:r>
          </a:p>
          <a:p>
            <a:pPr algn="just"/>
            <a:endParaRPr lang="en-US" altLang="zh-TW" dirty="0">
              <a:ea typeface="新細明體" charset="-120"/>
            </a:endParaRPr>
          </a:p>
          <a:p>
            <a:pPr algn="just"/>
            <a:r>
              <a:rPr lang="en-US" altLang="zh-TW" dirty="0">
                <a:ea typeface="新細明體" charset="-120"/>
              </a:rPr>
              <a:t>     The </a:t>
            </a:r>
            <a:r>
              <a:rPr lang="en-US" altLang="zh-TW" u="sng" dirty="0">
                <a:ea typeface="新細明體" charset="-120"/>
              </a:rPr>
              <a:t>transition band is assigned</a:t>
            </a:r>
            <a:r>
              <a:rPr lang="en-US" altLang="zh-TW" dirty="0">
                <a:ea typeface="新細明體" charset="-120"/>
              </a:rPr>
              <a:t> to reduce the error (unnecessary to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    optimize).  (</a:t>
            </a:r>
            <a:r>
              <a:rPr lang="en-US" altLang="zh-TW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) T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he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impulse response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and (ii)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the </a:t>
            </a:r>
            <a:r>
              <a:rPr lang="en-US" altLang="zh-TW" u="sng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imaginary part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 of the</a:t>
            </a:r>
            <a:br>
              <a:rPr lang="en-US" altLang="zh-TW" u="sng" dirty="0">
                <a:ea typeface="新細明體" charset="-120"/>
                <a:sym typeface="Symbol" pitchFamily="18" charset="2"/>
              </a:rPr>
            </a:br>
            <a:r>
              <a:rPr lang="en-US" altLang="zh-TW" dirty="0">
                <a:ea typeface="新細明體" charset="-120"/>
                <a:sym typeface="Symbol" pitchFamily="18" charset="2"/>
              </a:rPr>
              <a:t>    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frequency response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(DTFT of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r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[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n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], see pages 113 and 114) of the designed</a:t>
            </a:r>
            <a:br>
              <a:rPr lang="en-US" altLang="zh-TW" dirty="0">
                <a:ea typeface="新細明體" charset="-120"/>
                <a:sym typeface="Symbol" pitchFamily="18" charset="2"/>
              </a:rPr>
            </a:br>
            <a:r>
              <a:rPr lang="en-US" altLang="zh-TW" dirty="0">
                <a:ea typeface="新細明體" charset="-120"/>
                <a:sym typeface="Symbol" pitchFamily="18" charset="2"/>
              </a:rPr>
              <a:t>     filter should be shown. The </a:t>
            </a:r>
            <a:r>
              <a:rPr lang="en-US" altLang="zh-TW" u="sng" dirty="0">
                <a:ea typeface="新細明體" charset="-120"/>
                <a:sym typeface="Symbol" pitchFamily="18" charset="2"/>
              </a:rPr>
              <a:t>code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should be handed out by </a:t>
            </a:r>
            <a:r>
              <a:rPr lang="en-US" altLang="zh-TW" dirty="0">
                <a:solidFill>
                  <a:srgbClr val="3333FF"/>
                </a:solidFill>
                <a:cs typeface="Times New Roman" pitchFamily="18" charset="0"/>
              </a:rPr>
              <a:t>NTU Cool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31">
            <a:extLst>
              <a:ext uri="{FF2B5EF4-FFF2-40B4-BE49-F238E27FC236}">
                <a16:creationId xmlns:a16="http://schemas.microsoft.com/office/drawing/2014/main" id="{987F3414-3370-4AFE-87D3-00441489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332656"/>
            <a:ext cx="8466995" cy="7987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(4, 9), (0, 5), (1, 6), (2, 7)) 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0AE5E3-B85A-D3E7-2A66-E5131CB62951}"/>
              </a:ext>
            </a:extLst>
          </p:cNvPr>
          <p:cNvSpPr txBox="1"/>
          <p:nvPr/>
        </p:nvSpPr>
        <p:spPr>
          <a:xfrm>
            <a:off x="338501" y="1340768"/>
            <a:ext cx="846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Q</a:t>
            </a:r>
            <a:r>
              <a:rPr kumimoji="1" lang="zh-TW" altLang="en-US" dirty="0"/>
              <a:t>：</a:t>
            </a:r>
            <a:endParaRPr kumimoji="1" lang="en-US" altLang="zh-TW" dirty="0"/>
          </a:p>
          <a:p>
            <a:r>
              <a:rPr lang="en-US" altLang="zh-TW" dirty="0"/>
              <a:t>M</a:t>
            </a:r>
            <a:r>
              <a:rPr kumimoji="1" lang="en-US" altLang="zh-TW" dirty="0"/>
              <a:t>atched</a:t>
            </a:r>
            <a:r>
              <a:rPr kumimoji="1" lang="zh-TW" altLang="en-US" dirty="0"/>
              <a:t> </a:t>
            </a:r>
            <a:r>
              <a:rPr kumimoji="1" lang="en-US" altLang="zh-TW" dirty="0"/>
              <a:t>filter</a:t>
            </a:r>
            <a:r>
              <a:rPr kumimoji="1" lang="zh-TW" altLang="en-US" dirty="0"/>
              <a:t> 在訊號處理中主要可以用來做什麼？</a:t>
            </a:r>
            <a:endParaRPr kumimoji="1" lang="en-US" altLang="zh-TW" dirty="0"/>
          </a:p>
          <a:p>
            <a:endParaRPr lang="en-US" altLang="zh-TW" dirty="0"/>
          </a:p>
          <a:p>
            <a:r>
              <a:rPr kumimoji="1" lang="en-US" altLang="zh-TW" dirty="0"/>
              <a:t>A</a:t>
            </a:r>
            <a:r>
              <a:rPr kumimoji="1" lang="zh-TW" altLang="en-US" dirty="0"/>
              <a:t>：</a:t>
            </a:r>
            <a:endParaRPr kumimoji="1" lang="en-US" altLang="zh-TW" dirty="0"/>
          </a:p>
          <a:p>
            <a:r>
              <a:rPr lang="en-US" altLang="zh-TW" dirty="0"/>
              <a:t>M</a:t>
            </a:r>
            <a:r>
              <a:rPr kumimoji="1" lang="en-US" altLang="zh-TW" dirty="0"/>
              <a:t>atched</a:t>
            </a:r>
            <a:r>
              <a:rPr kumimoji="1" lang="zh-TW" altLang="en-US" dirty="0"/>
              <a:t> </a:t>
            </a:r>
            <a:r>
              <a:rPr kumimoji="1" lang="en-US" altLang="zh-TW" dirty="0"/>
              <a:t>filter</a:t>
            </a:r>
            <a:r>
              <a:rPr kumimoji="1" lang="zh-TW" altLang="en-US" dirty="0"/>
              <a:t> 可以透過做 </a:t>
            </a:r>
            <a:r>
              <a:rPr kumimoji="1" lang="en-US" altLang="zh-TW" dirty="0"/>
              <a:t>time</a:t>
            </a:r>
            <a:r>
              <a:rPr kumimoji="1" lang="zh-TW" altLang="en-US" dirty="0"/>
              <a:t> </a:t>
            </a:r>
            <a:r>
              <a:rPr kumimoji="1" lang="en-US" altLang="zh-TW" dirty="0"/>
              <a:t>reverse</a:t>
            </a:r>
            <a:r>
              <a:rPr kumimoji="1" lang="zh-TW" altLang="en-US" dirty="0"/>
              <a:t> 的方式找到目標</a:t>
            </a:r>
            <a:r>
              <a:rPr lang="zh-TW" altLang="en-US" dirty="0"/>
              <a:t>物件，</a:t>
            </a:r>
            <a:r>
              <a:rPr kumimoji="1" lang="zh-TW" altLang="en-US" dirty="0"/>
              <a:t>在訊號處理中</a:t>
            </a:r>
            <a:r>
              <a:rPr lang="zh-TW" altLang="en-US" dirty="0"/>
              <a:t>通常是用來做物件偵測 </a:t>
            </a:r>
            <a:r>
              <a:rPr lang="en-US" altLang="zh-TW" dirty="0"/>
              <a:t>pattern recognition</a:t>
            </a:r>
            <a:r>
              <a:rPr lang="zh-TW" altLang="en-US" dirty="0"/>
              <a:t> 以及 </a:t>
            </a:r>
            <a:r>
              <a:rPr lang="en-US" altLang="zh-TW" dirty="0"/>
              <a:t>similarity measurement</a:t>
            </a:r>
            <a:r>
              <a:rPr lang="zh-TW" altLang="en-US" dirty="0"/>
              <a:t>。</a:t>
            </a:r>
            <a:r>
              <a:rPr lang="en-US" altLang="zh-TW" dirty="0"/>
              <a:t> 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846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7575B26-81A8-F8AE-4877-D94C60C99096}"/>
              </a:ext>
            </a:extLst>
          </p:cNvPr>
          <p:cNvSpPr txBox="1"/>
          <p:nvPr/>
        </p:nvSpPr>
        <p:spPr>
          <a:xfrm>
            <a:off x="394333" y="692696"/>
            <a:ext cx="662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LcParenBoth"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impulse response </a:t>
            </a:r>
          </a:p>
          <a:p>
            <a:pPr marL="514350" indent="-514350">
              <a:buAutoNum type="romanLcParenBoth"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the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  <a:sym typeface="Symbol" pitchFamily="18" charset="2"/>
              </a:rPr>
              <a:t>imaginary part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of the</a:t>
            </a:r>
            <a:r>
              <a:rPr lang="zh-TW" altLang="en-US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frequency response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604D6D-DC38-7D09-83D6-960168F60D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" r="8001"/>
          <a:stretch/>
        </p:blipFill>
        <p:spPr>
          <a:xfrm>
            <a:off x="16289" y="1994484"/>
            <a:ext cx="4393943" cy="39604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5D3EBC-63A4-D280-6A2A-9B213F9BDA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1" r="7684"/>
          <a:stretch/>
        </p:blipFill>
        <p:spPr>
          <a:xfrm>
            <a:off x="4895528" y="1988840"/>
            <a:ext cx="4248472" cy="386104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72E2ACF-6849-34C6-DB99-FBE7D3FF6325}"/>
              </a:ext>
            </a:extLst>
          </p:cNvPr>
          <p:cNvSpPr txBox="1"/>
          <p:nvPr/>
        </p:nvSpPr>
        <p:spPr>
          <a:xfrm>
            <a:off x="6335688" y="16607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新細明體" charset="-120"/>
                <a:sym typeface="Symbol" pitchFamily="18" charset="2"/>
              </a:rPr>
              <a:t>(ii)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601E1E-226C-185C-4464-09F1E9B3C083}"/>
              </a:ext>
            </a:extLst>
          </p:cNvPr>
          <p:cNvSpPr txBox="1"/>
          <p:nvPr/>
        </p:nvSpPr>
        <p:spPr>
          <a:xfrm>
            <a:off x="1619672" y="166073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ea typeface="新細明體" charset="-120"/>
                <a:sym typeface="Symbol" pitchFamily="18" charset="2"/>
              </a:rPr>
              <a:t>(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07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1">
            <a:extLst>
              <a:ext uri="{FF2B5EF4-FFF2-40B4-BE49-F238E27FC236}">
                <a16:creationId xmlns:a16="http://schemas.microsoft.com/office/drawing/2014/main" id="{C64A2BD2-A550-44AF-9243-DBDD060FF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" y="260648"/>
            <a:ext cx="849788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/>
              <a:t>(2) Can the techniques of the </a:t>
            </a:r>
            <a:r>
              <a:rPr lang="en-US" altLang="zh-TW" u="sng" dirty="0"/>
              <a:t>weight function</a:t>
            </a:r>
            <a:r>
              <a:rPr lang="en-US" altLang="zh-TW" dirty="0"/>
              <a:t> and the </a:t>
            </a:r>
            <a:r>
              <a:rPr lang="en-US" altLang="zh-TW" u="sng" dirty="0"/>
              <a:t>transition band</a:t>
            </a:r>
            <a:r>
              <a:rPr lang="en-US" altLang="zh-TW" dirty="0"/>
              <a:t> be applied</a:t>
            </a:r>
            <a:br>
              <a:rPr lang="en-US" altLang="zh-TW" dirty="0"/>
            </a:br>
            <a:r>
              <a:rPr lang="en-US" altLang="zh-TW" dirty="0"/>
              <a:t>    in the FIR filter designed by (a) the MSE method and (b) the frequency</a:t>
            </a:r>
            <a:br>
              <a:rPr lang="en-US" altLang="zh-TW" dirty="0"/>
            </a:br>
            <a:r>
              <a:rPr lang="en-US" altLang="zh-TW" dirty="0"/>
              <a:t>    sampling method? Why?                                                                      (10 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A5CFC1A-CD61-8A3A-3321-EC4CC5F3ABF6}"/>
                  </a:ext>
                </a:extLst>
              </p:cNvPr>
              <p:cNvSpPr txBox="1"/>
              <p:nvPr/>
            </p:nvSpPr>
            <p:spPr>
              <a:xfrm>
                <a:off x="323056" y="1484784"/>
                <a:ext cx="849788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(a)</a:t>
                </a:r>
              </a:p>
              <a:p>
                <a:r>
                  <a:rPr kumimoji="1" lang="en-US" altLang="zh-TW" dirty="0"/>
                  <a:t>weight function </a:t>
                </a:r>
                <a:r>
                  <a:rPr kumimoji="1" lang="zh-TW" altLang="en-US" dirty="0"/>
                  <a:t>可以於 </a:t>
                </a:r>
                <a:r>
                  <a:rPr kumimoji="1" lang="en-US" altLang="zh-TW" dirty="0"/>
                  <a:t>MSE</a:t>
                </a:r>
                <a:r>
                  <a:rPr kumimoji="1" lang="zh-TW" altLang="en-US" dirty="0"/>
                  <a:t>，如同 </a:t>
                </a:r>
                <a:r>
                  <a:rPr kumimoji="1" lang="en-US" altLang="zh-TW" dirty="0"/>
                  <a:t>p.87</a:t>
                </a:r>
                <a:r>
                  <a:rPr kumimoji="1" lang="zh-TW" altLang="en-US" dirty="0"/>
                  <a:t> </a:t>
                </a:r>
                <a:r>
                  <a:rPr lang="zh-TW" altLang="en-US" dirty="0"/>
                  <a:t>所示，</a:t>
                </a:r>
                <a:endParaRPr lang="en-US" altLang="zh-TW" dirty="0"/>
              </a:p>
              <a:p>
                <a:pPr marL="457200" indent="-457200">
                  <a:buAutoNum type="alphaLcParenBoth"/>
                </a:pP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lang="en-US" altLang="zh-TW" dirty="0"/>
              </a:p>
              <a:p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也</a:t>
                </a:r>
                <a:r>
                  <a:rPr lang="zh-TW" altLang="en-US" dirty="0"/>
                  <a:t>可以用於 </a:t>
                </a:r>
                <a:r>
                  <a:rPr kumimoji="1" lang="en-US" altLang="zh-TW" dirty="0"/>
                  <a:t>MSE</a:t>
                </a:r>
                <a:r>
                  <a:rPr kumimoji="1" lang="zh-TW" altLang="en-US" dirty="0"/>
                  <a:t>，只需要將 </a:t>
                </a:r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的範圍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zh-TW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zh-TW" altLang="en-US" dirty="0"/>
                  <a:t>的 </a:t>
                </a:r>
                <a:r>
                  <a:rPr kumimoji="1" lang="en-US" altLang="zh-TW" dirty="0"/>
                  <a:t>weight</a:t>
                </a:r>
                <a:r>
                  <a:rPr kumimoji="1" lang="zh-TW" altLang="en-US" dirty="0"/>
                  <a:t> 視為 </a:t>
                </a:r>
                <a:r>
                  <a:rPr kumimoji="1" lang="en-US" altLang="zh-TW" dirty="0"/>
                  <a:t>0</a:t>
                </a:r>
                <a:r>
                  <a:rPr kumimoji="1" lang="zh-TW" altLang="en-US" dirty="0"/>
                  <a:t>，</a:t>
                </a:r>
                <a:r>
                  <a:rPr lang="zh-TW" altLang="en-US" dirty="0"/>
                  <a:t>如同 </a:t>
                </a:r>
                <a:r>
                  <a:rPr lang="en-US" altLang="zh-TW" dirty="0"/>
                  <a:t>p.89</a:t>
                </a:r>
                <a:r>
                  <a:rPr lang="zh-TW" altLang="en-US" dirty="0"/>
                  <a:t> 所示</a:t>
                </a:r>
                <a:r>
                  <a:rPr kumimoji="1" lang="zh-TW" altLang="en-US" dirty="0"/>
                  <a:t>。</a:t>
                </a: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endParaRPr lang="en-US" altLang="zh-TW" dirty="0"/>
              </a:p>
              <a:p>
                <a:endParaRPr kumimoji="1" lang="en-US" altLang="zh-TW" dirty="0"/>
              </a:p>
              <a:p>
                <a:r>
                  <a:rPr lang="en-US" altLang="zh-TW" dirty="0"/>
                  <a:t>(b)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weight function </a:t>
                </a:r>
                <a:r>
                  <a:rPr lang="zh-TW" altLang="en-US" dirty="0"/>
                  <a:t>無法用於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，因為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 是取樣之後直接做 </a:t>
                </a:r>
                <a:r>
                  <a:rPr lang="en-US" altLang="zh-TW" dirty="0" err="1"/>
                  <a:t>ifft</a:t>
                </a:r>
                <a:r>
                  <a:rPr lang="zh-TW" altLang="en-US" dirty="0"/>
                  <a:t>，沒有辦法用到 </a:t>
                </a:r>
                <a:r>
                  <a:rPr lang="en-US" altLang="zh-TW" dirty="0"/>
                  <a:t>weight function 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可以用於 </a:t>
                </a:r>
                <a:r>
                  <a:rPr lang="en-US" altLang="zh-TW" dirty="0"/>
                  <a:t>frequency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sampling</a:t>
                </a:r>
                <a:r>
                  <a:rPr lang="zh-TW" altLang="en-US" dirty="0"/>
                  <a:t>，透過調整 </a:t>
                </a:r>
                <a:r>
                  <a:rPr lang="en-US" altLang="zh-TW" dirty="0"/>
                  <a:t>sample</a:t>
                </a:r>
                <a:r>
                  <a:rPr lang="zh-TW" altLang="en-US" dirty="0"/>
                  <a:t> 點的位置來設定 </a:t>
                </a:r>
                <a:r>
                  <a:rPr kumimoji="1" lang="en-US" altLang="zh-TW" dirty="0"/>
                  <a:t>transition band</a:t>
                </a:r>
                <a:r>
                  <a:rPr kumimoji="1" lang="zh-TW" altLang="en-US" dirty="0"/>
                  <a:t> 。</a:t>
                </a: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A5CFC1A-CD61-8A3A-3321-EC4CC5F3A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6" y="1484784"/>
                <a:ext cx="8497888" cy="4401205"/>
              </a:xfrm>
              <a:prstGeom prst="rect">
                <a:avLst/>
              </a:prstGeom>
              <a:blipFill>
                <a:blip r:embed="rId3"/>
                <a:stretch>
                  <a:fillRect l="-746" t="-865" r="-597" b="-14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C697219D-E142-7F12-E556-D9D2601E0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03" y="2204864"/>
            <a:ext cx="3214393" cy="5040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54D89E-7119-709B-EF35-0D463E211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91" y="3429000"/>
            <a:ext cx="5144616" cy="8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7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11B78084-F8CD-48D4-AD67-FF96D3E5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76" y="260648"/>
            <a:ext cx="8489247" cy="15374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(3) Suppose that the smooth filter is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a</a:t>
            </a:r>
            <a:r>
              <a:rPr lang="en-US" altLang="zh-TW" dirty="0"/>
              <a:t> for |</a:t>
            </a:r>
            <a:r>
              <a:rPr lang="en-US" altLang="zh-TW" i="1" dirty="0"/>
              <a:t>n</a:t>
            </a:r>
            <a:r>
              <a:rPr lang="en-US" altLang="zh-TW" dirty="0"/>
              <a:t>| ≦ 5,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0.023 for 6</a:t>
            </a:r>
            <a:br>
              <a:rPr lang="en-US" altLang="zh-TW" dirty="0"/>
            </a:br>
            <a:r>
              <a:rPr lang="en-US" altLang="zh-TW" dirty="0"/>
              <a:t>     ≦ |</a:t>
            </a:r>
            <a:r>
              <a:rPr lang="en-US" altLang="zh-TW" i="1" dirty="0"/>
              <a:t>n</a:t>
            </a:r>
            <a:r>
              <a:rPr lang="en-US" altLang="zh-TW" dirty="0"/>
              <a:t>| ≦ 10, and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0 otherwise. (a) What is the value of </a:t>
            </a:r>
            <a:r>
              <a:rPr lang="en-US" altLang="zh-TW" i="1" dirty="0"/>
              <a:t>a</a:t>
            </a:r>
            <a:r>
              <a:rPr lang="en-US" altLang="zh-TW" dirty="0"/>
              <a:t>? (b) </a:t>
            </a:r>
            <a:br>
              <a:rPr lang="en-US" altLang="zh-TW" dirty="0"/>
            </a:br>
            <a:r>
              <a:rPr lang="en-US" altLang="zh-TW" dirty="0"/>
              <a:t>     What is the </a:t>
            </a:r>
            <a:r>
              <a:rPr lang="en-US" altLang="zh-TW" u="sng" dirty="0"/>
              <a:t>efficient way </a:t>
            </a:r>
            <a:r>
              <a:rPr lang="en-US" altLang="zh-TW" dirty="0"/>
              <a:t>to implement the </a:t>
            </a:r>
            <a:r>
              <a:rPr lang="en-US" altLang="zh-TW" u="sng" dirty="0"/>
              <a:t>convolution </a:t>
            </a:r>
            <a:r>
              <a:rPr lang="en-US" altLang="zh-TW" dirty="0"/>
              <a:t>  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* </a:t>
            </a:r>
            <a:r>
              <a:rPr lang="en-US" altLang="zh-TW" i="1" dirty="0"/>
              <a:t>h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]?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        (10 scores)                                               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AFE16DE-2D5D-1872-097F-CFF5D8AAACBB}"/>
                  </a:ext>
                </a:extLst>
              </p:cNvPr>
              <p:cNvSpPr txBox="1"/>
              <p:nvPr/>
            </p:nvSpPr>
            <p:spPr>
              <a:xfrm>
                <a:off x="327375" y="1916832"/>
                <a:ext cx="8489247" cy="4464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(a)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zh-TW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⇒11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0.023=1</m:t>
                      </m:r>
                    </m:oMath>
                  </m:oMathPara>
                </a14:m>
                <a:endParaRPr kumimoji="1"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/>
                        <m:t>0.07</m:t>
                      </m:r>
                    </m:oMath>
                  </m:oMathPara>
                </a14:m>
                <a:endParaRPr kumimoji="1" lang="en-US" altLang="zh-TW" b="0" dirty="0"/>
              </a:p>
              <a:p>
                <a:r>
                  <a:rPr kumimoji="1" lang="en-US" altLang="zh-TW" dirty="0"/>
                  <a:t>(b)</a:t>
                </a:r>
              </a:p>
              <a:p>
                <a:r>
                  <a:rPr lang="en-US" altLang="zh-TW" dirty="0"/>
                  <a:t>h</a:t>
                </a:r>
                <a:r>
                  <a:rPr kumimoji="1" lang="en-US" altLang="zh-TW" dirty="0"/>
                  <a:t>[n]</a:t>
                </a:r>
                <a:r>
                  <a:rPr kumimoji="1" lang="zh-TW" altLang="en-US" dirty="0"/>
                  <a:t> 可以拆解成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0.023(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+10]−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−11])</m:t>
                    </m:r>
                  </m:oMath>
                </a14:m>
                <a:r>
                  <a:rPr kumimoji="1" lang="zh-TW" altLang="en-US" dirty="0"/>
                  <a:t> </a:t>
                </a:r>
                <a:r>
                  <a:rPr lang="zh-TW" altLang="en-US" dirty="0"/>
                  <a:t>加上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0.07−0.023)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+5]−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6])</m:t>
                    </m:r>
                  </m:oMath>
                </a14:m>
                <a:r>
                  <a:rPr lang="zh-TW" altLang="en-US" dirty="0"/>
                  <a:t> 這兩段，而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TW" altLang="en-US" dirty="0"/>
                  <a:t> 經過 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transform</a:t>
                </a:r>
                <a:r>
                  <a:rPr lang="zh-TW" altLang="en-US" dirty="0"/>
                  <a:t> 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𝑡𝑟𝑎𝑛𝑠𝑓𝑟𝑜𝑚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1"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[0.023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+0.047(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0.023(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)+0.047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𝐼𝑛𝑣𝑒𝑟𝑠𝑒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𝑡𝑟𝑎𝑛𝑠𝑓𝑟𝑜𝑚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0.023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0.047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AFE16DE-2D5D-1872-097F-CFF5D8AAA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5" y="1916832"/>
                <a:ext cx="8489247" cy="4464812"/>
              </a:xfrm>
              <a:prstGeom prst="rect">
                <a:avLst/>
              </a:prstGeom>
              <a:blipFill>
                <a:blip r:embed="rId3"/>
                <a:stretch>
                  <a:fillRect l="-746" t="-16714" b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4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73424B7-03FD-8FCC-D711-626F64341309}"/>
              </a:ext>
            </a:extLst>
          </p:cNvPr>
          <p:cNvGrpSpPr/>
          <p:nvPr/>
        </p:nvGrpSpPr>
        <p:grpSpPr>
          <a:xfrm>
            <a:off x="244687" y="360614"/>
            <a:ext cx="8654625" cy="2204290"/>
            <a:chOff x="244687" y="360614"/>
            <a:chExt cx="8654625" cy="220429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0E9E8DD-6DCC-8CA4-D335-7667D1D4DAAD}"/>
                </a:ext>
              </a:extLst>
            </p:cNvPr>
            <p:cNvSpPr/>
            <p:nvPr/>
          </p:nvSpPr>
          <p:spPr>
            <a:xfrm>
              <a:off x="260961" y="360614"/>
              <a:ext cx="8638351" cy="22042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C709B3A-19DF-8B75-7974-F514ED0CE838}"/>
                </a:ext>
              </a:extLst>
            </p:cNvPr>
            <p:cNvGrpSpPr/>
            <p:nvPr/>
          </p:nvGrpSpPr>
          <p:grpSpPr>
            <a:xfrm>
              <a:off x="244687" y="360614"/>
              <a:ext cx="8638351" cy="2101273"/>
              <a:chOff x="244687" y="360614"/>
              <a:chExt cx="8638351" cy="2101273"/>
            </a:xfrm>
          </p:grpSpPr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44687" y="360614"/>
                <a:ext cx="8569325" cy="1015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TW" dirty="0"/>
                  <a:t>(4) The following figures are the impulse responses of some filters. Which one is</a:t>
                </a:r>
                <a:br>
                  <a:rPr lang="en-US" altLang="zh-TW" dirty="0"/>
                </a:br>
                <a:r>
                  <a:rPr lang="en-US" altLang="zh-TW" dirty="0"/>
                  <a:t>      a suitable </a:t>
                </a:r>
                <a:r>
                  <a:rPr lang="en-US" altLang="zh-TW" u="sng" dirty="0"/>
                  <a:t>smoother</a:t>
                </a:r>
                <a:r>
                  <a:rPr lang="en-US" altLang="zh-TW" dirty="0"/>
                  <a:t> when we want to extract (a) small scaled features? (b)</a:t>
                </a:r>
                <a:br>
                  <a:rPr lang="en-US" altLang="zh-TW" dirty="0"/>
                </a:br>
                <a:r>
                  <a:rPr lang="en-US" altLang="zh-TW" dirty="0"/>
                  <a:t>      large scaled features?  </a:t>
                </a:r>
                <a:r>
                  <a:rPr lang="en-US" altLang="zh-TW" u="sng" dirty="0"/>
                  <a:t>Also illustrate the reasons</a:t>
                </a:r>
                <a:r>
                  <a:rPr lang="en-US" altLang="zh-TW" dirty="0"/>
                  <a:t>.                            (10 scores)            </a:t>
                </a: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641563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/>
                  <a:t>(i)</a:t>
                </a:r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2586250" y="1404768"/>
                <a:ext cx="5762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(ii)</a:t>
                </a:r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4530938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/>
                  <a:t>(iii)</a:t>
                </a:r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6547063" y="1404768"/>
                <a:ext cx="576262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(iv)</a:t>
                </a:r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2909306" y="2194961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3341106" y="1616342"/>
                <a:ext cx="358773" cy="5786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3716991" y="1616342"/>
                <a:ext cx="344840" cy="5786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4061831" y="2194961"/>
                <a:ext cx="5032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197587" y="1977430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 flipV="1">
                <a:off x="1629387" y="1474192"/>
                <a:ext cx="144462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1773849" y="1474192"/>
                <a:ext cx="0" cy="935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 flipH="1">
                <a:off x="1773849" y="1977430"/>
                <a:ext cx="142875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1916724" y="1977430"/>
                <a:ext cx="5048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7082813" y="2121169"/>
                <a:ext cx="2889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 flipV="1">
                <a:off x="7371738" y="1616343"/>
                <a:ext cx="142875" cy="5048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7514613" y="1616342"/>
                <a:ext cx="7921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8306776" y="1616342"/>
                <a:ext cx="217487" cy="5048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8524263" y="2121169"/>
                <a:ext cx="3587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4" name="Arc 28"/>
              <p:cNvSpPr>
                <a:spLocks/>
              </p:cNvSpPr>
              <p:nvPr/>
            </p:nvSpPr>
            <p:spPr bwMode="auto">
              <a:xfrm flipV="1">
                <a:off x="5017035" y="1453825"/>
                <a:ext cx="720725" cy="50323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" name="Line 29"/>
              <p:cNvSpPr>
                <a:spLocks noChangeShapeType="1"/>
              </p:cNvSpPr>
              <p:nvPr/>
            </p:nvSpPr>
            <p:spPr bwMode="auto">
              <a:xfrm>
                <a:off x="5737760" y="1453825"/>
                <a:ext cx="0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6" name="Arc 30"/>
              <p:cNvSpPr>
                <a:spLocks/>
              </p:cNvSpPr>
              <p:nvPr/>
            </p:nvSpPr>
            <p:spPr bwMode="auto">
              <a:xfrm rot="10800000" flipV="1">
                <a:off x="5737760" y="1957062"/>
                <a:ext cx="790575" cy="50482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DE4D750-5087-A257-2E8B-DF1310997CFF}"/>
                  </a:ext>
                </a:extLst>
              </p:cNvPr>
              <p:cNvSpPr txBox="1"/>
              <p:nvPr/>
            </p:nvSpPr>
            <p:spPr>
              <a:xfrm>
                <a:off x="260962" y="2781165"/>
                <a:ext cx="862207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Smoother</a:t>
                </a:r>
                <a:r>
                  <a:rPr kumimoji="1" lang="zh-TW" altLang="en-US" dirty="0"/>
                  <a:t> </a:t>
                </a:r>
                <a:r>
                  <a:rPr lang="zh-TW" altLang="en-US" dirty="0"/>
                  <a:t>通常會是 </a:t>
                </a:r>
                <a:r>
                  <a:rPr lang="en-US" altLang="zh-TW" dirty="0"/>
                  <a:t>even</a:t>
                </a:r>
                <a:r>
                  <a:rPr lang="zh-TW" altLang="en-US" dirty="0"/>
                  <a:t> 對稱且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ii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與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iv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較為符合 。</a:t>
                </a:r>
                <a:endParaRPr lang="en-US" altLang="zh-TW" dirty="0"/>
              </a:p>
              <a:p>
                <a:r>
                  <a:rPr lang="en-US" altLang="zh-TW" dirty="0"/>
                  <a:t>(a)</a:t>
                </a:r>
              </a:p>
              <a:p>
                <a:r>
                  <a:rPr lang="zh-TW" altLang="en-US" dirty="0"/>
                  <a:t>要 </a:t>
                </a:r>
                <a:r>
                  <a:rPr lang="en-US" altLang="zh-TW" dirty="0"/>
                  <a:t>extract</a:t>
                </a:r>
                <a:r>
                  <a:rPr lang="zh-TW" altLang="en-US" dirty="0"/>
                  <a:t> 比較小的範圍則 </a:t>
                </a:r>
                <a:r>
                  <a:rPr lang="en-US" altLang="zh-TW" dirty="0"/>
                  <a:t>smoother</a:t>
                </a:r>
                <a:r>
                  <a:rPr lang="zh-TW" altLang="en-US" dirty="0"/>
                  <a:t> 的寬度要窄一些，獲得的資訊才會是比較少的，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ii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較為合適。</a:t>
                </a:r>
                <a:endParaRPr lang="en-US" altLang="zh-TW" dirty="0"/>
              </a:p>
              <a:p>
                <a:r>
                  <a:rPr lang="en-US" altLang="zh-TW" dirty="0"/>
                  <a:t>(b)</a:t>
                </a:r>
              </a:p>
              <a:p>
                <a:r>
                  <a:rPr lang="zh-TW" altLang="en-US" dirty="0"/>
                  <a:t>要 </a:t>
                </a:r>
                <a:r>
                  <a:rPr lang="en-US" altLang="zh-TW" dirty="0"/>
                  <a:t>extract</a:t>
                </a:r>
                <a:r>
                  <a:rPr lang="zh-TW" altLang="en-US" dirty="0"/>
                  <a:t> 比較大的範圍則 </a:t>
                </a:r>
                <a:r>
                  <a:rPr lang="en-US" altLang="zh-TW" dirty="0"/>
                  <a:t>smoother</a:t>
                </a:r>
                <a:r>
                  <a:rPr lang="zh-TW" altLang="en-US" dirty="0"/>
                  <a:t> 的寬度要寬</a:t>
                </a:r>
                <a:r>
                  <a:rPr lang="zh-TW" altLang="en-US"/>
                  <a:t>一些，才可以</a:t>
                </a:r>
                <a:r>
                  <a:rPr lang="zh-TW" altLang="en-US" dirty="0"/>
                  <a:t>拿取比較多的資訊，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figures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iv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zh-TW" altLang="en-US" dirty="0"/>
                  <a:t> 較為合適。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kumimoji="1" lang="zh-TW" altLang="en-US" dirty="0"/>
                  <a:t> 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DE4D750-5087-A257-2E8B-DF131099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2" y="2781165"/>
                <a:ext cx="8622076" cy="3170099"/>
              </a:xfrm>
              <a:prstGeom prst="rect">
                <a:avLst/>
              </a:prstGeom>
              <a:blipFill>
                <a:blip r:embed="rId3"/>
                <a:stretch>
                  <a:fillRect l="-735" t="-1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6420279-FCBE-EC71-CB61-524A223E59A7}"/>
              </a:ext>
            </a:extLst>
          </p:cNvPr>
          <p:cNvGrpSpPr/>
          <p:nvPr/>
        </p:nvGrpSpPr>
        <p:grpSpPr>
          <a:xfrm>
            <a:off x="268151" y="260648"/>
            <a:ext cx="8596940" cy="1741595"/>
            <a:chOff x="268151" y="260648"/>
            <a:chExt cx="8596940" cy="17415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BF3E08-76A7-E7F0-60D5-016CCCBFE798}"/>
                </a:ext>
              </a:extLst>
            </p:cNvPr>
            <p:cNvSpPr/>
            <p:nvPr/>
          </p:nvSpPr>
          <p:spPr>
            <a:xfrm>
              <a:off x="268151" y="260648"/>
              <a:ext cx="8596940" cy="17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362AB43-E5AD-46D8-41A5-DC8D8368496D}"/>
                </a:ext>
              </a:extLst>
            </p:cNvPr>
            <p:cNvGrpSpPr/>
            <p:nvPr/>
          </p:nvGrpSpPr>
          <p:grpSpPr>
            <a:xfrm>
              <a:off x="278909" y="260648"/>
              <a:ext cx="8381523" cy="1732584"/>
              <a:chOff x="278909" y="260648"/>
              <a:chExt cx="8381523" cy="1732584"/>
            </a:xfrm>
          </p:grpSpPr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278909" y="376834"/>
                <a:ext cx="3457575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(5) If the z-transform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 is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552149" y="1596357"/>
                <a:ext cx="60626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(b) Convert the IIR filter into the minimum phase filter.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40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9179348"/>
                  </p:ext>
                </p:extLst>
              </p:nvPr>
            </p:nvGraphicFramePr>
            <p:xfrm>
              <a:off x="3707904" y="260648"/>
              <a:ext cx="3128963" cy="644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124080" imgH="647640" progId="Equation.DSMT4">
                      <p:embed/>
                    </p:oleObj>
                  </mc:Choice>
                  <mc:Fallback>
                    <p:oleObj name="Equation" r:id="rId3" imgW="3124080" imgH="647640" progId="Equation.DSMT4">
                      <p:embed/>
                      <p:pic>
                        <p:nvPicPr>
                          <p:cNvPr id="4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904" y="260648"/>
                            <a:ext cx="3128963" cy="6445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7365032" y="1596356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(20 scores)</a:t>
                </a: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560690" y="802515"/>
                <a:ext cx="6062663" cy="7848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(a) Determine the </a:t>
                </a:r>
                <a:r>
                  <a:rPr lang="en-US" altLang="zh-TW" dirty="0" err="1">
                    <a:ea typeface="新細明體" panose="02020500000000000000" pitchFamily="18" charset="-120"/>
                  </a:rPr>
                  <a:t>cepstrum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 (Hint: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= 2</a:t>
                </a:r>
                <a:r>
                  <a:rPr lang="en-US" altLang="zh-TW" baseline="30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-0.5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one of the zeros of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/>
              <p:nvPr/>
            </p:nvSpPr>
            <p:spPr>
              <a:xfrm>
                <a:off x="278909" y="2132856"/>
                <a:ext cx="8586181" cy="4526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800" dirty="0"/>
                  <a:t>(a)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−0.24</m:t>
                          </m:r>
                        </m:den>
                      </m:f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 (1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0.25+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0.25−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1−0.4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zh-TW" sz="1800" dirty="0"/>
              </a:p>
              <a:p>
                <a:endParaRPr kumimoji="1" lang="en-US" altLang="zh-TW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0.5</m:t>
                                          </m:r>
                                        </m:e>
                                      </m:ra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0.5</m:t>
                                              </m:r>
                                            </m:e>
                                          </m:ra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(−0.6)</m:t>
                                      </m:r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0.25+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en-US" altLang="zh-TW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altLang="zh-TW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7</m:t>
                                                  </m:r>
                                                </m:e>
                                              </m:rad>
                                            </m:num>
                                            <m:den>
                                              <m:r>
                                                <a:rPr lang="en-US" altLang="zh-TW" sz="1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1800" dirty="0"/>
              </a:p>
              <a:p>
                <a:endParaRPr lang="en-US" altLang="zh-TW" sz="1800" dirty="0"/>
              </a:p>
              <a:p>
                <a:endParaRPr kumimoji="1" lang="zh-TW" altLang="en-US" sz="18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9" y="2132856"/>
                <a:ext cx="8586181" cy="4526560"/>
              </a:xfrm>
              <a:prstGeom prst="rect">
                <a:avLst/>
              </a:prstGeom>
              <a:blipFill>
                <a:blip r:embed="rId5"/>
                <a:stretch>
                  <a:fillRect l="-740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93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6420279-FCBE-EC71-CB61-524A223E59A7}"/>
              </a:ext>
            </a:extLst>
          </p:cNvPr>
          <p:cNvGrpSpPr/>
          <p:nvPr/>
        </p:nvGrpSpPr>
        <p:grpSpPr>
          <a:xfrm>
            <a:off x="268151" y="260648"/>
            <a:ext cx="8596940" cy="1741595"/>
            <a:chOff x="268151" y="260648"/>
            <a:chExt cx="8596940" cy="174159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BF3E08-76A7-E7F0-60D5-016CCCBFE798}"/>
                </a:ext>
              </a:extLst>
            </p:cNvPr>
            <p:cNvSpPr/>
            <p:nvPr/>
          </p:nvSpPr>
          <p:spPr>
            <a:xfrm>
              <a:off x="268151" y="260648"/>
              <a:ext cx="8596940" cy="1741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362AB43-E5AD-46D8-41A5-DC8D8368496D}"/>
                </a:ext>
              </a:extLst>
            </p:cNvPr>
            <p:cNvGrpSpPr/>
            <p:nvPr/>
          </p:nvGrpSpPr>
          <p:grpSpPr>
            <a:xfrm>
              <a:off x="278909" y="260648"/>
              <a:ext cx="8381523" cy="1732584"/>
              <a:chOff x="278909" y="260648"/>
              <a:chExt cx="8381523" cy="1732584"/>
            </a:xfrm>
          </p:grpSpPr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278909" y="376834"/>
                <a:ext cx="3457575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(5) If the z-transform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 is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552149" y="1596357"/>
                <a:ext cx="6062663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(b) Convert the IIR filter into the minimum phase filter. </a:t>
                </a:r>
                <a:endParaRPr lang="en-US" altLang="zh-TW" dirty="0">
                  <a:ea typeface="新細明體" panose="02020500000000000000" pitchFamily="18" charset="-12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40" name="Object 16"/>
              <p:cNvGraphicFramePr>
                <a:graphicFrameLocks noChangeAspect="1"/>
              </p:cNvGraphicFramePr>
              <p:nvPr/>
            </p:nvGraphicFramePr>
            <p:xfrm>
              <a:off x="3707904" y="260648"/>
              <a:ext cx="3128963" cy="644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124080" imgH="647640" progId="Equation.DSMT4">
                      <p:embed/>
                    </p:oleObj>
                  </mc:Choice>
                  <mc:Fallback>
                    <p:oleObj name="Equation" r:id="rId3" imgW="3124080" imgH="647640" progId="Equation.DSMT4">
                      <p:embed/>
                      <p:pic>
                        <p:nvPicPr>
                          <p:cNvPr id="4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7904" y="260648"/>
                            <a:ext cx="3128963" cy="6445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7365032" y="1596356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(20 scores)</a:t>
                </a: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560690" y="802515"/>
                <a:ext cx="6062663" cy="7848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(a) Determine the </a:t>
                </a:r>
                <a:r>
                  <a:rPr lang="en-US" altLang="zh-TW" dirty="0" err="1">
                    <a:ea typeface="新細明體" panose="02020500000000000000" pitchFamily="18" charset="-120"/>
                  </a:rPr>
                  <a:t>cepstrum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of 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[</a:t>
                </a:r>
                <a:r>
                  <a:rPr lang="en-US" altLang="zh-TW" i="1" dirty="0">
                    <a:ea typeface="新細明體" panose="02020500000000000000" pitchFamily="18" charset="-120"/>
                  </a:rPr>
                  <a:t>n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].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     (Hint: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= 2</a:t>
                </a:r>
                <a:r>
                  <a:rPr lang="en-US" altLang="zh-TW" baseline="30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-0.5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 is one of the zeros of 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H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(</a:t>
                </a:r>
                <a:r>
                  <a:rPr lang="en-US" altLang="zh-TW" i="1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z</a:t>
                </a:r>
                <a:r>
                  <a:rPr lang="en-US" altLang="zh-TW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))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/>
              <p:nvPr/>
            </p:nvSpPr>
            <p:spPr>
              <a:xfrm>
                <a:off x="278909" y="2132856"/>
                <a:ext cx="8586181" cy="420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600" dirty="0"/>
                  <a:t>(b)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−0.24</m:t>
                          </m:r>
                        </m:den>
                      </m:f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−(0.5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))(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−(0.5−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1600" dirty="0"/>
                            <m:t> 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−0.4)(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+0.6)</m:t>
                          </m:r>
                        </m:den>
                      </m:f>
                    </m:oMath>
                  </m:oMathPara>
                </a14:m>
                <a:endParaRPr kumimoji="1" lang="en-US" altLang="zh-TW" sz="1600" dirty="0"/>
              </a:p>
              <a:p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0.5−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is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not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within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the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unit</m:t>
                      </m:r>
                      <m:r>
                        <m:rPr>
                          <m:nor/>
                        </m:rPr>
                        <a:rPr lang="en-US" altLang="zh-TW" sz="1600"/>
                        <m:t> </m:t>
                      </m:r>
                      <m:r>
                        <m:rPr>
                          <m:nor/>
                        </m:rPr>
                        <a:rPr lang="en-US" altLang="zh-TW" sz="1600"/>
                        <m:t>circle</m:t>
                      </m:r>
                    </m:oMath>
                  </m:oMathPara>
                </a14:m>
                <a:endParaRPr kumimoji="1"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0.5+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0.5+</m:t>
                                      </m:r>
                                      <m:f>
                                        <m:f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0.5+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0.5−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0.5−</m:t>
                                      </m:r>
                                      <m:f>
                                        <m:f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TW" sz="1600" i="1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 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 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rad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0.5+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0.5−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0.25−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0.25+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−0.4)(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+0.6)</m:t>
                          </m:r>
                        </m:den>
                      </m:f>
                    </m:oMath>
                  </m:oMathPara>
                </a14:m>
                <a:endParaRPr kumimoji="1" lang="en-US" altLang="zh-TW" sz="1600" dirty="0"/>
              </a:p>
              <a:p>
                <a:endParaRPr kumimoji="1" lang="en-US" altLang="zh-TW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𝑏𝑎𝑟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kumimoji="1" lang="zh-TW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𝑐𝑜𝑛𝑗𝑢𝑔𝑎𝑡𝑖𝑜𝑛</m:t>
                      </m:r>
                    </m:oMath>
                  </m:oMathPara>
                </a14:m>
                <a:endParaRPr kumimoji="1" lang="zh-TW" altLang="en-US" sz="16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1022498-1C37-78C6-8F04-057C0BB1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9" y="2132856"/>
                <a:ext cx="8586181" cy="4204356"/>
              </a:xfrm>
              <a:prstGeom prst="rect">
                <a:avLst/>
              </a:prstGeom>
              <a:blipFill>
                <a:blip r:embed="rId5"/>
                <a:stretch>
                  <a:fillRect l="-444" t="-6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61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07B5B25-0EE0-DCA4-78B9-50573B383EE3}"/>
              </a:ext>
            </a:extLst>
          </p:cNvPr>
          <p:cNvGrpSpPr/>
          <p:nvPr/>
        </p:nvGrpSpPr>
        <p:grpSpPr>
          <a:xfrm>
            <a:off x="292660" y="260648"/>
            <a:ext cx="8558680" cy="1293811"/>
            <a:chOff x="292660" y="260648"/>
            <a:chExt cx="8558680" cy="12938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6D5933C-36EB-53B9-4AC7-9E7BFBDF846A}"/>
                </a:ext>
              </a:extLst>
            </p:cNvPr>
            <p:cNvSpPr/>
            <p:nvPr/>
          </p:nvSpPr>
          <p:spPr>
            <a:xfrm>
              <a:off x="292660" y="260648"/>
              <a:ext cx="8558680" cy="12938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60C34ED1-D1AD-EDF0-B585-0B3631ECAD6A}"/>
                </a:ext>
              </a:extLst>
            </p:cNvPr>
            <p:cNvGrpSpPr/>
            <p:nvPr/>
          </p:nvGrpSpPr>
          <p:grpSpPr>
            <a:xfrm>
              <a:off x="395536" y="260648"/>
              <a:ext cx="8455804" cy="1293811"/>
              <a:chOff x="395536" y="260648"/>
              <a:chExt cx="8455804" cy="1293811"/>
            </a:xfrm>
          </p:grpSpPr>
          <p:sp>
            <p:nvSpPr>
              <p:cNvPr id="43" name="Text Box 11"/>
              <p:cNvSpPr txBox="1">
                <a:spLocks noChangeArrowheads="1"/>
              </p:cNvSpPr>
              <p:nvPr/>
            </p:nvSpPr>
            <p:spPr bwMode="auto">
              <a:xfrm>
                <a:off x="395536" y="260648"/>
                <a:ext cx="532859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dirty="0"/>
                  <a:t>(6) Suppose that the cepstrum of a signal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[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] is  </a:t>
                </a:r>
              </a:p>
            </p:txBody>
          </p:sp>
          <p:graphicFrame>
            <p:nvGraphicFramePr>
              <p:cNvPr id="44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0147687"/>
                  </p:ext>
                </p:extLst>
              </p:nvPr>
            </p:nvGraphicFramePr>
            <p:xfrm>
              <a:off x="1637303" y="744991"/>
              <a:ext cx="34417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441600" imgH="355320" progId="Equation.DSMT4">
                      <p:embed/>
                    </p:oleObj>
                  </mc:Choice>
                  <mc:Fallback>
                    <p:oleObj name="Equation" r:id="rId3" imgW="3441600" imgH="355320" progId="Equation.DSMT4">
                      <p:embed/>
                      <p:pic>
                        <p:nvPicPr>
                          <p:cNvPr id="4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7303" y="744991"/>
                            <a:ext cx="34417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Text Box 11"/>
              <p:cNvSpPr txBox="1">
                <a:spLocks noChangeArrowheads="1"/>
              </p:cNvSpPr>
              <p:nvPr/>
            </p:nvSpPr>
            <p:spPr bwMode="auto">
              <a:xfrm>
                <a:off x="714436" y="1154349"/>
                <a:ext cx="813690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u="sng" dirty="0"/>
                  <a:t>Determine </a:t>
                </a:r>
                <a:r>
                  <a:rPr lang="en-US" altLang="zh-TW" i="1" u="sng" dirty="0"/>
                  <a:t>x</a:t>
                </a:r>
                <a:r>
                  <a:rPr lang="en-US" altLang="zh-TW" u="sng" dirty="0"/>
                  <a:t>[</a:t>
                </a:r>
                <a:r>
                  <a:rPr lang="en-US" altLang="zh-TW" i="1" u="sng" dirty="0"/>
                  <a:t>n</a:t>
                </a:r>
                <a:r>
                  <a:rPr lang="en-US" altLang="zh-TW" u="sng" dirty="0"/>
                  <a:t>]</a:t>
                </a:r>
                <a:r>
                  <a:rPr lang="en-US" altLang="zh-TW" i="1" u="sng" dirty="0"/>
                  <a:t> </a:t>
                </a:r>
                <a:r>
                  <a:rPr lang="en-US" altLang="zh-TW" dirty="0"/>
                  <a:t>using the Z transform and exp( ).                             (10 scores)  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7CD992E-07BD-424C-72AD-D9A153AB5378}"/>
                  </a:ext>
                </a:extLst>
              </p:cNvPr>
              <p:cNvSpPr txBox="1"/>
              <p:nvPr/>
            </p:nvSpPr>
            <p:spPr>
              <a:xfrm>
                <a:off x="265159" y="1638692"/>
                <a:ext cx="8586181" cy="403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=0.7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zh-TW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0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𝑖𝑛𝑣𝑒𝑟𝑠𝑒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𝑡𝑟𝑎𝑛𝑠𝑓𝑜𝑟𝑚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en-US" altLang="zh-TW" b="0" dirty="0">
                  <a:ea typeface="Cambria Math" panose="02040503050406030204" pitchFamily="18" charset="0"/>
                </a:endParaRPr>
              </a:p>
              <a:p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kumimoji="1" lang="en-US" altLang="zh-TW" b="0" dirty="0">
                  <a:ea typeface="Cambria Math" panose="02040503050406030204" pitchFamily="18" charset="0"/>
                </a:endParaRPr>
              </a:p>
              <a:p>
                <a:endParaRPr kumimoji="1" lang="en-US" altLang="zh-TW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7CD992E-07BD-424C-72AD-D9A153AB5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59" y="1638692"/>
                <a:ext cx="8586181" cy="4033540"/>
              </a:xfrm>
              <a:prstGeom prst="rect">
                <a:avLst/>
              </a:prstGeom>
              <a:blipFill>
                <a:blip r:embed="rId5"/>
                <a:stretch>
                  <a:fillRect t="-26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38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1">
            <a:extLst>
              <a:ext uri="{FF2B5EF4-FFF2-40B4-BE49-F238E27FC236}">
                <a16:creationId xmlns:a16="http://schemas.microsoft.com/office/drawing/2014/main" id="{121D8F6D-ABEB-4491-A7B4-3F5B3480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4664"/>
            <a:ext cx="8784976" cy="1537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TW" dirty="0"/>
              <a:t>(7) (a) What are the </a:t>
            </a:r>
            <a:r>
              <a:rPr lang="en-US" altLang="zh-TW" u="sng" dirty="0"/>
              <a:t>two main advantages</a:t>
            </a:r>
            <a:r>
              <a:rPr lang="en-US" altLang="zh-TW" dirty="0"/>
              <a:t> of the minimum phase filter? (b) In</a:t>
            </a:r>
            <a:br>
              <a:rPr lang="en-US" altLang="zh-TW" dirty="0"/>
            </a:br>
            <a:r>
              <a:rPr lang="en-US" altLang="zh-TW" dirty="0"/>
              <a:t>       addition to time-frequency analysis, what are </a:t>
            </a:r>
            <a:r>
              <a:rPr lang="en-US" altLang="zh-TW" u="sng" dirty="0"/>
              <a:t>two main applications</a:t>
            </a:r>
            <a:r>
              <a:rPr lang="en-US" altLang="zh-TW" dirty="0"/>
              <a:t> of the</a:t>
            </a:r>
            <a:br>
              <a:rPr lang="en-US" altLang="zh-TW" dirty="0"/>
            </a:br>
            <a:r>
              <a:rPr lang="en-US" altLang="zh-TW" dirty="0"/>
              <a:t>       Hilbert transform? (c) Compared to the equalizer, what are the </a:t>
            </a:r>
            <a:r>
              <a:rPr lang="en-US" altLang="zh-TW" u="sng" dirty="0"/>
              <a:t>two main</a:t>
            </a:r>
            <a:br>
              <a:rPr lang="en-US" altLang="zh-TW" dirty="0"/>
            </a:br>
            <a:r>
              <a:rPr lang="en-US" altLang="zh-TW" dirty="0"/>
              <a:t>       </a:t>
            </a:r>
            <a:r>
              <a:rPr lang="en-US" altLang="zh-TW" u="sng" dirty="0"/>
              <a:t>advantages</a:t>
            </a:r>
            <a:r>
              <a:rPr lang="en-US" altLang="zh-TW" dirty="0"/>
              <a:t> of the </a:t>
            </a:r>
            <a:r>
              <a:rPr lang="en-US" altLang="zh-TW" dirty="0" err="1"/>
              <a:t>cepstrum</a:t>
            </a:r>
            <a:r>
              <a:rPr lang="en-US" altLang="zh-TW" dirty="0"/>
              <a:t> to deal with the multipath problem?          (15 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CCA07ABF-352C-795B-A213-4E6B84D1A0FD}"/>
                  </a:ext>
                </a:extLst>
              </p:cNvPr>
              <p:cNvSpPr txBox="1"/>
              <p:nvPr/>
            </p:nvSpPr>
            <p:spPr>
              <a:xfrm>
                <a:off x="278909" y="2132856"/>
                <a:ext cx="8586181" cy="4110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(a)</a:t>
                </a:r>
              </a:p>
              <a:p>
                <a:r>
                  <a:rPr lang="zh-TW" altLang="en-US" dirty="0"/>
                  <a:t>根據 </a:t>
                </a:r>
                <a:r>
                  <a:rPr lang="en-US" altLang="zh-TW" dirty="0"/>
                  <a:t>p.124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minimum phase filter</a:t>
                </a:r>
                <a:r>
                  <a:rPr lang="zh-TW" altLang="en-US" dirty="0"/>
                  <a:t> 可以讓</a:t>
                </a:r>
                <a:endParaRPr kumimoji="1" lang="en-US" altLang="zh-TW" dirty="0"/>
              </a:p>
              <a:p>
                <a:pPr marL="457200" indent="-457200">
                  <a:buAutoNum type="arabicPeriod"/>
                </a:pPr>
                <a:r>
                  <a:rPr lang="en-US" altLang="zh-TW" dirty="0"/>
                  <a:t>E</a:t>
                </a:r>
                <a:r>
                  <a:rPr kumimoji="1" lang="en-US" altLang="zh-TW" dirty="0"/>
                  <a:t>nergy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concentrating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the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region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near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to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n=0.</a:t>
                </a:r>
              </a:p>
              <a:p>
                <a:pPr marL="457200" indent="-457200">
                  <a:buAutoNum type="arabicPeriod"/>
                </a:pPr>
                <a:r>
                  <a:rPr lang="en-US" altLang="zh-TW" dirty="0"/>
                  <a:t>Both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forward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inverse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transforms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stable.</a:t>
                </a:r>
                <a:endParaRPr kumimoji="1" lang="en-US" altLang="zh-TW" dirty="0"/>
              </a:p>
              <a:p>
                <a:r>
                  <a:rPr lang="en-US" altLang="zh-TW" dirty="0"/>
                  <a:t>(b)</a:t>
                </a:r>
              </a:p>
              <a:p>
                <a:pPr marL="457200" indent="-457200">
                  <a:buAutoNum type="arabicPeriod"/>
                </a:pPr>
                <a:r>
                  <a:rPr lang="en-US" altLang="zh-TW" dirty="0"/>
                  <a:t>Analytic function</a:t>
                </a:r>
                <a:r>
                  <a:rPr lang="zh-TW" altLang="en-US" dirty="0"/>
                  <a:t>，有助於產生 </a:t>
                </a:r>
                <a:r>
                  <a:rPr lang="en-US" altLang="zh-TW" dirty="0"/>
                  <a:t>single-sided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band</a:t>
                </a:r>
                <a:r>
                  <a:rPr lang="zh-TW" altLang="en-US" dirty="0"/>
                  <a:t> 訊號。</a:t>
                </a:r>
                <a:endParaRPr lang="en-US" altLang="zh-TW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TW" dirty="0"/>
                  <a:t>E</a:t>
                </a:r>
                <a:r>
                  <a:rPr kumimoji="1" lang="en-US" altLang="zh-TW" dirty="0"/>
                  <a:t>dge detection</a:t>
                </a:r>
                <a:r>
                  <a:rPr kumimoji="1" lang="zh-TW" altLang="en-US" dirty="0"/>
                  <a:t>，符合</a:t>
                </a:r>
                <a:r>
                  <a:rPr lang="zh-TW" altLang="en-US" dirty="0"/>
                  <a:t>能量隨著 </a:t>
                </a:r>
                <a:r>
                  <a:rPr lang="en-US" altLang="zh-TW" dirty="0"/>
                  <a:t>|n| </a:t>
                </a:r>
                <a:r>
                  <a:rPr lang="zh-TW" altLang="en-US" dirty="0"/>
                  <a:t>遞減的 </a:t>
                </a:r>
                <a:r>
                  <a:rPr lang="en-US" altLang="zh-TW" dirty="0"/>
                  <a:t>odd function</a:t>
                </a:r>
                <a:r>
                  <a:rPr lang="zh-TW" altLang="en-US" dirty="0"/>
                  <a:t>。</a:t>
                </a:r>
                <a:endParaRPr kumimoji="1" lang="en-US" altLang="zh-TW" dirty="0"/>
              </a:p>
              <a:p>
                <a:r>
                  <a:rPr lang="en-US" altLang="zh-TW" dirty="0"/>
                  <a:t>(c)</a:t>
                </a:r>
              </a:p>
              <a:p>
                <a:r>
                  <a:rPr lang="en-US" altLang="zh-TW" dirty="0"/>
                  <a:t>Equalizer</a:t>
                </a:r>
                <a:r>
                  <a:rPr lang="zh-TW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是取倒數來的，可能產生趨近無限大變成 </a:t>
                </a:r>
                <a:r>
                  <a:rPr lang="en-US" altLang="zh-TW" dirty="0"/>
                  <a:t>unstable</a:t>
                </a:r>
                <a:r>
                  <a:rPr lang="zh-TW" altLang="en-US" dirty="0"/>
                  <a:t> 的問題，且 </a:t>
                </a:r>
                <a:r>
                  <a:rPr lang="en-US" altLang="zh-TW" dirty="0"/>
                  <a:t>Equalizer</a:t>
                </a:r>
                <a:r>
                  <a:rPr lang="zh-TW" altLang="en-US" dirty="0"/>
                  <a:t> 通常是 </a:t>
                </a:r>
                <a:r>
                  <a:rPr lang="en-US" altLang="zh-TW" dirty="0"/>
                  <a:t>dynamic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response</a:t>
                </a:r>
                <a:r>
                  <a:rPr lang="zh-TW" altLang="en-US" dirty="0"/>
                  <a:t>，在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與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TW" altLang="en-US" dirty="0"/>
                  <a:t>參數上的估計很困難。</a:t>
                </a:r>
                <a:endParaRPr kumimoji="1" lang="en-US" altLang="zh-TW" dirty="0"/>
              </a:p>
              <a:p>
                <a:r>
                  <a:rPr lang="en-US" altLang="zh-TW" dirty="0" err="1"/>
                  <a:t>Cepstrum</a:t>
                </a:r>
                <a:r>
                  <a:rPr lang="zh-TW" altLang="en-US" dirty="0"/>
                  <a:t> 透過控制響應，只要把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TW" altLang="en-US" dirty="0"/>
                  <a:t> </a:t>
                </a:r>
                <a:r>
                  <a:rPr lang="zh-TW" altLang="en-US" dirty="0"/>
                  <a:t>的地方變成響應為 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，其他地方響應為 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，不需要算出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等</m:t>
                    </m:r>
                  </m:oMath>
                </a14:m>
                <a:r>
                  <a:rPr lang="zh-TW" altLang="en-US" dirty="0"/>
                  <a:t>參數，也可以設計出還原濾波器。且可以避免取倒數分母會變成 </a:t>
                </a:r>
                <a:r>
                  <a:rPr lang="en-US" altLang="zh-TW" dirty="0"/>
                  <a:t>0</a:t>
                </a:r>
                <a:r>
                  <a:rPr lang="zh-TW" altLang="en-US" dirty="0"/>
                  <a:t>，造成響應無限大的情況。</a:t>
                </a: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CCA07ABF-352C-795B-A213-4E6B84D1A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9" y="2132856"/>
                <a:ext cx="8586181" cy="4110292"/>
              </a:xfrm>
              <a:prstGeom prst="rect">
                <a:avLst/>
              </a:prstGeom>
              <a:blipFill>
                <a:blip r:embed="rId2"/>
                <a:stretch>
                  <a:fillRect l="-888" t="-926" r="-3698" b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1238</Words>
  <Application>Microsoft Macintosh PowerPoint</Application>
  <PresentationFormat>如螢幕大小 (4:3)</PresentationFormat>
  <Paragraphs>98</Paragraphs>
  <Slides>10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181</cp:revision>
  <cp:lastPrinted>2017-04-12T21:27:05Z</cp:lastPrinted>
  <dcterms:created xsi:type="dcterms:W3CDTF">2008-03-09T11:59:35Z</dcterms:created>
  <dcterms:modified xsi:type="dcterms:W3CDTF">2023-04-05T07:04:48Z</dcterms:modified>
</cp:coreProperties>
</file>