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3" r:id="rId3"/>
    <p:sldId id="264" r:id="rId4"/>
    <p:sldId id="265" r:id="rId5"/>
    <p:sldId id="261" r:id="rId6"/>
    <p:sldId id="266" r:id="rId7"/>
    <p:sldId id="267" r:id="rId8"/>
    <p:sldId id="268" r:id="rId9"/>
    <p:sldId id="262" r:id="rId10"/>
    <p:sldId id="26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1C5C-7317-414D-88DF-CDF60E58CF72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D01B-5AEB-45CA-98AA-FF97CC97C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6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3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0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C2ED-45A2-48F2-AE74-32475B7B0A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C861-5206-47CD-980E-DD50DAD0A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405-BF65-43D6-AEF0-BD5F7D3EB5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40743-F30B-4349-B9BA-AA300CC486E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0D25-EEC0-4159-82E0-470F2CE2D4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5B0C-4C30-401E-8AEB-01F4DF8E7D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9519C-97A1-4DE5-8E65-ADD4FFDE20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E63A-93A0-4AF0-81AC-B0BE038C7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15A7F-5B96-4174-89E0-195E16BA51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E94F-CDFE-45DE-84B7-BEB9271230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3AF1-0A06-492B-815D-5E69996B98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F9B4297-7125-4104-A64F-82A68C9E39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(Due: 6/21)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537" y="980728"/>
            <a:ext cx="856932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altLang="zh-TW" dirty="0">
                <a:ea typeface="標楷體" pitchFamily="65" charset="-120"/>
              </a:rPr>
              <a:t>Write the </a:t>
            </a:r>
            <a:r>
              <a:rPr lang="en-US" altLang="zh-TW" dirty="0" err="1">
                <a:ea typeface="標楷體" pitchFamily="65" charset="-120"/>
              </a:rPr>
              <a:t>Matlab</a:t>
            </a:r>
            <a:r>
              <a:rPr lang="en-US" altLang="zh-TW" dirty="0">
                <a:ea typeface="標楷體" pitchFamily="65" charset="-120"/>
              </a:rPr>
              <a:t> or Python code to compute the FFT of two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real signals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 using only one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FFT.                                    (20 scores)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ea typeface="標楷體" pitchFamily="65" charset="-120"/>
              </a:rPr>
              <a:t>                                         [</a:t>
            </a:r>
            <a:r>
              <a:rPr lang="en-US" altLang="zh-TW" i="1" dirty="0" err="1">
                <a:ea typeface="標楷體" pitchFamily="65" charset="-120"/>
              </a:rPr>
              <a:t>Fx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 err="1">
                <a:ea typeface="標楷體" pitchFamily="65" charset="-120"/>
              </a:rPr>
              <a:t>Fy</a:t>
            </a:r>
            <a:r>
              <a:rPr lang="en-US" altLang="zh-TW" dirty="0">
                <a:ea typeface="標楷體" pitchFamily="65" charset="-120"/>
              </a:rPr>
              <a:t>] =</a:t>
            </a:r>
            <a:r>
              <a:rPr lang="en-US" altLang="zh-TW" dirty="0" err="1">
                <a:ea typeface="標楷體" pitchFamily="65" charset="-120"/>
              </a:rPr>
              <a:t>fftreal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) </a:t>
            </a:r>
          </a:p>
          <a:p>
            <a:pPr marL="457200" indent="-457200" algn="just"/>
            <a:r>
              <a:rPr lang="en-US" altLang="zh-TW" dirty="0">
                <a:ea typeface="標楷體" pitchFamily="65" charset="-120"/>
              </a:rPr>
              <a:t>       </a:t>
            </a:r>
            <a:r>
              <a:rPr lang="en-US" altLang="zh-TW" u="sng" dirty="0">
                <a:ea typeface="標楷體" pitchFamily="65" charset="-120"/>
              </a:rPr>
              <a:t>The code should be handed out by </a:t>
            </a:r>
            <a:r>
              <a:rPr lang="en-US" altLang="zh-TW" u="sng" dirty="0" err="1"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dirty="0">
                <a:ea typeface="標楷體" pitchFamily="65" charset="-120"/>
              </a:rPr>
              <a:t>.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1">
            <a:extLst>
              <a:ext uri="{FF2B5EF4-FFF2-40B4-BE49-F238E27FC236}">
                <a16:creationId xmlns:a16="http://schemas.microsoft.com/office/drawing/2014/main" id="{7CADF26B-D3C7-44B9-AB9C-40BFF9F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(1, 6), (2, 7), (3, 8), (4, 9))  </a:t>
            </a:r>
          </a:p>
        </p:txBody>
      </p:sp>
    </p:spTree>
    <p:extLst>
      <p:ext uri="{BB962C8B-B14F-4D97-AF65-F5344CB8AC3E}">
        <p14:creationId xmlns:p14="http://schemas.microsoft.com/office/powerpoint/2010/main" val="14888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2814" y="332656"/>
            <a:ext cx="8398372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(2) Compared to the original non-sectioned convolution,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</a:t>
            </a:r>
            <a:r>
              <a:rPr lang="en-US" altLang="zh-TW" u="sng" dirty="0"/>
              <a:t>sectioned convolution</a:t>
            </a:r>
            <a:r>
              <a:rPr lang="en-US" altLang="zh-TW" dirty="0"/>
              <a:t>?                                         (8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/>
              <p:nvPr/>
            </p:nvSpPr>
            <p:spPr>
              <a:xfrm>
                <a:off x="372814" y="1268760"/>
                <a:ext cx="83983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sectioned convolution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運算量較 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non-sectioned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少，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的運算量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大約等於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+mj-ea"/>
                        <a:ea typeface="+mj-ea"/>
                      </a:rPr>
                      <m:t>𝑁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TW" b="0" i="1" smtClean="0">
                        <a:latin typeface="+mj-ea"/>
                        <a:ea typeface="+mj-ea"/>
                      </a:rPr>
                      <m:t>𝑐𝑜𝑛𝑠𝑡𝑎𝑛𝑡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𝑐𝑜𝑚𝑝𝑙𝑒𝑥𝑖𝑡𝑦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若每一段長度都是固定的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L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，硬體的架構與需求量就是會固定的。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" y="1268760"/>
                <a:ext cx="8398372" cy="1323439"/>
              </a:xfrm>
              <a:prstGeom prst="rect">
                <a:avLst/>
              </a:prstGeom>
              <a:blipFill>
                <a:blip r:embed="rId2"/>
                <a:stretch>
                  <a:fillRect l="-755" t="-1887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7337" y="332656"/>
            <a:ext cx="8569325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(3) Are the following applications </a:t>
            </a:r>
            <a:r>
              <a:rPr lang="en-US" altLang="zh-TW" u="sng" dirty="0"/>
              <a:t>suitable for the Walsh transform?</a:t>
            </a:r>
            <a:r>
              <a:rPr lang="zh-TW" altLang="en-US" u="sng" dirty="0"/>
              <a:t> </a:t>
            </a:r>
            <a:r>
              <a:rPr lang="en-US" altLang="zh-TW" u="sng" dirty="0"/>
              <a:t>Why? </a:t>
            </a:r>
            <a:r>
              <a:rPr lang="en-US" altLang="zh-TW" dirty="0"/>
              <a:t>(a) calculating the linear convolution;  (b) compressing a natural image; (c) stair-like signal analysis.                                                                            (12 scores) 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FD7E38-8955-E248-B2F1-32C31EE42D5A}"/>
              </a:ext>
            </a:extLst>
          </p:cNvPr>
          <p:cNvSpPr txBox="1"/>
          <p:nvPr/>
        </p:nvSpPr>
        <p:spPr>
          <a:xfrm>
            <a:off x="287337" y="1628800"/>
            <a:ext cx="856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calculating the linear convolution</a:t>
            </a:r>
            <a:r>
              <a:rPr lang="zh-TW" altLang="en-US" dirty="0"/>
              <a:t>： </a:t>
            </a:r>
            <a:endParaRPr lang="en-US" altLang="zh-TW" dirty="0"/>
          </a:p>
          <a:p>
            <a:pPr lvl="1"/>
            <a:r>
              <a:rPr lang="zh-TW" altLang="en-US" dirty="0"/>
              <a:t>不適合。</a:t>
            </a:r>
            <a:r>
              <a:rPr lang="en-US" altLang="zh-TW" dirty="0"/>
              <a:t>Walsh transform </a:t>
            </a:r>
            <a:r>
              <a:rPr lang="zh-TW" altLang="en-US" dirty="0"/>
              <a:t>只有在 </a:t>
            </a:r>
            <a:r>
              <a:rPr lang="en-US" altLang="zh-TW" dirty="0"/>
              <a:t>logical convolution </a:t>
            </a:r>
            <a:r>
              <a:rPr lang="zh-TW" altLang="en-US" dirty="0"/>
              <a:t>做 </a:t>
            </a:r>
            <a:r>
              <a:rPr lang="en-US" altLang="zh-TW" dirty="0"/>
              <a:t>transform</a:t>
            </a:r>
            <a:r>
              <a:rPr lang="zh-TW" altLang="en-US" dirty="0"/>
              <a:t> 後才會變成乘法，在 </a:t>
            </a:r>
            <a:r>
              <a:rPr lang="en-US" altLang="zh-TW" dirty="0"/>
              <a:t>linear convolution</a:t>
            </a:r>
            <a:r>
              <a:rPr lang="zh-TW" altLang="en-US" dirty="0"/>
              <a:t> 則沒有這個性質。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compressing a natural image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不適合。當運算量不是問題的話，比較少使用 </a:t>
            </a:r>
            <a:r>
              <a:rPr lang="en-US" altLang="zh-TW" dirty="0"/>
              <a:t>Walsh transform </a:t>
            </a:r>
            <a:r>
              <a:rPr lang="zh-TW" altLang="en-US" dirty="0"/>
              <a:t>而是會用 </a:t>
            </a:r>
            <a:r>
              <a:rPr lang="en-US" altLang="zh-TW" dirty="0"/>
              <a:t>DCT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stair-like signal analysis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適合。跟 </a:t>
            </a:r>
            <a:r>
              <a:rPr lang="en-US" altLang="zh-TW" dirty="0"/>
              <a:t>Walsh transform</a:t>
            </a:r>
            <a:r>
              <a:rPr lang="zh-TW" altLang="en-US" dirty="0"/>
              <a:t> 一樣都是菱菱角角的樣子，用 </a:t>
            </a:r>
            <a:r>
              <a:rPr lang="en-US" altLang="zh-TW" dirty="0"/>
              <a:t>Walsh transform</a:t>
            </a:r>
            <a:r>
              <a:rPr lang="zh-TW" altLang="en-US" dirty="0"/>
              <a:t>會有優勢。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003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33E90F8-397E-4BFE-A635-15D35EC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332656"/>
            <a:ext cx="8569325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(4) What is the number of addition operations when we what to implement (a) the 16-point Walsh transform and (b) the 16-point </a:t>
            </a:r>
            <a:r>
              <a:rPr lang="en-US" altLang="zh-TW" dirty="0" err="1"/>
              <a:t>Haar</a:t>
            </a:r>
            <a:r>
              <a:rPr lang="en-US" altLang="zh-TW" dirty="0"/>
              <a:t> transform?       (10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/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16-point =&gt;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4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 : 16</a:t>
                </a:r>
                <a:r>
                  <a:rPr kumimoji="1" lang="zh-TW" altLang="en-US" dirty="0"/>
                  <a:t> 個加法</a:t>
                </a:r>
                <a:r>
                  <a:rPr lang="zh-TW" altLang="en-US" dirty="0"/>
                  <a:t>，總共會是 </a:t>
                </a:r>
                <a:r>
                  <a:rPr kumimoji="1" lang="en-US" altLang="zh-TW" dirty="0"/>
                  <a:t>16x4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64</a:t>
                </a:r>
                <a:r>
                  <a:rPr kumimoji="1" lang="zh-TW" altLang="en-US" dirty="0"/>
                  <a:t> 個加法。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+4=6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6+8=14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=14+16=30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個加法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blipFill>
                <a:blip r:embed="rId2"/>
                <a:stretch>
                  <a:fillRect l="-592" t="-2469" r="-3550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65C28B-9BA5-4678-97B5-97C29E71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320009"/>
            <a:ext cx="8424863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   (8 scores)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B273B1-167A-D649-BA34-B7B3BC144EA6}"/>
              </a:ext>
            </a:extLst>
          </p:cNvPr>
          <p:cNvSpPr txBox="1"/>
          <p:nvPr/>
        </p:nvSpPr>
        <p:spPr>
          <a:xfrm>
            <a:off x="359532" y="1268760"/>
            <a:ext cx="842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kumimoji="1" lang="en-US" altLang="zh-TW" dirty="0"/>
              <a:t> </a:t>
            </a:r>
            <a:r>
              <a:rPr kumimoji="1" lang="zh-TW" altLang="en-US" dirty="0"/>
              <a:t>不同 </a:t>
            </a:r>
            <a:r>
              <a:rPr kumimoji="1" lang="en-US" altLang="zh-TW" dirty="0"/>
              <a:t>channels </a:t>
            </a:r>
            <a:r>
              <a:rPr kumimoji="1" lang="zh-TW" altLang="en-US" dirty="0"/>
              <a:t>傳送的東西不會互相干擾，</a:t>
            </a:r>
            <a:r>
              <a:rPr lang="zh-TW" altLang="en-US" dirty="0"/>
              <a:t>要還原訊號時</a:t>
            </a:r>
            <a:r>
              <a:rPr kumimoji="1" lang="zh-TW" altLang="en-US" dirty="0"/>
              <a:t>比較能夠簡單就還原出來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lang="zh-TW" altLang="en-US" dirty="0"/>
              <a:t> </a:t>
            </a:r>
            <a:r>
              <a:rPr kumimoji="1" lang="zh-TW" altLang="en-US" dirty="0"/>
              <a:t>跟 </a:t>
            </a:r>
            <a:r>
              <a:rPr kumimoji="1" lang="en-US" altLang="zh-TW" dirty="0"/>
              <a:t>inverse</a:t>
            </a:r>
            <a:r>
              <a:rPr kumimoji="1" lang="zh-TW" altLang="en-US" dirty="0"/>
              <a:t> 離散傅立葉轉換的式子是很像的，就可以利用傅立葉轉換的快速演算法來做調變解調。</a:t>
            </a:r>
            <a:endParaRPr kumimoji="1"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260648"/>
            <a:ext cx="8424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96336" y="1772816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77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CDC986-B954-4CA4-8DDE-5DE2AAAB6908}"/>
              </a:ext>
            </a:extLst>
          </p:cNvPr>
          <p:cNvSpPr/>
          <p:nvPr/>
        </p:nvSpPr>
        <p:spPr>
          <a:xfrm>
            <a:off x="359532" y="260648"/>
            <a:ext cx="8424936" cy="1852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(7) (a) Please determine 3</a:t>
            </a:r>
            <a:r>
              <a:rPr lang="en-US" altLang="zh-TW" baseline="30000" dirty="0"/>
              <a:t>2049</a:t>
            </a:r>
            <a:r>
              <a:rPr lang="en-US" altLang="zh-TW" dirty="0"/>
              <a:t> (mod 11).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(Hint: 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 i="1" baseline="30000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(mod</a:t>
            </a:r>
            <a:r>
              <a:rPr lang="zh-TW" altLang="en-US" dirty="0"/>
              <a:t> </a:t>
            </a:r>
            <a:r>
              <a:rPr lang="en-US" altLang="zh-TW" dirty="0"/>
              <a:t>11)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1).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(b) Suppose that </a:t>
            </a:r>
            <a:r>
              <a:rPr lang="en-US" altLang="zh-TW" i="1" dirty="0"/>
              <a:t>N</a:t>
            </a:r>
            <a:r>
              <a:rPr lang="en-US" altLang="zh-TW" dirty="0"/>
              <a:t> mod 23 = 12 and </a:t>
            </a:r>
            <a:r>
              <a:rPr lang="en-US" altLang="zh-TW" i="1" dirty="0"/>
              <a:t>N</a:t>
            </a:r>
            <a:r>
              <a:rPr lang="en-US" altLang="zh-TW" dirty="0"/>
              <a:t> mod 47 = 8. Please determine the</a:t>
            </a:r>
            <a:br>
              <a:rPr lang="en-US" altLang="zh-TW" dirty="0"/>
            </a:br>
            <a:r>
              <a:rPr lang="en-US" altLang="zh-TW" dirty="0"/>
              <a:t>           minimal positive integer solution for </a:t>
            </a:r>
            <a:r>
              <a:rPr lang="en-US" altLang="zh-TW" i="1" dirty="0"/>
              <a:t>N</a:t>
            </a:r>
            <a:r>
              <a:rPr lang="en-US" altLang="zh-TW" dirty="0"/>
              <a:t>.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(Hint: We can use the fact that 46 mod 47 = -1 mod 47.)           </a:t>
            </a:r>
            <a:r>
              <a:rPr lang="en-US" altLang="zh-TW" dirty="0">
                <a:sym typeface="Symbol" panose="05050102010706020507" pitchFamily="18" charset="2"/>
              </a:rPr>
              <a:t> (8 scores)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53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3400130-C0C0-4F8F-A776-FE9CB7AB2E0B}"/>
              </a:ext>
            </a:extLst>
          </p:cNvPr>
          <p:cNvSpPr/>
          <p:nvPr/>
        </p:nvSpPr>
        <p:spPr>
          <a:xfrm>
            <a:off x="359532" y="260648"/>
            <a:ext cx="8424936" cy="406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(8) Write at least three similarities between the NTT and the DFT.       (7 scores)</a:t>
            </a:r>
          </a:p>
        </p:txBody>
      </p:sp>
    </p:spTree>
    <p:extLst>
      <p:ext uri="{BB962C8B-B14F-4D97-AF65-F5344CB8AC3E}">
        <p14:creationId xmlns:p14="http://schemas.microsoft.com/office/powerpoint/2010/main" val="192229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33C02C-0E37-4751-931B-8F0FF69BF75F}"/>
              </a:ext>
            </a:extLst>
          </p:cNvPr>
          <p:cNvSpPr/>
          <p:nvPr/>
        </p:nvSpPr>
        <p:spPr>
          <a:xfrm>
            <a:off x="359532" y="260648"/>
            <a:ext cx="8424936" cy="256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(9) For the complex number theoretic transform (CNT), if a complex integer number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satisfies </a:t>
            </a:r>
            <a:r>
              <a:rPr lang="en-US" altLang="zh-TW" i="1" dirty="0"/>
              <a:t>a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baseline="30000" dirty="0"/>
              <a:t>2</a:t>
            </a:r>
            <a:r>
              <a:rPr lang="en-US" altLang="zh-TW" dirty="0"/>
              <a:t> = 1 mod </a:t>
            </a:r>
            <a:r>
              <a:rPr lang="en-US" altLang="zh-TW" i="1" dirty="0"/>
              <a:t>M</a:t>
            </a:r>
            <a:r>
              <a:rPr lang="en-US" altLang="zh-TW" dirty="0"/>
              <a:t>, then we say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(a) Is 2+ </a:t>
            </a:r>
            <a:r>
              <a:rPr lang="en-US" altLang="zh-TW" i="1" dirty="0"/>
              <a:t>i</a:t>
            </a:r>
            <a:r>
              <a:rPr lang="en-US" altLang="zh-TW" dirty="0"/>
              <a:t>11 and 5+</a:t>
            </a:r>
            <a:r>
              <a:rPr lang="en-US" altLang="zh-TW" i="1" dirty="0"/>
              <a:t>i</a:t>
            </a:r>
            <a:r>
              <a:rPr lang="en-US" altLang="zh-TW" dirty="0"/>
              <a:t>10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(b) Is (2+ </a:t>
            </a:r>
            <a:r>
              <a:rPr lang="en-US" altLang="zh-TW" i="1" dirty="0"/>
              <a:t>i</a:t>
            </a:r>
            <a:r>
              <a:rPr lang="en-US" altLang="zh-TW" dirty="0"/>
              <a:t>11)(5+</a:t>
            </a:r>
            <a:r>
              <a:rPr lang="en-US" altLang="zh-TW" i="1" dirty="0"/>
              <a:t>i</a:t>
            </a:r>
            <a:r>
              <a:rPr lang="en-US" altLang="zh-TW" dirty="0"/>
              <a:t>10)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(c) When </a:t>
            </a:r>
            <a:r>
              <a:rPr lang="en-US" altLang="zh-TW" i="1" dirty="0"/>
              <a:t>a</a:t>
            </a:r>
            <a:r>
              <a:rPr lang="en-US" altLang="zh-TW" dirty="0"/>
              <a:t> = 10, find all </a:t>
            </a:r>
            <a:r>
              <a:rPr lang="en-US" altLang="zh-TW" i="1" dirty="0"/>
              <a:t>b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[1, 2, .., 30] such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    (12 scores)</a:t>
            </a:r>
          </a:p>
        </p:txBody>
      </p:sp>
    </p:spTree>
    <p:extLst>
      <p:ext uri="{BB962C8B-B14F-4D97-AF65-F5344CB8AC3E}">
        <p14:creationId xmlns:p14="http://schemas.microsoft.com/office/powerpoint/2010/main" val="397712243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789</Words>
  <Application>Microsoft Macintosh PowerPoint</Application>
  <PresentationFormat>如螢幕大小 (4:3)</PresentationFormat>
  <Paragraphs>42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Cambria Math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327</cp:revision>
  <dcterms:created xsi:type="dcterms:W3CDTF">2008-03-09T11:59:35Z</dcterms:created>
  <dcterms:modified xsi:type="dcterms:W3CDTF">2023-06-05T15:18:40Z</dcterms:modified>
</cp:coreProperties>
</file>