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21CD-7819-4205-BE21-61553F7D44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E6C2-734F-4C97-BA78-3FC4A769A6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73AE-D7F6-4376-AB87-44B9F9570F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BF8B-51D8-48D6-B4D4-4F27FB160E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D6D1-D605-49FD-ADDB-4EE669EE7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C6308-9413-43E9-8CEC-02B94964EE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5EDA7-2CD4-48FB-AB4B-AAB02F42EF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EC9CB-2795-4300-A7C6-FC822DCDEE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2F3E6-F947-44DA-8300-836FB42A7F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DDE-3112-4971-843A-E763B1C3B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47D22-A70B-4434-93BA-93AD8D56B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07B9F50-34D1-44BD-8A3E-E53BE6C289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0824" y="260350"/>
            <a:ext cx="439318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Homework 1  (Due: March 22</a:t>
            </a:r>
            <a:r>
              <a:rPr lang="en-US" altLang="zh-TW" b="1" baseline="30000" dirty="0">
                <a:solidFill>
                  <a:srgbClr val="3333FF"/>
                </a:solidFill>
                <a:ea typeface="標楷體" pitchFamily="65" charset="-120"/>
              </a:rPr>
              <a:t>nd</a:t>
            </a: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)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0825" y="765175"/>
            <a:ext cx="84677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/>
              <a:t>(1) Design a Mini-max </a:t>
            </a:r>
            <a:r>
              <a:rPr lang="en-US" altLang="zh-TW" b="1" dirty="0" err="1"/>
              <a:t>highpass</a:t>
            </a:r>
            <a:r>
              <a:rPr lang="en-US" altLang="zh-TW" dirty="0"/>
              <a:t> FIR filter such that                         (40 scores)    </a:t>
            </a:r>
            <a:endParaRPr lang="en-US" altLang="zh-TW" dirty="0">
              <a:ea typeface="標楷體" pitchFamily="65" charset="-120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Filter length = 21,</a:t>
            </a:r>
            <a:r>
              <a:rPr lang="en-US" altLang="zh-TW" dirty="0">
                <a:sym typeface="Wingdings" pitchFamily="2" charset="2"/>
              </a:rPr>
              <a:t>  </a:t>
            </a:r>
            <a:r>
              <a:rPr lang="en-US" altLang="zh-TW" dirty="0"/>
              <a:t> Sampling frequency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8000Hz, 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 Pass Band  1800~4000Hz    Transition band: 1600~2000 Hz, 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altLang="zh-TW" dirty="0">
                <a:sym typeface="Wingdings 2" pitchFamily="18" charset="2"/>
              </a:rPr>
              <a:t> Weighting function: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1 for passband,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0.8 for stop band </a:t>
            </a:r>
            <a:r>
              <a:rPr lang="en-US" altLang="zh-TW" dirty="0">
                <a:sym typeface="Symbol" pitchFamily="18" charset="2"/>
              </a:rPr>
              <a:t>.        </a:t>
            </a:r>
            <a:endParaRPr lang="en-US" altLang="zh-TW" dirty="0">
              <a:ea typeface="標楷體" pitchFamily="65" charset="-120"/>
              <a:sym typeface="Symbol" pitchFamily="18" charset="2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 Set 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>
                <a:sym typeface="Wingdings 2" pitchFamily="18" charset="2"/>
              </a:rPr>
              <a:t> = 0.0001 in Step 5.</a:t>
            </a:r>
            <a:r>
              <a:rPr lang="en-US" altLang="zh-TW" dirty="0">
                <a:latin typeface="Arial" charset="0"/>
                <a:sym typeface="Wingdings 2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          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59344" y="5491961"/>
            <a:ext cx="8569325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TW" u="sng" dirty="0"/>
              <a:t>Show (a) the frequency response,  (b)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], and </a:t>
            </a:r>
          </a:p>
          <a:p>
            <a:pPr>
              <a:spcBef>
                <a:spcPct val="15000"/>
              </a:spcBef>
            </a:pPr>
            <a:r>
              <a:rPr lang="en-US" altLang="zh-TW" dirty="0"/>
              <a:t>          </a:t>
            </a:r>
            <a:r>
              <a:rPr lang="en-US" altLang="zh-TW" u="sng" dirty="0"/>
              <a:t>(c) the maximal error for each iteration</a:t>
            </a:r>
            <a:r>
              <a:rPr lang="en-US" altLang="zh-TW" dirty="0"/>
              <a:t>. 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3275014" y="2754313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3276600" y="2754313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898526" y="417091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1043608" y="4170913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4213" y="42672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標楷體" pitchFamily="65" charset="-120"/>
              </a:rPr>
              <a:t>0 Hz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444286" y="4267200"/>
            <a:ext cx="71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1600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 Hz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2962017" y="4223679"/>
            <a:ext cx="719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1800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Hz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479749" y="4256335"/>
            <a:ext cx="719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>
                <a:ea typeface="標楷體" pitchFamily="65" charset="-120"/>
              </a:rPr>
              <a:t>2000</a:t>
            </a:r>
            <a:br>
              <a:rPr lang="en-US" altLang="zh-TW" sz="1800" dirty="0">
                <a:ea typeface="標楷體" pitchFamily="65" charset="-120"/>
              </a:rPr>
            </a:br>
            <a:r>
              <a:rPr lang="en-US" altLang="zh-TW" sz="1800" dirty="0">
                <a:ea typeface="標楷體" pitchFamily="65" charset="-120"/>
              </a:rPr>
              <a:t>  Hz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843213" y="26828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08400" y="2609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308223" y="4894082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u="sng" dirty="0">
                <a:solidFill>
                  <a:srgbClr val="FF0000"/>
                </a:solidFill>
              </a:rPr>
              <a:t>※  The code 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should be</a:t>
            </a:r>
            <a:r>
              <a:rPr lang="zh-TW" altLang="en-US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handed out by </a:t>
            </a:r>
            <a:r>
              <a:rPr lang="en-US" altLang="zh-TW" b="1" u="sng" dirty="0" err="1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NTUCool</a:t>
            </a:r>
            <a:r>
              <a:rPr lang="en-US" altLang="zh-TW" b="1" u="sng" dirty="0">
                <a:solidFill>
                  <a:srgbClr val="FF0000"/>
                </a:solidFill>
                <a:ea typeface="標楷體" pitchFamily="65" charset="-120"/>
                <a:cs typeface="Times New Roman" pitchFamily="18" charset="0"/>
              </a:rPr>
              <a:t>, too.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1B5915F-CA54-4BA1-B5AD-4403F28F5A89}"/>
              </a:ext>
            </a:extLst>
          </p:cNvPr>
          <p:cNvSpPr/>
          <p:nvPr/>
        </p:nvSpPr>
        <p:spPr>
          <a:xfrm>
            <a:off x="178497" y="404664"/>
            <a:ext cx="878700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(2) (a) </a:t>
            </a:r>
            <a:r>
              <a:rPr lang="en-US" altLang="zh-TW" u="sng" dirty="0">
                <a:ea typeface="標楷體" pitchFamily="65" charset="-120"/>
              </a:rPr>
              <a:t>Which type of systems</a:t>
            </a:r>
            <a:r>
              <a:rPr lang="en-US" altLang="zh-TW" dirty="0">
                <a:ea typeface="標楷體" pitchFamily="65" charset="-120"/>
              </a:rPr>
              <a:t> can be implemented by convolution?    </a:t>
            </a:r>
          </a:p>
          <a:p>
            <a:pPr marL="269875" indent="-269875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(b) How do we convert convolution into an </a:t>
            </a:r>
            <a:r>
              <a:rPr lang="en-US" altLang="zh-TW" u="sng" dirty="0">
                <a:ea typeface="標楷體" pitchFamily="65" charset="-120"/>
              </a:rPr>
              <a:t>addition</a:t>
            </a:r>
            <a:r>
              <a:rPr lang="en-US" altLang="zh-TW" dirty="0">
                <a:ea typeface="標楷體" pitchFamily="65" charset="-120"/>
              </a:rPr>
              <a:t> operation?           (10 scores)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3E535D-78B2-478D-B33A-9335EFAC47F2}"/>
              </a:ext>
            </a:extLst>
          </p:cNvPr>
          <p:cNvSpPr/>
          <p:nvPr/>
        </p:nvSpPr>
        <p:spPr>
          <a:xfrm>
            <a:off x="251520" y="1340768"/>
            <a:ext cx="8713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(3) (a) Describe </a:t>
            </a:r>
            <a:r>
              <a:rPr lang="en-US" altLang="zh-TW" u="sng" dirty="0">
                <a:ea typeface="標楷體" pitchFamily="65" charset="-120"/>
              </a:rPr>
              <a:t>three advantages</a:t>
            </a:r>
            <a:r>
              <a:rPr lang="en-US" altLang="zh-TW" dirty="0">
                <a:ea typeface="標楷體" pitchFamily="65" charset="-120"/>
              </a:rPr>
              <a:t> of the FIR filter.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(b) How do we </a:t>
            </a:r>
            <a:r>
              <a:rPr lang="en-US" altLang="zh-TW" u="sng" dirty="0">
                <a:ea typeface="標楷體" pitchFamily="65" charset="-120"/>
              </a:rPr>
              <a:t>implement</a:t>
            </a:r>
            <a:r>
              <a:rPr lang="en-US" altLang="zh-TW" dirty="0">
                <a:ea typeface="標楷體" pitchFamily="65" charset="-120"/>
              </a:rPr>
              <a:t> </a:t>
            </a:r>
            <a:r>
              <a:rPr lang="en-US" altLang="zh-TW" i="1" dirty="0">
                <a:ea typeface="標楷體" pitchFamily="65" charset="-120"/>
              </a:rPr>
              <a:t>y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= </a:t>
            </a:r>
            <a:r>
              <a:rPr lang="en-US" altLang="zh-TW" i="1" dirty="0">
                <a:ea typeface="標楷體" pitchFamily="65" charset="-120"/>
              </a:rPr>
              <a:t>x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*(0.7</a:t>
            </a:r>
            <a:r>
              <a:rPr lang="en-US" altLang="zh-TW" i="1" baseline="30000" dirty="0">
                <a:ea typeface="標楷體" pitchFamily="65" charset="-120"/>
              </a:rPr>
              <a:t>n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]+ 0.2</a:t>
            </a:r>
            <a:r>
              <a:rPr lang="en-US" altLang="zh-TW" i="1" baseline="30000" dirty="0">
                <a:ea typeface="標楷體" pitchFamily="65" charset="-120"/>
              </a:rPr>
              <a:t>n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]) using the recursive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 method where * means the convolution and </a:t>
            </a:r>
            <a:r>
              <a:rPr lang="en-US" altLang="zh-TW" i="1" dirty="0">
                <a:ea typeface="標楷體" pitchFamily="65" charset="-120"/>
              </a:rPr>
              <a:t>u</a:t>
            </a:r>
            <a:r>
              <a:rPr lang="en-US" altLang="zh-TW" dirty="0">
                <a:ea typeface="標楷體" pitchFamily="65" charset="-120"/>
              </a:rPr>
              <a:t>[</a:t>
            </a:r>
            <a:r>
              <a:rPr lang="en-US" altLang="zh-TW" i="1" dirty="0">
                <a:ea typeface="標楷體" pitchFamily="65" charset="-120"/>
              </a:rPr>
              <a:t>n</a:t>
            </a:r>
            <a:r>
              <a:rPr lang="en-US" altLang="zh-TW" dirty="0">
                <a:ea typeface="標楷體" pitchFamily="65" charset="-120"/>
              </a:rPr>
              <a:t>] is the unit step function?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                                                                                                                     (10 scores)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AD4D67-8C1F-404A-AA0B-0F22FCDC5B2E}"/>
              </a:ext>
            </a:extLst>
          </p:cNvPr>
          <p:cNvSpPr/>
          <p:nvPr/>
        </p:nvSpPr>
        <p:spPr>
          <a:xfrm>
            <a:off x="251520" y="2878023"/>
            <a:ext cx="8713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(4) What are the roles of (a) the transition band and (b) the weight function for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minimax FIR filter design?                                                                    (10 scores)                                             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05AECF-22D1-404C-869B-167EBF82AB7B}"/>
              </a:ext>
            </a:extLst>
          </p:cNvPr>
          <p:cNvSpPr/>
          <p:nvPr/>
        </p:nvSpPr>
        <p:spPr>
          <a:xfrm>
            <a:off x="251520" y="3657624"/>
            <a:ext cx="87139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(5) </a:t>
            </a:r>
            <a:r>
              <a:rPr lang="en-US" altLang="zh-TW" dirty="0"/>
              <a:t>Suppose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= </a:t>
            </a:r>
            <a:r>
              <a:rPr lang="en-US" altLang="zh-TW" i="1" dirty="0"/>
              <a:t>y</a:t>
            </a:r>
            <a:r>
              <a:rPr lang="en-US" altLang="zh-TW" dirty="0"/>
              <a:t>(0.001</a:t>
            </a:r>
            <a:r>
              <a:rPr lang="en-US" altLang="zh-TW" i="1" dirty="0"/>
              <a:t>n</a:t>
            </a:r>
            <a:r>
              <a:rPr lang="en-US" altLang="zh-TW" dirty="0"/>
              <a:t>) and the length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is 6000.  If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is</a:t>
            </a:r>
            <a:br>
              <a:rPr lang="en-US" altLang="zh-TW" dirty="0"/>
            </a:br>
            <a:r>
              <a:rPr lang="en-US" altLang="zh-TW" dirty="0"/>
              <a:t>  the FFT of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], determine </a:t>
            </a:r>
            <a:r>
              <a:rPr lang="en-US" altLang="zh-TW" i="1" dirty="0"/>
              <a:t>m</a:t>
            </a:r>
            <a:r>
              <a:rPr lang="en-US" altLang="zh-TW" dirty="0"/>
              <a:t> such that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] correspond to the frequencies  of</a:t>
            </a:r>
            <a:br>
              <a:rPr lang="en-US" altLang="zh-TW" dirty="0"/>
            </a:br>
            <a:r>
              <a:rPr lang="en-US" altLang="zh-TW" dirty="0"/>
              <a:t> (a) 200Hz and (b)  -100Hz.                                                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BC9259-3C1F-4B65-9089-184ECB9AFF6D}"/>
              </a:ext>
            </a:extLst>
          </p:cNvPr>
          <p:cNvSpPr/>
          <p:nvPr/>
        </p:nvSpPr>
        <p:spPr>
          <a:xfrm>
            <a:off x="251519" y="4745002"/>
            <a:ext cx="8713983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>
                <a:ea typeface="標楷體" pitchFamily="65" charset="-120"/>
              </a:rPr>
              <a:t>(6) </a:t>
            </a:r>
            <a:r>
              <a:rPr lang="en-US" altLang="zh-TW" dirty="0"/>
              <a:t>Use the </a:t>
            </a:r>
            <a:r>
              <a:rPr lang="en-US" altLang="zh-TW" u="sng" dirty="0"/>
              <a:t>MSE method</a:t>
            </a:r>
            <a:r>
              <a:rPr lang="en-US" altLang="zh-TW" dirty="0"/>
              <a:t> to design the 7-point FIR filter that approximates the band filter of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= 1 for 0.1 &lt; |</a:t>
            </a:r>
            <a:r>
              <a:rPr lang="en-US" altLang="zh-TW" i="1" dirty="0"/>
              <a:t>F</a:t>
            </a:r>
            <a:r>
              <a:rPr lang="en-US" altLang="zh-TW" dirty="0"/>
              <a:t>| &lt; 0.4 and </a:t>
            </a:r>
            <a:r>
              <a:rPr lang="en-US" altLang="zh-TW" i="1" dirty="0" err="1"/>
              <a:t>H</a:t>
            </a:r>
            <a:r>
              <a:rPr lang="en-US" altLang="zh-TW" i="1" baseline="-25000" dirty="0" err="1"/>
              <a:t>d</a:t>
            </a:r>
            <a:r>
              <a:rPr lang="en-US" altLang="zh-TW" dirty="0"/>
              <a:t>(</a:t>
            </a:r>
            <a:r>
              <a:rPr lang="en-US" altLang="zh-TW" i="1" dirty="0"/>
              <a:t>F</a:t>
            </a:r>
            <a:r>
              <a:rPr lang="en-US" altLang="zh-TW" dirty="0"/>
              <a:t>) = 0 for |</a:t>
            </a:r>
            <a:r>
              <a:rPr lang="en-US" altLang="zh-TW" i="1" dirty="0"/>
              <a:t>F</a:t>
            </a:r>
            <a:r>
              <a:rPr lang="en-US" altLang="zh-TW" dirty="0"/>
              <a:t>| &lt; 0.1 or |</a:t>
            </a:r>
            <a:r>
              <a:rPr lang="en-US" altLang="zh-TW" i="1" dirty="0"/>
              <a:t>F| &gt;</a:t>
            </a:r>
            <a:r>
              <a:rPr lang="en-US" altLang="zh-TW" dirty="0"/>
              <a:t>0.4.</a:t>
            </a:r>
          </a:p>
          <a:p>
            <a:pPr marL="269875" indent="-269875" algn="just">
              <a:spcBef>
                <a:spcPts val="600"/>
              </a:spcBef>
            </a:pPr>
            <a:r>
              <a:rPr lang="en-US" altLang="zh-TW" dirty="0"/>
              <a:t>                                                                                                  </a:t>
            </a:r>
            <a:r>
              <a:rPr lang="zh-TW" altLang="en-US" dirty="0"/>
              <a:t>　　　　</a:t>
            </a:r>
            <a:r>
              <a:rPr lang="en-US" altLang="zh-TW" dirty="0"/>
              <a:t>    (10 scores) </a:t>
            </a:r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58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">
            <a:extLst>
              <a:ext uri="{FF2B5EF4-FFF2-40B4-BE49-F238E27FC236}">
                <a16:creationId xmlns:a16="http://schemas.microsoft.com/office/drawing/2014/main" id="{AEA0C02E-1313-4489-9587-2AE80A58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1" y="1700808"/>
            <a:ext cx="8466995" cy="79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(Extra): Answer the questions according to your student ID number.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            (ended with 0, 1, 2, 3, 5, 6, 7, 8) 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B58A20D-3C42-4ED7-88E2-6BB61E96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74" y="476672"/>
            <a:ext cx="83529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875" indent="-269875" algn="just">
              <a:spcBef>
                <a:spcPct val="50000"/>
              </a:spcBef>
            </a:pPr>
            <a:r>
              <a:rPr lang="en-US" altLang="zh-TW" dirty="0"/>
              <a:t>(7) Estimate </a:t>
            </a:r>
            <a:r>
              <a:rPr lang="en-US" altLang="zh-TW" u="sng" dirty="0"/>
              <a:t>the length of the digital filter </a:t>
            </a:r>
            <a:r>
              <a:rPr lang="en-US" altLang="zh-TW" dirty="0"/>
              <a:t>if both the passband ripple and the</a:t>
            </a:r>
            <a:br>
              <a:rPr lang="en-US" altLang="zh-TW" dirty="0"/>
            </a:br>
            <a:r>
              <a:rPr lang="en-US" altLang="zh-TW" dirty="0"/>
              <a:t>  stopband ripple are smaller than 0.01, the sampling interval </a:t>
            </a:r>
            <a:r>
              <a:rPr lang="el-GR" altLang="zh-TW" dirty="0"/>
              <a:t>Δ</a:t>
            </a:r>
            <a:r>
              <a:rPr lang="en-US" altLang="zh-TW" i="1" baseline="-25000" dirty="0"/>
              <a:t>t</a:t>
            </a:r>
            <a:r>
              <a:rPr lang="en-US" altLang="zh-TW" dirty="0"/>
              <a:t>  = 0.0001, </a:t>
            </a:r>
            <a:br>
              <a:rPr lang="en-US" altLang="zh-TW" dirty="0"/>
            </a:br>
            <a:r>
              <a:rPr lang="en-US" altLang="zh-TW" dirty="0"/>
              <a:t>  and the transition band is from 3000Hz to 3300Hz.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1078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485</Words>
  <Application>Microsoft Office PowerPoint</Application>
  <PresentationFormat>如螢幕大小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145</cp:revision>
  <dcterms:created xsi:type="dcterms:W3CDTF">2008-03-09T11:59:35Z</dcterms:created>
  <dcterms:modified xsi:type="dcterms:W3CDTF">2023-03-14T00:09:38Z</dcterms:modified>
</cp:coreProperties>
</file>