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5" r:id="rId4"/>
    <p:sldId id="268" r:id="rId5"/>
    <p:sldId id="267" r:id="rId6"/>
    <p:sldId id="269" r:id="rId7"/>
    <p:sldId id="270" r:id="rId8"/>
    <p:sldId id="264" r:id="rId9"/>
    <p:sldId id="271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5"/>
    <p:restoredTop sz="94766"/>
  </p:normalViewPr>
  <p:slideViewPr>
    <p:cSldViewPr>
      <p:cViewPr varScale="1">
        <p:scale>
          <a:sx n="120" d="100"/>
          <a:sy n="120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21CD-7819-4205-BE21-61553F7D44F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E6C2-734F-4C97-BA78-3FC4A769A6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773AE-D7F6-4376-AB87-44B9F9570F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1BF8B-51D8-48D6-B4D4-4F27FB160E7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D6D1-D605-49FD-ADDB-4EE669EE7B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C6308-9413-43E9-8CEC-02B94964EE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5EDA7-2CD4-48FB-AB4B-AAB02F42EF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EC9CB-2795-4300-A7C6-FC822DCDEE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2F3E6-F947-44DA-8300-836FB42A7F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DDE-3112-4971-843A-E763B1C3B3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47D22-A70B-4434-93BA-93AD8D56B9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07B9F50-34D1-44BD-8A3E-E53BE6C289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00380ED-84CD-E8B6-3835-08D105EC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260350"/>
            <a:ext cx="439318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Homework 1  (Due: March 22</a:t>
            </a:r>
            <a:r>
              <a:rPr lang="en-US" altLang="zh-TW" b="1" baseline="30000" dirty="0">
                <a:solidFill>
                  <a:srgbClr val="3333FF"/>
                </a:solidFill>
                <a:ea typeface="標楷體" pitchFamily="65" charset="-120"/>
              </a:rPr>
              <a:t>nd</a:t>
            </a: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280CABB-E20C-845B-D645-329D5545B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5175"/>
            <a:ext cx="84677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dirty="0"/>
              <a:t>(1) Design a Mini-max </a:t>
            </a:r>
            <a:r>
              <a:rPr lang="en-US" altLang="zh-TW" b="1" dirty="0" err="1"/>
              <a:t>highpass</a:t>
            </a:r>
            <a:r>
              <a:rPr lang="en-US" altLang="zh-TW" dirty="0"/>
              <a:t> FIR filter such that                         (40 scores)    </a:t>
            </a:r>
            <a:endParaRPr lang="en-US" altLang="zh-TW" dirty="0">
              <a:ea typeface="標楷體" pitchFamily="65" charset="-120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" pitchFamily="2" charset="2"/>
              </a:rPr>
              <a:t></a:t>
            </a:r>
            <a:r>
              <a:rPr lang="en-US" altLang="zh-TW" dirty="0"/>
              <a:t> Filter length = 21,</a:t>
            </a:r>
            <a:r>
              <a:rPr lang="en-US" altLang="zh-TW" dirty="0">
                <a:sym typeface="Wingdings" pitchFamily="2" charset="2"/>
              </a:rPr>
              <a:t>  </a:t>
            </a:r>
            <a:r>
              <a:rPr lang="en-US" altLang="zh-TW" dirty="0"/>
              <a:t> Sampling frequency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s</a:t>
            </a:r>
            <a:r>
              <a:rPr lang="en-US" altLang="zh-TW" dirty="0"/>
              <a:t> = 8000Hz, 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 Pass Band  1800~4000Hz    Transition band: 1600~2000 Hz, </a:t>
            </a:r>
          </a:p>
          <a:p>
            <a:pPr eaLnBrk="0" hangingPunct="0">
              <a:buFont typeface="Wingdings 2" pitchFamily="18" charset="2"/>
              <a:buNone/>
            </a:pPr>
            <a:r>
              <a:rPr lang="en-US" altLang="zh-TW" dirty="0">
                <a:sym typeface="Wingdings 2" pitchFamily="18" charset="2"/>
              </a:rPr>
              <a:t> Weighting function: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1 for passband,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0.8 for stop band </a:t>
            </a:r>
            <a:r>
              <a:rPr lang="en-US" altLang="zh-TW" dirty="0">
                <a:sym typeface="Symbol" pitchFamily="18" charset="2"/>
              </a:rPr>
              <a:t>.        </a:t>
            </a:r>
            <a:endParaRPr lang="en-US" altLang="zh-TW" dirty="0">
              <a:ea typeface="標楷體" pitchFamily="65" charset="-120"/>
              <a:sym typeface="Symbol" pitchFamily="18" charset="2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 Set </a:t>
            </a:r>
            <a:r>
              <a:rPr lang="en-US" altLang="zh-TW" dirty="0">
                <a:sym typeface="Symbol" pitchFamily="18" charset="2"/>
              </a:rPr>
              <a:t></a:t>
            </a:r>
            <a:r>
              <a:rPr lang="en-US" altLang="zh-TW" dirty="0">
                <a:sym typeface="Wingdings 2" pitchFamily="18" charset="2"/>
              </a:rPr>
              <a:t> = 0.0001 in Step 5.</a:t>
            </a:r>
            <a:r>
              <a:rPr lang="en-US" altLang="zh-TW" dirty="0">
                <a:latin typeface="Arial" charset="0"/>
                <a:sym typeface="Wingdings 2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          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13EB2D-0204-F587-EC2F-94DAD5FD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4" y="5491961"/>
            <a:ext cx="8569325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TW" u="sng" dirty="0"/>
              <a:t>Show (a) the frequency response,  (b) the impulse response </a:t>
            </a:r>
            <a:r>
              <a:rPr lang="en-US" altLang="zh-TW" i="1" u="sng" dirty="0"/>
              <a:t>h</a:t>
            </a:r>
            <a:r>
              <a:rPr lang="en-US" altLang="zh-TW" u="sng" dirty="0"/>
              <a:t>[</a:t>
            </a:r>
            <a:r>
              <a:rPr lang="en-US" altLang="zh-TW" i="1" u="sng" dirty="0"/>
              <a:t>n</a:t>
            </a:r>
            <a:r>
              <a:rPr lang="en-US" altLang="zh-TW" u="sng" dirty="0"/>
              <a:t>], and </a:t>
            </a:r>
          </a:p>
          <a:p>
            <a:pPr>
              <a:spcBef>
                <a:spcPct val="15000"/>
              </a:spcBef>
            </a:pPr>
            <a:r>
              <a:rPr lang="en-US" altLang="zh-TW" dirty="0"/>
              <a:t>          </a:t>
            </a:r>
            <a:r>
              <a:rPr lang="en-US" altLang="zh-TW" u="sng" dirty="0"/>
              <a:t>(c) the maximal error for each iteration</a:t>
            </a:r>
            <a:r>
              <a:rPr lang="en-US" altLang="zh-TW" dirty="0"/>
              <a:t>. 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7F81E2A3-5144-BF0E-073C-88FA7B4545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5014" y="2754313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C8DF136F-BE1B-D7AA-9483-61BAB53C1E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2754313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3FCFB909-5472-1A2F-B37D-3510A3AE3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26" y="4170913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CD987CC-CDCC-EAC7-2AC4-17A5E3DBD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608" y="4170913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4610215-A5AD-E587-BFA2-B990D54A5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672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ea typeface="標楷體" pitchFamily="65" charset="-120"/>
              </a:rPr>
              <a:t>0 Hz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97254870-12B4-DA97-91B9-9DF13605D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286" y="4267200"/>
            <a:ext cx="71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標楷體" pitchFamily="65" charset="-120"/>
              </a:rPr>
              <a:t>1600</a:t>
            </a:r>
            <a:br>
              <a:rPr lang="en-US" altLang="zh-TW" sz="1800" dirty="0">
                <a:ea typeface="標楷體" pitchFamily="65" charset="-120"/>
              </a:rPr>
            </a:br>
            <a:r>
              <a:rPr lang="en-US" altLang="zh-TW" sz="1800" dirty="0">
                <a:ea typeface="標楷體" pitchFamily="65" charset="-120"/>
              </a:rPr>
              <a:t>  Hz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69474EE7-50AD-B122-18D4-6AFF7181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017" y="4223679"/>
            <a:ext cx="7191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標楷體" pitchFamily="65" charset="-120"/>
              </a:rPr>
              <a:t>1800</a:t>
            </a:r>
            <a:br>
              <a:rPr lang="en-US" altLang="zh-TW" sz="1800" dirty="0">
                <a:ea typeface="標楷體" pitchFamily="65" charset="-120"/>
              </a:rPr>
            </a:br>
            <a:r>
              <a:rPr lang="en-US" altLang="zh-TW" sz="1800" dirty="0">
                <a:ea typeface="標楷體" pitchFamily="65" charset="-120"/>
              </a:rPr>
              <a:t> Hz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907F1F5-CF45-9E62-207F-FF53D4982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749" y="4256335"/>
            <a:ext cx="719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標楷體" pitchFamily="65" charset="-120"/>
              </a:rPr>
              <a:t>2000</a:t>
            </a:r>
            <a:br>
              <a:rPr lang="en-US" altLang="zh-TW" sz="1800" dirty="0">
                <a:ea typeface="標楷體" pitchFamily="65" charset="-120"/>
              </a:rPr>
            </a:br>
            <a:r>
              <a:rPr lang="en-US" altLang="zh-TW" sz="1800" dirty="0">
                <a:ea typeface="標楷體" pitchFamily="65" charset="-120"/>
              </a:rPr>
              <a:t>  Hz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96970533-B60C-25F6-3BD5-115971EA0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68287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B5BD25D5-7FD2-39E1-9A30-7001D511C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60985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E76A932B-B276-5777-7B45-1F0A7909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23" y="4894082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u="sng" dirty="0">
                <a:solidFill>
                  <a:srgbClr val="FF0000"/>
                </a:solidFill>
              </a:rPr>
              <a:t>※  The code </a:t>
            </a:r>
            <a:r>
              <a:rPr lang="en-US" altLang="zh-TW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should be</a:t>
            </a:r>
            <a:r>
              <a:rPr lang="zh-TW" altLang="en-US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handed out by </a:t>
            </a:r>
            <a:r>
              <a:rPr lang="en-US" altLang="zh-TW" b="1" u="sng" dirty="0" err="1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NTUCool</a:t>
            </a:r>
            <a:r>
              <a:rPr lang="en-US" altLang="zh-TW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, too.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ED5C4E-D98C-A4DB-6CF3-5CE0CFB8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5" y="1211578"/>
            <a:ext cx="3724648" cy="27934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884B43-CA67-A6C0-1869-88F27B6FB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51" y="1211578"/>
            <a:ext cx="3724648" cy="279348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2FD16A-CC02-F7DA-218E-78E371A3A635}"/>
              </a:ext>
            </a:extLst>
          </p:cNvPr>
          <p:cNvSpPr txBox="1"/>
          <p:nvPr/>
        </p:nvSpPr>
        <p:spPr>
          <a:xfrm>
            <a:off x="467544" y="65976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15000"/>
              </a:spcBef>
              <a:buAutoNum type="alphaLcParenBoth"/>
            </a:pPr>
            <a:r>
              <a:rPr lang="en-US" altLang="zh-TW" u="sng" dirty="0"/>
              <a:t>the frequency response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2709D8-8FA1-D9D8-592F-9FFAF4FDFD56}"/>
              </a:ext>
            </a:extLst>
          </p:cNvPr>
          <p:cNvSpPr txBox="1"/>
          <p:nvPr/>
        </p:nvSpPr>
        <p:spPr>
          <a:xfrm>
            <a:off x="4731927" y="659766"/>
            <a:ext cx="412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TW" u="sng" dirty="0"/>
              <a:t>(b) the impulse response </a:t>
            </a:r>
            <a:r>
              <a:rPr lang="en-US" altLang="zh-TW" i="1" u="sng" dirty="0"/>
              <a:t>h</a:t>
            </a:r>
            <a:r>
              <a:rPr lang="en-US" altLang="zh-TW" u="sng" dirty="0"/>
              <a:t>[</a:t>
            </a:r>
            <a:r>
              <a:rPr lang="en-US" altLang="zh-TW" i="1" u="sng" dirty="0"/>
              <a:t>n</a:t>
            </a:r>
            <a:r>
              <a:rPr lang="en-US" altLang="zh-TW" u="sng" dirty="0"/>
              <a:t>] </a:t>
            </a:r>
            <a:r>
              <a:rPr lang="en-US" altLang="zh-TW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1F93C2-B7EB-3ABE-5A35-4E74C652EA4B}"/>
              </a:ext>
            </a:extLst>
          </p:cNvPr>
          <p:cNvSpPr txBox="1"/>
          <p:nvPr/>
        </p:nvSpPr>
        <p:spPr>
          <a:xfrm>
            <a:off x="464685" y="4581128"/>
            <a:ext cx="7732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TW" u="sng" dirty="0"/>
              <a:t>(c) the maximal error for each iteration</a:t>
            </a:r>
            <a:r>
              <a:rPr lang="en-US" altLang="zh-TW" dirty="0"/>
              <a:t>. </a:t>
            </a:r>
          </a:p>
          <a:p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C7E7A8C-B708-1A7C-43F2-50C55989F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9" y="5457418"/>
            <a:ext cx="661819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1B5915F-CA54-4BA1-B5AD-4403F28F5A89}"/>
              </a:ext>
            </a:extLst>
          </p:cNvPr>
          <p:cNvSpPr/>
          <p:nvPr/>
        </p:nvSpPr>
        <p:spPr>
          <a:xfrm>
            <a:off x="178497" y="404664"/>
            <a:ext cx="8787006" cy="784830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(2) (a) </a:t>
            </a:r>
            <a:r>
              <a:rPr lang="en-US" altLang="zh-TW" u="sng" dirty="0">
                <a:ea typeface="標楷體" pitchFamily="65" charset="-120"/>
              </a:rPr>
              <a:t>Which type of systems</a:t>
            </a:r>
            <a:r>
              <a:rPr lang="en-US" altLang="zh-TW" dirty="0">
                <a:ea typeface="標楷體" pitchFamily="65" charset="-120"/>
              </a:rPr>
              <a:t> can be implemented by convolution?    </a:t>
            </a:r>
          </a:p>
          <a:p>
            <a:pPr marL="269875" indent="-269875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(b) How do we convert convolution into an </a:t>
            </a:r>
            <a:r>
              <a:rPr lang="en-US" altLang="zh-TW" u="sng" dirty="0">
                <a:ea typeface="標楷體" pitchFamily="65" charset="-120"/>
              </a:rPr>
              <a:t>addition</a:t>
            </a:r>
            <a:r>
              <a:rPr lang="en-US" altLang="zh-TW" dirty="0">
                <a:ea typeface="標楷體" pitchFamily="65" charset="-120"/>
              </a:rPr>
              <a:t> operation?           (10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440E49F-41ED-A0F1-CDE1-0106891A2C87}"/>
                  </a:ext>
                </a:extLst>
              </p:cNvPr>
              <p:cNvSpPr txBox="1"/>
              <p:nvPr/>
            </p:nvSpPr>
            <p:spPr>
              <a:xfrm>
                <a:off x="178497" y="1268760"/>
                <a:ext cx="8787005" cy="4791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altLang="zh-TW" dirty="0"/>
                  <a:t>Linear time-invariant systems.</a:t>
                </a:r>
              </a:p>
              <a:p>
                <a:pPr lvl="1"/>
                <a:r>
                  <a:rPr lang="zh-TW" altLang="en-US" dirty="0"/>
                  <a:t>對於 </a:t>
                </a:r>
                <a:r>
                  <a:rPr lang="en-US" altLang="zh-TW" dirty="0"/>
                  <a:t>LTI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，符合以下兩點：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Linear(Scaling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Superposition)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x1(t)</a:t>
                </a:r>
                <a:r>
                  <a:rPr lang="zh-TW" altLang="en-US" dirty="0"/>
                  <a:t> 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y1(t)</a:t>
                </a:r>
                <a:r>
                  <a:rPr lang="zh-TW" altLang="en-US" dirty="0"/>
                  <a:t>，給予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x2(t)</a:t>
                </a:r>
                <a:r>
                  <a:rPr lang="zh-TW" altLang="en-US" dirty="0"/>
                  <a:t> 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y2(t)</a:t>
                </a:r>
                <a:r>
                  <a:rPr lang="zh-TW" altLang="en-US" dirty="0"/>
                  <a:t>，則給予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ax1(t)+bx2(t)</a:t>
                </a:r>
                <a:r>
                  <a:rPr lang="zh-TW" altLang="en-US" dirty="0"/>
                  <a:t> 會得到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為 </a:t>
                </a:r>
                <a:r>
                  <a:rPr lang="en-US" altLang="zh-TW" dirty="0"/>
                  <a:t>ay1(t)+by2(t)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Time-invariant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x(t)</a:t>
                </a:r>
                <a:r>
                  <a:rPr lang="zh-TW" altLang="en-US" dirty="0"/>
                  <a:t> 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y(t)</a:t>
                </a:r>
                <a:r>
                  <a:rPr lang="zh-TW" altLang="en-US" dirty="0"/>
                  <a:t>，則給予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x(t-s)</a:t>
                </a:r>
                <a:r>
                  <a:rPr lang="zh-TW" altLang="en-US" dirty="0"/>
                  <a:t> 會得到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為 </a:t>
                </a:r>
                <a:r>
                  <a:rPr lang="en-US" altLang="zh-TW" dirty="0"/>
                  <a:t>y(t-s)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若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為 </a:t>
                </a:r>
                <a:r>
                  <a:rPr lang="en-US" altLang="zh-TW" dirty="0"/>
                  <a:t>Impulse function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dirty="0"/>
                  <a:t>(t)</a:t>
                </a:r>
                <a:r>
                  <a:rPr lang="zh-TW" altLang="en-US" dirty="0"/>
                  <a:t> 而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為 </a:t>
                </a:r>
                <a:r>
                  <a:rPr lang="en-US" altLang="zh-TW" dirty="0"/>
                  <a:t>Impulse response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h(t)</a:t>
                </a:r>
                <a:r>
                  <a:rPr lang="zh-TW" altLang="en-US" dirty="0"/>
                  <a:t>，我們可以先將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x(t)</a:t>
                </a:r>
                <a:r>
                  <a:rPr lang="zh-TW" altLang="en-US" dirty="0"/>
                  <a:t> 變成由 </a:t>
                </a:r>
                <a:r>
                  <a:rPr lang="en-US" altLang="zh-TW" dirty="0"/>
                  <a:t>Impulse function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dirty="0"/>
                  <a:t>(t)</a:t>
                </a:r>
                <a:r>
                  <a:rPr lang="zh-TW" altLang="en-US" dirty="0"/>
                  <a:t> 所組成的式子：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TW" altLang="en-US" dirty="0"/>
                  <a:t> ，則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y(t)</a:t>
                </a:r>
                <a:r>
                  <a:rPr lang="zh-TW" altLang="en-US" dirty="0"/>
                  <a:t> 會得到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TW" altLang="en-US" dirty="0"/>
                  <a:t> 。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這就等於 </a:t>
                </a:r>
                <a:r>
                  <a:rPr lang="en-US" altLang="zh-TW" dirty="0"/>
                  <a:t>x(t)</a:t>
                </a:r>
                <a:r>
                  <a:rPr lang="zh-TW" altLang="en-US" dirty="0"/>
                  <a:t> 與 </a:t>
                </a:r>
                <a:r>
                  <a:rPr lang="en-US" altLang="zh-TW" dirty="0"/>
                  <a:t>h(t)</a:t>
                </a:r>
                <a:r>
                  <a:rPr lang="zh-TW" altLang="en-US" dirty="0"/>
                  <a:t> 做 </a:t>
                </a:r>
                <a:r>
                  <a:rPr lang="en-US" altLang="zh-TW" dirty="0">
                    <a:ea typeface="標楷體" pitchFamily="65" charset="-120"/>
                  </a:rPr>
                  <a:t>convolution</a:t>
                </a:r>
                <a:r>
                  <a:rPr lang="zh-TW" altLang="en-US" dirty="0">
                    <a:ea typeface="標楷體" pitchFamily="65" charset="-120"/>
                  </a:rPr>
                  <a:t>。</a:t>
                </a:r>
                <a:endParaRPr lang="en-US" altLang="zh-TW" dirty="0">
                  <a:ea typeface="標楷體" pitchFamily="65" charset="-120"/>
                </a:endParaRPr>
              </a:p>
              <a:p>
                <a:pPr marL="914400" lvl="1" indent="-457200">
                  <a:buAutoNum type="alphaLcParenBoth"/>
                </a:pPr>
                <a:endParaRPr lang="en-US" altLang="zh-TW" dirty="0"/>
              </a:p>
              <a:p>
                <a:pPr marL="457200" indent="-457200">
                  <a:buFontTx/>
                  <a:buAutoNum type="alphaLcParenBoth"/>
                </a:pPr>
                <a:r>
                  <a:rPr lang="zh-TW" altLang="en-US" dirty="0"/>
                  <a:t>在 </a:t>
                </a:r>
                <a:r>
                  <a:rPr lang="en-US" altLang="zh-TW" dirty="0"/>
                  <a:t>time domain</a:t>
                </a:r>
                <a:r>
                  <a:rPr lang="zh-TW" altLang="en-US" dirty="0"/>
                  <a:t> 若為 </a:t>
                </a:r>
                <a:r>
                  <a:rPr lang="en-US" altLang="zh-TW" dirty="0">
                    <a:ea typeface="標楷體" pitchFamily="65" charset="-120"/>
                  </a:rPr>
                  <a:t>convolution</a:t>
                </a:r>
                <a:r>
                  <a:rPr lang="zh-TW" altLang="en-US" dirty="0">
                    <a:ea typeface="標楷體" pitchFamily="65" charset="-120"/>
                  </a:rPr>
                  <a:t>，經過 </a:t>
                </a:r>
                <a:r>
                  <a:rPr lang="en-US" altLang="zh-TW" dirty="0">
                    <a:ea typeface="標楷體" pitchFamily="65" charset="-120"/>
                  </a:rPr>
                  <a:t>Fourier transform</a:t>
                </a:r>
                <a:r>
                  <a:rPr lang="zh-TW" altLang="en-US" dirty="0">
                    <a:ea typeface="標楷體" pitchFamily="65" charset="-120"/>
                  </a:rPr>
                  <a:t> 可轉為相乘，再兩邊取 </a:t>
                </a:r>
                <a:r>
                  <a:rPr lang="en-US" altLang="zh-TW" dirty="0">
                    <a:ea typeface="標楷體" pitchFamily="65" charset="-120"/>
                  </a:rPr>
                  <a:t>log</a:t>
                </a:r>
                <a:r>
                  <a:rPr lang="zh-TW" altLang="en-US" dirty="0">
                    <a:ea typeface="標楷體" pitchFamily="65" charset="-120"/>
                  </a:rPr>
                  <a:t> 就可以變成 </a:t>
                </a:r>
                <a:r>
                  <a:rPr lang="en-US" altLang="zh-TW" dirty="0">
                    <a:ea typeface="標楷體" pitchFamily="65" charset="-120"/>
                  </a:rPr>
                  <a:t>addition operation</a:t>
                </a:r>
                <a:r>
                  <a:rPr lang="zh-TW" altLang="en-US" dirty="0">
                    <a:ea typeface="標楷體" pitchFamily="65" charset="-120"/>
                  </a:rPr>
                  <a:t>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440E49F-41ED-A0F1-CDE1-0106891A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7" y="1268760"/>
                <a:ext cx="8787005" cy="4791248"/>
              </a:xfrm>
              <a:prstGeom prst="rect">
                <a:avLst/>
              </a:prstGeom>
              <a:blipFill>
                <a:blip r:embed="rId2"/>
                <a:stretch>
                  <a:fillRect l="-432" t="-528" r="-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F6865E67-5449-E8F5-C3A8-C0FB9D9A8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7"/>
          <a:stretch/>
        </p:blipFill>
        <p:spPr>
          <a:xfrm>
            <a:off x="5364089" y="5339742"/>
            <a:ext cx="3265972" cy="15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8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542DC2-D474-AABC-2373-40411E6828F5}"/>
              </a:ext>
            </a:extLst>
          </p:cNvPr>
          <p:cNvSpPr/>
          <p:nvPr/>
        </p:nvSpPr>
        <p:spPr>
          <a:xfrm>
            <a:off x="251520" y="332656"/>
            <a:ext cx="8713983" cy="1477328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(3) (a) Describe </a:t>
            </a:r>
            <a:r>
              <a:rPr lang="en-US" altLang="zh-TW" u="sng" dirty="0">
                <a:ea typeface="標楷體" pitchFamily="65" charset="-120"/>
              </a:rPr>
              <a:t>three advantages</a:t>
            </a:r>
            <a:r>
              <a:rPr lang="en-US" altLang="zh-TW" dirty="0">
                <a:ea typeface="標楷體" pitchFamily="65" charset="-120"/>
              </a:rPr>
              <a:t> of the FIR filter.</a:t>
            </a:r>
          </a:p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(b) How do we </a:t>
            </a:r>
            <a:r>
              <a:rPr lang="en-US" altLang="zh-TW" u="sng" dirty="0">
                <a:ea typeface="標楷體" pitchFamily="65" charset="-120"/>
              </a:rPr>
              <a:t>implement</a:t>
            </a:r>
            <a:r>
              <a:rPr lang="en-US" altLang="zh-TW" dirty="0">
                <a:ea typeface="標楷體" pitchFamily="65" charset="-120"/>
              </a:rPr>
              <a:t>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=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*(0.7</a:t>
            </a:r>
            <a:r>
              <a:rPr lang="en-US" altLang="zh-TW" i="1" baseline="30000" dirty="0">
                <a:ea typeface="標楷體" pitchFamily="65" charset="-120"/>
              </a:rPr>
              <a:t>n</a:t>
            </a:r>
            <a:r>
              <a:rPr lang="en-US" altLang="zh-TW" i="1" dirty="0">
                <a:ea typeface="標楷體" pitchFamily="65" charset="-120"/>
              </a:rPr>
              <a:t>u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]+ 0.2</a:t>
            </a:r>
            <a:r>
              <a:rPr lang="en-US" altLang="zh-TW" i="1" baseline="30000" dirty="0">
                <a:ea typeface="標楷體" pitchFamily="65" charset="-120"/>
              </a:rPr>
              <a:t>n</a:t>
            </a:r>
            <a:r>
              <a:rPr lang="en-US" altLang="zh-TW" i="1" dirty="0">
                <a:ea typeface="標楷體" pitchFamily="65" charset="-120"/>
              </a:rPr>
              <a:t>u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using the recursive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 method where * means the convolution and </a:t>
            </a:r>
            <a:r>
              <a:rPr lang="en-US" altLang="zh-TW" i="1" dirty="0">
                <a:ea typeface="標楷體" pitchFamily="65" charset="-120"/>
              </a:rPr>
              <a:t>u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is the unit step function?</a:t>
            </a:r>
          </a:p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                                                                                                              (10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1E9D86B-5ACD-38E3-525F-CEAF1D38DECA}"/>
                  </a:ext>
                </a:extLst>
              </p:cNvPr>
              <p:cNvSpPr txBox="1"/>
              <p:nvPr/>
            </p:nvSpPr>
            <p:spPr>
              <a:xfrm>
                <a:off x="215008" y="1988840"/>
                <a:ext cx="8713983" cy="414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altLang="zh-TW" dirty="0"/>
                  <a:t>1.</a:t>
                </a:r>
                <a:r>
                  <a:rPr lang="zh-TW" altLang="en-US" dirty="0"/>
                  <a:t> </a:t>
                </a:r>
                <a:r>
                  <a:rPr kumimoji="1" lang="en-US" altLang="zh-TW" dirty="0"/>
                  <a:t>Output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has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finite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length.</a:t>
                </a:r>
              </a:p>
              <a:p>
                <a:pPr lvl="1"/>
                <a:r>
                  <a:rPr lang="en-US" altLang="zh-TW" dirty="0"/>
                  <a:t>2.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Usually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less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loading.</a:t>
                </a:r>
              </a:p>
              <a:p>
                <a:pPr lvl="1"/>
                <a:r>
                  <a:rPr lang="en-US" altLang="zh-TW" dirty="0"/>
                  <a:t>3.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Stable.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Because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finite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number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input.</a:t>
                </a:r>
              </a:p>
              <a:p>
                <a:pPr marL="457200" indent="-457200">
                  <a:buAutoNum type="alphaLcParenBoth"/>
                </a:pPr>
                <a:r>
                  <a:rPr lang="en-US" altLang="zh-TW" dirty="0"/>
                  <a:t>Do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transform.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1−0.7</m:t>
                              </m:r>
                              <m:sSup>
                                <m:sSup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1−0.2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1−0.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1−0.2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TW"/>
                                <m:t>0.1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TW"/>
                            <m:t>0.1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)(2−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dirty="0"/>
              </a:p>
              <a:p>
                <a:pPr lvl="1"/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Do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inverse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z</a:t>
                </a:r>
                <a:r>
                  <a:rPr kumimoji="1" lang="zh-TW" altLang="en-US" dirty="0"/>
                  <a:t> </a:t>
                </a:r>
                <a:r>
                  <a:rPr lang="en-US" altLang="zh-TW" dirty="0"/>
                  <a:t>transform.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−0.9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+0.14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−0.9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−0.14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−0.9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1E9D86B-5ACD-38E3-525F-CEAF1D38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8" y="1988840"/>
                <a:ext cx="8713983" cy="4145815"/>
              </a:xfrm>
              <a:prstGeom prst="rect">
                <a:avLst/>
              </a:prstGeom>
              <a:blipFill>
                <a:blip r:embed="rId2"/>
                <a:stretch>
                  <a:fillRect l="-581" t="-612" b="-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08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ECFE3E-1BE1-418F-A3AA-A2744E474D72}"/>
              </a:ext>
            </a:extLst>
          </p:cNvPr>
          <p:cNvSpPr/>
          <p:nvPr/>
        </p:nvSpPr>
        <p:spPr>
          <a:xfrm>
            <a:off x="251520" y="404664"/>
            <a:ext cx="8713983" cy="707886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(4) What are the roles of (a) the transition band and (b) the weight function for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minimax FIR filter design?                                                                    (10 scores)                                              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7AF354-3666-65A0-A5A5-63096BB9D3F2}"/>
              </a:ext>
            </a:extLst>
          </p:cNvPr>
          <p:cNvSpPr txBox="1"/>
          <p:nvPr/>
        </p:nvSpPr>
        <p:spPr>
          <a:xfrm>
            <a:off x="251519" y="1412776"/>
            <a:ext cx="8713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(a)</a:t>
            </a:r>
          </a:p>
          <a:p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在不增加濾波器的點數的情況下，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transition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band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可以讓誤差減少。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transition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band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越寬，設計出來的濾波器就相對平緩，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passband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和 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stopband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的誤差就可以變小。有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transition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band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的話，才有機會讓誤差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&lt;0.5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。</a:t>
            </a:r>
            <a:endParaRPr lang="en-US" altLang="zh-TW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kumimoji="1" lang="en-US" altLang="zh-TW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(b)</a:t>
            </a:r>
          </a:p>
          <a:p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可以透過給予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passband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和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stopband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不同加權，在特定頻帶規定誤差要比較小，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weight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就給大一點，在某些頻帶誤差允許大一些，</a:t>
            </a:r>
            <a:r>
              <a:rPr lang="en-US" altLang="zh-TW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weight</a:t>
            </a:r>
            <a:r>
              <a:rPr lang="zh-TW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就給小一點。</a:t>
            </a:r>
            <a:endParaRPr lang="en-US" altLang="zh-TW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0C30E9-AE64-D1C8-B9EF-95DF598ABA7B}"/>
              </a:ext>
            </a:extLst>
          </p:cNvPr>
          <p:cNvSpPr/>
          <p:nvPr/>
        </p:nvSpPr>
        <p:spPr>
          <a:xfrm>
            <a:off x="251520" y="332656"/>
            <a:ext cx="8713983" cy="10156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(5) </a:t>
            </a:r>
            <a:r>
              <a:rPr lang="en-US" altLang="zh-TW" dirty="0"/>
              <a:t>Suppose that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(0.001</a:t>
            </a:r>
            <a:r>
              <a:rPr lang="en-US" altLang="zh-TW" i="1" dirty="0"/>
              <a:t>n</a:t>
            </a:r>
            <a:r>
              <a:rPr lang="en-US" altLang="zh-TW" dirty="0"/>
              <a:t>) and the length of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is 6000.  If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is</a:t>
            </a:r>
            <a:br>
              <a:rPr lang="en-US" altLang="zh-TW" dirty="0"/>
            </a:br>
            <a:r>
              <a:rPr lang="en-US" altLang="zh-TW" dirty="0"/>
              <a:t>  the FFT of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], determine </a:t>
            </a:r>
            <a:r>
              <a:rPr lang="en-US" altLang="zh-TW" i="1" dirty="0"/>
              <a:t>m</a:t>
            </a:r>
            <a:r>
              <a:rPr lang="en-US" altLang="zh-TW" dirty="0"/>
              <a:t> such that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correspond to the frequencies  of</a:t>
            </a:r>
            <a:br>
              <a:rPr lang="en-US" altLang="zh-TW" dirty="0"/>
            </a:br>
            <a:r>
              <a:rPr lang="en-US" altLang="zh-TW" dirty="0"/>
              <a:t> (a) 200Hz and (b)  -100Hz.                                                                     (10 scores)</a:t>
            </a:r>
            <a:endParaRPr lang="en-US" altLang="zh-TW" dirty="0">
              <a:ea typeface="標楷體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7381808-3252-D1C2-3CEB-E33D96433EF6}"/>
                  </a:ext>
                </a:extLst>
              </p:cNvPr>
              <p:cNvSpPr txBox="1"/>
              <p:nvPr/>
            </p:nvSpPr>
            <p:spPr>
              <a:xfrm>
                <a:off x="215008" y="1484784"/>
                <a:ext cx="8713983" cy="364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𝑠𝑎𝑚𝑝𝑙𝑖𝑛𝑔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𝑖𝑛𝑡𝑒𝑟𝑣𝑎𝑙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/>
                        <m:t>0.001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,</m:t>
                      </m:r>
                      <m:r>
                        <m:rPr>
                          <m:nor/>
                        </m:rPr>
                        <a:rPr lang="zh-TW" alt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sampling</m:t>
                      </m:r>
                      <m:r>
                        <m:rPr>
                          <m:nor/>
                        </m:rPr>
                        <a:rPr lang="zh-TW" alt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frequency</m:t>
                      </m:r>
                      <m:r>
                        <m:rPr>
                          <m:nor/>
                        </m:rPr>
                        <a:rPr lang="zh-TW" altLang="en-US" b="0" i="0" dirty="0" smtClean="0"/>
                        <m:t> 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zh-TW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/>
                        <m:t>6000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200=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dirty="0"/>
                          <m:t>6000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=1200</m:t>
                    </m:r>
                  </m:oMath>
                </a14:m>
                <a:endParaRPr lang="en-US" altLang="zh-TW" dirty="0"/>
              </a:p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−100=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dirty="0"/>
                          <m:t>6000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⇒5400</m:t>
                    </m:r>
                  </m:oMath>
                </a14:m>
                <a:endParaRPr lang="en-US" altLang="zh-TW" b="0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7381808-3252-D1C2-3CEB-E33D9643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8" y="1484784"/>
                <a:ext cx="8713983" cy="3642920"/>
              </a:xfrm>
              <a:prstGeom prst="rect">
                <a:avLst/>
              </a:prstGeom>
              <a:blipFill>
                <a:blip r:embed="rId2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87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DCC7DC-6C1B-BC4B-19FF-D2A7E5EBE382}"/>
              </a:ext>
            </a:extLst>
          </p:cNvPr>
          <p:cNvSpPr/>
          <p:nvPr/>
        </p:nvSpPr>
        <p:spPr>
          <a:xfrm>
            <a:off x="251520" y="332656"/>
            <a:ext cx="8713983" cy="109260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</a:t>
            </a:r>
            <a:r>
              <a:rPr lang="en-US" altLang="zh-TW" dirty="0"/>
              <a:t>Use the </a:t>
            </a:r>
            <a:r>
              <a:rPr lang="en-US" altLang="zh-TW" u="sng" dirty="0"/>
              <a:t>MSE method</a:t>
            </a:r>
            <a:r>
              <a:rPr lang="en-US" altLang="zh-TW" dirty="0"/>
              <a:t> to design the 7-point FIR filter that approximates the band filter of </a:t>
            </a:r>
            <a:r>
              <a:rPr lang="en-US" altLang="zh-TW" i="1" dirty="0" err="1"/>
              <a:t>H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(</a:t>
            </a:r>
            <a:r>
              <a:rPr lang="en-US" altLang="zh-TW" i="1" dirty="0"/>
              <a:t>F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 1 for 0.1 &lt; |</a:t>
            </a:r>
            <a:r>
              <a:rPr lang="en-US" altLang="zh-TW" i="1" dirty="0"/>
              <a:t>F</a:t>
            </a:r>
            <a:r>
              <a:rPr lang="en-US" altLang="zh-TW" dirty="0"/>
              <a:t>| &lt; 0.4 and </a:t>
            </a:r>
            <a:r>
              <a:rPr lang="en-US" altLang="zh-TW" i="1" dirty="0" err="1"/>
              <a:t>H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(</a:t>
            </a:r>
            <a:r>
              <a:rPr lang="en-US" altLang="zh-TW" i="1" dirty="0"/>
              <a:t>F</a:t>
            </a:r>
            <a:r>
              <a:rPr lang="en-US" altLang="zh-TW" dirty="0"/>
              <a:t>) = 0 for |</a:t>
            </a:r>
            <a:r>
              <a:rPr lang="en-US" altLang="zh-TW" i="1" dirty="0"/>
              <a:t>F</a:t>
            </a:r>
            <a:r>
              <a:rPr lang="en-US" altLang="zh-TW" dirty="0"/>
              <a:t>| &lt; 0.1 or |</a:t>
            </a:r>
            <a:r>
              <a:rPr lang="en-US" altLang="zh-TW" i="1" dirty="0"/>
              <a:t>F| &gt;</a:t>
            </a:r>
            <a:r>
              <a:rPr lang="en-US" altLang="zh-TW" dirty="0"/>
              <a:t>0.4.</a:t>
            </a:r>
          </a:p>
          <a:p>
            <a:pPr marL="269875" indent="-269875" algn="just">
              <a:spcBef>
                <a:spcPts val="600"/>
              </a:spcBef>
            </a:pPr>
            <a:r>
              <a:rPr lang="en-US" altLang="zh-TW" dirty="0"/>
              <a:t>                                                                                                  </a:t>
            </a:r>
            <a:r>
              <a:rPr lang="zh-TW" altLang="en-US" dirty="0"/>
              <a:t>　　　　</a:t>
            </a:r>
            <a:r>
              <a:rPr lang="en-US" altLang="zh-TW" dirty="0"/>
              <a:t>    (10 scores) </a:t>
            </a:r>
            <a:endParaRPr lang="en-US" altLang="zh-TW" dirty="0">
              <a:ea typeface="標楷體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E3FBB0F-D690-5231-6747-F8AC41C2DFE4}"/>
                  </a:ext>
                </a:extLst>
              </p:cNvPr>
              <p:cNvSpPr txBox="1"/>
              <p:nvPr/>
            </p:nvSpPr>
            <p:spPr>
              <a:xfrm>
                <a:off x="251519" y="1437914"/>
                <a:ext cx="8713983" cy="484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=7,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sup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sup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=0.6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zh-TW" sz="1600" dirty="0"/>
              </a:p>
              <a:p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𝑛𝐹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𝑑𝐹</m:t>
                          </m:r>
                          <m:r>
                            <a:rPr lang="zh-TW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＝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</m:t>
                              </m:r>
                            </m:sub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𝑛𝐹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𝑑𝐹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nary>
                                <m:nary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.1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0.4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TW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𝑛𝐹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𝑑𝐹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−0.8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sz="1600"/>
                        <m:t>0.3027</m:t>
                      </m:r>
                    </m:oMath>
                  </m:oMathPara>
                </a14:m>
                <a:endParaRPr kumimoji="1"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m:rPr>
                          <m:nor/>
                        </m:rPr>
                        <a:rPr kumimoji="1" lang="en-US" altLang="zh-TW" sz="1600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nor/>
                        </m:rPr>
                        <a:rPr lang="zh-TW" altLang="en-US" sz="1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sz="1600"/>
                        <m:t>0.3027</m:t>
                      </m:r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zh-TW" sz="1600" b="0" i="0" smtClean="0"/>
                        <m:t>cos</m:t>
                      </m:r>
                      <m:r>
                        <m:rPr>
                          <m:nor/>
                        </m:rPr>
                        <a:rPr lang="en-US" altLang="zh-TW" sz="1600" b="0" i="0" smtClean="0"/>
                        <m:t>(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m:rPr>
                          <m:nor/>
                        </m:rPr>
                        <a:rPr lang="en-US" altLang="zh-TW" sz="1600" b="0" i="0" smtClean="0"/>
                        <m:t>)</m:t>
                      </m:r>
                    </m:oMath>
                  </m:oMathPara>
                </a14:m>
                <a:endParaRPr kumimoji="1" lang="en-US" altLang="zh-TW" sz="1600" b="0" dirty="0"/>
              </a:p>
              <a:p>
                <a:endParaRPr kumimoji="1" lang="zh-TW" altLang="en-US" sz="16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E3FBB0F-D690-5231-6747-F8AC41C2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1437914"/>
                <a:ext cx="8713983" cy="4848058"/>
              </a:xfrm>
              <a:prstGeom prst="rect">
                <a:avLst/>
              </a:prstGeom>
              <a:blipFill>
                <a:blip r:embed="rId2"/>
                <a:stretch>
                  <a:fillRect t="-8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3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7B58A20D-3C42-4ED7-88E2-6BB61E96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74" y="332656"/>
            <a:ext cx="8352928" cy="1015663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875" indent="-269875" algn="just">
              <a:spcBef>
                <a:spcPct val="50000"/>
              </a:spcBef>
            </a:pPr>
            <a:r>
              <a:rPr lang="en-US" altLang="zh-TW" dirty="0"/>
              <a:t>(7) Estimate </a:t>
            </a:r>
            <a:r>
              <a:rPr lang="en-US" altLang="zh-TW" u="sng" dirty="0"/>
              <a:t>the length of the digital filter </a:t>
            </a:r>
            <a:r>
              <a:rPr lang="en-US" altLang="zh-TW" dirty="0"/>
              <a:t>if both the passband ripple and the</a:t>
            </a:r>
            <a:br>
              <a:rPr lang="en-US" altLang="zh-TW" dirty="0"/>
            </a:br>
            <a:r>
              <a:rPr lang="en-US" altLang="zh-TW" dirty="0"/>
              <a:t>  stopband ripple are smaller than 0.01, the sampling interval </a:t>
            </a:r>
            <a:r>
              <a:rPr lang="el-GR" altLang="zh-TW" dirty="0"/>
              <a:t>Δ</a:t>
            </a:r>
            <a:r>
              <a:rPr lang="en-US" altLang="zh-TW" i="1" baseline="-25000" dirty="0"/>
              <a:t>t</a:t>
            </a:r>
            <a:r>
              <a:rPr lang="en-US" altLang="zh-TW" dirty="0"/>
              <a:t>  = 0.0001, </a:t>
            </a:r>
            <a:br>
              <a:rPr lang="en-US" altLang="zh-TW" dirty="0"/>
            </a:br>
            <a:r>
              <a:rPr lang="en-US" altLang="zh-TW" dirty="0"/>
              <a:t>  and the transition band is from 3000Hz to 3300Hz.                     (10 scores)</a:t>
            </a:r>
            <a:endParaRPr lang="en-US" altLang="zh-TW" dirty="0">
              <a:ea typeface="標楷體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D84AC55-3564-8E32-C15E-85E7041EF7C0}"/>
                  </a:ext>
                </a:extLst>
              </p:cNvPr>
              <p:cNvSpPr txBox="1"/>
              <p:nvPr/>
            </p:nvSpPr>
            <p:spPr>
              <a:xfrm>
                <a:off x="334374" y="1628800"/>
                <a:ext cx="8352928" cy="287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dirty="0"/>
                            <m:t>0.0001</m:t>
                          </m:r>
                        </m:den>
                      </m:f>
                      <m:r>
                        <m:rPr>
                          <m:nor/>
                        </m:rP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10000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3300−3000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0.03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/>
                            <m:t>0.03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/>
                            <m:t>0.03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3=66.66≈67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D84AC55-3564-8E32-C15E-85E7041E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4" y="1628800"/>
                <a:ext cx="8352928" cy="2873928"/>
              </a:xfrm>
              <a:prstGeom prst="rect">
                <a:avLst/>
              </a:prstGeom>
              <a:blipFill>
                <a:blip r:embed="rId2"/>
                <a:stretch>
                  <a:fillRect b="-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0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>
            <a:extLst>
              <a:ext uri="{FF2B5EF4-FFF2-40B4-BE49-F238E27FC236}">
                <a16:creationId xmlns:a16="http://schemas.microsoft.com/office/drawing/2014/main" id="{6A88F222-8DF1-022F-02F8-E7757A810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1" y="332656"/>
            <a:ext cx="8466995" cy="79874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0, 1, 2, 3, 5, 6, 7, 8)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2FAA8AC-70F3-9F67-5E62-63C301AEDFE1}"/>
                  </a:ext>
                </a:extLst>
              </p:cNvPr>
              <p:cNvSpPr txBox="1"/>
              <p:nvPr/>
            </p:nvSpPr>
            <p:spPr>
              <a:xfrm>
                <a:off x="368451" y="1628800"/>
                <a:ext cx="8466995" cy="278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Q:</a:t>
                </a:r>
                <a:r>
                  <a:rPr kumimoji="1" lang="zh-TW" altLang="en-US" dirty="0"/>
                  <a:t> </a:t>
                </a:r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=8000,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=120000=15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=96000,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kumimoji="1" lang="en-US" altLang="zh-TW" b="0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𝐵𝑒𝑐𝑎𝑢𝑠𝑒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=60000</m:t>
                      </m:r>
                    </m:oMath>
                  </m:oMathPara>
                </a14:m>
                <a:endParaRPr kumimoji="1"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96000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120000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8000−8000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−1600</m:t>
                      </m:r>
                      <m:r>
                        <m:rPr>
                          <m:nor/>
                        </m:rPr>
                        <a:rPr lang="zh-TW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kumimoji="1" lang="en-US" altLang="zh-TW" b="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2FAA8AC-70F3-9F67-5E62-63C301AE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1" y="1628800"/>
                <a:ext cx="8466995" cy="2783647"/>
              </a:xfrm>
              <a:prstGeom prst="rect">
                <a:avLst/>
              </a:prstGeom>
              <a:blipFill>
                <a:blip r:embed="rId2"/>
                <a:stretch>
                  <a:fillRect l="-599" t="-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55762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1114</Words>
  <Application>Microsoft Macintosh PowerPoint</Application>
  <PresentationFormat>如螢幕大小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Wingdings 2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183</cp:revision>
  <dcterms:created xsi:type="dcterms:W3CDTF">2008-03-09T11:59:35Z</dcterms:created>
  <dcterms:modified xsi:type="dcterms:W3CDTF">2023-03-17T14:04:03Z</dcterms:modified>
</cp:coreProperties>
</file>