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8" r:id="rId5"/>
    <p:sldId id="267" r:id="rId6"/>
    <p:sldId id="269" r:id="rId7"/>
    <p:sldId id="270" r:id="rId8"/>
    <p:sldId id="264" r:id="rId9"/>
    <p:sldId id="271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/>
    <p:restoredTop sz="94649"/>
  </p:normalViewPr>
  <p:slideViewPr>
    <p:cSldViewPr>
      <p:cViewPr varScale="1">
        <p:scale>
          <a:sx n="102" d="100"/>
          <a:sy n="102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824" y="260350"/>
            <a:ext cx="439318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March 22</a:t>
            </a:r>
            <a:r>
              <a:rPr lang="en-US" altLang="zh-TW" b="1" baseline="30000" dirty="0">
                <a:solidFill>
                  <a:srgbClr val="3333FF"/>
                </a:solidFill>
                <a:ea typeface="標楷體" pitchFamily="65" charset="-120"/>
              </a:rPr>
              <a:t>nd</a:t>
            </a: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 err="1"/>
              <a:t>highpass</a:t>
            </a:r>
            <a:r>
              <a:rPr lang="en-US" altLang="zh-TW" dirty="0"/>
              <a:t> 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21,</a:t>
            </a:r>
            <a:r>
              <a:rPr lang="en-US" altLang="zh-TW" dirty="0">
                <a:sym typeface="Wingdings" pitchFamily="2" charset="2"/>
              </a:rPr>
              <a:t>  </a:t>
            </a:r>
            <a:r>
              <a:rPr lang="en-US" altLang="zh-TW" dirty="0"/>
              <a:t> Sampling frequency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8000Hz,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Pass Band  0~1600Hz    Transition band: 1600~2000 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passband,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0.8 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9344" y="5491961"/>
            <a:ext cx="85693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Show (a) the frequency response,  (b)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</a:t>
            </a:r>
          </a:p>
          <a:p>
            <a:pPr>
              <a:spcBef>
                <a:spcPct val="15000"/>
              </a:spcBef>
            </a:pPr>
            <a:r>
              <a:rPr lang="en-US" altLang="zh-TW" dirty="0"/>
              <a:t>          </a:t>
            </a:r>
            <a:r>
              <a:rPr lang="en-US" altLang="zh-TW" u="sng" dirty="0"/>
              <a:t>(c)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3275014" y="2754313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3276600" y="275431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898526" y="417091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043608" y="4170913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444286" y="4267200"/>
            <a:ext cx="71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1600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962017" y="4223679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1800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Hz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479749" y="4256335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2000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308223" y="4894082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>
                <a:solidFill>
                  <a:srgbClr val="FF0000"/>
                </a:solidFill>
              </a:rPr>
              <a:t>※  The code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should be</a:t>
            </a:r>
            <a:r>
              <a:rPr lang="zh-TW" altLang="en-US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handed out by </a:t>
            </a:r>
            <a:r>
              <a:rPr lang="en-US" altLang="zh-TW" b="1" u="sng" dirty="0" err="1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, too.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77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1B5915F-CA54-4BA1-B5AD-4403F28F5A89}"/>
              </a:ext>
            </a:extLst>
          </p:cNvPr>
          <p:cNvSpPr/>
          <p:nvPr/>
        </p:nvSpPr>
        <p:spPr>
          <a:xfrm>
            <a:off x="178497" y="404664"/>
            <a:ext cx="8787006" cy="784830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(2) (a) </a:t>
            </a:r>
            <a:r>
              <a:rPr lang="en-US" altLang="zh-TW" u="sng" dirty="0">
                <a:ea typeface="標楷體" pitchFamily="65" charset="-120"/>
              </a:rPr>
              <a:t>Which type of systems</a:t>
            </a:r>
            <a:r>
              <a:rPr lang="en-US" altLang="zh-TW" dirty="0">
                <a:ea typeface="標楷體" pitchFamily="65" charset="-120"/>
              </a:rPr>
              <a:t> can be implemented by convolution?    </a:t>
            </a:r>
          </a:p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convert convolution into an </a:t>
            </a:r>
            <a:r>
              <a:rPr lang="en-US" altLang="zh-TW" u="sng" dirty="0">
                <a:ea typeface="標楷體" pitchFamily="65" charset="-120"/>
              </a:rPr>
              <a:t>addition</a:t>
            </a:r>
            <a:r>
              <a:rPr lang="en-US" altLang="zh-TW" dirty="0">
                <a:ea typeface="標楷體" pitchFamily="65" charset="-120"/>
              </a:rPr>
              <a:t> operation?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40E49F-41ED-A0F1-CDE1-0106891A2C87}"/>
                  </a:ext>
                </a:extLst>
              </p:cNvPr>
              <p:cNvSpPr txBox="1"/>
              <p:nvPr/>
            </p:nvSpPr>
            <p:spPr>
              <a:xfrm>
                <a:off x="178497" y="1268760"/>
                <a:ext cx="8787005" cy="4791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Linear time-invariant systems.</a:t>
                </a:r>
              </a:p>
              <a:p>
                <a:pPr lvl="1"/>
                <a:r>
                  <a:rPr lang="zh-TW" altLang="en-US" dirty="0"/>
                  <a:t>對於 </a:t>
                </a:r>
                <a:r>
                  <a:rPr lang="en-US" altLang="zh-TW" dirty="0"/>
                  <a:t>LTI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，符合以下兩點：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Linear(Scaling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Superposition)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x1(t)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y1(t)</a:t>
                </a:r>
                <a:r>
                  <a:rPr lang="zh-TW" altLang="en-US" dirty="0"/>
                  <a:t>，給予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x2(t)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y2(t)</a:t>
                </a:r>
                <a:r>
                  <a:rPr lang="zh-TW" altLang="en-US" dirty="0"/>
                  <a:t>，則給予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ax1(t)+bx2(t)</a:t>
                </a:r>
                <a:r>
                  <a:rPr lang="zh-TW" altLang="en-US" dirty="0"/>
                  <a:t> 會得到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ay1(t)+by2(t)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Time-invariant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y(t)</a:t>
                </a:r>
                <a:r>
                  <a:rPr lang="zh-TW" altLang="en-US" dirty="0"/>
                  <a:t>，則給予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x(t-s)</a:t>
                </a:r>
                <a:r>
                  <a:rPr lang="zh-TW" altLang="en-US" dirty="0"/>
                  <a:t> 會得到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為 </a:t>
                </a:r>
                <a:r>
                  <a:rPr lang="en-US" altLang="zh-TW" dirty="0"/>
                  <a:t>y(t-s)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若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Impulse function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(t)</a:t>
                </a:r>
                <a:r>
                  <a:rPr lang="zh-TW" altLang="en-US" dirty="0"/>
                  <a:t> 而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為 </a:t>
                </a:r>
                <a:r>
                  <a:rPr lang="en-US" altLang="zh-TW" dirty="0"/>
                  <a:t>Impulse response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h(t)</a:t>
                </a:r>
                <a:r>
                  <a:rPr lang="zh-TW" altLang="en-US" dirty="0"/>
                  <a:t>，我們可以先將 </a:t>
                </a:r>
                <a:r>
                  <a:rPr lang="en-US" altLang="zh-TW" dirty="0"/>
                  <a:t>input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變成由 </a:t>
                </a:r>
                <a:r>
                  <a:rPr lang="en-US" altLang="zh-TW" dirty="0"/>
                  <a:t>Impulse function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TW" dirty="0"/>
                  <a:t>(t)</a:t>
                </a:r>
                <a:r>
                  <a:rPr lang="zh-TW" altLang="en-US" dirty="0"/>
                  <a:t> 所組成的式子：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TW" altLang="en-US" dirty="0"/>
                  <a:t> ，則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y(t)</a:t>
                </a:r>
                <a:r>
                  <a:rPr lang="zh-TW" altLang="en-US" dirty="0"/>
                  <a:t> 會得到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TW" altLang="en-US" dirty="0"/>
                  <a:t> 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這就等於 </a:t>
                </a:r>
                <a:r>
                  <a:rPr lang="en-US" altLang="zh-TW" dirty="0"/>
                  <a:t>x(t)</a:t>
                </a:r>
                <a:r>
                  <a:rPr lang="zh-TW" altLang="en-US" dirty="0"/>
                  <a:t> 與 </a:t>
                </a:r>
                <a:r>
                  <a:rPr lang="en-US" altLang="zh-TW" dirty="0"/>
                  <a:t>h(t)</a:t>
                </a:r>
                <a:r>
                  <a:rPr lang="zh-TW" altLang="en-US" dirty="0"/>
                  <a:t> 做 </a:t>
                </a:r>
                <a:r>
                  <a:rPr lang="en-US" altLang="zh-TW" dirty="0">
                    <a:ea typeface="標楷體" pitchFamily="65" charset="-120"/>
                  </a:rPr>
                  <a:t>convolution</a:t>
                </a:r>
                <a:r>
                  <a:rPr lang="zh-TW" altLang="en-US" dirty="0">
                    <a:ea typeface="標楷體" pitchFamily="65" charset="-120"/>
                  </a:rPr>
                  <a:t>。</a:t>
                </a:r>
                <a:endParaRPr lang="en-US" altLang="zh-TW" dirty="0">
                  <a:ea typeface="標楷體" pitchFamily="65" charset="-120"/>
                </a:endParaRPr>
              </a:p>
              <a:p>
                <a:pPr marL="914400" lvl="1" indent="-457200">
                  <a:buAutoNum type="alphaLcParenBoth"/>
                </a:pPr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:r>
                  <a:rPr lang="zh-TW" altLang="en-US" dirty="0"/>
                  <a:t>在 </a:t>
                </a:r>
                <a:r>
                  <a:rPr lang="en-US" altLang="zh-TW" dirty="0"/>
                  <a:t>time domain</a:t>
                </a:r>
                <a:r>
                  <a:rPr lang="zh-TW" altLang="en-US" dirty="0"/>
                  <a:t> 若為 </a:t>
                </a:r>
                <a:r>
                  <a:rPr lang="en-US" altLang="zh-TW" dirty="0">
                    <a:ea typeface="標楷體" pitchFamily="65" charset="-120"/>
                  </a:rPr>
                  <a:t>convolution</a:t>
                </a:r>
                <a:r>
                  <a:rPr lang="zh-TW" altLang="en-US" dirty="0">
                    <a:ea typeface="標楷體" pitchFamily="65" charset="-120"/>
                  </a:rPr>
                  <a:t>，經過 </a:t>
                </a:r>
                <a:r>
                  <a:rPr lang="en-US" altLang="zh-TW" dirty="0">
                    <a:ea typeface="標楷體" pitchFamily="65" charset="-120"/>
                  </a:rPr>
                  <a:t>Fourier transform</a:t>
                </a:r>
                <a:r>
                  <a:rPr lang="zh-TW" altLang="en-US" dirty="0">
                    <a:ea typeface="標楷體" pitchFamily="65" charset="-120"/>
                  </a:rPr>
                  <a:t> 可轉為相乘，再兩邊取 </a:t>
                </a:r>
                <a:r>
                  <a:rPr lang="en-US" altLang="zh-TW" dirty="0">
                    <a:ea typeface="標楷體" pitchFamily="65" charset="-120"/>
                  </a:rPr>
                  <a:t>log</a:t>
                </a:r>
                <a:r>
                  <a:rPr lang="zh-TW" altLang="en-US" dirty="0">
                    <a:ea typeface="標楷體" pitchFamily="65" charset="-120"/>
                  </a:rPr>
                  <a:t> 就可以變成 </a:t>
                </a:r>
                <a:r>
                  <a:rPr lang="en-US" altLang="zh-TW" dirty="0">
                    <a:ea typeface="標楷體" pitchFamily="65" charset="-120"/>
                  </a:rPr>
                  <a:t>addition operation</a:t>
                </a:r>
                <a:r>
                  <a:rPr lang="zh-TW" altLang="en-US" dirty="0">
                    <a:ea typeface="標楷體" pitchFamily="65" charset="-120"/>
                  </a:rPr>
                  <a:t>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440E49F-41ED-A0F1-CDE1-0106891A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7" y="1268760"/>
                <a:ext cx="8787005" cy="4791248"/>
              </a:xfrm>
              <a:prstGeom prst="rect">
                <a:avLst/>
              </a:prstGeom>
              <a:blipFill>
                <a:blip r:embed="rId2"/>
                <a:stretch>
                  <a:fillRect l="-432" t="-528" r="-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F6865E67-5449-E8F5-C3A8-C0FB9D9A8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7"/>
          <a:stretch/>
        </p:blipFill>
        <p:spPr>
          <a:xfrm>
            <a:off x="5364089" y="5339742"/>
            <a:ext cx="3265972" cy="15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542DC2-D474-AABC-2373-40411E6828F5}"/>
              </a:ext>
            </a:extLst>
          </p:cNvPr>
          <p:cNvSpPr/>
          <p:nvPr/>
        </p:nvSpPr>
        <p:spPr>
          <a:xfrm>
            <a:off x="251520" y="332656"/>
            <a:ext cx="8713983" cy="1477328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(3) (a) Describe </a:t>
            </a:r>
            <a:r>
              <a:rPr lang="en-US" altLang="zh-TW" u="sng" dirty="0">
                <a:ea typeface="標楷體" pitchFamily="65" charset="-120"/>
              </a:rPr>
              <a:t>three advantages</a:t>
            </a:r>
            <a:r>
              <a:rPr lang="en-US" altLang="zh-TW" dirty="0">
                <a:ea typeface="標楷體" pitchFamily="65" charset="-120"/>
              </a:rPr>
              <a:t> of the FIR filter.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</a:t>
            </a:r>
            <a:r>
              <a:rPr lang="en-US" altLang="zh-TW" u="sng" dirty="0">
                <a:ea typeface="標楷體" pitchFamily="65" charset="-120"/>
              </a:rPr>
              <a:t>implement</a:t>
            </a:r>
            <a:r>
              <a:rPr lang="en-US" altLang="zh-TW" dirty="0">
                <a:ea typeface="標楷體" pitchFamily="65" charset="-120"/>
              </a:rPr>
              <a:t>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=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*(0.7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]+ 0.2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using the recursive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method where * means the convolution and 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is the unit step function?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                                                                                                              (10 scores)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1E9D86B-5ACD-38E3-525F-CEAF1D38DECA}"/>
                  </a:ext>
                </a:extLst>
              </p:cNvPr>
              <p:cNvSpPr txBox="1"/>
              <p:nvPr/>
            </p:nvSpPr>
            <p:spPr>
              <a:xfrm>
                <a:off x="215008" y="1988840"/>
                <a:ext cx="8713983" cy="414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lang="en-US" altLang="zh-TW" dirty="0"/>
                  <a:t>1.</a:t>
                </a:r>
                <a:r>
                  <a:rPr lang="zh-TW" altLang="en-US" dirty="0"/>
                  <a:t> </a:t>
                </a:r>
                <a:r>
                  <a:rPr kumimoji="1" lang="en-US" altLang="zh-TW" dirty="0"/>
                  <a:t>Output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has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finite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length.</a:t>
                </a:r>
              </a:p>
              <a:p>
                <a:pPr lvl="1"/>
                <a:r>
                  <a:rPr lang="en-US" altLang="zh-TW" dirty="0"/>
                  <a:t>2.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Usually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less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loading.</a:t>
                </a:r>
              </a:p>
              <a:p>
                <a:pPr lvl="1"/>
                <a:r>
                  <a:rPr lang="en-US" altLang="zh-TW" dirty="0"/>
                  <a:t>3.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Stable.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Because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output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finite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input.</a:t>
                </a:r>
              </a:p>
              <a:p>
                <a:pPr marL="457200" indent="-457200">
                  <a:buAutoNum type="alphaLcParenBoth"/>
                </a:pPr>
                <a:r>
                  <a:rPr lang="en-US" altLang="zh-TW" dirty="0"/>
                  <a:t>Do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transform.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1−0.7</m:t>
                              </m:r>
                              <m:sSup>
                                <m:sSup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1−0.2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1−0.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1−0.2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TW"/>
                                <m:t>0.1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TW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/>
                            <m:t>0.1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)(2−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TW" dirty="0"/>
              </a:p>
              <a:p>
                <a:pPr lvl="1"/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Do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inverse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z</a:t>
                </a:r>
                <a:r>
                  <a:rPr kumimoji="1" lang="zh-TW" altLang="en-US" dirty="0"/>
                  <a:t> </a:t>
                </a:r>
                <a:r>
                  <a:rPr lang="en-US" altLang="zh-TW" dirty="0"/>
                  <a:t>transform.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+0.14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−0.14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−0.9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1E9D86B-5ACD-38E3-525F-CEAF1D38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1988840"/>
                <a:ext cx="8713983" cy="4145815"/>
              </a:xfrm>
              <a:prstGeom prst="rect">
                <a:avLst/>
              </a:prstGeom>
              <a:blipFill>
                <a:blip r:embed="rId2"/>
                <a:stretch>
                  <a:fillRect l="-581" t="-612" b="-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0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ECFE3E-1BE1-418F-A3AA-A2744E474D72}"/>
              </a:ext>
            </a:extLst>
          </p:cNvPr>
          <p:cNvSpPr/>
          <p:nvPr/>
        </p:nvSpPr>
        <p:spPr>
          <a:xfrm>
            <a:off x="251520" y="404664"/>
            <a:ext cx="8713983" cy="707886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(4) What are the roles of (a) the transition band and (b) the weight function for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minimax FIR filter design?                                                                    (10 scores)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0C30E9-AE64-D1C8-B9EF-95DF598ABA7B}"/>
              </a:ext>
            </a:extLst>
          </p:cNvPr>
          <p:cNvSpPr/>
          <p:nvPr/>
        </p:nvSpPr>
        <p:spPr>
          <a:xfrm>
            <a:off x="251520" y="332656"/>
            <a:ext cx="8713983" cy="1015663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(5) </a:t>
            </a:r>
            <a:r>
              <a:rPr lang="en-US" altLang="zh-TW" dirty="0"/>
              <a:t>Suppose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(0.001</a:t>
            </a:r>
            <a:r>
              <a:rPr lang="en-US" altLang="zh-TW" i="1" dirty="0"/>
              <a:t>n</a:t>
            </a:r>
            <a:r>
              <a:rPr lang="en-US" altLang="zh-TW" dirty="0"/>
              <a:t>) and the length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6000.  If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is</a:t>
            </a:r>
            <a:br>
              <a:rPr lang="en-US" altLang="zh-TW" dirty="0"/>
            </a:br>
            <a:r>
              <a:rPr lang="en-US" altLang="zh-TW" dirty="0"/>
              <a:t>  the FFT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determine </a:t>
            </a:r>
            <a:r>
              <a:rPr lang="en-US" altLang="zh-TW" i="1" dirty="0"/>
              <a:t>m</a:t>
            </a:r>
            <a:r>
              <a:rPr lang="en-US" altLang="zh-TW" dirty="0"/>
              <a:t> such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correspond to the frequencies  of</a:t>
            </a:r>
            <a:br>
              <a:rPr lang="en-US" altLang="zh-TW" dirty="0"/>
            </a:br>
            <a:r>
              <a:rPr lang="en-US" altLang="zh-TW" dirty="0"/>
              <a:t> (a) 200Hz and (b)  -100Hz.                                                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7381808-3252-D1C2-3CEB-E33D96433EF6}"/>
                  </a:ext>
                </a:extLst>
              </p:cNvPr>
              <p:cNvSpPr txBox="1"/>
              <p:nvPr/>
            </p:nvSpPr>
            <p:spPr>
              <a:xfrm>
                <a:off x="215008" y="1484784"/>
                <a:ext cx="8713983" cy="3642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𝑠𝑎𝑚𝑝𝑙𝑖𝑛𝑔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𝑖𝑛𝑡𝑒𝑟𝑣𝑎𝑙</m:t>
                          </m:r>
                          <m:r>
                            <a:rPr kumimoji="1"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/>
                        <m:t>0.001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,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sampling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0" i="0" dirty="0" smtClean="0"/>
                        <m:t>frequency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zh-TW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/>
                        <m:t>6000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200=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/>
                          <m:t>6000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endParaRPr lang="en-US" altLang="zh-TW" dirty="0"/>
              </a:p>
              <a:p>
                <a:pPr marL="457200" indent="-457200">
                  <a:buFontTx/>
                  <a:buAutoNum type="alphaLcParenBoth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−100=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/>
                          <m:t>6000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⇒400</m:t>
                    </m:r>
                  </m:oMath>
                </a14:m>
                <a:endParaRPr lang="en-US" altLang="zh-TW" b="0" dirty="0"/>
              </a:p>
              <a:p>
                <a:pPr marL="457200" indent="-457200">
                  <a:buAutoNum type="alphaLcParenBoth"/>
                </a:pPr>
                <a:endParaRPr kumimoji="1" lang="en-US" altLang="zh-TW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7381808-3252-D1C2-3CEB-E33D9643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1484784"/>
                <a:ext cx="8713983" cy="3642920"/>
              </a:xfrm>
              <a:prstGeom prst="rect">
                <a:avLst/>
              </a:prstGeom>
              <a:blipFill>
                <a:blip r:embed="rId2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87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DCC7DC-6C1B-BC4B-19FF-D2A7E5EBE382}"/>
              </a:ext>
            </a:extLst>
          </p:cNvPr>
          <p:cNvSpPr/>
          <p:nvPr/>
        </p:nvSpPr>
        <p:spPr>
          <a:xfrm>
            <a:off x="251520" y="332656"/>
            <a:ext cx="8713983" cy="109260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</a:t>
            </a:r>
            <a:r>
              <a:rPr lang="en-US" altLang="zh-TW" dirty="0"/>
              <a:t>Use the </a:t>
            </a:r>
            <a:r>
              <a:rPr lang="en-US" altLang="zh-TW" u="sng" dirty="0"/>
              <a:t>MSE method</a:t>
            </a:r>
            <a:r>
              <a:rPr lang="en-US" altLang="zh-TW" dirty="0"/>
              <a:t> to design the 7-point FIR filter that approximates the band filter of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 1 for 0.1 &lt; |</a:t>
            </a:r>
            <a:r>
              <a:rPr lang="en-US" altLang="zh-TW" i="1" dirty="0"/>
              <a:t>F</a:t>
            </a:r>
            <a:r>
              <a:rPr lang="en-US" altLang="zh-TW" dirty="0"/>
              <a:t>| &lt; 0.4 and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 = 0 for |</a:t>
            </a:r>
            <a:r>
              <a:rPr lang="en-US" altLang="zh-TW" i="1" dirty="0"/>
              <a:t>F</a:t>
            </a:r>
            <a:r>
              <a:rPr lang="en-US" altLang="zh-TW" dirty="0"/>
              <a:t>| &lt; 0.1 or |</a:t>
            </a:r>
            <a:r>
              <a:rPr lang="en-US" altLang="zh-TW" i="1" dirty="0"/>
              <a:t>F| &gt;</a:t>
            </a:r>
            <a:r>
              <a:rPr lang="en-US" altLang="zh-TW" dirty="0"/>
              <a:t>0.4.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/>
              <a:t>                                                                                                  </a:t>
            </a:r>
            <a:r>
              <a:rPr lang="zh-TW" altLang="en-US" dirty="0"/>
              <a:t>　　　　</a:t>
            </a:r>
            <a:r>
              <a:rPr lang="en-US" altLang="zh-TW" dirty="0"/>
              <a:t>    (10 scores) </a:t>
            </a:r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3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B58A20D-3C42-4ED7-88E2-6BB61E96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74" y="332656"/>
            <a:ext cx="8352928" cy="1015663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/>
              <a:t>(7) 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passband ripple and the</a:t>
            </a:r>
            <a:br>
              <a:rPr lang="en-US" altLang="zh-TW" dirty="0"/>
            </a:br>
            <a:r>
              <a:rPr lang="en-US" altLang="zh-TW" dirty="0"/>
              <a:t>  stopband ripple are smaller than 0.01, 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 = 0.0001, </a:t>
            </a:r>
            <a:br>
              <a:rPr lang="en-US" altLang="zh-TW" dirty="0"/>
            </a:br>
            <a:r>
              <a:rPr lang="en-US" altLang="zh-TW" dirty="0"/>
              <a:t>  and the transition band is from 3000Hz to 3300Hz.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D84AC55-3564-8E32-C15E-85E7041EF7C0}"/>
                  </a:ext>
                </a:extLst>
              </p:cNvPr>
              <p:cNvSpPr txBox="1"/>
              <p:nvPr/>
            </p:nvSpPr>
            <p:spPr>
              <a:xfrm>
                <a:off x="334374" y="1628800"/>
                <a:ext cx="8352928" cy="287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altLang="zh-TW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dirty="0"/>
                            <m:t>0.0001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10000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3300−3000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/>
                        <m:t>0.03</m:t>
                      </m:r>
                    </m:oMath>
                  </m:oMathPara>
                </a14:m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sSub>
                        <m:sSub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/>
                            <m:t>0.03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/>
                            <m:t>0.03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3=66.66≈67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D84AC55-3564-8E32-C15E-85E7041EF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4" y="1628800"/>
                <a:ext cx="8352928" cy="2873928"/>
              </a:xfrm>
              <a:prstGeom prst="rect">
                <a:avLst/>
              </a:prstGeom>
              <a:blipFill>
                <a:blip r:embed="rId2"/>
                <a:stretch>
                  <a:fillRect b="-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10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1">
            <a:extLst>
              <a:ext uri="{FF2B5EF4-FFF2-40B4-BE49-F238E27FC236}">
                <a16:creationId xmlns:a16="http://schemas.microsoft.com/office/drawing/2014/main" id="{6A88F222-8DF1-022F-02F8-E7757A81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1" y="332656"/>
            <a:ext cx="8466995" cy="798745"/>
          </a:xfrm>
          <a:prstGeom prst="rect">
            <a:avLst/>
          </a:prstGeom>
          <a:solidFill>
            <a:schemeClr val="accent3">
              <a:lumMod val="6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2, 3, 5, 6, 7, 8)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2FAA8AC-70F3-9F67-5E62-63C301AEDFE1}"/>
                  </a:ext>
                </a:extLst>
              </p:cNvPr>
              <p:cNvSpPr txBox="1"/>
              <p:nvPr/>
            </p:nvSpPr>
            <p:spPr>
              <a:xfrm>
                <a:off x="368451" y="1628800"/>
                <a:ext cx="8466995" cy="27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/>
                  <a:t>Q:</a:t>
                </a:r>
                <a:r>
                  <a:rPr kumimoji="1" lang="zh-TW" altLang="en-US" dirty="0"/>
                  <a:t> 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=8000,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=120000=15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=96000,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kumimoji="1" lang="en-US" altLang="zh-TW" b="0" dirty="0"/>
              </a:p>
              <a:p>
                <a:pPr/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𝐵𝑒𝑐𝑎𝑢𝑠𝑒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=60000</m:t>
                      </m:r>
                    </m:oMath>
                  </m:oMathPara>
                </a14:m>
                <a:endParaRPr kumimoji="1"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96000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120000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8000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8000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-1600</m:t>
                      </m:r>
                      <m:r>
                        <m:rPr>
                          <m:nor/>
                        </m:rPr>
                        <a:rPr lang="zh-TW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kumimoji="1" lang="en-US" altLang="zh-TW" b="0" dirty="0"/>
              </a:p>
              <a:p>
                <a:endParaRPr kumimoji="1"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2FAA8AC-70F3-9F67-5E62-63C301AE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1" y="1628800"/>
                <a:ext cx="8466995" cy="2783647"/>
              </a:xfrm>
              <a:prstGeom prst="rect">
                <a:avLst/>
              </a:prstGeom>
              <a:blipFill>
                <a:blip r:embed="rId2"/>
                <a:stretch>
                  <a:fillRect l="-599" t="-1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55762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918</Words>
  <Application>Microsoft Macintosh PowerPoint</Application>
  <PresentationFormat>如螢幕大小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Wingdings 2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Microsoft Office User</cp:lastModifiedBy>
  <cp:revision>172</cp:revision>
  <dcterms:created xsi:type="dcterms:W3CDTF">2008-03-09T11:59:35Z</dcterms:created>
  <dcterms:modified xsi:type="dcterms:W3CDTF">2023-03-11T11:00:24Z</dcterms:modified>
</cp:coreProperties>
</file>