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6" r:id="rId3"/>
    <p:sldId id="273" r:id="rId4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ea typeface="標楷體" pitchFamily="65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ea typeface="標楷體" pitchFamily="65" charset="-120"/>
              </a:defRPr>
            </a:lvl1pPr>
          </a:lstStyle>
          <a:p>
            <a:pPr>
              <a:defRPr/>
            </a:pPr>
            <a:fld id="{F440BB1F-E961-4B94-8361-69B9A9EC534E}" type="datetimeFigureOut">
              <a:rPr lang="zh-TW" altLang="en-US"/>
              <a:pPr>
                <a:defRPr/>
              </a:pPr>
              <a:t>2023/4/18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ea typeface="標楷體" pitchFamily="65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ea typeface="標楷體" pitchFamily="65" charset="-120"/>
              </a:defRPr>
            </a:lvl1pPr>
          </a:lstStyle>
          <a:p>
            <a:pPr>
              <a:defRPr/>
            </a:pPr>
            <a:fld id="{5BAA774D-F0A6-4724-A641-76E22C12ECF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22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09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12037-0311-4A60-BCA4-3BE6D7FDE2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CA91D-75E2-4F0F-A156-BA78874252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A9AB1-1403-48D7-9566-38105F9DD8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92760-D1E4-4CF9-9A89-E9E472B022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1167A-0319-4098-A17F-1CD6B2EF50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550CE-AC18-402D-8DC0-BD7028D2CA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86642-E5E7-4548-9714-99D2F940F4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C135D-4623-4E31-ABB3-DC5686E44E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F36C7-6EBD-44D6-A3DC-D4E8063E16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15F4-909A-45DD-BFA4-0B0CB52EE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5C869-997F-449C-8949-D0E36928DC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AD55274-D03D-4DFD-8000-9A0C130E9A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  <a:ea typeface="標楷體" pitchFamily="65" charset="-120"/>
              </a:rPr>
              <a:t>Homework 4  (Due: 5/24)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0FD4E35-0FDB-4C6C-9B6E-5F1317EAE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23" y="909018"/>
            <a:ext cx="84963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dirty="0"/>
              <a:t>(1) Write a </a:t>
            </a:r>
            <a:r>
              <a:rPr lang="en-US" altLang="zh-TW" dirty="0" err="1"/>
              <a:t>Matlab</a:t>
            </a:r>
            <a:r>
              <a:rPr lang="en-US" altLang="zh-TW" dirty="0"/>
              <a:t> or Python program to measure the structural similarity (SSIM)</a:t>
            </a:r>
            <a:br>
              <a:rPr lang="en-US" altLang="zh-TW" dirty="0"/>
            </a:br>
            <a:r>
              <a:rPr lang="en-US" altLang="zh-TW" dirty="0"/>
              <a:t>       of two images  A and B.  The sizes of A and B are equivalent.     </a:t>
            </a:r>
          </a:p>
          <a:p>
            <a:pPr algn="just"/>
            <a:r>
              <a:rPr lang="en-US" altLang="zh-TW" dirty="0"/>
              <a:t>                                          SSIM(A, B, c1, c2)                                  </a:t>
            </a:r>
          </a:p>
          <a:p>
            <a:pPr algn="just"/>
            <a:r>
              <a:rPr lang="en-US" altLang="zh-TW" dirty="0"/>
              <a:t>     where c1 and c2 are some adjust constants.                                      </a:t>
            </a:r>
          </a:p>
          <a:p>
            <a:pPr algn="just"/>
            <a:r>
              <a:rPr lang="en-US" altLang="zh-TW" dirty="0"/>
              <a:t>     </a:t>
            </a:r>
            <a:r>
              <a:rPr lang="en-US" altLang="zh-TW" u="sng" dirty="0"/>
              <a:t>The </a:t>
            </a:r>
            <a:r>
              <a:rPr lang="en-US" altLang="zh-TW" u="sng" dirty="0" err="1"/>
              <a:t>Matlab</a:t>
            </a:r>
            <a:r>
              <a:rPr lang="en-US" altLang="zh-TW" u="sng" dirty="0"/>
              <a:t> or Python code should be handed out by </a:t>
            </a:r>
            <a:r>
              <a:rPr lang="en-US" altLang="zh-TW" u="sng" dirty="0" err="1">
                <a:solidFill>
                  <a:srgbClr val="3333FF"/>
                </a:solidFill>
                <a:cs typeface="Times New Roman" pitchFamily="18" charset="0"/>
              </a:rPr>
              <a:t>NTUCool</a:t>
            </a:r>
            <a:r>
              <a:rPr lang="en-US" altLang="zh-TW" dirty="0"/>
              <a:t>.      (20 scores)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FF5B5EDA-14FF-451F-B07E-5B49A7074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36912"/>
            <a:ext cx="86413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ea typeface="標楷體" pitchFamily="65" charset="-120"/>
              </a:rPr>
              <a:t>(2) (a) How do we use </a:t>
            </a:r>
            <a:r>
              <a:rPr lang="en-US" altLang="zh-TW" u="sng" dirty="0">
                <a:ea typeface="標楷體" pitchFamily="65" charset="-120"/>
              </a:rPr>
              <a:t>three real multiplications</a:t>
            </a:r>
            <a:r>
              <a:rPr lang="en-US" altLang="zh-TW" dirty="0">
                <a:ea typeface="標楷體" pitchFamily="65" charset="-120"/>
              </a:rPr>
              <a:t> to implement a complex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        multiplication?                                                                           </a:t>
            </a:r>
            <a:r>
              <a:rPr lang="en-US" altLang="zh-TW" dirty="0">
                <a:sym typeface="Symbol"/>
              </a:rPr>
              <a:t>(10 scores)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01AD9887-1B1D-4D73-8938-66E1CF0B9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75" y="3424335"/>
            <a:ext cx="7920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ea typeface="標楷體" pitchFamily="65" charset="-120"/>
              </a:rPr>
              <a:t>(b)</a:t>
            </a:r>
            <a:r>
              <a:rPr lang="zh-TW" altLang="en-US" dirty="0">
                <a:ea typeface="標楷體" pitchFamily="65" charset="-120"/>
              </a:rPr>
              <a:t> </a:t>
            </a:r>
            <a:r>
              <a:rPr lang="en-US" altLang="zh-TW" dirty="0">
                <a:ea typeface="標楷體" pitchFamily="65" charset="-120"/>
              </a:rPr>
              <a:t>Suppose</a:t>
            </a:r>
            <a:r>
              <a:rPr lang="zh-TW" altLang="en-US" dirty="0">
                <a:ea typeface="標楷體" pitchFamily="65" charset="-120"/>
              </a:rPr>
              <a:t> </a:t>
            </a:r>
            <a:r>
              <a:rPr lang="en-US" altLang="zh-TW" dirty="0">
                <a:ea typeface="標楷體" pitchFamily="65" charset="-120"/>
              </a:rPr>
              <a:t>that</a:t>
            </a:r>
            <a:endParaRPr lang="en-US" altLang="zh-TW" dirty="0">
              <a:sym typeface="Symbol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D5720E-623D-458C-8BB2-87BB8449D75C}"/>
              </a:ext>
            </a:extLst>
          </p:cNvPr>
          <p:cNvSpPr/>
          <p:nvPr/>
        </p:nvSpPr>
        <p:spPr>
          <a:xfrm>
            <a:off x="755576" y="4998331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ym typeface="Symbol"/>
              </a:rPr>
              <a:t>How do we implement above matrix operation with the least number of real multiplications?                                                                              (10 scores)</a:t>
            </a:r>
            <a:endParaRPr lang="zh-TW" altLang="en-US" dirty="0"/>
          </a:p>
        </p:txBody>
      </p:sp>
      <p:graphicFrame>
        <p:nvGraphicFramePr>
          <p:cNvPr id="28" name="Object 3">
            <a:extLst>
              <a:ext uri="{FF2B5EF4-FFF2-40B4-BE49-F238E27FC236}">
                <a16:creationId xmlns:a16="http://schemas.microsoft.com/office/drawing/2014/main" id="{A6FB0C44-0A58-42F1-9AD4-E3CE52A4D8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683556"/>
              </p:ext>
            </p:extLst>
          </p:nvPr>
        </p:nvGraphicFramePr>
        <p:xfrm>
          <a:off x="2843808" y="3501318"/>
          <a:ext cx="3249612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9" name="Equation" r:id="rId4" imgW="3593880" imgH="1498320" progId="Equation.DSMT4">
                  <p:embed/>
                </p:oleObj>
              </mc:Choice>
              <mc:Fallback>
                <p:oleObj name="Equation" r:id="rId4" imgW="3593880" imgH="1498320" progId="Equation.DSMT4">
                  <p:embed/>
                  <p:pic>
                    <p:nvPicPr>
                      <p:cNvPr id="37" name="Object 3">
                        <a:extLst>
                          <a:ext uri="{FF2B5EF4-FFF2-40B4-BE49-F238E27FC236}">
                            <a16:creationId xmlns:a16="http://schemas.microsoft.com/office/drawing/2014/main" id="{0F31FB3C-84FD-486E-874D-B07EC23F23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501318"/>
                        <a:ext cx="3249612" cy="149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9">
            <a:extLst>
              <a:ext uri="{FF2B5EF4-FFF2-40B4-BE49-F238E27FC236}">
                <a16:creationId xmlns:a16="http://schemas.microsoft.com/office/drawing/2014/main" id="{F1B52ACA-FBCA-450C-B37F-67DAE9F32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818274"/>
            <a:ext cx="83529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/>
            <a:r>
              <a:rPr lang="en-US" altLang="zh-TW" dirty="0"/>
              <a:t>(3) Determining </a:t>
            </a:r>
            <a:r>
              <a:rPr lang="en-US" altLang="zh-TW" u="sng" dirty="0"/>
              <a:t>the numbers of real multiplications</a:t>
            </a:r>
            <a:r>
              <a:rPr lang="en-US" altLang="zh-TW" dirty="0"/>
              <a:t> for the (a) 125-point DFT,</a:t>
            </a:r>
          </a:p>
          <a:p>
            <a:r>
              <a:rPr lang="en-US" altLang="zh-TW" dirty="0"/>
              <a:t>      (b) the 147-point DFT, and (c) the 385-point DFT.                          (15 scores)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3825237B-BFA1-48B5-984C-2F10B73C8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91" y="388770"/>
            <a:ext cx="84248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ea typeface="標楷體" pitchFamily="65" charset="-120"/>
              </a:rPr>
              <a:t>(4) What is the </a:t>
            </a:r>
            <a:r>
              <a:rPr lang="en-US" altLang="zh-TW" u="sng" dirty="0">
                <a:ea typeface="標楷體" pitchFamily="65" charset="-120"/>
              </a:rPr>
              <a:t>complexity</a:t>
            </a:r>
            <a:r>
              <a:rPr lang="en-US" altLang="zh-TW" dirty="0">
                <a:ea typeface="標楷體" pitchFamily="65" charset="-120"/>
              </a:rPr>
              <a:t> of the 3D DFT as follows? Express the solution in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terms of the big order.                                                                    (10 scores)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C01DA1D1-4571-4ECF-996A-C550DCDC0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91" y="1916832"/>
            <a:ext cx="842493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(5) Suppose that there are 1200 cars in a dataset and an algorithm detects 1000</a:t>
            </a:r>
            <a:br>
              <a:rPr lang="en-US" altLang="zh-TW" dirty="0"/>
            </a:br>
            <a:r>
              <a:rPr lang="en-US" altLang="zh-TW" dirty="0"/>
              <a:t>      cars. However, among the detected cars, 100 of them are in fact other objects.</a:t>
            </a:r>
            <a:br>
              <a:rPr lang="en-US" altLang="zh-TW" dirty="0"/>
            </a:br>
            <a:r>
              <a:rPr lang="en-US" altLang="zh-TW" dirty="0"/>
              <a:t>     Determine </a:t>
            </a:r>
            <a:r>
              <a:rPr lang="en-US" altLang="zh-TW" u="sng" dirty="0"/>
              <a:t>the precision, the recall, and the F-score</a:t>
            </a:r>
            <a:r>
              <a:rPr lang="en-US" altLang="zh-TW" dirty="0"/>
              <a:t> of the algorithm.    </a:t>
            </a:r>
          </a:p>
          <a:p>
            <a:pPr algn="just"/>
            <a:r>
              <a:rPr lang="en-US" altLang="zh-TW" dirty="0"/>
              <a:t>                                                                                                             (10 scores)       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045B8831-7AF2-4384-920F-09337F390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126145"/>
              </p:ext>
            </p:extLst>
          </p:nvPr>
        </p:nvGraphicFramePr>
        <p:xfrm>
          <a:off x="1691680" y="1121732"/>
          <a:ext cx="45688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" name="Equation" r:id="rId4" imgW="5054400" imgH="711000" progId="Equation.DSMT4">
                  <p:embed/>
                </p:oleObj>
              </mc:Choice>
              <mc:Fallback>
                <p:oleObj name="Equation" r:id="rId4" imgW="5054400" imgH="711000" progId="Equation.DSMT4">
                  <p:embed/>
                  <p:pic>
                    <p:nvPicPr>
                      <p:cNvPr id="37" name="Object 3">
                        <a:extLst>
                          <a:ext uri="{FF2B5EF4-FFF2-40B4-BE49-F238E27FC236}">
                            <a16:creationId xmlns:a16="http://schemas.microsoft.com/office/drawing/2014/main" id="{0F31FB3C-84FD-486E-874D-B07EC23F23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121732"/>
                        <a:ext cx="456882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FFC925CC-4204-4666-AF43-CBC2A82A0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61" y="3258324"/>
            <a:ext cx="8569325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(6) Suppose that length(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1100. What is the </a:t>
            </a:r>
            <a:r>
              <a:rPr lang="en-US" altLang="zh-TW" u="sng" dirty="0">
                <a:ea typeface="標楷體" pitchFamily="65" charset="-120"/>
              </a:rPr>
              <a:t>best way </a:t>
            </a:r>
            <a:r>
              <a:rPr lang="en-US" altLang="zh-TW" dirty="0">
                <a:ea typeface="標楷體" pitchFamily="65" charset="-120"/>
              </a:rPr>
              <a:t>to implement the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convolution of  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and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if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 (a)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 500,           (b)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40,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 (c)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 6,        and (d)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2 ?                     (25 scores)</a:t>
            </a:r>
          </a:p>
          <a:p>
            <a:pPr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Please show (</a:t>
            </a:r>
            <a:r>
              <a:rPr lang="en-US" altLang="zh-TW" dirty="0" err="1">
                <a:ea typeface="標楷體" pitchFamily="65" charset="-120"/>
              </a:rPr>
              <a:t>i</a:t>
            </a:r>
            <a:r>
              <a:rPr lang="en-US" altLang="zh-TW" dirty="0">
                <a:ea typeface="標楷體" pitchFamily="65" charset="-120"/>
              </a:rPr>
              <a:t>) the </a:t>
            </a:r>
            <a:r>
              <a:rPr lang="en-US" altLang="zh-TW" u="sng" dirty="0">
                <a:ea typeface="標楷體" pitchFamily="65" charset="-120"/>
              </a:rPr>
              <a:t>convolution method</a:t>
            </a:r>
            <a:r>
              <a:rPr lang="en-US" altLang="zh-TW" dirty="0">
                <a:ea typeface="標楷體" pitchFamily="65" charset="-120"/>
              </a:rPr>
              <a:t> (direct, sectioned convolution, or 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non-sectioned convolution), (ii) the </a:t>
            </a:r>
            <a:r>
              <a:rPr lang="en-US" altLang="zh-TW" u="sng" dirty="0">
                <a:ea typeface="標楷體" pitchFamily="65" charset="-120"/>
              </a:rPr>
              <a:t>number of points of the FFT</a:t>
            </a:r>
            <a:r>
              <a:rPr lang="en-US" altLang="zh-TW" dirty="0">
                <a:ea typeface="標楷體" pitchFamily="65" charset="-120"/>
              </a:rPr>
              <a:t>, (iii) and the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</a:t>
            </a:r>
            <a:r>
              <a:rPr lang="en-US" altLang="zh-TW" u="sng" dirty="0">
                <a:ea typeface="標楷體" pitchFamily="65" charset="-120"/>
              </a:rPr>
              <a:t>number of real multiplications</a:t>
            </a:r>
            <a:r>
              <a:rPr lang="en-US" altLang="zh-TW" dirty="0">
                <a:ea typeface="標楷體" pitchFamily="65" charset="-120"/>
              </a:rPr>
              <a:t> for the best implementation method. Also,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consider the general case where 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and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are complex sequences and the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FFT of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can be computed in prior. </a:t>
            </a:r>
          </a:p>
        </p:txBody>
      </p:sp>
    </p:spTree>
    <p:extLst>
      <p:ext uri="{BB962C8B-B14F-4D97-AF65-F5344CB8AC3E}">
        <p14:creationId xmlns:p14="http://schemas.microsoft.com/office/powerpoint/2010/main" val="204315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1">
            <a:extLst>
              <a:ext uri="{FF2B5EF4-FFF2-40B4-BE49-F238E27FC236}">
                <a16:creationId xmlns:a16="http://schemas.microsoft.com/office/drawing/2014/main" id="{4A1D3A94-9A21-4BD2-A07F-C369D434B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2" y="332656"/>
            <a:ext cx="8466995" cy="79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(2, 7), (3, 8), (4, 9), (0, 5))  </a:t>
            </a:r>
          </a:p>
        </p:txBody>
      </p:sp>
    </p:spTree>
    <p:extLst>
      <p:ext uri="{BB962C8B-B14F-4D97-AF65-F5344CB8AC3E}">
        <p14:creationId xmlns:p14="http://schemas.microsoft.com/office/powerpoint/2010/main" val="672075108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471</Words>
  <Application>Microsoft Office PowerPoint</Application>
  <PresentationFormat>如螢幕大小 (4:3)</PresentationFormat>
  <Paragraphs>22</Paragraphs>
  <Slides>3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Symbol</vt:lpstr>
      <vt:lpstr>Times New Roman</vt:lpstr>
      <vt:lpstr>預設簡報設計</vt:lpstr>
      <vt:lpstr>MathType 7.0 Equation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user</cp:lastModifiedBy>
  <cp:revision>310</cp:revision>
  <cp:lastPrinted>2023-04-18T04:34:19Z</cp:lastPrinted>
  <dcterms:created xsi:type="dcterms:W3CDTF">2008-03-09T11:59:35Z</dcterms:created>
  <dcterms:modified xsi:type="dcterms:W3CDTF">2023-04-18T13:48:33Z</dcterms:modified>
</cp:coreProperties>
</file>