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6"/>
  </p:notesMasterIdLst>
  <p:handoutMasterIdLst>
    <p:handoutMasterId r:id="rId67"/>
  </p:handoutMasterIdLst>
  <p:sldIdLst>
    <p:sldId id="287" r:id="rId2"/>
    <p:sldId id="289" r:id="rId3"/>
    <p:sldId id="457" r:id="rId4"/>
    <p:sldId id="413" r:id="rId5"/>
    <p:sldId id="414" r:id="rId6"/>
    <p:sldId id="326" r:id="rId7"/>
    <p:sldId id="545" r:id="rId8"/>
    <p:sldId id="291" r:id="rId9"/>
    <p:sldId id="292" r:id="rId10"/>
    <p:sldId id="297" r:id="rId11"/>
    <p:sldId id="293" r:id="rId12"/>
    <p:sldId id="543" r:id="rId13"/>
    <p:sldId id="294" r:id="rId14"/>
    <p:sldId id="635" r:id="rId15"/>
    <p:sldId id="636" r:id="rId16"/>
    <p:sldId id="637" r:id="rId17"/>
    <p:sldId id="638" r:id="rId18"/>
    <p:sldId id="639" r:id="rId19"/>
    <p:sldId id="546" r:id="rId20"/>
    <p:sldId id="547" r:id="rId21"/>
    <p:sldId id="549" r:id="rId22"/>
    <p:sldId id="550" r:id="rId23"/>
    <p:sldId id="551" r:id="rId24"/>
    <p:sldId id="552" r:id="rId25"/>
    <p:sldId id="412" r:id="rId26"/>
    <p:sldId id="579" r:id="rId27"/>
    <p:sldId id="580" r:id="rId28"/>
    <p:sldId id="581" r:id="rId29"/>
    <p:sldId id="582" r:id="rId30"/>
    <p:sldId id="583" r:id="rId31"/>
    <p:sldId id="584" r:id="rId32"/>
    <p:sldId id="585" r:id="rId33"/>
    <p:sldId id="586" r:id="rId34"/>
    <p:sldId id="587" r:id="rId35"/>
    <p:sldId id="588" r:id="rId36"/>
    <p:sldId id="589" r:id="rId37"/>
    <p:sldId id="590" r:id="rId38"/>
    <p:sldId id="591" r:id="rId39"/>
    <p:sldId id="592" r:id="rId40"/>
    <p:sldId id="593" r:id="rId41"/>
    <p:sldId id="594" r:id="rId42"/>
    <p:sldId id="595" r:id="rId43"/>
    <p:sldId id="596" r:id="rId44"/>
    <p:sldId id="597" r:id="rId45"/>
    <p:sldId id="598" r:id="rId46"/>
    <p:sldId id="599" r:id="rId47"/>
    <p:sldId id="600" r:id="rId48"/>
    <p:sldId id="601" r:id="rId49"/>
    <p:sldId id="602" r:id="rId50"/>
    <p:sldId id="603" r:id="rId51"/>
    <p:sldId id="604" r:id="rId52"/>
    <p:sldId id="605" r:id="rId53"/>
    <p:sldId id="616" r:id="rId54"/>
    <p:sldId id="615" r:id="rId55"/>
    <p:sldId id="640" r:id="rId56"/>
    <p:sldId id="619" r:id="rId57"/>
    <p:sldId id="620" r:id="rId58"/>
    <p:sldId id="621" r:id="rId59"/>
    <p:sldId id="622" r:id="rId60"/>
    <p:sldId id="623" r:id="rId61"/>
    <p:sldId id="624" r:id="rId62"/>
    <p:sldId id="625" r:id="rId63"/>
    <p:sldId id="626" r:id="rId64"/>
    <p:sldId id="627" r:id="rId65"/>
  </p:sldIdLst>
  <p:sldSz cx="9906000" cy="6858000" type="A4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99"/>
    <a:srgbClr val="0066FF"/>
    <a:srgbClr val="011857"/>
    <a:srgbClr val="FFFF99"/>
    <a:srgbClr val="FFFF00"/>
    <a:srgbClr val="00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160" y="3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008"/>
    </p:cViewPr>
  </p:sorterViewPr>
  <p:notesViewPr>
    <p:cSldViewPr>
      <p:cViewPr varScale="1">
        <p:scale>
          <a:sx n="65" d="100"/>
          <a:sy n="65" d="100"/>
        </p:scale>
        <p:origin x="-1680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C7526-EC8A-408E-9495-6ABAF76B4224}" type="datetimeFigureOut">
              <a:rPr lang="zh-TW" altLang="en-US" smtClean="0"/>
              <a:pPr/>
              <a:t>2017/9/12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953A2-83BA-48A6-8C5B-4BCAB2E106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71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9C69FC-DD3A-4D30-88B9-BD7AEC7C7E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1486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6EBE15-E064-432D-BE0E-F5320C15363A}" type="slidenum">
              <a:rPr lang="en-US" altLang="zh-TW" smtClean="0"/>
              <a:pPr/>
              <a:t>29</a:t>
            </a:fld>
            <a:endParaRPr lang="en-US" altLang="zh-TW" smtClean="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zh-TW" altLang="zh-TW" smtClean="0"/>
          </a:p>
        </p:txBody>
      </p:sp>
      <p:sp>
        <p:nvSpPr>
          <p:cNvPr id="1331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7350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03677-599D-4B09-AEBA-16B758A0A9D6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 w="12700" cap="flat">
            <a:solidFill>
              <a:schemeClr val="tx1"/>
            </a:solidFill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425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7E14B-CABE-42E1-83DF-E1F6F71E2729}" type="slidenum">
              <a:rPr lang="en-US" altLang="zh-TW" smtClean="0"/>
              <a:pPr/>
              <a:t>37</a:t>
            </a:fld>
            <a:endParaRPr lang="en-US" altLang="zh-TW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 w="12700" cap="flat">
            <a:solidFill>
              <a:schemeClr val="tx1"/>
            </a:solidFill>
          </a:ln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827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3E820-2FE3-4DE9-BF27-28C45C382F2D}" type="slidenum">
              <a:rPr lang="en-US" altLang="zh-TW" smtClean="0"/>
              <a:pPr/>
              <a:t>52</a:t>
            </a:fld>
            <a:endParaRPr lang="en-US" altLang="zh-TW" smtClean="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r>
              <a:rPr lang="en-US" altLang="zh-TW" sz="1400" b="1" smtClean="0"/>
              <a:t>Data</a:t>
            </a:r>
            <a:endParaRPr lang="en-US" altLang="zh-TW" sz="1400" smtClean="0"/>
          </a:p>
          <a:p>
            <a:pPr lvl="1" eaLnBrk="1" hangingPunct="1"/>
            <a:r>
              <a:rPr lang="en-US" altLang="zh-TW" smtClean="0"/>
              <a:t>facts or information that is relevant or appropriate to a decision maker</a:t>
            </a:r>
          </a:p>
          <a:p>
            <a:pPr eaLnBrk="1" hangingPunct="1"/>
            <a:r>
              <a:rPr lang="en-US" altLang="zh-TW" sz="1400" b="1" smtClean="0"/>
              <a:t>Population</a:t>
            </a:r>
            <a:endParaRPr lang="en-US" altLang="zh-TW" sz="1400" smtClean="0"/>
          </a:p>
          <a:p>
            <a:pPr lvl="1" eaLnBrk="1" hangingPunct="1"/>
            <a:r>
              <a:rPr lang="en-US" altLang="zh-TW" smtClean="0"/>
              <a:t>the totality of objects under consideration</a:t>
            </a:r>
            <a:endParaRPr lang="en-US" altLang="zh-TW" sz="1400" smtClean="0"/>
          </a:p>
          <a:p>
            <a:pPr eaLnBrk="1" hangingPunct="1"/>
            <a:r>
              <a:rPr lang="en-US" altLang="zh-TW" sz="1400" b="1" smtClean="0"/>
              <a:t>Sample</a:t>
            </a:r>
            <a:endParaRPr lang="en-US" altLang="zh-TW" sz="1400" smtClean="0"/>
          </a:p>
          <a:p>
            <a:pPr lvl="1" eaLnBrk="1" hangingPunct="1"/>
            <a:r>
              <a:rPr lang="en-US" altLang="zh-TW" smtClean="0"/>
              <a:t>a portion of the population that is selected for analysis</a:t>
            </a:r>
          </a:p>
          <a:p>
            <a:pPr eaLnBrk="1" hangingPunct="1"/>
            <a:r>
              <a:rPr lang="en-US" altLang="zh-TW" sz="1400" b="1" smtClean="0"/>
              <a:t>Parameter</a:t>
            </a:r>
            <a:endParaRPr lang="en-US" altLang="zh-TW" sz="1400" smtClean="0"/>
          </a:p>
          <a:p>
            <a:pPr lvl="1" eaLnBrk="1" hangingPunct="1"/>
            <a:r>
              <a:rPr lang="en-US" altLang="zh-TW" smtClean="0"/>
              <a:t>a summary measure (e.g., mean) that is computed to describe a characteristic of the population</a:t>
            </a:r>
          </a:p>
          <a:p>
            <a:pPr eaLnBrk="1" hangingPunct="1"/>
            <a:r>
              <a:rPr lang="en-US" altLang="zh-TW" sz="1400" b="1" smtClean="0"/>
              <a:t>Statistic</a:t>
            </a:r>
            <a:endParaRPr lang="en-US" altLang="zh-TW" sz="1400" smtClean="0"/>
          </a:p>
          <a:p>
            <a:pPr lvl="1" eaLnBrk="1" hangingPunct="1"/>
            <a:r>
              <a:rPr lang="en-US" altLang="zh-TW" smtClean="0"/>
              <a:t>a summary measure (e.g., mean) that is computed to describe a characteristic of the sample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1361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5324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8096B-61A9-4AE5-BC79-78EDAF87051F}" type="slidenum">
              <a:rPr lang="en-US" altLang="zh-TW" smtClean="0"/>
              <a:pPr/>
              <a:t>54</a:t>
            </a:fld>
            <a:endParaRPr lang="en-US" altLang="zh-TW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 w="12700" cap="flat">
            <a:solidFill>
              <a:schemeClr val="tx1"/>
            </a:solidFill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220617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2025" y="692150"/>
            <a:ext cx="4933950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4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117974" y="1789121"/>
            <a:ext cx="5784851" cy="5056187"/>
            <a:chOff x="2394" y="1127"/>
            <a:chExt cx="3364" cy="318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ltGray">
            <a:xfrm>
              <a:off x="4299" y="1185"/>
              <a:ext cx="44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ltGray">
            <a:xfrm>
              <a:off x="4238" y="1773"/>
              <a:ext cx="174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21815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>
                <a:latin typeface="Tahoma" pitchFamily="34" charset="0"/>
                <a:ea typeface="華康細圓體" pitchFamily="49" charset="-12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1815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742950" y="1768487"/>
            <a:ext cx="8420100" cy="1736725"/>
          </a:xfrm>
        </p:spPr>
        <p:txBody>
          <a:bodyPr anchor="b" anchorCtr="1"/>
          <a:lstStyle>
            <a:lvl1pPr>
              <a:defRPr sz="6600" baseline="0">
                <a:latin typeface="Tahoma" pitchFamily="34" charset="0"/>
                <a:ea typeface="華康細圓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9" name="Rectangle 3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3663823B-08C5-42D9-9A35-273D9E128F6C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40" name="Rectangle 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B23B-0C8B-4336-9637-B54963A865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F16AB-BD27-4634-A63A-5E89AB1DE8C0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7D35-96F6-4A1C-ADE6-2D9E1F904D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22885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6" y="277813"/>
            <a:ext cx="653415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C215C-1685-42A5-A7B0-C83A5B8D1377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4C063-C76F-4F4F-A1F9-903E1EFD7F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5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3" y="1600206"/>
            <a:ext cx="4381501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5029199" y="1600206"/>
            <a:ext cx="4381501" cy="453072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4DFEB-0180-4160-B10C-719674FFD57F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EE097-FC22-466B-A3F1-4866C0B08D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5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95300" y="1600206"/>
            <a:ext cx="8915400" cy="453072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CA5EC-B90E-41AC-9214-E3F59C3C55D6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8E067-AC0E-42C4-8B56-7DD50293E8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標題，圖表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5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sz="half" idx="1"/>
          </p:nvPr>
        </p:nvSpPr>
        <p:spPr>
          <a:xfrm>
            <a:off x="495303" y="1600206"/>
            <a:ext cx="4381501" cy="453072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29199" y="1600206"/>
            <a:ext cx="4381501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E9A23-F8E3-459F-8869-602B90B02409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D2A88-5536-4C78-8616-E6A3160113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5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95300" y="1600206"/>
            <a:ext cx="8915400" cy="453072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68505-DEF6-4963-A053-5C697A3752B2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23882-8D5A-4196-8D4A-8C7CD95769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5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3" y="1600206"/>
            <a:ext cx="4381501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59B9F-CC23-4D40-AA42-2E264AB77214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4AF28-D274-413E-BF0E-BA1FF731A5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507346" y="96838"/>
            <a:ext cx="8820811" cy="599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24996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63220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264400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fld id="{0160253B-C540-41A5-967B-A6605CBE2DC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ea typeface="華康細圓體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ea typeface="華康細圓體" pitchFamily="49" charset="-120"/>
              </a:defRPr>
            </a:lvl1pPr>
            <a:lvl2pPr>
              <a:defRPr baseline="0">
                <a:latin typeface="Tahoma" pitchFamily="34" charset="0"/>
                <a:ea typeface="華康細圓體" pitchFamily="49" charset="-120"/>
              </a:defRPr>
            </a:lvl2pPr>
            <a:lvl3pPr>
              <a:defRPr baseline="0">
                <a:latin typeface="Tahoma" pitchFamily="34" charset="0"/>
                <a:ea typeface="華康細圓體" pitchFamily="49" charset="-120"/>
              </a:defRPr>
            </a:lvl3pPr>
            <a:lvl4pPr>
              <a:defRPr baseline="0">
                <a:latin typeface="Tahoma" pitchFamily="34" charset="0"/>
                <a:ea typeface="華康細圓體" pitchFamily="49" charset="-120"/>
              </a:defRPr>
            </a:lvl4pPr>
            <a:lvl5pPr>
              <a:defRPr baseline="0">
                <a:latin typeface="Tahoma" pitchFamily="34" charset="0"/>
                <a:ea typeface="華康細圓體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60CD6-9260-4E37-B5EC-0B9AECF33ECD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07632-1D02-49D9-A07E-63CD1B9931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1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78B30-3207-4807-A724-6BD8D0D382F1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BBF66-553E-4DA6-A152-390EA6B1AB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53941-D433-4793-8974-72AA78FF621B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E3BBD-A985-4173-9115-5D644A3E19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82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82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E6827-2193-4EC6-858C-5F38B4E54B99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8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5F520-8CC0-4601-8CD2-D8DFD7A8B8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ea typeface="華康細圓體" pitchFamily="49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9B4DD-8612-4742-99C0-A5EE833123DE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AA5C1-CD85-448A-9EC4-402491BCFE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81DD5-7845-4D8C-937A-39104928221A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CB854-0C78-44B8-B416-5305180F04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5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60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5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C1198-E0EB-42F1-A829-603D8D476393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C08AC-A5E6-48F1-8164-9A15E90000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B7F2F-C483-4732-BFDB-72E1A4A793B3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E19C8-95A4-46EE-B3FB-97673434D0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4117974" y="1789121"/>
            <a:ext cx="5784851" cy="5056187"/>
            <a:chOff x="2394" y="1127"/>
            <a:chExt cx="3364" cy="3185"/>
          </a:xfrm>
        </p:grpSpPr>
        <p:sp>
          <p:nvSpPr>
            <p:cNvPr id="217091" name="Rectangle 3"/>
            <p:cNvSpPr>
              <a:spLocks noChangeArrowheads="1"/>
            </p:cNvSpPr>
            <p:nvPr userDrawn="1"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092" name="Oval 4"/>
            <p:cNvSpPr>
              <a:spLocks noChangeArrowheads="1"/>
            </p:cNvSpPr>
            <p:nvPr userDrawn="1"/>
          </p:nvSpPr>
          <p:spPr bwMode="ltGray">
            <a:xfrm>
              <a:off x="4299" y="1185"/>
              <a:ext cx="44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093" name="Rectangle 5"/>
            <p:cNvSpPr>
              <a:spLocks noChangeArrowheads="1"/>
            </p:cNvSpPr>
            <p:nvPr userDrawn="1"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094" name="Freeform 6"/>
            <p:cNvSpPr>
              <a:spLocks noEditPoints="1"/>
            </p:cNvSpPr>
            <p:nvPr userDrawn="1"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095" name="Rectangle 7"/>
            <p:cNvSpPr>
              <a:spLocks noChangeArrowheads="1"/>
            </p:cNvSpPr>
            <p:nvPr userDrawn="1"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096" name="Rectangle 8"/>
            <p:cNvSpPr>
              <a:spLocks noChangeArrowheads="1"/>
            </p:cNvSpPr>
            <p:nvPr userDrawn="1"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097" name="Rectangle 9"/>
            <p:cNvSpPr>
              <a:spLocks noChangeArrowheads="1"/>
            </p:cNvSpPr>
            <p:nvPr userDrawn="1"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098" name="Rectangle 10"/>
            <p:cNvSpPr>
              <a:spLocks noChangeArrowheads="1"/>
            </p:cNvSpPr>
            <p:nvPr userDrawn="1"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099" name="Rectangle 11"/>
            <p:cNvSpPr>
              <a:spLocks noChangeArrowheads="1"/>
            </p:cNvSpPr>
            <p:nvPr userDrawn="1"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00" name="Freeform 12"/>
            <p:cNvSpPr>
              <a:spLocks/>
            </p:cNvSpPr>
            <p:nvPr userDrawn="1"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01" name="Freeform 13"/>
            <p:cNvSpPr>
              <a:spLocks/>
            </p:cNvSpPr>
            <p:nvPr userDrawn="1"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02" name="Freeform 14"/>
            <p:cNvSpPr>
              <a:spLocks/>
            </p:cNvSpPr>
            <p:nvPr userDrawn="1"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03" name="Freeform 15"/>
            <p:cNvSpPr>
              <a:spLocks/>
            </p:cNvSpPr>
            <p:nvPr userDrawn="1"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04" name="Freeform 16"/>
            <p:cNvSpPr>
              <a:spLocks/>
            </p:cNvSpPr>
            <p:nvPr userDrawn="1"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05" name="Freeform 17"/>
            <p:cNvSpPr>
              <a:spLocks noEditPoints="1"/>
            </p:cNvSpPr>
            <p:nvPr userDrawn="1"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06" name="Freeform 18"/>
            <p:cNvSpPr>
              <a:spLocks noEditPoints="1"/>
            </p:cNvSpPr>
            <p:nvPr userDrawn="1"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07" name="Freeform 19"/>
            <p:cNvSpPr>
              <a:spLocks/>
            </p:cNvSpPr>
            <p:nvPr userDrawn="1"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08" name="Freeform 20"/>
            <p:cNvSpPr>
              <a:spLocks noEditPoints="1"/>
            </p:cNvSpPr>
            <p:nvPr userDrawn="1"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09" name="Freeform 21"/>
            <p:cNvSpPr>
              <a:spLocks noEditPoints="1"/>
            </p:cNvSpPr>
            <p:nvPr userDrawn="1"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10" name="Freeform 22"/>
            <p:cNvSpPr>
              <a:spLocks noEditPoints="1"/>
            </p:cNvSpPr>
            <p:nvPr userDrawn="1"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11" name="Freeform 23"/>
            <p:cNvSpPr>
              <a:spLocks/>
            </p:cNvSpPr>
            <p:nvPr userDrawn="1"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12" name="Freeform 24"/>
            <p:cNvSpPr>
              <a:spLocks noEditPoints="1"/>
            </p:cNvSpPr>
            <p:nvPr userDrawn="1"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13" name="Freeform 25"/>
            <p:cNvSpPr>
              <a:spLocks noEditPoints="1"/>
            </p:cNvSpPr>
            <p:nvPr userDrawn="1"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14" name="Freeform 26"/>
            <p:cNvSpPr>
              <a:spLocks noEditPoints="1"/>
            </p:cNvSpPr>
            <p:nvPr userDrawn="1"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15" name="Oval 27"/>
            <p:cNvSpPr>
              <a:spLocks noChangeArrowheads="1"/>
            </p:cNvSpPr>
            <p:nvPr userDrawn="1"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16" name="Oval 28"/>
            <p:cNvSpPr>
              <a:spLocks noChangeArrowheads="1"/>
            </p:cNvSpPr>
            <p:nvPr userDrawn="1"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17" name="Oval 29"/>
            <p:cNvSpPr>
              <a:spLocks noChangeArrowheads="1"/>
            </p:cNvSpPr>
            <p:nvPr userDrawn="1"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18" name="Freeform 30"/>
            <p:cNvSpPr>
              <a:spLocks noEditPoints="1"/>
            </p:cNvSpPr>
            <p:nvPr userDrawn="1"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19" name="Freeform 31"/>
            <p:cNvSpPr>
              <a:spLocks noEditPoints="1"/>
            </p:cNvSpPr>
            <p:nvPr userDrawn="1"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20" name="Rectangle 32"/>
            <p:cNvSpPr>
              <a:spLocks noChangeArrowheads="1"/>
            </p:cNvSpPr>
            <p:nvPr userDrawn="1"/>
          </p:nvSpPr>
          <p:spPr bwMode="ltGray">
            <a:xfrm>
              <a:off x="4238" y="1773"/>
              <a:ext cx="174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21" name="Rectangle 33"/>
            <p:cNvSpPr>
              <a:spLocks noChangeArrowheads="1"/>
            </p:cNvSpPr>
            <p:nvPr userDrawn="1"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22" name="AutoShape 34"/>
            <p:cNvSpPr>
              <a:spLocks noChangeArrowheads="1"/>
            </p:cNvSpPr>
            <p:nvPr userDrawn="1"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23" name="Freeform 35"/>
            <p:cNvSpPr>
              <a:spLocks/>
            </p:cNvSpPr>
            <p:nvPr userDrawn="1"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7124" name="Freeform 36"/>
            <p:cNvSpPr>
              <a:spLocks/>
            </p:cNvSpPr>
            <p:nvPr userDrawn="1"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217125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3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17126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6"/>
            <a:ext cx="8915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17127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fld id="{D118C887-8E8B-460B-B67C-BDE42FEE7ED5}" type="datetime1">
              <a:rPr lang="zh-TW" altLang="en-US"/>
              <a:pPr>
                <a:defRPr/>
              </a:pPr>
              <a:t>2017/9/12</a:t>
            </a:fld>
            <a:endParaRPr lang="en-US" altLang="zh-TW"/>
          </a:p>
          <a:p>
            <a:pPr>
              <a:defRPr/>
            </a:pPr>
            <a:r>
              <a:rPr lang="en-US" altLang="zh-TW"/>
              <a:t>Statistics I</a:t>
            </a:r>
          </a:p>
        </p:txBody>
      </p:sp>
      <p:sp>
        <p:nvSpPr>
          <p:cNvPr id="217128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78563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7129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4600" y="64008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8A62C4C4-87F2-4230-B0B6-9F01010EEF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20" r:id="rId17"/>
  </p:sldLayoutIdLst>
  <p:transition>
    <p:dissolve/>
  </p:transition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4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chern@im.ntu.edu.tw" TargetMode="External"/><Relationship Id="rId2" Type="http://schemas.openxmlformats.org/officeDocument/2006/relationships/hyperlink" Target="mailto:luim@ntu.edu.tw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06725003@ntu.edu.tw" TargetMode="External"/><Relationship Id="rId2" Type="http://schemas.openxmlformats.org/officeDocument/2006/relationships/hyperlink" Target="mailto:r06725015@ntu.edu.tw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gif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eiba.ntu.edu.tw/1051IM2005_STAT_0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113C55A-03E2-4F07-A80C-BAA92BF59D68}" type="datetime1">
              <a:rPr kumimoji="1" lang="zh-TW" altLang="en-US"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dirty="0"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dirty="0"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9459" name="Rectangle 41"/>
          <p:cNvSpPr>
            <a:spLocks noGrp="1" noChangeArrowheads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873B75F6-480D-445A-B582-955A9046BA15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0592" y="548680"/>
            <a:ext cx="7559676" cy="3816424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TW" altLang="en-US" dirty="0" smtClean="0"/>
              <a:t>統計學一上</a:t>
            </a:r>
            <a:br>
              <a:rPr lang="zh-TW" altLang="en-US" dirty="0" smtClean="0"/>
            </a:br>
            <a:r>
              <a:rPr lang="en-US" altLang="zh-TW" dirty="0" smtClean="0"/>
              <a:t>(Statistics I)</a:t>
            </a:r>
            <a:br>
              <a:rPr lang="en-US" altLang="zh-TW" dirty="0" smtClean="0"/>
            </a:br>
            <a:r>
              <a:rPr lang="en-US" altLang="zh-TW" dirty="0" smtClean="0"/>
              <a:t>Introduction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0672" y="4653136"/>
            <a:ext cx="6934200" cy="172819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TW" sz="1800" kern="1200" dirty="0">
                <a:cs typeface="+mj-cs"/>
              </a:rPr>
              <a:t>Sep. 13, 2017</a:t>
            </a:r>
          </a:p>
          <a:p>
            <a:pPr>
              <a:spcBef>
                <a:spcPct val="0"/>
              </a:spcBef>
            </a:pPr>
            <a:r>
              <a:rPr lang="en-US" altLang="zh-TW" sz="1800" kern="1200" dirty="0">
                <a:cs typeface="+mj-cs"/>
              </a:rPr>
              <a:t>By</a:t>
            </a:r>
          </a:p>
          <a:p>
            <a:pPr>
              <a:spcBef>
                <a:spcPct val="0"/>
              </a:spcBef>
            </a:pPr>
            <a:r>
              <a:rPr lang="en-US" altLang="zh-TW" sz="1800" kern="1200" dirty="0" err="1">
                <a:cs typeface="+mj-cs"/>
              </a:rPr>
              <a:t>Ching</a:t>
            </a:r>
            <a:r>
              <a:rPr lang="en-US" altLang="zh-TW" sz="1800" kern="1200" dirty="0">
                <a:cs typeface="+mj-cs"/>
              </a:rPr>
              <a:t>-Chin </a:t>
            </a:r>
            <a:r>
              <a:rPr lang="en-US" altLang="zh-TW" sz="1800" kern="1200" dirty="0" err="1">
                <a:cs typeface="+mj-cs"/>
              </a:rPr>
              <a:t>Chern</a:t>
            </a:r>
            <a:endParaRPr lang="en-US" altLang="zh-TW" sz="1800" kern="1200" dirty="0"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TW" sz="1800" kern="1200" dirty="0">
                <a:cs typeface="+mj-cs"/>
              </a:rPr>
              <a:t>&amp;</a:t>
            </a:r>
          </a:p>
          <a:p>
            <a:pPr>
              <a:spcBef>
                <a:spcPct val="0"/>
              </a:spcBef>
            </a:pPr>
            <a:r>
              <a:rPr lang="en-US" altLang="zh-TW" sz="1800" kern="1200" dirty="0" err="1">
                <a:cs typeface="+mj-cs"/>
              </a:rPr>
              <a:t>Hsin</a:t>
            </a:r>
            <a:r>
              <a:rPr lang="en-US" altLang="zh-TW" sz="1800" kern="1200" dirty="0">
                <a:cs typeface="+mj-cs"/>
              </a:rPr>
              <a:t>-Min Lu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C0C76D8-AB7C-432E-981B-B508601BAF1B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277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D57CABE0-DF4F-4B87-8239-BE78ADF68929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10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386683"/>
            <a:ext cx="8358188" cy="1098103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Lab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412779"/>
            <a:ext cx="8883650" cy="511234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>
                <a:ea typeface="細明體" pitchFamily="49" charset="-120"/>
              </a:rPr>
              <a:t>TAs will conduct labs every </a:t>
            </a:r>
            <a:r>
              <a:rPr lang="en-US" altLang="zh-TW" b="1" dirty="0" smtClean="0">
                <a:solidFill>
                  <a:schemeClr val="accent2"/>
                </a:solidFill>
                <a:ea typeface="細明體" pitchFamily="49" charset="-120"/>
              </a:rPr>
              <a:t>Wednesday 1:00~2:00pm</a:t>
            </a:r>
            <a:r>
              <a:rPr lang="en-US" altLang="zh-TW" dirty="0" smtClean="0">
                <a:ea typeface="細明體" pitchFamily="49" charset="-120"/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>
                <a:ea typeface="細明體" pitchFamily="49" charset="-120"/>
              </a:rPr>
              <a:t>The procedures of using Statistics software, e.g., </a:t>
            </a:r>
            <a:r>
              <a:rPr lang="en-US" altLang="zh-TW" b="1" dirty="0" smtClean="0">
                <a:solidFill>
                  <a:schemeClr val="folHlink"/>
                </a:solidFill>
                <a:ea typeface="細明體" pitchFamily="49" charset="-120"/>
              </a:rPr>
              <a:t>MS Excel</a:t>
            </a:r>
            <a:r>
              <a:rPr lang="zh-TW" altLang="en-US" b="1" dirty="0" smtClean="0">
                <a:solidFill>
                  <a:schemeClr val="folHlink"/>
                </a:solidFill>
                <a:ea typeface="細明體" pitchFamily="49" charset="-120"/>
              </a:rPr>
              <a:t> </a:t>
            </a:r>
            <a:r>
              <a:rPr lang="en-US" altLang="zh-TW" b="1" dirty="0" smtClean="0">
                <a:solidFill>
                  <a:schemeClr val="folHlink"/>
                </a:solidFill>
                <a:ea typeface="細明體" pitchFamily="49" charset="-120"/>
              </a:rPr>
              <a:t>and R</a:t>
            </a:r>
            <a:r>
              <a:rPr lang="en-US" altLang="zh-TW" dirty="0" smtClean="0">
                <a:ea typeface="細明體" pitchFamily="49" charset="-120"/>
              </a:rPr>
              <a:t>, will be demonstrated in the labs.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>
                <a:ea typeface="細明體" pitchFamily="49" charset="-120"/>
              </a:rPr>
              <a:t>Any questions regarding the homework (including grades) will be resolved in the labs.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7F79CF1-CC4E-4DF9-83CA-6DDEBC0F750A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379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291D2C16-3E94-4F20-844C-144177E4C859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11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48544" y="404267"/>
            <a:ext cx="8440738" cy="1008509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Case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5" y="1340430"/>
            <a:ext cx="9288462" cy="518491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>
                <a:ea typeface="細明體" pitchFamily="49" charset="-120"/>
              </a:rPr>
              <a:t>Form each group with </a:t>
            </a:r>
            <a:r>
              <a:rPr lang="en-US" altLang="zh-TW" b="1" dirty="0" smtClean="0">
                <a:solidFill>
                  <a:schemeClr val="accent2"/>
                </a:solidFill>
                <a:ea typeface="細明體" pitchFamily="49" charset="-120"/>
              </a:rPr>
              <a:t>5~8</a:t>
            </a:r>
            <a:r>
              <a:rPr lang="en-US" altLang="zh-TW" dirty="0" smtClean="0">
                <a:ea typeface="細明體" pitchFamily="49" charset="-120"/>
              </a:rPr>
              <a:t> persons. Select a case from the textbook from chapter 1 through chapter 12. Prepare a </a:t>
            </a:r>
            <a:r>
              <a:rPr lang="en-US" altLang="zh-TW" b="1" dirty="0" smtClean="0">
                <a:solidFill>
                  <a:schemeClr val="accent2"/>
                </a:solidFill>
                <a:ea typeface="細明體" pitchFamily="49" charset="-120"/>
              </a:rPr>
              <a:t>15-minute</a:t>
            </a:r>
            <a:r>
              <a:rPr lang="en-US" altLang="zh-TW" dirty="0" smtClean="0">
                <a:ea typeface="細明體" pitchFamily="49" charset="-120"/>
              </a:rPr>
              <a:t> presentation. Turn in a report less than </a:t>
            </a:r>
            <a:r>
              <a:rPr lang="en-US" altLang="zh-TW" b="1" dirty="0" smtClean="0">
                <a:solidFill>
                  <a:schemeClr val="folHlink"/>
                </a:solidFill>
                <a:ea typeface="細明體" pitchFamily="49" charset="-120"/>
              </a:rPr>
              <a:t>10 pages</a:t>
            </a:r>
            <a:r>
              <a:rPr lang="en-US" altLang="zh-TW" dirty="0" smtClean="0">
                <a:ea typeface="細明體" pitchFamily="49" charset="-120"/>
              </a:rPr>
              <a:t>. The report will be due on the day of presentation.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/>
              <a:t>Last sign-up date: </a:t>
            </a:r>
            <a:r>
              <a:rPr lang="en-US" altLang="zh-TW" b="1" dirty="0" smtClean="0">
                <a:solidFill>
                  <a:schemeClr val="hlink"/>
                </a:solidFill>
              </a:rPr>
              <a:t>Dec. 27</a:t>
            </a:r>
            <a:r>
              <a:rPr lang="en-US" altLang="zh-TW" dirty="0" smtClean="0"/>
              <a:t> </a:t>
            </a:r>
            <a:endParaRPr lang="en-US" altLang="zh-TW" dirty="0" smtClean="0">
              <a:ea typeface="細明體" pitchFamily="49" charset="-12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1BDA4AE8-21E4-41C3-B1E4-762D433AA4DC}" type="slidenum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4515" y="404664"/>
            <a:ext cx="8915400" cy="115212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Case </a:t>
            </a:r>
            <a:r>
              <a:rPr lang="en-US" altLang="zh-TW" dirty="0">
                <a:latin typeface="+mj-lt"/>
                <a:ea typeface="+mj-ea"/>
              </a:rPr>
              <a:t>Presentation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2" y="1556792"/>
            <a:ext cx="9216229" cy="48965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/>
              <a:t>All team members have to be present in the class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The sequence of presentation will be announced on the day of presentation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Any </a:t>
            </a:r>
            <a:r>
              <a:rPr lang="en-US" altLang="zh-TW" dirty="0" smtClean="0"/>
              <a:t>team with no-show members </a:t>
            </a:r>
            <a:r>
              <a:rPr lang="en-US" altLang="zh-TW" dirty="0"/>
              <a:t>will be seen as a sign of giving up. 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2311400" cy="4572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D2289BE-76E5-48E5-951D-1B09353C127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dirty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dirty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</a:t>
            </a:r>
            <a:r>
              <a:rPr kumimoji="1" lang="en-US" altLang="zh-TW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I</a:t>
            </a:r>
            <a:endParaRPr kumimoji="1" lang="en-US" altLang="zh-TW" dirty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ED1165-33AB-4681-A2D4-C0BC4D8097AE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481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FA0F01DC-E144-4A28-BF1B-6C1D6488ADD0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13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2560" y="404665"/>
            <a:ext cx="8358188" cy="970829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Exams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93" y="1268413"/>
            <a:ext cx="8977313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mtClean="0">
                <a:ea typeface="細明體" pitchFamily="49" charset="-120"/>
              </a:rPr>
              <a:t>Three-hour, in-class, and open-book.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mtClean="0">
                <a:ea typeface="細明體" pitchFamily="49" charset="-120"/>
              </a:rPr>
              <a:t>Each student will be provided a PC in the exams.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mtClean="0">
                <a:ea typeface="細明體" pitchFamily="49" charset="-120"/>
              </a:rPr>
              <a:t>No NB is allowed.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mtClean="0">
                <a:ea typeface="細明體" pitchFamily="49" charset="-120"/>
              </a:rPr>
              <a:t>No discussion is allowed in exams. Cheating will result in severe penalty.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357003"/>
            <a:ext cx="9289032" cy="5099571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5D2289BE-76E5-48E5-951D-1B09353C127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2017/9/12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 eaLnBrk="0" hangingPunct="0"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II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2C45DD74-B6BB-41D2-8C37-6285597E1B5F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14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260648"/>
            <a:ext cx="8229600" cy="115212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2016 Fall </a:t>
            </a:r>
            <a:r>
              <a:rPr lang="en-US" altLang="zh-TW" dirty="0"/>
              <a:t>Final Grade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640632" y="2204864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= 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72.11</a:t>
            </a:r>
            <a:r>
              <a:rPr lang="zh-TW" altLang="en-US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 err="1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Stdev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14.69 </a:t>
            </a:r>
            <a:endParaRPr lang="zh-TW" altLang="en-US" sz="2800" dirty="0">
              <a:solidFill>
                <a:srgbClr val="321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19770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488556"/>
            <a:ext cx="9001000" cy="4912244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5D2289BE-76E5-48E5-951D-1B09353C127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2017/9/12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 eaLnBrk="0" hangingPunct="0"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II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CFCC2C8-B35A-4661-B972-EB78AD284B2D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15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6"/>
            <a:ext cx="8229600" cy="1313273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/>
              <a:t>Homework Average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84648" y="2204864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= 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78.90</a:t>
            </a:r>
            <a:r>
              <a:rPr lang="zh-TW" altLang="en-US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 err="1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Stdev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13.56</a:t>
            </a:r>
            <a:endParaRPr lang="zh-TW" altLang="en-US" sz="2800" dirty="0">
              <a:solidFill>
                <a:srgbClr val="321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5113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4" y="1325670"/>
            <a:ext cx="9217024" cy="5075130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5D2289BE-76E5-48E5-951D-1B09353C127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2017/9/12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 eaLnBrk="0" hangingPunct="0"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II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3EB15D3B-B4B4-4F44-ABE6-37F678E0302E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16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0652"/>
            <a:ext cx="8229600" cy="1080119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/>
              <a:t>Midterm </a:t>
            </a:r>
            <a:r>
              <a:rPr lang="en-US" altLang="zh-TW" dirty="0" smtClean="0"/>
              <a:t>Exam Distribution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40632" y="2132857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= 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53.00</a:t>
            </a:r>
            <a:r>
              <a:rPr lang="zh-TW" altLang="en-US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 err="1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Stdev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13.96 </a:t>
            </a:r>
            <a:endParaRPr lang="zh-TW" altLang="en-US" sz="2800" dirty="0">
              <a:solidFill>
                <a:srgbClr val="321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99011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186594"/>
            <a:ext cx="9433048" cy="5182499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5D2289BE-76E5-48E5-951D-1B09353C127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2017/9/12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 eaLnBrk="0" hangingPunct="0"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II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7DA20D86-4041-46AB-A118-3BB00D599870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17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6"/>
            <a:ext cx="8229600" cy="990947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/>
              <a:t>Final </a:t>
            </a:r>
            <a:r>
              <a:rPr lang="en-US" altLang="zh-TW" dirty="0" smtClean="0"/>
              <a:t>Exam Distribution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40632" y="2188837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= 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67.14</a:t>
            </a:r>
            <a:r>
              <a:rPr lang="zh-TW" altLang="en-US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 err="1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Stdev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16.32</a:t>
            </a:r>
            <a:endParaRPr lang="zh-TW" altLang="en-US" sz="2800" dirty="0">
              <a:solidFill>
                <a:srgbClr val="321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72243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" y="1034554"/>
            <a:ext cx="5648960" cy="3115075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5D2289BE-76E5-48E5-951D-1B09353C127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2017/9/12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 eaLnBrk="0" hangingPunct="0"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II</a:t>
            </a:r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0648"/>
            <a:ext cx="8229600" cy="79208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/>
              <a:t>HW Before and After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76536" y="1628800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= </a:t>
            </a:r>
            <a:r>
              <a:rPr lang="en-US" altLang="zh-TW" sz="24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80.79</a:t>
            </a:r>
            <a:endParaRPr lang="en-US" altLang="zh-TW" sz="2400" dirty="0">
              <a:solidFill>
                <a:srgbClr val="321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dirty="0" err="1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Stdev</a:t>
            </a:r>
            <a:r>
              <a:rPr lang="en-US" altLang="zh-TW" sz="2400" dirty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TW" sz="24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10.95 </a:t>
            </a:r>
            <a:endParaRPr lang="zh-TW" altLang="en-US" sz="2400" dirty="0">
              <a:solidFill>
                <a:srgbClr val="321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391400" y="6400800"/>
            <a:ext cx="2133600" cy="4572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7DA20D86-4041-46AB-A118-3BB00D599870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18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28" y="3742925"/>
            <a:ext cx="5671200" cy="31150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025008" y="4365104"/>
            <a:ext cx="2192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= </a:t>
            </a:r>
            <a:r>
              <a:rPr lang="en-US" altLang="zh-TW" sz="24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76.64</a:t>
            </a:r>
            <a:endParaRPr lang="en-US" altLang="zh-TW" sz="2400" dirty="0">
              <a:solidFill>
                <a:srgbClr val="321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dirty="0" err="1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Stdev</a:t>
            </a:r>
            <a:r>
              <a:rPr lang="en-US" altLang="zh-TW" sz="2400" dirty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TW" sz="24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18.10 </a:t>
            </a:r>
            <a:endParaRPr lang="zh-TW" altLang="en-US" sz="2400" dirty="0">
              <a:solidFill>
                <a:srgbClr val="321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78308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8" y="1340768"/>
            <a:ext cx="9433048" cy="5179936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5D2289BE-76E5-48E5-951D-1B09353C127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2017/9/12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 eaLnBrk="0" hangingPunct="0"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II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2C45DD74-B6BB-41D2-8C37-6285597E1B5F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19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339" y="260350"/>
            <a:ext cx="8915400" cy="93640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>
                <a:latin typeface="+mj-lt"/>
                <a:ea typeface="+mj-ea"/>
              </a:rPr>
              <a:t>2017 Spring Final </a:t>
            </a:r>
            <a:r>
              <a:rPr lang="en-US" altLang="zh-TW" dirty="0">
                <a:latin typeface="+mj-lt"/>
                <a:ea typeface="+mj-ea"/>
              </a:rPr>
              <a:t>Grade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784648" y="1988840"/>
            <a:ext cx="3042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= 66.27</a:t>
            </a:r>
          </a:p>
          <a:p>
            <a:r>
              <a:rPr lang="en-US" altLang="zh-TW" sz="2800" dirty="0" err="1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Stdev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18.33 </a:t>
            </a:r>
            <a:endParaRPr lang="zh-TW" altLang="en-US" sz="2800" dirty="0">
              <a:solidFill>
                <a:srgbClr val="321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9B8C05F-C702-434B-BE90-F307CED1609A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04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BAB764EB-060B-40A4-8397-0575D17BEEE6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</a:t>
            </a:fld>
            <a:endParaRPr kumimoji="1" lang="en-US" altLang="zh-TW" dirty="0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332656"/>
            <a:ext cx="8934252" cy="136815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Course Description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94" y="1557343"/>
            <a:ext cx="9648825" cy="496800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Solving statistical problems begins with </a:t>
            </a:r>
            <a:r>
              <a:rPr lang="en-US" altLang="zh-TW" sz="4000" b="1" dirty="0" smtClean="0">
                <a:solidFill>
                  <a:schemeClr val="accent2"/>
                </a:solidFill>
              </a:rPr>
              <a:t>problems</a:t>
            </a:r>
            <a:r>
              <a:rPr lang="en-US" altLang="zh-TW" sz="4000" dirty="0" smtClean="0"/>
              <a:t> and </a:t>
            </a:r>
            <a:r>
              <a:rPr lang="en-US" altLang="zh-TW" sz="4000" b="1" dirty="0" smtClean="0">
                <a:solidFill>
                  <a:schemeClr val="accent2"/>
                </a:solidFill>
              </a:rPr>
              <a:t>data</a:t>
            </a:r>
            <a:r>
              <a:rPr lang="en-US" altLang="zh-TW" sz="4000" dirty="0" smtClean="0"/>
              <a:t>. This class emphasizes on </a:t>
            </a:r>
            <a:r>
              <a:rPr lang="en-US" altLang="zh-TW" sz="4000" b="1" dirty="0" smtClean="0">
                <a:solidFill>
                  <a:schemeClr val="accent2"/>
                </a:solidFill>
              </a:rPr>
              <a:t>applications</a:t>
            </a:r>
            <a:r>
              <a:rPr lang="en-US" altLang="zh-TW" sz="4000" dirty="0" smtClean="0"/>
              <a:t> and </a:t>
            </a:r>
            <a:r>
              <a:rPr lang="en-US" altLang="zh-TW" sz="4000" b="1" dirty="0" smtClean="0">
                <a:solidFill>
                  <a:schemeClr val="accent2"/>
                </a:solidFill>
              </a:rPr>
              <a:t>fundamental concepts</a:t>
            </a:r>
            <a:r>
              <a:rPr lang="en-US" altLang="zh-TW" sz="4000" dirty="0" smtClean="0">
                <a:solidFill>
                  <a:schemeClr val="accent2"/>
                </a:solidFill>
              </a:rPr>
              <a:t> </a:t>
            </a:r>
            <a:r>
              <a:rPr lang="en-US" altLang="zh-TW" sz="4000" dirty="0" smtClean="0"/>
              <a:t>of statistics as well as provides a practical orientation to </a:t>
            </a:r>
            <a:r>
              <a:rPr lang="en-US" altLang="zh-TW" sz="4000" b="1" dirty="0" smtClean="0">
                <a:solidFill>
                  <a:schemeClr val="accent2"/>
                </a:solidFill>
              </a:rPr>
              <a:t>identify</a:t>
            </a:r>
            <a:r>
              <a:rPr lang="en-US" altLang="zh-TW" sz="4000" dirty="0" smtClean="0"/>
              <a:t> the correct method, </a:t>
            </a:r>
            <a:r>
              <a:rPr lang="en-US" altLang="zh-TW" sz="4000" b="1" dirty="0" smtClean="0">
                <a:solidFill>
                  <a:schemeClr val="accent2"/>
                </a:solidFill>
              </a:rPr>
              <a:t>calculate</a:t>
            </a:r>
            <a:r>
              <a:rPr lang="en-US" altLang="zh-TW" sz="4000" dirty="0" smtClean="0"/>
              <a:t> the statistics, and properly </a:t>
            </a:r>
            <a:r>
              <a:rPr lang="en-US" altLang="zh-TW" sz="4000" b="1" dirty="0" smtClean="0">
                <a:solidFill>
                  <a:schemeClr val="accent2"/>
                </a:solidFill>
              </a:rPr>
              <a:t>interpret</a:t>
            </a:r>
            <a:r>
              <a:rPr lang="en-US" altLang="zh-TW" sz="4000" dirty="0" smtClean="0"/>
              <a:t> the results in the context of the question or the decision at hand.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268760"/>
            <a:ext cx="9433048" cy="5142774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5D2289BE-76E5-48E5-951D-1B09353C127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2017/9/12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 eaLnBrk="0" hangingPunct="0"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II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CFCC2C8-B35A-4661-B972-EB78AD284B2D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20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9"/>
            <a:ext cx="8915400" cy="918933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latin typeface="+mj-lt"/>
                <a:ea typeface="+mj-ea"/>
              </a:rPr>
              <a:t>Homework Average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640632" y="2132856"/>
            <a:ext cx="3042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= 70.03</a:t>
            </a:r>
            <a:r>
              <a:rPr lang="zh-TW" altLang="en-US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 err="1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Stdev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23.74 </a:t>
            </a:r>
            <a:endParaRPr lang="zh-TW" altLang="en-US" sz="2800" dirty="0">
              <a:solidFill>
                <a:srgbClr val="321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172559"/>
            <a:ext cx="9498260" cy="5228242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5D2289BE-76E5-48E5-951D-1B09353C127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2017/9/12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 eaLnBrk="0" hangingPunct="0"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II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3EB15D3B-B4B4-4F44-ABE6-37F678E0302E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21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60656"/>
            <a:ext cx="8915400" cy="1080119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latin typeface="+mj-lt"/>
                <a:ea typeface="+mj-ea"/>
              </a:rPr>
              <a:t>Midterm Distribution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496616" y="2060848"/>
            <a:ext cx="2574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= 59.29</a:t>
            </a:r>
          </a:p>
          <a:p>
            <a:r>
              <a:rPr lang="en-US" altLang="zh-TW" sz="2800" dirty="0" err="1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Stdev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17.68 </a:t>
            </a:r>
            <a:endParaRPr lang="zh-TW" altLang="en-US" sz="2800" dirty="0">
              <a:solidFill>
                <a:srgbClr val="321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196751"/>
            <a:ext cx="9577064" cy="5255997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5D2289BE-76E5-48E5-951D-1B09353C127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2017/9/12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 eaLnBrk="0" hangingPunct="0"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II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7DA20D86-4041-46AB-A118-3BB00D599870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7819"/>
            <a:ext cx="8915400" cy="990947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latin typeface="+mj-lt"/>
                <a:ea typeface="+mj-ea"/>
              </a:rPr>
              <a:t>Final </a:t>
            </a:r>
            <a:r>
              <a:rPr lang="en-US" altLang="zh-TW" dirty="0" smtClean="0">
                <a:latin typeface="+mj-lt"/>
                <a:ea typeface="+mj-ea"/>
              </a:rPr>
              <a:t>Exam Distribution</a:t>
            </a:r>
            <a:endParaRPr lang="en-US" altLang="zh-TW" dirty="0">
              <a:latin typeface="+mj-lt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96616" y="2276872"/>
            <a:ext cx="2886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= 57.23</a:t>
            </a:r>
            <a:r>
              <a:rPr lang="zh-TW" altLang="en-US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 err="1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Stdev</a:t>
            </a:r>
            <a:r>
              <a:rPr lang="en-US" altLang="zh-TW" sz="28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23.77 </a:t>
            </a:r>
            <a:endParaRPr lang="zh-TW" altLang="en-US" sz="2800" dirty="0">
              <a:solidFill>
                <a:srgbClr val="321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" y="980729"/>
            <a:ext cx="5575984" cy="3077918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5D2289BE-76E5-48E5-951D-1B09353C127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2017/9/12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 eaLnBrk="0" hangingPunct="0"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II</a:t>
            </a:r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60648"/>
            <a:ext cx="8915400" cy="79208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/>
              <a:t>HW Before and After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94600" y="6400800"/>
            <a:ext cx="2311400" cy="4572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7DA20D86-4041-46AB-A118-3BB00D599870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23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6536" y="1518651"/>
            <a:ext cx="220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= 79.32</a:t>
            </a:r>
          </a:p>
          <a:p>
            <a:r>
              <a:rPr lang="en-US" altLang="zh-TW" sz="2400" dirty="0" err="1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Stdev</a:t>
            </a:r>
            <a:r>
              <a:rPr lang="en-US" altLang="zh-TW" sz="24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21.33</a:t>
            </a:r>
            <a:endParaRPr lang="zh-TW" altLang="en-US" sz="2400" dirty="0">
              <a:solidFill>
                <a:srgbClr val="321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28" y="3771450"/>
            <a:ext cx="5601072" cy="307791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097016" y="4229960"/>
            <a:ext cx="2131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= 65.79</a:t>
            </a:r>
            <a:r>
              <a:rPr lang="zh-TW" altLang="en-US" sz="24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dirty="0" err="1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Stdev</a:t>
            </a:r>
            <a:r>
              <a:rPr lang="en-US" altLang="zh-TW" sz="2400" dirty="0" smtClean="0">
                <a:solidFill>
                  <a:srgbClr val="321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27.89 </a:t>
            </a:r>
            <a:endParaRPr lang="zh-TW" altLang="en-US" sz="2400" dirty="0">
              <a:solidFill>
                <a:srgbClr val="3211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5D2289BE-76E5-48E5-951D-1B09353C127F}" type="datetime1">
              <a:rPr kumimoji="1" lang="zh-TW" altLang="en-US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2017/9/12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 eaLnBrk="0" hangingPunct="0">
              <a:defRPr/>
            </a:pPr>
            <a:r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II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BD17D0E0-FEA8-4F4E-94AF-5134485C47F6}" type="slidenum">
              <a:rPr kumimoji="1"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 eaLnBrk="0" hangingPunct="0">
                <a:defRPr/>
              </a:pPr>
              <a:t>24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latin typeface="+mj-lt"/>
                <a:ea typeface="+mj-ea"/>
              </a:rPr>
              <a:t>Tips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238" y="1484314"/>
            <a:ext cx="9137253" cy="4897014"/>
          </a:xfrm>
        </p:spPr>
        <p:txBody>
          <a:bodyPr/>
          <a:lstStyle/>
          <a:p>
            <a:r>
              <a:rPr lang="en-US" altLang="zh-TW" dirty="0">
                <a:latin typeface="Tahoma" pitchFamily="34" charset="0"/>
                <a:ea typeface="華康細圓體" pitchFamily="49" charset="-120"/>
              </a:rPr>
              <a:t>Labs are very important</a:t>
            </a:r>
          </a:p>
          <a:p>
            <a:r>
              <a:rPr lang="en-US" altLang="zh-TW" dirty="0">
                <a:latin typeface="Tahoma" pitchFamily="34" charset="0"/>
                <a:ea typeface="華康細圓體" pitchFamily="49" charset="-120"/>
              </a:rPr>
              <a:t>Do your own homework</a:t>
            </a:r>
          </a:p>
          <a:p>
            <a:r>
              <a:rPr lang="en-US" altLang="zh-TW" dirty="0">
                <a:latin typeface="Tahoma" pitchFamily="34" charset="0"/>
                <a:ea typeface="華康細圓體" pitchFamily="49" charset="-120"/>
              </a:rPr>
              <a:t>Involve in the final project</a:t>
            </a:r>
          </a:p>
          <a:p>
            <a:r>
              <a:rPr lang="en-US" altLang="zh-TW" dirty="0">
                <a:latin typeface="Tahoma" pitchFamily="34" charset="0"/>
                <a:ea typeface="華康細圓體" pitchFamily="49" charset="-120"/>
              </a:rPr>
              <a:t>Start your final project early</a:t>
            </a:r>
          </a:p>
          <a:p>
            <a:r>
              <a:rPr lang="en-US" altLang="zh-TW" dirty="0">
                <a:latin typeface="Tahoma" pitchFamily="34" charset="0"/>
                <a:ea typeface="華康細圓體" pitchFamily="49" charset="-120"/>
              </a:rPr>
              <a:t>Prepare for your exams (</a:t>
            </a:r>
            <a:r>
              <a:rPr lang="zh-TW" altLang="en-US" dirty="0">
                <a:latin typeface="Tahoma" pitchFamily="34" charset="0"/>
                <a:ea typeface="華康細圓體" pitchFamily="49" charset="-120"/>
              </a:rPr>
              <a:t>考古</a:t>
            </a:r>
            <a:r>
              <a:rPr lang="zh-TW" altLang="en-US" dirty="0" smtClean="0">
                <a:latin typeface="Tahoma" pitchFamily="34" charset="0"/>
                <a:ea typeface="華康細圓體" pitchFamily="49" charset="-120"/>
              </a:rPr>
              <a:t>題 </a:t>
            </a:r>
            <a:r>
              <a:rPr lang="en-US" altLang="zh-TW" dirty="0" smtClean="0">
                <a:latin typeface="Tahoma" pitchFamily="34" charset="0"/>
                <a:ea typeface="華康細圓體" pitchFamily="49" charset="-120"/>
              </a:rPr>
              <a:t>is </a:t>
            </a:r>
            <a:r>
              <a:rPr lang="en-US" altLang="zh-TW" dirty="0">
                <a:latin typeface="Tahoma" pitchFamily="34" charset="0"/>
                <a:ea typeface="華康細圓體" pitchFamily="49" charset="-120"/>
              </a:rPr>
              <a:t>very important)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"/>
          <p:cNvSpPr>
            <a:spLocks noGrp="1" noChangeArrowheads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113C55A-03E2-4F07-A80C-BAA92BF59D68}" type="datetime1">
              <a:rPr kumimoji="1" lang="zh-TW" altLang="en-US"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6867" name="Rectangle 41"/>
          <p:cNvSpPr>
            <a:spLocks noGrp="1" noChangeArrowheads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6F5025DA-2D87-48A5-842D-44009D7F86B0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25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1268413"/>
            <a:ext cx="8347075" cy="367506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Wish we all have a great learning semester!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"/>
          <p:cNvSpPr>
            <a:spLocks noGrp="1" noChangeArrowheads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113C55A-03E2-4F07-A80C-BAA92BF59D68}" type="datetime1">
              <a:rPr kumimoji="1" lang="zh-TW" altLang="en-US"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7891" name="Rectangle 41"/>
          <p:cNvSpPr>
            <a:spLocks noGrp="1" noChangeArrowheads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57B6EE89-6F42-4452-A9EB-86B28BFC5886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26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552" y="1412776"/>
            <a:ext cx="8382000" cy="3313113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Chapter 1:</a:t>
            </a:r>
            <a:br>
              <a:rPr lang="en-US" altLang="zh-TW" dirty="0" smtClean="0">
                <a:latin typeface="+mj-lt"/>
                <a:ea typeface="+mj-ea"/>
              </a:rPr>
            </a:br>
            <a:r>
              <a:rPr lang="en-US" altLang="zh-TW" dirty="0" smtClean="0">
                <a:latin typeface="+mj-lt"/>
                <a:ea typeface="+mj-ea"/>
              </a:rPr>
              <a:t>What is Statistics?</a:t>
            </a:r>
          </a:p>
        </p:txBody>
      </p:sp>
    </p:spTree>
    <p:extLst>
      <p:ext uri="{BB962C8B-B14F-4D97-AF65-F5344CB8AC3E}">
        <p14:creationId xmlns:p14="http://schemas.microsoft.com/office/powerpoint/2010/main" val="31874112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413792"/>
            <a:ext cx="8915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Agenda</a:t>
            </a:r>
            <a:endParaRPr lang="zh-TW" altLang="en-US" dirty="0">
              <a:latin typeface="+mj-lt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4568" y="1556792"/>
            <a:ext cx="6552728" cy="4824536"/>
          </a:xfrm>
        </p:spPr>
        <p:txBody>
          <a:bodyPr/>
          <a:lstStyle/>
          <a:p>
            <a:pPr>
              <a:buClr>
                <a:schemeClr val="accent2"/>
              </a:buClr>
              <a:buSzPct val="100000"/>
              <a:buFont typeface="Wingdings" pitchFamily="2" charset="2"/>
              <a:buChar char="þ"/>
            </a:pPr>
            <a:r>
              <a:rPr lang="en-US" altLang="zh-TW" sz="4800" b="1" dirty="0" smtClean="0">
                <a:solidFill>
                  <a:schemeClr val="accent2"/>
                </a:solidFill>
              </a:rPr>
              <a:t>Statistical Methods</a:t>
            </a:r>
          </a:p>
          <a:p>
            <a:r>
              <a:rPr lang="en-US" altLang="zh-TW" sz="4800" dirty="0" smtClean="0"/>
              <a:t>Key Statistical Concepts</a:t>
            </a:r>
          </a:p>
          <a:p>
            <a:r>
              <a:rPr lang="en-US" altLang="zh-TW" sz="4800" dirty="0" smtClean="0"/>
              <a:t>Applications and some examples</a:t>
            </a:r>
            <a:endParaRPr lang="zh-TW" altLang="en-US" sz="4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0160CD6-9260-4E37-B5EC-0B9AECF33ECD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E507632-1D02-49D9-A07E-63CD1B99310C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27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pSp>
        <p:nvGrpSpPr>
          <p:cNvPr id="101378" name="Group 2"/>
          <p:cNvGrpSpPr>
            <a:grpSpLocks/>
          </p:cNvGrpSpPr>
          <p:nvPr/>
        </p:nvGrpSpPr>
        <p:grpSpPr bwMode="auto">
          <a:xfrm>
            <a:off x="6033125" y="1412785"/>
            <a:ext cx="3384376" cy="3121521"/>
            <a:chOff x="1824" y="633"/>
            <a:chExt cx="2834" cy="2849"/>
          </a:xfrm>
        </p:grpSpPr>
        <p:sp>
          <p:nvSpPr>
            <p:cNvPr id="101379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1380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1381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1382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43648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1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F99E5C-0080-4606-A0E0-62E4189BB130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891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2AE5FAAD-E3C7-4B84-A1DA-D29CDCA37801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28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12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332656"/>
            <a:ext cx="8915400" cy="1224136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What is Statistics?</a:t>
            </a:r>
          </a:p>
        </p:txBody>
      </p:sp>
      <p:sp>
        <p:nvSpPr>
          <p:cNvPr id="312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5931" y="1484325"/>
            <a:ext cx="9217025" cy="151288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Statistics is a way to get information from data</a:t>
            </a:r>
          </a:p>
        </p:txBody>
      </p:sp>
      <p:sp>
        <p:nvSpPr>
          <p:cNvPr id="312330" name="Text Box 12"/>
          <p:cNvSpPr txBox="1">
            <a:spLocks noChangeArrowheads="1"/>
          </p:cNvSpPr>
          <p:nvPr/>
        </p:nvSpPr>
        <p:spPr bwMode="auto">
          <a:xfrm>
            <a:off x="5799317" y="6235978"/>
            <a:ext cx="3982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kumimoji="0" lang="en-US" altLang="zh-TW">
                <a:effectLst>
                  <a:outerShdw blurRad="38100" dist="38100" dir="2700000" algn="tl">
                    <a:srgbClr val="000000"/>
                  </a:outerShdw>
                </a:effectLst>
              </a:rPr>
              <a:t>Definitions: Oxford English Dictionary</a:t>
            </a:r>
          </a:p>
        </p:txBody>
      </p:sp>
      <p:sp>
        <p:nvSpPr>
          <p:cNvPr id="312331" name="Text Box 14"/>
          <p:cNvSpPr txBox="1">
            <a:spLocks noChangeArrowheads="1"/>
          </p:cNvSpPr>
          <p:nvPr/>
        </p:nvSpPr>
        <p:spPr bwMode="auto">
          <a:xfrm>
            <a:off x="344494" y="4281696"/>
            <a:ext cx="927417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Statistics is a </a:t>
            </a:r>
            <a:r>
              <a:rPr kumimoji="0" lang="en-US" altLang="zh-TW" sz="4400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tool</a:t>
            </a:r>
            <a:r>
              <a:rPr kumimoji="0" lang="en-US" altLang="zh-TW" sz="4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for creating </a:t>
            </a:r>
            <a:r>
              <a:rPr kumimoji="0" lang="en-US" altLang="zh-TW" sz="4400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new understanding</a:t>
            </a:r>
            <a:r>
              <a:rPr kumimoji="0"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from a set of </a:t>
            </a:r>
            <a:r>
              <a:rPr kumimoji="0"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numbers (data).</a:t>
            </a:r>
            <a:endParaRPr kumimoji="0" lang="en-US" altLang="zh-TW" sz="4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954089" y="3573463"/>
            <a:ext cx="2438400" cy="601662"/>
          </a:xfrm>
          <a:prstGeom prst="rect">
            <a:avLst/>
          </a:prstGeom>
          <a:solidFill>
            <a:srgbClr val="66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kumimoji="0"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3925889" y="2735263"/>
            <a:ext cx="2438400" cy="6477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kumimoji="0"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Statistics</a:t>
            </a:r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6897688" y="3573463"/>
            <a:ext cx="2640012" cy="601662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kumimoji="0"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Information</a:t>
            </a:r>
          </a:p>
        </p:txBody>
      </p:sp>
      <p:sp>
        <p:nvSpPr>
          <p:cNvPr id="312335" name="Line 15"/>
          <p:cNvSpPr>
            <a:spLocks noChangeShapeType="1"/>
          </p:cNvSpPr>
          <p:nvPr/>
        </p:nvSpPr>
        <p:spPr bwMode="auto">
          <a:xfrm flipV="1">
            <a:off x="3392490" y="3382963"/>
            <a:ext cx="528637" cy="190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6369054" y="3382963"/>
            <a:ext cx="528639" cy="190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9636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E1900F5-6580-4F9D-9278-6898DF51E707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99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ED80C947-49E8-49E3-9B6B-D1070484F660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29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88950" y="332657"/>
            <a:ext cx="8915400" cy="136815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Statistical Methods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5529270" y="4292612"/>
            <a:ext cx="3025775" cy="1368425"/>
          </a:xfrm>
          <a:prstGeom prst="rect">
            <a:avLst/>
          </a:prstGeom>
          <a:solidFill>
            <a:srgbClr val="01185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Inferential</a:t>
            </a:r>
          </a:p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Statistics</a:t>
            </a:r>
            <a:endParaRPr lang="en-US" altLang="zh-TW" sz="3600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584575" y="2060585"/>
            <a:ext cx="3168650" cy="1368425"/>
          </a:xfrm>
          <a:prstGeom prst="rect">
            <a:avLst/>
          </a:prstGeom>
          <a:gradFill flip="none" rotWithShape="1">
            <a:gsLst>
              <a:gs pos="0">
                <a:srgbClr val="A50021">
                  <a:shade val="30000"/>
                  <a:satMod val="115000"/>
                </a:srgbClr>
              </a:gs>
              <a:gs pos="50000">
                <a:srgbClr val="A50021">
                  <a:shade val="67500"/>
                  <a:satMod val="115000"/>
                </a:srgbClr>
              </a:gs>
              <a:gs pos="100000">
                <a:srgbClr val="A50021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Statistical</a:t>
            </a:r>
          </a:p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Methods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1712917" y="4292612"/>
            <a:ext cx="2879725" cy="136842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Descriptive</a:t>
            </a:r>
          </a:p>
          <a:p>
            <a:pPr algn="ctr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Statistics</a:t>
            </a:r>
          </a:p>
        </p:txBody>
      </p:sp>
      <p:cxnSp>
        <p:nvCxnSpPr>
          <p:cNvPr id="24604" name="AutoShape 28"/>
          <p:cNvCxnSpPr>
            <a:cxnSpLocks noChangeShapeType="1"/>
            <a:stCxn id="24602" idx="2"/>
            <a:endCxn id="24601" idx="0"/>
          </p:cNvCxnSpPr>
          <p:nvPr/>
        </p:nvCxnSpPr>
        <p:spPr bwMode="auto">
          <a:xfrm rot="16200000" flipH="1">
            <a:off x="5673725" y="2924175"/>
            <a:ext cx="863600" cy="18732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</p:cxnSp>
      <p:cxnSp>
        <p:nvCxnSpPr>
          <p:cNvPr id="24605" name="AutoShape 29"/>
          <p:cNvCxnSpPr>
            <a:cxnSpLocks noChangeShapeType="1"/>
            <a:stCxn id="24602" idx="2"/>
            <a:endCxn id="24603" idx="0"/>
          </p:cNvCxnSpPr>
          <p:nvPr/>
        </p:nvCxnSpPr>
        <p:spPr bwMode="auto">
          <a:xfrm rot="5400000">
            <a:off x="3729039" y="2852743"/>
            <a:ext cx="863600" cy="201612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41294087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1" grpId="0" animBg="1"/>
      <p:bldP spid="246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FC7E714-649D-43F1-9537-8264C869B91D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15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9E9F8756-D85A-4BBA-A9EC-5AF4CC873CF7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104" y="332656"/>
            <a:ext cx="8915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Course Objective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7" y="1412881"/>
            <a:ext cx="9432925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/>
              <a:t>The students will learn not only the fundamental concepts and techniques used to solve related problems, but also the </a:t>
            </a:r>
            <a:r>
              <a:rPr lang="en-US" altLang="zh-TW" b="1" dirty="0" smtClean="0">
                <a:solidFill>
                  <a:schemeClr val="accent2"/>
                </a:solidFill>
              </a:rPr>
              <a:t>real-world applications</a:t>
            </a:r>
            <a:r>
              <a:rPr lang="en-US" altLang="zh-TW" dirty="0" smtClean="0"/>
              <a:t> that adopt these methods. The students are encouraged to </a:t>
            </a:r>
            <a:r>
              <a:rPr lang="en-US" altLang="zh-TW" b="1" dirty="0" smtClean="0">
                <a:solidFill>
                  <a:schemeClr val="accent2"/>
                </a:solidFill>
              </a:rPr>
              <a:t>utilize computers</a:t>
            </a:r>
            <a:r>
              <a:rPr lang="en-US" altLang="zh-TW" dirty="0" smtClean="0"/>
              <a:t> in every respect of this class.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版面配置區 4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C5D65A2-6483-4FC0-8242-C22C978058EA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096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33C6F939-A72A-41D7-A026-7E01CF243A49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30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88508" y="413792"/>
            <a:ext cx="9088884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Descriptive Statistics   1/2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4488" y="1557338"/>
            <a:ext cx="4772025" cy="4800600"/>
          </a:xfrm>
        </p:spPr>
        <p:txBody>
          <a:bodyPr lIns="90488" tIns="44450" rIns="90488" bIns="44450"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sz="3600" dirty="0" smtClean="0"/>
              <a:t>1. Involves</a:t>
            </a:r>
          </a:p>
          <a:p>
            <a:pPr marL="971550" lvl="1" eaLnBrk="1" hangingPunct="1">
              <a:defRPr/>
            </a:pPr>
            <a:r>
              <a:rPr lang="en-US" altLang="zh-TW" sz="3600" dirty="0" smtClean="0"/>
              <a:t>Collecting Data</a:t>
            </a:r>
          </a:p>
          <a:p>
            <a:pPr marL="971550" lvl="1" eaLnBrk="1" hangingPunct="1">
              <a:defRPr/>
            </a:pPr>
            <a:r>
              <a:rPr lang="en-US" altLang="zh-TW" sz="3600" dirty="0" smtClean="0"/>
              <a:t>Presenting Data</a:t>
            </a:r>
          </a:p>
          <a:p>
            <a:pPr marL="971550" lvl="1" eaLnBrk="1" hangingPunct="1">
              <a:defRPr/>
            </a:pPr>
            <a:r>
              <a:rPr lang="en-US" altLang="zh-TW" sz="3600" dirty="0" smtClean="0"/>
              <a:t>Characterizing Data</a:t>
            </a:r>
          </a:p>
          <a:p>
            <a:pPr marL="0" indent="0" eaLnBrk="1" hangingPunct="1"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en-US" altLang="zh-TW" sz="3600" dirty="0" smtClean="0"/>
              <a:t>2.Purpose</a:t>
            </a:r>
          </a:p>
          <a:p>
            <a:pPr marL="971550" lvl="1" eaLnBrk="1" hangingPunct="1">
              <a:defRPr/>
            </a:pPr>
            <a:r>
              <a:rPr lang="en-US" altLang="zh-TW" sz="3600" dirty="0" smtClean="0"/>
              <a:t>Describe Data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240342" y="5229225"/>
            <a:ext cx="4354513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sz="2800" b="1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TW" sz="28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 30.5   </a:t>
            </a:r>
            <a:r>
              <a:rPr lang="en-US" altLang="zh-TW" sz="2800" b="1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TW" sz="2800" b="1" i="1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TW" sz="28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= 113</a:t>
            </a:r>
          </a:p>
        </p:txBody>
      </p:sp>
      <p:sp>
        <p:nvSpPr>
          <p:cNvPr id="26631" name="Freeform 7"/>
          <p:cNvSpPr>
            <a:spLocks/>
          </p:cNvSpPr>
          <p:nvPr/>
        </p:nvSpPr>
        <p:spPr bwMode="auto">
          <a:xfrm>
            <a:off x="5942013" y="3662363"/>
            <a:ext cx="571500" cy="628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" y="0"/>
              </a:cxn>
              <a:cxn ang="0">
                <a:pos x="331" y="395"/>
              </a:cxn>
              <a:cxn ang="0">
                <a:pos x="0" y="395"/>
              </a:cxn>
              <a:cxn ang="0">
                <a:pos x="0" y="0"/>
              </a:cxn>
            </a:cxnLst>
            <a:rect l="0" t="0" r="r" b="b"/>
            <a:pathLst>
              <a:path w="332" h="396">
                <a:moveTo>
                  <a:pt x="0" y="0"/>
                </a:moveTo>
                <a:lnTo>
                  <a:pt x="331" y="0"/>
                </a:lnTo>
                <a:lnTo>
                  <a:pt x="331" y="395"/>
                </a:lnTo>
                <a:lnTo>
                  <a:pt x="0" y="395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6632" name="Freeform 8"/>
          <p:cNvSpPr>
            <a:spLocks/>
          </p:cNvSpPr>
          <p:nvPr/>
        </p:nvSpPr>
        <p:spPr bwMode="auto">
          <a:xfrm>
            <a:off x="6889750" y="3455640"/>
            <a:ext cx="565150" cy="842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8" y="0"/>
              </a:cxn>
              <a:cxn ang="0">
                <a:pos x="328" y="530"/>
              </a:cxn>
              <a:cxn ang="0">
                <a:pos x="0" y="530"/>
              </a:cxn>
              <a:cxn ang="0">
                <a:pos x="0" y="0"/>
              </a:cxn>
            </a:cxnLst>
            <a:rect l="0" t="0" r="r" b="b"/>
            <a:pathLst>
              <a:path w="329" h="531">
                <a:moveTo>
                  <a:pt x="0" y="0"/>
                </a:moveTo>
                <a:lnTo>
                  <a:pt x="328" y="0"/>
                </a:lnTo>
                <a:lnTo>
                  <a:pt x="328" y="530"/>
                </a:lnTo>
                <a:lnTo>
                  <a:pt x="0" y="530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6633" name="Freeform 9"/>
          <p:cNvSpPr>
            <a:spLocks/>
          </p:cNvSpPr>
          <p:nvPr/>
        </p:nvSpPr>
        <p:spPr bwMode="auto">
          <a:xfrm>
            <a:off x="7735888" y="2909892"/>
            <a:ext cx="571500" cy="1381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" y="0"/>
              </a:cxn>
              <a:cxn ang="0">
                <a:pos x="331" y="869"/>
              </a:cxn>
              <a:cxn ang="0">
                <a:pos x="0" y="869"/>
              </a:cxn>
              <a:cxn ang="0">
                <a:pos x="0" y="0"/>
              </a:cxn>
            </a:cxnLst>
            <a:rect l="0" t="0" r="r" b="b"/>
            <a:pathLst>
              <a:path w="332" h="870">
                <a:moveTo>
                  <a:pt x="0" y="0"/>
                </a:moveTo>
                <a:lnTo>
                  <a:pt x="331" y="0"/>
                </a:lnTo>
                <a:lnTo>
                  <a:pt x="331" y="869"/>
                </a:lnTo>
                <a:lnTo>
                  <a:pt x="0" y="869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6634" name="Freeform 10"/>
          <p:cNvSpPr>
            <a:spLocks/>
          </p:cNvSpPr>
          <p:nvPr/>
        </p:nvSpPr>
        <p:spPr bwMode="auto">
          <a:xfrm>
            <a:off x="8586788" y="3669952"/>
            <a:ext cx="566737" cy="628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8" y="0"/>
              </a:cxn>
              <a:cxn ang="0">
                <a:pos x="328" y="395"/>
              </a:cxn>
              <a:cxn ang="0">
                <a:pos x="0" y="395"/>
              </a:cxn>
              <a:cxn ang="0">
                <a:pos x="0" y="0"/>
              </a:cxn>
            </a:cxnLst>
            <a:rect l="0" t="0" r="r" b="b"/>
            <a:pathLst>
              <a:path w="329" h="396">
                <a:moveTo>
                  <a:pt x="0" y="0"/>
                </a:moveTo>
                <a:lnTo>
                  <a:pt x="328" y="0"/>
                </a:lnTo>
                <a:lnTo>
                  <a:pt x="328" y="395"/>
                </a:lnTo>
                <a:lnTo>
                  <a:pt x="0" y="395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5740406" y="4200525"/>
            <a:ext cx="555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740406" y="3433763"/>
            <a:ext cx="555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5740406" y="2667000"/>
            <a:ext cx="5556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5813427" y="4291013"/>
            <a:ext cx="3340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V="1">
            <a:off x="6673850" y="4176725"/>
            <a:ext cx="0" cy="15398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7596188" y="4230700"/>
            <a:ext cx="0" cy="15398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8448675" y="4230700"/>
            <a:ext cx="0" cy="15398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5243514" y="3962401"/>
            <a:ext cx="368692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600" b="1"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0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5048251" y="3194051"/>
            <a:ext cx="55464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600" b="1"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25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5048251" y="2427289"/>
            <a:ext cx="55464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600" b="1"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50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5908674" y="4459289"/>
            <a:ext cx="628378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600" b="1"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Q1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6831012" y="4513264"/>
            <a:ext cx="628378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600" b="1"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Q2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7683499" y="4513264"/>
            <a:ext cx="628378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600" b="1"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Q3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8529638" y="4513264"/>
            <a:ext cx="628378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600" b="1"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Q4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5607057" y="1716089"/>
            <a:ext cx="389531" cy="5360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altLang="zh-TW" sz="2900" b="1">
                <a:effectLst>
                  <a:outerShdw blurRad="38100" dist="38100" dir="2700000" algn="tl">
                    <a:srgbClr val="000000"/>
                  </a:outerShdw>
                </a:effectLst>
                <a:latin typeface="Albertus Extra Bold" pitchFamily="34" charset="0"/>
              </a:rPr>
              <a:t>$</a:t>
            </a: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5759450" y="2428887"/>
            <a:ext cx="0" cy="189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5961063" y="5300663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4746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4831E10-AE28-4386-BCA4-2B13BEBEDCC8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D8BE2A5A-34A0-4C1A-8517-BA21870FE392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31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404664"/>
            <a:ext cx="8358188" cy="1179636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Descriptive Statistics   2/2 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515616"/>
            <a:ext cx="9632950" cy="2057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Methods of organizing, summarizing, and presenting data in a convenient and informative way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68532" y="3929075"/>
            <a:ext cx="6905625" cy="2262187"/>
            <a:chOff x="856" y="2645"/>
            <a:chExt cx="4350" cy="1425"/>
          </a:xfrm>
        </p:grpSpPr>
        <p:sp>
          <p:nvSpPr>
            <p:cNvPr id="1069" name="Rectangle 5"/>
            <p:cNvSpPr>
              <a:spLocks noChangeArrowheads="1"/>
            </p:cNvSpPr>
            <p:nvPr/>
          </p:nvSpPr>
          <p:spPr bwMode="auto">
            <a:xfrm>
              <a:off x="856" y="2645"/>
              <a:ext cx="4350" cy="1425"/>
            </a:xfrm>
            <a:prstGeom prst="rect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aphicFrame>
          <p:nvGraphicFramePr>
            <p:cNvPr id="1026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866" y="2688"/>
            <a:ext cx="4320" cy="1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工作表" r:id="rId3" imgW="3142800" imgH="862560" progId="Excel.Sheet.8">
                    <p:embed/>
                  </p:oleObj>
                </mc:Choice>
                <mc:Fallback>
                  <p:oleObj name="工作表" r:id="rId3" imgW="3142800" imgH="862560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2688"/>
                          <a:ext cx="4320" cy="1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6600CC">
                                      <a:gamma/>
                                      <a:shade val="46275"/>
                                      <a:invGamma/>
                                    </a:srgbClr>
                                  </a:gs>
                                  <a:gs pos="50000">
                                    <a:srgbClr val="6600CC"/>
                                  </a:gs>
                                  <a:gs pos="100000">
                                    <a:srgbClr val="6600CC">
                                      <a:gamma/>
                                      <a:shade val="46275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457059" y="3716338"/>
            <a:ext cx="3740096" cy="2667000"/>
            <a:chOff x="681" y="995"/>
            <a:chExt cx="4748" cy="2974"/>
          </a:xfrm>
        </p:grpSpPr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681" y="995"/>
              <a:ext cx="4681" cy="297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629" y="3417"/>
              <a:ext cx="800" cy="4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 b="1">
                  <a:latin typeface="Book Antiqua" pitchFamily="18" charset="0"/>
                </a:rPr>
                <a:t>Parts</a:t>
              </a:r>
            </a:p>
            <a:p>
              <a:pPr>
                <a:defRPr/>
              </a:pPr>
              <a:r>
                <a:rPr lang="en-US" altLang="zh-TW" sz="1000" b="1">
                  <a:latin typeface="Book Antiqua" pitchFamily="18" charset="0"/>
                </a:rPr>
                <a:t>Cost ($)</a:t>
              </a:r>
            </a:p>
          </p:txBody>
        </p:sp>
        <p:sp>
          <p:nvSpPr>
            <p:cNvPr id="210955" name="Line 11"/>
            <p:cNvSpPr>
              <a:spLocks noChangeShapeType="1"/>
            </p:cNvSpPr>
            <p:nvPr/>
          </p:nvSpPr>
          <p:spPr bwMode="auto">
            <a:xfrm>
              <a:off x="1310" y="3629"/>
              <a:ext cx="32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56" name="Line 12"/>
            <p:cNvSpPr>
              <a:spLocks noChangeShapeType="1"/>
            </p:cNvSpPr>
            <p:nvPr/>
          </p:nvSpPr>
          <p:spPr bwMode="auto">
            <a:xfrm flipV="1">
              <a:off x="1306" y="1112"/>
              <a:ext cx="0" cy="2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57" name="Line 13"/>
            <p:cNvSpPr>
              <a:spLocks noChangeShapeType="1"/>
            </p:cNvSpPr>
            <p:nvPr/>
          </p:nvSpPr>
          <p:spPr bwMode="auto">
            <a:xfrm>
              <a:off x="1241" y="3353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58" name="Line 14"/>
            <p:cNvSpPr>
              <a:spLocks noChangeShapeType="1"/>
            </p:cNvSpPr>
            <p:nvPr/>
          </p:nvSpPr>
          <p:spPr bwMode="auto">
            <a:xfrm>
              <a:off x="1241" y="3102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59" name="Line 15"/>
            <p:cNvSpPr>
              <a:spLocks noChangeShapeType="1"/>
            </p:cNvSpPr>
            <p:nvPr/>
          </p:nvSpPr>
          <p:spPr bwMode="auto">
            <a:xfrm>
              <a:off x="1241" y="2825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>
              <a:off x="1241" y="2562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1" name="Line 17"/>
            <p:cNvSpPr>
              <a:spLocks noChangeShapeType="1"/>
            </p:cNvSpPr>
            <p:nvPr/>
          </p:nvSpPr>
          <p:spPr bwMode="auto">
            <a:xfrm>
              <a:off x="1241" y="2275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2" name="Line 18"/>
            <p:cNvSpPr>
              <a:spLocks noChangeShapeType="1"/>
            </p:cNvSpPr>
            <p:nvPr/>
          </p:nvSpPr>
          <p:spPr bwMode="auto">
            <a:xfrm>
              <a:off x="1241" y="1999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3" name="Line 19"/>
            <p:cNvSpPr>
              <a:spLocks noChangeShapeType="1"/>
            </p:cNvSpPr>
            <p:nvPr/>
          </p:nvSpPr>
          <p:spPr bwMode="auto">
            <a:xfrm>
              <a:off x="1241" y="1723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4" name="Line 20"/>
            <p:cNvSpPr>
              <a:spLocks noChangeShapeType="1"/>
            </p:cNvSpPr>
            <p:nvPr/>
          </p:nvSpPr>
          <p:spPr bwMode="auto">
            <a:xfrm>
              <a:off x="1229" y="1446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5" name="Line 21"/>
            <p:cNvSpPr>
              <a:spLocks noChangeShapeType="1"/>
            </p:cNvSpPr>
            <p:nvPr/>
          </p:nvSpPr>
          <p:spPr bwMode="auto">
            <a:xfrm>
              <a:off x="1241" y="1183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66" name="Rectangle 22"/>
            <p:cNvSpPr>
              <a:spLocks noChangeArrowheads="1"/>
            </p:cNvSpPr>
            <p:nvPr/>
          </p:nvSpPr>
          <p:spPr bwMode="auto">
            <a:xfrm>
              <a:off x="993" y="3247"/>
              <a:ext cx="313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210967" name="Rectangle 23"/>
            <p:cNvSpPr>
              <a:spLocks noChangeArrowheads="1"/>
            </p:cNvSpPr>
            <p:nvPr/>
          </p:nvSpPr>
          <p:spPr bwMode="auto">
            <a:xfrm>
              <a:off x="993" y="3004"/>
              <a:ext cx="313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210968" name="Rectangle 24"/>
            <p:cNvSpPr>
              <a:spLocks noChangeArrowheads="1"/>
            </p:cNvSpPr>
            <p:nvPr/>
          </p:nvSpPr>
          <p:spPr bwMode="auto">
            <a:xfrm>
              <a:off x="993" y="2730"/>
              <a:ext cx="313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6</a:t>
              </a:r>
            </a:p>
          </p:txBody>
        </p:sp>
        <p:sp>
          <p:nvSpPr>
            <p:cNvPr id="210969" name="Rectangle 25"/>
            <p:cNvSpPr>
              <a:spLocks noChangeArrowheads="1"/>
            </p:cNvSpPr>
            <p:nvPr/>
          </p:nvSpPr>
          <p:spPr bwMode="auto">
            <a:xfrm>
              <a:off x="993" y="2441"/>
              <a:ext cx="313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8</a:t>
              </a:r>
            </a:p>
          </p:txBody>
        </p:sp>
        <p:sp>
          <p:nvSpPr>
            <p:cNvPr id="210970" name="Rectangle 26"/>
            <p:cNvSpPr>
              <a:spLocks noChangeArrowheads="1"/>
            </p:cNvSpPr>
            <p:nvPr/>
          </p:nvSpPr>
          <p:spPr bwMode="auto">
            <a:xfrm>
              <a:off x="981" y="2165"/>
              <a:ext cx="395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210971" name="Rectangle 27"/>
            <p:cNvSpPr>
              <a:spLocks noChangeArrowheads="1"/>
            </p:cNvSpPr>
            <p:nvPr/>
          </p:nvSpPr>
          <p:spPr bwMode="auto">
            <a:xfrm>
              <a:off x="981" y="1880"/>
              <a:ext cx="395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12</a:t>
              </a:r>
            </a:p>
          </p:txBody>
        </p:sp>
        <p:sp>
          <p:nvSpPr>
            <p:cNvPr id="210972" name="Rectangle 28"/>
            <p:cNvSpPr>
              <a:spLocks noChangeArrowheads="1"/>
            </p:cNvSpPr>
            <p:nvPr/>
          </p:nvSpPr>
          <p:spPr bwMode="auto">
            <a:xfrm>
              <a:off x="981" y="1606"/>
              <a:ext cx="395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14</a:t>
              </a:r>
            </a:p>
          </p:txBody>
        </p:sp>
        <p:sp>
          <p:nvSpPr>
            <p:cNvPr id="210973" name="Rectangle 29"/>
            <p:cNvSpPr>
              <a:spLocks noChangeArrowheads="1"/>
            </p:cNvSpPr>
            <p:nvPr/>
          </p:nvSpPr>
          <p:spPr bwMode="auto">
            <a:xfrm>
              <a:off x="981" y="1330"/>
              <a:ext cx="395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16</a:t>
              </a:r>
            </a:p>
          </p:txBody>
        </p:sp>
        <p:sp>
          <p:nvSpPr>
            <p:cNvPr id="210974" name="Rectangle 30"/>
            <p:cNvSpPr>
              <a:spLocks noChangeArrowheads="1"/>
            </p:cNvSpPr>
            <p:nvPr/>
          </p:nvSpPr>
          <p:spPr bwMode="auto">
            <a:xfrm>
              <a:off x="993" y="1052"/>
              <a:ext cx="395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18</a:t>
              </a:r>
            </a:p>
          </p:txBody>
        </p:sp>
        <p:sp>
          <p:nvSpPr>
            <p:cNvPr id="1058" name="Rectangle 31"/>
            <p:cNvSpPr>
              <a:spLocks noChangeArrowheads="1"/>
            </p:cNvSpPr>
            <p:nvPr/>
          </p:nvSpPr>
          <p:spPr bwMode="auto">
            <a:xfrm>
              <a:off x="1621" y="3372"/>
              <a:ext cx="442" cy="256"/>
            </a:xfrm>
            <a:prstGeom prst="rect">
              <a:avLst/>
            </a:prstGeom>
            <a:gradFill rotWithShape="0">
              <a:gsLst>
                <a:gs pos="0">
                  <a:srgbClr val="00475E"/>
                </a:gs>
                <a:gs pos="50000">
                  <a:srgbClr val="0099CC"/>
                </a:gs>
                <a:gs pos="100000">
                  <a:srgbClr val="00475E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9" name="Rectangle 32"/>
            <p:cNvSpPr>
              <a:spLocks noChangeArrowheads="1"/>
            </p:cNvSpPr>
            <p:nvPr/>
          </p:nvSpPr>
          <p:spPr bwMode="auto">
            <a:xfrm>
              <a:off x="2062" y="1879"/>
              <a:ext cx="443" cy="1749"/>
            </a:xfrm>
            <a:prstGeom prst="rect">
              <a:avLst/>
            </a:prstGeom>
            <a:gradFill rotWithShape="0">
              <a:gsLst>
                <a:gs pos="0">
                  <a:srgbClr val="00475E"/>
                </a:gs>
                <a:gs pos="50000">
                  <a:srgbClr val="0099CC"/>
                </a:gs>
                <a:gs pos="100000">
                  <a:srgbClr val="00475E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0" name="Rectangle 33"/>
            <p:cNvSpPr>
              <a:spLocks noChangeArrowheads="1"/>
            </p:cNvSpPr>
            <p:nvPr/>
          </p:nvSpPr>
          <p:spPr bwMode="auto">
            <a:xfrm>
              <a:off x="2505" y="1476"/>
              <a:ext cx="442" cy="2151"/>
            </a:xfrm>
            <a:prstGeom prst="rect">
              <a:avLst/>
            </a:prstGeom>
            <a:gradFill rotWithShape="0">
              <a:gsLst>
                <a:gs pos="0">
                  <a:srgbClr val="00475E"/>
                </a:gs>
                <a:gs pos="50000">
                  <a:srgbClr val="0099CC"/>
                </a:gs>
                <a:gs pos="100000">
                  <a:srgbClr val="00475E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1" name="Rectangle 34"/>
            <p:cNvSpPr>
              <a:spLocks noChangeArrowheads="1"/>
            </p:cNvSpPr>
            <p:nvPr/>
          </p:nvSpPr>
          <p:spPr bwMode="auto">
            <a:xfrm>
              <a:off x="2947" y="2705"/>
              <a:ext cx="443" cy="922"/>
            </a:xfrm>
            <a:prstGeom prst="rect">
              <a:avLst/>
            </a:prstGeom>
            <a:gradFill rotWithShape="0">
              <a:gsLst>
                <a:gs pos="0">
                  <a:srgbClr val="00475E"/>
                </a:gs>
                <a:gs pos="50000">
                  <a:srgbClr val="0099CC"/>
                </a:gs>
                <a:gs pos="100000">
                  <a:srgbClr val="00475E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2" name="Rectangle 35"/>
            <p:cNvSpPr>
              <a:spLocks noChangeArrowheads="1"/>
            </p:cNvSpPr>
            <p:nvPr/>
          </p:nvSpPr>
          <p:spPr bwMode="auto">
            <a:xfrm>
              <a:off x="3390" y="2705"/>
              <a:ext cx="443" cy="922"/>
            </a:xfrm>
            <a:prstGeom prst="rect">
              <a:avLst/>
            </a:prstGeom>
            <a:gradFill rotWithShape="0">
              <a:gsLst>
                <a:gs pos="0">
                  <a:srgbClr val="00475E"/>
                </a:gs>
                <a:gs pos="50000">
                  <a:srgbClr val="0099CC"/>
                </a:gs>
                <a:gs pos="100000">
                  <a:srgbClr val="00475E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0980" name="Rectangle 36"/>
            <p:cNvSpPr>
              <a:spLocks noChangeArrowheads="1"/>
            </p:cNvSpPr>
            <p:nvPr/>
          </p:nvSpPr>
          <p:spPr bwMode="auto">
            <a:xfrm rot="16200000">
              <a:off x="425" y="2052"/>
              <a:ext cx="887" cy="3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 b="1">
                  <a:latin typeface="Book Antiqua" pitchFamily="18" charset="0"/>
                </a:rPr>
                <a:t>Frequency</a:t>
              </a:r>
            </a:p>
          </p:txBody>
        </p:sp>
        <p:sp>
          <p:nvSpPr>
            <p:cNvPr id="1064" name="Rectangle 37"/>
            <p:cNvSpPr>
              <a:spLocks noChangeArrowheads="1"/>
            </p:cNvSpPr>
            <p:nvPr/>
          </p:nvSpPr>
          <p:spPr bwMode="auto">
            <a:xfrm>
              <a:off x="3833" y="2980"/>
              <a:ext cx="441" cy="647"/>
            </a:xfrm>
            <a:prstGeom prst="rect">
              <a:avLst/>
            </a:prstGeom>
            <a:gradFill rotWithShape="0">
              <a:gsLst>
                <a:gs pos="0">
                  <a:srgbClr val="00475E"/>
                </a:gs>
                <a:gs pos="50000">
                  <a:srgbClr val="0099CC"/>
                </a:gs>
                <a:gs pos="100000">
                  <a:srgbClr val="00475E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0982" name="Rectangle 38"/>
            <p:cNvSpPr>
              <a:spLocks noChangeArrowheads="1"/>
            </p:cNvSpPr>
            <p:nvPr/>
          </p:nvSpPr>
          <p:spPr bwMode="auto">
            <a:xfrm>
              <a:off x="1477" y="3652"/>
              <a:ext cx="3162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50        60       70      80        90      100     110</a:t>
              </a:r>
            </a:p>
          </p:txBody>
        </p:sp>
        <p:sp>
          <p:nvSpPr>
            <p:cNvPr id="210983" name="Line 39"/>
            <p:cNvSpPr>
              <a:spLocks noChangeShapeType="1"/>
            </p:cNvSpPr>
            <p:nvPr/>
          </p:nvSpPr>
          <p:spPr bwMode="auto">
            <a:xfrm flipV="1">
              <a:off x="1364" y="3548"/>
              <a:ext cx="50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84" name="Line 40"/>
            <p:cNvSpPr>
              <a:spLocks noChangeShapeType="1"/>
            </p:cNvSpPr>
            <p:nvPr/>
          </p:nvSpPr>
          <p:spPr bwMode="auto">
            <a:xfrm flipV="1">
              <a:off x="1419" y="3626"/>
              <a:ext cx="48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0985" name="Line 41"/>
            <p:cNvSpPr>
              <a:spLocks noChangeShapeType="1"/>
            </p:cNvSpPr>
            <p:nvPr/>
          </p:nvSpPr>
          <p:spPr bwMode="auto">
            <a:xfrm>
              <a:off x="1415" y="3567"/>
              <a:ext cx="0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064569" y="3933056"/>
            <a:ext cx="3455987" cy="2336800"/>
            <a:chOff x="1119" y="2523"/>
            <a:chExt cx="2177" cy="1472"/>
          </a:xfrm>
        </p:grpSpPr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126" y="2523"/>
              <a:ext cx="2160" cy="147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TW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Parts	                       Percent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TW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Cost ($)  Frequency   Frequency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TW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50-59	        2	           4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TW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60-69	      13	         26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TW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70-79	      16	         32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TW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80-89	        7	         14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TW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90-99	        7	         14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TW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100-109	      </a:t>
              </a:r>
              <a:r>
                <a:rPr lang="en-US" altLang="zh-TW" b="1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5 </a:t>
              </a:r>
              <a:r>
                <a:rPr lang="en-US" altLang="zh-TW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             </a:t>
              </a:r>
              <a:r>
                <a:rPr lang="en-US" altLang="zh-TW" b="1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10 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TW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Total     	      50              100</a:t>
              </a:r>
            </a:p>
          </p:txBody>
        </p:sp>
        <p:sp>
          <p:nvSpPr>
            <p:cNvPr id="210987" name="Line 43"/>
            <p:cNvSpPr>
              <a:spLocks noChangeShapeType="1"/>
            </p:cNvSpPr>
            <p:nvPr/>
          </p:nvSpPr>
          <p:spPr bwMode="auto">
            <a:xfrm>
              <a:off x="1119" y="3793"/>
              <a:ext cx="2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72966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1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BC77D5C-4C2E-4790-AB05-BAB9E783426A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198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150526DF-A64D-4092-88AF-6BC5882DEA2C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13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3057" y="332656"/>
            <a:ext cx="9432925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Example: Stats Anxiety</a:t>
            </a:r>
          </a:p>
        </p:txBody>
      </p:sp>
      <p:sp>
        <p:nvSpPr>
          <p:cNvPr id="313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8957" y="1412875"/>
            <a:ext cx="9217025" cy="51117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sz="4000" dirty="0" smtClean="0"/>
              <a:t>A student enrolled in a </a:t>
            </a:r>
            <a:r>
              <a:rPr lang="en-US" altLang="zh-TW" sz="4000" b="1" dirty="0" smtClean="0">
                <a:solidFill>
                  <a:schemeClr val="folHlink"/>
                </a:solidFill>
              </a:rPr>
              <a:t>business</a:t>
            </a:r>
            <a:r>
              <a:rPr lang="en-US" altLang="zh-TW" sz="4000" dirty="0" smtClean="0"/>
              <a:t> program is attending the first class of the required </a:t>
            </a:r>
            <a:r>
              <a:rPr lang="en-US" altLang="zh-TW" sz="4000" b="1" dirty="0" smtClean="0">
                <a:solidFill>
                  <a:schemeClr val="folHlink"/>
                </a:solidFill>
              </a:rPr>
              <a:t>statistics</a:t>
            </a:r>
            <a:r>
              <a:rPr lang="en-US" altLang="zh-TW" sz="4000" dirty="0" smtClean="0"/>
              <a:t> course. The student is somewhat apprehensive because he believes the </a:t>
            </a:r>
            <a:r>
              <a:rPr lang="en-US" altLang="zh-TW" sz="4000" b="1" dirty="0" smtClean="0">
                <a:solidFill>
                  <a:schemeClr val="accent2"/>
                </a:solidFill>
              </a:rPr>
              <a:t>myth</a:t>
            </a:r>
            <a:r>
              <a:rPr lang="en-US" altLang="zh-TW" sz="4000" dirty="0" smtClean="0"/>
              <a:t> that the course is difficult. To alleviate his anxiety the student asks the professor about last year’s marks.</a:t>
            </a:r>
          </a:p>
        </p:txBody>
      </p:sp>
    </p:spTree>
    <p:extLst>
      <p:ext uri="{BB962C8B-B14F-4D97-AF65-F5344CB8AC3E}">
        <p14:creationId xmlns:p14="http://schemas.microsoft.com/office/powerpoint/2010/main" val="67069084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1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EF64C50-2228-455D-B5BE-75F831C788B5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05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1826C165-AB08-42A2-8536-4AF3C029F0A3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33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14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332656"/>
            <a:ext cx="8915400" cy="107099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The Final Marks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4861435" y="2002792"/>
            <a:ext cx="184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endParaRPr kumimoji="0" lang="zh-TW" altLang="zh-TW" sz="2400">
              <a:latin typeface="Times" pitchFamily="18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384803" y="1412875"/>
          <a:ext cx="4352925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Worksheet" r:id="rId3" imgW="2446108" imgH="2522232" progId="Excel.Sheet.8">
                  <p:embed/>
                </p:oleObj>
              </mc:Choice>
              <mc:Fallback>
                <p:oleObj name="Worksheet" r:id="rId3" imgW="2446108" imgH="252223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3" y="1412875"/>
                        <a:ext cx="4352925" cy="5384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273055" y="1489083"/>
            <a:ext cx="5041901" cy="5078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TW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The professor obliges and provides a list of the final marks, which is composed of term work plus the final exam. What information can the student obtain from the list?</a:t>
            </a:r>
            <a:endParaRPr lang="en-US" altLang="zh-TW" sz="4000"/>
          </a:p>
        </p:txBody>
      </p:sp>
    </p:spTree>
    <p:extLst>
      <p:ext uri="{BB962C8B-B14F-4D97-AF65-F5344CB8AC3E}">
        <p14:creationId xmlns:p14="http://schemas.microsoft.com/office/powerpoint/2010/main" val="164350544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1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2183797-BB5D-401F-BAB8-E68AD4B0296D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301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EC93D2D8-4C6B-4879-BA1A-BD31C047B96A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34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153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81372" y="332656"/>
            <a:ext cx="8420100" cy="136815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Typical Marks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6288" y="1788446"/>
            <a:ext cx="8624887" cy="41608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sz="4800" dirty="0" smtClean="0"/>
              <a:t>Mean (average mark) = 72.67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sz="4800" dirty="0" smtClean="0"/>
              <a:t>Median (mark such that 50% above and 50% below) = 72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TW" sz="48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sz="4800" dirty="0" smtClean="0"/>
              <a:t>Are these enough information?</a:t>
            </a:r>
          </a:p>
        </p:txBody>
      </p:sp>
    </p:spTree>
    <p:extLst>
      <p:ext uri="{BB962C8B-B14F-4D97-AF65-F5344CB8AC3E}">
        <p14:creationId xmlns:p14="http://schemas.microsoft.com/office/powerpoint/2010/main" val="26622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1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DD3ED9D-8BF1-4FB7-9051-5393A991DC2A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403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40B85C4B-C24E-4A60-8A81-20FAB6002EA4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35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16419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47650" y="371946"/>
            <a:ext cx="9313863" cy="111283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Variation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58806" y="1484313"/>
            <a:ext cx="9147175" cy="44656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smtClean="0"/>
              <a:t>Are most of the marks clustered around the mean or are they more spread out?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smtClean="0"/>
              <a:t>Range = Maximum – minimum = 92-53 = 39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smtClean="0"/>
              <a:t>Variance and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61096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1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59C360E-7C62-4658-858D-660F2A0B5CAB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307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5CA6280D-3221-4945-96BC-585664F6F312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36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174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88504" y="332656"/>
            <a:ext cx="8928992" cy="936104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Classifications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72609" y="4366033"/>
            <a:ext cx="9432925" cy="25193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sz="3600" dirty="0" smtClean="0"/>
              <a:t>Are there many marks below 60 or above 80? What proportion are A, B, C, F grades? A graphical technique –histogram can provide us with this and other information</a:t>
            </a:r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640" y="1196752"/>
            <a:ext cx="6680947" cy="324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57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4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F3C4D15-D806-4AF2-A7EB-1931DEF8DD5A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dirty="0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505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F0E463A6-5DD1-448D-B1DB-0A33266AD9FF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37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8714" name="Rectangle 42"/>
          <p:cNvSpPr>
            <a:spLocks noGrp="1" noChangeArrowheads="1"/>
          </p:cNvSpPr>
          <p:nvPr>
            <p:ph type="title"/>
          </p:nvPr>
        </p:nvSpPr>
        <p:spPr>
          <a:xfrm>
            <a:off x="560512" y="385656"/>
            <a:ext cx="8790236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Inferential Statistics</a:t>
            </a:r>
          </a:p>
        </p:txBody>
      </p:sp>
      <p:sp>
        <p:nvSpPr>
          <p:cNvPr id="28715" name="Rectangle 4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5175250" cy="5105400"/>
          </a:xfrm>
        </p:spPr>
        <p:txBody>
          <a:bodyPr lIns="90488" tIns="44450" rIns="90488" bIns="44450"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sz="3600" dirty="0" smtClean="0"/>
              <a:t>1. Involves</a:t>
            </a:r>
          </a:p>
          <a:p>
            <a:pPr marL="971550" lvl="1" eaLnBrk="1" hangingPunct="1">
              <a:defRPr/>
            </a:pPr>
            <a:r>
              <a:rPr lang="en-US" altLang="zh-TW" sz="3600" dirty="0" smtClean="0"/>
              <a:t>Estimation</a:t>
            </a:r>
          </a:p>
          <a:p>
            <a:pPr marL="971550" lvl="1" eaLnBrk="1" hangingPunct="1">
              <a:defRPr/>
            </a:pPr>
            <a:r>
              <a:rPr lang="en-US" altLang="zh-TW" sz="3600" dirty="0" smtClean="0"/>
              <a:t>Hypothesis </a:t>
            </a:r>
            <a:br>
              <a:rPr lang="en-US" altLang="zh-TW" sz="3600" dirty="0" smtClean="0"/>
            </a:br>
            <a:r>
              <a:rPr lang="en-US" altLang="zh-TW" sz="3600" dirty="0" smtClean="0"/>
              <a:t>Testing</a:t>
            </a:r>
          </a:p>
          <a:p>
            <a:pPr marL="0" indent="0" eaLnBrk="1" hangingPunct="1"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en-US" altLang="zh-TW" sz="3600" dirty="0" smtClean="0"/>
              <a:t>2. Purpose</a:t>
            </a:r>
          </a:p>
          <a:p>
            <a:pPr marL="971550" lvl="1" eaLnBrk="1" hangingPunct="1">
              <a:defRPr/>
            </a:pPr>
            <a:r>
              <a:rPr lang="en-US" altLang="zh-TW" sz="3600" dirty="0" smtClean="0"/>
              <a:t>Make Decisions about Population Characteristics</a:t>
            </a:r>
          </a:p>
        </p:txBody>
      </p:sp>
      <p:sp>
        <p:nvSpPr>
          <p:cNvPr id="28716" name="AutoShape 44"/>
          <p:cNvSpPr>
            <a:spLocks noChangeArrowheads="1"/>
          </p:cNvSpPr>
          <p:nvPr/>
        </p:nvSpPr>
        <p:spPr bwMode="auto">
          <a:xfrm flipH="1">
            <a:off x="6610351" y="2139950"/>
            <a:ext cx="2051050" cy="623888"/>
          </a:xfrm>
          <a:prstGeom prst="wedgeRoundRectCallout">
            <a:avLst>
              <a:gd name="adj1" fmla="val -25264"/>
              <a:gd name="adj2" fmla="val 66667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6597650" y="2203451"/>
            <a:ext cx="21558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TW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Population?</a:t>
            </a:r>
          </a:p>
        </p:txBody>
      </p:sp>
      <p:grpSp>
        <p:nvGrpSpPr>
          <p:cNvPr id="45064" name="Group 86"/>
          <p:cNvGrpSpPr>
            <a:grpSpLocks/>
          </p:cNvGrpSpPr>
          <p:nvPr/>
        </p:nvGrpSpPr>
        <p:grpSpPr bwMode="auto">
          <a:xfrm>
            <a:off x="4088904" y="2997211"/>
            <a:ext cx="5638800" cy="3376613"/>
            <a:chOff x="2633" y="1923"/>
            <a:chExt cx="3552" cy="2127"/>
          </a:xfrm>
        </p:grpSpPr>
        <p:grpSp>
          <p:nvGrpSpPr>
            <p:cNvPr id="45065" name="Group 4"/>
            <p:cNvGrpSpPr>
              <a:grpSpLocks/>
            </p:cNvGrpSpPr>
            <p:nvPr/>
          </p:nvGrpSpPr>
          <p:grpSpPr bwMode="auto">
            <a:xfrm>
              <a:off x="2795" y="1923"/>
              <a:ext cx="2141" cy="327"/>
              <a:chOff x="2580" y="1923"/>
              <a:chExt cx="1976" cy="327"/>
            </a:xfrm>
          </p:grpSpPr>
          <p:sp>
            <p:nvSpPr>
              <p:cNvPr id="28677" name="Freeform 5"/>
              <p:cNvSpPr>
                <a:spLocks/>
              </p:cNvSpPr>
              <p:nvPr/>
            </p:nvSpPr>
            <p:spPr bwMode="auto">
              <a:xfrm>
                <a:off x="2759" y="1992"/>
                <a:ext cx="38" cy="210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2" y="1"/>
                  </a:cxn>
                  <a:cxn ang="0">
                    <a:pos x="1" y="9"/>
                  </a:cxn>
                  <a:cxn ang="0">
                    <a:pos x="1" y="14"/>
                  </a:cxn>
                  <a:cxn ang="0">
                    <a:pos x="4" y="22"/>
                  </a:cxn>
                  <a:cxn ang="0">
                    <a:pos x="7" y="22"/>
                  </a:cxn>
                  <a:cxn ang="0">
                    <a:pos x="2" y="31"/>
                  </a:cxn>
                  <a:cxn ang="0">
                    <a:pos x="0" y="44"/>
                  </a:cxn>
                  <a:cxn ang="0">
                    <a:pos x="0" y="57"/>
                  </a:cxn>
                  <a:cxn ang="0">
                    <a:pos x="1" y="72"/>
                  </a:cxn>
                  <a:cxn ang="0">
                    <a:pos x="2" y="87"/>
                  </a:cxn>
                  <a:cxn ang="0">
                    <a:pos x="7" y="88"/>
                  </a:cxn>
                  <a:cxn ang="0">
                    <a:pos x="7" y="92"/>
                  </a:cxn>
                  <a:cxn ang="0">
                    <a:pos x="10" y="94"/>
                  </a:cxn>
                  <a:cxn ang="0">
                    <a:pos x="10" y="110"/>
                  </a:cxn>
                  <a:cxn ang="0">
                    <a:pos x="12" y="112"/>
                  </a:cxn>
                  <a:cxn ang="0">
                    <a:pos x="12" y="141"/>
                  </a:cxn>
                  <a:cxn ang="0">
                    <a:pos x="12" y="158"/>
                  </a:cxn>
                  <a:cxn ang="0">
                    <a:pos x="8" y="178"/>
                  </a:cxn>
                  <a:cxn ang="0">
                    <a:pos x="7" y="204"/>
                  </a:cxn>
                  <a:cxn ang="0">
                    <a:pos x="11" y="206"/>
                  </a:cxn>
                  <a:cxn ang="0">
                    <a:pos x="11" y="209"/>
                  </a:cxn>
                  <a:cxn ang="0">
                    <a:pos x="17" y="209"/>
                  </a:cxn>
                  <a:cxn ang="0">
                    <a:pos x="18" y="208"/>
                  </a:cxn>
                  <a:cxn ang="0">
                    <a:pos x="21" y="208"/>
                  </a:cxn>
                  <a:cxn ang="0">
                    <a:pos x="21" y="209"/>
                  </a:cxn>
                  <a:cxn ang="0">
                    <a:pos x="25" y="209"/>
                  </a:cxn>
                  <a:cxn ang="0">
                    <a:pos x="35" y="208"/>
                  </a:cxn>
                  <a:cxn ang="0">
                    <a:pos x="35" y="206"/>
                  </a:cxn>
                  <a:cxn ang="0">
                    <a:pos x="26" y="202"/>
                  </a:cxn>
                  <a:cxn ang="0">
                    <a:pos x="26" y="198"/>
                  </a:cxn>
                  <a:cxn ang="0">
                    <a:pos x="35" y="196"/>
                  </a:cxn>
                  <a:cxn ang="0">
                    <a:pos x="35" y="194"/>
                  </a:cxn>
                  <a:cxn ang="0">
                    <a:pos x="29" y="190"/>
                  </a:cxn>
                  <a:cxn ang="0">
                    <a:pos x="29" y="161"/>
                  </a:cxn>
                  <a:cxn ang="0">
                    <a:pos x="30" y="135"/>
                  </a:cxn>
                  <a:cxn ang="0">
                    <a:pos x="30" y="109"/>
                  </a:cxn>
                  <a:cxn ang="0">
                    <a:pos x="30" y="94"/>
                  </a:cxn>
                  <a:cxn ang="0">
                    <a:pos x="30" y="90"/>
                  </a:cxn>
                  <a:cxn ang="0">
                    <a:pos x="30" y="69"/>
                  </a:cxn>
                  <a:cxn ang="0">
                    <a:pos x="37" y="64"/>
                  </a:cxn>
                  <a:cxn ang="0">
                    <a:pos x="37" y="62"/>
                  </a:cxn>
                  <a:cxn ang="0">
                    <a:pos x="23" y="33"/>
                  </a:cxn>
                  <a:cxn ang="0">
                    <a:pos x="16" y="30"/>
                  </a:cxn>
                  <a:cxn ang="0">
                    <a:pos x="17" y="28"/>
                  </a:cxn>
                  <a:cxn ang="0">
                    <a:pos x="21" y="26"/>
                  </a:cxn>
                  <a:cxn ang="0">
                    <a:pos x="21" y="25"/>
                  </a:cxn>
                  <a:cxn ang="0">
                    <a:pos x="23" y="24"/>
                  </a:cxn>
                  <a:cxn ang="0">
                    <a:pos x="23" y="22"/>
                  </a:cxn>
                  <a:cxn ang="0">
                    <a:pos x="24" y="21"/>
                  </a:cxn>
                  <a:cxn ang="0">
                    <a:pos x="23" y="20"/>
                  </a:cxn>
                  <a:cxn ang="0">
                    <a:pos x="24" y="19"/>
                  </a:cxn>
                  <a:cxn ang="0">
                    <a:pos x="21" y="14"/>
                  </a:cxn>
                  <a:cxn ang="0">
                    <a:pos x="23" y="12"/>
                  </a:cxn>
                  <a:cxn ang="0">
                    <a:pos x="21" y="9"/>
                  </a:cxn>
                  <a:cxn ang="0">
                    <a:pos x="24" y="7"/>
                  </a:cxn>
                  <a:cxn ang="0">
                    <a:pos x="24" y="2"/>
                  </a:cxn>
                </a:cxnLst>
                <a:rect l="0" t="0" r="r" b="b"/>
                <a:pathLst>
                  <a:path w="38" h="210">
                    <a:moveTo>
                      <a:pt x="24" y="2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2" y="1"/>
                    </a:lnTo>
                    <a:lnTo>
                      <a:pt x="1" y="9"/>
                    </a:lnTo>
                    <a:lnTo>
                      <a:pt x="1" y="14"/>
                    </a:lnTo>
                    <a:lnTo>
                      <a:pt x="4" y="22"/>
                    </a:lnTo>
                    <a:lnTo>
                      <a:pt x="7" y="22"/>
                    </a:lnTo>
                    <a:lnTo>
                      <a:pt x="2" y="31"/>
                    </a:lnTo>
                    <a:lnTo>
                      <a:pt x="0" y="44"/>
                    </a:lnTo>
                    <a:lnTo>
                      <a:pt x="0" y="57"/>
                    </a:lnTo>
                    <a:lnTo>
                      <a:pt x="1" y="72"/>
                    </a:lnTo>
                    <a:lnTo>
                      <a:pt x="2" y="87"/>
                    </a:lnTo>
                    <a:lnTo>
                      <a:pt x="7" y="88"/>
                    </a:lnTo>
                    <a:lnTo>
                      <a:pt x="7" y="92"/>
                    </a:lnTo>
                    <a:lnTo>
                      <a:pt x="10" y="94"/>
                    </a:lnTo>
                    <a:lnTo>
                      <a:pt x="10" y="110"/>
                    </a:lnTo>
                    <a:lnTo>
                      <a:pt x="12" y="112"/>
                    </a:lnTo>
                    <a:lnTo>
                      <a:pt x="12" y="141"/>
                    </a:lnTo>
                    <a:lnTo>
                      <a:pt x="12" y="158"/>
                    </a:lnTo>
                    <a:lnTo>
                      <a:pt x="8" y="178"/>
                    </a:lnTo>
                    <a:lnTo>
                      <a:pt x="7" y="204"/>
                    </a:lnTo>
                    <a:lnTo>
                      <a:pt x="11" y="206"/>
                    </a:lnTo>
                    <a:lnTo>
                      <a:pt x="11" y="209"/>
                    </a:lnTo>
                    <a:lnTo>
                      <a:pt x="17" y="209"/>
                    </a:lnTo>
                    <a:lnTo>
                      <a:pt x="18" y="208"/>
                    </a:lnTo>
                    <a:lnTo>
                      <a:pt x="21" y="208"/>
                    </a:lnTo>
                    <a:lnTo>
                      <a:pt x="21" y="209"/>
                    </a:lnTo>
                    <a:lnTo>
                      <a:pt x="25" y="209"/>
                    </a:lnTo>
                    <a:lnTo>
                      <a:pt x="35" y="208"/>
                    </a:lnTo>
                    <a:lnTo>
                      <a:pt x="35" y="206"/>
                    </a:lnTo>
                    <a:lnTo>
                      <a:pt x="26" y="202"/>
                    </a:lnTo>
                    <a:lnTo>
                      <a:pt x="26" y="198"/>
                    </a:lnTo>
                    <a:lnTo>
                      <a:pt x="35" y="196"/>
                    </a:lnTo>
                    <a:lnTo>
                      <a:pt x="35" y="194"/>
                    </a:lnTo>
                    <a:lnTo>
                      <a:pt x="29" y="190"/>
                    </a:lnTo>
                    <a:lnTo>
                      <a:pt x="29" y="161"/>
                    </a:lnTo>
                    <a:lnTo>
                      <a:pt x="30" y="135"/>
                    </a:lnTo>
                    <a:lnTo>
                      <a:pt x="30" y="109"/>
                    </a:lnTo>
                    <a:lnTo>
                      <a:pt x="30" y="94"/>
                    </a:lnTo>
                    <a:lnTo>
                      <a:pt x="30" y="90"/>
                    </a:lnTo>
                    <a:lnTo>
                      <a:pt x="30" y="69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23" y="33"/>
                    </a:lnTo>
                    <a:lnTo>
                      <a:pt x="16" y="30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3" y="22"/>
                    </a:lnTo>
                    <a:lnTo>
                      <a:pt x="24" y="21"/>
                    </a:lnTo>
                    <a:lnTo>
                      <a:pt x="23" y="20"/>
                    </a:lnTo>
                    <a:lnTo>
                      <a:pt x="24" y="19"/>
                    </a:lnTo>
                    <a:lnTo>
                      <a:pt x="21" y="14"/>
                    </a:lnTo>
                    <a:lnTo>
                      <a:pt x="23" y="12"/>
                    </a:lnTo>
                    <a:lnTo>
                      <a:pt x="21" y="9"/>
                    </a:lnTo>
                    <a:lnTo>
                      <a:pt x="24" y="7"/>
                    </a:lnTo>
                    <a:lnTo>
                      <a:pt x="24" y="2"/>
                    </a:lnTo>
                  </a:path>
                </a:pathLst>
              </a:custGeom>
              <a:solidFill>
                <a:srgbClr val="FFFF9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678" name="Freeform 6"/>
              <p:cNvSpPr>
                <a:spLocks/>
              </p:cNvSpPr>
              <p:nvPr/>
            </p:nvSpPr>
            <p:spPr bwMode="auto">
              <a:xfrm>
                <a:off x="2580" y="1998"/>
                <a:ext cx="68" cy="241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54" y="0"/>
                  </a:cxn>
                  <a:cxn ang="0">
                    <a:pos x="59" y="5"/>
                  </a:cxn>
                  <a:cxn ang="0">
                    <a:pos x="61" y="3"/>
                  </a:cxn>
                  <a:cxn ang="0">
                    <a:pos x="64" y="14"/>
                  </a:cxn>
                  <a:cxn ang="0">
                    <a:pos x="57" y="20"/>
                  </a:cxn>
                  <a:cxn ang="0">
                    <a:pos x="56" y="26"/>
                  </a:cxn>
                  <a:cxn ang="0">
                    <a:pos x="55" y="27"/>
                  </a:cxn>
                  <a:cxn ang="0">
                    <a:pos x="54" y="32"/>
                  </a:cxn>
                  <a:cxn ang="0">
                    <a:pos x="48" y="34"/>
                  </a:cxn>
                  <a:cxn ang="0">
                    <a:pos x="48" y="36"/>
                  </a:cxn>
                  <a:cxn ang="0">
                    <a:pos x="57" y="43"/>
                  </a:cxn>
                  <a:cxn ang="0">
                    <a:pos x="64" y="77"/>
                  </a:cxn>
                  <a:cxn ang="0">
                    <a:pos x="59" y="86"/>
                  </a:cxn>
                  <a:cxn ang="0">
                    <a:pos x="59" y="149"/>
                  </a:cxn>
                  <a:cxn ang="0">
                    <a:pos x="52" y="151"/>
                  </a:cxn>
                  <a:cxn ang="0">
                    <a:pos x="50" y="162"/>
                  </a:cxn>
                  <a:cxn ang="0">
                    <a:pos x="48" y="189"/>
                  </a:cxn>
                  <a:cxn ang="0">
                    <a:pos x="48" y="202"/>
                  </a:cxn>
                  <a:cxn ang="0">
                    <a:pos x="59" y="211"/>
                  </a:cxn>
                  <a:cxn ang="0">
                    <a:pos x="67" y="216"/>
                  </a:cxn>
                  <a:cxn ang="0">
                    <a:pos x="67" y="219"/>
                  </a:cxn>
                  <a:cxn ang="0">
                    <a:pos x="50" y="215"/>
                  </a:cxn>
                  <a:cxn ang="0">
                    <a:pos x="48" y="212"/>
                  </a:cxn>
                  <a:cxn ang="0">
                    <a:pos x="46" y="215"/>
                  </a:cxn>
                  <a:cxn ang="0">
                    <a:pos x="44" y="215"/>
                  </a:cxn>
                  <a:cxn ang="0">
                    <a:pos x="42" y="204"/>
                  </a:cxn>
                  <a:cxn ang="0">
                    <a:pos x="40" y="159"/>
                  </a:cxn>
                  <a:cxn ang="0">
                    <a:pos x="37" y="159"/>
                  </a:cxn>
                  <a:cxn ang="0">
                    <a:pos x="28" y="199"/>
                  </a:cxn>
                  <a:cxn ang="0">
                    <a:pos x="28" y="225"/>
                  </a:cxn>
                  <a:cxn ang="0">
                    <a:pos x="24" y="237"/>
                  </a:cxn>
                  <a:cxn ang="0">
                    <a:pos x="20" y="240"/>
                  </a:cxn>
                  <a:cxn ang="0">
                    <a:pos x="18" y="233"/>
                  </a:cxn>
                  <a:cxn ang="0">
                    <a:pos x="21" y="226"/>
                  </a:cxn>
                  <a:cxn ang="0">
                    <a:pos x="24" y="210"/>
                  </a:cxn>
                  <a:cxn ang="0">
                    <a:pos x="24" y="152"/>
                  </a:cxn>
                  <a:cxn ang="0">
                    <a:pos x="28" y="96"/>
                  </a:cxn>
                  <a:cxn ang="0">
                    <a:pos x="21" y="91"/>
                  </a:cxn>
                  <a:cxn ang="0">
                    <a:pos x="21" y="83"/>
                  </a:cxn>
                  <a:cxn ang="0">
                    <a:pos x="21" y="68"/>
                  </a:cxn>
                  <a:cxn ang="0">
                    <a:pos x="14" y="72"/>
                  </a:cxn>
                  <a:cxn ang="0">
                    <a:pos x="21" y="81"/>
                  </a:cxn>
                  <a:cxn ang="0">
                    <a:pos x="21" y="90"/>
                  </a:cxn>
                  <a:cxn ang="0">
                    <a:pos x="14" y="85"/>
                  </a:cxn>
                  <a:cxn ang="0">
                    <a:pos x="11" y="79"/>
                  </a:cxn>
                  <a:cxn ang="0">
                    <a:pos x="7" y="80"/>
                  </a:cxn>
                  <a:cxn ang="0">
                    <a:pos x="0" y="72"/>
                  </a:cxn>
                  <a:cxn ang="0">
                    <a:pos x="0" y="68"/>
                  </a:cxn>
                  <a:cxn ang="0">
                    <a:pos x="4" y="67"/>
                  </a:cxn>
                  <a:cxn ang="0">
                    <a:pos x="12" y="56"/>
                  </a:cxn>
                  <a:cxn ang="0">
                    <a:pos x="21" y="47"/>
                  </a:cxn>
                  <a:cxn ang="0">
                    <a:pos x="32" y="36"/>
                  </a:cxn>
                  <a:cxn ang="0">
                    <a:pos x="40" y="32"/>
                  </a:cxn>
                  <a:cxn ang="0">
                    <a:pos x="40" y="25"/>
                  </a:cxn>
                  <a:cxn ang="0">
                    <a:pos x="37" y="21"/>
                  </a:cxn>
                  <a:cxn ang="0">
                    <a:pos x="37" y="12"/>
                  </a:cxn>
                  <a:cxn ang="0">
                    <a:pos x="35" y="10"/>
                  </a:cxn>
                  <a:cxn ang="0">
                    <a:pos x="40" y="3"/>
                  </a:cxn>
                </a:cxnLst>
                <a:rect l="0" t="0" r="r" b="b"/>
                <a:pathLst>
                  <a:path w="68" h="241">
                    <a:moveTo>
                      <a:pt x="40" y="3"/>
                    </a:moveTo>
                    <a:lnTo>
                      <a:pt x="54" y="0"/>
                    </a:lnTo>
                    <a:lnTo>
                      <a:pt x="59" y="5"/>
                    </a:lnTo>
                    <a:lnTo>
                      <a:pt x="61" y="3"/>
                    </a:lnTo>
                    <a:lnTo>
                      <a:pt x="64" y="14"/>
                    </a:lnTo>
                    <a:lnTo>
                      <a:pt x="57" y="20"/>
                    </a:lnTo>
                    <a:lnTo>
                      <a:pt x="56" y="26"/>
                    </a:lnTo>
                    <a:lnTo>
                      <a:pt x="55" y="27"/>
                    </a:lnTo>
                    <a:lnTo>
                      <a:pt x="54" y="32"/>
                    </a:lnTo>
                    <a:lnTo>
                      <a:pt x="48" y="34"/>
                    </a:lnTo>
                    <a:lnTo>
                      <a:pt x="48" y="36"/>
                    </a:lnTo>
                    <a:lnTo>
                      <a:pt x="57" y="43"/>
                    </a:lnTo>
                    <a:lnTo>
                      <a:pt x="64" y="77"/>
                    </a:lnTo>
                    <a:lnTo>
                      <a:pt x="59" y="86"/>
                    </a:lnTo>
                    <a:lnTo>
                      <a:pt x="59" y="149"/>
                    </a:lnTo>
                    <a:lnTo>
                      <a:pt x="52" y="151"/>
                    </a:lnTo>
                    <a:lnTo>
                      <a:pt x="50" y="162"/>
                    </a:lnTo>
                    <a:lnTo>
                      <a:pt x="48" y="189"/>
                    </a:lnTo>
                    <a:lnTo>
                      <a:pt x="48" y="202"/>
                    </a:lnTo>
                    <a:lnTo>
                      <a:pt x="59" y="211"/>
                    </a:lnTo>
                    <a:lnTo>
                      <a:pt x="67" y="216"/>
                    </a:lnTo>
                    <a:lnTo>
                      <a:pt x="67" y="219"/>
                    </a:lnTo>
                    <a:lnTo>
                      <a:pt x="50" y="215"/>
                    </a:lnTo>
                    <a:lnTo>
                      <a:pt x="48" y="212"/>
                    </a:lnTo>
                    <a:lnTo>
                      <a:pt x="46" y="215"/>
                    </a:lnTo>
                    <a:lnTo>
                      <a:pt x="44" y="215"/>
                    </a:lnTo>
                    <a:lnTo>
                      <a:pt x="42" y="204"/>
                    </a:lnTo>
                    <a:lnTo>
                      <a:pt x="40" y="159"/>
                    </a:lnTo>
                    <a:lnTo>
                      <a:pt x="37" y="159"/>
                    </a:lnTo>
                    <a:lnTo>
                      <a:pt x="28" y="199"/>
                    </a:lnTo>
                    <a:lnTo>
                      <a:pt x="28" y="225"/>
                    </a:lnTo>
                    <a:lnTo>
                      <a:pt x="24" y="237"/>
                    </a:lnTo>
                    <a:lnTo>
                      <a:pt x="20" y="240"/>
                    </a:lnTo>
                    <a:lnTo>
                      <a:pt x="18" y="233"/>
                    </a:lnTo>
                    <a:lnTo>
                      <a:pt x="21" y="226"/>
                    </a:lnTo>
                    <a:lnTo>
                      <a:pt x="24" y="210"/>
                    </a:lnTo>
                    <a:lnTo>
                      <a:pt x="24" y="152"/>
                    </a:lnTo>
                    <a:lnTo>
                      <a:pt x="28" y="96"/>
                    </a:lnTo>
                    <a:lnTo>
                      <a:pt x="21" y="91"/>
                    </a:lnTo>
                    <a:lnTo>
                      <a:pt x="21" y="83"/>
                    </a:lnTo>
                    <a:lnTo>
                      <a:pt x="21" y="68"/>
                    </a:lnTo>
                    <a:lnTo>
                      <a:pt x="14" y="72"/>
                    </a:lnTo>
                    <a:lnTo>
                      <a:pt x="21" y="81"/>
                    </a:lnTo>
                    <a:lnTo>
                      <a:pt x="21" y="90"/>
                    </a:lnTo>
                    <a:lnTo>
                      <a:pt x="14" y="85"/>
                    </a:lnTo>
                    <a:lnTo>
                      <a:pt x="11" y="79"/>
                    </a:lnTo>
                    <a:lnTo>
                      <a:pt x="7" y="80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4" y="67"/>
                    </a:lnTo>
                    <a:lnTo>
                      <a:pt x="12" y="56"/>
                    </a:lnTo>
                    <a:lnTo>
                      <a:pt x="21" y="47"/>
                    </a:lnTo>
                    <a:lnTo>
                      <a:pt x="32" y="36"/>
                    </a:lnTo>
                    <a:lnTo>
                      <a:pt x="40" y="32"/>
                    </a:lnTo>
                    <a:lnTo>
                      <a:pt x="40" y="25"/>
                    </a:lnTo>
                    <a:lnTo>
                      <a:pt x="37" y="21"/>
                    </a:lnTo>
                    <a:lnTo>
                      <a:pt x="37" y="12"/>
                    </a:lnTo>
                    <a:lnTo>
                      <a:pt x="35" y="10"/>
                    </a:lnTo>
                    <a:lnTo>
                      <a:pt x="40" y="3"/>
                    </a:lnTo>
                  </a:path>
                </a:pathLst>
              </a:custGeom>
              <a:solidFill>
                <a:srgbClr val="FFFF9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679" name="Freeform 7"/>
              <p:cNvSpPr>
                <a:spLocks/>
              </p:cNvSpPr>
              <p:nvPr/>
            </p:nvSpPr>
            <p:spPr bwMode="auto">
              <a:xfrm>
                <a:off x="2876" y="2006"/>
                <a:ext cx="46" cy="173"/>
              </a:xfrm>
              <a:custGeom>
                <a:avLst/>
                <a:gdLst/>
                <a:ahLst/>
                <a:cxnLst>
                  <a:cxn ang="0">
                    <a:pos x="27" y="2"/>
                  </a:cxn>
                  <a:cxn ang="0">
                    <a:pos x="37" y="0"/>
                  </a:cxn>
                  <a:cxn ang="0">
                    <a:pos x="41" y="4"/>
                  </a:cxn>
                  <a:cxn ang="0">
                    <a:pos x="42" y="2"/>
                  </a:cxn>
                  <a:cxn ang="0">
                    <a:pos x="44" y="11"/>
                  </a:cxn>
                  <a:cxn ang="0">
                    <a:pos x="39" y="14"/>
                  </a:cxn>
                  <a:cxn ang="0">
                    <a:pos x="39" y="19"/>
                  </a:cxn>
                  <a:cxn ang="0">
                    <a:pos x="38" y="19"/>
                  </a:cxn>
                  <a:cxn ang="0">
                    <a:pos x="37" y="24"/>
                  </a:cxn>
                  <a:cxn ang="0">
                    <a:pos x="33" y="24"/>
                  </a:cxn>
                  <a:cxn ang="0">
                    <a:pos x="33" y="26"/>
                  </a:cxn>
                  <a:cxn ang="0">
                    <a:pos x="39" y="31"/>
                  </a:cxn>
                  <a:cxn ang="0">
                    <a:pos x="44" y="55"/>
                  </a:cxn>
                  <a:cxn ang="0">
                    <a:pos x="41" y="62"/>
                  </a:cxn>
                  <a:cxn ang="0">
                    <a:pos x="41" y="107"/>
                  </a:cxn>
                  <a:cxn ang="0">
                    <a:pos x="36" y="109"/>
                  </a:cxn>
                  <a:cxn ang="0">
                    <a:pos x="35" y="117"/>
                  </a:cxn>
                  <a:cxn ang="0">
                    <a:pos x="33" y="136"/>
                  </a:cxn>
                  <a:cxn ang="0">
                    <a:pos x="33" y="146"/>
                  </a:cxn>
                  <a:cxn ang="0">
                    <a:pos x="41" y="153"/>
                  </a:cxn>
                  <a:cxn ang="0">
                    <a:pos x="45" y="156"/>
                  </a:cxn>
                  <a:cxn ang="0">
                    <a:pos x="45" y="158"/>
                  </a:cxn>
                  <a:cxn ang="0">
                    <a:pos x="34" y="155"/>
                  </a:cxn>
                  <a:cxn ang="0">
                    <a:pos x="33" y="153"/>
                  </a:cxn>
                  <a:cxn ang="0">
                    <a:pos x="31" y="155"/>
                  </a:cxn>
                  <a:cxn ang="0">
                    <a:pos x="29" y="147"/>
                  </a:cxn>
                  <a:cxn ang="0">
                    <a:pos x="27" y="115"/>
                  </a:cxn>
                  <a:cxn ang="0">
                    <a:pos x="25" y="115"/>
                  </a:cxn>
                  <a:cxn ang="0">
                    <a:pos x="19" y="143"/>
                  </a:cxn>
                  <a:cxn ang="0">
                    <a:pos x="19" y="161"/>
                  </a:cxn>
                  <a:cxn ang="0">
                    <a:pos x="16" y="171"/>
                  </a:cxn>
                  <a:cxn ang="0">
                    <a:pos x="14" y="172"/>
                  </a:cxn>
                  <a:cxn ang="0">
                    <a:pos x="12" y="168"/>
                  </a:cxn>
                  <a:cxn ang="0">
                    <a:pos x="14" y="163"/>
                  </a:cxn>
                  <a:cxn ang="0">
                    <a:pos x="16" y="151"/>
                  </a:cxn>
                  <a:cxn ang="0">
                    <a:pos x="17" y="110"/>
                  </a:cxn>
                  <a:cxn ang="0">
                    <a:pos x="19" y="70"/>
                  </a:cxn>
                  <a:cxn ang="0">
                    <a:pos x="15" y="66"/>
                  </a:cxn>
                  <a:cxn ang="0">
                    <a:pos x="15" y="60"/>
                  </a:cxn>
                  <a:cxn ang="0">
                    <a:pos x="15" y="49"/>
                  </a:cxn>
                  <a:cxn ang="0">
                    <a:pos x="10" y="52"/>
                  </a:cxn>
                  <a:cxn ang="0">
                    <a:pos x="14" y="58"/>
                  </a:cxn>
                  <a:cxn ang="0">
                    <a:pos x="14" y="65"/>
                  </a:cxn>
                  <a:cxn ang="0">
                    <a:pos x="10" y="61"/>
                  </a:cxn>
                  <a:cxn ang="0">
                    <a:pos x="8" y="57"/>
                  </a:cxn>
                  <a:cxn ang="0">
                    <a:pos x="4" y="58"/>
                  </a:cxn>
                  <a:cxn ang="0">
                    <a:pos x="0" y="52"/>
                  </a:cxn>
                  <a:cxn ang="0">
                    <a:pos x="0" y="49"/>
                  </a:cxn>
                  <a:cxn ang="0">
                    <a:pos x="3" y="48"/>
                  </a:cxn>
                  <a:cxn ang="0">
                    <a:pos x="8" y="40"/>
                  </a:cxn>
                  <a:cxn ang="0">
                    <a:pos x="14" y="34"/>
                  </a:cxn>
                  <a:cxn ang="0">
                    <a:pos x="22" y="26"/>
                  </a:cxn>
                  <a:cxn ang="0">
                    <a:pos x="27" y="24"/>
                  </a:cxn>
                  <a:cxn ang="0">
                    <a:pos x="27" y="18"/>
                  </a:cxn>
                  <a:cxn ang="0">
                    <a:pos x="25" y="15"/>
                  </a:cxn>
                  <a:cxn ang="0">
                    <a:pos x="25" y="9"/>
                  </a:cxn>
                  <a:cxn ang="0">
                    <a:pos x="24" y="7"/>
                  </a:cxn>
                  <a:cxn ang="0">
                    <a:pos x="27" y="2"/>
                  </a:cxn>
                </a:cxnLst>
                <a:rect l="0" t="0" r="r" b="b"/>
                <a:pathLst>
                  <a:path w="46" h="173">
                    <a:moveTo>
                      <a:pt x="27" y="2"/>
                    </a:moveTo>
                    <a:lnTo>
                      <a:pt x="37" y="0"/>
                    </a:lnTo>
                    <a:lnTo>
                      <a:pt x="41" y="4"/>
                    </a:lnTo>
                    <a:lnTo>
                      <a:pt x="42" y="2"/>
                    </a:lnTo>
                    <a:lnTo>
                      <a:pt x="44" y="11"/>
                    </a:lnTo>
                    <a:lnTo>
                      <a:pt x="39" y="14"/>
                    </a:lnTo>
                    <a:lnTo>
                      <a:pt x="39" y="19"/>
                    </a:lnTo>
                    <a:lnTo>
                      <a:pt x="38" y="19"/>
                    </a:lnTo>
                    <a:lnTo>
                      <a:pt x="37" y="24"/>
                    </a:lnTo>
                    <a:lnTo>
                      <a:pt x="33" y="24"/>
                    </a:lnTo>
                    <a:lnTo>
                      <a:pt x="33" y="26"/>
                    </a:lnTo>
                    <a:lnTo>
                      <a:pt x="39" y="31"/>
                    </a:lnTo>
                    <a:lnTo>
                      <a:pt x="44" y="55"/>
                    </a:lnTo>
                    <a:lnTo>
                      <a:pt x="41" y="62"/>
                    </a:lnTo>
                    <a:lnTo>
                      <a:pt x="41" y="107"/>
                    </a:lnTo>
                    <a:lnTo>
                      <a:pt x="36" y="109"/>
                    </a:lnTo>
                    <a:lnTo>
                      <a:pt x="35" y="117"/>
                    </a:lnTo>
                    <a:lnTo>
                      <a:pt x="33" y="136"/>
                    </a:lnTo>
                    <a:lnTo>
                      <a:pt x="33" y="146"/>
                    </a:lnTo>
                    <a:lnTo>
                      <a:pt x="41" y="153"/>
                    </a:lnTo>
                    <a:lnTo>
                      <a:pt x="45" y="156"/>
                    </a:lnTo>
                    <a:lnTo>
                      <a:pt x="45" y="158"/>
                    </a:lnTo>
                    <a:lnTo>
                      <a:pt x="34" y="155"/>
                    </a:lnTo>
                    <a:lnTo>
                      <a:pt x="33" y="153"/>
                    </a:lnTo>
                    <a:lnTo>
                      <a:pt x="31" y="155"/>
                    </a:lnTo>
                    <a:lnTo>
                      <a:pt x="29" y="147"/>
                    </a:lnTo>
                    <a:lnTo>
                      <a:pt x="27" y="115"/>
                    </a:lnTo>
                    <a:lnTo>
                      <a:pt x="25" y="115"/>
                    </a:lnTo>
                    <a:lnTo>
                      <a:pt x="19" y="143"/>
                    </a:lnTo>
                    <a:lnTo>
                      <a:pt x="19" y="161"/>
                    </a:lnTo>
                    <a:lnTo>
                      <a:pt x="16" y="171"/>
                    </a:lnTo>
                    <a:lnTo>
                      <a:pt x="14" y="172"/>
                    </a:lnTo>
                    <a:lnTo>
                      <a:pt x="12" y="168"/>
                    </a:lnTo>
                    <a:lnTo>
                      <a:pt x="14" y="163"/>
                    </a:lnTo>
                    <a:lnTo>
                      <a:pt x="16" y="151"/>
                    </a:lnTo>
                    <a:lnTo>
                      <a:pt x="17" y="110"/>
                    </a:lnTo>
                    <a:lnTo>
                      <a:pt x="19" y="70"/>
                    </a:lnTo>
                    <a:lnTo>
                      <a:pt x="15" y="66"/>
                    </a:lnTo>
                    <a:lnTo>
                      <a:pt x="15" y="60"/>
                    </a:lnTo>
                    <a:lnTo>
                      <a:pt x="15" y="49"/>
                    </a:lnTo>
                    <a:lnTo>
                      <a:pt x="10" y="52"/>
                    </a:lnTo>
                    <a:lnTo>
                      <a:pt x="14" y="58"/>
                    </a:lnTo>
                    <a:lnTo>
                      <a:pt x="14" y="65"/>
                    </a:lnTo>
                    <a:lnTo>
                      <a:pt x="10" y="61"/>
                    </a:lnTo>
                    <a:lnTo>
                      <a:pt x="8" y="57"/>
                    </a:lnTo>
                    <a:lnTo>
                      <a:pt x="4" y="58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3" y="48"/>
                    </a:lnTo>
                    <a:lnTo>
                      <a:pt x="8" y="40"/>
                    </a:lnTo>
                    <a:lnTo>
                      <a:pt x="14" y="34"/>
                    </a:lnTo>
                    <a:lnTo>
                      <a:pt x="22" y="26"/>
                    </a:lnTo>
                    <a:lnTo>
                      <a:pt x="27" y="24"/>
                    </a:lnTo>
                    <a:lnTo>
                      <a:pt x="27" y="18"/>
                    </a:lnTo>
                    <a:lnTo>
                      <a:pt x="25" y="15"/>
                    </a:lnTo>
                    <a:lnTo>
                      <a:pt x="25" y="9"/>
                    </a:lnTo>
                    <a:lnTo>
                      <a:pt x="24" y="7"/>
                    </a:lnTo>
                    <a:lnTo>
                      <a:pt x="27" y="2"/>
                    </a:lnTo>
                  </a:path>
                </a:pathLst>
              </a:custGeom>
              <a:solidFill>
                <a:srgbClr val="FFFF9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680" name="Freeform 8"/>
              <p:cNvSpPr>
                <a:spLocks/>
              </p:cNvSpPr>
              <p:nvPr/>
            </p:nvSpPr>
            <p:spPr bwMode="auto">
              <a:xfrm>
                <a:off x="2967" y="1992"/>
                <a:ext cx="38" cy="212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2" y="1"/>
                  </a:cxn>
                  <a:cxn ang="0">
                    <a:pos x="1" y="9"/>
                  </a:cxn>
                  <a:cxn ang="0">
                    <a:pos x="1" y="15"/>
                  </a:cxn>
                  <a:cxn ang="0">
                    <a:pos x="4" y="22"/>
                  </a:cxn>
                  <a:cxn ang="0">
                    <a:pos x="7" y="22"/>
                  </a:cxn>
                  <a:cxn ang="0">
                    <a:pos x="2" y="31"/>
                  </a:cxn>
                  <a:cxn ang="0">
                    <a:pos x="0" y="44"/>
                  </a:cxn>
                  <a:cxn ang="0">
                    <a:pos x="0" y="57"/>
                  </a:cxn>
                  <a:cxn ang="0">
                    <a:pos x="1" y="72"/>
                  </a:cxn>
                  <a:cxn ang="0">
                    <a:pos x="2" y="88"/>
                  </a:cxn>
                  <a:cxn ang="0">
                    <a:pos x="7" y="88"/>
                  </a:cxn>
                  <a:cxn ang="0">
                    <a:pos x="7" y="92"/>
                  </a:cxn>
                  <a:cxn ang="0">
                    <a:pos x="10" y="94"/>
                  </a:cxn>
                  <a:cxn ang="0">
                    <a:pos x="10" y="110"/>
                  </a:cxn>
                  <a:cxn ang="0">
                    <a:pos x="12" y="114"/>
                  </a:cxn>
                  <a:cxn ang="0">
                    <a:pos x="12" y="142"/>
                  </a:cxn>
                  <a:cxn ang="0">
                    <a:pos x="12" y="160"/>
                  </a:cxn>
                  <a:cxn ang="0">
                    <a:pos x="8" y="180"/>
                  </a:cxn>
                  <a:cxn ang="0">
                    <a:pos x="7" y="206"/>
                  </a:cxn>
                  <a:cxn ang="0">
                    <a:pos x="11" y="208"/>
                  </a:cxn>
                  <a:cxn ang="0">
                    <a:pos x="11" y="211"/>
                  </a:cxn>
                  <a:cxn ang="0">
                    <a:pos x="17" y="211"/>
                  </a:cxn>
                  <a:cxn ang="0">
                    <a:pos x="18" y="210"/>
                  </a:cxn>
                  <a:cxn ang="0">
                    <a:pos x="21" y="210"/>
                  </a:cxn>
                  <a:cxn ang="0">
                    <a:pos x="21" y="211"/>
                  </a:cxn>
                  <a:cxn ang="0">
                    <a:pos x="25" y="211"/>
                  </a:cxn>
                  <a:cxn ang="0">
                    <a:pos x="35" y="210"/>
                  </a:cxn>
                  <a:cxn ang="0">
                    <a:pos x="35" y="208"/>
                  </a:cxn>
                  <a:cxn ang="0">
                    <a:pos x="27" y="204"/>
                  </a:cxn>
                  <a:cxn ang="0">
                    <a:pos x="27" y="200"/>
                  </a:cxn>
                  <a:cxn ang="0">
                    <a:pos x="35" y="198"/>
                  </a:cxn>
                  <a:cxn ang="0">
                    <a:pos x="35" y="196"/>
                  </a:cxn>
                  <a:cxn ang="0">
                    <a:pos x="29" y="192"/>
                  </a:cxn>
                  <a:cxn ang="0">
                    <a:pos x="29" y="163"/>
                  </a:cxn>
                  <a:cxn ang="0">
                    <a:pos x="30" y="137"/>
                  </a:cxn>
                  <a:cxn ang="0">
                    <a:pos x="30" y="110"/>
                  </a:cxn>
                  <a:cxn ang="0">
                    <a:pos x="30" y="94"/>
                  </a:cxn>
                  <a:cxn ang="0">
                    <a:pos x="30" y="91"/>
                  </a:cxn>
                  <a:cxn ang="0">
                    <a:pos x="30" y="69"/>
                  </a:cxn>
                  <a:cxn ang="0">
                    <a:pos x="37" y="65"/>
                  </a:cxn>
                  <a:cxn ang="0">
                    <a:pos x="37" y="62"/>
                  </a:cxn>
                  <a:cxn ang="0">
                    <a:pos x="23" y="34"/>
                  </a:cxn>
                  <a:cxn ang="0">
                    <a:pos x="16" y="30"/>
                  </a:cxn>
                  <a:cxn ang="0">
                    <a:pos x="17" y="28"/>
                  </a:cxn>
                  <a:cxn ang="0">
                    <a:pos x="22" y="26"/>
                  </a:cxn>
                  <a:cxn ang="0">
                    <a:pos x="22" y="25"/>
                  </a:cxn>
                  <a:cxn ang="0">
                    <a:pos x="23" y="24"/>
                  </a:cxn>
                  <a:cxn ang="0">
                    <a:pos x="23" y="22"/>
                  </a:cxn>
                  <a:cxn ang="0">
                    <a:pos x="25" y="21"/>
                  </a:cxn>
                  <a:cxn ang="0">
                    <a:pos x="23" y="20"/>
                  </a:cxn>
                  <a:cxn ang="0">
                    <a:pos x="24" y="19"/>
                  </a:cxn>
                  <a:cxn ang="0">
                    <a:pos x="22" y="15"/>
                  </a:cxn>
                  <a:cxn ang="0">
                    <a:pos x="23" y="12"/>
                  </a:cxn>
                  <a:cxn ang="0">
                    <a:pos x="22" y="9"/>
                  </a:cxn>
                  <a:cxn ang="0">
                    <a:pos x="24" y="7"/>
                  </a:cxn>
                  <a:cxn ang="0">
                    <a:pos x="25" y="2"/>
                  </a:cxn>
                </a:cxnLst>
                <a:rect l="0" t="0" r="r" b="b"/>
                <a:pathLst>
                  <a:path w="38" h="212">
                    <a:moveTo>
                      <a:pt x="25" y="2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2" y="1"/>
                    </a:lnTo>
                    <a:lnTo>
                      <a:pt x="1" y="9"/>
                    </a:lnTo>
                    <a:lnTo>
                      <a:pt x="1" y="15"/>
                    </a:lnTo>
                    <a:lnTo>
                      <a:pt x="4" y="22"/>
                    </a:lnTo>
                    <a:lnTo>
                      <a:pt x="7" y="22"/>
                    </a:lnTo>
                    <a:lnTo>
                      <a:pt x="2" y="31"/>
                    </a:lnTo>
                    <a:lnTo>
                      <a:pt x="0" y="44"/>
                    </a:lnTo>
                    <a:lnTo>
                      <a:pt x="0" y="57"/>
                    </a:lnTo>
                    <a:lnTo>
                      <a:pt x="1" y="72"/>
                    </a:lnTo>
                    <a:lnTo>
                      <a:pt x="2" y="88"/>
                    </a:lnTo>
                    <a:lnTo>
                      <a:pt x="7" y="88"/>
                    </a:lnTo>
                    <a:lnTo>
                      <a:pt x="7" y="92"/>
                    </a:lnTo>
                    <a:lnTo>
                      <a:pt x="10" y="94"/>
                    </a:lnTo>
                    <a:lnTo>
                      <a:pt x="10" y="110"/>
                    </a:lnTo>
                    <a:lnTo>
                      <a:pt x="12" y="114"/>
                    </a:lnTo>
                    <a:lnTo>
                      <a:pt x="12" y="142"/>
                    </a:lnTo>
                    <a:lnTo>
                      <a:pt x="12" y="160"/>
                    </a:lnTo>
                    <a:lnTo>
                      <a:pt x="8" y="180"/>
                    </a:lnTo>
                    <a:lnTo>
                      <a:pt x="7" y="206"/>
                    </a:lnTo>
                    <a:lnTo>
                      <a:pt x="11" y="208"/>
                    </a:lnTo>
                    <a:lnTo>
                      <a:pt x="11" y="211"/>
                    </a:lnTo>
                    <a:lnTo>
                      <a:pt x="17" y="211"/>
                    </a:lnTo>
                    <a:lnTo>
                      <a:pt x="18" y="210"/>
                    </a:lnTo>
                    <a:lnTo>
                      <a:pt x="21" y="210"/>
                    </a:lnTo>
                    <a:lnTo>
                      <a:pt x="21" y="211"/>
                    </a:lnTo>
                    <a:lnTo>
                      <a:pt x="25" y="211"/>
                    </a:lnTo>
                    <a:lnTo>
                      <a:pt x="35" y="210"/>
                    </a:lnTo>
                    <a:lnTo>
                      <a:pt x="35" y="208"/>
                    </a:lnTo>
                    <a:lnTo>
                      <a:pt x="27" y="204"/>
                    </a:lnTo>
                    <a:lnTo>
                      <a:pt x="27" y="200"/>
                    </a:lnTo>
                    <a:lnTo>
                      <a:pt x="35" y="198"/>
                    </a:lnTo>
                    <a:lnTo>
                      <a:pt x="35" y="196"/>
                    </a:lnTo>
                    <a:lnTo>
                      <a:pt x="29" y="192"/>
                    </a:lnTo>
                    <a:lnTo>
                      <a:pt x="29" y="163"/>
                    </a:lnTo>
                    <a:lnTo>
                      <a:pt x="30" y="137"/>
                    </a:lnTo>
                    <a:lnTo>
                      <a:pt x="30" y="110"/>
                    </a:lnTo>
                    <a:lnTo>
                      <a:pt x="30" y="94"/>
                    </a:lnTo>
                    <a:lnTo>
                      <a:pt x="30" y="91"/>
                    </a:lnTo>
                    <a:lnTo>
                      <a:pt x="30" y="69"/>
                    </a:lnTo>
                    <a:lnTo>
                      <a:pt x="37" y="65"/>
                    </a:lnTo>
                    <a:lnTo>
                      <a:pt x="37" y="62"/>
                    </a:lnTo>
                    <a:lnTo>
                      <a:pt x="23" y="34"/>
                    </a:lnTo>
                    <a:lnTo>
                      <a:pt x="16" y="30"/>
                    </a:lnTo>
                    <a:lnTo>
                      <a:pt x="17" y="28"/>
                    </a:lnTo>
                    <a:lnTo>
                      <a:pt x="22" y="26"/>
                    </a:lnTo>
                    <a:lnTo>
                      <a:pt x="22" y="25"/>
                    </a:lnTo>
                    <a:lnTo>
                      <a:pt x="23" y="24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3" y="20"/>
                    </a:lnTo>
                    <a:lnTo>
                      <a:pt x="24" y="19"/>
                    </a:lnTo>
                    <a:lnTo>
                      <a:pt x="22" y="15"/>
                    </a:lnTo>
                    <a:lnTo>
                      <a:pt x="23" y="12"/>
                    </a:lnTo>
                    <a:lnTo>
                      <a:pt x="22" y="9"/>
                    </a:lnTo>
                    <a:lnTo>
                      <a:pt x="24" y="7"/>
                    </a:lnTo>
                    <a:lnTo>
                      <a:pt x="25" y="2"/>
                    </a:lnTo>
                  </a:path>
                </a:pathLst>
              </a:custGeom>
              <a:solidFill>
                <a:srgbClr val="FFFF9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grpSp>
            <p:nvGrpSpPr>
              <p:cNvPr id="45134" name="Group 9"/>
              <p:cNvGrpSpPr>
                <a:grpSpLocks/>
              </p:cNvGrpSpPr>
              <p:nvPr/>
            </p:nvGrpSpPr>
            <p:grpSpPr bwMode="auto">
              <a:xfrm>
                <a:off x="3758" y="1962"/>
                <a:ext cx="124" cy="275"/>
                <a:chOff x="3758" y="1962"/>
                <a:chExt cx="124" cy="275"/>
              </a:xfrm>
            </p:grpSpPr>
            <p:sp>
              <p:nvSpPr>
                <p:cNvPr id="28682" name="Freeform 10"/>
                <p:cNvSpPr>
                  <a:spLocks/>
                </p:cNvSpPr>
                <p:nvPr/>
              </p:nvSpPr>
              <p:spPr bwMode="auto">
                <a:xfrm>
                  <a:off x="3805" y="1962"/>
                  <a:ext cx="78" cy="275"/>
                </a:xfrm>
                <a:custGeom>
                  <a:avLst/>
                  <a:gdLst/>
                  <a:ahLst/>
                  <a:cxnLst>
                    <a:cxn ang="0">
                      <a:pos x="30" y="3"/>
                    </a:cxn>
                    <a:cxn ang="0">
                      <a:pos x="14" y="0"/>
                    </a:cxn>
                    <a:cxn ang="0">
                      <a:pos x="9" y="7"/>
                    </a:cxn>
                    <a:cxn ang="0">
                      <a:pos x="6" y="4"/>
                    </a:cxn>
                    <a:cxn ang="0">
                      <a:pos x="2" y="16"/>
                    </a:cxn>
                    <a:cxn ang="0">
                      <a:pos x="10" y="24"/>
                    </a:cxn>
                    <a:cxn ang="0">
                      <a:pos x="11" y="30"/>
                    </a:cxn>
                    <a:cxn ang="0">
                      <a:pos x="13" y="31"/>
                    </a:cxn>
                    <a:cxn ang="0">
                      <a:pos x="14" y="37"/>
                    </a:cxn>
                    <a:cxn ang="0">
                      <a:pos x="21" y="38"/>
                    </a:cxn>
                    <a:cxn ang="0">
                      <a:pos x="21" y="40"/>
                    </a:cxn>
                    <a:cxn ang="0">
                      <a:pos x="10" y="49"/>
                    </a:cxn>
                    <a:cxn ang="0">
                      <a:pos x="2" y="88"/>
                    </a:cxn>
                    <a:cxn ang="0">
                      <a:pos x="9" y="98"/>
                    </a:cxn>
                    <a:cxn ang="0">
                      <a:pos x="9" y="171"/>
                    </a:cxn>
                    <a:cxn ang="0">
                      <a:pos x="16" y="173"/>
                    </a:cxn>
                    <a:cxn ang="0">
                      <a:pos x="18" y="185"/>
                    </a:cxn>
                    <a:cxn ang="0">
                      <a:pos x="22" y="216"/>
                    </a:cxn>
                    <a:cxn ang="0">
                      <a:pos x="22" y="232"/>
                    </a:cxn>
                    <a:cxn ang="0">
                      <a:pos x="9" y="242"/>
                    </a:cxn>
                    <a:cxn ang="0">
                      <a:pos x="0" y="247"/>
                    </a:cxn>
                    <a:cxn ang="0">
                      <a:pos x="0" y="251"/>
                    </a:cxn>
                    <a:cxn ang="0">
                      <a:pos x="19" y="246"/>
                    </a:cxn>
                    <a:cxn ang="0">
                      <a:pos x="22" y="242"/>
                    </a:cxn>
                    <a:cxn ang="0">
                      <a:pos x="24" y="246"/>
                    </a:cxn>
                    <a:cxn ang="0">
                      <a:pos x="25" y="246"/>
                    </a:cxn>
                    <a:cxn ang="0">
                      <a:pos x="28" y="234"/>
                    </a:cxn>
                    <a:cxn ang="0">
                      <a:pos x="30" y="182"/>
                    </a:cxn>
                    <a:cxn ang="0">
                      <a:pos x="33" y="182"/>
                    </a:cxn>
                    <a:cxn ang="0">
                      <a:pos x="44" y="228"/>
                    </a:cxn>
                    <a:cxn ang="0">
                      <a:pos x="44" y="257"/>
                    </a:cxn>
                    <a:cxn ang="0">
                      <a:pos x="49" y="271"/>
                    </a:cxn>
                    <a:cxn ang="0">
                      <a:pos x="53" y="274"/>
                    </a:cxn>
                    <a:cxn ang="0">
                      <a:pos x="55" y="266"/>
                    </a:cxn>
                    <a:cxn ang="0">
                      <a:pos x="52" y="258"/>
                    </a:cxn>
                    <a:cxn ang="0">
                      <a:pos x="49" y="240"/>
                    </a:cxn>
                    <a:cxn ang="0">
                      <a:pos x="48" y="175"/>
                    </a:cxn>
                    <a:cxn ang="0">
                      <a:pos x="45" y="110"/>
                    </a:cxn>
                    <a:cxn ang="0">
                      <a:pos x="52" y="105"/>
                    </a:cxn>
                    <a:cxn ang="0">
                      <a:pos x="52" y="95"/>
                    </a:cxn>
                    <a:cxn ang="0">
                      <a:pos x="52" y="78"/>
                    </a:cxn>
                    <a:cxn ang="0">
                      <a:pos x="60" y="83"/>
                    </a:cxn>
                    <a:cxn ang="0">
                      <a:pos x="52" y="93"/>
                    </a:cxn>
                    <a:cxn ang="0">
                      <a:pos x="52" y="103"/>
                    </a:cxn>
                    <a:cxn ang="0">
                      <a:pos x="60" y="97"/>
                    </a:cxn>
                    <a:cxn ang="0">
                      <a:pos x="64" y="90"/>
                    </a:cxn>
                    <a:cxn ang="0">
                      <a:pos x="68" y="92"/>
                    </a:cxn>
                    <a:cxn ang="0">
                      <a:pos x="76" y="81"/>
                    </a:cxn>
                    <a:cxn ang="0">
                      <a:pos x="76" y="78"/>
                    </a:cxn>
                    <a:cxn ang="0">
                      <a:pos x="72" y="76"/>
                    </a:cxn>
                    <a:cxn ang="0">
                      <a:pos x="62" y="64"/>
                    </a:cxn>
                    <a:cxn ang="0">
                      <a:pos x="52" y="53"/>
                    </a:cxn>
                    <a:cxn ang="0">
                      <a:pos x="39" y="41"/>
                    </a:cxn>
                    <a:cxn ang="0">
                      <a:pos x="30" y="37"/>
                    </a:cxn>
                    <a:cxn ang="0">
                      <a:pos x="30" y="29"/>
                    </a:cxn>
                    <a:cxn ang="0">
                      <a:pos x="33" y="24"/>
                    </a:cxn>
                    <a:cxn ang="0">
                      <a:pos x="33" y="14"/>
                    </a:cxn>
                    <a:cxn ang="0">
                      <a:pos x="36" y="11"/>
                    </a:cxn>
                    <a:cxn ang="0">
                      <a:pos x="30" y="3"/>
                    </a:cxn>
                  </a:cxnLst>
                  <a:rect l="0" t="0" r="r" b="b"/>
                  <a:pathLst>
                    <a:path w="77" h="275">
                      <a:moveTo>
                        <a:pt x="30" y="3"/>
                      </a:moveTo>
                      <a:lnTo>
                        <a:pt x="14" y="0"/>
                      </a:lnTo>
                      <a:lnTo>
                        <a:pt x="9" y="7"/>
                      </a:lnTo>
                      <a:lnTo>
                        <a:pt x="6" y="4"/>
                      </a:lnTo>
                      <a:lnTo>
                        <a:pt x="2" y="16"/>
                      </a:lnTo>
                      <a:lnTo>
                        <a:pt x="10" y="24"/>
                      </a:lnTo>
                      <a:lnTo>
                        <a:pt x="11" y="30"/>
                      </a:lnTo>
                      <a:lnTo>
                        <a:pt x="13" y="31"/>
                      </a:lnTo>
                      <a:lnTo>
                        <a:pt x="14" y="37"/>
                      </a:lnTo>
                      <a:lnTo>
                        <a:pt x="21" y="38"/>
                      </a:lnTo>
                      <a:lnTo>
                        <a:pt x="21" y="40"/>
                      </a:lnTo>
                      <a:lnTo>
                        <a:pt x="10" y="49"/>
                      </a:lnTo>
                      <a:lnTo>
                        <a:pt x="2" y="88"/>
                      </a:lnTo>
                      <a:lnTo>
                        <a:pt x="9" y="98"/>
                      </a:lnTo>
                      <a:lnTo>
                        <a:pt x="9" y="171"/>
                      </a:lnTo>
                      <a:lnTo>
                        <a:pt x="16" y="173"/>
                      </a:lnTo>
                      <a:lnTo>
                        <a:pt x="18" y="185"/>
                      </a:lnTo>
                      <a:lnTo>
                        <a:pt x="22" y="216"/>
                      </a:lnTo>
                      <a:lnTo>
                        <a:pt x="22" y="232"/>
                      </a:lnTo>
                      <a:lnTo>
                        <a:pt x="9" y="242"/>
                      </a:lnTo>
                      <a:lnTo>
                        <a:pt x="0" y="247"/>
                      </a:lnTo>
                      <a:lnTo>
                        <a:pt x="0" y="251"/>
                      </a:lnTo>
                      <a:lnTo>
                        <a:pt x="19" y="246"/>
                      </a:lnTo>
                      <a:lnTo>
                        <a:pt x="22" y="242"/>
                      </a:lnTo>
                      <a:lnTo>
                        <a:pt x="24" y="246"/>
                      </a:lnTo>
                      <a:lnTo>
                        <a:pt x="25" y="246"/>
                      </a:lnTo>
                      <a:lnTo>
                        <a:pt x="28" y="234"/>
                      </a:lnTo>
                      <a:lnTo>
                        <a:pt x="30" y="182"/>
                      </a:lnTo>
                      <a:lnTo>
                        <a:pt x="33" y="182"/>
                      </a:lnTo>
                      <a:lnTo>
                        <a:pt x="44" y="228"/>
                      </a:lnTo>
                      <a:lnTo>
                        <a:pt x="44" y="257"/>
                      </a:lnTo>
                      <a:lnTo>
                        <a:pt x="49" y="271"/>
                      </a:lnTo>
                      <a:lnTo>
                        <a:pt x="53" y="274"/>
                      </a:lnTo>
                      <a:lnTo>
                        <a:pt x="55" y="266"/>
                      </a:lnTo>
                      <a:lnTo>
                        <a:pt x="52" y="258"/>
                      </a:lnTo>
                      <a:lnTo>
                        <a:pt x="49" y="240"/>
                      </a:lnTo>
                      <a:lnTo>
                        <a:pt x="48" y="175"/>
                      </a:lnTo>
                      <a:lnTo>
                        <a:pt x="45" y="110"/>
                      </a:lnTo>
                      <a:lnTo>
                        <a:pt x="52" y="105"/>
                      </a:lnTo>
                      <a:lnTo>
                        <a:pt x="52" y="95"/>
                      </a:lnTo>
                      <a:lnTo>
                        <a:pt x="52" y="78"/>
                      </a:lnTo>
                      <a:lnTo>
                        <a:pt x="60" y="83"/>
                      </a:lnTo>
                      <a:lnTo>
                        <a:pt x="52" y="93"/>
                      </a:lnTo>
                      <a:lnTo>
                        <a:pt x="52" y="103"/>
                      </a:lnTo>
                      <a:lnTo>
                        <a:pt x="60" y="97"/>
                      </a:lnTo>
                      <a:lnTo>
                        <a:pt x="64" y="90"/>
                      </a:lnTo>
                      <a:lnTo>
                        <a:pt x="68" y="92"/>
                      </a:lnTo>
                      <a:lnTo>
                        <a:pt x="76" y="81"/>
                      </a:lnTo>
                      <a:lnTo>
                        <a:pt x="76" y="78"/>
                      </a:lnTo>
                      <a:lnTo>
                        <a:pt x="72" y="76"/>
                      </a:lnTo>
                      <a:lnTo>
                        <a:pt x="62" y="64"/>
                      </a:lnTo>
                      <a:lnTo>
                        <a:pt x="52" y="53"/>
                      </a:lnTo>
                      <a:lnTo>
                        <a:pt x="39" y="41"/>
                      </a:lnTo>
                      <a:lnTo>
                        <a:pt x="30" y="37"/>
                      </a:lnTo>
                      <a:lnTo>
                        <a:pt x="30" y="29"/>
                      </a:lnTo>
                      <a:lnTo>
                        <a:pt x="33" y="24"/>
                      </a:lnTo>
                      <a:lnTo>
                        <a:pt x="33" y="14"/>
                      </a:lnTo>
                      <a:lnTo>
                        <a:pt x="36" y="11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rgbClr val="FFFF99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28683" name="Freeform 11"/>
                <p:cNvSpPr>
                  <a:spLocks/>
                </p:cNvSpPr>
                <p:nvPr/>
              </p:nvSpPr>
              <p:spPr bwMode="auto">
                <a:xfrm>
                  <a:off x="3758" y="1963"/>
                  <a:ext cx="54" cy="264"/>
                </a:xfrm>
                <a:custGeom>
                  <a:avLst/>
                  <a:gdLst/>
                  <a:ahLst/>
                  <a:cxnLst>
                    <a:cxn ang="0">
                      <a:pos x="41" y="5"/>
                    </a:cxn>
                    <a:cxn ang="0">
                      <a:pos x="41" y="12"/>
                    </a:cxn>
                    <a:cxn ang="0">
                      <a:pos x="40" y="14"/>
                    </a:cxn>
                    <a:cxn ang="0">
                      <a:pos x="43" y="19"/>
                    </a:cxn>
                    <a:cxn ang="0">
                      <a:pos x="41" y="20"/>
                    </a:cxn>
                    <a:cxn ang="0">
                      <a:pos x="41" y="22"/>
                    </a:cxn>
                    <a:cxn ang="0">
                      <a:pos x="40" y="30"/>
                    </a:cxn>
                    <a:cxn ang="0">
                      <a:pos x="49" y="38"/>
                    </a:cxn>
                    <a:cxn ang="0">
                      <a:pos x="53" y="92"/>
                    </a:cxn>
                    <a:cxn ang="0">
                      <a:pos x="48" y="102"/>
                    </a:cxn>
                    <a:cxn ang="0">
                      <a:pos x="50" y="131"/>
                    </a:cxn>
                    <a:cxn ang="0">
                      <a:pos x="47" y="135"/>
                    </a:cxn>
                    <a:cxn ang="0">
                      <a:pos x="44" y="181"/>
                    </a:cxn>
                    <a:cxn ang="0">
                      <a:pos x="42" y="228"/>
                    </a:cxn>
                    <a:cxn ang="0">
                      <a:pos x="43" y="230"/>
                    </a:cxn>
                    <a:cxn ang="0">
                      <a:pos x="53" y="239"/>
                    </a:cxn>
                    <a:cxn ang="0">
                      <a:pos x="51" y="241"/>
                    </a:cxn>
                    <a:cxn ang="0">
                      <a:pos x="48" y="242"/>
                    </a:cxn>
                    <a:cxn ang="0">
                      <a:pos x="43" y="241"/>
                    </a:cxn>
                    <a:cxn ang="0">
                      <a:pos x="36" y="237"/>
                    </a:cxn>
                    <a:cxn ang="0">
                      <a:pos x="32" y="235"/>
                    </a:cxn>
                    <a:cxn ang="0">
                      <a:pos x="32" y="244"/>
                    </a:cxn>
                    <a:cxn ang="0">
                      <a:pos x="30" y="244"/>
                    </a:cxn>
                    <a:cxn ang="0">
                      <a:pos x="34" y="250"/>
                    </a:cxn>
                    <a:cxn ang="0">
                      <a:pos x="32" y="261"/>
                    </a:cxn>
                    <a:cxn ang="0">
                      <a:pos x="29" y="263"/>
                    </a:cxn>
                    <a:cxn ang="0">
                      <a:pos x="23" y="254"/>
                    </a:cxn>
                    <a:cxn ang="0">
                      <a:pos x="23" y="247"/>
                    </a:cxn>
                    <a:cxn ang="0">
                      <a:pos x="21" y="246"/>
                    </a:cxn>
                    <a:cxn ang="0">
                      <a:pos x="19" y="186"/>
                    </a:cxn>
                    <a:cxn ang="0">
                      <a:pos x="21" y="181"/>
                    </a:cxn>
                    <a:cxn ang="0">
                      <a:pos x="15" y="140"/>
                    </a:cxn>
                    <a:cxn ang="0">
                      <a:pos x="10" y="139"/>
                    </a:cxn>
                    <a:cxn ang="0">
                      <a:pos x="10" y="97"/>
                    </a:cxn>
                    <a:cxn ang="0">
                      <a:pos x="0" y="92"/>
                    </a:cxn>
                    <a:cxn ang="0">
                      <a:pos x="3" y="47"/>
                    </a:cxn>
                    <a:cxn ang="0">
                      <a:pos x="19" y="35"/>
                    </a:cxn>
                    <a:cxn ang="0">
                      <a:pos x="23" y="30"/>
                    </a:cxn>
                    <a:cxn ang="0">
                      <a:pos x="23" y="26"/>
                    </a:cxn>
                    <a:cxn ang="0">
                      <a:pos x="22" y="23"/>
                    </a:cxn>
                    <a:cxn ang="0">
                      <a:pos x="20" y="21"/>
                    </a:cxn>
                    <a:cxn ang="0">
                      <a:pos x="18" y="17"/>
                    </a:cxn>
                    <a:cxn ang="0">
                      <a:pos x="17" y="15"/>
                    </a:cxn>
                    <a:cxn ang="0">
                      <a:pos x="17" y="12"/>
                    </a:cxn>
                    <a:cxn ang="0">
                      <a:pos x="18" y="8"/>
                    </a:cxn>
                    <a:cxn ang="0">
                      <a:pos x="21" y="4"/>
                    </a:cxn>
                    <a:cxn ang="0">
                      <a:pos x="23" y="1"/>
                    </a:cxn>
                    <a:cxn ang="0">
                      <a:pos x="27" y="0"/>
                    </a:cxn>
                    <a:cxn ang="0">
                      <a:pos x="30" y="0"/>
                    </a:cxn>
                    <a:cxn ang="0">
                      <a:pos x="34" y="0"/>
                    </a:cxn>
                    <a:cxn ang="0">
                      <a:pos x="36" y="1"/>
                    </a:cxn>
                    <a:cxn ang="0">
                      <a:pos x="41" y="5"/>
                    </a:cxn>
                  </a:cxnLst>
                  <a:rect l="0" t="0" r="r" b="b"/>
                  <a:pathLst>
                    <a:path w="54" h="264">
                      <a:moveTo>
                        <a:pt x="41" y="5"/>
                      </a:move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43" y="19"/>
                      </a:lnTo>
                      <a:lnTo>
                        <a:pt x="41" y="20"/>
                      </a:lnTo>
                      <a:lnTo>
                        <a:pt x="41" y="22"/>
                      </a:lnTo>
                      <a:lnTo>
                        <a:pt x="40" y="30"/>
                      </a:lnTo>
                      <a:lnTo>
                        <a:pt x="49" y="38"/>
                      </a:lnTo>
                      <a:lnTo>
                        <a:pt x="53" y="92"/>
                      </a:lnTo>
                      <a:lnTo>
                        <a:pt x="48" y="102"/>
                      </a:lnTo>
                      <a:lnTo>
                        <a:pt x="50" y="131"/>
                      </a:lnTo>
                      <a:lnTo>
                        <a:pt x="47" y="135"/>
                      </a:lnTo>
                      <a:lnTo>
                        <a:pt x="44" y="181"/>
                      </a:lnTo>
                      <a:lnTo>
                        <a:pt x="42" y="228"/>
                      </a:lnTo>
                      <a:lnTo>
                        <a:pt x="43" y="230"/>
                      </a:lnTo>
                      <a:lnTo>
                        <a:pt x="53" y="239"/>
                      </a:lnTo>
                      <a:lnTo>
                        <a:pt x="51" y="241"/>
                      </a:lnTo>
                      <a:lnTo>
                        <a:pt x="48" y="242"/>
                      </a:lnTo>
                      <a:lnTo>
                        <a:pt x="43" y="241"/>
                      </a:lnTo>
                      <a:lnTo>
                        <a:pt x="36" y="237"/>
                      </a:lnTo>
                      <a:lnTo>
                        <a:pt x="32" y="235"/>
                      </a:lnTo>
                      <a:lnTo>
                        <a:pt x="32" y="244"/>
                      </a:lnTo>
                      <a:lnTo>
                        <a:pt x="30" y="244"/>
                      </a:lnTo>
                      <a:lnTo>
                        <a:pt x="34" y="250"/>
                      </a:lnTo>
                      <a:lnTo>
                        <a:pt x="32" y="261"/>
                      </a:lnTo>
                      <a:lnTo>
                        <a:pt x="29" y="263"/>
                      </a:lnTo>
                      <a:lnTo>
                        <a:pt x="23" y="254"/>
                      </a:lnTo>
                      <a:lnTo>
                        <a:pt x="23" y="247"/>
                      </a:lnTo>
                      <a:lnTo>
                        <a:pt x="21" y="246"/>
                      </a:lnTo>
                      <a:lnTo>
                        <a:pt x="19" y="186"/>
                      </a:lnTo>
                      <a:lnTo>
                        <a:pt x="21" y="181"/>
                      </a:lnTo>
                      <a:lnTo>
                        <a:pt x="15" y="140"/>
                      </a:lnTo>
                      <a:lnTo>
                        <a:pt x="10" y="139"/>
                      </a:lnTo>
                      <a:lnTo>
                        <a:pt x="10" y="97"/>
                      </a:lnTo>
                      <a:lnTo>
                        <a:pt x="0" y="92"/>
                      </a:lnTo>
                      <a:lnTo>
                        <a:pt x="3" y="47"/>
                      </a:lnTo>
                      <a:lnTo>
                        <a:pt x="19" y="35"/>
                      </a:lnTo>
                      <a:lnTo>
                        <a:pt x="23" y="30"/>
                      </a:lnTo>
                      <a:lnTo>
                        <a:pt x="23" y="26"/>
                      </a:lnTo>
                      <a:lnTo>
                        <a:pt x="22" y="23"/>
                      </a:lnTo>
                      <a:lnTo>
                        <a:pt x="20" y="21"/>
                      </a:lnTo>
                      <a:lnTo>
                        <a:pt x="18" y="17"/>
                      </a:lnTo>
                      <a:lnTo>
                        <a:pt x="17" y="15"/>
                      </a:lnTo>
                      <a:lnTo>
                        <a:pt x="17" y="12"/>
                      </a:lnTo>
                      <a:lnTo>
                        <a:pt x="18" y="8"/>
                      </a:lnTo>
                      <a:lnTo>
                        <a:pt x="21" y="4"/>
                      </a:lnTo>
                      <a:lnTo>
                        <a:pt x="23" y="1"/>
                      </a:lnTo>
                      <a:lnTo>
                        <a:pt x="27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6" y="1"/>
                      </a:lnTo>
                      <a:lnTo>
                        <a:pt x="41" y="5"/>
                      </a:lnTo>
                    </a:path>
                  </a:pathLst>
                </a:custGeom>
                <a:solidFill>
                  <a:srgbClr val="FFFF99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</p:grpSp>
          <p:sp>
            <p:nvSpPr>
              <p:cNvPr id="28684" name="Freeform 12"/>
              <p:cNvSpPr>
                <a:spLocks/>
              </p:cNvSpPr>
              <p:nvPr/>
            </p:nvSpPr>
            <p:spPr bwMode="auto">
              <a:xfrm>
                <a:off x="4322" y="1981"/>
                <a:ext cx="68" cy="241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54" y="0"/>
                  </a:cxn>
                  <a:cxn ang="0">
                    <a:pos x="59" y="6"/>
                  </a:cxn>
                  <a:cxn ang="0">
                    <a:pos x="61" y="4"/>
                  </a:cxn>
                  <a:cxn ang="0">
                    <a:pos x="65" y="15"/>
                  </a:cxn>
                  <a:cxn ang="0">
                    <a:pos x="57" y="21"/>
                  </a:cxn>
                  <a:cxn ang="0">
                    <a:pos x="57" y="26"/>
                  </a:cxn>
                  <a:cxn ang="0">
                    <a:pos x="55" y="27"/>
                  </a:cxn>
                  <a:cxn ang="0">
                    <a:pos x="54" y="33"/>
                  </a:cxn>
                  <a:cxn ang="0">
                    <a:pos x="48" y="34"/>
                  </a:cxn>
                  <a:cxn ang="0">
                    <a:pos x="48" y="36"/>
                  </a:cxn>
                  <a:cxn ang="0">
                    <a:pos x="57" y="43"/>
                  </a:cxn>
                  <a:cxn ang="0">
                    <a:pos x="65" y="77"/>
                  </a:cxn>
                  <a:cxn ang="0">
                    <a:pos x="59" y="86"/>
                  </a:cxn>
                  <a:cxn ang="0">
                    <a:pos x="59" y="149"/>
                  </a:cxn>
                  <a:cxn ang="0">
                    <a:pos x="52" y="152"/>
                  </a:cxn>
                  <a:cxn ang="0">
                    <a:pos x="51" y="162"/>
                  </a:cxn>
                  <a:cxn ang="0">
                    <a:pos x="48" y="189"/>
                  </a:cxn>
                  <a:cxn ang="0">
                    <a:pos x="48" y="203"/>
                  </a:cxn>
                  <a:cxn ang="0">
                    <a:pos x="59" y="212"/>
                  </a:cxn>
                  <a:cxn ang="0">
                    <a:pos x="67" y="216"/>
                  </a:cxn>
                  <a:cxn ang="0">
                    <a:pos x="67" y="219"/>
                  </a:cxn>
                  <a:cxn ang="0">
                    <a:pos x="50" y="215"/>
                  </a:cxn>
                  <a:cxn ang="0">
                    <a:pos x="48" y="212"/>
                  </a:cxn>
                  <a:cxn ang="0">
                    <a:pos x="46" y="215"/>
                  </a:cxn>
                  <a:cxn ang="0">
                    <a:pos x="45" y="215"/>
                  </a:cxn>
                  <a:cxn ang="0">
                    <a:pos x="43" y="205"/>
                  </a:cxn>
                  <a:cxn ang="0">
                    <a:pos x="40" y="159"/>
                  </a:cxn>
                  <a:cxn ang="0">
                    <a:pos x="37" y="159"/>
                  </a:cxn>
                  <a:cxn ang="0">
                    <a:pos x="28" y="199"/>
                  </a:cxn>
                  <a:cxn ang="0">
                    <a:pos x="28" y="225"/>
                  </a:cxn>
                  <a:cxn ang="0">
                    <a:pos x="24" y="237"/>
                  </a:cxn>
                  <a:cxn ang="0">
                    <a:pos x="20" y="240"/>
                  </a:cxn>
                  <a:cxn ang="0">
                    <a:pos x="18" y="233"/>
                  </a:cxn>
                  <a:cxn ang="0">
                    <a:pos x="21" y="226"/>
                  </a:cxn>
                  <a:cxn ang="0">
                    <a:pos x="24" y="210"/>
                  </a:cxn>
                  <a:cxn ang="0">
                    <a:pos x="24" y="152"/>
                  </a:cxn>
                  <a:cxn ang="0">
                    <a:pos x="28" y="97"/>
                  </a:cxn>
                  <a:cxn ang="0">
                    <a:pos x="22" y="92"/>
                  </a:cxn>
                  <a:cxn ang="0">
                    <a:pos x="22" y="83"/>
                  </a:cxn>
                  <a:cxn ang="0">
                    <a:pos x="22" y="68"/>
                  </a:cxn>
                  <a:cxn ang="0">
                    <a:pos x="14" y="73"/>
                  </a:cxn>
                  <a:cxn ang="0">
                    <a:pos x="21" y="81"/>
                  </a:cxn>
                  <a:cxn ang="0">
                    <a:pos x="21" y="90"/>
                  </a:cxn>
                  <a:cxn ang="0">
                    <a:pos x="14" y="85"/>
                  </a:cxn>
                  <a:cxn ang="0">
                    <a:pos x="11" y="79"/>
                  </a:cxn>
                  <a:cxn ang="0">
                    <a:pos x="7" y="81"/>
                  </a:cxn>
                  <a:cxn ang="0">
                    <a:pos x="0" y="72"/>
                  </a:cxn>
                  <a:cxn ang="0">
                    <a:pos x="0" y="68"/>
                  </a:cxn>
                  <a:cxn ang="0">
                    <a:pos x="4" y="67"/>
                  </a:cxn>
                  <a:cxn ang="0">
                    <a:pos x="12" y="56"/>
                  </a:cxn>
                  <a:cxn ang="0">
                    <a:pos x="21" y="47"/>
                  </a:cxn>
                  <a:cxn ang="0">
                    <a:pos x="32" y="37"/>
                  </a:cxn>
                  <a:cxn ang="0">
                    <a:pos x="40" y="33"/>
                  </a:cxn>
                  <a:cxn ang="0">
                    <a:pos x="40" y="25"/>
                  </a:cxn>
                  <a:cxn ang="0">
                    <a:pos x="37" y="21"/>
                  </a:cxn>
                  <a:cxn ang="0">
                    <a:pos x="37" y="12"/>
                  </a:cxn>
                  <a:cxn ang="0">
                    <a:pos x="35" y="10"/>
                  </a:cxn>
                  <a:cxn ang="0">
                    <a:pos x="40" y="3"/>
                  </a:cxn>
                </a:cxnLst>
                <a:rect l="0" t="0" r="r" b="b"/>
                <a:pathLst>
                  <a:path w="68" h="241">
                    <a:moveTo>
                      <a:pt x="40" y="3"/>
                    </a:moveTo>
                    <a:lnTo>
                      <a:pt x="54" y="0"/>
                    </a:lnTo>
                    <a:lnTo>
                      <a:pt x="59" y="6"/>
                    </a:lnTo>
                    <a:lnTo>
                      <a:pt x="61" y="4"/>
                    </a:lnTo>
                    <a:lnTo>
                      <a:pt x="65" y="15"/>
                    </a:lnTo>
                    <a:lnTo>
                      <a:pt x="57" y="21"/>
                    </a:lnTo>
                    <a:lnTo>
                      <a:pt x="57" y="26"/>
                    </a:lnTo>
                    <a:lnTo>
                      <a:pt x="55" y="27"/>
                    </a:lnTo>
                    <a:lnTo>
                      <a:pt x="54" y="33"/>
                    </a:lnTo>
                    <a:lnTo>
                      <a:pt x="48" y="34"/>
                    </a:lnTo>
                    <a:lnTo>
                      <a:pt x="48" y="36"/>
                    </a:lnTo>
                    <a:lnTo>
                      <a:pt x="57" y="43"/>
                    </a:lnTo>
                    <a:lnTo>
                      <a:pt x="65" y="77"/>
                    </a:lnTo>
                    <a:lnTo>
                      <a:pt x="59" y="86"/>
                    </a:lnTo>
                    <a:lnTo>
                      <a:pt x="59" y="149"/>
                    </a:lnTo>
                    <a:lnTo>
                      <a:pt x="52" y="152"/>
                    </a:lnTo>
                    <a:lnTo>
                      <a:pt x="51" y="162"/>
                    </a:lnTo>
                    <a:lnTo>
                      <a:pt x="48" y="189"/>
                    </a:lnTo>
                    <a:lnTo>
                      <a:pt x="48" y="203"/>
                    </a:lnTo>
                    <a:lnTo>
                      <a:pt x="59" y="212"/>
                    </a:lnTo>
                    <a:lnTo>
                      <a:pt x="67" y="216"/>
                    </a:lnTo>
                    <a:lnTo>
                      <a:pt x="67" y="219"/>
                    </a:lnTo>
                    <a:lnTo>
                      <a:pt x="50" y="215"/>
                    </a:lnTo>
                    <a:lnTo>
                      <a:pt x="48" y="212"/>
                    </a:lnTo>
                    <a:lnTo>
                      <a:pt x="46" y="215"/>
                    </a:lnTo>
                    <a:lnTo>
                      <a:pt x="45" y="215"/>
                    </a:lnTo>
                    <a:lnTo>
                      <a:pt x="43" y="205"/>
                    </a:lnTo>
                    <a:lnTo>
                      <a:pt x="40" y="159"/>
                    </a:lnTo>
                    <a:lnTo>
                      <a:pt x="37" y="159"/>
                    </a:lnTo>
                    <a:lnTo>
                      <a:pt x="28" y="199"/>
                    </a:lnTo>
                    <a:lnTo>
                      <a:pt x="28" y="225"/>
                    </a:lnTo>
                    <a:lnTo>
                      <a:pt x="24" y="237"/>
                    </a:lnTo>
                    <a:lnTo>
                      <a:pt x="20" y="240"/>
                    </a:lnTo>
                    <a:lnTo>
                      <a:pt x="18" y="233"/>
                    </a:lnTo>
                    <a:lnTo>
                      <a:pt x="21" y="226"/>
                    </a:lnTo>
                    <a:lnTo>
                      <a:pt x="24" y="210"/>
                    </a:lnTo>
                    <a:lnTo>
                      <a:pt x="24" y="152"/>
                    </a:lnTo>
                    <a:lnTo>
                      <a:pt x="28" y="97"/>
                    </a:lnTo>
                    <a:lnTo>
                      <a:pt x="22" y="92"/>
                    </a:lnTo>
                    <a:lnTo>
                      <a:pt x="22" y="83"/>
                    </a:lnTo>
                    <a:lnTo>
                      <a:pt x="22" y="68"/>
                    </a:lnTo>
                    <a:lnTo>
                      <a:pt x="14" y="73"/>
                    </a:lnTo>
                    <a:lnTo>
                      <a:pt x="21" y="81"/>
                    </a:lnTo>
                    <a:lnTo>
                      <a:pt x="21" y="90"/>
                    </a:lnTo>
                    <a:lnTo>
                      <a:pt x="14" y="85"/>
                    </a:lnTo>
                    <a:lnTo>
                      <a:pt x="11" y="79"/>
                    </a:lnTo>
                    <a:lnTo>
                      <a:pt x="7" y="81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4" y="67"/>
                    </a:lnTo>
                    <a:lnTo>
                      <a:pt x="12" y="56"/>
                    </a:lnTo>
                    <a:lnTo>
                      <a:pt x="21" y="47"/>
                    </a:lnTo>
                    <a:lnTo>
                      <a:pt x="32" y="37"/>
                    </a:lnTo>
                    <a:lnTo>
                      <a:pt x="40" y="33"/>
                    </a:lnTo>
                    <a:lnTo>
                      <a:pt x="40" y="25"/>
                    </a:lnTo>
                    <a:lnTo>
                      <a:pt x="37" y="21"/>
                    </a:lnTo>
                    <a:lnTo>
                      <a:pt x="37" y="12"/>
                    </a:lnTo>
                    <a:lnTo>
                      <a:pt x="35" y="10"/>
                    </a:lnTo>
                    <a:lnTo>
                      <a:pt x="40" y="3"/>
                    </a:lnTo>
                  </a:path>
                </a:pathLst>
              </a:custGeom>
              <a:solidFill>
                <a:srgbClr val="FFFF9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685" name="Freeform 13"/>
              <p:cNvSpPr>
                <a:spLocks/>
              </p:cNvSpPr>
              <p:nvPr/>
            </p:nvSpPr>
            <p:spPr bwMode="auto">
              <a:xfrm>
                <a:off x="4518" y="1925"/>
                <a:ext cx="38" cy="211"/>
              </a:xfrm>
              <a:custGeom>
                <a:avLst/>
                <a:gdLst/>
                <a:ahLst/>
                <a:cxnLst>
                  <a:cxn ang="0">
                    <a:pos x="24" y="3"/>
                  </a:cxn>
                  <a:cxn ang="0">
                    <a:pos x="16" y="0"/>
                  </a:cxn>
                  <a:cxn ang="0">
                    <a:pos x="8" y="0"/>
                  </a:cxn>
                  <a:cxn ang="0">
                    <a:pos x="2" y="1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4" y="22"/>
                  </a:cxn>
                  <a:cxn ang="0">
                    <a:pos x="6" y="22"/>
                  </a:cxn>
                  <a:cxn ang="0">
                    <a:pos x="2" y="31"/>
                  </a:cxn>
                  <a:cxn ang="0">
                    <a:pos x="0" y="44"/>
                  </a:cxn>
                  <a:cxn ang="0">
                    <a:pos x="0" y="57"/>
                  </a:cxn>
                  <a:cxn ang="0">
                    <a:pos x="0" y="72"/>
                  </a:cxn>
                  <a:cxn ang="0">
                    <a:pos x="2" y="87"/>
                  </a:cxn>
                  <a:cxn ang="0">
                    <a:pos x="7" y="88"/>
                  </a:cxn>
                  <a:cxn ang="0">
                    <a:pos x="7" y="92"/>
                  </a:cxn>
                  <a:cxn ang="0">
                    <a:pos x="10" y="94"/>
                  </a:cxn>
                  <a:cxn ang="0">
                    <a:pos x="10" y="110"/>
                  </a:cxn>
                  <a:cxn ang="0">
                    <a:pos x="12" y="113"/>
                  </a:cxn>
                  <a:cxn ang="0">
                    <a:pos x="12" y="141"/>
                  </a:cxn>
                  <a:cxn ang="0">
                    <a:pos x="12" y="159"/>
                  </a:cxn>
                  <a:cxn ang="0">
                    <a:pos x="8" y="179"/>
                  </a:cxn>
                  <a:cxn ang="0">
                    <a:pos x="7" y="204"/>
                  </a:cxn>
                  <a:cxn ang="0">
                    <a:pos x="11" y="206"/>
                  </a:cxn>
                  <a:cxn ang="0">
                    <a:pos x="11" y="209"/>
                  </a:cxn>
                  <a:cxn ang="0">
                    <a:pos x="17" y="209"/>
                  </a:cxn>
                  <a:cxn ang="0">
                    <a:pos x="18" y="208"/>
                  </a:cxn>
                  <a:cxn ang="0">
                    <a:pos x="21" y="208"/>
                  </a:cxn>
                  <a:cxn ang="0">
                    <a:pos x="21" y="210"/>
                  </a:cxn>
                  <a:cxn ang="0">
                    <a:pos x="25" y="209"/>
                  </a:cxn>
                  <a:cxn ang="0">
                    <a:pos x="35" y="208"/>
                  </a:cxn>
                  <a:cxn ang="0">
                    <a:pos x="35" y="206"/>
                  </a:cxn>
                  <a:cxn ang="0">
                    <a:pos x="26" y="202"/>
                  </a:cxn>
                  <a:cxn ang="0">
                    <a:pos x="26" y="198"/>
                  </a:cxn>
                  <a:cxn ang="0">
                    <a:pos x="34" y="197"/>
                  </a:cxn>
                  <a:cxn ang="0">
                    <a:pos x="34" y="195"/>
                  </a:cxn>
                  <a:cxn ang="0">
                    <a:pos x="29" y="190"/>
                  </a:cxn>
                  <a:cxn ang="0">
                    <a:pos x="29" y="161"/>
                  </a:cxn>
                  <a:cxn ang="0">
                    <a:pos x="30" y="135"/>
                  </a:cxn>
                  <a:cxn ang="0">
                    <a:pos x="30" y="109"/>
                  </a:cxn>
                  <a:cxn ang="0">
                    <a:pos x="30" y="94"/>
                  </a:cxn>
                  <a:cxn ang="0">
                    <a:pos x="30" y="90"/>
                  </a:cxn>
                  <a:cxn ang="0">
                    <a:pos x="30" y="69"/>
                  </a:cxn>
                  <a:cxn ang="0">
                    <a:pos x="37" y="65"/>
                  </a:cxn>
                  <a:cxn ang="0">
                    <a:pos x="37" y="62"/>
                  </a:cxn>
                  <a:cxn ang="0">
                    <a:pos x="23" y="34"/>
                  </a:cxn>
                  <a:cxn ang="0">
                    <a:pos x="16" y="30"/>
                  </a:cxn>
                  <a:cxn ang="0">
                    <a:pos x="17" y="28"/>
                  </a:cxn>
                  <a:cxn ang="0">
                    <a:pos x="21" y="27"/>
                  </a:cxn>
                  <a:cxn ang="0">
                    <a:pos x="21" y="25"/>
                  </a:cxn>
                  <a:cxn ang="0">
                    <a:pos x="23" y="24"/>
                  </a:cxn>
                  <a:cxn ang="0">
                    <a:pos x="23" y="22"/>
                  </a:cxn>
                  <a:cxn ang="0">
                    <a:pos x="24" y="21"/>
                  </a:cxn>
                  <a:cxn ang="0">
                    <a:pos x="23" y="20"/>
                  </a:cxn>
                  <a:cxn ang="0">
                    <a:pos x="24" y="19"/>
                  </a:cxn>
                  <a:cxn ang="0">
                    <a:pos x="21" y="14"/>
                  </a:cxn>
                  <a:cxn ang="0">
                    <a:pos x="23" y="12"/>
                  </a:cxn>
                  <a:cxn ang="0">
                    <a:pos x="21" y="10"/>
                  </a:cxn>
                  <a:cxn ang="0">
                    <a:pos x="24" y="7"/>
                  </a:cxn>
                  <a:cxn ang="0">
                    <a:pos x="24" y="3"/>
                  </a:cxn>
                </a:cxnLst>
                <a:rect l="0" t="0" r="r" b="b"/>
                <a:pathLst>
                  <a:path w="38" h="211">
                    <a:moveTo>
                      <a:pt x="24" y="3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2" y="1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4" y="22"/>
                    </a:lnTo>
                    <a:lnTo>
                      <a:pt x="6" y="22"/>
                    </a:lnTo>
                    <a:lnTo>
                      <a:pt x="2" y="31"/>
                    </a:lnTo>
                    <a:lnTo>
                      <a:pt x="0" y="44"/>
                    </a:lnTo>
                    <a:lnTo>
                      <a:pt x="0" y="57"/>
                    </a:lnTo>
                    <a:lnTo>
                      <a:pt x="0" y="72"/>
                    </a:lnTo>
                    <a:lnTo>
                      <a:pt x="2" y="87"/>
                    </a:lnTo>
                    <a:lnTo>
                      <a:pt x="7" y="88"/>
                    </a:lnTo>
                    <a:lnTo>
                      <a:pt x="7" y="92"/>
                    </a:lnTo>
                    <a:lnTo>
                      <a:pt x="10" y="94"/>
                    </a:lnTo>
                    <a:lnTo>
                      <a:pt x="10" y="110"/>
                    </a:lnTo>
                    <a:lnTo>
                      <a:pt x="12" y="113"/>
                    </a:lnTo>
                    <a:lnTo>
                      <a:pt x="12" y="141"/>
                    </a:lnTo>
                    <a:lnTo>
                      <a:pt x="12" y="159"/>
                    </a:lnTo>
                    <a:lnTo>
                      <a:pt x="8" y="179"/>
                    </a:lnTo>
                    <a:lnTo>
                      <a:pt x="7" y="204"/>
                    </a:lnTo>
                    <a:lnTo>
                      <a:pt x="11" y="206"/>
                    </a:lnTo>
                    <a:lnTo>
                      <a:pt x="11" y="209"/>
                    </a:lnTo>
                    <a:lnTo>
                      <a:pt x="17" y="209"/>
                    </a:lnTo>
                    <a:lnTo>
                      <a:pt x="18" y="208"/>
                    </a:lnTo>
                    <a:lnTo>
                      <a:pt x="21" y="208"/>
                    </a:lnTo>
                    <a:lnTo>
                      <a:pt x="21" y="210"/>
                    </a:lnTo>
                    <a:lnTo>
                      <a:pt x="25" y="209"/>
                    </a:lnTo>
                    <a:lnTo>
                      <a:pt x="35" y="208"/>
                    </a:lnTo>
                    <a:lnTo>
                      <a:pt x="35" y="206"/>
                    </a:lnTo>
                    <a:lnTo>
                      <a:pt x="26" y="202"/>
                    </a:lnTo>
                    <a:lnTo>
                      <a:pt x="26" y="198"/>
                    </a:lnTo>
                    <a:lnTo>
                      <a:pt x="34" y="197"/>
                    </a:lnTo>
                    <a:lnTo>
                      <a:pt x="34" y="195"/>
                    </a:lnTo>
                    <a:lnTo>
                      <a:pt x="29" y="190"/>
                    </a:lnTo>
                    <a:lnTo>
                      <a:pt x="29" y="161"/>
                    </a:lnTo>
                    <a:lnTo>
                      <a:pt x="30" y="135"/>
                    </a:lnTo>
                    <a:lnTo>
                      <a:pt x="30" y="109"/>
                    </a:lnTo>
                    <a:lnTo>
                      <a:pt x="30" y="94"/>
                    </a:lnTo>
                    <a:lnTo>
                      <a:pt x="30" y="90"/>
                    </a:lnTo>
                    <a:lnTo>
                      <a:pt x="30" y="69"/>
                    </a:lnTo>
                    <a:lnTo>
                      <a:pt x="37" y="65"/>
                    </a:lnTo>
                    <a:lnTo>
                      <a:pt x="37" y="62"/>
                    </a:lnTo>
                    <a:lnTo>
                      <a:pt x="23" y="34"/>
                    </a:lnTo>
                    <a:lnTo>
                      <a:pt x="16" y="30"/>
                    </a:lnTo>
                    <a:lnTo>
                      <a:pt x="17" y="28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3" y="22"/>
                    </a:lnTo>
                    <a:lnTo>
                      <a:pt x="24" y="21"/>
                    </a:lnTo>
                    <a:lnTo>
                      <a:pt x="23" y="20"/>
                    </a:lnTo>
                    <a:lnTo>
                      <a:pt x="24" y="19"/>
                    </a:lnTo>
                    <a:lnTo>
                      <a:pt x="21" y="14"/>
                    </a:lnTo>
                    <a:lnTo>
                      <a:pt x="23" y="12"/>
                    </a:lnTo>
                    <a:lnTo>
                      <a:pt x="21" y="10"/>
                    </a:lnTo>
                    <a:lnTo>
                      <a:pt x="24" y="7"/>
                    </a:lnTo>
                    <a:lnTo>
                      <a:pt x="24" y="3"/>
                    </a:lnTo>
                  </a:path>
                </a:pathLst>
              </a:custGeom>
              <a:solidFill>
                <a:srgbClr val="FFFF9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686" name="Freeform 14"/>
              <p:cNvSpPr>
                <a:spLocks/>
              </p:cNvSpPr>
              <p:nvPr/>
            </p:nvSpPr>
            <p:spPr bwMode="auto">
              <a:xfrm>
                <a:off x="3391" y="1923"/>
                <a:ext cx="51" cy="190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41" y="0"/>
                  </a:cxn>
                  <a:cxn ang="0">
                    <a:pos x="45" y="4"/>
                  </a:cxn>
                  <a:cxn ang="0">
                    <a:pos x="46" y="2"/>
                  </a:cxn>
                  <a:cxn ang="0">
                    <a:pos x="49" y="11"/>
                  </a:cxn>
                  <a:cxn ang="0">
                    <a:pos x="43" y="15"/>
                  </a:cxn>
                  <a:cxn ang="0">
                    <a:pos x="43" y="20"/>
                  </a:cxn>
                  <a:cxn ang="0">
                    <a:pos x="41" y="20"/>
                  </a:cxn>
                  <a:cxn ang="0">
                    <a:pos x="41" y="25"/>
                  </a:cxn>
                  <a:cxn ang="0">
                    <a:pos x="36" y="26"/>
                  </a:cxn>
                  <a:cxn ang="0">
                    <a:pos x="36" y="28"/>
                  </a:cxn>
                  <a:cxn ang="0">
                    <a:pos x="43" y="33"/>
                  </a:cxn>
                  <a:cxn ang="0">
                    <a:pos x="49" y="60"/>
                  </a:cxn>
                  <a:cxn ang="0">
                    <a:pos x="45" y="68"/>
                  </a:cxn>
                  <a:cxn ang="0">
                    <a:pos x="45" y="117"/>
                  </a:cxn>
                  <a:cxn ang="0">
                    <a:pos x="39" y="119"/>
                  </a:cxn>
                  <a:cxn ang="0">
                    <a:pos x="38" y="128"/>
                  </a:cxn>
                  <a:cxn ang="0">
                    <a:pos x="36" y="149"/>
                  </a:cxn>
                  <a:cxn ang="0">
                    <a:pos x="36" y="160"/>
                  </a:cxn>
                  <a:cxn ang="0">
                    <a:pos x="45" y="167"/>
                  </a:cxn>
                  <a:cxn ang="0">
                    <a:pos x="50" y="171"/>
                  </a:cxn>
                  <a:cxn ang="0">
                    <a:pos x="50" y="173"/>
                  </a:cxn>
                  <a:cxn ang="0">
                    <a:pos x="37" y="169"/>
                  </a:cxn>
                  <a:cxn ang="0">
                    <a:pos x="36" y="167"/>
                  </a:cxn>
                  <a:cxn ang="0">
                    <a:pos x="34" y="169"/>
                  </a:cxn>
                  <a:cxn ang="0">
                    <a:pos x="32" y="161"/>
                  </a:cxn>
                  <a:cxn ang="0">
                    <a:pos x="30" y="125"/>
                  </a:cxn>
                  <a:cxn ang="0">
                    <a:pos x="28" y="125"/>
                  </a:cxn>
                  <a:cxn ang="0">
                    <a:pos x="20" y="157"/>
                  </a:cxn>
                  <a:cxn ang="0">
                    <a:pos x="20" y="177"/>
                  </a:cxn>
                  <a:cxn ang="0">
                    <a:pos x="17" y="187"/>
                  </a:cxn>
                  <a:cxn ang="0">
                    <a:pos x="15" y="189"/>
                  </a:cxn>
                  <a:cxn ang="0">
                    <a:pos x="14" y="184"/>
                  </a:cxn>
                  <a:cxn ang="0">
                    <a:pos x="16" y="178"/>
                  </a:cxn>
                  <a:cxn ang="0">
                    <a:pos x="17" y="165"/>
                  </a:cxn>
                  <a:cxn ang="0">
                    <a:pos x="17" y="120"/>
                  </a:cxn>
                  <a:cxn ang="0">
                    <a:pos x="20" y="76"/>
                  </a:cxn>
                  <a:cxn ang="0">
                    <a:pos x="16" y="72"/>
                  </a:cxn>
                  <a:cxn ang="0">
                    <a:pos x="16" y="65"/>
                  </a:cxn>
                  <a:cxn ang="0">
                    <a:pos x="16" y="53"/>
                  </a:cxn>
                  <a:cxn ang="0">
                    <a:pos x="10" y="57"/>
                  </a:cxn>
                  <a:cxn ang="0">
                    <a:pos x="16" y="63"/>
                  </a:cxn>
                  <a:cxn ang="0">
                    <a:pos x="16" y="70"/>
                  </a:cxn>
                  <a:cxn ang="0">
                    <a:pos x="10" y="66"/>
                  </a:cxn>
                  <a:cxn ang="0">
                    <a:pos x="8" y="62"/>
                  </a:cxn>
                  <a:cxn ang="0">
                    <a:pos x="4" y="63"/>
                  </a:cxn>
                  <a:cxn ang="0">
                    <a:pos x="0" y="56"/>
                  </a:cxn>
                  <a:cxn ang="0">
                    <a:pos x="0" y="53"/>
                  </a:cxn>
                  <a:cxn ang="0">
                    <a:pos x="2" y="52"/>
                  </a:cxn>
                  <a:cxn ang="0">
                    <a:pos x="9" y="44"/>
                  </a:cxn>
                  <a:cxn ang="0">
                    <a:pos x="16" y="36"/>
                  </a:cxn>
                  <a:cxn ang="0">
                    <a:pos x="24" y="29"/>
                  </a:cxn>
                  <a:cxn ang="0">
                    <a:pos x="30" y="25"/>
                  </a:cxn>
                  <a:cxn ang="0">
                    <a:pos x="30" y="19"/>
                  </a:cxn>
                  <a:cxn ang="0">
                    <a:pos x="28" y="16"/>
                  </a:cxn>
                  <a:cxn ang="0">
                    <a:pos x="28" y="9"/>
                  </a:cxn>
                  <a:cxn ang="0">
                    <a:pos x="26" y="7"/>
                  </a:cxn>
                  <a:cxn ang="0">
                    <a:pos x="30" y="2"/>
                  </a:cxn>
                </a:cxnLst>
                <a:rect l="0" t="0" r="r" b="b"/>
                <a:pathLst>
                  <a:path w="51" h="190">
                    <a:moveTo>
                      <a:pt x="30" y="2"/>
                    </a:moveTo>
                    <a:lnTo>
                      <a:pt x="41" y="0"/>
                    </a:lnTo>
                    <a:lnTo>
                      <a:pt x="45" y="4"/>
                    </a:lnTo>
                    <a:lnTo>
                      <a:pt x="46" y="2"/>
                    </a:lnTo>
                    <a:lnTo>
                      <a:pt x="49" y="11"/>
                    </a:lnTo>
                    <a:lnTo>
                      <a:pt x="43" y="15"/>
                    </a:lnTo>
                    <a:lnTo>
                      <a:pt x="43" y="20"/>
                    </a:lnTo>
                    <a:lnTo>
                      <a:pt x="41" y="20"/>
                    </a:lnTo>
                    <a:lnTo>
                      <a:pt x="41" y="25"/>
                    </a:lnTo>
                    <a:lnTo>
                      <a:pt x="36" y="26"/>
                    </a:lnTo>
                    <a:lnTo>
                      <a:pt x="36" y="28"/>
                    </a:lnTo>
                    <a:lnTo>
                      <a:pt x="43" y="33"/>
                    </a:lnTo>
                    <a:lnTo>
                      <a:pt x="49" y="60"/>
                    </a:lnTo>
                    <a:lnTo>
                      <a:pt x="45" y="68"/>
                    </a:lnTo>
                    <a:lnTo>
                      <a:pt x="45" y="117"/>
                    </a:lnTo>
                    <a:lnTo>
                      <a:pt x="39" y="119"/>
                    </a:lnTo>
                    <a:lnTo>
                      <a:pt x="38" y="128"/>
                    </a:lnTo>
                    <a:lnTo>
                      <a:pt x="36" y="149"/>
                    </a:lnTo>
                    <a:lnTo>
                      <a:pt x="36" y="160"/>
                    </a:lnTo>
                    <a:lnTo>
                      <a:pt x="45" y="167"/>
                    </a:lnTo>
                    <a:lnTo>
                      <a:pt x="50" y="171"/>
                    </a:lnTo>
                    <a:lnTo>
                      <a:pt x="50" y="173"/>
                    </a:lnTo>
                    <a:lnTo>
                      <a:pt x="37" y="169"/>
                    </a:lnTo>
                    <a:lnTo>
                      <a:pt x="36" y="167"/>
                    </a:lnTo>
                    <a:lnTo>
                      <a:pt x="34" y="169"/>
                    </a:lnTo>
                    <a:lnTo>
                      <a:pt x="32" y="161"/>
                    </a:lnTo>
                    <a:lnTo>
                      <a:pt x="30" y="125"/>
                    </a:lnTo>
                    <a:lnTo>
                      <a:pt x="28" y="125"/>
                    </a:lnTo>
                    <a:lnTo>
                      <a:pt x="20" y="157"/>
                    </a:lnTo>
                    <a:lnTo>
                      <a:pt x="20" y="177"/>
                    </a:lnTo>
                    <a:lnTo>
                      <a:pt x="17" y="187"/>
                    </a:lnTo>
                    <a:lnTo>
                      <a:pt x="15" y="189"/>
                    </a:lnTo>
                    <a:lnTo>
                      <a:pt x="14" y="184"/>
                    </a:lnTo>
                    <a:lnTo>
                      <a:pt x="16" y="178"/>
                    </a:lnTo>
                    <a:lnTo>
                      <a:pt x="17" y="165"/>
                    </a:lnTo>
                    <a:lnTo>
                      <a:pt x="17" y="120"/>
                    </a:lnTo>
                    <a:lnTo>
                      <a:pt x="20" y="76"/>
                    </a:lnTo>
                    <a:lnTo>
                      <a:pt x="16" y="72"/>
                    </a:lnTo>
                    <a:lnTo>
                      <a:pt x="16" y="65"/>
                    </a:lnTo>
                    <a:lnTo>
                      <a:pt x="16" y="53"/>
                    </a:lnTo>
                    <a:lnTo>
                      <a:pt x="10" y="57"/>
                    </a:lnTo>
                    <a:lnTo>
                      <a:pt x="16" y="63"/>
                    </a:lnTo>
                    <a:lnTo>
                      <a:pt x="16" y="70"/>
                    </a:lnTo>
                    <a:lnTo>
                      <a:pt x="10" y="66"/>
                    </a:lnTo>
                    <a:lnTo>
                      <a:pt x="8" y="62"/>
                    </a:lnTo>
                    <a:lnTo>
                      <a:pt x="4" y="63"/>
                    </a:lnTo>
                    <a:lnTo>
                      <a:pt x="0" y="56"/>
                    </a:lnTo>
                    <a:lnTo>
                      <a:pt x="0" y="53"/>
                    </a:lnTo>
                    <a:lnTo>
                      <a:pt x="2" y="52"/>
                    </a:lnTo>
                    <a:lnTo>
                      <a:pt x="9" y="44"/>
                    </a:lnTo>
                    <a:lnTo>
                      <a:pt x="16" y="36"/>
                    </a:lnTo>
                    <a:lnTo>
                      <a:pt x="24" y="29"/>
                    </a:lnTo>
                    <a:lnTo>
                      <a:pt x="30" y="25"/>
                    </a:lnTo>
                    <a:lnTo>
                      <a:pt x="30" y="19"/>
                    </a:lnTo>
                    <a:lnTo>
                      <a:pt x="28" y="16"/>
                    </a:lnTo>
                    <a:lnTo>
                      <a:pt x="28" y="9"/>
                    </a:lnTo>
                    <a:lnTo>
                      <a:pt x="26" y="7"/>
                    </a:lnTo>
                    <a:lnTo>
                      <a:pt x="30" y="2"/>
                    </a:lnTo>
                  </a:path>
                </a:pathLst>
              </a:custGeom>
              <a:solidFill>
                <a:srgbClr val="FFFF9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687" name="Freeform 15"/>
              <p:cNvSpPr>
                <a:spLocks/>
              </p:cNvSpPr>
              <p:nvPr/>
            </p:nvSpPr>
            <p:spPr bwMode="auto">
              <a:xfrm>
                <a:off x="3224" y="1976"/>
                <a:ext cx="25" cy="134"/>
              </a:xfrm>
              <a:custGeom>
                <a:avLst/>
                <a:gdLst/>
                <a:ahLst/>
                <a:cxnLst>
                  <a:cxn ang="0">
                    <a:pos x="19" y="2"/>
                  </a:cxn>
                  <a:cxn ang="0">
                    <a:pos x="19" y="6"/>
                  </a:cxn>
                  <a:cxn ang="0">
                    <a:pos x="19" y="7"/>
                  </a:cxn>
                  <a:cxn ang="0">
                    <a:pos x="20" y="8"/>
                  </a:cxn>
                  <a:cxn ang="0">
                    <a:pos x="19" y="9"/>
                  </a:cxn>
                  <a:cxn ang="0">
                    <a:pos x="19" y="10"/>
                  </a:cxn>
                  <a:cxn ang="0">
                    <a:pos x="18" y="14"/>
                  </a:cxn>
                  <a:cxn ang="0">
                    <a:pos x="18" y="15"/>
                  </a:cxn>
                  <a:cxn ang="0">
                    <a:pos x="23" y="19"/>
                  </a:cxn>
                  <a:cxn ang="0">
                    <a:pos x="24" y="46"/>
                  </a:cxn>
                  <a:cxn ang="0">
                    <a:pos x="22" y="51"/>
                  </a:cxn>
                  <a:cxn ang="0">
                    <a:pos x="23" y="66"/>
                  </a:cxn>
                  <a:cxn ang="0">
                    <a:pos x="21" y="68"/>
                  </a:cxn>
                  <a:cxn ang="0">
                    <a:pos x="20" y="91"/>
                  </a:cxn>
                  <a:cxn ang="0">
                    <a:pos x="19" y="115"/>
                  </a:cxn>
                  <a:cxn ang="0">
                    <a:pos x="20" y="116"/>
                  </a:cxn>
                  <a:cxn ang="0">
                    <a:pos x="24" y="121"/>
                  </a:cxn>
                  <a:cxn ang="0">
                    <a:pos x="23" y="122"/>
                  </a:cxn>
                  <a:cxn ang="0">
                    <a:pos x="22" y="123"/>
                  </a:cxn>
                  <a:cxn ang="0">
                    <a:pos x="19" y="122"/>
                  </a:cxn>
                  <a:cxn ang="0">
                    <a:pos x="17" y="120"/>
                  </a:cxn>
                  <a:cxn ang="0">
                    <a:pos x="15" y="119"/>
                  </a:cxn>
                  <a:cxn ang="0">
                    <a:pos x="15" y="123"/>
                  </a:cxn>
                  <a:cxn ang="0">
                    <a:pos x="14" y="123"/>
                  </a:cxn>
                  <a:cxn ang="0">
                    <a:pos x="16" y="127"/>
                  </a:cxn>
                  <a:cxn ang="0">
                    <a:pos x="15" y="132"/>
                  </a:cxn>
                  <a:cxn ang="0">
                    <a:pos x="14" y="133"/>
                  </a:cxn>
                  <a:cxn ang="0">
                    <a:pos x="11" y="128"/>
                  </a:cxn>
                  <a:cxn ang="0">
                    <a:pos x="11" y="125"/>
                  </a:cxn>
                  <a:cxn ang="0">
                    <a:pos x="10" y="125"/>
                  </a:cxn>
                  <a:cxn ang="0">
                    <a:pos x="8" y="94"/>
                  </a:cxn>
                  <a:cxn ang="0">
                    <a:pos x="10" y="91"/>
                  </a:cxn>
                  <a:cxn ang="0">
                    <a:pos x="7" y="71"/>
                  </a:cxn>
                  <a:cxn ang="0">
                    <a:pos x="5" y="70"/>
                  </a:cxn>
                  <a:cxn ang="0">
                    <a:pos x="5" y="49"/>
                  </a:cxn>
                  <a:cxn ang="0">
                    <a:pos x="0" y="46"/>
                  </a:cxn>
                  <a:cxn ang="0">
                    <a:pos x="2" y="24"/>
                  </a:cxn>
                  <a:cxn ang="0">
                    <a:pos x="9" y="17"/>
                  </a:cxn>
                  <a:cxn ang="0">
                    <a:pos x="11" y="15"/>
                  </a:cxn>
                  <a:cxn ang="0">
                    <a:pos x="11" y="12"/>
                  </a:cxn>
                  <a:cxn ang="0">
                    <a:pos x="11" y="11"/>
                  </a:cxn>
                  <a:cxn ang="0">
                    <a:pos x="9" y="10"/>
                  </a:cxn>
                  <a:cxn ang="0">
                    <a:pos x="8" y="8"/>
                  </a:cxn>
                  <a:cxn ang="0">
                    <a:pos x="8" y="7"/>
                  </a:cxn>
                  <a:cxn ang="0">
                    <a:pos x="8" y="5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4" y="0"/>
                  </a:cxn>
                  <a:cxn ang="0">
                    <a:pos x="16" y="0"/>
                  </a:cxn>
                  <a:cxn ang="0">
                    <a:pos x="17" y="0"/>
                  </a:cxn>
                  <a:cxn ang="0">
                    <a:pos x="19" y="2"/>
                  </a:cxn>
                </a:cxnLst>
                <a:rect l="0" t="0" r="r" b="b"/>
                <a:pathLst>
                  <a:path w="25" h="134">
                    <a:moveTo>
                      <a:pt x="19" y="2"/>
                    </a:moveTo>
                    <a:lnTo>
                      <a:pt x="19" y="6"/>
                    </a:lnTo>
                    <a:lnTo>
                      <a:pt x="19" y="7"/>
                    </a:lnTo>
                    <a:lnTo>
                      <a:pt x="20" y="8"/>
                    </a:lnTo>
                    <a:lnTo>
                      <a:pt x="19" y="9"/>
                    </a:lnTo>
                    <a:lnTo>
                      <a:pt x="19" y="10"/>
                    </a:lnTo>
                    <a:lnTo>
                      <a:pt x="18" y="14"/>
                    </a:lnTo>
                    <a:lnTo>
                      <a:pt x="18" y="15"/>
                    </a:lnTo>
                    <a:lnTo>
                      <a:pt x="23" y="19"/>
                    </a:lnTo>
                    <a:lnTo>
                      <a:pt x="24" y="46"/>
                    </a:lnTo>
                    <a:lnTo>
                      <a:pt x="22" y="51"/>
                    </a:lnTo>
                    <a:lnTo>
                      <a:pt x="23" y="66"/>
                    </a:lnTo>
                    <a:lnTo>
                      <a:pt x="21" y="68"/>
                    </a:lnTo>
                    <a:lnTo>
                      <a:pt x="20" y="91"/>
                    </a:lnTo>
                    <a:lnTo>
                      <a:pt x="19" y="115"/>
                    </a:lnTo>
                    <a:lnTo>
                      <a:pt x="20" y="116"/>
                    </a:lnTo>
                    <a:lnTo>
                      <a:pt x="24" y="121"/>
                    </a:lnTo>
                    <a:lnTo>
                      <a:pt x="23" y="122"/>
                    </a:lnTo>
                    <a:lnTo>
                      <a:pt x="22" y="123"/>
                    </a:lnTo>
                    <a:lnTo>
                      <a:pt x="19" y="122"/>
                    </a:lnTo>
                    <a:lnTo>
                      <a:pt x="17" y="120"/>
                    </a:lnTo>
                    <a:lnTo>
                      <a:pt x="15" y="119"/>
                    </a:lnTo>
                    <a:lnTo>
                      <a:pt x="15" y="123"/>
                    </a:lnTo>
                    <a:lnTo>
                      <a:pt x="14" y="123"/>
                    </a:lnTo>
                    <a:lnTo>
                      <a:pt x="16" y="127"/>
                    </a:lnTo>
                    <a:lnTo>
                      <a:pt x="15" y="132"/>
                    </a:lnTo>
                    <a:lnTo>
                      <a:pt x="14" y="133"/>
                    </a:lnTo>
                    <a:lnTo>
                      <a:pt x="11" y="128"/>
                    </a:lnTo>
                    <a:lnTo>
                      <a:pt x="11" y="125"/>
                    </a:lnTo>
                    <a:lnTo>
                      <a:pt x="10" y="125"/>
                    </a:lnTo>
                    <a:lnTo>
                      <a:pt x="8" y="94"/>
                    </a:lnTo>
                    <a:lnTo>
                      <a:pt x="10" y="91"/>
                    </a:lnTo>
                    <a:lnTo>
                      <a:pt x="7" y="71"/>
                    </a:lnTo>
                    <a:lnTo>
                      <a:pt x="5" y="70"/>
                    </a:lnTo>
                    <a:lnTo>
                      <a:pt x="5" y="49"/>
                    </a:lnTo>
                    <a:lnTo>
                      <a:pt x="0" y="46"/>
                    </a:lnTo>
                    <a:lnTo>
                      <a:pt x="2" y="24"/>
                    </a:lnTo>
                    <a:lnTo>
                      <a:pt x="9" y="17"/>
                    </a:lnTo>
                    <a:lnTo>
                      <a:pt x="11" y="15"/>
                    </a:lnTo>
                    <a:lnTo>
                      <a:pt x="11" y="12"/>
                    </a:lnTo>
                    <a:lnTo>
                      <a:pt x="11" y="11"/>
                    </a:lnTo>
                    <a:lnTo>
                      <a:pt x="9" y="10"/>
                    </a:lnTo>
                    <a:lnTo>
                      <a:pt x="8" y="8"/>
                    </a:lnTo>
                    <a:lnTo>
                      <a:pt x="8" y="7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7" y="0"/>
                    </a:lnTo>
                    <a:lnTo>
                      <a:pt x="19" y="2"/>
                    </a:lnTo>
                  </a:path>
                </a:pathLst>
              </a:custGeom>
              <a:solidFill>
                <a:srgbClr val="FFFF9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688" name="Freeform 16"/>
              <p:cNvSpPr>
                <a:spLocks/>
              </p:cNvSpPr>
              <p:nvPr/>
            </p:nvSpPr>
            <p:spPr bwMode="auto">
              <a:xfrm>
                <a:off x="3132" y="1996"/>
                <a:ext cx="54" cy="254"/>
              </a:xfrm>
              <a:custGeom>
                <a:avLst/>
                <a:gdLst/>
                <a:ahLst/>
                <a:cxnLst>
                  <a:cxn ang="0">
                    <a:pos x="40" y="5"/>
                  </a:cxn>
                  <a:cxn ang="0">
                    <a:pos x="40" y="12"/>
                  </a:cxn>
                  <a:cxn ang="0">
                    <a:pos x="40" y="14"/>
                  </a:cxn>
                  <a:cxn ang="0">
                    <a:pos x="42" y="18"/>
                  </a:cxn>
                  <a:cxn ang="0">
                    <a:pos x="40" y="20"/>
                  </a:cxn>
                  <a:cxn ang="0">
                    <a:pos x="41" y="22"/>
                  </a:cxn>
                  <a:cxn ang="0">
                    <a:pos x="39" y="29"/>
                  </a:cxn>
                  <a:cxn ang="0">
                    <a:pos x="39" y="30"/>
                  </a:cxn>
                  <a:cxn ang="0">
                    <a:pos x="48" y="37"/>
                  </a:cxn>
                  <a:cxn ang="0">
                    <a:pos x="52" y="89"/>
                  </a:cxn>
                  <a:cxn ang="0">
                    <a:pos x="47" y="98"/>
                  </a:cxn>
                  <a:cxn ang="0">
                    <a:pos x="49" y="127"/>
                  </a:cxn>
                  <a:cxn ang="0">
                    <a:pos x="46" y="129"/>
                  </a:cxn>
                  <a:cxn ang="0">
                    <a:pos x="44" y="174"/>
                  </a:cxn>
                  <a:cxn ang="0">
                    <a:pos x="42" y="219"/>
                  </a:cxn>
                  <a:cxn ang="0">
                    <a:pos x="42" y="221"/>
                  </a:cxn>
                  <a:cxn ang="0">
                    <a:pos x="52" y="230"/>
                  </a:cxn>
                  <a:cxn ang="0">
                    <a:pos x="50" y="231"/>
                  </a:cxn>
                  <a:cxn ang="0">
                    <a:pos x="47" y="233"/>
                  </a:cxn>
                  <a:cxn ang="0">
                    <a:pos x="42" y="231"/>
                  </a:cxn>
                  <a:cxn ang="0">
                    <a:pos x="36" y="228"/>
                  </a:cxn>
                  <a:cxn ang="0">
                    <a:pos x="32" y="227"/>
                  </a:cxn>
                  <a:cxn ang="0">
                    <a:pos x="32" y="234"/>
                  </a:cxn>
                  <a:cxn ang="0">
                    <a:pos x="30" y="234"/>
                  </a:cxn>
                  <a:cxn ang="0">
                    <a:pos x="33" y="240"/>
                  </a:cxn>
                  <a:cxn ang="0">
                    <a:pos x="32" y="251"/>
                  </a:cxn>
                  <a:cxn ang="0">
                    <a:pos x="28" y="253"/>
                  </a:cxn>
                  <a:cxn ang="0">
                    <a:pos x="23" y="244"/>
                  </a:cxn>
                  <a:cxn ang="0">
                    <a:pos x="23" y="237"/>
                  </a:cxn>
                  <a:cxn ang="0">
                    <a:pos x="21" y="237"/>
                  </a:cxn>
                  <a:cxn ang="0">
                    <a:pos x="19" y="179"/>
                  </a:cxn>
                  <a:cxn ang="0">
                    <a:pos x="21" y="174"/>
                  </a:cxn>
                  <a:cxn ang="0">
                    <a:pos x="15" y="135"/>
                  </a:cxn>
                  <a:cxn ang="0">
                    <a:pos x="11" y="134"/>
                  </a:cxn>
                  <a:cxn ang="0">
                    <a:pos x="10" y="93"/>
                  </a:cxn>
                  <a:cxn ang="0">
                    <a:pos x="0" y="89"/>
                  </a:cxn>
                  <a:cxn ang="0">
                    <a:pos x="4" y="46"/>
                  </a:cxn>
                  <a:cxn ang="0">
                    <a:pos x="19" y="34"/>
                  </a:cxn>
                  <a:cxn ang="0">
                    <a:pos x="23" y="30"/>
                  </a:cxn>
                  <a:cxn ang="0">
                    <a:pos x="23" y="25"/>
                  </a:cxn>
                  <a:cxn ang="0">
                    <a:pos x="22" y="22"/>
                  </a:cxn>
                  <a:cxn ang="0">
                    <a:pos x="20" y="20"/>
                  </a:cxn>
                  <a:cxn ang="0">
                    <a:pos x="18" y="17"/>
                  </a:cxn>
                  <a:cxn ang="0">
                    <a:pos x="17" y="14"/>
                  </a:cxn>
                  <a:cxn ang="0">
                    <a:pos x="17" y="12"/>
                  </a:cxn>
                  <a:cxn ang="0">
                    <a:pos x="18" y="8"/>
                  </a:cxn>
                  <a:cxn ang="0">
                    <a:pos x="20" y="5"/>
                  </a:cxn>
                  <a:cxn ang="0">
                    <a:pos x="23" y="2"/>
                  </a:cxn>
                  <a:cxn ang="0">
                    <a:pos x="26" y="0"/>
                  </a:cxn>
                  <a:cxn ang="0">
                    <a:pos x="30" y="0"/>
                  </a:cxn>
                  <a:cxn ang="0">
                    <a:pos x="33" y="1"/>
                  </a:cxn>
                  <a:cxn ang="0">
                    <a:pos x="36" y="2"/>
                  </a:cxn>
                  <a:cxn ang="0">
                    <a:pos x="40" y="5"/>
                  </a:cxn>
                </a:cxnLst>
                <a:rect l="0" t="0" r="r" b="b"/>
                <a:pathLst>
                  <a:path w="53" h="254">
                    <a:moveTo>
                      <a:pt x="40" y="5"/>
                    </a:moveTo>
                    <a:lnTo>
                      <a:pt x="40" y="12"/>
                    </a:lnTo>
                    <a:lnTo>
                      <a:pt x="40" y="14"/>
                    </a:lnTo>
                    <a:lnTo>
                      <a:pt x="42" y="18"/>
                    </a:lnTo>
                    <a:lnTo>
                      <a:pt x="40" y="20"/>
                    </a:lnTo>
                    <a:lnTo>
                      <a:pt x="41" y="22"/>
                    </a:lnTo>
                    <a:lnTo>
                      <a:pt x="39" y="29"/>
                    </a:lnTo>
                    <a:lnTo>
                      <a:pt x="39" y="30"/>
                    </a:lnTo>
                    <a:lnTo>
                      <a:pt x="48" y="37"/>
                    </a:lnTo>
                    <a:lnTo>
                      <a:pt x="52" y="89"/>
                    </a:lnTo>
                    <a:lnTo>
                      <a:pt x="47" y="98"/>
                    </a:lnTo>
                    <a:lnTo>
                      <a:pt x="49" y="127"/>
                    </a:lnTo>
                    <a:lnTo>
                      <a:pt x="46" y="129"/>
                    </a:lnTo>
                    <a:lnTo>
                      <a:pt x="44" y="174"/>
                    </a:lnTo>
                    <a:lnTo>
                      <a:pt x="42" y="219"/>
                    </a:lnTo>
                    <a:lnTo>
                      <a:pt x="42" y="221"/>
                    </a:lnTo>
                    <a:lnTo>
                      <a:pt x="52" y="230"/>
                    </a:lnTo>
                    <a:lnTo>
                      <a:pt x="50" y="231"/>
                    </a:lnTo>
                    <a:lnTo>
                      <a:pt x="47" y="233"/>
                    </a:lnTo>
                    <a:lnTo>
                      <a:pt x="42" y="231"/>
                    </a:lnTo>
                    <a:lnTo>
                      <a:pt x="36" y="228"/>
                    </a:lnTo>
                    <a:lnTo>
                      <a:pt x="32" y="227"/>
                    </a:lnTo>
                    <a:lnTo>
                      <a:pt x="32" y="234"/>
                    </a:lnTo>
                    <a:lnTo>
                      <a:pt x="30" y="234"/>
                    </a:lnTo>
                    <a:lnTo>
                      <a:pt x="33" y="240"/>
                    </a:lnTo>
                    <a:lnTo>
                      <a:pt x="32" y="251"/>
                    </a:lnTo>
                    <a:lnTo>
                      <a:pt x="28" y="253"/>
                    </a:lnTo>
                    <a:lnTo>
                      <a:pt x="23" y="244"/>
                    </a:lnTo>
                    <a:lnTo>
                      <a:pt x="23" y="237"/>
                    </a:lnTo>
                    <a:lnTo>
                      <a:pt x="21" y="237"/>
                    </a:lnTo>
                    <a:lnTo>
                      <a:pt x="19" y="179"/>
                    </a:lnTo>
                    <a:lnTo>
                      <a:pt x="21" y="174"/>
                    </a:lnTo>
                    <a:lnTo>
                      <a:pt x="15" y="135"/>
                    </a:lnTo>
                    <a:lnTo>
                      <a:pt x="11" y="134"/>
                    </a:lnTo>
                    <a:lnTo>
                      <a:pt x="10" y="93"/>
                    </a:lnTo>
                    <a:lnTo>
                      <a:pt x="0" y="89"/>
                    </a:lnTo>
                    <a:lnTo>
                      <a:pt x="4" y="46"/>
                    </a:lnTo>
                    <a:lnTo>
                      <a:pt x="19" y="34"/>
                    </a:lnTo>
                    <a:lnTo>
                      <a:pt x="23" y="30"/>
                    </a:lnTo>
                    <a:lnTo>
                      <a:pt x="23" y="25"/>
                    </a:lnTo>
                    <a:lnTo>
                      <a:pt x="22" y="22"/>
                    </a:lnTo>
                    <a:lnTo>
                      <a:pt x="20" y="20"/>
                    </a:lnTo>
                    <a:lnTo>
                      <a:pt x="18" y="17"/>
                    </a:lnTo>
                    <a:lnTo>
                      <a:pt x="17" y="14"/>
                    </a:lnTo>
                    <a:lnTo>
                      <a:pt x="17" y="12"/>
                    </a:lnTo>
                    <a:lnTo>
                      <a:pt x="18" y="8"/>
                    </a:lnTo>
                    <a:lnTo>
                      <a:pt x="20" y="5"/>
                    </a:lnTo>
                    <a:lnTo>
                      <a:pt x="23" y="2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3" y="1"/>
                    </a:lnTo>
                    <a:lnTo>
                      <a:pt x="36" y="2"/>
                    </a:lnTo>
                    <a:lnTo>
                      <a:pt x="40" y="5"/>
                    </a:lnTo>
                  </a:path>
                </a:pathLst>
              </a:custGeom>
              <a:solidFill>
                <a:srgbClr val="FFFF9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45066" name="Group 17"/>
            <p:cNvGrpSpPr>
              <a:grpSpLocks/>
            </p:cNvGrpSpPr>
            <p:nvPr/>
          </p:nvGrpSpPr>
          <p:grpSpPr bwMode="auto">
            <a:xfrm>
              <a:off x="3123" y="1991"/>
              <a:ext cx="1878" cy="849"/>
              <a:chOff x="2883" y="1991"/>
              <a:chExt cx="1733" cy="849"/>
            </a:xfrm>
          </p:grpSpPr>
          <p:grpSp>
            <p:nvGrpSpPr>
              <p:cNvPr id="45122" name="Group 18"/>
              <p:cNvGrpSpPr>
                <a:grpSpLocks/>
              </p:cNvGrpSpPr>
              <p:nvPr/>
            </p:nvGrpSpPr>
            <p:grpSpPr bwMode="auto">
              <a:xfrm>
                <a:off x="3908" y="2026"/>
                <a:ext cx="279" cy="603"/>
                <a:chOff x="3908" y="2026"/>
                <a:chExt cx="279" cy="603"/>
              </a:xfrm>
            </p:grpSpPr>
            <p:sp>
              <p:nvSpPr>
                <p:cNvPr id="28691" name="Freeform 19"/>
                <p:cNvSpPr>
                  <a:spLocks/>
                </p:cNvSpPr>
                <p:nvPr/>
              </p:nvSpPr>
              <p:spPr bwMode="auto">
                <a:xfrm>
                  <a:off x="3908" y="2026"/>
                  <a:ext cx="176" cy="603"/>
                </a:xfrm>
                <a:custGeom>
                  <a:avLst/>
                  <a:gdLst/>
                  <a:ahLst/>
                  <a:cxnLst>
                    <a:cxn ang="0">
                      <a:pos x="107" y="8"/>
                    </a:cxn>
                    <a:cxn ang="0">
                      <a:pos x="141" y="0"/>
                    </a:cxn>
                    <a:cxn ang="0">
                      <a:pos x="154" y="16"/>
                    </a:cxn>
                    <a:cxn ang="0">
                      <a:pos x="160" y="11"/>
                    </a:cxn>
                    <a:cxn ang="0">
                      <a:pos x="169" y="37"/>
                    </a:cxn>
                    <a:cxn ang="0">
                      <a:pos x="150" y="54"/>
                    </a:cxn>
                    <a:cxn ang="0">
                      <a:pos x="149" y="67"/>
                    </a:cxn>
                    <a:cxn ang="0">
                      <a:pos x="144" y="68"/>
                    </a:cxn>
                    <a:cxn ang="0">
                      <a:pos x="141" y="82"/>
                    </a:cxn>
                    <a:cxn ang="0">
                      <a:pos x="127" y="85"/>
                    </a:cxn>
                    <a:cxn ang="0">
                      <a:pos x="127" y="91"/>
                    </a:cxn>
                    <a:cxn ang="0">
                      <a:pos x="150" y="109"/>
                    </a:cxn>
                    <a:cxn ang="0">
                      <a:pos x="169" y="194"/>
                    </a:cxn>
                    <a:cxn ang="0">
                      <a:pos x="154" y="217"/>
                    </a:cxn>
                    <a:cxn ang="0">
                      <a:pos x="154" y="375"/>
                    </a:cxn>
                    <a:cxn ang="0">
                      <a:pos x="136" y="382"/>
                    </a:cxn>
                    <a:cxn ang="0">
                      <a:pos x="133" y="407"/>
                    </a:cxn>
                    <a:cxn ang="0">
                      <a:pos x="125" y="473"/>
                    </a:cxn>
                    <a:cxn ang="0">
                      <a:pos x="125" y="509"/>
                    </a:cxn>
                    <a:cxn ang="0">
                      <a:pos x="154" y="531"/>
                    </a:cxn>
                    <a:cxn ang="0">
                      <a:pos x="175" y="542"/>
                    </a:cxn>
                    <a:cxn ang="0">
                      <a:pos x="175" y="550"/>
                    </a:cxn>
                    <a:cxn ang="0">
                      <a:pos x="131" y="539"/>
                    </a:cxn>
                    <a:cxn ang="0">
                      <a:pos x="125" y="532"/>
                    </a:cxn>
                    <a:cxn ang="0">
                      <a:pos x="121" y="539"/>
                    </a:cxn>
                    <a:cxn ang="0">
                      <a:pos x="116" y="539"/>
                    </a:cxn>
                    <a:cxn ang="0">
                      <a:pos x="111" y="514"/>
                    </a:cxn>
                    <a:cxn ang="0">
                      <a:pos x="107" y="400"/>
                    </a:cxn>
                    <a:cxn ang="0">
                      <a:pos x="98" y="400"/>
                    </a:cxn>
                    <a:cxn ang="0">
                      <a:pos x="73" y="501"/>
                    </a:cxn>
                    <a:cxn ang="0">
                      <a:pos x="73" y="564"/>
                    </a:cxn>
                    <a:cxn ang="0">
                      <a:pos x="63" y="595"/>
                    </a:cxn>
                    <a:cxn ang="0">
                      <a:pos x="54" y="602"/>
                    </a:cxn>
                    <a:cxn ang="0">
                      <a:pos x="48" y="585"/>
                    </a:cxn>
                    <a:cxn ang="0">
                      <a:pos x="55" y="567"/>
                    </a:cxn>
                    <a:cxn ang="0">
                      <a:pos x="63" y="528"/>
                    </a:cxn>
                    <a:cxn ang="0">
                      <a:pos x="64" y="384"/>
                    </a:cxn>
                    <a:cxn ang="0">
                      <a:pos x="72" y="242"/>
                    </a:cxn>
                    <a:cxn ang="0">
                      <a:pos x="57" y="230"/>
                    </a:cxn>
                    <a:cxn ang="0">
                      <a:pos x="57" y="210"/>
                    </a:cxn>
                    <a:cxn ang="0">
                      <a:pos x="57" y="172"/>
                    </a:cxn>
                    <a:cxn ang="0">
                      <a:pos x="38" y="181"/>
                    </a:cxn>
                    <a:cxn ang="0">
                      <a:pos x="55" y="205"/>
                    </a:cxn>
                    <a:cxn ang="0">
                      <a:pos x="55" y="227"/>
                    </a:cxn>
                    <a:cxn ang="0">
                      <a:pos x="37" y="213"/>
                    </a:cxn>
                    <a:cxn ang="0">
                      <a:pos x="28" y="199"/>
                    </a:cxn>
                    <a:cxn ang="0">
                      <a:pos x="19" y="203"/>
                    </a:cxn>
                    <a:cxn ang="0">
                      <a:pos x="0" y="179"/>
                    </a:cxn>
                    <a:cxn ang="0">
                      <a:pos x="0" y="172"/>
                    </a:cxn>
                    <a:cxn ang="0">
                      <a:pos x="10" y="167"/>
                    </a:cxn>
                    <a:cxn ang="0">
                      <a:pos x="32" y="142"/>
                    </a:cxn>
                    <a:cxn ang="0">
                      <a:pos x="55" y="119"/>
                    </a:cxn>
                    <a:cxn ang="0">
                      <a:pos x="84" y="92"/>
                    </a:cxn>
                    <a:cxn ang="0">
                      <a:pos x="107" y="83"/>
                    </a:cxn>
                    <a:cxn ang="0">
                      <a:pos x="107" y="64"/>
                    </a:cxn>
                    <a:cxn ang="0">
                      <a:pos x="98" y="54"/>
                    </a:cxn>
                    <a:cxn ang="0">
                      <a:pos x="98" y="30"/>
                    </a:cxn>
                    <a:cxn ang="0">
                      <a:pos x="92" y="26"/>
                    </a:cxn>
                    <a:cxn ang="0">
                      <a:pos x="107" y="8"/>
                    </a:cxn>
                  </a:cxnLst>
                  <a:rect l="0" t="0" r="r" b="b"/>
                  <a:pathLst>
                    <a:path w="176" h="603">
                      <a:moveTo>
                        <a:pt x="107" y="8"/>
                      </a:moveTo>
                      <a:lnTo>
                        <a:pt x="141" y="0"/>
                      </a:lnTo>
                      <a:lnTo>
                        <a:pt x="154" y="16"/>
                      </a:lnTo>
                      <a:lnTo>
                        <a:pt x="160" y="11"/>
                      </a:lnTo>
                      <a:lnTo>
                        <a:pt x="169" y="37"/>
                      </a:lnTo>
                      <a:lnTo>
                        <a:pt x="150" y="54"/>
                      </a:lnTo>
                      <a:lnTo>
                        <a:pt x="149" y="67"/>
                      </a:lnTo>
                      <a:lnTo>
                        <a:pt x="144" y="68"/>
                      </a:lnTo>
                      <a:lnTo>
                        <a:pt x="141" y="82"/>
                      </a:lnTo>
                      <a:lnTo>
                        <a:pt x="127" y="85"/>
                      </a:lnTo>
                      <a:lnTo>
                        <a:pt x="127" y="91"/>
                      </a:lnTo>
                      <a:lnTo>
                        <a:pt x="150" y="109"/>
                      </a:lnTo>
                      <a:lnTo>
                        <a:pt x="169" y="194"/>
                      </a:lnTo>
                      <a:lnTo>
                        <a:pt x="154" y="217"/>
                      </a:lnTo>
                      <a:lnTo>
                        <a:pt x="154" y="375"/>
                      </a:lnTo>
                      <a:lnTo>
                        <a:pt x="136" y="382"/>
                      </a:lnTo>
                      <a:lnTo>
                        <a:pt x="133" y="407"/>
                      </a:lnTo>
                      <a:lnTo>
                        <a:pt x="125" y="473"/>
                      </a:lnTo>
                      <a:lnTo>
                        <a:pt x="125" y="509"/>
                      </a:lnTo>
                      <a:lnTo>
                        <a:pt x="154" y="531"/>
                      </a:lnTo>
                      <a:lnTo>
                        <a:pt x="175" y="542"/>
                      </a:lnTo>
                      <a:lnTo>
                        <a:pt x="175" y="550"/>
                      </a:lnTo>
                      <a:lnTo>
                        <a:pt x="131" y="539"/>
                      </a:lnTo>
                      <a:lnTo>
                        <a:pt x="125" y="532"/>
                      </a:lnTo>
                      <a:lnTo>
                        <a:pt x="121" y="539"/>
                      </a:lnTo>
                      <a:lnTo>
                        <a:pt x="116" y="539"/>
                      </a:lnTo>
                      <a:lnTo>
                        <a:pt x="111" y="514"/>
                      </a:lnTo>
                      <a:lnTo>
                        <a:pt x="107" y="400"/>
                      </a:lnTo>
                      <a:lnTo>
                        <a:pt x="98" y="400"/>
                      </a:lnTo>
                      <a:lnTo>
                        <a:pt x="73" y="501"/>
                      </a:lnTo>
                      <a:lnTo>
                        <a:pt x="73" y="564"/>
                      </a:lnTo>
                      <a:lnTo>
                        <a:pt x="63" y="595"/>
                      </a:lnTo>
                      <a:lnTo>
                        <a:pt x="54" y="602"/>
                      </a:lnTo>
                      <a:lnTo>
                        <a:pt x="48" y="585"/>
                      </a:lnTo>
                      <a:lnTo>
                        <a:pt x="55" y="567"/>
                      </a:lnTo>
                      <a:lnTo>
                        <a:pt x="63" y="528"/>
                      </a:lnTo>
                      <a:lnTo>
                        <a:pt x="64" y="384"/>
                      </a:lnTo>
                      <a:lnTo>
                        <a:pt x="72" y="242"/>
                      </a:lnTo>
                      <a:lnTo>
                        <a:pt x="57" y="230"/>
                      </a:lnTo>
                      <a:lnTo>
                        <a:pt x="57" y="210"/>
                      </a:lnTo>
                      <a:lnTo>
                        <a:pt x="57" y="172"/>
                      </a:lnTo>
                      <a:lnTo>
                        <a:pt x="38" y="181"/>
                      </a:lnTo>
                      <a:lnTo>
                        <a:pt x="55" y="205"/>
                      </a:lnTo>
                      <a:lnTo>
                        <a:pt x="55" y="227"/>
                      </a:lnTo>
                      <a:lnTo>
                        <a:pt x="37" y="213"/>
                      </a:lnTo>
                      <a:lnTo>
                        <a:pt x="28" y="199"/>
                      </a:lnTo>
                      <a:lnTo>
                        <a:pt x="19" y="203"/>
                      </a:lnTo>
                      <a:lnTo>
                        <a:pt x="0" y="179"/>
                      </a:lnTo>
                      <a:lnTo>
                        <a:pt x="0" y="172"/>
                      </a:lnTo>
                      <a:lnTo>
                        <a:pt x="10" y="167"/>
                      </a:lnTo>
                      <a:lnTo>
                        <a:pt x="32" y="142"/>
                      </a:lnTo>
                      <a:lnTo>
                        <a:pt x="55" y="119"/>
                      </a:lnTo>
                      <a:lnTo>
                        <a:pt x="84" y="92"/>
                      </a:lnTo>
                      <a:lnTo>
                        <a:pt x="107" y="83"/>
                      </a:lnTo>
                      <a:lnTo>
                        <a:pt x="107" y="64"/>
                      </a:lnTo>
                      <a:lnTo>
                        <a:pt x="98" y="54"/>
                      </a:lnTo>
                      <a:lnTo>
                        <a:pt x="98" y="30"/>
                      </a:lnTo>
                      <a:lnTo>
                        <a:pt x="92" y="26"/>
                      </a:lnTo>
                      <a:lnTo>
                        <a:pt x="107" y="8"/>
                      </a:lnTo>
                    </a:path>
                  </a:pathLst>
                </a:custGeom>
                <a:solidFill>
                  <a:schemeClr val="accent2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28692" name="Freeform 20"/>
                <p:cNvSpPr>
                  <a:spLocks/>
                </p:cNvSpPr>
                <p:nvPr/>
              </p:nvSpPr>
              <p:spPr bwMode="auto">
                <a:xfrm>
                  <a:off x="4059" y="2030"/>
                  <a:ext cx="128" cy="576"/>
                </a:xfrm>
                <a:custGeom>
                  <a:avLst/>
                  <a:gdLst/>
                  <a:ahLst/>
                  <a:cxnLst>
                    <a:cxn ang="0">
                      <a:pos x="30" y="11"/>
                    </a:cxn>
                    <a:cxn ang="0">
                      <a:pos x="30" y="26"/>
                    </a:cxn>
                    <a:cxn ang="0">
                      <a:pos x="32" y="30"/>
                    </a:cxn>
                    <a:cxn ang="0">
                      <a:pos x="26" y="41"/>
                    </a:cxn>
                    <a:cxn ang="0">
                      <a:pos x="30" y="44"/>
                    </a:cxn>
                    <a:cxn ang="0">
                      <a:pos x="29" y="48"/>
                    </a:cxn>
                    <a:cxn ang="0">
                      <a:pos x="32" y="64"/>
                    </a:cxn>
                    <a:cxn ang="0">
                      <a:pos x="32" y="67"/>
                    </a:cxn>
                    <a:cxn ang="0">
                      <a:pos x="10" y="82"/>
                    </a:cxn>
                    <a:cxn ang="0">
                      <a:pos x="0" y="201"/>
                    </a:cxn>
                    <a:cxn ang="0">
                      <a:pos x="13" y="222"/>
                    </a:cxn>
                    <a:cxn ang="0">
                      <a:pos x="8" y="287"/>
                    </a:cxn>
                    <a:cxn ang="0">
                      <a:pos x="17" y="294"/>
                    </a:cxn>
                    <a:cxn ang="0">
                      <a:pos x="21" y="395"/>
                    </a:cxn>
                    <a:cxn ang="0">
                      <a:pos x="27" y="497"/>
                    </a:cxn>
                    <a:cxn ang="0">
                      <a:pos x="25" y="504"/>
                    </a:cxn>
                    <a:cxn ang="0">
                      <a:pos x="3" y="522"/>
                    </a:cxn>
                    <a:cxn ang="0">
                      <a:pos x="5" y="526"/>
                    </a:cxn>
                    <a:cxn ang="0">
                      <a:pos x="13" y="530"/>
                    </a:cxn>
                    <a:cxn ang="0">
                      <a:pos x="27" y="526"/>
                    </a:cxn>
                    <a:cxn ang="0">
                      <a:pos x="40" y="519"/>
                    </a:cxn>
                    <a:cxn ang="0">
                      <a:pos x="50" y="515"/>
                    </a:cxn>
                    <a:cxn ang="0">
                      <a:pos x="50" y="532"/>
                    </a:cxn>
                    <a:cxn ang="0">
                      <a:pos x="55" y="533"/>
                    </a:cxn>
                    <a:cxn ang="0">
                      <a:pos x="47" y="548"/>
                    </a:cxn>
                    <a:cxn ang="0">
                      <a:pos x="51" y="571"/>
                    </a:cxn>
                    <a:cxn ang="0">
                      <a:pos x="58" y="575"/>
                    </a:cxn>
                    <a:cxn ang="0">
                      <a:pos x="71" y="555"/>
                    </a:cxn>
                    <a:cxn ang="0">
                      <a:pos x="71" y="540"/>
                    </a:cxn>
                    <a:cxn ang="0">
                      <a:pos x="76" y="539"/>
                    </a:cxn>
                    <a:cxn ang="0">
                      <a:pos x="82" y="407"/>
                    </a:cxn>
                    <a:cxn ang="0">
                      <a:pos x="76" y="395"/>
                    </a:cxn>
                    <a:cxn ang="0">
                      <a:pos x="91" y="307"/>
                    </a:cxn>
                    <a:cxn ang="0">
                      <a:pos x="100" y="303"/>
                    </a:cxn>
                    <a:cxn ang="0">
                      <a:pos x="103" y="211"/>
                    </a:cxn>
                    <a:cxn ang="0">
                      <a:pos x="127" y="201"/>
                    </a:cxn>
                    <a:cxn ang="0">
                      <a:pos x="117" y="103"/>
                    </a:cxn>
                    <a:cxn ang="0">
                      <a:pos x="81" y="76"/>
                    </a:cxn>
                    <a:cxn ang="0">
                      <a:pos x="71" y="66"/>
                    </a:cxn>
                    <a:cxn ang="0">
                      <a:pos x="71" y="57"/>
                    </a:cxn>
                    <a:cxn ang="0">
                      <a:pos x="75" y="50"/>
                    </a:cxn>
                    <a:cxn ang="0">
                      <a:pos x="79" y="45"/>
                    </a:cxn>
                    <a:cxn ang="0">
                      <a:pos x="83" y="38"/>
                    </a:cxn>
                    <a:cxn ang="0">
                      <a:pos x="85" y="32"/>
                    </a:cxn>
                    <a:cxn ang="0">
                      <a:pos x="85" y="25"/>
                    </a:cxn>
                    <a:cxn ang="0">
                      <a:pos x="83" y="17"/>
                    </a:cxn>
                    <a:cxn ang="0">
                      <a:pos x="78" y="10"/>
                    </a:cxn>
                    <a:cxn ang="0">
                      <a:pos x="71" y="3"/>
                    </a:cxn>
                    <a:cxn ang="0">
                      <a:pos x="64" y="0"/>
                    </a:cxn>
                    <a:cxn ang="0">
                      <a:pos x="56" y="0"/>
                    </a:cxn>
                    <a:cxn ang="0">
                      <a:pos x="47" y="1"/>
                    </a:cxn>
                    <a:cxn ang="0">
                      <a:pos x="40" y="3"/>
                    </a:cxn>
                    <a:cxn ang="0">
                      <a:pos x="30" y="11"/>
                    </a:cxn>
                  </a:cxnLst>
                  <a:rect l="0" t="0" r="r" b="b"/>
                  <a:pathLst>
                    <a:path w="128" h="576">
                      <a:moveTo>
                        <a:pt x="30" y="11"/>
                      </a:moveTo>
                      <a:lnTo>
                        <a:pt x="30" y="26"/>
                      </a:lnTo>
                      <a:lnTo>
                        <a:pt x="32" y="30"/>
                      </a:lnTo>
                      <a:lnTo>
                        <a:pt x="26" y="41"/>
                      </a:lnTo>
                      <a:lnTo>
                        <a:pt x="30" y="44"/>
                      </a:lnTo>
                      <a:lnTo>
                        <a:pt x="29" y="48"/>
                      </a:lnTo>
                      <a:lnTo>
                        <a:pt x="32" y="64"/>
                      </a:lnTo>
                      <a:lnTo>
                        <a:pt x="32" y="67"/>
                      </a:lnTo>
                      <a:lnTo>
                        <a:pt x="10" y="82"/>
                      </a:lnTo>
                      <a:lnTo>
                        <a:pt x="0" y="201"/>
                      </a:lnTo>
                      <a:lnTo>
                        <a:pt x="13" y="222"/>
                      </a:lnTo>
                      <a:lnTo>
                        <a:pt x="8" y="287"/>
                      </a:lnTo>
                      <a:lnTo>
                        <a:pt x="17" y="294"/>
                      </a:lnTo>
                      <a:lnTo>
                        <a:pt x="21" y="395"/>
                      </a:lnTo>
                      <a:lnTo>
                        <a:pt x="27" y="497"/>
                      </a:lnTo>
                      <a:lnTo>
                        <a:pt x="25" y="504"/>
                      </a:lnTo>
                      <a:lnTo>
                        <a:pt x="3" y="522"/>
                      </a:lnTo>
                      <a:lnTo>
                        <a:pt x="5" y="526"/>
                      </a:lnTo>
                      <a:lnTo>
                        <a:pt x="13" y="530"/>
                      </a:lnTo>
                      <a:lnTo>
                        <a:pt x="27" y="526"/>
                      </a:lnTo>
                      <a:lnTo>
                        <a:pt x="40" y="519"/>
                      </a:lnTo>
                      <a:lnTo>
                        <a:pt x="50" y="515"/>
                      </a:lnTo>
                      <a:lnTo>
                        <a:pt x="50" y="532"/>
                      </a:lnTo>
                      <a:lnTo>
                        <a:pt x="55" y="533"/>
                      </a:lnTo>
                      <a:lnTo>
                        <a:pt x="47" y="548"/>
                      </a:lnTo>
                      <a:lnTo>
                        <a:pt x="51" y="571"/>
                      </a:lnTo>
                      <a:lnTo>
                        <a:pt x="58" y="575"/>
                      </a:lnTo>
                      <a:lnTo>
                        <a:pt x="71" y="555"/>
                      </a:lnTo>
                      <a:lnTo>
                        <a:pt x="71" y="540"/>
                      </a:lnTo>
                      <a:lnTo>
                        <a:pt x="76" y="539"/>
                      </a:lnTo>
                      <a:lnTo>
                        <a:pt x="82" y="407"/>
                      </a:lnTo>
                      <a:lnTo>
                        <a:pt x="76" y="395"/>
                      </a:lnTo>
                      <a:lnTo>
                        <a:pt x="91" y="307"/>
                      </a:lnTo>
                      <a:lnTo>
                        <a:pt x="100" y="303"/>
                      </a:lnTo>
                      <a:lnTo>
                        <a:pt x="103" y="211"/>
                      </a:lnTo>
                      <a:lnTo>
                        <a:pt x="127" y="201"/>
                      </a:lnTo>
                      <a:lnTo>
                        <a:pt x="117" y="103"/>
                      </a:lnTo>
                      <a:lnTo>
                        <a:pt x="81" y="76"/>
                      </a:lnTo>
                      <a:lnTo>
                        <a:pt x="71" y="66"/>
                      </a:lnTo>
                      <a:lnTo>
                        <a:pt x="71" y="57"/>
                      </a:lnTo>
                      <a:lnTo>
                        <a:pt x="75" y="50"/>
                      </a:lnTo>
                      <a:lnTo>
                        <a:pt x="79" y="45"/>
                      </a:lnTo>
                      <a:lnTo>
                        <a:pt x="83" y="38"/>
                      </a:lnTo>
                      <a:lnTo>
                        <a:pt x="85" y="32"/>
                      </a:lnTo>
                      <a:lnTo>
                        <a:pt x="85" y="25"/>
                      </a:lnTo>
                      <a:lnTo>
                        <a:pt x="83" y="17"/>
                      </a:lnTo>
                      <a:lnTo>
                        <a:pt x="78" y="10"/>
                      </a:lnTo>
                      <a:lnTo>
                        <a:pt x="71" y="3"/>
                      </a:lnTo>
                      <a:lnTo>
                        <a:pt x="64" y="0"/>
                      </a:lnTo>
                      <a:lnTo>
                        <a:pt x="56" y="0"/>
                      </a:lnTo>
                      <a:lnTo>
                        <a:pt x="47" y="1"/>
                      </a:lnTo>
                      <a:lnTo>
                        <a:pt x="40" y="3"/>
                      </a:lnTo>
                      <a:lnTo>
                        <a:pt x="30" y="11"/>
                      </a:lnTo>
                    </a:path>
                  </a:pathLst>
                </a:custGeom>
                <a:solidFill>
                  <a:schemeClr val="accent2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</p:grpSp>
          <p:sp>
            <p:nvSpPr>
              <p:cNvPr id="28693" name="Freeform 21"/>
              <p:cNvSpPr>
                <a:spLocks/>
              </p:cNvSpPr>
              <p:nvPr/>
            </p:nvSpPr>
            <p:spPr bwMode="auto">
              <a:xfrm>
                <a:off x="4471" y="2125"/>
                <a:ext cx="145" cy="715"/>
              </a:xfrm>
              <a:custGeom>
                <a:avLst/>
                <a:gdLst/>
                <a:ahLst/>
                <a:cxnLst>
                  <a:cxn ang="0">
                    <a:pos x="51" y="11"/>
                  </a:cxn>
                  <a:cxn ang="0">
                    <a:pos x="84" y="0"/>
                  </a:cxn>
                  <a:cxn ang="0">
                    <a:pos x="110" y="0"/>
                  </a:cxn>
                  <a:cxn ang="0">
                    <a:pos x="132" y="6"/>
                  </a:cxn>
                  <a:cxn ang="0">
                    <a:pos x="141" y="31"/>
                  </a:cxn>
                  <a:cxn ang="0">
                    <a:pos x="141" y="51"/>
                  </a:cxn>
                  <a:cxn ang="0">
                    <a:pos x="128" y="77"/>
                  </a:cxn>
                  <a:cxn ang="0">
                    <a:pos x="118" y="76"/>
                  </a:cxn>
                  <a:cxn ang="0">
                    <a:pos x="133" y="106"/>
                  </a:cxn>
                  <a:cxn ang="0">
                    <a:pos x="144" y="153"/>
                  </a:cxn>
                  <a:cxn ang="0">
                    <a:pos x="144" y="195"/>
                  </a:cxn>
                  <a:cxn ang="0">
                    <a:pos x="141" y="246"/>
                  </a:cxn>
                  <a:cxn ang="0">
                    <a:pos x="132" y="298"/>
                  </a:cxn>
                  <a:cxn ang="0">
                    <a:pos x="116" y="301"/>
                  </a:cxn>
                  <a:cxn ang="0">
                    <a:pos x="116" y="316"/>
                  </a:cxn>
                  <a:cxn ang="0">
                    <a:pos x="107" y="322"/>
                  </a:cxn>
                  <a:cxn ang="0">
                    <a:pos x="107" y="373"/>
                  </a:cxn>
                  <a:cxn ang="0">
                    <a:pos x="98" y="384"/>
                  </a:cxn>
                  <a:cxn ang="0">
                    <a:pos x="98" y="479"/>
                  </a:cxn>
                  <a:cxn ang="0">
                    <a:pos x="98" y="540"/>
                  </a:cxn>
                  <a:cxn ang="0">
                    <a:pos x="111" y="608"/>
                  </a:cxn>
                  <a:cxn ang="0">
                    <a:pos x="116" y="694"/>
                  </a:cxn>
                  <a:cxn ang="0">
                    <a:pos x="101" y="701"/>
                  </a:cxn>
                  <a:cxn ang="0">
                    <a:pos x="101" y="711"/>
                  </a:cxn>
                  <a:cxn ang="0">
                    <a:pos x="77" y="711"/>
                  </a:cxn>
                  <a:cxn ang="0">
                    <a:pos x="73" y="707"/>
                  </a:cxn>
                  <a:cxn ang="0">
                    <a:pos x="63" y="707"/>
                  </a:cxn>
                  <a:cxn ang="0">
                    <a:pos x="63" y="714"/>
                  </a:cxn>
                  <a:cxn ang="0">
                    <a:pos x="45" y="711"/>
                  </a:cxn>
                  <a:cxn ang="0">
                    <a:pos x="8" y="707"/>
                  </a:cxn>
                  <a:cxn ang="0">
                    <a:pos x="8" y="701"/>
                  </a:cxn>
                  <a:cxn ang="0">
                    <a:pos x="43" y="688"/>
                  </a:cxn>
                  <a:cxn ang="0">
                    <a:pos x="43" y="675"/>
                  </a:cxn>
                  <a:cxn ang="0">
                    <a:pos x="12" y="669"/>
                  </a:cxn>
                  <a:cxn ang="0">
                    <a:pos x="12" y="660"/>
                  </a:cxn>
                  <a:cxn ang="0">
                    <a:pos x="33" y="647"/>
                  </a:cxn>
                  <a:cxn ang="0">
                    <a:pos x="33" y="550"/>
                  </a:cxn>
                  <a:cxn ang="0">
                    <a:pos x="25" y="461"/>
                  </a:cxn>
                  <a:cxn ang="0">
                    <a:pos x="27" y="372"/>
                  </a:cxn>
                  <a:cxn ang="0">
                    <a:pos x="28" y="322"/>
                  </a:cxn>
                  <a:cxn ang="0">
                    <a:pos x="26" y="307"/>
                  </a:cxn>
                  <a:cxn ang="0">
                    <a:pos x="26" y="237"/>
                  </a:cxn>
                  <a:cxn ang="0">
                    <a:pos x="0" y="221"/>
                  </a:cxn>
                  <a:cxn ang="0">
                    <a:pos x="0" y="212"/>
                  </a:cxn>
                  <a:cxn ang="0">
                    <a:pos x="55" y="116"/>
                  </a:cxn>
                  <a:cxn ang="0">
                    <a:pos x="81" y="103"/>
                  </a:cxn>
                  <a:cxn ang="0">
                    <a:pos x="78" y="97"/>
                  </a:cxn>
                  <a:cxn ang="0">
                    <a:pos x="60" y="93"/>
                  </a:cxn>
                  <a:cxn ang="0">
                    <a:pos x="60" y="87"/>
                  </a:cxn>
                  <a:cxn ang="0">
                    <a:pos x="55" y="84"/>
                  </a:cxn>
                  <a:cxn ang="0">
                    <a:pos x="55" y="77"/>
                  </a:cxn>
                  <a:cxn ang="0">
                    <a:pos x="51" y="74"/>
                  </a:cxn>
                  <a:cxn ang="0">
                    <a:pos x="55" y="71"/>
                  </a:cxn>
                  <a:cxn ang="0">
                    <a:pos x="51" y="68"/>
                  </a:cxn>
                  <a:cxn ang="0">
                    <a:pos x="60" y="51"/>
                  </a:cxn>
                  <a:cxn ang="0">
                    <a:pos x="55" y="43"/>
                  </a:cxn>
                  <a:cxn ang="0">
                    <a:pos x="60" y="34"/>
                  </a:cxn>
                  <a:cxn ang="0">
                    <a:pos x="51" y="27"/>
                  </a:cxn>
                  <a:cxn ang="0">
                    <a:pos x="51" y="11"/>
                  </a:cxn>
                </a:cxnLst>
                <a:rect l="0" t="0" r="r" b="b"/>
                <a:pathLst>
                  <a:path w="145" h="715">
                    <a:moveTo>
                      <a:pt x="51" y="11"/>
                    </a:moveTo>
                    <a:lnTo>
                      <a:pt x="84" y="0"/>
                    </a:lnTo>
                    <a:lnTo>
                      <a:pt x="110" y="0"/>
                    </a:lnTo>
                    <a:lnTo>
                      <a:pt x="132" y="6"/>
                    </a:lnTo>
                    <a:lnTo>
                      <a:pt x="141" y="31"/>
                    </a:lnTo>
                    <a:lnTo>
                      <a:pt x="141" y="51"/>
                    </a:lnTo>
                    <a:lnTo>
                      <a:pt x="128" y="77"/>
                    </a:lnTo>
                    <a:lnTo>
                      <a:pt x="118" y="76"/>
                    </a:lnTo>
                    <a:lnTo>
                      <a:pt x="133" y="106"/>
                    </a:lnTo>
                    <a:lnTo>
                      <a:pt x="144" y="153"/>
                    </a:lnTo>
                    <a:lnTo>
                      <a:pt x="144" y="195"/>
                    </a:lnTo>
                    <a:lnTo>
                      <a:pt x="141" y="246"/>
                    </a:lnTo>
                    <a:lnTo>
                      <a:pt x="132" y="298"/>
                    </a:lnTo>
                    <a:lnTo>
                      <a:pt x="116" y="301"/>
                    </a:lnTo>
                    <a:lnTo>
                      <a:pt x="116" y="316"/>
                    </a:lnTo>
                    <a:lnTo>
                      <a:pt x="107" y="322"/>
                    </a:lnTo>
                    <a:lnTo>
                      <a:pt x="107" y="373"/>
                    </a:lnTo>
                    <a:lnTo>
                      <a:pt x="98" y="384"/>
                    </a:lnTo>
                    <a:lnTo>
                      <a:pt x="98" y="479"/>
                    </a:lnTo>
                    <a:lnTo>
                      <a:pt x="98" y="540"/>
                    </a:lnTo>
                    <a:lnTo>
                      <a:pt x="111" y="608"/>
                    </a:lnTo>
                    <a:lnTo>
                      <a:pt x="116" y="694"/>
                    </a:lnTo>
                    <a:lnTo>
                      <a:pt x="101" y="701"/>
                    </a:lnTo>
                    <a:lnTo>
                      <a:pt x="101" y="711"/>
                    </a:lnTo>
                    <a:lnTo>
                      <a:pt x="77" y="711"/>
                    </a:lnTo>
                    <a:lnTo>
                      <a:pt x="73" y="707"/>
                    </a:lnTo>
                    <a:lnTo>
                      <a:pt x="63" y="707"/>
                    </a:lnTo>
                    <a:lnTo>
                      <a:pt x="63" y="714"/>
                    </a:lnTo>
                    <a:lnTo>
                      <a:pt x="45" y="711"/>
                    </a:lnTo>
                    <a:lnTo>
                      <a:pt x="8" y="707"/>
                    </a:lnTo>
                    <a:lnTo>
                      <a:pt x="8" y="701"/>
                    </a:lnTo>
                    <a:lnTo>
                      <a:pt x="43" y="688"/>
                    </a:lnTo>
                    <a:lnTo>
                      <a:pt x="43" y="675"/>
                    </a:lnTo>
                    <a:lnTo>
                      <a:pt x="12" y="669"/>
                    </a:lnTo>
                    <a:lnTo>
                      <a:pt x="12" y="660"/>
                    </a:lnTo>
                    <a:lnTo>
                      <a:pt x="33" y="647"/>
                    </a:lnTo>
                    <a:lnTo>
                      <a:pt x="33" y="550"/>
                    </a:lnTo>
                    <a:lnTo>
                      <a:pt x="25" y="461"/>
                    </a:lnTo>
                    <a:lnTo>
                      <a:pt x="27" y="372"/>
                    </a:lnTo>
                    <a:lnTo>
                      <a:pt x="28" y="322"/>
                    </a:lnTo>
                    <a:lnTo>
                      <a:pt x="26" y="307"/>
                    </a:lnTo>
                    <a:lnTo>
                      <a:pt x="26" y="237"/>
                    </a:lnTo>
                    <a:lnTo>
                      <a:pt x="0" y="221"/>
                    </a:lnTo>
                    <a:lnTo>
                      <a:pt x="0" y="212"/>
                    </a:lnTo>
                    <a:lnTo>
                      <a:pt x="55" y="116"/>
                    </a:lnTo>
                    <a:lnTo>
                      <a:pt x="81" y="103"/>
                    </a:lnTo>
                    <a:lnTo>
                      <a:pt x="78" y="97"/>
                    </a:lnTo>
                    <a:lnTo>
                      <a:pt x="60" y="93"/>
                    </a:lnTo>
                    <a:lnTo>
                      <a:pt x="60" y="87"/>
                    </a:lnTo>
                    <a:lnTo>
                      <a:pt x="55" y="84"/>
                    </a:lnTo>
                    <a:lnTo>
                      <a:pt x="55" y="77"/>
                    </a:lnTo>
                    <a:lnTo>
                      <a:pt x="51" y="74"/>
                    </a:lnTo>
                    <a:lnTo>
                      <a:pt x="55" y="71"/>
                    </a:lnTo>
                    <a:lnTo>
                      <a:pt x="51" y="68"/>
                    </a:lnTo>
                    <a:lnTo>
                      <a:pt x="60" y="51"/>
                    </a:lnTo>
                    <a:lnTo>
                      <a:pt x="55" y="43"/>
                    </a:lnTo>
                    <a:lnTo>
                      <a:pt x="60" y="34"/>
                    </a:lnTo>
                    <a:lnTo>
                      <a:pt x="51" y="27"/>
                    </a:lnTo>
                    <a:lnTo>
                      <a:pt x="51" y="11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694" name="Freeform 22"/>
              <p:cNvSpPr>
                <a:spLocks/>
              </p:cNvSpPr>
              <p:nvPr/>
            </p:nvSpPr>
            <p:spPr bwMode="auto">
              <a:xfrm>
                <a:off x="2883" y="2120"/>
                <a:ext cx="106" cy="379"/>
              </a:xfrm>
              <a:custGeom>
                <a:avLst/>
                <a:gdLst/>
                <a:ahLst/>
                <a:cxnLst>
                  <a:cxn ang="0">
                    <a:pos x="41" y="5"/>
                  </a:cxn>
                  <a:cxn ang="0">
                    <a:pos x="36" y="25"/>
                  </a:cxn>
                  <a:cxn ang="0">
                    <a:pos x="39" y="28"/>
                  </a:cxn>
                  <a:cxn ang="0">
                    <a:pos x="43" y="35"/>
                  </a:cxn>
                  <a:cxn ang="0">
                    <a:pos x="47" y="49"/>
                  </a:cxn>
                  <a:cxn ang="0">
                    <a:pos x="43" y="51"/>
                  </a:cxn>
                  <a:cxn ang="0">
                    <a:pos x="19" y="71"/>
                  </a:cxn>
                  <a:cxn ang="0">
                    <a:pos x="4" y="186"/>
                  </a:cxn>
                  <a:cxn ang="0">
                    <a:pos x="0" y="206"/>
                  </a:cxn>
                  <a:cxn ang="0">
                    <a:pos x="7" y="217"/>
                  </a:cxn>
                  <a:cxn ang="0">
                    <a:pos x="11" y="219"/>
                  </a:cxn>
                  <a:cxn ang="0">
                    <a:pos x="11" y="202"/>
                  </a:cxn>
                  <a:cxn ang="0">
                    <a:pos x="11" y="211"/>
                  </a:cxn>
                  <a:cxn ang="0">
                    <a:pos x="18" y="204"/>
                  </a:cxn>
                  <a:cxn ang="0">
                    <a:pos x="20" y="190"/>
                  </a:cxn>
                  <a:cxn ang="0">
                    <a:pos x="34" y="289"/>
                  </a:cxn>
                  <a:cxn ang="0">
                    <a:pos x="41" y="349"/>
                  </a:cxn>
                  <a:cxn ang="0">
                    <a:pos x="37" y="376"/>
                  </a:cxn>
                  <a:cxn ang="0">
                    <a:pos x="54" y="371"/>
                  </a:cxn>
                  <a:cxn ang="0">
                    <a:pos x="49" y="338"/>
                  </a:cxn>
                  <a:cxn ang="0">
                    <a:pos x="56" y="291"/>
                  </a:cxn>
                  <a:cxn ang="0">
                    <a:pos x="58" y="336"/>
                  </a:cxn>
                  <a:cxn ang="0">
                    <a:pos x="61" y="368"/>
                  </a:cxn>
                  <a:cxn ang="0">
                    <a:pos x="75" y="369"/>
                  </a:cxn>
                  <a:cxn ang="0">
                    <a:pos x="80" y="289"/>
                  </a:cxn>
                  <a:cxn ang="0">
                    <a:pos x="86" y="281"/>
                  </a:cxn>
                  <a:cxn ang="0">
                    <a:pos x="102" y="289"/>
                  </a:cxn>
                  <a:cxn ang="0">
                    <a:pos x="94" y="193"/>
                  </a:cxn>
                  <a:cxn ang="0">
                    <a:pos x="96" y="174"/>
                  </a:cxn>
                  <a:cxn ang="0">
                    <a:pos x="94" y="127"/>
                  </a:cxn>
                  <a:cxn ang="0">
                    <a:pos x="71" y="63"/>
                  </a:cxn>
                  <a:cxn ang="0">
                    <a:pos x="70" y="41"/>
                  </a:cxn>
                  <a:cxn ang="0">
                    <a:pos x="75" y="37"/>
                  </a:cxn>
                  <a:cxn ang="0">
                    <a:pos x="80" y="31"/>
                  </a:cxn>
                  <a:cxn ang="0">
                    <a:pos x="77" y="5"/>
                  </a:cxn>
                  <a:cxn ang="0">
                    <a:pos x="64" y="1"/>
                  </a:cxn>
                  <a:cxn ang="0">
                    <a:pos x="53" y="3"/>
                  </a:cxn>
                </a:cxnLst>
                <a:rect l="0" t="0" r="r" b="b"/>
                <a:pathLst>
                  <a:path w="106" h="379">
                    <a:moveTo>
                      <a:pt x="53" y="3"/>
                    </a:moveTo>
                    <a:lnTo>
                      <a:pt x="41" y="5"/>
                    </a:lnTo>
                    <a:lnTo>
                      <a:pt x="36" y="19"/>
                    </a:lnTo>
                    <a:lnTo>
                      <a:pt x="36" y="25"/>
                    </a:lnTo>
                    <a:lnTo>
                      <a:pt x="41" y="25"/>
                    </a:lnTo>
                    <a:lnTo>
                      <a:pt x="39" y="28"/>
                    </a:lnTo>
                    <a:lnTo>
                      <a:pt x="41" y="29"/>
                    </a:lnTo>
                    <a:lnTo>
                      <a:pt x="43" y="35"/>
                    </a:lnTo>
                    <a:lnTo>
                      <a:pt x="44" y="37"/>
                    </a:lnTo>
                    <a:lnTo>
                      <a:pt x="47" y="49"/>
                    </a:lnTo>
                    <a:lnTo>
                      <a:pt x="47" y="51"/>
                    </a:lnTo>
                    <a:lnTo>
                      <a:pt x="43" y="51"/>
                    </a:lnTo>
                    <a:lnTo>
                      <a:pt x="34" y="66"/>
                    </a:lnTo>
                    <a:lnTo>
                      <a:pt x="19" y="71"/>
                    </a:lnTo>
                    <a:lnTo>
                      <a:pt x="11" y="82"/>
                    </a:lnTo>
                    <a:lnTo>
                      <a:pt x="4" y="186"/>
                    </a:lnTo>
                    <a:lnTo>
                      <a:pt x="7" y="187"/>
                    </a:lnTo>
                    <a:lnTo>
                      <a:pt x="0" y="206"/>
                    </a:lnTo>
                    <a:lnTo>
                      <a:pt x="4" y="217"/>
                    </a:lnTo>
                    <a:lnTo>
                      <a:pt x="7" y="217"/>
                    </a:lnTo>
                    <a:lnTo>
                      <a:pt x="8" y="219"/>
                    </a:lnTo>
                    <a:lnTo>
                      <a:pt x="11" y="219"/>
                    </a:lnTo>
                    <a:lnTo>
                      <a:pt x="10" y="208"/>
                    </a:lnTo>
                    <a:lnTo>
                      <a:pt x="11" y="202"/>
                    </a:lnTo>
                    <a:lnTo>
                      <a:pt x="13" y="207"/>
                    </a:lnTo>
                    <a:lnTo>
                      <a:pt x="11" y="211"/>
                    </a:lnTo>
                    <a:lnTo>
                      <a:pt x="13" y="213"/>
                    </a:lnTo>
                    <a:lnTo>
                      <a:pt x="18" y="204"/>
                    </a:lnTo>
                    <a:lnTo>
                      <a:pt x="15" y="189"/>
                    </a:lnTo>
                    <a:lnTo>
                      <a:pt x="20" y="190"/>
                    </a:lnTo>
                    <a:lnTo>
                      <a:pt x="18" y="283"/>
                    </a:lnTo>
                    <a:lnTo>
                      <a:pt x="34" y="289"/>
                    </a:lnTo>
                    <a:lnTo>
                      <a:pt x="43" y="343"/>
                    </a:lnTo>
                    <a:lnTo>
                      <a:pt x="41" y="349"/>
                    </a:lnTo>
                    <a:lnTo>
                      <a:pt x="37" y="371"/>
                    </a:lnTo>
                    <a:lnTo>
                      <a:pt x="37" y="376"/>
                    </a:lnTo>
                    <a:lnTo>
                      <a:pt x="49" y="378"/>
                    </a:lnTo>
                    <a:lnTo>
                      <a:pt x="54" y="371"/>
                    </a:lnTo>
                    <a:lnTo>
                      <a:pt x="51" y="352"/>
                    </a:lnTo>
                    <a:lnTo>
                      <a:pt x="49" y="338"/>
                    </a:lnTo>
                    <a:lnTo>
                      <a:pt x="55" y="291"/>
                    </a:lnTo>
                    <a:lnTo>
                      <a:pt x="56" y="291"/>
                    </a:lnTo>
                    <a:lnTo>
                      <a:pt x="61" y="308"/>
                    </a:lnTo>
                    <a:lnTo>
                      <a:pt x="58" y="336"/>
                    </a:lnTo>
                    <a:lnTo>
                      <a:pt x="54" y="339"/>
                    </a:lnTo>
                    <a:lnTo>
                      <a:pt x="61" y="368"/>
                    </a:lnTo>
                    <a:lnTo>
                      <a:pt x="72" y="371"/>
                    </a:lnTo>
                    <a:lnTo>
                      <a:pt x="75" y="369"/>
                    </a:lnTo>
                    <a:lnTo>
                      <a:pt x="66" y="339"/>
                    </a:lnTo>
                    <a:lnTo>
                      <a:pt x="80" y="289"/>
                    </a:lnTo>
                    <a:lnTo>
                      <a:pt x="86" y="284"/>
                    </a:lnTo>
                    <a:lnTo>
                      <a:pt x="86" y="281"/>
                    </a:lnTo>
                    <a:lnTo>
                      <a:pt x="98" y="282"/>
                    </a:lnTo>
                    <a:lnTo>
                      <a:pt x="102" y="289"/>
                    </a:lnTo>
                    <a:lnTo>
                      <a:pt x="105" y="284"/>
                    </a:lnTo>
                    <a:lnTo>
                      <a:pt x="94" y="193"/>
                    </a:lnTo>
                    <a:lnTo>
                      <a:pt x="96" y="193"/>
                    </a:lnTo>
                    <a:lnTo>
                      <a:pt x="96" y="174"/>
                    </a:lnTo>
                    <a:lnTo>
                      <a:pt x="97" y="172"/>
                    </a:lnTo>
                    <a:lnTo>
                      <a:pt x="94" y="127"/>
                    </a:lnTo>
                    <a:lnTo>
                      <a:pt x="90" y="73"/>
                    </a:lnTo>
                    <a:lnTo>
                      <a:pt x="71" y="63"/>
                    </a:lnTo>
                    <a:lnTo>
                      <a:pt x="64" y="51"/>
                    </a:lnTo>
                    <a:lnTo>
                      <a:pt x="70" y="41"/>
                    </a:lnTo>
                    <a:lnTo>
                      <a:pt x="72" y="42"/>
                    </a:lnTo>
                    <a:lnTo>
                      <a:pt x="75" y="37"/>
                    </a:lnTo>
                    <a:lnTo>
                      <a:pt x="75" y="31"/>
                    </a:lnTo>
                    <a:lnTo>
                      <a:pt x="80" y="31"/>
                    </a:lnTo>
                    <a:lnTo>
                      <a:pt x="82" y="16"/>
                    </a:lnTo>
                    <a:lnTo>
                      <a:pt x="77" y="5"/>
                    </a:lnTo>
                    <a:lnTo>
                      <a:pt x="72" y="1"/>
                    </a:lnTo>
                    <a:lnTo>
                      <a:pt x="64" y="1"/>
                    </a:lnTo>
                    <a:lnTo>
                      <a:pt x="59" y="0"/>
                    </a:lnTo>
                    <a:lnTo>
                      <a:pt x="53" y="3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695" name="Freeform 23"/>
              <p:cNvSpPr>
                <a:spLocks/>
              </p:cNvSpPr>
              <p:nvPr/>
            </p:nvSpPr>
            <p:spPr bwMode="auto">
              <a:xfrm>
                <a:off x="3681" y="2029"/>
                <a:ext cx="74" cy="377"/>
              </a:xfrm>
              <a:custGeom>
                <a:avLst/>
                <a:gdLst/>
                <a:ahLst/>
                <a:cxnLst>
                  <a:cxn ang="0">
                    <a:pos x="25" y="5"/>
                  </a:cxn>
                  <a:cxn ang="0">
                    <a:pos x="43" y="0"/>
                  </a:cxn>
                  <a:cxn ang="0">
                    <a:pos x="56" y="0"/>
                  </a:cxn>
                  <a:cxn ang="0">
                    <a:pos x="68" y="3"/>
                  </a:cxn>
                  <a:cxn ang="0">
                    <a:pos x="72" y="16"/>
                  </a:cxn>
                  <a:cxn ang="0">
                    <a:pos x="72" y="27"/>
                  </a:cxn>
                  <a:cxn ang="0">
                    <a:pos x="65" y="40"/>
                  </a:cxn>
                  <a:cxn ang="0">
                    <a:pos x="60" y="40"/>
                  </a:cxn>
                  <a:cxn ang="0">
                    <a:pos x="68" y="56"/>
                  </a:cxn>
                  <a:cxn ang="0">
                    <a:pos x="73" y="80"/>
                  </a:cxn>
                  <a:cxn ang="0">
                    <a:pos x="73" y="102"/>
                  </a:cxn>
                  <a:cxn ang="0">
                    <a:pos x="72" y="129"/>
                  </a:cxn>
                  <a:cxn ang="0">
                    <a:pos x="68" y="156"/>
                  </a:cxn>
                  <a:cxn ang="0">
                    <a:pos x="59" y="158"/>
                  </a:cxn>
                  <a:cxn ang="0">
                    <a:pos x="59" y="165"/>
                  </a:cxn>
                  <a:cxn ang="0">
                    <a:pos x="54" y="169"/>
                  </a:cxn>
                  <a:cxn ang="0">
                    <a:pos x="54" y="197"/>
                  </a:cxn>
                  <a:cxn ang="0">
                    <a:pos x="50" y="202"/>
                  </a:cxn>
                  <a:cxn ang="0">
                    <a:pos x="50" y="253"/>
                  </a:cxn>
                  <a:cxn ang="0">
                    <a:pos x="50" y="285"/>
                  </a:cxn>
                  <a:cxn ang="0">
                    <a:pos x="56" y="320"/>
                  </a:cxn>
                  <a:cxn ang="0">
                    <a:pos x="59" y="366"/>
                  </a:cxn>
                  <a:cxn ang="0">
                    <a:pos x="51" y="370"/>
                  </a:cxn>
                  <a:cxn ang="0">
                    <a:pos x="51" y="376"/>
                  </a:cxn>
                  <a:cxn ang="0">
                    <a:pos x="40" y="376"/>
                  </a:cxn>
                  <a:cxn ang="0">
                    <a:pos x="37" y="373"/>
                  </a:cxn>
                  <a:cxn ang="0">
                    <a:pos x="32" y="373"/>
                  </a:cxn>
                  <a:cxn ang="0">
                    <a:pos x="32" y="376"/>
                  </a:cxn>
                  <a:cxn ang="0">
                    <a:pos x="23" y="376"/>
                  </a:cxn>
                  <a:cxn ang="0">
                    <a:pos x="5" y="373"/>
                  </a:cxn>
                  <a:cxn ang="0">
                    <a:pos x="5" y="370"/>
                  </a:cxn>
                  <a:cxn ang="0">
                    <a:pos x="21" y="363"/>
                  </a:cxn>
                  <a:cxn ang="0">
                    <a:pos x="21" y="356"/>
                  </a:cxn>
                  <a:cxn ang="0">
                    <a:pos x="6" y="353"/>
                  </a:cxn>
                  <a:cxn ang="0">
                    <a:pos x="6" y="349"/>
                  </a:cxn>
                  <a:cxn ang="0">
                    <a:pos x="17" y="342"/>
                  </a:cxn>
                  <a:cxn ang="0">
                    <a:pos x="17" y="290"/>
                  </a:cxn>
                  <a:cxn ang="0">
                    <a:pos x="13" y="243"/>
                  </a:cxn>
                  <a:cxn ang="0">
                    <a:pos x="14" y="196"/>
                  </a:cxn>
                  <a:cxn ang="0">
                    <a:pos x="14" y="169"/>
                  </a:cxn>
                  <a:cxn ang="0">
                    <a:pos x="13" y="161"/>
                  </a:cxn>
                  <a:cxn ang="0">
                    <a:pos x="13" y="124"/>
                  </a:cxn>
                  <a:cxn ang="0">
                    <a:pos x="0" y="116"/>
                  </a:cxn>
                  <a:cxn ang="0">
                    <a:pos x="0" y="112"/>
                  </a:cxn>
                  <a:cxn ang="0">
                    <a:pos x="28" y="61"/>
                  </a:cxn>
                  <a:cxn ang="0">
                    <a:pos x="41" y="54"/>
                  </a:cxn>
                  <a:cxn ang="0">
                    <a:pos x="40" y="51"/>
                  </a:cxn>
                  <a:cxn ang="0">
                    <a:pos x="30" y="49"/>
                  </a:cxn>
                  <a:cxn ang="0">
                    <a:pos x="30" y="46"/>
                  </a:cxn>
                  <a:cxn ang="0">
                    <a:pos x="28" y="44"/>
                  </a:cxn>
                  <a:cxn ang="0">
                    <a:pos x="28" y="40"/>
                  </a:cxn>
                  <a:cxn ang="0">
                    <a:pos x="25" y="39"/>
                  </a:cxn>
                  <a:cxn ang="0">
                    <a:pos x="28" y="37"/>
                  </a:cxn>
                  <a:cxn ang="0">
                    <a:pos x="26" y="35"/>
                  </a:cxn>
                  <a:cxn ang="0">
                    <a:pos x="30" y="27"/>
                  </a:cxn>
                  <a:cxn ang="0">
                    <a:pos x="28" y="22"/>
                  </a:cxn>
                  <a:cxn ang="0">
                    <a:pos x="30" y="18"/>
                  </a:cxn>
                  <a:cxn ang="0">
                    <a:pos x="26" y="14"/>
                  </a:cxn>
                  <a:cxn ang="0">
                    <a:pos x="25" y="5"/>
                  </a:cxn>
                </a:cxnLst>
                <a:rect l="0" t="0" r="r" b="b"/>
                <a:pathLst>
                  <a:path w="74" h="377">
                    <a:moveTo>
                      <a:pt x="25" y="5"/>
                    </a:moveTo>
                    <a:lnTo>
                      <a:pt x="43" y="0"/>
                    </a:lnTo>
                    <a:lnTo>
                      <a:pt x="56" y="0"/>
                    </a:lnTo>
                    <a:lnTo>
                      <a:pt x="68" y="3"/>
                    </a:lnTo>
                    <a:lnTo>
                      <a:pt x="72" y="16"/>
                    </a:lnTo>
                    <a:lnTo>
                      <a:pt x="72" y="27"/>
                    </a:lnTo>
                    <a:lnTo>
                      <a:pt x="65" y="40"/>
                    </a:lnTo>
                    <a:lnTo>
                      <a:pt x="60" y="40"/>
                    </a:lnTo>
                    <a:lnTo>
                      <a:pt x="68" y="56"/>
                    </a:lnTo>
                    <a:lnTo>
                      <a:pt x="73" y="80"/>
                    </a:lnTo>
                    <a:lnTo>
                      <a:pt x="73" y="102"/>
                    </a:lnTo>
                    <a:lnTo>
                      <a:pt x="72" y="129"/>
                    </a:lnTo>
                    <a:lnTo>
                      <a:pt x="68" y="156"/>
                    </a:lnTo>
                    <a:lnTo>
                      <a:pt x="59" y="158"/>
                    </a:lnTo>
                    <a:lnTo>
                      <a:pt x="59" y="165"/>
                    </a:lnTo>
                    <a:lnTo>
                      <a:pt x="54" y="169"/>
                    </a:lnTo>
                    <a:lnTo>
                      <a:pt x="54" y="197"/>
                    </a:lnTo>
                    <a:lnTo>
                      <a:pt x="50" y="202"/>
                    </a:lnTo>
                    <a:lnTo>
                      <a:pt x="50" y="253"/>
                    </a:lnTo>
                    <a:lnTo>
                      <a:pt x="50" y="285"/>
                    </a:lnTo>
                    <a:lnTo>
                      <a:pt x="56" y="320"/>
                    </a:lnTo>
                    <a:lnTo>
                      <a:pt x="59" y="366"/>
                    </a:lnTo>
                    <a:lnTo>
                      <a:pt x="51" y="370"/>
                    </a:lnTo>
                    <a:lnTo>
                      <a:pt x="51" y="376"/>
                    </a:lnTo>
                    <a:lnTo>
                      <a:pt x="40" y="376"/>
                    </a:lnTo>
                    <a:lnTo>
                      <a:pt x="37" y="373"/>
                    </a:lnTo>
                    <a:lnTo>
                      <a:pt x="32" y="373"/>
                    </a:lnTo>
                    <a:lnTo>
                      <a:pt x="32" y="376"/>
                    </a:lnTo>
                    <a:lnTo>
                      <a:pt x="23" y="376"/>
                    </a:lnTo>
                    <a:lnTo>
                      <a:pt x="5" y="373"/>
                    </a:lnTo>
                    <a:lnTo>
                      <a:pt x="5" y="370"/>
                    </a:lnTo>
                    <a:lnTo>
                      <a:pt x="21" y="363"/>
                    </a:lnTo>
                    <a:lnTo>
                      <a:pt x="21" y="356"/>
                    </a:lnTo>
                    <a:lnTo>
                      <a:pt x="6" y="353"/>
                    </a:lnTo>
                    <a:lnTo>
                      <a:pt x="6" y="349"/>
                    </a:lnTo>
                    <a:lnTo>
                      <a:pt x="17" y="342"/>
                    </a:lnTo>
                    <a:lnTo>
                      <a:pt x="17" y="290"/>
                    </a:lnTo>
                    <a:lnTo>
                      <a:pt x="13" y="243"/>
                    </a:lnTo>
                    <a:lnTo>
                      <a:pt x="14" y="196"/>
                    </a:lnTo>
                    <a:lnTo>
                      <a:pt x="14" y="169"/>
                    </a:lnTo>
                    <a:lnTo>
                      <a:pt x="13" y="161"/>
                    </a:lnTo>
                    <a:lnTo>
                      <a:pt x="13" y="124"/>
                    </a:lnTo>
                    <a:lnTo>
                      <a:pt x="0" y="116"/>
                    </a:lnTo>
                    <a:lnTo>
                      <a:pt x="0" y="112"/>
                    </a:lnTo>
                    <a:lnTo>
                      <a:pt x="28" y="61"/>
                    </a:lnTo>
                    <a:lnTo>
                      <a:pt x="41" y="54"/>
                    </a:lnTo>
                    <a:lnTo>
                      <a:pt x="40" y="51"/>
                    </a:lnTo>
                    <a:lnTo>
                      <a:pt x="30" y="49"/>
                    </a:lnTo>
                    <a:lnTo>
                      <a:pt x="30" y="46"/>
                    </a:lnTo>
                    <a:lnTo>
                      <a:pt x="28" y="44"/>
                    </a:lnTo>
                    <a:lnTo>
                      <a:pt x="28" y="40"/>
                    </a:lnTo>
                    <a:lnTo>
                      <a:pt x="25" y="39"/>
                    </a:lnTo>
                    <a:lnTo>
                      <a:pt x="28" y="37"/>
                    </a:lnTo>
                    <a:lnTo>
                      <a:pt x="26" y="35"/>
                    </a:lnTo>
                    <a:lnTo>
                      <a:pt x="30" y="27"/>
                    </a:lnTo>
                    <a:lnTo>
                      <a:pt x="28" y="22"/>
                    </a:lnTo>
                    <a:lnTo>
                      <a:pt x="30" y="18"/>
                    </a:lnTo>
                    <a:lnTo>
                      <a:pt x="26" y="14"/>
                    </a:lnTo>
                    <a:lnTo>
                      <a:pt x="25" y="5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696" name="Freeform 24"/>
              <p:cNvSpPr>
                <a:spLocks/>
              </p:cNvSpPr>
              <p:nvPr/>
            </p:nvSpPr>
            <p:spPr bwMode="auto">
              <a:xfrm>
                <a:off x="3565" y="1991"/>
                <a:ext cx="102" cy="337"/>
              </a:xfrm>
              <a:custGeom>
                <a:avLst/>
                <a:gdLst/>
                <a:ahLst/>
                <a:cxnLst>
                  <a:cxn ang="0">
                    <a:pos x="61" y="4"/>
                  </a:cxn>
                  <a:cxn ang="0">
                    <a:pos x="66" y="22"/>
                  </a:cxn>
                  <a:cxn ang="0">
                    <a:pos x="63" y="24"/>
                  </a:cxn>
                  <a:cxn ang="0">
                    <a:pos x="60" y="31"/>
                  </a:cxn>
                  <a:cxn ang="0">
                    <a:pos x="55" y="43"/>
                  </a:cxn>
                  <a:cxn ang="0">
                    <a:pos x="60" y="45"/>
                  </a:cxn>
                  <a:cxn ang="0">
                    <a:pos x="82" y="63"/>
                  </a:cxn>
                  <a:cxn ang="0">
                    <a:pos x="97" y="164"/>
                  </a:cxn>
                  <a:cxn ang="0">
                    <a:pos x="100" y="182"/>
                  </a:cxn>
                  <a:cxn ang="0">
                    <a:pos x="94" y="191"/>
                  </a:cxn>
                  <a:cxn ang="0">
                    <a:pos x="89" y="194"/>
                  </a:cxn>
                  <a:cxn ang="0">
                    <a:pos x="89" y="178"/>
                  </a:cxn>
                  <a:cxn ang="0">
                    <a:pos x="89" y="187"/>
                  </a:cxn>
                  <a:cxn ang="0">
                    <a:pos x="84" y="181"/>
                  </a:cxn>
                  <a:cxn ang="0">
                    <a:pos x="81" y="168"/>
                  </a:cxn>
                  <a:cxn ang="0">
                    <a:pos x="68" y="255"/>
                  </a:cxn>
                  <a:cxn ang="0">
                    <a:pos x="61" y="310"/>
                  </a:cxn>
                  <a:cxn ang="0">
                    <a:pos x="65" y="333"/>
                  </a:cxn>
                  <a:cxn ang="0">
                    <a:pos x="48" y="330"/>
                  </a:cxn>
                  <a:cxn ang="0">
                    <a:pos x="53" y="300"/>
                  </a:cxn>
                  <a:cxn ang="0">
                    <a:pos x="46" y="258"/>
                  </a:cxn>
                  <a:cxn ang="0">
                    <a:pos x="45" y="298"/>
                  </a:cxn>
                  <a:cxn ang="0">
                    <a:pos x="42" y="327"/>
                  </a:cxn>
                  <a:cxn ang="0">
                    <a:pos x="29" y="328"/>
                  </a:cxn>
                  <a:cxn ang="0">
                    <a:pos x="24" y="255"/>
                  </a:cxn>
                  <a:cxn ang="0">
                    <a:pos x="18" y="249"/>
                  </a:cxn>
                  <a:cxn ang="0">
                    <a:pos x="3" y="255"/>
                  </a:cxn>
                  <a:cxn ang="0">
                    <a:pos x="11" y="171"/>
                  </a:cxn>
                  <a:cxn ang="0">
                    <a:pos x="9" y="154"/>
                  </a:cxn>
                  <a:cxn ang="0">
                    <a:pos x="11" y="112"/>
                  </a:cxn>
                  <a:cxn ang="0">
                    <a:pos x="33" y="56"/>
                  </a:cxn>
                  <a:cxn ang="0">
                    <a:pos x="33" y="36"/>
                  </a:cxn>
                  <a:cxn ang="0">
                    <a:pos x="29" y="32"/>
                  </a:cxn>
                  <a:cxn ang="0">
                    <a:pos x="24" y="27"/>
                  </a:cxn>
                  <a:cxn ang="0">
                    <a:pos x="27" y="4"/>
                  </a:cxn>
                  <a:cxn ang="0">
                    <a:pos x="40" y="1"/>
                  </a:cxn>
                  <a:cxn ang="0">
                    <a:pos x="50" y="2"/>
                  </a:cxn>
                </a:cxnLst>
                <a:rect l="0" t="0" r="r" b="b"/>
                <a:pathLst>
                  <a:path w="101" h="337">
                    <a:moveTo>
                      <a:pt x="50" y="2"/>
                    </a:moveTo>
                    <a:lnTo>
                      <a:pt x="61" y="4"/>
                    </a:lnTo>
                    <a:lnTo>
                      <a:pt x="66" y="17"/>
                    </a:lnTo>
                    <a:lnTo>
                      <a:pt x="66" y="22"/>
                    </a:lnTo>
                    <a:lnTo>
                      <a:pt x="61" y="22"/>
                    </a:lnTo>
                    <a:lnTo>
                      <a:pt x="63" y="24"/>
                    </a:lnTo>
                    <a:lnTo>
                      <a:pt x="61" y="25"/>
                    </a:lnTo>
                    <a:lnTo>
                      <a:pt x="60" y="31"/>
                    </a:lnTo>
                    <a:lnTo>
                      <a:pt x="58" y="32"/>
                    </a:lnTo>
                    <a:lnTo>
                      <a:pt x="55" y="43"/>
                    </a:lnTo>
                    <a:lnTo>
                      <a:pt x="55" y="45"/>
                    </a:lnTo>
                    <a:lnTo>
                      <a:pt x="60" y="45"/>
                    </a:lnTo>
                    <a:lnTo>
                      <a:pt x="68" y="58"/>
                    </a:lnTo>
                    <a:lnTo>
                      <a:pt x="82" y="63"/>
                    </a:lnTo>
                    <a:lnTo>
                      <a:pt x="89" y="72"/>
                    </a:lnTo>
                    <a:lnTo>
                      <a:pt x="97" y="164"/>
                    </a:lnTo>
                    <a:lnTo>
                      <a:pt x="94" y="166"/>
                    </a:lnTo>
                    <a:lnTo>
                      <a:pt x="100" y="182"/>
                    </a:lnTo>
                    <a:lnTo>
                      <a:pt x="97" y="191"/>
                    </a:lnTo>
                    <a:lnTo>
                      <a:pt x="94" y="191"/>
                    </a:lnTo>
                    <a:lnTo>
                      <a:pt x="93" y="194"/>
                    </a:lnTo>
                    <a:lnTo>
                      <a:pt x="89" y="194"/>
                    </a:lnTo>
                    <a:lnTo>
                      <a:pt x="91" y="184"/>
                    </a:lnTo>
                    <a:lnTo>
                      <a:pt x="89" y="178"/>
                    </a:lnTo>
                    <a:lnTo>
                      <a:pt x="88" y="183"/>
                    </a:lnTo>
                    <a:lnTo>
                      <a:pt x="89" y="187"/>
                    </a:lnTo>
                    <a:lnTo>
                      <a:pt x="87" y="189"/>
                    </a:lnTo>
                    <a:lnTo>
                      <a:pt x="84" y="181"/>
                    </a:lnTo>
                    <a:lnTo>
                      <a:pt x="86" y="167"/>
                    </a:lnTo>
                    <a:lnTo>
                      <a:pt x="81" y="168"/>
                    </a:lnTo>
                    <a:lnTo>
                      <a:pt x="84" y="251"/>
                    </a:lnTo>
                    <a:lnTo>
                      <a:pt x="68" y="255"/>
                    </a:lnTo>
                    <a:lnTo>
                      <a:pt x="60" y="305"/>
                    </a:lnTo>
                    <a:lnTo>
                      <a:pt x="61" y="310"/>
                    </a:lnTo>
                    <a:lnTo>
                      <a:pt x="65" y="330"/>
                    </a:lnTo>
                    <a:lnTo>
                      <a:pt x="65" y="333"/>
                    </a:lnTo>
                    <a:lnTo>
                      <a:pt x="53" y="336"/>
                    </a:lnTo>
                    <a:lnTo>
                      <a:pt x="48" y="330"/>
                    </a:lnTo>
                    <a:lnTo>
                      <a:pt x="51" y="313"/>
                    </a:lnTo>
                    <a:lnTo>
                      <a:pt x="53" y="300"/>
                    </a:lnTo>
                    <a:lnTo>
                      <a:pt x="48" y="258"/>
                    </a:lnTo>
                    <a:lnTo>
                      <a:pt x="46" y="258"/>
                    </a:lnTo>
                    <a:lnTo>
                      <a:pt x="42" y="273"/>
                    </a:lnTo>
                    <a:lnTo>
                      <a:pt x="45" y="298"/>
                    </a:lnTo>
                    <a:lnTo>
                      <a:pt x="48" y="301"/>
                    </a:lnTo>
                    <a:lnTo>
                      <a:pt x="42" y="327"/>
                    </a:lnTo>
                    <a:lnTo>
                      <a:pt x="31" y="330"/>
                    </a:lnTo>
                    <a:lnTo>
                      <a:pt x="29" y="328"/>
                    </a:lnTo>
                    <a:lnTo>
                      <a:pt x="37" y="302"/>
                    </a:lnTo>
                    <a:lnTo>
                      <a:pt x="24" y="255"/>
                    </a:lnTo>
                    <a:lnTo>
                      <a:pt x="18" y="252"/>
                    </a:lnTo>
                    <a:lnTo>
                      <a:pt x="18" y="249"/>
                    </a:lnTo>
                    <a:lnTo>
                      <a:pt x="6" y="250"/>
                    </a:lnTo>
                    <a:lnTo>
                      <a:pt x="3" y="255"/>
                    </a:lnTo>
                    <a:lnTo>
                      <a:pt x="0" y="252"/>
                    </a:lnTo>
                    <a:lnTo>
                      <a:pt x="11" y="171"/>
                    </a:lnTo>
                    <a:lnTo>
                      <a:pt x="9" y="171"/>
                    </a:lnTo>
                    <a:lnTo>
                      <a:pt x="9" y="154"/>
                    </a:lnTo>
                    <a:lnTo>
                      <a:pt x="8" y="152"/>
                    </a:lnTo>
                    <a:lnTo>
                      <a:pt x="11" y="112"/>
                    </a:lnTo>
                    <a:lnTo>
                      <a:pt x="15" y="65"/>
                    </a:lnTo>
                    <a:lnTo>
                      <a:pt x="33" y="56"/>
                    </a:lnTo>
                    <a:lnTo>
                      <a:pt x="39" y="45"/>
                    </a:lnTo>
                    <a:lnTo>
                      <a:pt x="33" y="36"/>
                    </a:lnTo>
                    <a:lnTo>
                      <a:pt x="31" y="37"/>
                    </a:lnTo>
                    <a:lnTo>
                      <a:pt x="29" y="32"/>
                    </a:lnTo>
                    <a:lnTo>
                      <a:pt x="29" y="27"/>
                    </a:lnTo>
                    <a:lnTo>
                      <a:pt x="24" y="27"/>
                    </a:lnTo>
                    <a:lnTo>
                      <a:pt x="23" y="14"/>
                    </a:lnTo>
                    <a:lnTo>
                      <a:pt x="27" y="4"/>
                    </a:lnTo>
                    <a:lnTo>
                      <a:pt x="32" y="1"/>
                    </a:lnTo>
                    <a:lnTo>
                      <a:pt x="40" y="1"/>
                    </a:lnTo>
                    <a:lnTo>
                      <a:pt x="44" y="0"/>
                    </a:lnTo>
                    <a:lnTo>
                      <a:pt x="50" y="2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697" name="Freeform 25"/>
              <p:cNvSpPr>
                <a:spLocks/>
              </p:cNvSpPr>
              <p:nvPr/>
            </p:nvSpPr>
            <p:spPr bwMode="auto">
              <a:xfrm>
                <a:off x="3017" y="2020"/>
                <a:ext cx="66" cy="237"/>
              </a:xfrm>
              <a:custGeom>
                <a:avLst/>
                <a:gdLst/>
                <a:ahLst/>
                <a:cxnLst>
                  <a:cxn ang="0">
                    <a:pos x="25" y="3"/>
                  </a:cxn>
                  <a:cxn ang="0">
                    <a:pos x="21" y="15"/>
                  </a:cxn>
                  <a:cxn ang="0">
                    <a:pos x="24" y="17"/>
                  </a:cxn>
                  <a:cxn ang="0">
                    <a:pos x="26" y="22"/>
                  </a:cxn>
                  <a:cxn ang="0">
                    <a:pos x="29" y="30"/>
                  </a:cxn>
                  <a:cxn ang="0">
                    <a:pos x="26" y="32"/>
                  </a:cxn>
                  <a:cxn ang="0">
                    <a:pos x="12" y="44"/>
                  </a:cxn>
                  <a:cxn ang="0">
                    <a:pos x="2" y="116"/>
                  </a:cxn>
                  <a:cxn ang="0">
                    <a:pos x="0" y="128"/>
                  </a:cxn>
                  <a:cxn ang="0">
                    <a:pos x="4" y="135"/>
                  </a:cxn>
                  <a:cxn ang="0">
                    <a:pos x="7" y="136"/>
                  </a:cxn>
                  <a:cxn ang="0">
                    <a:pos x="7" y="126"/>
                  </a:cxn>
                  <a:cxn ang="0">
                    <a:pos x="7" y="131"/>
                  </a:cxn>
                  <a:cxn ang="0">
                    <a:pos x="10" y="128"/>
                  </a:cxn>
                  <a:cxn ang="0">
                    <a:pos x="12" y="118"/>
                  </a:cxn>
                  <a:cxn ang="0">
                    <a:pos x="21" y="180"/>
                  </a:cxn>
                  <a:cxn ang="0">
                    <a:pos x="25" y="218"/>
                  </a:cxn>
                  <a:cxn ang="0">
                    <a:pos x="23" y="234"/>
                  </a:cxn>
                  <a:cxn ang="0">
                    <a:pos x="33" y="232"/>
                  </a:cxn>
                  <a:cxn ang="0">
                    <a:pos x="30" y="211"/>
                  </a:cxn>
                  <a:cxn ang="0">
                    <a:pos x="34" y="182"/>
                  </a:cxn>
                  <a:cxn ang="0">
                    <a:pos x="36" y="209"/>
                  </a:cxn>
                  <a:cxn ang="0">
                    <a:pos x="37" y="229"/>
                  </a:cxn>
                  <a:cxn ang="0">
                    <a:pos x="45" y="230"/>
                  </a:cxn>
                  <a:cxn ang="0">
                    <a:pos x="49" y="180"/>
                  </a:cxn>
                  <a:cxn ang="0">
                    <a:pos x="52" y="175"/>
                  </a:cxn>
                  <a:cxn ang="0">
                    <a:pos x="62" y="180"/>
                  </a:cxn>
                  <a:cxn ang="0">
                    <a:pos x="57" y="120"/>
                  </a:cxn>
                  <a:cxn ang="0">
                    <a:pos x="58" y="108"/>
                  </a:cxn>
                  <a:cxn ang="0">
                    <a:pos x="57" y="79"/>
                  </a:cxn>
                  <a:cxn ang="0">
                    <a:pos x="43" y="39"/>
                  </a:cxn>
                  <a:cxn ang="0">
                    <a:pos x="43" y="26"/>
                  </a:cxn>
                  <a:cxn ang="0">
                    <a:pos x="45" y="23"/>
                  </a:cxn>
                  <a:cxn ang="0">
                    <a:pos x="49" y="19"/>
                  </a:cxn>
                  <a:cxn ang="0">
                    <a:pos x="46" y="3"/>
                  </a:cxn>
                  <a:cxn ang="0">
                    <a:pos x="39" y="1"/>
                  </a:cxn>
                  <a:cxn ang="0">
                    <a:pos x="32" y="1"/>
                  </a:cxn>
                </a:cxnLst>
                <a:rect l="0" t="0" r="r" b="b"/>
                <a:pathLst>
                  <a:path w="65" h="237">
                    <a:moveTo>
                      <a:pt x="32" y="1"/>
                    </a:moveTo>
                    <a:lnTo>
                      <a:pt x="25" y="3"/>
                    </a:lnTo>
                    <a:lnTo>
                      <a:pt x="21" y="12"/>
                    </a:lnTo>
                    <a:lnTo>
                      <a:pt x="21" y="15"/>
                    </a:lnTo>
                    <a:lnTo>
                      <a:pt x="25" y="15"/>
                    </a:lnTo>
                    <a:lnTo>
                      <a:pt x="24" y="17"/>
                    </a:lnTo>
                    <a:lnTo>
                      <a:pt x="25" y="18"/>
                    </a:lnTo>
                    <a:lnTo>
                      <a:pt x="26" y="22"/>
                    </a:lnTo>
                    <a:lnTo>
                      <a:pt x="27" y="23"/>
                    </a:lnTo>
                    <a:lnTo>
                      <a:pt x="29" y="30"/>
                    </a:lnTo>
                    <a:lnTo>
                      <a:pt x="29" y="32"/>
                    </a:lnTo>
                    <a:lnTo>
                      <a:pt x="26" y="32"/>
                    </a:lnTo>
                    <a:lnTo>
                      <a:pt x="21" y="41"/>
                    </a:lnTo>
                    <a:lnTo>
                      <a:pt x="12" y="44"/>
                    </a:lnTo>
                    <a:lnTo>
                      <a:pt x="7" y="51"/>
                    </a:lnTo>
                    <a:lnTo>
                      <a:pt x="2" y="116"/>
                    </a:lnTo>
                    <a:lnTo>
                      <a:pt x="4" y="116"/>
                    </a:lnTo>
                    <a:lnTo>
                      <a:pt x="0" y="128"/>
                    </a:lnTo>
                    <a:lnTo>
                      <a:pt x="2" y="135"/>
                    </a:lnTo>
                    <a:lnTo>
                      <a:pt x="4" y="135"/>
                    </a:lnTo>
                    <a:lnTo>
                      <a:pt x="5" y="136"/>
                    </a:lnTo>
                    <a:lnTo>
                      <a:pt x="7" y="136"/>
                    </a:lnTo>
                    <a:lnTo>
                      <a:pt x="5" y="130"/>
                    </a:lnTo>
                    <a:lnTo>
                      <a:pt x="7" y="126"/>
                    </a:lnTo>
                    <a:lnTo>
                      <a:pt x="7" y="129"/>
                    </a:lnTo>
                    <a:lnTo>
                      <a:pt x="7" y="131"/>
                    </a:lnTo>
                    <a:lnTo>
                      <a:pt x="8" y="133"/>
                    </a:lnTo>
                    <a:lnTo>
                      <a:pt x="10" y="128"/>
                    </a:lnTo>
                    <a:lnTo>
                      <a:pt x="9" y="118"/>
                    </a:lnTo>
                    <a:lnTo>
                      <a:pt x="12" y="118"/>
                    </a:lnTo>
                    <a:lnTo>
                      <a:pt x="10" y="176"/>
                    </a:lnTo>
                    <a:lnTo>
                      <a:pt x="21" y="180"/>
                    </a:lnTo>
                    <a:lnTo>
                      <a:pt x="26" y="214"/>
                    </a:lnTo>
                    <a:lnTo>
                      <a:pt x="25" y="218"/>
                    </a:lnTo>
                    <a:lnTo>
                      <a:pt x="23" y="231"/>
                    </a:lnTo>
                    <a:lnTo>
                      <a:pt x="23" y="234"/>
                    </a:lnTo>
                    <a:lnTo>
                      <a:pt x="30" y="236"/>
                    </a:lnTo>
                    <a:lnTo>
                      <a:pt x="33" y="232"/>
                    </a:lnTo>
                    <a:lnTo>
                      <a:pt x="31" y="220"/>
                    </a:lnTo>
                    <a:lnTo>
                      <a:pt x="30" y="211"/>
                    </a:lnTo>
                    <a:lnTo>
                      <a:pt x="34" y="181"/>
                    </a:lnTo>
                    <a:lnTo>
                      <a:pt x="34" y="182"/>
                    </a:lnTo>
                    <a:lnTo>
                      <a:pt x="37" y="192"/>
                    </a:lnTo>
                    <a:lnTo>
                      <a:pt x="36" y="209"/>
                    </a:lnTo>
                    <a:lnTo>
                      <a:pt x="33" y="212"/>
                    </a:lnTo>
                    <a:lnTo>
                      <a:pt x="37" y="229"/>
                    </a:lnTo>
                    <a:lnTo>
                      <a:pt x="44" y="231"/>
                    </a:lnTo>
                    <a:lnTo>
                      <a:pt x="45" y="230"/>
                    </a:lnTo>
                    <a:lnTo>
                      <a:pt x="40" y="212"/>
                    </a:lnTo>
                    <a:lnTo>
                      <a:pt x="49" y="180"/>
                    </a:lnTo>
                    <a:lnTo>
                      <a:pt x="52" y="178"/>
                    </a:lnTo>
                    <a:lnTo>
                      <a:pt x="52" y="175"/>
                    </a:lnTo>
                    <a:lnTo>
                      <a:pt x="60" y="176"/>
                    </a:lnTo>
                    <a:lnTo>
                      <a:pt x="62" y="180"/>
                    </a:lnTo>
                    <a:lnTo>
                      <a:pt x="64" y="178"/>
                    </a:lnTo>
                    <a:lnTo>
                      <a:pt x="57" y="120"/>
                    </a:lnTo>
                    <a:lnTo>
                      <a:pt x="58" y="121"/>
                    </a:lnTo>
                    <a:lnTo>
                      <a:pt x="58" y="108"/>
                    </a:lnTo>
                    <a:lnTo>
                      <a:pt x="59" y="107"/>
                    </a:lnTo>
                    <a:lnTo>
                      <a:pt x="57" y="79"/>
                    </a:lnTo>
                    <a:lnTo>
                      <a:pt x="55" y="45"/>
                    </a:lnTo>
                    <a:lnTo>
                      <a:pt x="43" y="39"/>
                    </a:lnTo>
                    <a:lnTo>
                      <a:pt x="39" y="32"/>
                    </a:lnTo>
                    <a:lnTo>
                      <a:pt x="43" y="26"/>
                    </a:lnTo>
                    <a:lnTo>
                      <a:pt x="44" y="26"/>
                    </a:lnTo>
                    <a:lnTo>
                      <a:pt x="45" y="23"/>
                    </a:lnTo>
                    <a:lnTo>
                      <a:pt x="45" y="19"/>
                    </a:lnTo>
                    <a:lnTo>
                      <a:pt x="49" y="19"/>
                    </a:lnTo>
                    <a:lnTo>
                      <a:pt x="50" y="10"/>
                    </a:lnTo>
                    <a:lnTo>
                      <a:pt x="46" y="3"/>
                    </a:lnTo>
                    <a:lnTo>
                      <a:pt x="44" y="1"/>
                    </a:lnTo>
                    <a:lnTo>
                      <a:pt x="39" y="1"/>
                    </a:lnTo>
                    <a:lnTo>
                      <a:pt x="36" y="0"/>
                    </a:lnTo>
                    <a:lnTo>
                      <a:pt x="32" y="1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45067" name="Group 26"/>
            <p:cNvGrpSpPr>
              <a:grpSpLocks/>
            </p:cNvGrpSpPr>
            <p:nvPr/>
          </p:nvGrpSpPr>
          <p:grpSpPr bwMode="auto">
            <a:xfrm>
              <a:off x="2633" y="2042"/>
              <a:ext cx="2616" cy="1059"/>
              <a:chOff x="2430" y="2042"/>
              <a:chExt cx="2415" cy="1059"/>
            </a:xfrm>
          </p:grpSpPr>
          <p:sp>
            <p:nvSpPr>
              <p:cNvPr id="28699" name="Freeform 27"/>
              <p:cNvSpPr>
                <a:spLocks/>
              </p:cNvSpPr>
              <p:nvPr/>
            </p:nvSpPr>
            <p:spPr bwMode="auto">
              <a:xfrm>
                <a:off x="4331" y="2124"/>
                <a:ext cx="210" cy="730"/>
              </a:xfrm>
              <a:custGeom>
                <a:avLst/>
                <a:gdLst/>
                <a:ahLst/>
                <a:cxnLst>
                  <a:cxn ang="0">
                    <a:pos x="81" y="10"/>
                  </a:cxn>
                  <a:cxn ang="0">
                    <a:pos x="70" y="50"/>
                  </a:cxn>
                  <a:cxn ang="0">
                    <a:pos x="77" y="54"/>
                  </a:cxn>
                  <a:cxn ang="0">
                    <a:pos x="84" y="70"/>
                  </a:cxn>
                  <a:cxn ang="0">
                    <a:pos x="94" y="95"/>
                  </a:cxn>
                  <a:cxn ang="0">
                    <a:pos x="84" y="100"/>
                  </a:cxn>
                  <a:cxn ang="0">
                    <a:pos x="37" y="137"/>
                  </a:cxn>
                  <a:cxn ang="0">
                    <a:pos x="7" y="359"/>
                  </a:cxn>
                  <a:cxn ang="0">
                    <a:pos x="0" y="397"/>
                  </a:cxn>
                  <a:cxn ang="0">
                    <a:pos x="13" y="418"/>
                  </a:cxn>
                  <a:cxn ang="0">
                    <a:pos x="22" y="423"/>
                  </a:cxn>
                  <a:cxn ang="0">
                    <a:pos x="22" y="390"/>
                  </a:cxn>
                  <a:cxn ang="0">
                    <a:pos x="22" y="406"/>
                  </a:cxn>
                  <a:cxn ang="0">
                    <a:pos x="33" y="394"/>
                  </a:cxn>
                  <a:cxn ang="0">
                    <a:pos x="40" y="366"/>
                  </a:cxn>
                  <a:cxn ang="0">
                    <a:pos x="68" y="557"/>
                  </a:cxn>
                  <a:cxn ang="0">
                    <a:pos x="81" y="673"/>
                  </a:cxn>
                  <a:cxn ang="0">
                    <a:pos x="74" y="724"/>
                  </a:cxn>
                  <a:cxn ang="0">
                    <a:pos x="108" y="717"/>
                  </a:cxn>
                  <a:cxn ang="0">
                    <a:pos x="98" y="651"/>
                  </a:cxn>
                  <a:cxn ang="0">
                    <a:pos x="111" y="562"/>
                  </a:cxn>
                  <a:cxn ang="0">
                    <a:pos x="115" y="648"/>
                  </a:cxn>
                  <a:cxn ang="0">
                    <a:pos x="121" y="710"/>
                  </a:cxn>
                  <a:cxn ang="0">
                    <a:pos x="149" y="713"/>
                  </a:cxn>
                  <a:cxn ang="0">
                    <a:pos x="159" y="557"/>
                  </a:cxn>
                  <a:cxn ang="0">
                    <a:pos x="171" y="542"/>
                  </a:cxn>
                  <a:cxn ang="0">
                    <a:pos x="203" y="557"/>
                  </a:cxn>
                  <a:cxn ang="0">
                    <a:pos x="186" y="373"/>
                  </a:cxn>
                  <a:cxn ang="0">
                    <a:pos x="189" y="337"/>
                  </a:cxn>
                  <a:cxn ang="0">
                    <a:pos x="186" y="246"/>
                  </a:cxn>
                  <a:cxn ang="0">
                    <a:pos x="139" y="123"/>
                  </a:cxn>
                  <a:cxn ang="0">
                    <a:pos x="139" y="79"/>
                  </a:cxn>
                  <a:cxn ang="0">
                    <a:pos x="149" y="72"/>
                  </a:cxn>
                  <a:cxn ang="0">
                    <a:pos x="159" y="59"/>
                  </a:cxn>
                  <a:cxn ang="0">
                    <a:pos x="152" y="10"/>
                  </a:cxn>
                  <a:cxn ang="0">
                    <a:pos x="126" y="3"/>
                  </a:cxn>
                  <a:cxn ang="0">
                    <a:pos x="106" y="5"/>
                  </a:cxn>
                </a:cxnLst>
                <a:rect l="0" t="0" r="r" b="b"/>
                <a:pathLst>
                  <a:path w="210" h="730">
                    <a:moveTo>
                      <a:pt x="106" y="5"/>
                    </a:moveTo>
                    <a:lnTo>
                      <a:pt x="81" y="10"/>
                    </a:lnTo>
                    <a:lnTo>
                      <a:pt x="70" y="38"/>
                    </a:lnTo>
                    <a:lnTo>
                      <a:pt x="70" y="50"/>
                    </a:lnTo>
                    <a:lnTo>
                      <a:pt x="81" y="50"/>
                    </a:lnTo>
                    <a:lnTo>
                      <a:pt x="77" y="54"/>
                    </a:lnTo>
                    <a:lnTo>
                      <a:pt x="81" y="57"/>
                    </a:lnTo>
                    <a:lnTo>
                      <a:pt x="84" y="70"/>
                    </a:lnTo>
                    <a:lnTo>
                      <a:pt x="88" y="71"/>
                    </a:lnTo>
                    <a:lnTo>
                      <a:pt x="94" y="95"/>
                    </a:lnTo>
                    <a:lnTo>
                      <a:pt x="94" y="100"/>
                    </a:lnTo>
                    <a:lnTo>
                      <a:pt x="84" y="100"/>
                    </a:lnTo>
                    <a:lnTo>
                      <a:pt x="67" y="127"/>
                    </a:lnTo>
                    <a:lnTo>
                      <a:pt x="37" y="137"/>
                    </a:lnTo>
                    <a:lnTo>
                      <a:pt x="22" y="159"/>
                    </a:lnTo>
                    <a:lnTo>
                      <a:pt x="7" y="359"/>
                    </a:lnTo>
                    <a:lnTo>
                      <a:pt x="13" y="361"/>
                    </a:lnTo>
                    <a:lnTo>
                      <a:pt x="0" y="397"/>
                    </a:lnTo>
                    <a:lnTo>
                      <a:pt x="7" y="418"/>
                    </a:lnTo>
                    <a:lnTo>
                      <a:pt x="13" y="418"/>
                    </a:lnTo>
                    <a:lnTo>
                      <a:pt x="16" y="423"/>
                    </a:lnTo>
                    <a:lnTo>
                      <a:pt x="22" y="423"/>
                    </a:lnTo>
                    <a:lnTo>
                      <a:pt x="19" y="402"/>
                    </a:lnTo>
                    <a:lnTo>
                      <a:pt x="22" y="390"/>
                    </a:lnTo>
                    <a:lnTo>
                      <a:pt x="26" y="399"/>
                    </a:lnTo>
                    <a:lnTo>
                      <a:pt x="22" y="406"/>
                    </a:lnTo>
                    <a:lnTo>
                      <a:pt x="26" y="410"/>
                    </a:lnTo>
                    <a:lnTo>
                      <a:pt x="33" y="394"/>
                    </a:lnTo>
                    <a:lnTo>
                      <a:pt x="29" y="365"/>
                    </a:lnTo>
                    <a:lnTo>
                      <a:pt x="40" y="366"/>
                    </a:lnTo>
                    <a:lnTo>
                      <a:pt x="33" y="547"/>
                    </a:lnTo>
                    <a:lnTo>
                      <a:pt x="68" y="557"/>
                    </a:lnTo>
                    <a:lnTo>
                      <a:pt x="84" y="662"/>
                    </a:lnTo>
                    <a:lnTo>
                      <a:pt x="81" y="673"/>
                    </a:lnTo>
                    <a:lnTo>
                      <a:pt x="74" y="716"/>
                    </a:lnTo>
                    <a:lnTo>
                      <a:pt x="74" y="724"/>
                    </a:lnTo>
                    <a:lnTo>
                      <a:pt x="98" y="729"/>
                    </a:lnTo>
                    <a:lnTo>
                      <a:pt x="108" y="717"/>
                    </a:lnTo>
                    <a:lnTo>
                      <a:pt x="102" y="678"/>
                    </a:lnTo>
                    <a:lnTo>
                      <a:pt x="98" y="651"/>
                    </a:lnTo>
                    <a:lnTo>
                      <a:pt x="108" y="562"/>
                    </a:lnTo>
                    <a:lnTo>
                      <a:pt x="111" y="562"/>
                    </a:lnTo>
                    <a:lnTo>
                      <a:pt x="121" y="594"/>
                    </a:lnTo>
                    <a:lnTo>
                      <a:pt x="115" y="648"/>
                    </a:lnTo>
                    <a:lnTo>
                      <a:pt x="108" y="654"/>
                    </a:lnTo>
                    <a:lnTo>
                      <a:pt x="121" y="710"/>
                    </a:lnTo>
                    <a:lnTo>
                      <a:pt x="145" y="717"/>
                    </a:lnTo>
                    <a:lnTo>
                      <a:pt x="149" y="713"/>
                    </a:lnTo>
                    <a:lnTo>
                      <a:pt x="132" y="654"/>
                    </a:lnTo>
                    <a:lnTo>
                      <a:pt x="159" y="557"/>
                    </a:lnTo>
                    <a:lnTo>
                      <a:pt x="171" y="549"/>
                    </a:lnTo>
                    <a:lnTo>
                      <a:pt x="171" y="542"/>
                    </a:lnTo>
                    <a:lnTo>
                      <a:pt x="196" y="543"/>
                    </a:lnTo>
                    <a:lnTo>
                      <a:pt x="203" y="557"/>
                    </a:lnTo>
                    <a:lnTo>
                      <a:pt x="209" y="549"/>
                    </a:lnTo>
                    <a:lnTo>
                      <a:pt x="186" y="373"/>
                    </a:lnTo>
                    <a:lnTo>
                      <a:pt x="189" y="373"/>
                    </a:lnTo>
                    <a:lnTo>
                      <a:pt x="189" y="337"/>
                    </a:lnTo>
                    <a:lnTo>
                      <a:pt x="193" y="332"/>
                    </a:lnTo>
                    <a:lnTo>
                      <a:pt x="186" y="246"/>
                    </a:lnTo>
                    <a:lnTo>
                      <a:pt x="178" y="142"/>
                    </a:lnTo>
                    <a:lnTo>
                      <a:pt x="139" y="123"/>
                    </a:lnTo>
                    <a:lnTo>
                      <a:pt x="127" y="100"/>
                    </a:lnTo>
                    <a:lnTo>
                      <a:pt x="139" y="79"/>
                    </a:lnTo>
                    <a:lnTo>
                      <a:pt x="145" y="82"/>
                    </a:lnTo>
                    <a:lnTo>
                      <a:pt x="149" y="72"/>
                    </a:lnTo>
                    <a:lnTo>
                      <a:pt x="149" y="61"/>
                    </a:lnTo>
                    <a:lnTo>
                      <a:pt x="159" y="59"/>
                    </a:lnTo>
                    <a:lnTo>
                      <a:pt x="162" y="31"/>
                    </a:lnTo>
                    <a:lnTo>
                      <a:pt x="152" y="10"/>
                    </a:lnTo>
                    <a:lnTo>
                      <a:pt x="142" y="3"/>
                    </a:lnTo>
                    <a:lnTo>
                      <a:pt x="126" y="3"/>
                    </a:lnTo>
                    <a:lnTo>
                      <a:pt x="116" y="0"/>
                    </a:lnTo>
                    <a:lnTo>
                      <a:pt x="106" y="5"/>
                    </a:lnTo>
                  </a:path>
                </a:pathLst>
              </a:custGeom>
              <a:solidFill>
                <a:schemeClr val="tx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700" name="Freeform 28"/>
              <p:cNvSpPr>
                <a:spLocks/>
              </p:cNvSpPr>
              <p:nvPr/>
            </p:nvSpPr>
            <p:spPr bwMode="auto">
              <a:xfrm>
                <a:off x="3770" y="2168"/>
                <a:ext cx="210" cy="724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87" y="23"/>
                  </a:cxn>
                  <a:cxn ang="0">
                    <a:pos x="86" y="71"/>
                  </a:cxn>
                  <a:cxn ang="0">
                    <a:pos x="63" y="94"/>
                  </a:cxn>
                  <a:cxn ang="0">
                    <a:pos x="15" y="121"/>
                  </a:cxn>
                  <a:cxn ang="0">
                    <a:pos x="7" y="260"/>
                  </a:cxn>
                  <a:cxn ang="0">
                    <a:pos x="39" y="380"/>
                  </a:cxn>
                  <a:cxn ang="0">
                    <a:pos x="73" y="471"/>
                  </a:cxn>
                  <a:cxn ang="0">
                    <a:pos x="66" y="687"/>
                  </a:cxn>
                  <a:cxn ang="0">
                    <a:pos x="72" y="696"/>
                  </a:cxn>
                  <a:cxn ang="0">
                    <a:pos x="105" y="719"/>
                  </a:cxn>
                  <a:cxn ang="0">
                    <a:pos x="123" y="723"/>
                  </a:cxn>
                  <a:cxn ang="0">
                    <a:pos x="135" y="717"/>
                  </a:cxn>
                  <a:cxn ang="0">
                    <a:pos x="128" y="705"/>
                  </a:cxn>
                  <a:cxn ang="0">
                    <a:pos x="112" y="687"/>
                  </a:cxn>
                  <a:cxn ang="0">
                    <a:pos x="119" y="680"/>
                  </a:cxn>
                  <a:cxn ang="0">
                    <a:pos x="161" y="694"/>
                  </a:cxn>
                  <a:cxn ang="0">
                    <a:pos x="164" y="685"/>
                  </a:cxn>
                  <a:cxn ang="0">
                    <a:pos x="161" y="676"/>
                  </a:cxn>
                  <a:cxn ang="0">
                    <a:pos x="148" y="663"/>
                  </a:cxn>
                  <a:cxn ang="0">
                    <a:pos x="162" y="592"/>
                  </a:cxn>
                  <a:cxn ang="0">
                    <a:pos x="176" y="396"/>
                  </a:cxn>
                  <a:cxn ang="0">
                    <a:pos x="183" y="357"/>
                  </a:cxn>
                  <a:cxn ang="0">
                    <a:pos x="171" y="279"/>
                  </a:cxn>
                  <a:cxn ang="0">
                    <a:pos x="181" y="278"/>
                  </a:cxn>
                  <a:cxn ang="0">
                    <a:pos x="189" y="275"/>
                  </a:cxn>
                  <a:cxn ang="0">
                    <a:pos x="197" y="270"/>
                  </a:cxn>
                  <a:cxn ang="0">
                    <a:pos x="203" y="264"/>
                  </a:cxn>
                  <a:cxn ang="0">
                    <a:pos x="210" y="254"/>
                  </a:cxn>
                  <a:cxn ang="0">
                    <a:pos x="204" y="215"/>
                  </a:cxn>
                  <a:cxn ang="0">
                    <a:pos x="154" y="124"/>
                  </a:cxn>
                  <a:cxn ang="0">
                    <a:pos x="135" y="97"/>
                  </a:cxn>
                  <a:cxn ang="0">
                    <a:pos x="157" y="80"/>
                  </a:cxn>
                  <a:cxn ang="0">
                    <a:pos x="159" y="76"/>
                  </a:cxn>
                  <a:cxn ang="0">
                    <a:pos x="166" y="68"/>
                  </a:cxn>
                  <a:cxn ang="0">
                    <a:pos x="165" y="48"/>
                  </a:cxn>
                  <a:cxn ang="0">
                    <a:pos x="168" y="25"/>
                  </a:cxn>
                </a:cxnLst>
                <a:rect l="0" t="0" r="r" b="b"/>
                <a:pathLst>
                  <a:path w="211" h="724">
                    <a:moveTo>
                      <a:pt x="158" y="9"/>
                    </a:moveTo>
                    <a:lnTo>
                      <a:pt x="133" y="0"/>
                    </a:lnTo>
                    <a:lnTo>
                      <a:pt x="105" y="4"/>
                    </a:lnTo>
                    <a:lnTo>
                      <a:pt x="87" y="23"/>
                    </a:lnTo>
                    <a:lnTo>
                      <a:pt x="80" y="45"/>
                    </a:lnTo>
                    <a:lnTo>
                      <a:pt x="86" y="71"/>
                    </a:lnTo>
                    <a:lnTo>
                      <a:pt x="76" y="87"/>
                    </a:lnTo>
                    <a:lnTo>
                      <a:pt x="63" y="94"/>
                    </a:lnTo>
                    <a:lnTo>
                      <a:pt x="26" y="110"/>
                    </a:lnTo>
                    <a:lnTo>
                      <a:pt x="15" y="121"/>
                    </a:lnTo>
                    <a:lnTo>
                      <a:pt x="0" y="236"/>
                    </a:lnTo>
                    <a:lnTo>
                      <a:pt x="7" y="260"/>
                    </a:lnTo>
                    <a:lnTo>
                      <a:pt x="45" y="270"/>
                    </a:lnTo>
                    <a:lnTo>
                      <a:pt x="39" y="380"/>
                    </a:lnTo>
                    <a:lnTo>
                      <a:pt x="66" y="390"/>
                    </a:lnTo>
                    <a:lnTo>
                      <a:pt x="73" y="471"/>
                    </a:lnTo>
                    <a:lnTo>
                      <a:pt x="67" y="610"/>
                    </a:lnTo>
                    <a:lnTo>
                      <a:pt x="66" y="687"/>
                    </a:lnTo>
                    <a:lnTo>
                      <a:pt x="72" y="689"/>
                    </a:lnTo>
                    <a:lnTo>
                      <a:pt x="72" y="696"/>
                    </a:lnTo>
                    <a:lnTo>
                      <a:pt x="93" y="710"/>
                    </a:lnTo>
                    <a:lnTo>
                      <a:pt x="105" y="719"/>
                    </a:lnTo>
                    <a:lnTo>
                      <a:pt x="113" y="723"/>
                    </a:lnTo>
                    <a:lnTo>
                      <a:pt x="123" y="723"/>
                    </a:lnTo>
                    <a:lnTo>
                      <a:pt x="133" y="720"/>
                    </a:lnTo>
                    <a:lnTo>
                      <a:pt x="135" y="717"/>
                    </a:lnTo>
                    <a:lnTo>
                      <a:pt x="133" y="711"/>
                    </a:lnTo>
                    <a:lnTo>
                      <a:pt x="128" y="705"/>
                    </a:lnTo>
                    <a:lnTo>
                      <a:pt x="121" y="695"/>
                    </a:lnTo>
                    <a:lnTo>
                      <a:pt x="112" y="687"/>
                    </a:lnTo>
                    <a:lnTo>
                      <a:pt x="119" y="689"/>
                    </a:lnTo>
                    <a:lnTo>
                      <a:pt x="119" y="680"/>
                    </a:lnTo>
                    <a:lnTo>
                      <a:pt x="148" y="694"/>
                    </a:lnTo>
                    <a:lnTo>
                      <a:pt x="161" y="694"/>
                    </a:lnTo>
                    <a:lnTo>
                      <a:pt x="164" y="689"/>
                    </a:lnTo>
                    <a:lnTo>
                      <a:pt x="164" y="685"/>
                    </a:lnTo>
                    <a:lnTo>
                      <a:pt x="163" y="680"/>
                    </a:lnTo>
                    <a:lnTo>
                      <a:pt x="161" y="676"/>
                    </a:lnTo>
                    <a:lnTo>
                      <a:pt x="153" y="669"/>
                    </a:lnTo>
                    <a:lnTo>
                      <a:pt x="148" y="663"/>
                    </a:lnTo>
                    <a:lnTo>
                      <a:pt x="155" y="661"/>
                    </a:lnTo>
                    <a:lnTo>
                      <a:pt x="162" y="592"/>
                    </a:lnTo>
                    <a:lnTo>
                      <a:pt x="165" y="484"/>
                    </a:lnTo>
                    <a:lnTo>
                      <a:pt x="176" y="396"/>
                    </a:lnTo>
                    <a:lnTo>
                      <a:pt x="180" y="371"/>
                    </a:lnTo>
                    <a:lnTo>
                      <a:pt x="183" y="357"/>
                    </a:lnTo>
                    <a:lnTo>
                      <a:pt x="174" y="303"/>
                    </a:lnTo>
                    <a:lnTo>
                      <a:pt x="171" y="279"/>
                    </a:lnTo>
                    <a:lnTo>
                      <a:pt x="177" y="282"/>
                    </a:lnTo>
                    <a:lnTo>
                      <a:pt x="181" y="278"/>
                    </a:lnTo>
                    <a:lnTo>
                      <a:pt x="183" y="278"/>
                    </a:lnTo>
                    <a:lnTo>
                      <a:pt x="189" y="275"/>
                    </a:lnTo>
                    <a:lnTo>
                      <a:pt x="195" y="276"/>
                    </a:lnTo>
                    <a:lnTo>
                      <a:pt x="197" y="270"/>
                    </a:lnTo>
                    <a:lnTo>
                      <a:pt x="201" y="269"/>
                    </a:lnTo>
                    <a:lnTo>
                      <a:pt x="203" y="264"/>
                    </a:lnTo>
                    <a:lnTo>
                      <a:pt x="207" y="260"/>
                    </a:lnTo>
                    <a:lnTo>
                      <a:pt x="210" y="254"/>
                    </a:lnTo>
                    <a:lnTo>
                      <a:pt x="199" y="230"/>
                    </a:lnTo>
                    <a:lnTo>
                      <a:pt x="204" y="215"/>
                    </a:lnTo>
                    <a:lnTo>
                      <a:pt x="184" y="230"/>
                    </a:lnTo>
                    <a:lnTo>
                      <a:pt x="154" y="124"/>
                    </a:lnTo>
                    <a:lnTo>
                      <a:pt x="130" y="102"/>
                    </a:lnTo>
                    <a:lnTo>
                      <a:pt x="135" y="97"/>
                    </a:lnTo>
                    <a:lnTo>
                      <a:pt x="155" y="94"/>
                    </a:lnTo>
                    <a:lnTo>
                      <a:pt x="157" y="80"/>
                    </a:lnTo>
                    <a:lnTo>
                      <a:pt x="151" y="77"/>
                    </a:lnTo>
                    <a:lnTo>
                      <a:pt x="159" y="76"/>
                    </a:lnTo>
                    <a:lnTo>
                      <a:pt x="158" y="71"/>
                    </a:lnTo>
                    <a:lnTo>
                      <a:pt x="166" y="68"/>
                    </a:lnTo>
                    <a:lnTo>
                      <a:pt x="160" y="50"/>
                    </a:lnTo>
                    <a:lnTo>
                      <a:pt x="165" y="48"/>
                    </a:lnTo>
                    <a:lnTo>
                      <a:pt x="162" y="25"/>
                    </a:lnTo>
                    <a:lnTo>
                      <a:pt x="168" y="25"/>
                    </a:lnTo>
                    <a:lnTo>
                      <a:pt x="158" y="9"/>
                    </a:lnTo>
                  </a:path>
                </a:pathLst>
              </a:custGeom>
              <a:solidFill>
                <a:schemeClr val="tx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701" name="Freeform 29"/>
              <p:cNvSpPr>
                <a:spLocks/>
              </p:cNvSpPr>
              <p:nvPr/>
            </p:nvSpPr>
            <p:spPr bwMode="auto">
              <a:xfrm>
                <a:off x="3358" y="2126"/>
                <a:ext cx="156" cy="691"/>
              </a:xfrm>
              <a:custGeom>
                <a:avLst/>
                <a:gdLst/>
                <a:ahLst/>
                <a:cxnLst>
                  <a:cxn ang="0">
                    <a:pos x="118" y="14"/>
                  </a:cxn>
                  <a:cxn ang="0">
                    <a:pos x="118" y="31"/>
                  </a:cxn>
                  <a:cxn ang="0">
                    <a:pos x="116" y="36"/>
                  </a:cxn>
                  <a:cxn ang="0">
                    <a:pos x="123" y="50"/>
                  </a:cxn>
                  <a:cxn ang="0">
                    <a:pos x="118" y="53"/>
                  </a:cxn>
                  <a:cxn ang="0">
                    <a:pos x="120" y="59"/>
                  </a:cxn>
                  <a:cxn ang="0">
                    <a:pos x="115" y="77"/>
                  </a:cxn>
                  <a:cxn ang="0">
                    <a:pos x="115" y="82"/>
                  </a:cxn>
                  <a:cxn ang="0">
                    <a:pos x="142" y="100"/>
                  </a:cxn>
                  <a:cxn ang="0">
                    <a:pos x="155" y="242"/>
                  </a:cxn>
                  <a:cxn ang="0">
                    <a:pos x="138" y="268"/>
                  </a:cxn>
                  <a:cxn ang="0">
                    <a:pos x="145" y="344"/>
                  </a:cxn>
                  <a:cxn ang="0">
                    <a:pos x="133" y="353"/>
                  </a:cxn>
                  <a:cxn ang="0">
                    <a:pos x="129" y="474"/>
                  </a:cxn>
                  <a:cxn ang="0">
                    <a:pos x="121" y="596"/>
                  </a:cxn>
                  <a:cxn ang="0">
                    <a:pos x="124" y="603"/>
                  </a:cxn>
                  <a:cxn ang="0">
                    <a:pos x="151" y="627"/>
                  </a:cxn>
                  <a:cxn ang="0">
                    <a:pos x="148" y="631"/>
                  </a:cxn>
                  <a:cxn ang="0">
                    <a:pos x="138" y="635"/>
                  </a:cxn>
                  <a:cxn ang="0">
                    <a:pos x="122" y="631"/>
                  </a:cxn>
                  <a:cxn ang="0">
                    <a:pos x="107" y="622"/>
                  </a:cxn>
                  <a:cxn ang="0">
                    <a:pos x="94" y="617"/>
                  </a:cxn>
                  <a:cxn ang="0">
                    <a:pos x="94" y="638"/>
                  </a:cxn>
                  <a:cxn ang="0">
                    <a:pos x="88" y="639"/>
                  </a:cxn>
                  <a:cxn ang="0">
                    <a:pos x="97" y="656"/>
                  </a:cxn>
                  <a:cxn ang="0">
                    <a:pos x="93" y="686"/>
                  </a:cxn>
                  <a:cxn ang="0">
                    <a:pos x="84" y="690"/>
                  </a:cxn>
                  <a:cxn ang="0">
                    <a:pos x="67" y="665"/>
                  </a:cxn>
                  <a:cxn ang="0">
                    <a:pos x="67" y="648"/>
                  </a:cxn>
                  <a:cxn ang="0">
                    <a:pos x="62" y="646"/>
                  </a:cxn>
                  <a:cxn ang="0">
                    <a:pos x="55" y="489"/>
                  </a:cxn>
                  <a:cxn ang="0">
                    <a:pos x="62" y="474"/>
                  </a:cxn>
                  <a:cxn ang="0">
                    <a:pos x="44" y="368"/>
                  </a:cxn>
                  <a:cxn ang="0">
                    <a:pos x="33" y="364"/>
                  </a:cxn>
                  <a:cxn ang="0">
                    <a:pos x="29" y="255"/>
                  </a:cxn>
                  <a:cxn ang="0">
                    <a:pos x="0" y="242"/>
                  </a:cxn>
                  <a:cxn ang="0">
                    <a:pos x="12" y="124"/>
                  </a:cxn>
                  <a:cxn ang="0">
                    <a:pos x="56" y="91"/>
                  </a:cxn>
                  <a:cxn ang="0">
                    <a:pos x="68" y="81"/>
                  </a:cxn>
                  <a:cxn ang="0">
                    <a:pos x="68" y="69"/>
                  </a:cxn>
                  <a:cxn ang="0">
                    <a:pos x="64" y="61"/>
                  </a:cxn>
                  <a:cxn ang="0">
                    <a:pos x="59" y="55"/>
                  </a:cxn>
                  <a:cxn ang="0">
                    <a:pos x="54" y="46"/>
                  </a:cxn>
                  <a:cxn ang="0">
                    <a:pos x="51" y="39"/>
                  </a:cxn>
                  <a:cxn ang="0">
                    <a:pos x="51" y="30"/>
                  </a:cxn>
                  <a:cxn ang="0">
                    <a:pos x="54" y="22"/>
                  </a:cxn>
                  <a:cxn ang="0">
                    <a:pos x="60" y="12"/>
                  </a:cxn>
                  <a:cxn ang="0">
                    <a:pos x="68" y="5"/>
                  </a:cxn>
                  <a:cxn ang="0">
                    <a:pos x="77" y="1"/>
                  </a:cxn>
                  <a:cxn ang="0">
                    <a:pos x="87" y="0"/>
                  </a:cxn>
                  <a:cxn ang="0">
                    <a:pos x="97" y="2"/>
                  </a:cxn>
                  <a:cxn ang="0">
                    <a:pos x="107" y="5"/>
                  </a:cxn>
                  <a:cxn ang="0">
                    <a:pos x="118" y="14"/>
                  </a:cxn>
                </a:cxnLst>
                <a:rect l="0" t="0" r="r" b="b"/>
                <a:pathLst>
                  <a:path w="156" h="691">
                    <a:moveTo>
                      <a:pt x="118" y="14"/>
                    </a:moveTo>
                    <a:lnTo>
                      <a:pt x="118" y="31"/>
                    </a:lnTo>
                    <a:lnTo>
                      <a:pt x="116" y="36"/>
                    </a:lnTo>
                    <a:lnTo>
                      <a:pt x="123" y="50"/>
                    </a:lnTo>
                    <a:lnTo>
                      <a:pt x="118" y="53"/>
                    </a:lnTo>
                    <a:lnTo>
                      <a:pt x="120" y="59"/>
                    </a:lnTo>
                    <a:lnTo>
                      <a:pt x="115" y="77"/>
                    </a:lnTo>
                    <a:lnTo>
                      <a:pt x="115" y="82"/>
                    </a:lnTo>
                    <a:lnTo>
                      <a:pt x="142" y="100"/>
                    </a:lnTo>
                    <a:lnTo>
                      <a:pt x="155" y="242"/>
                    </a:lnTo>
                    <a:lnTo>
                      <a:pt x="138" y="268"/>
                    </a:lnTo>
                    <a:lnTo>
                      <a:pt x="145" y="344"/>
                    </a:lnTo>
                    <a:lnTo>
                      <a:pt x="133" y="353"/>
                    </a:lnTo>
                    <a:lnTo>
                      <a:pt x="129" y="474"/>
                    </a:lnTo>
                    <a:lnTo>
                      <a:pt x="121" y="596"/>
                    </a:lnTo>
                    <a:lnTo>
                      <a:pt x="124" y="603"/>
                    </a:lnTo>
                    <a:lnTo>
                      <a:pt x="151" y="627"/>
                    </a:lnTo>
                    <a:lnTo>
                      <a:pt x="148" y="631"/>
                    </a:lnTo>
                    <a:lnTo>
                      <a:pt x="138" y="635"/>
                    </a:lnTo>
                    <a:lnTo>
                      <a:pt x="122" y="631"/>
                    </a:lnTo>
                    <a:lnTo>
                      <a:pt x="107" y="622"/>
                    </a:lnTo>
                    <a:lnTo>
                      <a:pt x="94" y="617"/>
                    </a:lnTo>
                    <a:lnTo>
                      <a:pt x="94" y="638"/>
                    </a:lnTo>
                    <a:lnTo>
                      <a:pt x="88" y="639"/>
                    </a:lnTo>
                    <a:lnTo>
                      <a:pt x="97" y="656"/>
                    </a:lnTo>
                    <a:lnTo>
                      <a:pt x="93" y="686"/>
                    </a:lnTo>
                    <a:lnTo>
                      <a:pt x="84" y="690"/>
                    </a:lnTo>
                    <a:lnTo>
                      <a:pt x="67" y="665"/>
                    </a:lnTo>
                    <a:lnTo>
                      <a:pt x="67" y="648"/>
                    </a:lnTo>
                    <a:lnTo>
                      <a:pt x="62" y="646"/>
                    </a:lnTo>
                    <a:lnTo>
                      <a:pt x="55" y="489"/>
                    </a:lnTo>
                    <a:lnTo>
                      <a:pt x="62" y="474"/>
                    </a:lnTo>
                    <a:lnTo>
                      <a:pt x="44" y="368"/>
                    </a:lnTo>
                    <a:lnTo>
                      <a:pt x="33" y="364"/>
                    </a:lnTo>
                    <a:lnTo>
                      <a:pt x="29" y="255"/>
                    </a:lnTo>
                    <a:lnTo>
                      <a:pt x="0" y="242"/>
                    </a:lnTo>
                    <a:lnTo>
                      <a:pt x="12" y="124"/>
                    </a:lnTo>
                    <a:lnTo>
                      <a:pt x="56" y="91"/>
                    </a:lnTo>
                    <a:lnTo>
                      <a:pt x="68" y="81"/>
                    </a:lnTo>
                    <a:lnTo>
                      <a:pt x="68" y="69"/>
                    </a:lnTo>
                    <a:lnTo>
                      <a:pt x="64" y="61"/>
                    </a:lnTo>
                    <a:lnTo>
                      <a:pt x="59" y="55"/>
                    </a:lnTo>
                    <a:lnTo>
                      <a:pt x="54" y="46"/>
                    </a:lnTo>
                    <a:lnTo>
                      <a:pt x="51" y="39"/>
                    </a:lnTo>
                    <a:lnTo>
                      <a:pt x="51" y="30"/>
                    </a:lnTo>
                    <a:lnTo>
                      <a:pt x="54" y="22"/>
                    </a:lnTo>
                    <a:lnTo>
                      <a:pt x="60" y="12"/>
                    </a:lnTo>
                    <a:lnTo>
                      <a:pt x="68" y="5"/>
                    </a:lnTo>
                    <a:lnTo>
                      <a:pt x="77" y="1"/>
                    </a:lnTo>
                    <a:lnTo>
                      <a:pt x="87" y="0"/>
                    </a:lnTo>
                    <a:lnTo>
                      <a:pt x="97" y="2"/>
                    </a:lnTo>
                    <a:lnTo>
                      <a:pt x="107" y="5"/>
                    </a:lnTo>
                    <a:lnTo>
                      <a:pt x="118" y="14"/>
                    </a:lnTo>
                  </a:path>
                </a:pathLst>
              </a:custGeom>
              <a:solidFill>
                <a:schemeClr val="tx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702" name="Freeform 30"/>
              <p:cNvSpPr>
                <a:spLocks/>
              </p:cNvSpPr>
              <p:nvPr/>
            </p:nvSpPr>
            <p:spPr bwMode="auto">
              <a:xfrm>
                <a:off x="3002" y="2119"/>
                <a:ext cx="185" cy="628"/>
              </a:xfrm>
              <a:custGeom>
                <a:avLst/>
                <a:gdLst/>
                <a:ahLst/>
                <a:cxnLst>
                  <a:cxn ang="0">
                    <a:pos x="112" y="8"/>
                  </a:cxn>
                  <a:cxn ang="0">
                    <a:pos x="149" y="0"/>
                  </a:cxn>
                  <a:cxn ang="0">
                    <a:pos x="162" y="15"/>
                  </a:cxn>
                  <a:cxn ang="0">
                    <a:pos x="169" y="10"/>
                  </a:cxn>
                  <a:cxn ang="0">
                    <a:pos x="178" y="38"/>
                  </a:cxn>
                  <a:cxn ang="0">
                    <a:pos x="158" y="55"/>
                  </a:cxn>
                  <a:cxn ang="0">
                    <a:pos x="157" y="69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34" y="88"/>
                  </a:cxn>
                  <a:cxn ang="0">
                    <a:pos x="134" y="94"/>
                  </a:cxn>
                  <a:cxn ang="0">
                    <a:pos x="158" y="112"/>
                  </a:cxn>
                  <a:cxn ang="0">
                    <a:pos x="178" y="202"/>
                  </a:cxn>
                  <a:cxn ang="0">
                    <a:pos x="162" y="226"/>
                  </a:cxn>
                  <a:cxn ang="0">
                    <a:pos x="162" y="390"/>
                  </a:cxn>
                  <a:cxn ang="0">
                    <a:pos x="143" y="397"/>
                  </a:cxn>
                  <a:cxn ang="0">
                    <a:pos x="140" y="423"/>
                  </a:cxn>
                  <a:cxn ang="0">
                    <a:pos x="132" y="493"/>
                  </a:cxn>
                  <a:cxn ang="0">
                    <a:pos x="132" y="530"/>
                  </a:cxn>
                  <a:cxn ang="0">
                    <a:pos x="162" y="553"/>
                  </a:cxn>
                  <a:cxn ang="0">
                    <a:pos x="184" y="565"/>
                  </a:cxn>
                  <a:cxn ang="0">
                    <a:pos x="184" y="572"/>
                  </a:cxn>
                  <a:cxn ang="0">
                    <a:pos x="138" y="561"/>
                  </a:cxn>
                  <a:cxn ang="0">
                    <a:pos x="132" y="554"/>
                  </a:cxn>
                  <a:cxn ang="0">
                    <a:pos x="127" y="561"/>
                  </a:cxn>
                  <a:cxn ang="0">
                    <a:pos x="123" y="561"/>
                  </a:cxn>
                  <a:cxn ang="0">
                    <a:pos x="117" y="535"/>
                  </a:cxn>
                  <a:cxn ang="0">
                    <a:pos x="112" y="416"/>
                  </a:cxn>
                  <a:cxn ang="0">
                    <a:pos x="103" y="416"/>
                  </a:cxn>
                  <a:cxn ang="0">
                    <a:pos x="77" y="521"/>
                  </a:cxn>
                  <a:cxn ang="0">
                    <a:pos x="77" y="587"/>
                  </a:cxn>
                  <a:cxn ang="0">
                    <a:pos x="66" y="619"/>
                  </a:cxn>
                  <a:cxn ang="0">
                    <a:pos x="57" y="627"/>
                  </a:cxn>
                  <a:cxn ang="0">
                    <a:pos x="51" y="609"/>
                  </a:cxn>
                  <a:cxn ang="0">
                    <a:pos x="58" y="590"/>
                  </a:cxn>
                  <a:cxn ang="0">
                    <a:pos x="66" y="550"/>
                  </a:cxn>
                  <a:cxn ang="0">
                    <a:pos x="68" y="399"/>
                  </a:cxn>
                  <a:cxn ang="0">
                    <a:pos x="77" y="252"/>
                  </a:cxn>
                  <a:cxn ang="0">
                    <a:pos x="61" y="240"/>
                  </a:cxn>
                  <a:cxn ang="0">
                    <a:pos x="61" y="218"/>
                  </a:cxn>
                  <a:cxn ang="0">
                    <a:pos x="61" y="179"/>
                  </a:cxn>
                  <a:cxn ang="0">
                    <a:pos x="40" y="189"/>
                  </a:cxn>
                  <a:cxn ang="0">
                    <a:pos x="58" y="214"/>
                  </a:cxn>
                  <a:cxn ang="0">
                    <a:pos x="58" y="237"/>
                  </a:cxn>
                  <a:cxn ang="0">
                    <a:pos x="39" y="222"/>
                  </a:cxn>
                  <a:cxn ang="0">
                    <a:pos x="29" y="208"/>
                  </a:cxn>
                  <a:cxn ang="0">
                    <a:pos x="20" y="211"/>
                  </a:cxn>
                  <a:cxn ang="0">
                    <a:pos x="0" y="187"/>
                  </a:cxn>
                  <a:cxn ang="0">
                    <a:pos x="0" y="179"/>
                  </a:cxn>
                  <a:cxn ang="0">
                    <a:pos x="10" y="175"/>
                  </a:cxn>
                  <a:cxn ang="0">
                    <a:pos x="34" y="147"/>
                  </a:cxn>
                  <a:cxn ang="0">
                    <a:pos x="58" y="123"/>
                  </a:cxn>
                  <a:cxn ang="0">
                    <a:pos x="89" y="95"/>
                  </a:cxn>
                  <a:cxn ang="0">
                    <a:pos x="112" y="86"/>
                  </a:cxn>
                  <a:cxn ang="0">
                    <a:pos x="112" y="66"/>
                  </a:cxn>
                  <a:cxn ang="0">
                    <a:pos x="103" y="56"/>
                  </a:cxn>
                  <a:cxn ang="0">
                    <a:pos x="103" y="31"/>
                  </a:cxn>
                  <a:cxn ang="0">
                    <a:pos x="97" y="26"/>
                  </a:cxn>
                  <a:cxn ang="0">
                    <a:pos x="112" y="8"/>
                  </a:cxn>
                </a:cxnLst>
                <a:rect l="0" t="0" r="r" b="b"/>
                <a:pathLst>
                  <a:path w="185" h="628">
                    <a:moveTo>
                      <a:pt x="112" y="8"/>
                    </a:moveTo>
                    <a:lnTo>
                      <a:pt x="149" y="0"/>
                    </a:lnTo>
                    <a:lnTo>
                      <a:pt x="162" y="15"/>
                    </a:lnTo>
                    <a:lnTo>
                      <a:pt x="169" y="10"/>
                    </a:lnTo>
                    <a:lnTo>
                      <a:pt x="178" y="38"/>
                    </a:lnTo>
                    <a:lnTo>
                      <a:pt x="158" y="55"/>
                    </a:lnTo>
                    <a:lnTo>
                      <a:pt x="157" y="69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34" y="88"/>
                    </a:lnTo>
                    <a:lnTo>
                      <a:pt x="134" y="94"/>
                    </a:lnTo>
                    <a:lnTo>
                      <a:pt x="158" y="112"/>
                    </a:lnTo>
                    <a:lnTo>
                      <a:pt x="178" y="202"/>
                    </a:lnTo>
                    <a:lnTo>
                      <a:pt x="162" y="226"/>
                    </a:lnTo>
                    <a:lnTo>
                      <a:pt x="162" y="390"/>
                    </a:lnTo>
                    <a:lnTo>
                      <a:pt x="143" y="397"/>
                    </a:lnTo>
                    <a:lnTo>
                      <a:pt x="140" y="423"/>
                    </a:lnTo>
                    <a:lnTo>
                      <a:pt x="132" y="493"/>
                    </a:lnTo>
                    <a:lnTo>
                      <a:pt x="132" y="530"/>
                    </a:lnTo>
                    <a:lnTo>
                      <a:pt x="162" y="553"/>
                    </a:lnTo>
                    <a:lnTo>
                      <a:pt x="184" y="565"/>
                    </a:lnTo>
                    <a:lnTo>
                      <a:pt x="184" y="572"/>
                    </a:lnTo>
                    <a:lnTo>
                      <a:pt x="138" y="561"/>
                    </a:lnTo>
                    <a:lnTo>
                      <a:pt x="132" y="554"/>
                    </a:lnTo>
                    <a:lnTo>
                      <a:pt x="127" y="561"/>
                    </a:lnTo>
                    <a:lnTo>
                      <a:pt x="123" y="561"/>
                    </a:lnTo>
                    <a:lnTo>
                      <a:pt x="117" y="535"/>
                    </a:lnTo>
                    <a:lnTo>
                      <a:pt x="112" y="416"/>
                    </a:lnTo>
                    <a:lnTo>
                      <a:pt x="103" y="416"/>
                    </a:lnTo>
                    <a:lnTo>
                      <a:pt x="77" y="521"/>
                    </a:lnTo>
                    <a:lnTo>
                      <a:pt x="77" y="587"/>
                    </a:lnTo>
                    <a:lnTo>
                      <a:pt x="66" y="619"/>
                    </a:lnTo>
                    <a:lnTo>
                      <a:pt x="57" y="627"/>
                    </a:lnTo>
                    <a:lnTo>
                      <a:pt x="51" y="609"/>
                    </a:lnTo>
                    <a:lnTo>
                      <a:pt x="58" y="590"/>
                    </a:lnTo>
                    <a:lnTo>
                      <a:pt x="66" y="550"/>
                    </a:lnTo>
                    <a:lnTo>
                      <a:pt x="68" y="399"/>
                    </a:lnTo>
                    <a:lnTo>
                      <a:pt x="77" y="252"/>
                    </a:lnTo>
                    <a:lnTo>
                      <a:pt x="61" y="240"/>
                    </a:lnTo>
                    <a:lnTo>
                      <a:pt x="61" y="218"/>
                    </a:lnTo>
                    <a:lnTo>
                      <a:pt x="61" y="179"/>
                    </a:lnTo>
                    <a:lnTo>
                      <a:pt x="40" y="189"/>
                    </a:lnTo>
                    <a:lnTo>
                      <a:pt x="58" y="214"/>
                    </a:lnTo>
                    <a:lnTo>
                      <a:pt x="58" y="237"/>
                    </a:lnTo>
                    <a:lnTo>
                      <a:pt x="39" y="222"/>
                    </a:lnTo>
                    <a:lnTo>
                      <a:pt x="29" y="208"/>
                    </a:lnTo>
                    <a:lnTo>
                      <a:pt x="20" y="211"/>
                    </a:lnTo>
                    <a:lnTo>
                      <a:pt x="0" y="187"/>
                    </a:lnTo>
                    <a:lnTo>
                      <a:pt x="0" y="179"/>
                    </a:lnTo>
                    <a:lnTo>
                      <a:pt x="10" y="175"/>
                    </a:lnTo>
                    <a:lnTo>
                      <a:pt x="34" y="147"/>
                    </a:lnTo>
                    <a:lnTo>
                      <a:pt x="58" y="123"/>
                    </a:lnTo>
                    <a:lnTo>
                      <a:pt x="89" y="95"/>
                    </a:lnTo>
                    <a:lnTo>
                      <a:pt x="112" y="86"/>
                    </a:lnTo>
                    <a:lnTo>
                      <a:pt x="112" y="66"/>
                    </a:lnTo>
                    <a:lnTo>
                      <a:pt x="103" y="56"/>
                    </a:lnTo>
                    <a:lnTo>
                      <a:pt x="103" y="31"/>
                    </a:lnTo>
                    <a:lnTo>
                      <a:pt x="97" y="26"/>
                    </a:lnTo>
                    <a:lnTo>
                      <a:pt x="112" y="8"/>
                    </a:lnTo>
                  </a:path>
                </a:pathLst>
              </a:custGeom>
              <a:solidFill>
                <a:schemeClr val="tx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703" name="Freeform 31"/>
              <p:cNvSpPr>
                <a:spLocks/>
              </p:cNvSpPr>
              <p:nvPr/>
            </p:nvSpPr>
            <p:spPr bwMode="auto">
              <a:xfrm>
                <a:off x="2430" y="2134"/>
                <a:ext cx="178" cy="778"/>
              </a:xfrm>
              <a:custGeom>
                <a:avLst/>
                <a:gdLst/>
                <a:ahLst/>
                <a:cxnLst>
                  <a:cxn ang="0">
                    <a:pos x="42" y="16"/>
                  </a:cxn>
                  <a:cxn ang="0">
                    <a:pos x="42" y="35"/>
                  </a:cxn>
                  <a:cxn ang="0">
                    <a:pos x="45" y="41"/>
                  </a:cxn>
                  <a:cxn ang="0">
                    <a:pos x="37" y="56"/>
                  </a:cxn>
                  <a:cxn ang="0">
                    <a:pos x="42" y="60"/>
                  </a:cxn>
                  <a:cxn ang="0">
                    <a:pos x="40" y="66"/>
                  </a:cxn>
                  <a:cxn ang="0">
                    <a:pos x="46" y="88"/>
                  </a:cxn>
                  <a:cxn ang="0">
                    <a:pos x="46" y="92"/>
                  </a:cxn>
                  <a:cxn ang="0">
                    <a:pos x="15" y="113"/>
                  </a:cxn>
                  <a:cxn ang="0">
                    <a:pos x="0" y="273"/>
                  </a:cxn>
                  <a:cxn ang="0">
                    <a:pos x="19" y="301"/>
                  </a:cxn>
                  <a:cxn ang="0">
                    <a:pos x="12" y="388"/>
                  </a:cxn>
                  <a:cxn ang="0">
                    <a:pos x="25" y="398"/>
                  </a:cxn>
                  <a:cxn ang="0">
                    <a:pos x="30" y="534"/>
                  </a:cxn>
                  <a:cxn ang="0">
                    <a:pos x="38" y="672"/>
                  </a:cxn>
                  <a:cxn ang="0">
                    <a:pos x="35" y="680"/>
                  </a:cxn>
                  <a:cxn ang="0">
                    <a:pos x="4" y="706"/>
                  </a:cxn>
                  <a:cxn ang="0">
                    <a:pos x="8" y="711"/>
                  </a:cxn>
                  <a:cxn ang="0">
                    <a:pos x="19" y="715"/>
                  </a:cxn>
                  <a:cxn ang="0">
                    <a:pos x="37" y="711"/>
                  </a:cxn>
                  <a:cxn ang="0">
                    <a:pos x="55" y="701"/>
                  </a:cxn>
                  <a:cxn ang="0">
                    <a:pos x="70" y="695"/>
                  </a:cxn>
                  <a:cxn ang="0">
                    <a:pos x="70" y="719"/>
                  </a:cxn>
                  <a:cxn ang="0">
                    <a:pos x="76" y="720"/>
                  </a:cxn>
                  <a:cxn ang="0">
                    <a:pos x="66" y="739"/>
                  </a:cxn>
                  <a:cxn ang="0">
                    <a:pos x="71" y="773"/>
                  </a:cxn>
                  <a:cxn ang="0">
                    <a:pos x="81" y="777"/>
                  </a:cxn>
                  <a:cxn ang="0">
                    <a:pos x="101" y="750"/>
                  </a:cxn>
                  <a:cxn ang="0">
                    <a:pos x="101" y="730"/>
                  </a:cxn>
                  <a:cxn ang="0">
                    <a:pos x="107" y="728"/>
                  </a:cxn>
                  <a:cxn ang="0">
                    <a:pos x="114" y="551"/>
                  </a:cxn>
                  <a:cxn ang="0">
                    <a:pos x="107" y="534"/>
                  </a:cxn>
                  <a:cxn ang="0">
                    <a:pos x="127" y="415"/>
                  </a:cxn>
                  <a:cxn ang="0">
                    <a:pos x="140" y="410"/>
                  </a:cxn>
                  <a:cxn ang="0">
                    <a:pos x="144" y="287"/>
                  </a:cxn>
                  <a:cxn ang="0">
                    <a:pos x="177" y="273"/>
                  </a:cxn>
                  <a:cxn ang="0">
                    <a:pos x="163" y="140"/>
                  </a:cxn>
                  <a:cxn ang="0">
                    <a:pos x="113" y="103"/>
                  </a:cxn>
                  <a:cxn ang="0">
                    <a:pos x="100" y="91"/>
                  </a:cxn>
                  <a:cxn ang="0">
                    <a:pos x="99" y="78"/>
                  </a:cxn>
                  <a:cxn ang="0">
                    <a:pos x="104" y="69"/>
                  </a:cxn>
                  <a:cxn ang="0">
                    <a:pos x="110" y="62"/>
                  </a:cxn>
                  <a:cxn ang="0">
                    <a:pos x="115" y="52"/>
                  </a:cxn>
                  <a:cxn ang="0">
                    <a:pos x="119" y="44"/>
                  </a:cxn>
                  <a:cxn ang="0">
                    <a:pos x="119" y="34"/>
                  </a:cxn>
                  <a:cxn ang="0">
                    <a:pos x="115" y="25"/>
                  </a:cxn>
                  <a:cxn ang="0">
                    <a:pos x="109" y="14"/>
                  </a:cxn>
                  <a:cxn ang="0">
                    <a:pos x="100" y="6"/>
                  </a:cxn>
                  <a:cxn ang="0">
                    <a:pos x="90" y="2"/>
                  </a:cxn>
                  <a:cxn ang="0">
                    <a:pos x="77" y="0"/>
                  </a:cxn>
                  <a:cxn ang="0">
                    <a:pos x="66" y="2"/>
                  </a:cxn>
                  <a:cxn ang="0">
                    <a:pos x="55" y="5"/>
                  </a:cxn>
                  <a:cxn ang="0">
                    <a:pos x="42" y="16"/>
                  </a:cxn>
                </a:cxnLst>
                <a:rect l="0" t="0" r="r" b="b"/>
                <a:pathLst>
                  <a:path w="178" h="778">
                    <a:moveTo>
                      <a:pt x="42" y="16"/>
                    </a:moveTo>
                    <a:lnTo>
                      <a:pt x="42" y="35"/>
                    </a:lnTo>
                    <a:lnTo>
                      <a:pt x="45" y="41"/>
                    </a:lnTo>
                    <a:lnTo>
                      <a:pt x="37" y="56"/>
                    </a:lnTo>
                    <a:lnTo>
                      <a:pt x="42" y="60"/>
                    </a:lnTo>
                    <a:lnTo>
                      <a:pt x="40" y="66"/>
                    </a:lnTo>
                    <a:lnTo>
                      <a:pt x="46" y="88"/>
                    </a:lnTo>
                    <a:lnTo>
                      <a:pt x="46" y="92"/>
                    </a:lnTo>
                    <a:lnTo>
                      <a:pt x="15" y="113"/>
                    </a:lnTo>
                    <a:lnTo>
                      <a:pt x="0" y="273"/>
                    </a:lnTo>
                    <a:lnTo>
                      <a:pt x="19" y="301"/>
                    </a:lnTo>
                    <a:lnTo>
                      <a:pt x="12" y="388"/>
                    </a:lnTo>
                    <a:lnTo>
                      <a:pt x="25" y="398"/>
                    </a:lnTo>
                    <a:lnTo>
                      <a:pt x="30" y="534"/>
                    </a:lnTo>
                    <a:lnTo>
                      <a:pt x="38" y="672"/>
                    </a:lnTo>
                    <a:lnTo>
                      <a:pt x="35" y="680"/>
                    </a:lnTo>
                    <a:lnTo>
                      <a:pt x="4" y="706"/>
                    </a:lnTo>
                    <a:lnTo>
                      <a:pt x="8" y="711"/>
                    </a:lnTo>
                    <a:lnTo>
                      <a:pt x="19" y="715"/>
                    </a:lnTo>
                    <a:lnTo>
                      <a:pt x="37" y="711"/>
                    </a:lnTo>
                    <a:lnTo>
                      <a:pt x="55" y="701"/>
                    </a:lnTo>
                    <a:lnTo>
                      <a:pt x="70" y="695"/>
                    </a:lnTo>
                    <a:lnTo>
                      <a:pt x="70" y="719"/>
                    </a:lnTo>
                    <a:lnTo>
                      <a:pt x="76" y="720"/>
                    </a:lnTo>
                    <a:lnTo>
                      <a:pt x="66" y="739"/>
                    </a:lnTo>
                    <a:lnTo>
                      <a:pt x="71" y="773"/>
                    </a:lnTo>
                    <a:lnTo>
                      <a:pt x="81" y="777"/>
                    </a:lnTo>
                    <a:lnTo>
                      <a:pt x="101" y="750"/>
                    </a:lnTo>
                    <a:lnTo>
                      <a:pt x="101" y="730"/>
                    </a:lnTo>
                    <a:lnTo>
                      <a:pt x="107" y="728"/>
                    </a:lnTo>
                    <a:lnTo>
                      <a:pt x="114" y="551"/>
                    </a:lnTo>
                    <a:lnTo>
                      <a:pt x="107" y="534"/>
                    </a:lnTo>
                    <a:lnTo>
                      <a:pt x="127" y="415"/>
                    </a:lnTo>
                    <a:lnTo>
                      <a:pt x="140" y="410"/>
                    </a:lnTo>
                    <a:lnTo>
                      <a:pt x="144" y="287"/>
                    </a:lnTo>
                    <a:lnTo>
                      <a:pt x="177" y="273"/>
                    </a:lnTo>
                    <a:lnTo>
                      <a:pt x="163" y="140"/>
                    </a:lnTo>
                    <a:lnTo>
                      <a:pt x="113" y="103"/>
                    </a:lnTo>
                    <a:lnTo>
                      <a:pt x="100" y="91"/>
                    </a:lnTo>
                    <a:lnTo>
                      <a:pt x="99" y="78"/>
                    </a:lnTo>
                    <a:lnTo>
                      <a:pt x="104" y="69"/>
                    </a:lnTo>
                    <a:lnTo>
                      <a:pt x="110" y="62"/>
                    </a:lnTo>
                    <a:lnTo>
                      <a:pt x="115" y="52"/>
                    </a:lnTo>
                    <a:lnTo>
                      <a:pt x="119" y="44"/>
                    </a:lnTo>
                    <a:lnTo>
                      <a:pt x="119" y="34"/>
                    </a:lnTo>
                    <a:lnTo>
                      <a:pt x="115" y="25"/>
                    </a:lnTo>
                    <a:lnTo>
                      <a:pt x="109" y="14"/>
                    </a:lnTo>
                    <a:lnTo>
                      <a:pt x="100" y="6"/>
                    </a:lnTo>
                    <a:lnTo>
                      <a:pt x="90" y="2"/>
                    </a:lnTo>
                    <a:lnTo>
                      <a:pt x="77" y="0"/>
                    </a:lnTo>
                    <a:lnTo>
                      <a:pt x="66" y="2"/>
                    </a:lnTo>
                    <a:lnTo>
                      <a:pt x="55" y="5"/>
                    </a:lnTo>
                    <a:lnTo>
                      <a:pt x="42" y="16"/>
                    </a:lnTo>
                  </a:path>
                </a:pathLst>
              </a:custGeom>
              <a:solidFill>
                <a:schemeClr val="tx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704" name="Freeform 32"/>
              <p:cNvSpPr>
                <a:spLocks/>
              </p:cNvSpPr>
              <p:nvPr/>
            </p:nvSpPr>
            <p:spPr bwMode="auto">
              <a:xfrm>
                <a:off x="4658" y="2042"/>
                <a:ext cx="187" cy="60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76" y="19"/>
                  </a:cxn>
                  <a:cxn ang="0">
                    <a:pos x="75" y="60"/>
                  </a:cxn>
                  <a:cxn ang="0">
                    <a:pos x="55" y="79"/>
                  </a:cxn>
                  <a:cxn ang="0">
                    <a:pos x="12" y="101"/>
                  </a:cxn>
                  <a:cxn ang="0">
                    <a:pos x="5" y="218"/>
                  </a:cxn>
                  <a:cxn ang="0">
                    <a:pos x="35" y="319"/>
                  </a:cxn>
                  <a:cxn ang="0">
                    <a:pos x="63" y="395"/>
                  </a:cxn>
                  <a:cxn ang="0">
                    <a:pos x="58" y="576"/>
                  </a:cxn>
                  <a:cxn ang="0">
                    <a:pos x="63" y="584"/>
                  </a:cxn>
                  <a:cxn ang="0">
                    <a:pos x="93" y="603"/>
                  </a:cxn>
                  <a:cxn ang="0">
                    <a:pos x="109" y="606"/>
                  </a:cxn>
                  <a:cxn ang="0">
                    <a:pos x="120" y="601"/>
                  </a:cxn>
                  <a:cxn ang="0">
                    <a:pos x="114" y="591"/>
                  </a:cxn>
                  <a:cxn ang="0">
                    <a:pos x="99" y="576"/>
                  </a:cxn>
                  <a:cxn ang="0">
                    <a:pos x="105" y="570"/>
                  </a:cxn>
                  <a:cxn ang="0">
                    <a:pos x="142" y="582"/>
                  </a:cxn>
                  <a:cxn ang="0">
                    <a:pos x="146" y="574"/>
                  </a:cxn>
                  <a:cxn ang="0">
                    <a:pos x="142" y="567"/>
                  </a:cxn>
                  <a:cxn ang="0">
                    <a:pos x="131" y="556"/>
                  </a:cxn>
                  <a:cxn ang="0">
                    <a:pos x="144" y="497"/>
                  </a:cxn>
                  <a:cxn ang="0">
                    <a:pos x="157" y="332"/>
                  </a:cxn>
                  <a:cxn ang="0">
                    <a:pos x="163" y="300"/>
                  </a:cxn>
                  <a:cxn ang="0">
                    <a:pos x="151" y="234"/>
                  </a:cxn>
                  <a:cxn ang="0">
                    <a:pos x="160" y="233"/>
                  </a:cxn>
                  <a:cxn ang="0">
                    <a:pos x="168" y="230"/>
                  </a:cxn>
                  <a:cxn ang="0">
                    <a:pos x="175" y="226"/>
                  </a:cxn>
                  <a:cxn ang="0">
                    <a:pos x="180" y="221"/>
                  </a:cxn>
                  <a:cxn ang="0">
                    <a:pos x="186" y="212"/>
                  </a:cxn>
                  <a:cxn ang="0">
                    <a:pos x="181" y="180"/>
                  </a:cxn>
                  <a:cxn ang="0">
                    <a:pos x="136" y="104"/>
                  </a:cxn>
                  <a:cxn ang="0">
                    <a:pos x="120" y="82"/>
                  </a:cxn>
                  <a:cxn ang="0">
                    <a:pos x="140" y="68"/>
                  </a:cxn>
                  <a:cxn ang="0">
                    <a:pos x="140" y="64"/>
                  </a:cxn>
                  <a:cxn ang="0">
                    <a:pos x="147" y="57"/>
                  </a:cxn>
                  <a:cxn ang="0">
                    <a:pos x="146" y="40"/>
                  </a:cxn>
                  <a:cxn ang="0">
                    <a:pos x="149" y="22"/>
                  </a:cxn>
                </a:cxnLst>
                <a:rect l="0" t="0" r="r" b="b"/>
                <a:pathLst>
                  <a:path w="187" h="607">
                    <a:moveTo>
                      <a:pt x="140" y="7"/>
                    </a:moveTo>
                    <a:lnTo>
                      <a:pt x="117" y="0"/>
                    </a:lnTo>
                    <a:lnTo>
                      <a:pt x="93" y="4"/>
                    </a:lnTo>
                    <a:lnTo>
                      <a:pt x="76" y="19"/>
                    </a:lnTo>
                    <a:lnTo>
                      <a:pt x="70" y="38"/>
                    </a:lnTo>
                    <a:lnTo>
                      <a:pt x="75" y="60"/>
                    </a:lnTo>
                    <a:lnTo>
                      <a:pt x="67" y="73"/>
                    </a:lnTo>
                    <a:lnTo>
                      <a:pt x="55" y="79"/>
                    </a:lnTo>
                    <a:lnTo>
                      <a:pt x="22" y="93"/>
                    </a:lnTo>
                    <a:lnTo>
                      <a:pt x="12" y="101"/>
                    </a:lnTo>
                    <a:lnTo>
                      <a:pt x="0" y="198"/>
                    </a:lnTo>
                    <a:lnTo>
                      <a:pt x="5" y="218"/>
                    </a:lnTo>
                    <a:lnTo>
                      <a:pt x="39" y="226"/>
                    </a:lnTo>
                    <a:lnTo>
                      <a:pt x="35" y="319"/>
                    </a:lnTo>
                    <a:lnTo>
                      <a:pt x="58" y="328"/>
                    </a:lnTo>
                    <a:lnTo>
                      <a:pt x="63" y="395"/>
                    </a:lnTo>
                    <a:lnTo>
                      <a:pt x="59" y="512"/>
                    </a:lnTo>
                    <a:lnTo>
                      <a:pt x="58" y="576"/>
                    </a:lnTo>
                    <a:lnTo>
                      <a:pt x="63" y="578"/>
                    </a:lnTo>
                    <a:lnTo>
                      <a:pt x="63" y="584"/>
                    </a:lnTo>
                    <a:lnTo>
                      <a:pt x="81" y="595"/>
                    </a:lnTo>
                    <a:lnTo>
                      <a:pt x="93" y="603"/>
                    </a:lnTo>
                    <a:lnTo>
                      <a:pt x="100" y="606"/>
                    </a:lnTo>
                    <a:lnTo>
                      <a:pt x="109" y="606"/>
                    </a:lnTo>
                    <a:lnTo>
                      <a:pt x="118" y="604"/>
                    </a:lnTo>
                    <a:lnTo>
                      <a:pt x="120" y="601"/>
                    </a:lnTo>
                    <a:lnTo>
                      <a:pt x="118" y="596"/>
                    </a:lnTo>
                    <a:lnTo>
                      <a:pt x="114" y="591"/>
                    </a:lnTo>
                    <a:lnTo>
                      <a:pt x="107" y="583"/>
                    </a:lnTo>
                    <a:lnTo>
                      <a:pt x="99" y="576"/>
                    </a:lnTo>
                    <a:lnTo>
                      <a:pt x="105" y="578"/>
                    </a:lnTo>
                    <a:lnTo>
                      <a:pt x="105" y="570"/>
                    </a:lnTo>
                    <a:lnTo>
                      <a:pt x="131" y="582"/>
                    </a:lnTo>
                    <a:lnTo>
                      <a:pt x="142" y="582"/>
                    </a:lnTo>
                    <a:lnTo>
                      <a:pt x="146" y="578"/>
                    </a:lnTo>
                    <a:lnTo>
                      <a:pt x="146" y="574"/>
                    </a:lnTo>
                    <a:lnTo>
                      <a:pt x="145" y="571"/>
                    </a:lnTo>
                    <a:lnTo>
                      <a:pt x="142" y="567"/>
                    </a:lnTo>
                    <a:lnTo>
                      <a:pt x="136" y="561"/>
                    </a:lnTo>
                    <a:lnTo>
                      <a:pt x="131" y="556"/>
                    </a:lnTo>
                    <a:lnTo>
                      <a:pt x="138" y="555"/>
                    </a:lnTo>
                    <a:lnTo>
                      <a:pt x="144" y="497"/>
                    </a:lnTo>
                    <a:lnTo>
                      <a:pt x="146" y="407"/>
                    </a:lnTo>
                    <a:lnTo>
                      <a:pt x="157" y="332"/>
                    </a:lnTo>
                    <a:lnTo>
                      <a:pt x="160" y="311"/>
                    </a:lnTo>
                    <a:lnTo>
                      <a:pt x="163" y="300"/>
                    </a:lnTo>
                    <a:lnTo>
                      <a:pt x="155" y="255"/>
                    </a:lnTo>
                    <a:lnTo>
                      <a:pt x="151" y="234"/>
                    </a:lnTo>
                    <a:lnTo>
                      <a:pt x="157" y="236"/>
                    </a:lnTo>
                    <a:lnTo>
                      <a:pt x="160" y="233"/>
                    </a:lnTo>
                    <a:lnTo>
                      <a:pt x="163" y="233"/>
                    </a:lnTo>
                    <a:lnTo>
                      <a:pt x="168" y="230"/>
                    </a:lnTo>
                    <a:lnTo>
                      <a:pt x="173" y="230"/>
                    </a:lnTo>
                    <a:lnTo>
                      <a:pt x="175" y="226"/>
                    </a:lnTo>
                    <a:lnTo>
                      <a:pt x="178" y="225"/>
                    </a:lnTo>
                    <a:lnTo>
                      <a:pt x="180" y="221"/>
                    </a:lnTo>
                    <a:lnTo>
                      <a:pt x="184" y="218"/>
                    </a:lnTo>
                    <a:lnTo>
                      <a:pt x="186" y="212"/>
                    </a:lnTo>
                    <a:lnTo>
                      <a:pt x="177" y="192"/>
                    </a:lnTo>
                    <a:lnTo>
                      <a:pt x="181" y="180"/>
                    </a:lnTo>
                    <a:lnTo>
                      <a:pt x="163" y="192"/>
                    </a:lnTo>
                    <a:lnTo>
                      <a:pt x="136" y="104"/>
                    </a:lnTo>
                    <a:lnTo>
                      <a:pt x="116" y="86"/>
                    </a:lnTo>
                    <a:lnTo>
                      <a:pt x="120" y="82"/>
                    </a:lnTo>
                    <a:lnTo>
                      <a:pt x="138" y="79"/>
                    </a:lnTo>
                    <a:lnTo>
                      <a:pt x="140" y="68"/>
                    </a:lnTo>
                    <a:lnTo>
                      <a:pt x="133" y="65"/>
                    </a:lnTo>
                    <a:lnTo>
                      <a:pt x="140" y="64"/>
                    </a:lnTo>
                    <a:lnTo>
                      <a:pt x="140" y="60"/>
                    </a:lnTo>
                    <a:lnTo>
                      <a:pt x="147" y="57"/>
                    </a:lnTo>
                    <a:lnTo>
                      <a:pt x="142" y="43"/>
                    </a:lnTo>
                    <a:lnTo>
                      <a:pt x="146" y="40"/>
                    </a:lnTo>
                    <a:lnTo>
                      <a:pt x="144" y="22"/>
                    </a:lnTo>
                    <a:lnTo>
                      <a:pt x="149" y="22"/>
                    </a:lnTo>
                    <a:lnTo>
                      <a:pt x="140" y="7"/>
                    </a:lnTo>
                  </a:path>
                </a:pathLst>
              </a:custGeom>
              <a:solidFill>
                <a:schemeClr val="tx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705" name="Freeform 33"/>
              <p:cNvSpPr>
                <a:spLocks/>
              </p:cNvSpPr>
              <p:nvPr/>
            </p:nvSpPr>
            <p:spPr bwMode="auto">
              <a:xfrm>
                <a:off x="2617" y="2146"/>
                <a:ext cx="163" cy="811"/>
              </a:xfrm>
              <a:custGeom>
                <a:avLst/>
                <a:gdLst/>
                <a:ahLst/>
                <a:cxnLst>
                  <a:cxn ang="0">
                    <a:pos x="108" y="12"/>
                  </a:cxn>
                  <a:cxn ang="0">
                    <a:pos x="69" y="0"/>
                  </a:cxn>
                  <a:cxn ang="0">
                    <a:pos x="40" y="0"/>
                  </a:cxn>
                  <a:cxn ang="0">
                    <a:pos x="14" y="7"/>
                  </a:cxn>
                  <a:cxn ang="0">
                    <a:pos x="4" y="35"/>
                  </a:cxn>
                  <a:cxn ang="0">
                    <a:pos x="4" y="59"/>
                  </a:cxn>
                  <a:cxn ang="0">
                    <a:pos x="18" y="87"/>
                  </a:cxn>
                  <a:cxn ang="0">
                    <a:pos x="30" y="87"/>
                  </a:cxn>
                  <a:cxn ang="0">
                    <a:pos x="14" y="119"/>
                  </a:cxn>
                  <a:cxn ang="0">
                    <a:pos x="0" y="174"/>
                  </a:cxn>
                  <a:cxn ang="0">
                    <a:pos x="0" y="221"/>
                  </a:cxn>
                  <a:cxn ang="0">
                    <a:pos x="4" y="280"/>
                  </a:cxn>
                  <a:cxn ang="0">
                    <a:pos x="14" y="338"/>
                  </a:cxn>
                  <a:cxn ang="0">
                    <a:pos x="33" y="341"/>
                  </a:cxn>
                  <a:cxn ang="0">
                    <a:pos x="33" y="358"/>
                  </a:cxn>
                  <a:cxn ang="0">
                    <a:pos x="43" y="365"/>
                  </a:cxn>
                  <a:cxn ang="0">
                    <a:pos x="43" y="424"/>
                  </a:cxn>
                  <a:cxn ang="0">
                    <a:pos x="53" y="435"/>
                  </a:cxn>
                  <a:cxn ang="0">
                    <a:pos x="53" y="544"/>
                  </a:cxn>
                  <a:cxn ang="0">
                    <a:pos x="53" y="613"/>
                  </a:cxn>
                  <a:cxn ang="0">
                    <a:pos x="38" y="689"/>
                  </a:cxn>
                  <a:cxn ang="0">
                    <a:pos x="32" y="788"/>
                  </a:cxn>
                  <a:cxn ang="0">
                    <a:pos x="49" y="795"/>
                  </a:cxn>
                  <a:cxn ang="0">
                    <a:pos x="49" y="807"/>
                  </a:cxn>
                  <a:cxn ang="0">
                    <a:pos x="77" y="807"/>
                  </a:cxn>
                  <a:cxn ang="0">
                    <a:pos x="82" y="803"/>
                  </a:cxn>
                  <a:cxn ang="0">
                    <a:pos x="93" y="803"/>
                  </a:cxn>
                  <a:cxn ang="0">
                    <a:pos x="93" y="810"/>
                  </a:cxn>
                  <a:cxn ang="0">
                    <a:pos x="113" y="807"/>
                  </a:cxn>
                  <a:cxn ang="0">
                    <a:pos x="156" y="803"/>
                  </a:cxn>
                  <a:cxn ang="0">
                    <a:pos x="156" y="796"/>
                  </a:cxn>
                  <a:cxn ang="0">
                    <a:pos x="117" y="780"/>
                  </a:cxn>
                  <a:cxn ang="0">
                    <a:pos x="117" y="766"/>
                  </a:cxn>
                  <a:cxn ang="0">
                    <a:pos x="152" y="759"/>
                  </a:cxn>
                  <a:cxn ang="0">
                    <a:pos x="152" y="749"/>
                  </a:cxn>
                  <a:cxn ang="0">
                    <a:pos x="128" y="734"/>
                  </a:cxn>
                  <a:cxn ang="0">
                    <a:pos x="128" y="624"/>
                  </a:cxn>
                  <a:cxn ang="0">
                    <a:pos x="136" y="523"/>
                  </a:cxn>
                  <a:cxn ang="0">
                    <a:pos x="134" y="422"/>
                  </a:cxn>
                  <a:cxn ang="0">
                    <a:pos x="132" y="365"/>
                  </a:cxn>
                  <a:cxn ang="0">
                    <a:pos x="136" y="348"/>
                  </a:cxn>
                  <a:cxn ang="0">
                    <a:pos x="136" y="268"/>
                  </a:cxn>
                  <a:cxn ang="0">
                    <a:pos x="165" y="251"/>
                  </a:cxn>
                  <a:cxn ang="0">
                    <a:pos x="165" y="240"/>
                  </a:cxn>
                  <a:cxn ang="0">
                    <a:pos x="103" y="131"/>
                  </a:cxn>
                  <a:cxn ang="0">
                    <a:pos x="72" y="117"/>
                  </a:cxn>
                  <a:cxn ang="0">
                    <a:pos x="77" y="110"/>
                  </a:cxn>
                  <a:cxn ang="0">
                    <a:pos x="97" y="105"/>
                  </a:cxn>
                  <a:cxn ang="0">
                    <a:pos x="97" y="99"/>
                  </a:cxn>
                  <a:cxn ang="0">
                    <a:pos x="103" y="95"/>
                  </a:cxn>
                  <a:cxn ang="0">
                    <a:pos x="103" y="87"/>
                  </a:cxn>
                  <a:cxn ang="0">
                    <a:pos x="108" y="84"/>
                  </a:cxn>
                  <a:cxn ang="0">
                    <a:pos x="103" y="80"/>
                  </a:cxn>
                  <a:cxn ang="0">
                    <a:pos x="107" y="77"/>
                  </a:cxn>
                  <a:cxn ang="0">
                    <a:pos x="97" y="59"/>
                  </a:cxn>
                  <a:cxn ang="0">
                    <a:pos x="103" y="49"/>
                  </a:cxn>
                  <a:cxn ang="0">
                    <a:pos x="97" y="38"/>
                  </a:cxn>
                  <a:cxn ang="0">
                    <a:pos x="107" y="30"/>
                  </a:cxn>
                  <a:cxn ang="0">
                    <a:pos x="108" y="12"/>
                  </a:cxn>
                </a:cxnLst>
                <a:rect l="0" t="0" r="r" b="b"/>
                <a:pathLst>
                  <a:path w="166" h="811">
                    <a:moveTo>
                      <a:pt x="108" y="12"/>
                    </a:moveTo>
                    <a:lnTo>
                      <a:pt x="69" y="0"/>
                    </a:lnTo>
                    <a:lnTo>
                      <a:pt x="40" y="0"/>
                    </a:lnTo>
                    <a:lnTo>
                      <a:pt x="14" y="7"/>
                    </a:lnTo>
                    <a:lnTo>
                      <a:pt x="4" y="35"/>
                    </a:lnTo>
                    <a:lnTo>
                      <a:pt x="4" y="59"/>
                    </a:lnTo>
                    <a:lnTo>
                      <a:pt x="18" y="87"/>
                    </a:lnTo>
                    <a:lnTo>
                      <a:pt x="30" y="87"/>
                    </a:lnTo>
                    <a:lnTo>
                      <a:pt x="14" y="119"/>
                    </a:lnTo>
                    <a:lnTo>
                      <a:pt x="0" y="174"/>
                    </a:lnTo>
                    <a:lnTo>
                      <a:pt x="0" y="221"/>
                    </a:lnTo>
                    <a:lnTo>
                      <a:pt x="4" y="280"/>
                    </a:lnTo>
                    <a:lnTo>
                      <a:pt x="14" y="338"/>
                    </a:lnTo>
                    <a:lnTo>
                      <a:pt x="33" y="341"/>
                    </a:lnTo>
                    <a:lnTo>
                      <a:pt x="33" y="358"/>
                    </a:lnTo>
                    <a:lnTo>
                      <a:pt x="43" y="365"/>
                    </a:lnTo>
                    <a:lnTo>
                      <a:pt x="43" y="424"/>
                    </a:lnTo>
                    <a:lnTo>
                      <a:pt x="53" y="435"/>
                    </a:lnTo>
                    <a:lnTo>
                      <a:pt x="53" y="544"/>
                    </a:lnTo>
                    <a:lnTo>
                      <a:pt x="53" y="613"/>
                    </a:lnTo>
                    <a:lnTo>
                      <a:pt x="38" y="689"/>
                    </a:lnTo>
                    <a:lnTo>
                      <a:pt x="32" y="788"/>
                    </a:lnTo>
                    <a:lnTo>
                      <a:pt x="49" y="795"/>
                    </a:lnTo>
                    <a:lnTo>
                      <a:pt x="49" y="807"/>
                    </a:lnTo>
                    <a:lnTo>
                      <a:pt x="77" y="807"/>
                    </a:lnTo>
                    <a:lnTo>
                      <a:pt x="82" y="803"/>
                    </a:lnTo>
                    <a:lnTo>
                      <a:pt x="93" y="803"/>
                    </a:lnTo>
                    <a:lnTo>
                      <a:pt x="93" y="810"/>
                    </a:lnTo>
                    <a:lnTo>
                      <a:pt x="113" y="807"/>
                    </a:lnTo>
                    <a:lnTo>
                      <a:pt x="156" y="803"/>
                    </a:lnTo>
                    <a:lnTo>
                      <a:pt x="156" y="796"/>
                    </a:lnTo>
                    <a:lnTo>
                      <a:pt x="117" y="780"/>
                    </a:lnTo>
                    <a:lnTo>
                      <a:pt x="117" y="766"/>
                    </a:lnTo>
                    <a:lnTo>
                      <a:pt x="152" y="759"/>
                    </a:lnTo>
                    <a:lnTo>
                      <a:pt x="152" y="749"/>
                    </a:lnTo>
                    <a:lnTo>
                      <a:pt x="128" y="734"/>
                    </a:lnTo>
                    <a:lnTo>
                      <a:pt x="128" y="624"/>
                    </a:lnTo>
                    <a:lnTo>
                      <a:pt x="136" y="523"/>
                    </a:lnTo>
                    <a:lnTo>
                      <a:pt x="134" y="422"/>
                    </a:lnTo>
                    <a:lnTo>
                      <a:pt x="132" y="365"/>
                    </a:lnTo>
                    <a:lnTo>
                      <a:pt x="136" y="348"/>
                    </a:lnTo>
                    <a:lnTo>
                      <a:pt x="136" y="268"/>
                    </a:lnTo>
                    <a:lnTo>
                      <a:pt x="165" y="251"/>
                    </a:lnTo>
                    <a:lnTo>
                      <a:pt x="165" y="240"/>
                    </a:lnTo>
                    <a:lnTo>
                      <a:pt x="103" y="131"/>
                    </a:lnTo>
                    <a:lnTo>
                      <a:pt x="72" y="117"/>
                    </a:lnTo>
                    <a:lnTo>
                      <a:pt x="77" y="110"/>
                    </a:lnTo>
                    <a:lnTo>
                      <a:pt x="97" y="105"/>
                    </a:lnTo>
                    <a:lnTo>
                      <a:pt x="97" y="99"/>
                    </a:lnTo>
                    <a:lnTo>
                      <a:pt x="103" y="95"/>
                    </a:lnTo>
                    <a:lnTo>
                      <a:pt x="103" y="87"/>
                    </a:lnTo>
                    <a:lnTo>
                      <a:pt x="108" y="84"/>
                    </a:lnTo>
                    <a:lnTo>
                      <a:pt x="103" y="80"/>
                    </a:lnTo>
                    <a:lnTo>
                      <a:pt x="107" y="77"/>
                    </a:lnTo>
                    <a:lnTo>
                      <a:pt x="97" y="59"/>
                    </a:lnTo>
                    <a:lnTo>
                      <a:pt x="103" y="49"/>
                    </a:lnTo>
                    <a:lnTo>
                      <a:pt x="97" y="38"/>
                    </a:lnTo>
                    <a:lnTo>
                      <a:pt x="107" y="30"/>
                    </a:lnTo>
                    <a:lnTo>
                      <a:pt x="108" y="12"/>
                    </a:lnTo>
                  </a:path>
                </a:pathLst>
              </a:custGeom>
              <a:solidFill>
                <a:schemeClr val="tx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706" name="Freeform 34"/>
              <p:cNvSpPr>
                <a:spLocks/>
              </p:cNvSpPr>
              <p:nvPr/>
            </p:nvSpPr>
            <p:spPr bwMode="auto">
              <a:xfrm>
                <a:off x="2771" y="2258"/>
                <a:ext cx="245" cy="835"/>
              </a:xfrm>
              <a:custGeom>
                <a:avLst/>
                <a:gdLst/>
                <a:ahLst/>
                <a:cxnLst>
                  <a:cxn ang="0">
                    <a:pos x="93" y="11"/>
                  </a:cxn>
                  <a:cxn ang="0">
                    <a:pos x="81" y="57"/>
                  </a:cxn>
                  <a:cxn ang="0">
                    <a:pos x="89" y="62"/>
                  </a:cxn>
                  <a:cxn ang="0">
                    <a:pos x="97" y="80"/>
                  </a:cxn>
                  <a:cxn ang="0">
                    <a:pos x="108" y="108"/>
                  </a:cxn>
                  <a:cxn ang="0">
                    <a:pos x="97" y="114"/>
                  </a:cxn>
                  <a:cxn ang="0">
                    <a:pos x="43" y="156"/>
                  </a:cxn>
                  <a:cxn ang="0">
                    <a:pos x="7" y="409"/>
                  </a:cxn>
                  <a:cxn ang="0">
                    <a:pos x="0" y="452"/>
                  </a:cxn>
                  <a:cxn ang="0">
                    <a:pos x="15" y="477"/>
                  </a:cxn>
                  <a:cxn ang="0">
                    <a:pos x="26" y="483"/>
                  </a:cxn>
                  <a:cxn ang="0">
                    <a:pos x="26" y="444"/>
                  </a:cxn>
                  <a:cxn ang="0">
                    <a:pos x="26" y="464"/>
                  </a:cxn>
                  <a:cxn ang="0">
                    <a:pos x="39" y="450"/>
                  </a:cxn>
                  <a:cxn ang="0">
                    <a:pos x="46" y="418"/>
                  </a:cxn>
                  <a:cxn ang="0">
                    <a:pos x="78" y="636"/>
                  </a:cxn>
                  <a:cxn ang="0">
                    <a:pos x="93" y="769"/>
                  </a:cxn>
                  <a:cxn ang="0">
                    <a:pos x="85" y="828"/>
                  </a:cxn>
                  <a:cxn ang="0">
                    <a:pos x="124" y="820"/>
                  </a:cxn>
                  <a:cxn ang="0">
                    <a:pos x="113" y="744"/>
                  </a:cxn>
                  <a:cxn ang="0">
                    <a:pos x="128" y="642"/>
                  </a:cxn>
                  <a:cxn ang="0">
                    <a:pos x="132" y="742"/>
                  </a:cxn>
                  <a:cxn ang="0">
                    <a:pos x="139" y="812"/>
                  </a:cxn>
                  <a:cxn ang="0">
                    <a:pos x="171" y="814"/>
                  </a:cxn>
                  <a:cxn ang="0">
                    <a:pos x="183" y="636"/>
                  </a:cxn>
                  <a:cxn ang="0">
                    <a:pos x="197" y="619"/>
                  </a:cxn>
                  <a:cxn ang="0">
                    <a:pos x="234" y="636"/>
                  </a:cxn>
                  <a:cxn ang="0">
                    <a:pos x="214" y="425"/>
                  </a:cxn>
                  <a:cxn ang="0">
                    <a:pos x="218" y="384"/>
                  </a:cxn>
                  <a:cxn ang="0">
                    <a:pos x="214" y="280"/>
                  </a:cxn>
                  <a:cxn ang="0">
                    <a:pos x="160" y="140"/>
                  </a:cxn>
                  <a:cxn ang="0">
                    <a:pos x="160" y="91"/>
                  </a:cxn>
                  <a:cxn ang="0">
                    <a:pos x="171" y="83"/>
                  </a:cxn>
                  <a:cxn ang="0">
                    <a:pos x="183" y="69"/>
                  </a:cxn>
                  <a:cxn ang="0">
                    <a:pos x="175" y="11"/>
                  </a:cxn>
                  <a:cxn ang="0">
                    <a:pos x="146" y="3"/>
                  </a:cxn>
                  <a:cxn ang="0">
                    <a:pos x="121" y="6"/>
                  </a:cxn>
                </a:cxnLst>
                <a:rect l="0" t="0" r="r" b="b"/>
                <a:pathLst>
                  <a:path w="242" h="835">
                    <a:moveTo>
                      <a:pt x="121" y="6"/>
                    </a:moveTo>
                    <a:lnTo>
                      <a:pt x="93" y="11"/>
                    </a:lnTo>
                    <a:lnTo>
                      <a:pt x="81" y="43"/>
                    </a:lnTo>
                    <a:lnTo>
                      <a:pt x="81" y="57"/>
                    </a:lnTo>
                    <a:lnTo>
                      <a:pt x="93" y="57"/>
                    </a:lnTo>
                    <a:lnTo>
                      <a:pt x="89" y="62"/>
                    </a:lnTo>
                    <a:lnTo>
                      <a:pt x="93" y="66"/>
                    </a:lnTo>
                    <a:lnTo>
                      <a:pt x="97" y="80"/>
                    </a:lnTo>
                    <a:lnTo>
                      <a:pt x="100" y="82"/>
                    </a:lnTo>
                    <a:lnTo>
                      <a:pt x="108" y="108"/>
                    </a:lnTo>
                    <a:lnTo>
                      <a:pt x="108" y="114"/>
                    </a:lnTo>
                    <a:lnTo>
                      <a:pt x="97" y="114"/>
                    </a:lnTo>
                    <a:lnTo>
                      <a:pt x="77" y="146"/>
                    </a:lnTo>
                    <a:lnTo>
                      <a:pt x="43" y="156"/>
                    </a:lnTo>
                    <a:lnTo>
                      <a:pt x="26" y="181"/>
                    </a:lnTo>
                    <a:lnTo>
                      <a:pt x="7" y="409"/>
                    </a:lnTo>
                    <a:lnTo>
                      <a:pt x="15" y="412"/>
                    </a:lnTo>
                    <a:lnTo>
                      <a:pt x="0" y="452"/>
                    </a:lnTo>
                    <a:lnTo>
                      <a:pt x="7" y="477"/>
                    </a:lnTo>
                    <a:lnTo>
                      <a:pt x="15" y="477"/>
                    </a:lnTo>
                    <a:lnTo>
                      <a:pt x="19" y="483"/>
                    </a:lnTo>
                    <a:lnTo>
                      <a:pt x="26" y="483"/>
                    </a:lnTo>
                    <a:lnTo>
                      <a:pt x="22" y="459"/>
                    </a:lnTo>
                    <a:lnTo>
                      <a:pt x="26" y="444"/>
                    </a:lnTo>
                    <a:lnTo>
                      <a:pt x="30" y="456"/>
                    </a:lnTo>
                    <a:lnTo>
                      <a:pt x="26" y="464"/>
                    </a:lnTo>
                    <a:lnTo>
                      <a:pt x="31" y="469"/>
                    </a:lnTo>
                    <a:lnTo>
                      <a:pt x="39" y="450"/>
                    </a:lnTo>
                    <a:lnTo>
                      <a:pt x="33" y="416"/>
                    </a:lnTo>
                    <a:lnTo>
                      <a:pt x="46" y="418"/>
                    </a:lnTo>
                    <a:lnTo>
                      <a:pt x="39" y="624"/>
                    </a:lnTo>
                    <a:lnTo>
                      <a:pt x="78" y="636"/>
                    </a:lnTo>
                    <a:lnTo>
                      <a:pt x="97" y="757"/>
                    </a:lnTo>
                    <a:lnTo>
                      <a:pt x="93" y="769"/>
                    </a:lnTo>
                    <a:lnTo>
                      <a:pt x="85" y="819"/>
                    </a:lnTo>
                    <a:lnTo>
                      <a:pt x="85" y="828"/>
                    </a:lnTo>
                    <a:lnTo>
                      <a:pt x="113" y="834"/>
                    </a:lnTo>
                    <a:lnTo>
                      <a:pt x="124" y="820"/>
                    </a:lnTo>
                    <a:lnTo>
                      <a:pt x="117" y="776"/>
                    </a:lnTo>
                    <a:lnTo>
                      <a:pt x="113" y="744"/>
                    </a:lnTo>
                    <a:lnTo>
                      <a:pt x="124" y="641"/>
                    </a:lnTo>
                    <a:lnTo>
                      <a:pt x="128" y="642"/>
                    </a:lnTo>
                    <a:lnTo>
                      <a:pt x="139" y="679"/>
                    </a:lnTo>
                    <a:lnTo>
                      <a:pt x="132" y="742"/>
                    </a:lnTo>
                    <a:lnTo>
                      <a:pt x="124" y="747"/>
                    </a:lnTo>
                    <a:lnTo>
                      <a:pt x="139" y="812"/>
                    </a:lnTo>
                    <a:lnTo>
                      <a:pt x="166" y="819"/>
                    </a:lnTo>
                    <a:lnTo>
                      <a:pt x="171" y="814"/>
                    </a:lnTo>
                    <a:lnTo>
                      <a:pt x="151" y="749"/>
                    </a:lnTo>
                    <a:lnTo>
                      <a:pt x="183" y="636"/>
                    </a:lnTo>
                    <a:lnTo>
                      <a:pt x="197" y="627"/>
                    </a:lnTo>
                    <a:lnTo>
                      <a:pt x="197" y="619"/>
                    </a:lnTo>
                    <a:lnTo>
                      <a:pt x="226" y="621"/>
                    </a:lnTo>
                    <a:lnTo>
                      <a:pt x="234" y="636"/>
                    </a:lnTo>
                    <a:lnTo>
                      <a:pt x="241" y="627"/>
                    </a:lnTo>
                    <a:lnTo>
                      <a:pt x="214" y="425"/>
                    </a:lnTo>
                    <a:lnTo>
                      <a:pt x="218" y="426"/>
                    </a:lnTo>
                    <a:lnTo>
                      <a:pt x="218" y="384"/>
                    </a:lnTo>
                    <a:lnTo>
                      <a:pt x="222" y="379"/>
                    </a:lnTo>
                    <a:lnTo>
                      <a:pt x="214" y="280"/>
                    </a:lnTo>
                    <a:lnTo>
                      <a:pt x="206" y="163"/>
                    </a:lnTo>
                    <a:lnTo>
                      <a:pt x="160" y="140"/>
                    </a:lnTo>
                    <a:lnTo>
                      <a:pt x="147" y="114"/>
                    </a:lnTo>
                    <a:lnTo>
                      <a:pt x="160" y="91"/>
                    </a:lnTo>
                    <a:lnTo>
                      <a:pt x="166" y="94"/>
                    </a:lnTo>
                    <a:lnTo>
                      <a:pt x="171" y="83"/>
                    </a:lnTo>
                    <a:lnTo>
                      <a:pt x="171" y="70"/>
                    </a:lnTo>
                    <a:lnTo>
                      <a:pt x="183" y="69"/>
                    </a:lnTo>
                    <a:lnTo>
                      <a:pt x="186" y="36"/>
                    </a:lnTo>
                    <a:lnTo>
                      <a:pt x="175" y="11"/>
                    </a:lnTo>
                    <a:lnTo>
                      <a:pt x="163" y="3"/>
                    </a:lnTo>
                    <a:lnTo>
                      <a:pt x="146" y="3"/>
                    </a:lnTo>
                    <a:lnTo>
                      <a:pt x="133" y="0"/>
                    </a:lnTo>
                    <a:lnTo>
                      <a:pt x="121" y="6"/>
                    </a:lnTo>
                  </a:path>
                </a:pathLst>
              </a:custGeom>
              <a:solidFill>
                <a:schemeClr val="tx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707" name="Freeform 35"/>
              <p:cNvSpPr>
                <a:spLocks/>
              </p:cNvSpPr>
              <p:nvPr/>
            </p:nvSpPr>
            <p:spPr bwMode="auto">
              <a:xfrm>
                <a:off x="4083" y="2250"/>
                <a:ext cx="268" cy="851"/>
              </a:xfrm>
              <a:custGeom>
                <a:avLst/>
                <a:gdLst/>
                <a:ahLst/>
                <a:cxnLst>
                  <a:cxn ang="0">
                    <a:pos x="163" y="11"/>
                  </a:cxn>
                  <a:cxn ang="0">
                    <a:pos x="176" y="58"/>
                  </a:cxn>
                  <a:cxn ang="0">
                    <a:pos x="167" y="63"/>
                  </a:cxn>
                  <a:cxn ang="0">
                    <a:pos x="159" y="81"/>
                  </a:cxn>
                  <a:cxn ang="0">
                    <a:pos x="145" y="110"/>
                  </a:cxn>
                  <a:cxn ang="0">
                    <a:pos x="159" y="116"/>
                  </a:cxn>
                  <a:cxn ang="0">
                    <a:pos x="219" y="159"/>
                  </a:cxn>
                  <a:cxn ang="0">
                    <a:pos x="258" y="417"/>
                  </a:cxn>
                  <a:cxn ang="0">
                    <a:pos x="267" y="461"/>
                  </a:cxn>
                  <a:cxn ang="0">
                    <a:pos x="250" y="486"/>
                  </a:cxn>
                  <a:cxn ang="0">
                    <a:pos x="237" y="492"/>
                  </a:cxn>
                  <a:cxn ang="0">
                    <a:pos x="237" y="453"/>
                  </a:cxn>
                  <a:cxn ang="0">
                    <a:pos x="237" y="472"/>
                  </a:cxn>
                  <a:cxn ang="0">
                    <a:pos x="223" y="458"/>
                  </a:cxn>
                  <a:cxn ang="0">
                    <a:pos x="215" y="426"/>
                  </a:cxn>
                  <a:cxn ang="0">
                    <a:pos x="180" y="648"/>
                  </a:cxn>
                  <a:cxn ang="0">
                    <a:pos x="163" y="784"/>
                  </a:cxn>
                  <a:cxn ang="0">
                    <a:pos x="172" y="845"/>
                  </a:cxn>
                  <a:cxn ang="0">
                    <a:pos x="129" y="836"/>
                  </a:cxn>
                  <a:cxn ang="0">
                    <a:pos x="141" y="759"/>
                  </a:cxn>
                  <a:cxn ang="0">
                    <a:pos x="124" y="655"/>
                  </a:cxn>
                  <a:cxn ang="0">
                    <a:pos x="120" y="756"/>
                  </a:cxn>
                  <a:cxn ang="0">
                    <a:pos x="112" y="827"/>
                  </a:cxn>
                  <a:cxn ang="0">
                    <a:pos x="77" y="831"/>
                  </a:cxn>
                  <a:cxn ang="0">
                    <a:pos x="63" y="648"/>
                  </a:cxn>
                  <a:cxn ang="0">
                    <a:pos x="48" y="631"/>
                  </a:cxn>
                  <a:cxn ang="0">
                    <a:pos x="8" y="648"/>
                  </a:cxn>
                  <a:cxn ang="0">
                    <a:pos x="30" y="433"/>
                  </a:cxn>
                  <a:cxn ang="0">
                    <a:pos x="25" y="392"/>
                  </a:cxn>
                  <a:cxn ang="0">
                    <a:pos x="29" y="285"/>
                  </a:cxn>
                  <a:cxn ang="0">
                    <a:pos x="89" y="143"/>
                  </a:cxn>
                  <a:cxn ang="0">
                    <a:pos x="89" y="93"/>
                  </a:cxn>
                  <a:cxn ang="0">
                    <a:pos x="77" y="84"/>
                  </a:cxn>
                  <a:cxn ang="0">
                    <a:pos x="63" y="70"/>
                  </a:cxn>
                  <a:cxn ang="0">
                    <a:pos x="72" y="11"/>
                  </a:cxn>
                  <a:cxn ang="0">
                    <a:pos x="105" y="2"/>
                  </a:cxn>
                  <a:cxn ang="0">
                    <a:pos x="132" y="6"/>
                  </a:cxn>
                </a:cxnLst>
                <a:rect l="0" t="0" r="r" b="b"/>
                <a:pathLst>
                  <a:path w="268" h="851">
                    <a:moveTo>
                      <a:pt x="132" y="6"/>
                    </a:moveTo>
                    <a:lnTo>
                      <a:pt x="163" y="11"/>
                    </a:lnTo>
                    <a:lnTo>
                      <a:pt x="176" y="44"/>
                    </a:lnTo>
                    <a:lnTo>
                      <a:pt x="176" y="58"/>
                    </a:lnTo>
                    <a:lnTo>
                      <a:pt x="163" y="58"/>
                    </a:lnTo>
                    <a:lnTo>
                      <a:pt x="167" y="63"/>
                    </a:lnTo>
                    <a:lnTo>
                      <a:pt x="163" y="67"/>
                    </a:lnTo>
                    <a:lnTo>
                      <a:pt x="159" y="81"/>
                    </a:lnTo>
                    <a:lnTo>
                      <a:pt x="154" y="83"/>
                    </a:lnTo>
                    <a:lnTo>
                      <a:pt x="145" y="110"/>
                    </a:lnTo>
                    <a:lnTo>
                      <a:pt x="145" y="116"/>
                    </a:lnTo>
                    <a:lnTo>
                      <a:pt x="159" y="116"/>
                    </a:lnTo>
                    <a:lnTo>
                      <a:pt x="181" y="148"/>
                    </a:lnTo>
                    <a:lnTo>
                      <a:pt x="219" y="159"/>
                    </a:lnTo>
                    <a:lnTo>
                      <a:pt x="237" y="185"/>
                    </a:lnTo>
                    <a:lnTo>
                      <a:pt x="258" y="417"/>
                    </a:lnTo>
                    <a:lnTo>
                      <a:pt x="249" y="420"/>
                    </a:lnTo>
                    <a:lnTo>
                      <a:pt x="267" y="461"/>
                    </a:lnTo>
                    <a:lnTo>
                      <a:pt x="258" y="486"/>
                    </a:lnTo>
                    <a:lnTo>
                      <a:pt x="250" y="486"/>
                    </a:lnTo>
                    <a:lnTo>
                      <a:pt x="245" y="492"/>
                    </a:lnTo>
                    <a:lnTo>
                      <a:pt x="237" y="492"/>
                    </a:lnTo>
                    <a:lnTo>
                      <a:pt x="241" y="468"/>
                    </a:lnTo>
                    <a:lnTo>
                      <a:pt x="237" y="453"/>
                    </a:lnTo>
                    <a:lnTo>
                      <a:pt x="233" y="465"/>
                    </a:lnTo>
                    <a:lnTo>
                      <a:pt x="237" y="472"/>
                    </a:lnTo>
                    <a:lnTo>
                      <a:pt x="232" y="478"/>
                    </a:lnTo>
                    <a:lnTo>
                      <a:pt x="223" y="458"/>
                    </a:lnTo>
                    <a:lnTo>
                      <a:pt x="229" y="424"/>
                    </a:lnTo>
                    <a:lnTo>
                      <a:pt x="215" y="426"/>
                    </a:lnTo>
                    <a:lnTo>
                      <a:pt x="223" y="637"/>
                    </a:lnTo>
                    <a:lnTo>
                      <a:pt x="180" y="648"/>
                    </a:lnTo>
                    <a:lnTo>
                      <a:pt x="159" y="771"/>
                    </a:lnTo>
                    <a:lnTo>
                      <a:pt x="163" y="784"/>
                    </a:lnTo>
                    <a:lnTo>
                      <a:pt x="172" y="835"/>
                    </a:lnTo>
                    <a:lnTo>
                      <a:pt x="172" y="845"/>
                    </a:lnTo>
                    <a:lnTo>
                      <a:pt x="141" y="850"/>
                    </a:lnTo>
                    <a:lnTo>
                      <a:pt x="129" y="836"/>
                    </a:lnTo>
                    <a:lnTo>
                      <a:pt x="136" y="791"/>
                    </a:lnTo>
                    <a:lnTo>
                      <a:pt x="141" y="759"/>
                    </a:lnTo>
                    <a:lnTo>
                      <a:pt x="128" y="654"/>
                    </a:lnTo>
                    <a:lnTo>
                      <a:pt x="124" y="655"/>
                    </a:lnTo>
                    <a:lnTo>
                      <a:pt x="112" y="692"/>
                    </a:lnTo>
                    <a:lnTo>
                      <a:pt x="120" y="756"/>
                    </a:lnTo>
                    <a:lnTo>
                      <a:pt x="129" y="762"/>
                    </a:lnTo>
                    <a:lnTo>
                      <a:pt x="112" y="827"/>
                    </a:lnTo>
                    <a:lnTo>
                      <a:pt x="81" y="836"/>
                    </a:lnTo>
                    <a:lnTo>
                      <a:pt x="77" y="831"/>
                    </a:lnTo>
                    <a:lnTo>
                      <a:pt x="98" y="763"/>
                    </a:lnTo>
                    <a:lnTo>
                      <a:pt x="63" y="648"/>
                    </a:lnTo>
                    <a:lnTo>
                      <a:pt x="48" y="639"/>
                    </a:lnTo>
                    <a:lnTo>
                      <a:pt x="48" y="631"/>
                    </a:lnTo>
                    <a:lnTo>
                      <a:pt x="17" y="633"/>
                    </a:lnTo>
                    <a:lnTo>
                      <a:pt x="8" y="648"/>
                    </a:lnTo>
                    <a:lnTo>
                      <a:pt x="0" y="639"/>
                    </a:lnTo>
                    <a:lnTo>
                      <a:pt x="30" y="433"/>
                    </a:lnTo>
                    <a:lnTo>
                      <a:pt x="25" y="434"/>
                    </a:lnTo>
                    <a:lnTo>
                      <a:pt x="25" y="392"/>
                    </a:lnTo>
                    <a:lnTo>
                      <a:pt x="20" y="386"/>
                    </a:lnTo>
                    <a:lnTo>
                      <a:pt x="29" y="285"/>
                    </a:lnTo>
                    <a:lnTo>
                      <a:pt x="39" y="166"/>
                    </a:lnTo>
                    <a:lnTo>
                      <a:pt x="89" y="143"/>
                    </a:lnTo>
                    <a:lnTo>
                      <a:pt x="103" y="116"/>
                    </a:lnTo>
                    <a:lnTo>
                      <a:pt x="89" y="93"/>
                    </a:lnTo>
                    <a:lnTo>
                      <a:pt x="81" y="95"/>
                    </a:lnTo>
                    <a:lnTo>
                      <a:pt x="77" y="84"/>
                    </a:lnTo>
                    <a:lnTo>
                      <a:pt x="77" y="71"/>
                    </a:lnTo>
                    <a:lnTo>
                      <a:pt x="63" y="70"/>
                    </a:lnTo>
                    <a:lnTo>
                      <a:pt x="60" y="36"/>
                    </a:lnTo>
                    <a:lnTo>
                      <a:pt x="72" y="11"/>
                    </a:lnTo>
                    <a:lnTo>
                      <a:pt x="85" y="2"/>
                    </a:lnTo>
                    <a:lnTo>
                      <a:pt x="105" y="2"/>
                    </a:lnTo>
                    <a:lnTo>
                      <a:pt x="118" y="0"/>
                    </a:lnTo>
                    <a:lnTo>
                      <a:pt x="132" y="6"/>
                    </a:lnTo>
                  </a:path>
                </a:pathLst>
              </a:custGeom>
              <a:solidFill>
                <a:schemeClr val="tx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28708" name="Freeform 36"/>
            <p:cNvSpPr>
              <a:spLocks/>
            </p:cNvSpPr>
            <p:nvPr/>
          </p:nvSpPr>
          <p:spPr bwMode="auto">
            <a:xfrm>
              <a:off x="3448" y="2118"/>
              <a:ext cx="145" cy="601"/>
            </a:xfrm>
            <a:custGeom>
              <a:avLst/>
              <a:gdLst/>
              <a:ahLst/>
              <a:cxnLst>
                <a:cxn ang="0">
                  <a:pos x="30" y="11"/>
                </a:cxn>
                <a:cxn ang="0">
                  <a:pos x="30" y="27"/>
                </a:cxn>
                <a:cxn ang="0">
                  <a:pos x="33" y="31"/>
                </a:cxn>
                <a:cxn ang="0">
                  <a:pos x="27" y="42"/>
                </a:cxn>
                <a:cxn ang="0">
                  <a:pos x="30" y="46"/>
                </a:cxn>
                <a:cxn ang="0">
                  <a:pos x="30" y="51"/>
                </a:cxn>
                <a:cxn ang="0">
                  <a:pos x="34" y="67"/>
                </a:cxn>
                <a:cxn ang="0">
                  <a:pos x="34" y="70"/>
                </a:cxn>
                <a:cxn ang="0">
                  <a:pos x="10" y="86"/>
                </a:cxn>
                <a:cxn ang="0">
                  <a:pos x="0" y="211"/>
                </a:cxn>
                <a:cxn ang="0">
                  <a:pos x="13" y="232"/>
                </a:cxn>
                <a:cxn ang="0">
                  <a:pos x="8" y="300"/>
                </a:cxn>
                <a:cxn ang="0">
                  <a:pos x="17" y="307"/>
                </a:cxn>
                <a:cxn ang="0">
                  <a:pos x="22" y="413"/>
                </a:cxn>
                <a:cxn ang="0">
                  <a:pos x="28" y="519"/>
                </a:cxn>
                <a:cxn ang="0">
                  <a:pos x="25" y="525"/>
                </a:cxn>
                <a:cxn ang="0">
                  <a:pos x="2" y="545"/>
                </a:cxn>
                <a:cxn ang="0">
                  <a:pos x="5" y="548"/>
                </a:cxn>
                <a:cxn ang="0">
                  <a:pos x="13" y="553"/>
                </a:cxn>
                <a:cxn ang="0">
                  <a:pos x="28" y="548"/>
                </a:cxn>
                <a:cxn ang="0">
                  <a:pos x="41" y="541"/>
                </a:cxn>
                <a:cxn ang="0">
                  <a:pos x="52" y="537"/>
                </a:cxn>
                <a:cxn ang="0">
                  <a:pos x="52" y="555"/>
                </a:cxn>
                <a:cxn ang="0">
                  <a:pos x="57" y="555"/>
                </a:cxn>
                <a:cxn ang="0">
                  <a:pos x="49" y="571"/>
                </a:cxn>
                <a:cxn ang="0">
                  <a:pos x="53" y="596"/>
                </a:cxn>
                <a:cxn ang="0">
                  <a:pos x="61" y="600"/>
                </a:cxn>
                <a:cxn ang="0">
                  <a:pos x="75" y="579"/>
                </a:cxn>
                <a:cxn ang="0">
                  <a:pos x="75" y="563"/>
                </a:cxn>
                <a:cxn ang="0">
                  <a:pos x="79" y="562"/>
                </a:cxn>
                <a:cxn ang="0">
                  <a:pos x="85" y="425"/>
                </a:cxn>
                <a:cxn ang="0">
                  <a:pos x="79" y="412"/>
                </a:cxn>
                <a:cxn ang="0">
                  <a:pos x="95" y="320"/>
                </a:cxn>
                <a:cxn ang="0">
                  <a:pos x="105" y="316"/>
                </a:cxn>
                <a:cxn ang="0">
                  <a:pos x="108" y="221"/>
                </a:cxn>
                <a:cxn ang="0">
                  <a:pos x="133" y="210"/>
                </a:cxn>
                <a:cxn ang="0">
                  <a:pos x="123" y="107"/>
                </a:cxn>
                <a:cxn ang="0">
                  <a:pos x="84" y="79"/>
                </a:cxn>
                <a:cxn ang="0">
                  <a:pos x="75" y="69"/>
                </a:cxn>
                <a:cxn ang="0">
                  <a:pos x="75" y="60"/>
                </a:cxn>
                <a:cxn ang="0">
                  <a:pos x="78" y="53"/>
                </a:cxn>
                <a:cxn ang="0">
                  <a:pos x="82" y="47"/>
                </a:cxn>
                <a:cxn ang="0">
                  <a:pos x="86" y="40"/>
                </a:cxn>
                <a:cxn ang="0">
                  <a:pos x="89" y="33"/>
                </a:cxn>
                <a:cxn ang="0">
                  <a:pos x="89" y="26"/>
                </a:cxn>
                <a:cxn ang="0">
                  <a:pos x="86" y="18"/>
                </a:cxn>
                <a:cxn ang="0">
                  <a:pos x="82" y="10"/>
                </a:cxn>
                <a:cxn ang="0">
                  <a:pos x="75" y="4"/>
                </a:cxn>
                <a:cxn ang="0">
                  <a:pos x="67" y="0"/>
                </a:cxn>
                <a:cxn ang="0">
                  <a:pos x="58" y="0"/>
                </a:cxn>
                <a:cxn ang="0">
                  <a:pos x="49" y="1"/>
                </a:cxn>
                <a:cxn ang="0">
                  <a:pos x="41" y="4"/>
                </a:cxn>
                <a:cxn ang="0">
                  <a:pos x="30" y="11"/>
                </a:cxn>
              </a:cxnLst>
              <a:rect l="0" t="0" r="r" b="b"/>
              <a:pathLst>
                <a:path w="134" h="601">
                  <a:moveTo>
                    <a:pt x="30" y="11"/>
                  </a:moveTo>
                  <a:lnTo>
                    <a:pt x="30" y="27"/>
                  </a:lnTo>
                  <a:lnTo>
                    <a:pt x="33" y="31"/>
                  </a:lnTo>
                  <a:lnTo>
                    <a:pt x="27" y="42"/>
                  </a:lnTo>
                  <a:lnTo>
                    <a:pt x="30" y="46"/>
                  </a:lnTo>
                  <a:lnTo>
                    <a:pt x="30" y="51"/>
                  </a:lnTo>
                  <a:lnTo>
                    <a:pt x="34" y="67"/>
                  </a:lnTo>
                  <a:lnTo>
                    <a:pt x="34" y="70"/>
                  </a:lnTo>
                  <a:lnTo>
                    <a:pt x="10" y="86"/>
                  </a:lnTo>
                  <a:lnTo>
                    <a:pt x="0" y="211"/>
                  </a:lnTo>
                  <a:lnTo>
                    <a:pt x="13" y="232"/>
                  </a:lnTo>
                  <a:lnTo>
                    <a:pt x="8" y="300"/>
                  </a:lnTo>
                  <a:lnTo>
                    <a:pt x="17" y="307"/>
                  </a:lnTo>
                  <a:lnTo>
                    <a:pt x="22" y="413"/>
                  </a:lnTo>
                  <a:lnTo>
                    <a:pt x="28" y="519"/>
                  </a:lnTo>
                  <a:lnTo>
                    <a:pt x="25" y="525"/>
                  </a:lnTo>
                  <a:lnTo>
                    <a:pt x="2" y="545"/>
                  </a:lnTo>
                  <a:lnTo>
                    <a:pt x="5" y="548"/>
                  </a:lnTo>
                  <a:lnTo>
                    <a:pt x="13" y="553"/>
                  </a:lnTo>
                  <a:lnTo>
                    <a:pt x="28" y="548"/>
                  </a:lnTo>
                  <a:lnTo>
                    <a:pt x="41" y="541"/>
                  </a:lnTo>
                  <a:lnTo>
                    <a:pt x="52" y="537"/>
                  </a:lnTo>
                  <a:lnTo>
                    <a:pt x="52" y="555"/>
                  </a:lnTo>
                  <a:lnTo>
                    <a:pt x="57" y="555"/>
                  </a:lnTo>
                  <a:lnTo>
                    <a:pt x="49" y="571"/>
                  </a:lnTo>
                  <a:lnTo>
                    <a:pt x="53" y="596"/>
                  </a:lnTo>
                  <a:lnTo>
                    <a:pt x="61" y="600"/>
                  </a:lnTo>
                  <a:lnTo>
                    <a:pt x="75" y="579"/>
                  </a:lnTo>
                  <a:lnTo>
                    <a:pt x="75" y="563"/>
                  </a:lnTo>
                  <a:lnTo>
                    <a:pt x="79" y="562"/>
                  </a:lnTo>
                  <a:lnTo>
                    <a:pt x="85" y="425"/>
                  </a:lnTo>
                  <a:lnTo>
                    <a:pt x="79" y="412"/>
                  </a:lnTo>
                  <a:lnTo>
                    <a:pt x="95" y="320"/>
                  </a:lnTo>
                  <a:lnTo>
                    <a:pt x="105" y="316"/>
                  </a:lnTo>
                  <a:lnTo>
                    <a:pt x="108" y="221"/>
                  </a:lnTo>
                  <a:lnTo>
                    <a:pt x="133" y="210"/>
                  </a:lnTo>
                  <a:lnTo>
                    <a:pt x="123" y="107"/>
                  </a:lnTo>
                  <a:lnTo>
                    <a:pt x="84" y="79"/>
                  </a:lnTo>
                  <a:lnTo>
                    <a:pt x="75" y="69"/>
                  </a:lnTo>
                  <a:lnTo>
                    <a:pt x="75" y="60"/>
                  </a:lnTo>
                  <a:lnTo>
                    <a:pt x="78" y="53"/>
                  </a:lnTo>
                  <a:lnTo>
                    <a:pt x="82" y="47"/>
                  </a:lnTo>
                  <a:lnTo>
                    <a:pt x="86" y="40"/>
                  </a:lnTo>
                  <a:lnTo>
                    <a:pt x="89" y="33"/>
                  </a:lnTo>
                  <a:lnTo>
                    <a:pt x="89" y="26"/>
                  </a:lnTo>
                  <a:lnTo>
                    <a:pt x="86" y="18"/>
                  </a:lnTo>
                  <a:lnTo>
                    <a:pt x="82" y="10"/>
                  </a:lnTo>
                  <a:lnTo>
                    <a:pt x="75" y="4"/>
                  </a:lnTo>
                  <a:lnTo>
                    <a:pt x="67" y="0"/>
                  </a:lnTo>
                  <a:lnTo>
                    <a:pt x="58" y="0"/>
                  </a:lnTo>
                  <a:lnTo>
                    <a:pt x="49" y="1"/>
                  </a:lnTo>
                  <a:lnTo>
                    <a:pt x="41" y="4"/>
                  </a:lnTo>
                  <a:lnTo>
                    <a:pt x="30" y="11"/>
                  </a:lnTo>
                </a:path>
              </a:pathLst>
            </a:custGeom>
            <a:solidFill>
              <a:schemeClr val="accent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8709" name="Freeform 37"/>
            <p:cNvSpPr>
              <a:spLocks/>
            </p:cNvSpPr>
            <p:nvPr/>
          </p:nvSpPr>
          <p:spPr bwMode="auto">
            <a:xfrm>
              <a:off x="4917" y="2280"/>
              <a:ext cx="280" cy="883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51" y="30"/>
                </a:cxn>
                <a:cxn ang="0">
                  <a:pos x="153" y="88"/>
                </a:cxn>
                <a:cxn ang="0">
                  <a:pos x="180" y="116"/>
                </a:cxn>
                <a:cxn ang="0">
                  <a:pos x="238" y="148"/>
                </a:cxn>
                <a:cxn ang="0">
                  <a:pos x="249" y="318"/>
                </a:cxn>
                <a:cxn ang="0">
                  <a:pos x="209" y="463"/>
                </a:cxn>
                <a:cxn ang="0">
                  <a:pos x="169" y="573"/>
                </a:cxn>
                <a:cxn ang="0">
                  <a:pos x="177" y="838"/>
                </a:cxn>
                <a:cxn ang="0">
                  <a:pos x="169" y="849"/>
                </a:cxn>
                <a:cxn ang="0">
                  <a:pos x="129" y="878"/>
                </a:cxn>
                <a:cxn ang="0">
                  <a:pos x="107" y="882"/>
                </a:cxn>
                <a:cxn ang="0">
                  <a:pos x="91" y="875"/>
                </a:cxn>
                <a:cxn ang="0">
                  <a:pos x="100" y="860"/>
                </a:cxn>
                <a:cxn ang="0">
                  <a:pos x="120" y="838"/>
                </a:cxn>
                <a:cxn ang="0">
                  <a:pos x="112" y="830"/>
                </a:cxn>
                <a:cxn ang="0">
                  <a:pos x="61" y="847"/>
                </a:cxn>
                <a:cxn ang="0">
                  <a:pos x="57" y="836"/>
                </a:cxn>
                <a:cxn ang="0">
                  <a:pos x="61" y="825"/>
                </a:cxn>
                <a:cxn ang="0">
                  <a:pos x="77" y="809"/>
                </a:cxn>
                <a:cxn ang="0">
                  <a:pos x="60" y="723"/>
                </a:cxn>
                <a:cxn ang="0">
                  <a:pos x="42" y="483"/>
                </a:cxn>
                <a:cxn ang="0">
                  <a:pos x="33" y="436"/>
                </a:cxn>
                <a:cxn ang="0">
                  <a:pos x="48" y="341"/>
                </a:cxn>
                <a:cxn ang="0">
                  <a:pos x="36" y="340"/>
                </a:cxn>
                <a:cxn ang="0">
                  <a:pos x="26" y="335"/>
                </a:cxn>
                <a:cxn ang="0">
                  <a:pos x="16" y="329"/>
                </a:cxn>
                <a:cxn ang="0">
                  <a:pos x="10" y="322"/>
                </a:cxn>
                <a:cxn ang="0">
                  <a:pos x="0" y="310"/>
                </a:cxn>
                <a:cxn ang="0">
                  <a:pos x="8" y="262"/>
                </a:cxn>
                <a:cxn ang="0">
                  <a:pos x="69" y="152"/>
                </a:cxn>
                <a:cxn ang="0">
                  <a:pos x="91" y="120"/>
                </a:cxn>
                <a:cxn ang="0">
                  <a:pos x="65" y="99"/>
                </a:cxn>
                <a:cxn ang="0">
                  <a:pos x="63" y="94"/>
                </a:cxn>
                <a:cxn ang="0">
                  <a:pos x="55" y="84"/>
                </a:cxn>
                <a:cxn ang="0">
                  <a:pos x="56" y="60"/>
                </a:cxn>
                <a:cxn ang="0">
                  <a:pos x="53" y="32"/>
                </a:cxn>
              </a:cxnLst>
              <a:rect l="0" t="0" r="r" b="b"/>
              <a:pathLst>
                <a:path w="258" h="883">
                  <a:moveTo>
                    <a:pt x="64" y="12"/>
                  </a:moveTo>
                  <a:lnTo>
                    <a:pt x="95" y="0"/>
                  </a:lnTo>
                  <a:lnTo>
                    <a:pt x="128" y="7"/>
                  </a:lnTo>
                  <a:lnTo>
                    <a:pt x="151" y="30"/>
                  </a:lnTo>
                  <a:lnTo>
                    <a:pt x="160" y="56"/>
                  </a:lnTo>
                  <a:lnTo>
                    <a:pt x="153" y="88"/>
                  </a:lnTo>
                  <a:lnTo>
                    <a:pt x="164" y="107"/>
                  </a:lnTo>
                  <a:lnTo>
                    <a:pt x="180" y="116"/>
                  </a:lnTo>
                  <a:lnTo>
                    <a:pt x="226" y="135"/>
                  </a:lnTo>
                  <a:lnTo>
                    <a:pt x="238" y="148"/>
                  </a:lnTo>
                  <a:lnTo>
                    <a:pt x="257" y="289"/>
                  </a:lnTo>
                  <a:lnTo>
                    <a:pt x="249" y="318"/>
                  </a:lnTo>
                  <a:lnTo>
                    <a:pt x="202" y="329"/>
                  </a:lnTo>
                  <a:lnTo>
                    <a:pt x="209" y="463"/>
                  </a:lnTo>
                  <a:lnTo>
                    <a:pt x="177" y="476"/>
                  </a:lnTo>
                  <a:lnTo>
                    <a:pt x="169" y="573"/>
                  </a:lnTo>
                  <a:lnTo>
                    <a:pt x="176" y="745"/>
                  </a:lnTo>
                  <a:lnTo>
                    <a:pt x="177" y="838"/>
                  </a:lnTo>
                  <a:lnTo>
                    <a:pt x="169" y="841"/>
                  </a:lnTo>
                  <a:lnTo>
                    <a:pt x="169" y="849"/>
                  </a:lnTo>
                  <a:lnTo>
                    <a:pt x="144" y="865"/>
                  </a:lnTo>
                  <a:lnTo>
                    <a:pt x="129" y="878"/>
                  </a:lnTo>
                  <a:lnTo>
                    <a:pt x="119" y="881"/>
                  </a:lnTo>
                  <a:lnTo>
                    <a:pt x="107" y="882"/>
                  </a:lnTo>
                  <a:lnTo>
                    <a:pt x="94" y="879"/>
                  </a:lnTo>
                  <a:lnTo>
                    <a:pt x="91" y="875"/>
                  </a:lnTo>
                  <a:lnTo>
                    <a:pt x="94" y="868"/>
                  </a:lnTo>
                  <a:lnTo>
                    <a:pt x="100" y="860"/>
                  </a:lnTo>
                  <a:lnTo>
                    <a:pt x="109" y="849"/>
                  </a:lnTo>
                  <a:lnTo>
                    <a:pt x="120" y="838"/>
                  </a:lnTo>
                  <a:lnTo>
                    <a:pt x="112" y="842"/>
                  </a:lnTo>
                  <a:lnTo>
                    <a:pt x="112" y="830"/>
                  </a:lnTo>
                  <a:lnTo>
                    <a:pt x="76" y="847"/>
                  </a:lnTo>
                  <a:lnTo>
                    <a:pt x="61" y="847"/>
                  </a:lnTo>
                  <a:lnTo>
                    <a:pt x="57" y="842"/>
                  </a:lnTo>
                  <a:lnTo>
                    <a:pt x="57" y="836"/>
                  </a:lnTo>
                  <a:lnTo>
                    <a:pt x="58" y="831"/>
                  </a:lnTo>
                  <a:lnTo>
                    <a:pt x="61" y="825"/>
                  </a:lnTo>
                  <a:lnTo>
                    <a:pt x="70" y="816"/>
                  </a:lnTo>
                  <a:lnTo>
                    <a:pt x="77" y="809"/>
                  </a:lnTo>
                  <a:lnTo>
                    <a:pt x="68" y="807"/>
                  </a:lnTo>
                  <a:lnTo>
                    <a:pt x="60" y="723"/>
                  </a:lnTo>
                  <a:lnTo>
                    <a:pt x="56" y="591"/>
                  </a:lnTo>
                  <a:lnTo>
                    <a:pt x="42" y="483"/>
                  </a:lnTo>
                  <a:lnTo>
                    <a:pt x="38" y="453"/>
                  </a:lnTo>
                  <a:lnTo>
                    <a:pt x="33" y="436"/>
                  </a:lnTo>
                  <a:lnTo>
                    <a:pt x="45" y="370"/>
                  </a:lnTo>
                  <a:lnTo>
                    <a:pt x="48" y="341"/>
                  </a:lnTo>
                  <a:lnTo>
                    <a:pt x="41" y="344"/>
                  </a:lnTo>
                  <a:lnTo>
                    <a:pt x="36" y="340"/>
                  </a:lnTo>
                  <a:lnTo>
                    <a:pt x="33" y="340"/>
                  </a:lnTo>
                  <a:lnTo>
                    <a:pt x="26" y="335"/>
                  </a:lnTo>
                  <a:lnTo>
                    <a:pt x="19" y="336"/>
                  </a:lnTo>
                  <a:lnTo>
                    <a:pt x="16" y="329"/>
                  </a:lnTo>
                  <a:lnTo>
                    <a:pt x="12" y="328"/>
                  </a:lnTo>
                  <a:lnTo>
                    <a:pt x="10" y="322"/>
                  </a:lnTo>
                  <a:lnTo>
                    <a:pt x="4" y="318"/>
                  </a:lnTo>
                  <a:lnTo>
                    <a:pt x="0" y="310"/>
                  </a:lnTo>
                  <a:lnTo>
                    <a:pt x="14" y="280"/>
                  </a:lnTo>
                  <a:lnTo>
                    <a:pt x="8" y="262"/>
                  </a:lnTo>
                  <a:lnTo>
                    <a:pt x="32" y="280"/>
                  </a:lnTo>
                  <a:lnTo>
                    <a:pt x="69" y="152"/>
                  </a:lnTo>
                  <a:lnTo>
                    <a:pt x="97" y="127"/>
                  </a:lnTo>
                  <a:lnTo>
                    <a:pt x="91" y="120"/>
                  </a:lnTo>
                  <a:lnTo>
                    <a:pt x="68" y="116"/>
                  </a:lnTo>
                  <a:lnTo>
                    <a:pt x="65" y="99"/>
                  </a:lnTo>
                  <a:lnTo>
                    <a:pt x="73" y="95"/>
                  </a:lnTo>
                  <a:lnTo>
                    <a:pt x="63" y="94"/>
                  </a:lnTo>
                  <a:lnTo>
                    <a:pt x="64" y="88"/>
                  </a:lnTo>
                  <a:lnTo>
                    <a:pt x="55" y="84"/>
                  </a:lnTo>
                  <a:lnTo>
                    <a:pt x="62" y="63"/>
                  </a:lnTo>
                  <a:lnTo>
                    <a:pt x="56" y="60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64" y="12"/>
                  </a:lnTo>
                </a:path>
              </a:pathLst>
            </a:custGeom>
            <a:solidFill>
              <a:srgbClr val="0000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45070" name="Group 38"/>
            <p:cNvGrpSpPr>
              <a:grpSpLocks/>
            </p:cNvGrpSpPr>
            <p:nvPr/>
          </p:nvGrpSpPr>
          <p:grpSpPr bwMode="auto">
            <a:xfrm>
              <a:off x="3478" y="2435"/>
              <a:ext cx="967" cy="924"/>
              <a:chOff x="3210" y="2435"/>
              <a:chExt cx="893" cy="924"/>
            </a:xfrm>
          </p:grpSpPr>
          <p:sp>
            <p:nvSpPr>
              <p:cNvPr id="28711" name="Freeform 39"/>
              <p:cNvSpPr>
                <a:spLocks/>
              </p:cNvSpPr>
              <p:nvPr/>
            </p:nvSpPr>
            <p:spPr bwMode="auto">
              <a:xfrm>
                <a:off x="3503" y="2438"/>
                <a:ext cx="268" cy="919"/>
              </a:xfrm>
              <a:custGeom>
                <a:avLst/>
                <a:gdLst/>
                <a:ahLst/>
                <a:cxnLst>
                  <a:cxn ang="0">
                    <a:pos x="104" y="13"/>
                  </a:cxn>
                  <a:cxn ang="0">
                    <a:pos x="91" y="63"/>
                  </a:cxn>
                  <a:cxn ang="0">
                    <a:pos x="100" y="68"/>
                  </a:cxn>
                  <a:cxn ang="0">
                    <a:pos x="108" y="88"/>
                  </a:cxn>
                  <a:cxn ang="0">
                    <a:pos x="121" y="119"/>
                  </a:cxn>
                  <a:cxn ang="0">
                    <a:pos x="108" y="125"/>
                  </a:cxn>
                  <a:cxn ang="0">
                    <a:pos x="48" y="172"/>
                  </a:cxn>
                  <a:cxn ang="0">
                    <a:pos x="9" y="451"/>
                  </a:cxn>
                  <a:cxn ang="0">
                    <a:pos x="0" y="498"/>
                  </a:cxn>
                  <a:cxn ang="0">
                    <a:pos x="17" y="525"/>
                  </a:cxn>
                  <a:cxn ang="0">
                    <a:pos x="30" y="531"/>
                  </a:cxn>
                  <a:cxn ang="0">
                    <a:pos x="30" y="489"/>
                  </a:cxn>
                  <a:cxn ang="0">
                    <a:pos x="30" y="510"/>
                  </a:cxn>
                  <a:cxn ang="0">
                    <a:pos x="44" y="494"/>
                  </a:cxn>
                  <a:cxn ang="0">
                    <a:pos x="52" y="460"/>
                  </a:cxn>
                  <a:cxn ang="0">
                    <a:pos x="87" y="700"/>
                  </a:cxn>
                  <a:cxn ang="0">
                    <a:pos x="104" y="846"/>
                  </a:cxn>
                  <a:cxn ang="0">
                    <a:pos x="95" y="911"/>
                  </a:cxn>
                  <a:cxn ang="0">
                    <a:pos x="138" y="902"/>
                  </a:cxn>
                  <a:cxn ang="0">
                    <a:pos x="125" y="819"/>
                  </a:cxn>
                  <a:cxn ang="0">
                    <a:pos x="142" y="707"/>
                  </a:cxn>
                  <a:cxn ang="0">
                    <a:pos x="147" y="816"/>
                  </a:cxn>
                  <a:cxn ang="0">
                    <a:pos x="155" y="893"/>
                  </a:cxn>
                  <a:cxn ang="0">
                    <a:pos x="190" y="896"/>
                  </a:cxn>
                  <a:cxn ang="0">
                    <a:pos x="203" y="700"/>
                  </a:cxn>
                  <a:cxn ang="0">
                    <a:pos x="219" y="682"/>
                  </a:cxn>
                  <a:cxn ang="0">
                    <a:pos x="259" y="700"/>
                  </a:cxn>
                  <a:cxn ang="0">
                    <a:pos x="237" y="468"/>
                  </a:cxn>
                  <a:cxn ang="0">
                    <a:pos x="242" y="423"/>
                  </a:cxn>
                  <a:cxn ang="0">
                    <a:pos x="238" y="308"/>
                  </a:cxn>
                  <a:cxn ang="0">
                    <a:pos x="178" y="154"/>
                  </a:cxn>
                  <a:cxn ang="0">
                    <a:pos x="177" y="100"/>
                  </a:cxn>
                  <a:cxn ang="0">
                    <a:pos x="190" y="90"/>
                  </a:cxn>
                  <a:cxn ang="0">
                    <a:pos x="203" y="75"/>
                  </a:cxn>
                  <a:cxn ang="0">
                    <a:pos x="194" y="13"/>
                  </a:cxn>
                  <a:cxn ang="0">
                    <a:pos x="162" y="4"/>
                  </a:cxn>
                  <a:cxn ang="0">
                    <a:pos x="135" y="7"/>
                  </a:cxn>
                </a:cxnLst>
                <a:rect l="0" t="0" r="r" b="b"/>
                <a:pathLst>
                  <a:path w="268" h="919">
                    <a:moveTo>
                      <a:pt x="135" y="7"/>
                    </a:moveTo>
                    <a:lnTo>
                      <a:pt x="104" y="13"/>
                    </a:lnTo>
                    <a:lnTo>
                      <a:pt x="91" y="48"/>
                    </a:lnTo>
                    <a:lnTo>
                      <a:pt x="91" y="63"/>
                    </a:lnTo>
                    <a:lnTo>
                      <a:pt x="104" y="63"/>
                    </a:lnTo>
                    <a:lnTo>
                      <a:pt x="100" y="68"/>
                    </a:lnTo>
                    <a:lnTo>
                      <a:pt x="104" y="72"/>
                    </a:lnTo>
                    <a:lnTo>
                      <a:pt x="108" y="88"/>
                    </a:lnTo>
                    <a:lnTo>
                      <a:pt x="112" y="90"/>
                    </a:lnTo>
                    <a:lnTo>
                      <a:pt x="121" y="119"/>
                    </a:lnTo>
                    <a:lnTo>
                      <a:pt x="121" y="125"/>
                    </a:lnTo>
                    <a:lnTo>
                      <a:pt x="108" y="125"/>
                    </a:lnTo>
                    <a:lnTo>
                      <a:pt x="86" y="160"/>
                    </a:lnTo>
                    <a:lnTo>
                      <a:pt x="48" y="172"/>
                    </a:lnTo>
                    <a:lnTo>
                      <a:pt x="30" y="199"/>
                    </a:lnTo>
                    <a:lnTo>
                      <a:pt x="9" y="451"/>
                    </a:lnTo>
                    <a:lnTo>
                      <a:pt x="18" y="453"/>
                    </a:lnTo>
                    <a:lnTo>
                      <a:pt x="0" y="498"/>
                    </a:lnTo>
                    <a:lnTo>
                      <a:pt x="9" y="525"/>
                    </a:lnTo>
                    <a:lnTo>
                      <a:pt x="17" y="525"/>
                    </a:lnTo>
                    <a:lnTo>
                      <a:pt x="22" y="531"/>
                    </a:lnTo>
                    <a:lnTo>
                      <a:pt x="30" y="531"/>
                    </a:lnTo>
                    <a:lnTo>
                      <a:pt x="26" y="505"/>
                    </a:lnTo>
                    <a:lnTo>
                      <a:pt x="30" y="489"/>
                    </a:lnTo>
                    <a:lnTo>
                      <a:pt x="34" y="501"/>
                    </a:lnTo>
                    <a:lnTo>
                      <a:pt x="30" y="510"/>
                    </a:lnTo>
                    <a:lnTo>
                      <a:pt x="35" y="516"/>
                    </a:lnTo>
                    <a:lnTo>
                      <a:pt x="44" y="494"/>
                    </a:lnTo>
                    <a:lnTo>
                      <a:pt x="38" y="458"/>
                    </a:lnTo>
                    <a:lnTo>
                      <a:pt x="52" y="460"/>
                    </a:lnTo>
                    <a:lnTo>
                      <a:pt x="44" y="688"/>
                    </a:lnTo>
                    <a:lnTo>
                      <a:pt x="87" y="700"/>
                    </a:lnTo>
                    <a:lnTo>
                      <a:pt x="108" y="832"/>
                    </a:lnTo>
                    <a:lnTo>
                      <a:pt x="104" y="846"/>
                    </a:lnTo>
                    <a:lnTo>
                      <a:pt x="95" y="901"/>
                    </a:lnTo>
                    <a:lnTo>
                      <a:pt x="95" y="911"/>
                    </a:lnTo>
                    <a:lnTo>
                      <a:pt x="125" y="918"/>
                    </a:lnTo>
                    <a:lnTo>
                      <a:pt x="138" y="902"/>
                    </a:lnTo>
                    <a:lnTo>
                      <a:pt x="131" y="853"/>
                    </a:lnTo>
                    <a:lnTo>
                      <a:pt x="125" y="819"/>
                    </a:lnTo>
                    <a:lnTo>
                      <a:pt x="138" y="706"/>
                    </a:lnTo>
                    <a:lnTo>
                      <a:pt x="142" y="707"/>
                    </a:lnTo>
                    <a:lnTo>
                      <a:pt x="155" y="747"/>
                    </a:lnTo>
                    <a:lnTo>
                      <a:pt x="147" y="816"/>
                    </a:lnTo>
                    <a:lnTo>
                      <a:pt x="138" y="822"/>
                    </a:lnTo>
                    <a:lnTo>
                      <a:pt x="155" y="893"/>
                    </a:lnTo>
                    <a:lnTo>
                      <a:pt x="185" y="902"/>
                    </a:lnTo>
                    <a:lnTo>
                      <a:pt x="190" y="896"/>
                    </a:lnTo>
                    <a:lnTo>
                      <a:pt x="168" y="823"/>
                    </a:lnTo>
                    <a:lnTo>
                      <a:pt x="203" y="700"/>
                    </a:lnTo>
                    <a:lnTo>
                      <a:pt x="219" y="691"/>
                    </a:lnTo>
                    <a:lnTo>
                      <a:pt x="219" y="682"/>
                    </a:lnTo>
                    <a:lnTo>
                      <a:pt x="250" y="684"/>
                    </a:lnTo>
                    <a:lnTo>
                      <a:pt x="259" y="700"/>
                    </a:lnTo>
                    <a:lnTo>
                      <a:pt x="267" y="691"/>
                    </a:lnTo>
                    <a:lnTo>
                      <a:pt x="237" y="468"/>
                    </a:lnTo>
                    <a:lnTo>
                      <a:pt x="242" y="469"/>
                    </a:lnTo>
                    <a:lnTo>
                      <a:pt x="242" y="423"/>
                    </a:lnTo>
                    <a:lnTo>
                      <a:pt x="246" y="416"/>
                    </a:lnTo>
                    <a:lnTo>
                      <a:pt x="238" y="308"/>
                    </a:lnTo>
                    <a:lnTo>
                      <a:pt x="228" y="179"/>
                    </a:lnTo>
                    <a:lnTo>
                      <a:pt x="178" y="154"/>
                    </a:lnTo>
                    <a:lnTo>
                      <a:pt x="163" y="125"/>
                    </a:lnTo>
                    <a:lnTo>
                      <a:pt x="177" y="100"/>
                    </a:lnTo>
                    <a:lnTo>
                      <a:pt x="185" y="103"/>
                    </a:lnTo>
                    <a:lnTo>
                      <a:pt x="190" y="90"/>
                    </a:lnTo>
                    <a:lnTo>
                      <a:pt x="190" y="77"/>
                    </a:lnTo>
                    <a:lnTo>
                      <a:pt x="203" y="75"/>
                    </a:lnTo>
                    <a:lnTo>
                      <a:pt x="207" y="39"/>
                    </a:lnTo>
                    <a:lnTo>
                      <a:pt x="194" y="13"/>
                    </a:lnTo>
                    <a:lnTo>
                      <a:pt x="181" y="4"/>
                    </a:lnTo>
                    <a:lnTo>
                      <a:pt x="162" y="4"/>
                    </a:lnTo>
                    <a:lnTo>
                      <a:pt x="148" y="0"/>
                    </a:lnTo>
                    <a:lnTo>
                      <a:pt x="135" y="7"/>
                    </a:lnTo>
                  </a:path>
                </a:pathLst>
              </a:custGeom>
              <a:solidFill>
                <a:schemeClr val="folHlink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712" name="Freeform 40"/>
              <p:cNvSpPr>
                <a:spLocks/>
              </p:cNvSpPr>
              <p:nvPr/>
            </p:nvSpPr>
            <p:spPr bwMode="auto">
              <a:xfrm>
                <a:off x="3833" y="2435"/>
                <a:ext cx="270" cy="921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59" y="30"/>
                  </a:cxn>
                  <a:cxn ang="0">
                    <a:pos x="160" y="92"/>
                  </a:cxn>
                  <a:cxn ang="0">
                    <a:pos x="188" y="121"/>
                  </a:cxn>
                  <a:cxn ang="0">
                    <a:pos x="249" y="155"/>
                  </a:cxn>
                  <a:cxn ang="0">
                    <a:pos x="261" y="331"/>
                  </a:cxn>
                  <a:cxn ang="0">
                    <a:pos x="219" y="483"/>
                  </a:cxn>
                  <a:cxn ang="0">
                    <a:pos x="177" y="599"/>
                  </a:cxn>
                  <a:cxn ang="0">
                    <a:pos x="185" y="874"/>
                  </a:cxn>
                  <a:cxn ang="0">
                    <a:pos x="177" y="885"/>
                  </a:cxn>
                  <a:cxn ang="0">
                    <a:pos x="135" y="915"/>
                  </a:cxn>
                  <a:cxn ang="0">
                    <a:pos x="112" y="920"/>
                  </a:cxn>
                  <a:cxn ang="0">
                    <a:pos x="96" y="912"/>
                  </a:cxn>
                  <a:cxn ang="0">
                    <a:pos x="105" y="896"/>
                  </a:cxn>
                  <a:cxn ang="0">
                    <a:pos x="126" y="873"/>
                  </a:cxn>
                  <a:cxn ang="0">
                    <a:pos x="117" y="865"/>
                  </a:cxn>
                  <a:cxn ang="0">
                    <a:pos x="64" y="882"/>
                  </a:cxn>
                  <a:cxn ang="0">
                    <a:pos x="59" y="871"/>
                  </a:cxn>
                  <a:cxn ang="0">
                    <a:pos x="64" y="860"/>
                  </a:cxn>
                  <a:cxn ang="0">
                    <a:pos x="81" y="843"/>
                  </a:cxn>
                  <a:cxn ang="0">
                    <a:pos x="62" y="754"/>
                  </a:cxn>
                  <a:cxn ang="0">
                    <a:pos x="44" y="503"/>
                  </a:cxn>
                  <a:cxn ang="0">
                    <a:pos x="35" y="454"/>
                  </a:cxn>
                  <a:cxn ang="0">
                    <a:pos x="50" y="355"/>
                  </a:cxn>
                  <a:cxn ang="0">
                    <a:pos x="38" y="354"/>
                  </a:cxn>
                  <a:cxn ang="0">
                    <a:pos x="28" y="350"/>
                  </a:cxn>
                  <a:cxn ang="0">
                    <a:pos x="17" y="343"/>
                  </a:cxn>
                  <a:cxn ang="0">
                    <a:pos x="11" y="336"/>
                  </a:cxn>
                  <a:cxn ang="0">
                    <a:pos x="0" y="323"/>
                  </a:cxn>
                  <a:cxn ang="0">
                    <a:pos x="8" y="273"/>
                  </a:cxn>
                  <a:cxn ang="0">
                    <a:pos x="73" y="158"/>
                  </a:cxn>
                  <a:cxn ang="0">
                    <a:pos x="96" y="125"/>
                  </a:cxn>
                  <a:cxn ang="0">
                    <a:pos x="68" y="103"/>
                  </a:cxn>
                  <a:cxn ang="0">
                    <a:pos x="66" y="98"/>
                  </a:cxn>
                  <a:cxn ang="0">
                    <a:pos x="58" y="88"/>
                  </a:cxn>
                  <a:cxn ang="0">
                    <a:pos x="59" y="62"/>
                  </a:cxn>
                  <a:cxn ang="0">
                    <a:pos x="55" y="33"/>
                  </a:cxn>
                </a:cxnLst>
                <a:rect l="0" t="0" r="r" b="b"/>
                <a:pathLst>
                  <a:path w="270" h="921">
                    <a:moveTo>
                      <a:pt x="67" y="12"/>
                    </a:moveTo>
                    <a:lnTo>
                      <a:pt x="100" y="0"/>
                    </a:lnTo>
                    <a:lnTo>
                      <a:pt x="135" y="7"/>
                    </a:lnTo>
                    <a:lnTo>
                      <a:pt x="159" y="30"/>
                    </a:lnTo>
                    <a:lnTo>
                      <a:pt x="168" y="58"/>
                    </a:lnTo>
                    <a:lnTo>
                      <a:pt x="160" y="92"/>
                    </a:lnTo>
                    <a:lnTo>
                      <a:pt x="172" y="111"/>
                    </a:lnTo>
                    <a:lnTo>
                      <a:pt x="188" y="121"/>
                    </a:lnTo>
                    <a:lnTo>
                      <a:pt x="236" y="141"/>
                    </a:lnTo>
                    <a:lnTo>
                      <a:pt x="249" y="155"/>
                    </a:lnTo>
                    <a:lnTo>
                      <a:pt x="269" y="301"/>
                    </a:lnTo>
                    <a:lnTo>
                      <a:pt x="261" y="331"/>
                    </a:lnTo>
                    <a:lnTo>
                      <a:pt x="211" y="343"/>
                    </a:lnTo>
                    <a:lnTo>
                      <a:pt x="219" y="483"/>
                    </a:lnTo>
                    <a:lnTo>
                      <a:pt x="185" y="496"/>
                    </a:lnTo>
                    <a:lnTo>
                      <a:pt x="177" y="599"/>
                    </a:lnTo>
                    <a:lnTo>
                      <a:pt x="184" y="776"/>
                    </a:lnTo>
                    <a:lnTo>
                      <a:pt x="185" y="874"/>
                    </a:lnTo>
                    <a:lnTo>
                      <a:pt x="177" y="877"/>
                    </a:lnTo>
                    <a:lnTo>
                      <a:pt x="177" y="885"/>
                    </a:lnTo>
                    <a:lnTo>
                      <a:pt x="151" y="903"/>
                    </a:lnTo>
                    <a:lnTo>
                      <a:pt x="135" y="915"/>
                    </a:lnTo>
                    <a:lnTo>
                      <a:pt x="124" y="919"/>
                    </a:lnTo>
                    <a:lnTo>
                      <a:pt x="112" y="920"/>
                    </a:lnTo>
                    <a:lnTo>
                      <a:pt x="99" y="916"/>
                    </a:lnTo>
                    <a:lnTo>
                      <a:pt x="96" y="912"/>
                    </a:lnTo>
                    <a:lnTo>
                      <a:pt x="99" y="905"/>
                    </a:lnTo>
                    <a:lnTo>
                      <a:pt x="105" y="896"/>
                    </a:lnTo>
                    <a:lnTo>
                      <a:pt x="114" y="884"/>
                    </a:lnTo>
                    <a:lnTo>
                      <a:pt x="126" y="873"/>
                    </a:lnTo>
                    <a:lnTo>
                      <a:pt x="117" y="877"/>
                    </a:lnTo>
                    <a:lnTo>
                      <a:pt x="117" y="865"/>
                    </a:lnTo>
                    <a:lnTo>
                      <a:pt x="80" y="882"/>
                    </a:lnTo>
                    <a:lnTo>
                      <a:pt x="64" y="882"/>
                    </a:lnTo>
                    <a:lnTo>
                      <a:pt x="59" y="877"/>
                    </a:lnTo>
                    <a:lnTo>
                      <a:pt x="59" y="871"/>
                    </a:lnTo>
                    <a:lnTo>
                      <a:pt x="61" y="866"/>
                    </a:lnTo>
                    <a:lnTo>
                      <a:pt x="64" y="860"/>
                    </a:lnTo>
                    <a:lnTo>
                      <a:pt x="73" y="851"/>
                    </a:lnTo>
                    <a:lnTo>
                      <a:pt x="81" y="843"/>
                    </a:lnTo>
                    <a:lnTo>
                      <a:pt x="71" y="841"/>
                    </a:lnTo>
                    <a:lnTo>
                      <a:pt x="62" y="754"/>
                    </a:lnTo>
                    <a:lnTo>
                      <a:pt x="59" y="617"/>
                    </a:lnTo>
                    <a:lnTo>
                      <a:pt x="44" y="503"/>
                    </a:lnTo>
                    <a:lnTo>
                      <a:pt x="39" y="472"/>
                    </a:lnTo>
                    <a:lnTo>
                      <a:pt x="35" y="454"/>
                    </a:lnTo>
                    <a:lnTo>
                      <a:pt x="46" y="386"/>
                    </a:lnTo>
                    <a:lnTo>
                      <a:pt x="50" y="355"/>
                    </a:lnTo>
                    <a:lnTo>
                      <a:pt x="43" y="359"/>
                    </a:lnTo>
                    <a:lnTo>
                      <a:pt x="38" y="354"/>
                    </a:lnTo>
                    <a:lnTo>
                      <a:pt x="35" y="354"/>
                    </a:lnTo>
                    <a:lnTo>
                      <a:pt x="28" y="350"/>
                    </a:lnTo>
                    <a:lnTo>
                      <a:pt x="20" y="350"/>
                    </a:lnTo>
                    <a:lnTo>
                      <a:pt x="17" y="343"/>
                    </a:lnTo>
                    <a:lnTo>
                      <a:pt x="13" y="342"/>
                    </a:lnTo>
                    <a:lnTo>
                      <a:pt x="11" y="336"/>
                    </a:lnTo>
                    <a:lnTo>
                      <a:pt x="4" y="331"/>
                    </a:lnTo>
                    <a:lnTo>
                      <a:pt x="0" y="323"/>
                    </a:lnTo>
                    <a:lnTo>
                      <a:pt x="15" y="292"/>
                    </a:lnTo>
                    <a:lnTo>
                      <a:pt x="8" y="273"/>
                    </a:lnTo>
                    <a:lnTo>
                      <a:pt x="34" y="292"/>
                    </a:lnTo>
                    <a:lnTo>
                      <a:pt x="73" y="158"/>
                    </a:lnTo>
                    <a:lnTo>
                      <a:pt x="102" y="132"/>
                    </a:lnTo>
                    <a:lnTo>
                      <a:pt x="96" y="125"/>
                    </a:lnTo>
                    <a:lnTo>
                      <a:pt x="71" y="121"/>
                    </a:lnTo>
                    <a:lnTo>
                      <a:pt x="68" y="103"/>
                    </a:lnTo>
                    <a:lnTo>
                      <a:pt x="76" y="99"/>
                    </a:lnTo>
                    <a:lnTo>
                      <a:pt x="66" y="98"/>
                    </a:lnTo>
                    <a:lnTo>
                      <a:pt x="68" y="91"/>
                    </a:lnTo>
                    <a:lnTo>
                      <a:pt x="58" y="88"/>
                    </a:lnTo>
                    <a:lnTo>
                      <a:pt x="65" y="66"/>
                    </a:lnTo>
                    <a:lnTo>
                      <a:pt x="59" y="62"/>
                    </a:lnTo>
                    <a:lnTo>
                      <a:pt x="62" y="34"/>
                    </a:lnTo>
                    <a:lnTo>
                      <a:pt x="55" y="33"/>
                    </a:lnTo>
                    <a:lnTo>
                      <a:pt x="67" y="12"/>
                    </a:lnTo>
                  </a:path>
                </a:pathLst>
              </a:custGeom>
              <a:solidFill>
                <a:schemeClr val="folHlink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713" name="Freeform 41"/>
              <p:cNvSpPr>
                <a:spLocks/>
              </p:cNvSpPr>
              <p:nvPr/>
            </p:nvSpPr>
            <p:spPr bwMode="auto">
              <a:xfrm>
                <a:off x="3210" y="2435"/>
                <a:ext cx="192" cy="924"/>
              </a:xfrm>
              <a:custGeom>
                <a:avLst/>
                <a:gdLst/>
                <a:ahLst/>
                <a:cxnLst>
                  <a:cxn ang="0">
                    <a:pos x="124" y="14"/>
                  </a:cxn>
                  <a:cxn ang="0">
                    <a:pos x="80" y="0"/>
                  </a:cxn>
                  <a:cxn ang="0">
                    <a:pos x="46" y="0"/>
                  </a:cxn>
                  <a:cxn ang="0">
                    <a:pos x="17" y="8"/>
                  </a:cxn>
                  <a:cxn ang="0">
                    <a:pos x="5" y="39"/>
                  </a:cxn>
                  <a:cxn ang="0">
                    <a:pos x="5" y="67"/>
                  </a:cxn>
                  <a:cxn ang="0">
                    <a:pos x="22" y="100"/>
                  </a:cxn>
                  <a:cxn ang="0">
                    <a:pos x="35" y="99"/>
                  </a:cxn>
                  <a:cxn ang="0">
                    <a:pos x="16" y="137"/>
                  </a:cxn>
                  <a:cxn ang="0">
                    <a:pos x="0" y="197"/>
                  </a:cxn>
                  <a:cxn ang="0">
                    <a:pos x="0" y="251"/>
                  </a:cxn>
                  <a:cxn ang="0">
                    <a:pos x="5" y="318"/>
                  </a:cxn>
                  <a:cxn ang="0">
                    <a:pos x="17" y="384"/>
                  </a:cxn>
                  <a:cxn ang="0">
                    <a:pos x="39" y="388"/>
                  </a:cxn>
                  <a:cxn ang="0">
                    <a:pos x="39" y="407"/>
                  </a:cxn>
                  <a:cxn ang="0">
                    <a:pos x="51" y="415"/>
                  </a:cxn>
                  <a:cxn ang="0">
                    <a:pos x="51" y="482"/>
                  </a:cxn>
                  <a:cxn ang="0">
                    <a:pos x="62" y="495"/>
                  </a:cxn>
                  <a:cxn ang="0">
                    <a:pos x="62" y="620"/>
                  </a:cxn>
                  <a:cxn ang="0">
                    <a:pos x="62" y="698"/>
                  </a:cxn>
                  <a:cxn ang="0">
                    <a:pos x="45" y="785"/>
                  </a:cxn>
                  <a:cxn ang="0">
                    <a:pos x="38" y="898"/>
                  </a:cxn>
                  <a:cxn ang="0">
                    <a:pos x="58" y="906"/>
                  </a:cxn>
                  <a:cxn ang="0">
                    <a:pos x="58" y="919"/>
                  </a:cxn>
                  <a:cxn ang="0">
                    <a:pos x="90" y="919"/>
                  </a:cxn>
                  <a:cxn ang="0">
                    <a:pos x="95" y="914"/>
                  </a:cxn>
                  <a:cxn ang="0">
                    <a:pos x="107" y="914"/>
                  </a:cxn>
                  <a:cxn ang="0">
                    <a:pos x="107" y="923"/>
                  </a:cxn>
                  <a:cxn ang="0">
                    <a:pos x="131" y="919"/>
                  </a:cxn>
                  <a:cxn ang="0">
                    <a:pos x="180" y="914"/>
                  </a:cxn>
                  <a:cxn ang="0">
                    <a:pos x="180" y="907"/>
                  </a:cxn>
                  <a:cxn ang="0">
                    <a:pos x="135" y="889"/>
                  </a:cxn>
                  <a:cxn ang="0">
                    <a:pos x="135" y="873"/>
                  </a:cxn>
                  <a:cxn ang="0">
                    <a:pos x="175" y="865"/>
                  </a:cxn>
                  <a:cxn ang="0">
                    <a:pos x="175" y="853"/>
                  </a:cxn>
                  <a:cxn ang="0">
                    <a:pos x="147" y="837"/>
                  </a:cxn>
                  <a:cxn ang="0">
                    <a:pos x="147" y="711"/>
                  </a:cxn>
                  <a:cxn ang="0">
                    <a:pos x="158" y="596"/>
                  </a:cxn>
                  <a:cxn ang="0">
                    <a:pos x="154" y="480"/>
                  </a:cxn>
                  <a:cxn ang="0">
                    <a:pos x="153" y="415"/>
                  </a:cxn>
                  <a:cxn ang="0">
                    <a:pos x="157" y="395"/>
                  </a:cxn>
                  <a:cxn ang="0">
                    <a:pos x="157" y="305"/>
                  </a:cxn>
                  <a:cxn ang="0">
                    <a:pos x="190" y="285"/>
                  </a:cxn>
                  <a:cxn ang="0">
                    <a:pos x="191" y="273"/>
                  </a:cxn>
                  <a:cxn ang="0">
                    <a:pos x="119" y="150"/>
                  </a:cxn>
                  <a:cxn ang="0">
                    <a:pos x="84" y="133"/>
                  </a:cxn>
                  <a:cxn ang="0">
                    <a:pos x="89" y="125"/>
                  </a:cxn>
                  <a:cxn ang="0">
                    <a:pos x="112" y="121"/>
                  </a:cxn>
                  <a:cxn ang="0">
                    <a:pos x="112" y="112"/>
                  </a:cxn>
                  <a:cxn ang="0">
                    <a:pos x="119" y="109"/>
                  </a:cxn>
                  <a:cxn ang="0">
                    <a:pos x="119" y="100"/>
                  </a:cxn>
                  <a:cxn ang="0">
                    <a:pos x="124" y="95"/>
                  </a:cxn>
                  <a:cxn ang="0">
                    <a:pos x="119" y="91"/>
                  </a:cxn>
                  <a:cxn ang="0">
                    <a:pos x="123" y="88"/>
                  </a:cxn>
                  <a:cxn ang="0">
                    <a:pos x="112" y="67"/>
                  </a:cxn>
                  <a:cxn ang="0">
                    <a:pos x="119" y="55"/>
                  </a:cxn>
                  <a:cxn ang="0">
                    <a:pos x="112" y="43"/>
                  </a:cxn>
                  <a:cxn ang="0">
                    <a:pos x="123" y="35"/>
                  </a:cxn>
                  <a:cxn ang="0">
                    <a:pos x="124" y="14"/>
                  </a:cxn>
                </a:cxnLst>
                <a:rect l="0" t="0" r="r" b="b"/>
                <a:pathLst>
                  <a:path w="192" h="924">
                    <a:moveTo>
                      <a:pt x="124" y="14"/>
                    </a:moveTo>
                    <a:lnTo>
                      <a:pt x="80" y="0"/>
                    </a:lnTo>
                    <a:lnTo>
                      <a:pt x="46" y="0"/>
                    </a:lnTo>
                    <a:lnTo>
                      <a:pt x="17" y="8"/>
                    </a:lnTo>
                    <a:lnTo>
                      <a:pt x="5" y="39"/>
                    </a:lnTo>
                    <a:lnTo>
                      <a:pt x="5" y="67"/>
                    </a:lnTo>
                    <a:lnTo>
                      <a:pt x="22" y="100"/>
                    </a:lnTo>
                    <a:lnTo>
                      <a:pt x="35" y="99"/>
                    </a:lnTo>
                    <a:lnTo>
                      <a:pt x="16" y="137"/>
                    </a:lnTo>
                    <a:lnTo>
                      <a:pt x="0" y="197"/>
                    </a:lnTo>
                    <a:lnTo>
                      <a:pt x="0" y="251"/>
                    </a:lnTo>
                    <a:lnTo>
                      <a:pt x="5" y="318"/>
                    </a:lnTo>
                    <a:lnTo>
                      <a:pt x="17" y="384"/>
                    </a:lnTo>
                    <a:lnTo>
                      <a:pt x="39" y="388"/>
                    </a:lnTo>
                    <a:lnTo>
                      <a:pt x="39" y="407"/>
                    </a:lnTo>
                    <a:lnTo>
                      <a:pt x="51" y="415"/>
                    </a:lnTo>
                    <a:lnTo>
                      <a:pt x="51" y="482"/>
                    </a:lnTo>
                    <a:lnTo>
                      <a:pt x="62" y="495"/>
                    </a:lnTo>
                    <a:lnTo>
                      <a:pt x="62" y="620"/>
                    </a:lnTo>
                    <a:lnTo>
                      <a:pt x="62" y="698"/>
                    </a:lnTo>
                    <a:lnTo>
                      <a:pt x="45" y="785"/>
                    </a:lnTo>
                    <a:lnTo>
                      <a:pt x="38" y="898"/>
                    </a:lnTo>
                    <a:lnTo>
                      <a:pt x="58" y="906"/>
                    </a:lnTo>
                    <a:lnTo>
                      <a:pt x="58" y="919"/>
                    </a:lnTo>
                    <a:lnTo>
                      <a:pt x="90" y="919"/>
                    </a:lnTo>
                    <a:lnTo>
                      <a:pt x="95" y="914"/>
                    </a:lnTo>
                    <a:lnTo>
                      <a:pt x="107" y="914"/>
                    </a:lnTo>
                    <a:lnTo>
                      <a:pt x="107" y="923"/>
                    </a:lnTo>
                    <a:lnTo>
                      <a:pt x="131" y="919"/>
                    </a:lnTo>
                    <a:lnTo>
                      <a:pt x="180" y="914"/>
                    </a:lnTo>
                    <a:lnTo>
                      <a:pt x="180" y="907"/>
                    </a:lnTo>
                    <a:lnTo>
                      <a:pt x="135" y="889"/>
                    </a:lnTo>
                    <a:lnTo>
                      <a:pt x="135" y="873"/>
                    </a:lnTo>
                    <a:lnTo>
                      <a:pt x="175" y="865"/>
                    </a:lnTo>
                    <a:lnTo>
                      <a:pt x="175" y="853"/>
                    </a:lnTo>
                    <a:lnTo>
                      <a:pt x="147" y="837"/>
                    </a:lnTo>
                    <a:lnTo>
                      <a:pt x="147" y="711"/>
                    </a:lnTo>
                    <a:lnTo>
                      <a:pt x="158" y="596"/>
                    </a:lnTo>
                    <a:lnTo>
                      <a:pt x="154" y="480"/>
                    </a:lnTo>
                    <a:lnTo>
                      <a:pt x="153" y="415"/>
                    </a:lnTo>
                    <a:lnTo>
                      <a:pt x="157" y="395"/>
                    </a:lnTo>
                    <a:lnTo>
                      <a:pt x="157" y="305"/>
                    </a:lnTo>
                    <a:lnTo>
                      <a:pt x="190" y="285"/>
                    </a:lnTo>
                    <a:lnTo>
                      <a:pt x="191" y="273"/>
                    </a:lnTo>
                    <a:lnTo>
                      <a:pt x="119" y="150"/>
                    </a:lnTo>
                    <a:lnTo>
                      <a:pt x="84" y="133"/>
                    </a:lnTo>
                    <a:lnTo>
                      <a:pt x="89" y="125"/>
                    </a:lnTo>
                    <a:lnTo>
                      <a:pt x="112" y="121"/>
                    </a:lnTo>
                    <a:lnTo>
                      <a:pt x="112" y="112"/>
                    </a:lnTo>
                    <a:lnTo>
                      <a:pt x="119" y="109"/>
                    </a:lnTo>
                    <a:lnTo>
                      <a:pt x="119" y="100"/>
                    </a:lnTo>
                    <a:lnTo>
                      <a:pt x="124" y="95"/>
                    </a:lnTo>
                    <a:lnTo>
                      <a:pt x="119" y="91"/>
                    </a:lnTo>
                    <a:lnTo>
                      <a:pt x="123" y="88"/>
                    </a:lnTo>
                    <a:lnTo>
                      <a:pt x="112" y="67"/>
                    </a:lnTo>
                    <a:lnTo>
                      <a:pt x="119" y="55"/>
                    </a:lnTo>
                    <a:lnTo>
                      <a:pt x="112" y="43"/>
                    </a:lnTo>
                    <a:lnTo>
                      <a:pt x="123" y="35"/>
                    </a:lnTo>
                    <a:lnTo>
                      <a:pt x="124" y="14"/>
                    </a:lnTo>
                  </a:path>
                </a:pathLst>
              </a:custGeom>
              <a:solidFill>
                <a:schemeClr val="folHlink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28718" name="Freeform 46"/>
            <p:cNvSpPr>
              <a:spLocks/>
            </p:cNvSpPr>
            <p:nvPr/>
          </p:nvSpPr>
          <p:spPr bwMode="auto">
            <a:xfrm>
              <a:off x="5114" y="2189"/>
              <a:ext cx="465" cy="328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83" y="186"/>
                </a:cxn>
                <a:cxn ang="0">
                  <a:pos x="88" y="241"/>
                </a:cxn>
                <a:cxn ang="0">
                  <a:pos x="95" y="327"/>
                </a:cxn>
                <a:cxn ang="0">
                  <a:pos x="118" y="327"/>
                </a:cxn>
                <a:cxn ang="0">
                  <a:pos x="142" y="301"/>
                </a:cxn>
                <a:cxn ang="0">
                  <a:pos x="153" y="252"/>
                </a:cxn>
                <a:cxn ang="0">
                  <a:pos x="153" y="181"/>
                </a:cxn>
                <a:cxn ang="0">
                  <a:pos x="159" y="222"/>
                </a:cxn>
                <a:cxn ang="0">
                  <a:pos x="165" y="247"/>
                </a:cxn>
                <a:cxn ang="0">
                  <a:pos x="172" y="270"/>
                </a:cxn>
                <a:cxn ang="0">
                  <a:pos x="195" y="270"/>
                </a:cxn>
                <a:cxn ang="0">
                  <a:pos x="218" y="247"/>
                </a:cxn>
                <a:cxn ang="0">
                  <a:pos x="218" y="217"/>
                </a:cxn>
                <a:cxn ang="0">
                  <a:pos x="236" y="173"/>
                </a:cxn>
                <a:cxn ang="0">
                  <a:pos x="241" y="205"/>
                </a:cxn>
                <a:cxn ang="0">
                  <a:pos x="253" y="235"/>
                </a:cxn>
                <a:cxn ang="0">
                  <a:pos x="283" y="222"/>
                </a:cxn>
                <a:cxn ang="0">
                  <a:pos x="293" y="198"/>
                </a:cxn>
                <a:cxn ang="0">
                  <a:pos x="293" y="217"/>
                </a:cxn>
                <a:cxn ang="0">
                  <a:pos x="329" y="198"/>
                </a:cxn>
                <a:cxn ang="0">
                  <a:pos x="346" y="156"/>
                </a:cxn>
                <a:cxn ang="0">
                  <a:pos x="335" y="222"/>
                </a:cxn>
                <a:cxn ang="0">
                  <a:pos x="329" y="247"/>
                </a:cxn>
                <a:cxn ang="0">
                  <a:pos x="351" y="252"/>
                </a:cxn>
                <a:cxn ang="0">
                  <a:pos x="358" y="283"/>
                </a:cxn>
                <a:cxn ang="0">
                  <a:pos x="393" y="277"/>
                </a:cxn>
                <a:cxn ang="0">
                  <a:pos x="416" y="222"/>
                </a:cxn>
                <a:cxn ang="0">
                  <a:pos x="428" y="156"/>
                </a:cxn>
                <a:cxn ang="0">
                  <a:pos x="416" y="98"/>
                </a:cxn>
                <a:cxn ang="0">
                  <a:pos x="381" y="49"/>
                </a:cxn>
                <a:cxn ang="0">
                  <a:pos x="339" y="11"/>
                </a:cxn>
                <a:cxn ang="0">
                  <a:pos x="317" y="42"/>
                </a:cxn>
                <a:cxn ang="0">
                  <a:pos x="288" y="18"/>
                </a:cxn>
                <a:cxn ang="0">
                  <a:pos x="270" y="5"/>
                </a:cxn>
                <a:cxn ang="0">
                  <a:pos x="259" y="18"/>
                </a:cxn>
                <a:cxn ang="0">
                  <a:pos x="229" y="11"/>
                </a:cxn>
                <a:cxn ang="0">
                  <a:pos x="223" y="42"/>
                </a:cxn>
                <a:cxn ang="0">
                  <a:pos x="212" y="24"/>
                </a:cxn>
                <a:cxn ang="0">
                  <a:pos x="182" y="18"/>
                </a:cxn>
                <a:cxn ang="0">
                  <a:pos x="153" y="0"/>
                </a:cxn>
                <a:cxn ang="0">
                  <a:pos x="142" y="24"/>
                </a:cxn>
                <a:cxn ang="0">
                  <a:pos x="125" y="11"/>
                </a:cxn>
                <a:cxn ang="0">
                  <a:pos x="101" y="5"/>
                </a:cxn>
                <a:cxn ang="0">
                  <a:pos x="83" y="11"/>
                </a:cxn>
                <a:cxn ang="0">
                  <a:pos x="78" y="49"/>
                </a:cxn>
                <a:cxn ang="0">
                  <a:pos x="83" y="54"/>
                </a:cxn>
                <a:cxn ang="0">
                  <a:pos x="65" y="54"/>
                </a:cxn>
                <a:cxn ang="0">
                  <a:pos x="6" y="49"/>
                </a:cxn>
                <a:cxn ang="0">
                  <a:pos x="0" y="102"/>
                </a:cxn>
              </a:cxnLst>
              <a:rect l="0" t="0" r="r" b="b"/>
              <a:pathLst>
                <a:path w="429" h="328">
                  <a:moveTo>
                    <a:pt x="0" y="102"/>
                  </a:moveTo>
                  <a:lnTo>
                    <a:pt x="83" y="186"/>
                  </a:lnTo>
                  <a:lnTo>
                    <a:pt x="88" y="241"/>
                  </a:lnTo>
                  <a:lnTo>
                    <a:pt x="95" y="327"/>
                  </a:lnTo>
                  <a:lnTo>
                    <a:pt x="118" y="327"/>
                  </a:lnTo>
                  <a:lnTo>
                    <a:pt x="142" y="301"/>
                  </a:lnTo>
                  <a:lnTo>
                    <a:pt x="153" y="252"/>
                  </a:lnTo>
                  <a:lnTo>
                    <a:pt x="153" y="181"/>
                  </a:lnTo>
                  <a:lnTo>
                    <a:pt x="159" y="222"/>
                  </a:lnTo>
                  <a:lnTo>
                    <a:pt x="165" y="247"/>
                  </a:lnTo>
                  <a:lnTo>
                    <a:pt x="172" y="270"/>
                  </a:lnTo>
                  <a:lnTo>
                    <a:pt x="195" y="270"/>
                  </a:lnTo>
                  <a:lnTo>
                    <a:pt x="218" y="247"/>
                  </a:lnTo>
                  <a:lnTo>
                    <a:pt x="218" y="217"/>
                  </a:lnTo>
                  <a:lnTo>
                    <a:pt x="236" y="173"/>
                  </a:lnTo>
                  <a:lnTo>
                    <a:pt x="241" y="205"/>
                  </a:lnTo>
                  <a:lnTo>
                    <a:pt x="253" y="235"/>
                  </a:lnTo>
                  <a:lnTo>
                    <a:pt x="283" y="222"/>
                  </a:lnTo>
                  <a:lnTo>
                    <a:pt x="293" y="198"/>
                  </a:lnTo>
                  <a:lnTo>
                    <a:pt x="293" y="217"/>
                  </a:lnTo>
                  <a:lnTo>
                    <a:pt x="329" y="198"/>
                  </a:lnTo>
                  <a:lnTo>
                    <a:pt x="346" y="156"/>
                  </a:lnTo>
                  <a:lnTo>
                    <a:pt x="335" y="222"/>
                  </a:lnTo>
                  <a:lnTo>
                    <a:pt x="329" y="247"/>
                  </a:lnTo>
                  <a:lnTo>
                    <a:pt x="351" y="252"/>
                  </a:lnTo>
                  <a:lnTo>
                    <a:pt x="358" y="283"/>
                  </a:lnTo>
                  <a:lnTo>
                    <a:pt x="393" y="277"/>
                  </a:lnTo>
                  <a:lnTo>
                    <a:pt x="416" y="222"/>
                  </a:lnTo>
                  <a:lnTo>
                    <a:pt x="428" y="156"/>
                  </a:lnTo>
                  <a:lnTo>
                    <a:pt x="416" y="98"/>
                  </a:lnTo>
                  <a:lnTo>
                    <a:pt x="381" y="49"/>
                  </a:lnTo>
                  <a:lnTo>
                    <a:pt x="339" y="11"/>
                  </a:lnTo>
                  <a:lnTo>
                    <a:pt x="317" y="42"/>
                  </a:lnTo>
                  <a:lnTo>
                    <a:pt x="288" y="18"/>
                  </a:lnTo>
                  <a:lnTo>
                    <a:pt x="270" y="5"/>
                  </a:lnTo>
                  <a:lnTo>
                    <a:pt x="259" y="18"/>
                  </a:lnTo>
                  <a:lnTo>
                    <a:pt x="229" y="11"/>
                  </a:lnTo>
                  <a:lnTo>
                    <a:pt x="223" y="42"/>
                  </a:lnTo>
                  <a:lnTo>
                    <a:pt x="212" y="24"/>
                  </a:lnTo>
                  <a:lnTo>
                    <a:pt x="182" y="18"/>
                  </a:lnTo>
                  <a:lnTo>
                    <a:pt x="153" y="0"/>
                  </a:lnTo>
                  <a:lnTo>
                    <a:pt x="142" y="24"/>
                  </a:lnTo>
                  <a:lnTo>
                    <a:pt x="125" y="11"/>
                  </a:lnTo>
                  <a:lnTo>
                    <a:pt x="101" y="5"/>
                  </a:lnTo>
                  <a:lnTo>
                    <a:pt x="83" y="11"/>
                  </a:lnTo>
                  <a:lnTo>
                    <a:pt x="78" y="49"/>
                  </a:lnTo>
                  <a:lnTo>
                    <a:pt x="83" y="54"/>
                  </a:lnTo>
                  <a:lnTo>
                    <a:pt x="65" y="54"/>
                  </a:lnTo>
                  <a:lnTo>
                    <a:pt x="6" y="49"/>
                  </a:lnTo>
                  <a:lnTo>
                    <a:pt x="0" y="102"/>
                  </a:lnTo>
                </a:path>
              </a:pathLst>
            </a:custGeom>
            <a:solidFill>
              <a:srgbClr val="B07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grpSp>
          <p:nvGrpSpPr>
            <p:cNvPr id="45072" name="Group 47"/>
            <p:cNvGrpSpPr>
              <a:grpSpLocks/>
            </p:cNvGrpSpPr>
            <p:nvPr/>
          </p:nvGrpSpPr>
          <p:grpSpPr bwMode="auto">
            <a:xfrm>
              <a:off x="4404" y="1985"/>
              <a:ext cx="1781" cy="1952"/>
              <a:chOff x="4065" y="1985"/>
              <a:chExt cx="1644" cy="1952"/>
            </a:xfrm>
          </p:grpSpPr>
          <p:grpSp>
            <p:nvGrpSpPr>
              <p:cNvPr id="45085" name="Group 48"/>
              <p:cNvGrpSpPr>
                <a:grpSpLocks/>
              </p:cNvGrpSpPr>
              <p:nvPr/>
            </p:nvGrpSpPr>
            <p:grpSpPr bwMode="auto">
              <a:xfrm>
                <a:off x="4809" y="2881"/>
                <a:ext cx="900" cy="1056"/>
                <a:chOff x="4809" y="2881"/>
                <a:chExt cx="900" cy="1056"/>
              </a:xfrm>
            </p:grpSpPr>
            <p:sp>
              <p:nvSpPr>
                <p:cNvPr id="28721" name="Freeform 49"/>
                <p:cNvSpPr>
                  <a:spLocks/>
                </p:cNvSpPr>
                <p:nvPr/>
              </p:nvSpPr>
              <p:spPr bwMode="auto">
                <a:xfrm>
                  <a:off x="4809" y="2881"/>
                  <a:ext cx="900" cy="10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8" y="81"/>
                    </a:cxn>
                    <a:cxn ang="0">
                      <a:pos x="115" y="139"/>
                    </a:cxn>
                    <a:cxn ang="0">
                      <a:pos x="224" y="504"/>
                    </a:cxn>
                    <a:cxn ang="0">
                      <a:pos x="263" y="598"/>
                    </a:cxn>
                    <a:cxn ang="0">
                      <a:pos x="293" y="645"/>
                    </a:cxn>
                    <a:cxn ang="0">
                      <a:pos x="334" y="693"/>
                    </a:cxn>
                    <a:cxn ang="0">
                      <a:pos x="381" y="745"/>
                    </a:cxn>
                    <a:cxn ang="0">
                      <a:pos x="404" y="832"/>
                    </a:cxn>
                    <a:cxn ang="0">
                      <a:pos x="429" y="891"/>
                    </a:cxn>
                    <a:cxn ang="0">
                      <a:pos x="499" y="902"/>
                    </a:cxn>
                    <a:cxn ang="0">
                      <a:pos x="563" y="949"/>
                    </a:cxn>
                    <a:cxn ang="0">
                      <a:pos x="603" y="990"/>
                    </a:cxn>
                    <a:cxn ang="0">
                      <a:pos x="644" y="1055"/>
                    </a:cxn>
                    <a:cxn ang="0">
                      <a:pos x="899" y="1055"/>
                    </a:cxn>
                    <a:cxn ang="0">
                      <a:pos x="847" y="1022"/>
                    </a:cxn>
                    <a:cxn ang="0">
                      <a:pos x="809" y="991"/>
                    </a:cxn>
                    <a:cxn ang="0">
                      <a:pos x="783" y="961"/>
                    </a:cxn>
                    <a:cxn ang="0">
                      <a:pos x="758" y="919"/>
                    </a:cxn>
                    <a:cxn ang="0">
                      <a:pos x="723" y="878"/>
                    </a:cxn>
                    <a:cxn ang="0">
                      <a:pos x="687" y="860"/>
                    </a:cxn>
                    <a:cxn ang="0">
                      <a:pos x="650" y="859"/>
                    </a:cxn>
                    <a:cxn ang="0">
                      <a:pos x="609" y="872"/>
                    </a:cxn>
                    <a:cxn ang="0">
                      <a:pos x="594" y="830"/>
                    </a:cxn>
                    <a:cxn ang="0">
                      <a:pos x="578" y="786"/>
                    </a:cxn>
                    <a:cxn ang="0">
                      <a:pos x="556" y="757"/>
                    </a:cxn>
                    <a:cxn ang="0">
                      <a:pos x="518" y="730"/>
                    </a:cxn>
                    <a:cxn ang="0">
                      <a:pos x="475" y="710"/>
                    </a:cxn>
                    <a:cxn ang="0">
                      <a:pos x="450" y="672"/>
                    </a:cxn>
                    <a:cxn ang="0">
                      <a:pos x="439" y="633"/>
                    </a:cxn>
                    <a:cxn ang="0">
                      <a:pos x="421" y="585"/>
                    </a:cxn>
                    <a:cxn ang="0">
                      <a:pos x="396" y="547"/>
                    </a:cxn>
                    <a:cxn ang="0">
                      <a:pos x="373" y="504"/>
                    </a:cxn>
                    <a:cxn ang="0">
                      <a:pos x="360" y="444"/>
                    </a:cxn>
                    <a:cxn ang="0">
                      <a:pos x="335" y="394"/>
                    </a:cxn>
                    <a:cxn ang="0">
                      <a:pos x="305" y="357"/>
                    </a:cxn>
                    <a:cxn ang="0">
                      <a:pos x="260" y="317"/>
                    </a:cxn>
                    <a:cxn ang="0">
                      <a:pos x="212" y="288"/>
                    </a:cxn>
                    <a:cxn ang="0">
                      <a:pos x="141" y="193"/>
                    </a:cxn>
                    <a:cxn ang="0">
                      <a:pos x="192" y="229"/>
                    </a:cxn>
                    <a:cxn ang="0">
                      <a:pos x="340" y="271"/>
                    </a:cxn>
                    <a:cxn ang="0">
                      <a:pos x="298" y="227"/>
                    </a:cxn>
                    <a:cxn ang="0">
                      <a:pos x="255" y="166"/>
                    </a:cxn>
                    <a:cxn ang="0">
                      <a:pos x="200" y="111"/>
                    </a:cxn>
                    <a:cxn ang="0">
                      <a:pos x="138" y="72"/>
                    </a:cxn>
                    <a:cxn ang="0">
                      <a:pos x="54" y="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00" h="1056">
                      <a:moveTo>
                        <a:pt x="0" y="0"/>
                      </a:moveTo>
                      <a:lnTo>
                        <a:pt x="98" y="81"/>
                      </a:lnTo>
                      <a:lnTo>
                        <a:pt x="115" y="139"/>
                      </a:lnTo>
                      <a:lnTo>
                        <a:pt x="224" y="504"/>
                      </a:lnTo>
                      <a:lnTo>
                        <a:pt x="263" y="598"/>
                      </a:lnTo>
                      <a:lnTo>
                        <a:pt x="293" y="645"/>
                      </a:lnTo>
                      <a:lnTo>
                        <a:pt x="334" y="693"/>
                      </a:lnTo>
                      <a:lnTo>
                        <a:pt x="381" y="745"/>
                      </a:lnTo>
                      <a:lnTo>
                        <a:pt x="404" y="832"/>
                      </a:lnTo>
                      <a:lnTo>
                        <a:pt x="429" y="891"/>
                      </a:lnTo>
                      <a:lnTo>
                        <a:pt x="499" y="902"/>
                      </a:lnTo>
                      <a:lnTo>
                        <a:pt x="563" y="949"/>
                      </a:lnTo>
                      <a:lnTo>
                        <a:pt x="603" y="990"/>
                      </a:lnTo>
                      <a:lnTo>
                        <a:pt x="644" y="1055"/>
                      </a:lnTo>
                      <a:lnTo>
                        <a:pt x="899" y="1055"/>
                      </a:lnTo>
                      <a:lnTo>
                        <a:pt x="847" y="1022"/>
                      </a:lnTo>
                      <a:lnTo>
                        <a:pt x="809" y="991"/>
                      </a:lnTo>
                      <a:lnTo>
                        <a:pt x="783" y="961"/>
                      </a:lnTo>
                      <a:lnTo>
                        <a:pt x="758" y="919"/>
                      </a:lnTo>
                      <a:lnTo>
                        <a:pt x="723" y="878"/>
                      </a:lnTo>
                      <a:lnTo>
                        <a:pt x="687" y="860"/>
                      </a:lnTo>
                      <a:lnTo>
                        <a:pt x="650" y="859"/>
                      </a:lnTo>
                      <a:lnTo>
                        <a:pt x="609" y="872"/>
                      </a:lnTo>
                      <a:lnTo>
                        <a:pt x="594" y="830"/>
                      </a:lnTo>
                      <a:lnTo>
                        <a:pt x="578" y="786"/>
                      </a:lnTo>
                      <a:lnTo>
                        <a:pt x="556" y="757"/>
                      </a:lnTo>
                      <a:lnTo>
                        <a:pt x="518" y="730"/>
                      </a:lnTo>
                      <a:lnTo>
                        <a:pt x="475" y="710"/>
                      </a:lnTo>
                      <a:lnTo>
                        <a:pt x="450" y="672"/>
                      </a:lnTo>
                      <a:lnTo>
                        <a:pt x="439" y="633"/>
                      </a:lnTo>
                      <a:lnTo>
                        <a:pt x="421" y="585"/>
                      </a:lnTo>
                      <a:lnTo>
                        <a:pt x="396" y="547"/>
                      </a:lnTo>
                      <a:lnTo>
                        <a:pt x="373" y="504"/>
                      </a:lnTo>
                      <a:lnTo>
                        <a:pt x="360" y="444"/>
                      </a:lnTo>
                      <a:lnTo>
                        <a:pt x="335" y="394"/>
                      </a:lnTo>
                      <a:lnTo>
                        <a:pt x="305" y="357"/>
                      </a:lnTo>
                      <a:lnTo>
                        <a:pt x="260" y="317"/>
                      </a:lnTo>
                      <a:lnTo>
                        <a:pt x="212" y="288"/>
                      </a:lnTo>
                      <a:lnTo>
                        <a:pt x="141" y="193"/>
                      </a:lnTo>
                      <a:lnTo>
                        <a:pt x="192" y="229"/>
                      </a:lnTo>
                      <a:lnTo>
                        <a:pt x="340" y="271"/>
                      </a:lnTo>
                      <a:lnTo>
                        <a:pt x="298" y="227"/>
                      </a:lnTo>
                      <a:lnTo>
                        <a:pt x="255" y="166"/>
                      </a:lnTo>
                      <a:lnTo>
                        <a:pt x="200" y="111"/>
                      </a:lnTo>
                      <a:lnTo>
                        <a:pt x="138" y="72"/>
                      </a:lnTo>
                      <a:lnTo>
                        <a:pt x="54" y="3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DFCA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28722" name="Freeform 50"/>
                <p:cNvSpPr>
                  <a:spLocks/>
                </p:cNvSpPr>
                <p:nvPr/>
              </p:nvSpPr>
              <p:spPr bwMode="auto">
                <a:xfrm>
                  <a:off x="4903" y="2935"/>
                  <a:ext cx="72" cy="1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" y="18"/>
                    </a:cxn>
                    <a:cxn ang="0">
                      <a:pos x="54" y="32"/>
                    </a:cxn>
                    <a:cxn ang="0">
                      <a:pos x="71" y="61"/>
                    </a:cxn>
                    <a:cxn ang="0">
                      <a:pos x="44" y="68"/>
                    </a:cxn>
                    <a:cxn ang="0">
                      <a:pos x="38" y="115"/>
                    </a:cxn>
                    <a:cxn ang="0">
                      <a:pos x="36" y="100"/>
                    </a:cxn>
                    <a:cxn ang="0">
                      <a:pos x="24" y="64"/>
                    </a:cxn>
                    <a:cxn ang="0">
                      <a:pos x="14" y="5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2" h="116">
                      <a:moveTo>
                        <a:pt x="0" y="0"/>
                      </a:moveTo>
                      <a:lnTo>
                        <a:pt x="30" y="18"/>
                      </a:lnTo>
                      <a:lnTo>
                        <a:pt x="54" y="32"/>
                      </a:lnTo>
                      <a:lnTo>
                        <a:pt x="71" y="61"/>
                      </a:lnTo>
                      <a:lnTo>
                        <a:pt x="44" y="68"/>
                      </a:lnTo>
                      <a:lnTo>
                        <a:pt x="38" y="115"/>
                      </a:lnTo>
                      <a:lnTo>
                        <a:pt x="36" y="100"/>
                      </a:lnTo>
                      <a:lnTo>
                        <a:pt x="24" y="64"/>
                      </a:lnTo>
                      <a:lnTo>
                        <a:pt x="14" y="5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9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</p:grpSp>
          <p:grpSp>
            <p:nvGrpSpPr>
              <p:cNvPr id="45086" name="Group 51"/>
              <p:cNvGrpSpPr>
                <a:grpSpLocks/>
              </p:cNvGrpSpPr>
              <p:nvPr/>
            </p:nvGrpSpPr>
            <p:grpSpPr bwMode="auto">
              <a:xfrm>
                <a:off x="4065" y="1985"/>
                <a:ext cx="1073" cy="1124"/>
                <a:chOff x="4065" y="1985"/>
                <a:chExt cx="1073" cy="1124"/>
              </a:xfrm>
            </p:grpSpPr>
            <p:sp>
              <p:nvSpPr>
                <p:cNvPr id="28724" name="Freeform 52"/>
                <p:cNvSpPr>
                  <a:spLocks/>
                </p:cNvSpPr>
                <p:nvPr/>
              </p:nvSpPr>
              <p:spPr bwMode="auto">
                <a:xfrm>
                  <a:off x="4095" y="1985"/>
                  <a:ext cx="1022" cy="1124"/>
                </a:xfrm>
                <a:custGeom>
                  <a:avLst/>
                  <a:gdLst/>
                  <a:ahLst/>
                  <a:cxnLst>
                    <a:cxn ang="0">
                      <a:pos x="111" y="683"/>
                    </a:cxn>
                    <a:cxn ang="0">
                      <a:pos x="141" y="778"/>
                    </a:cxn>
                    <a:cxn ang="0">
                      <a:pos x="191" y="849"/>
                    </a:cxn>
                    <a:cxn ang="0">
                      <a:pos x="279" y="904"/>
                    </a:cxn>
                    <a:cxn ang="0">
                      <a:pos x="369" y="928"/>
                    </a:cxn>
                    <a:cxn ang="0">
                      <a:pos x="375" y="957"/>
                    </a:cxn>
                    <a:cxn ang="0">
                      <a:pos x="846" y="1123"/>
                    </a:cxn>
                    <a:cxn ang="0">
                      <a:pos x="823" y="1028"/>
                    </a:cxn>
                    <a:cxn ang="0">
                      <a:pos x="791" y="940"/>
                    </a:cxn>
                    <a:cxn ang="0">
                      <a:pos x="761" y="893"/>
                    </a:cxn>
                    <a:cxn ang="0">
                      <a:pos x="756" y="835"/>
                    </a:cxn>
                    <a:cxn ang="0">
                      <a:pos x="771" y="741"/>
                    </a:cxn>
                    <a:cxn ang="0">
                      <a:pos x="795" y="683"/>
                    </a:cxn>
                    <a:cxn ang="0">
                      <a:pos x="826" y="636"/>
                    </a:cxn>
                    <a:cxn ang="0">
                      <a:pos x="879" y="606"/>
                    </a:cxn>
                    <a:cxn ang="0">
                      <a:pos x="923" y="562"/>
                    </a:cxn>
                    <a:cxn ang="0">
                      <a:pos x="965" y="497"/>
                    </a:cxn>
                    <a:cxn ang="0">
                      <a:pos x="989" y="445"/>
                    </a:cxn>
                    <a:cxn ang="0">
                      <a:pos x="1019" y="364"/>
                    </a:cxn>
                    <a:cxn ang="0">
                      <a:pos x="1021" y="279"/>
                    </a:cxn>
                    <a:cxn ang="0">
                      <a:pos x="984" y="215"/>
                    </a:cxn>
                    <a:cxn ang="0">
                      <a:pos x="923" y="157"/>
                    </a:cxn>
                    <a:cxn ang="0">
                      <a:pos x="838" y="95"/>
                    </a:cxn>
                    <a:cxn ang="0">
                      <a:pos x="756" y="54"/>
                    </a:cxn>
                    <a:cxn ang="0">
                      <a:pos x="662" y="27"/>
                    </a:cxn>
                    <a:cxn ang="0">
                      <a:pos x="582" y="10"/>
                    </a:cxn>
                    <a:cxn ang="0">
                      <a:pos x="497" y="0"/>
                    </a:cxn>
                    <a:cxn ang="0">
                      <a:pos x="412" y="2"/>
                    </a:cxn>
                    <a:cxn ang="0">
                      <a:pos x="333" y="17"/>
                    </a:cxn>
                    <a:cxn ang="0">
                      <a:pos x="264" y="40"/>
                    </a:cxn>
                    <a:cxn ang="0">
                      <a:pos x="206" y="74"/>
                    </a:cxn>
                    <a:cxn ang="0">
                      <a:pos x="138" y="118"/>
                    </a:cxn>
                    <a:cxn ang="0">
                      <a:pos x="76" y="174"/>
                    </a:cxn>
                    <a:cxn ang="0">
                      <a:pos x="17" y="251"/>
                    </a:cxn>
                    <a:cxn ang="0">
                      <a:pos x="0" y="321"/>
                    </a:cxn>
                    <a:cxn ang="0">
                      <a:pos x="6" y="401"/>
                    </a:cxn>
                    <a:cxn ang="0">
                      <a:pos x="35" y="465"/>
                    </a:cxn>
                    <a:cxn ang="0">
                      <a:pos x="71" y="507"/>
                    </a:cxn>
                    <a:cxn ang="0">
                      <a:pos x="94" y="572"/>
                    </a:cxn>
                    <a:cxn ang="0">
                      <a:pos x="111" y="683"/>
                    </a:cxn>
                  </a:cxnLst>
                  <a:rect l="0" t="0" r="r" b="b"/>
                  <a:pathLst>
                    <a:path w="1022" h="1124">
                      <a:moveTo>
                        <a:pt x="111" y="683"/>
                      </a:moveTo>
                      <a:lnTo>
                        <a:pt x="141" y="778"/>
                      </a:lnTo>
                      <a:lnTo>
                        <a:pt x="191" y="849"/>
                      </a:lnTo>
                      <a:lnTo>
                        <a:pt x="279" y="904"/>
                      </a:lnTo>
                      <a:lnTo>
                        <a:pt x="369" y="928"/>
                      </a:lnTo>
                      <a:lnTo>
                        <a:pt x="375" y="957"/>
                      </a:lnTo>
                      <a:lnTo>
                        <a:pt x="846" y="1123"/>
                      </a:lnTo>
                      <a:lnTo>
                        <a:pt x="823" y="1028"/>
                      </a:lnTo>
                      <a:lnTo>
                        <a:pt x="791" y="940"/>
                      </a:lnTo>
                      <a:lnTo>
                        <a:pt x="761" y="893"/>
                      </a:lnTo>
                      <a:lnTo>
                        <a:pt x="756" y="835"/>
                      </a:lnTo>
                      <a:lnTo>
                        <a:pt x="771" y="741"/>
                      </a:lnTo>
                      <a:lnTo>
                        <a:pt x="795" y="683"/>
                      </a:lnTo>
                      <a:lnTo>
                        <a:pt x="826" y="636"/>
                      </a:lnTo>
                      <a:lnTo>
                        <a:pt x="879" y="606"/>
                      </a:lnTo>
                      <a:lnTo>
                        <a:pt x="923" y="562"/>
                      </a:lnTo>
                      <a:lnTo>
                        <a:pt x="965" y="497"/>
                      </a:lnTo>
                      <a:lnTo>
                        <a:pt x="989" y="445"/>
                      </a:lnTo>
                      <a:lnTo>
                        <a:pt x="1019" y="364"/>
                      </a:lnTo>
                      <a:lnTo>
                        <a:pt x="1021" y="279"/>
                      </a:lnTo>
                      <a:lnTo>
                        <a:pt x="984" y="215"/>
                      </a:lnTo>
                      <a:lnTo>
                        <a:pt x="923" y="157"/>
                      </a:lnTo>
                      <a:lnTo>
                        <a:pt x="838" y="95"/>
                      </a:lnTo>
                      <a:lnTo>
                        <a:pt x="756" y="54"/>
                      </a:lnTo>
                      <a:lnTo>
                        <a:pt x="662" y="27"/>
                      </a:lnTo>
                      <a:lnTo>
                        <a:pt x="582" y="10"/>
                      </a:lnTo>
                      <a:lnTo>
                        <a:pt x="497" y="0"/>
                      </a:lnTo>
                      <a:lnTo>
                        <a:pt x="412" y="2"/>
                      </a:lnTo>
                      <a:lnTo>
                        <a:pt x="333" y="17"/>
                      </a:lnTo>
                      <a:lnTo>
                        <a:pt x="264" y="40"/>
                      </a:lnTo>
                      <a:lnTo>
                        <a:pt x="206" y="74"/>
                      </a:lnTo>
                      <a:lnTo>
                        <a:pt x="138" y="118"/>
                      </a:lnTo>
                      <a:lnTo>
                        <a:pt x="76" y="174"/>
                      </a:lnTo>
                      <a:lnTo>
                        <a:pt x="17" y="251"/>
                      </a:lnTo>
                      <a:lnTo>
                        <a:pt x="0" y="321"/>
                      </a:lnTo>
                      <a:lnTo>
                        <a:pt x="6" y="401"/>
                      </a:lnTo>
                      <a:lnTo>
                        <a:pt x="35" y="465"/>
                      </a:lnTo>
                      <a:lnTo>
                        <a:pt x="71" y="507"/>
                      </a:lnTo>
                      <a:lnTo>
                        <a:pt x="94" y="572"/>
                      </a:lnTo>
                      <a:lnTo>
                        <a:pt x="111" y="683"/>
                      </a:lnTo>
                    </a:path>
                  </a:pathLst>
                </a:custGeom>
                <a:solidFill>
                  <a:srgbClr val="E0A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grpSp>
              <p:nvGrpSpPr>
                <p:cNvPr id="45088" name="Group 53"/>
                <p:cNvGrpSpPr>
                  <a:grpSpLocks/>
                </p:cNvGrpSpPr>
                <p:nvPr/>
              </p:nvGrpSpPr>
              <p:grpSpPr bwMode="auto">
                <a:xfrm>
                  <a:off x="4200" y="2007"/>
                  <a:ext cx="938" cy="801"/>
                  <a:chOff x="4200" y="2007"/>
                  <a:chExt cx="938" cy="801"/>
                </a:xfrm>
              </p:grpSpPr>
              <p:grpSp>
                <p:nvGrpSpPr>
                  <p:cNvPr id="45100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4200" y="2178"/>
                    <a:ext cx="938" cy="630"/>
                    <a:chOff x="4200" y="2178"/>
                    <a:chExt cx="938" cy="630"/>
                  </a:xfrm>
                </p:grpSpPr>
                <p:grpSp>
                  <p:nvGrpSpPr>
                    <p:cNvPr id="45104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00" y="2604"/>
                      <a:ext cx="329" cy="204"/>
                      <a:chOff x="4200" y="2604"/>
                      <a:chExt cx="329" cy="204"/>
                    </a:xfrm>
                  </p:grpSpPr>
                  <p:sp>
                    <p:nvSpPr>
                      <p:cNvPr id="28728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15" y="2604"/>
                        <a:ext cx="312" cy="20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58"/>
                          </a:cxn>
                          <a:cxn ang="0">
                            <a:pos x="90" y="5"/>
                          </a:cxn>
                          <a:cxn ang="0">
                            <a:pos x="148" y="0"/>
                          </a:cxn>
                          <a:cxn ang="0">
                            <a:pos x="223" y="24"/>
                          </a:cxn>
                          <a:cxn ang="0">
                            <a:pos x="277" y="64"/>
                          </a:cxn>
                          <a:cxn ang="0">
                            <a:pos x="311" y="92"/>
                          </a:cxn>
                          <a:cxn ang="0">
                            <a:pos x="311" y="115"/>
                          </a:cxn>
                          <a:cxn ang="0">
                            <a:pos x="287" y="127"/>
                          </a:cxn>
                          <a:cxn ang="0">
                            <a:pos x="247" y="98"/>
                          </a:cxn>
                          <a:cxn ang="0">
                            <a:pos x="188" y="69"/>
                          </a:cxn>
                          <a:cxn ang="0">
                            <a:pos x="240" y="104"/>
                          </a:cxn>
                          <a:cxn ang="0">
                            <a:pos x="253" y="127"/>
                          </a:cxn>
                          <a:cxn ang="0">
                            <a:pos x="253" y="145"/>
                          </a:cxn>
                          <a:cxn ang="0">
                            <a:pos x="218" y="145"/>
                          </a:cxn>
                          <a:cxn ang="0">
                            <a:pos x="200" y="145"/>
                          </a:cxn>
                          <a:cxn ang="0">
                            <a:pos x="188" y="122"/>
                          </a:cxn>
                          <a:cxn ang="0">
                            <a:pos x="177" y="92"/>
                          </a:cxn>
                          <a:cxn ang="0">
                            <a:pos x="137" y="69"/>
                          </a:cxn>
                          <a:cxn ang="0">
                            <a:pos x="154" y="110"/>
                          </a:cxn>
                          <a:cxn ang="0">
                            <a:pos x="165" y="134"/>
                          </a:cxn>
                          <a:cxn ang="0">
                            <a:pos x="165" y="145"/>
                          </a:cxn>
                          <a:cxn ang="0">
                            <a:pos x="154" y="162"/>
                          </a:cxn>
                          <a:cxn ang="0">
                            <a:pos x="137" y="162"/>
                          </a:cxn>
                          <a:cxn ang="0">
                            <a:pos x="113" y="145"/>
                          </a:cxn>
                          <a:cxn ang="0">
                            <a:pos x="78" y="115"/>
                          </a:cxn>
                          <a:cxn ang="0">
                            <a:pos x="78" y="134"/>
                          </a:cxn>
                          <a:cxn ang="0">
                            <a:pos x="84" y="156"/>
                          </a:cxn>
                          <a:cxn ang="0">
                            <a:pos x="84" y="162"/>
                          </a:cxn>
                          <a:cxn ang="0">
                            <a:pos x="66" y="156"/>
                          </a:cxn>
                          <a:cxn ang="0">
                            <a:pos x="48" y="145"/>
                          </a:cxn>
                          <a:cxn ang="0">
                            <a:pos x="48" y="169"/>
                          </a:cxn>
                          <a:cxn ang="0">
                            <a:pos x="43" y="192"/>
                          </a:cxn>
                          <a:cxn ang="0">
                            <a:pos x="13" y="203"/>
                          </a:cxn>
                          <a:cxn ang="0">
                            <a:pos x="0" y="198"/>
                          </a:cxn>
                          <a:cxn ang="0">
                            <a:pos x="0" y="169"/>
                          </a:cxn>
                          <a:cxn ang="0">
                            <a:pos x="0" y="134"/>
                          </a:cxn>
                          <a:cxn ang="0">
                            <a:pos x="0" y="58"/>
                          </a:cxn>
                        </a:cxnLst>
                        <a:rect l="0" t="0" r="r" b="b"/>
                        <a:pathLst>
                          <a:path w="312" h="204">
                            <a:moveTo>
                              <a:pt x="0" y="58"/>
                            </a:moveTo>
                            <a:lnTo>
                              <a:pt x="90" y="5"/>
                            </a:lnTo>
                            <a:lnTo>
                              <a:pt x="148" y="0"/>
                            </a:lnTo>
                            <a:lnTo>
                              <a:pt x="223" y="24"/>
                            </a:lnTo>
                            <a:lnTo>
                              <a:pt x="277" y="64"/>
                            </a:lnTo>
                            <a:lnTo>
                              <a:pt x="311" y="92"/>
                            </a:lnTo>
                            <a:lnTo>
                              <a:pt x="311" y="115"/>
                            </a:lnTo>
                            <a:lnTo>
                              <a:pt x="287" y="127"/>
                            </a:lnTo>
                            <a:lnTo>
                              <a:pt x="247" y="98"/>
                            </a:lnTo>
                            <a:lnTo>
                              <a:pt x="188" y="69"/>
                            </a:lnTo>
                            <a:lnTo>
                              <a:pt x="240" y="104"/>
                            </a:lnTo>
                            <a:lnTo>
                              <a:pt x="253" y="127"/>
                            </a:lnTo>
                            <a:lnTo>
                              <a:pt x="253" y="145"/>
                            </a:lnTo>
                            <a:lnTo>
                              <a:pt x="218" y="145"/>
                            </a:lnTo>
                            <a:lnTo>
                              <a:pt x="200" y="145"/>
                            </a:lnTo>
                            <a:lnTo>
                              <a:pt x="188" y="122"/>
                            </a:lnTo>
                            <a:lnTo>
                              <a:pt x="177" y="92"/>
                            </a:lnTo>
                            <a:lnTo>
                              <a:pt x="137" y="69"/>
                            </a:lnTo>
                            <a:lnTo>
                              <a:pt x="154" y="110"/>
                            </a:lnTo>
                            <a:lnTo>
                              <a:pt x="165" y="134"/>
                            </a:lnTo>
                            <a:lnTo>
                              <a:pt x="165" y="145"/>
                            </a:lnTo>
                            <a:lnTo>
                              <a:pt x="154" y="162"/>
                            </a:lnTo>
                            <a:lnTo>
                              <a:pt x="137" y="162"/>
                            </a:lnTo>
                            <a:lnTo>
                              <a:pt x="113" y="145"/>
                            </a:lnTo>
                            <a:lnTo>
                              <a:pt x="78" y="115"/>
                            </a:lnTo>
                            <a:lnTo>
                              <a:pt x="78" y="134"/>
                            </a:lnTo>
                            <a:lnTo>
                              <a:pt x="84" y="156"/>
                            </a:lnTo>
                            <a:lnTo>
                              <a:pt x="84" y="162"/>
                            </a:lnTo>
                            <a:lnTo>
                              <a:pt x="66" y="156"/>
                            </a:lnTo>
                            <a:lnTo>
                              <a:pt x="48" y="145"/>
                            </a:lnTo>
                            <a:lnTo>
                              <a:pt x="48" y="169"/>
                            </a:lnTo>
                            <a:lnTo>
                              <a:pt x="43" y="192"/>
                            </a:lnTo>
                            <a:lnTo>
                              <a:pt x="13" y="203"/>
                            </a:lnTo>
                            <a:lnTo>
                              <a:pt x="0" y="198"/>
                            </a:lnTo>
                            <a:lnTo>
                              <a:pt x="0" y="169"/>
                            </a:lnTo>
                            <a:lnTo>
                              <a:pt x="0" y="134"/>
                            </a:lnTo>
                            <a:lnTo>
                              <a:pt x="0" y="58"/>
                            </a:lnTo>
                          </a:path>
                        </a:pathLst>
                      </a:custGeom>
                      <a:solidFill>
                        <a:srgbClr val="B070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/>
                      </a:p>
                    </p:txBody>
                  </p:sp>
                  <p:sp>
                    <p:nvSpPr>
                      <p:cNvPr id="28729" name="Freeform 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00" y="2604"/>
                        <a:ext cx="312" cy="20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58"/>
                          </a:cxn>
                          <a:cxn ang="0">
                            <a:pos x="89" y="5"/>
                          </a:cxn>
                          <a:cxn ang="0">
                            <a:pos x="147" y="0"/>
                          </a:cxn>
                          <a:cxn ang="0">
                            <a:pos x="223" y="24"/>
                          </a:cxn>
                          <a:cxn ang="0">
                            <a:pos x="275" y="64"/>
                          </a:cxn>
                          <a:cxn ang="0">
                            <a:pos x="311" y="92"/>
                          </a:cxn>
                          <a:cxn ang="0">
                            <a:pos x="311" y="115"/>
                          </a:cxn>
                          <a:cxn ang="0">
                            <a:pos x="287" y="127"/>
                          </a:cxn>
                          <a:cxn ang="0">
                            <a:pos x="247" y="98"/>
                          </a:cxn>
                          <a:cxn ang="0">
                            <a:pos x="189" y="69"/>
                          </a:cxn>
                          <a:cxn ang="0">
                            <a:pos x="240" y="104"/>
                          </a:cxn>
                          <a:cxn ang="0">
                            <a:pos x="252" y="127"/>
                          </a:cxn>
                          <a:cxn ang="0">
                            <a:pos x="252" y="145"/>
                          </a:cxn>
                          <a:cxn ang="0">
                            <a:pos x="217" y="145"/>
                          </a:cxn>
                          <a:cxn ang="0">
                            <a:pos x="201" y="145"/>
                          </a:cxn>
                          <a:cxn ang="0">
                            <a:pos x="189" y="122"/>
                          </a:cxn>
                          <a:cxn ang="0">
                            <a:pos x="177" y="92"/>
                          </a:cxn>
                          <a:cxn ang="0">
                            <a:pos x="135" y="69"/>
                          </a:cxn>
                          <a:cxn ang="0">
                            <a:pos x="154" y="110"/>
                          </a:cxn>
                          <a:cxn ang="0">
                            <a:pos x="165" y="134"/>
                          </a:cxn>
                          <a:cxn ang="0">
                            <a:pos x="165" y="145"/>
                          </a:cxn>
                          <a:cxn ang="0">
                            <a:pos x="154" y="162"/>
                          </a:cxn>
                          <a:cxn ang="0">
                            <a:pos x="135" y="162"/>
                          </a:cxn>
                          <a:cxn ang="0">
                            <a:pos x="112" y="145"/>
                          </a:cxn>
                          <a:cxn ang="0">
                            <a:pos x="78" y="115"/>
                          </a:cxn>
                          <a:cxn ang="0">
                            <a:pos x="78" y="134"/>
                          </a:cxn>
                          <a:cxn ang="0">
                            <a:pos x="83" y="156"/>
                          </a:cxn>
                          <a:cxn ang="0">
                            <a:pos x="83" y="162"/>
                          </a:cxn>
                          <a:cxn ang="0">
                            <a:pos x="65" y="156"/>
                          </a:cxn>
                          <a:cxn ang="0">
                            <a:pos x="48" y="145"/>
                          </a:cxn>
                          <a:cxn ang="0">
                            <a:pos x="48" y="169"/>
                          </a:cxn>
                          <a:cxn ang="0">
                            <a:pos x="42" y="192"/>
                          </a:cxn>
                          <a:cxn ang="0">
                            <a:pos x="13" y="203"/>
                          </a:cxn>
                          <a:cxn ang="0">
                            <a:pos x="0" y="198"/>
                          </a:cxn>
                          <a:cxn ang="0">
                            <a:pos x="0" y="169"/>
                          </a:cxn>
                          <a:cxn ang="0">
                            <a:pos x="0" y="134"/>
                          </a:cxn>
                          <a:cxn ang="0">
                            <a:pos x="0" y="58"/>
                          </a:cxn>
                        </a:cxnLst>
                        <a:rect l="0" t="0" r="r" b="b"/>
                        <a:pathLst>
                          <a:path w="312" h="204">
                            <a:moveTo>
                              <a:pt x="0" y="58"/>
                            </a:moveTo>
                            <a:lnTo>
                              <a:pt x="89" y="5"/>
                            </a:lnTo>
                            <a:lnTo>
                              <a:pt x="147" y="0"/>
                            </a:lnTo>
                            <a:lnTo>
                              <a:pt x="223" y="24"/>
                            </a:lnTo>
                            <a:lnTo>
                              <a:pt x="275" y="64"/>
                            </a:lnTo>
                            <a:lnTo>
                              <a:pt x="311" y="92"/>
                            </a:lnTo>
                            <a:lnTo>
                              <a:pt x="311" y="115"/>
                            </a:lnTo>
                            <a:lnTo>
                              <a:pt x="287" y="127"/>
                            </a:lnTo>
                            <a:lnTo>
                              <a:pt x="247" y="98"/>
                            </a:lnTo>
                            <a:lnTo>
                              <a:pt x="189" y="69"/>
                            </a:lnTo>
                            <a:lnTo>
                              <a:pt x="240" y="104"/>
                            </a:lnTo>
                            <a:lnTo>
                              <a:pt x="252" y="127"/>
                            </a:lnTo>
                            <a:lnTo>
                              <a:pt x="252" y="145"/>
                            </a:lnTo>
                            <a:lnTo>
                              <a:pt x="217" y="145"/>
                            </a:lnTo>
                            <a:lnTo>
                              <a:pt x="201" y="145"/>
                            </a:lnTo>
                            <a:lnTo>
                              <a:pt x="189" y="122"/>
                            </a:lnTo>
                            <a:lnTo>
                              <a:pt x="177" y="92"/>
                            </a:lnTo>
                            <a:lnTo>
                              <a:pt x="135" y="69"/>
                            </a:lnTo>
                            <a:lnTo>
                              <a:pt x="154" y="110"/>
                            </a:lnTo>
                            <a:lnTo>
                              <a:pt x="165" y="134"/>
                            </a:lnTo>
                            <a:lnTo>
                              <a:pt x="165" y="145"/>
                            </a:lnTo>
                            <a:lnTo>
                              <a:pt x="154" y="162"/>
                            </a:lnTo>
                            <a:lnTo>
                              <a:pt x="135" y="162"/>
                            </a:lnTo>
                            <a:lnTo>
                              <a:pt x="112" y="145"/>
                            </a:lnTo>
                            <a:lnTo>
                              <a:pt x="78" y="115"/>
                            </a:lnTo>
                            <a:lnTo>
                              <a:pt x="78" y="134"/>
                            </a:lnTo>
                            <a:lnTo>
                              <a:pt x="83" y="156"/>
                            </a:lnTo>
                            <a:lnTo>
                              <a:pt x="83" y="162"/>
                            </a:lnTo>
                            <a:lnTo>
                              <a:pt x="65" y="156"/>
                            </a:lnTo>
                            <a:lnTo>
                              <a:pt x="48" y="145"/>
                            </a:lnTo>
                            <a:lnTo>
                              <a:pt x="48" y="169"/>
                            </a:lnTo>
                            <a:lnTo>
                              <a:pt x="42" y="192"/>
                            </a:lnTo>
                            <a:lnTo>
                              <a:pt x="13" y="203"/>
                            </a:lnTo>
                            <a:lnTo>
                              <a:pt x="0" y="198"/>
                            </a:lnTo>
                            <a:lnTo>
                              <a:pt x="0" y="169"/>
                            </a:lnTo>
                            <a:lnTo>
                              <a:pt x="0" y="134"/>
                            </a:lnTo>
                            <a:lnTo>
                              <a:pt x="0" y="58"/>
                            </a:lnTo>
                          </a:path>
                        </a:pathLst>
                      </a:custGeom>
                      <a:solidFill>
                        <a:srgbClr val="C0804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/>
                      </a:p>
                    </p:txBody>
                  </p:sp>
                </p:grpSp>
                <p:sp>
                  <p:nvSpPr>
                    <p:cNvPr id="28730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4704" y="2178"/>
                      <a:ext cx="434" cy="3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2"/>
                        </a:cxn>
                        <a:cxn ang="0">
                          <a:pos x="83" y="186"/>
                        </a:cxn>
                        <a:cxn ang="0">
                          <a:pos x="89" y="240"/>
                        </a:cxn>
                        <a:cxn ang="0">
                          <a:pos x="96" y="326"/>
                        </a:cxn>
                        <a:cxn ang="0">
                          <a:pos x="120" y="326"/>
                        </a:cxn>
                        <a:cxn ang="0">
                          <a:pos x="144" y="301"/>
                        </a:cxn>
                        <a:cxn ang="0">
                          <a:pos x="154" y="252"/>
                        </a:cxn>
                        <a:cxn ang="0">
                          <a:pos x="154" y="180"/>
                        </a:cxn>
                        <a:cxn ang="0">
                          <a:pos x="161" y="221"/>
                        </a:cxn>
                        <a:cxn ang="0">
                          <a:pos x="167" y="246"/>
                        </a:cxn>
                        <a:cxn ang="0">
                          <a:pos x="172" y="270"/>
                        </a:cxn>
                        <a:cxn ang="0">
                          <a:pos x="196" y="270"/>
                        </a:cxn>
                        <a:cxn ang="0">
                          <a:pos x="220" y="246"/>
                        </a:cxn>
                        <a:cxn ang="0">
                          <a:pos x="220" y="217"/>
                        </a:cxn>
                        <a:cxn ang="0">
                          <a:pos x="238" y="173"/>
                        </a:cxn>
                        <a:cxn ang="0">
                          <a:pos x="243" y="204"/>
                        </a:cxn>
                        <a:cxn ang="0">
                          <a:pos x="257" y="235"/>
                        </a:cxn>
                        <a:cxn ang="0">
                          <a:pos x="286" y="221"/>
                        </a:cxn>
                        <a:cxn ang="0">
                          <a:pos x="297" y="197"/>
                        </a:cxn>
                        <a:cxn ang="0">
                          <a:pos x="297" y="217"/>
                        </a:cxn>
                        <a:cxn ang="0">
                          <a:pos x="334" y="197"/>
                        </a:cxn>
                        <a:cxn ang="0">
                          <a:pos x="351" y="155"/>
                        </a:cxn>
                        <a:cxn ang="0">
                          <a:pos x="339" y="221"/>
                        </a:cxn>
                        <a:cxn ang="0">
                          <a:pos x="334" y="246"/>
                        </a:cxn>
                        <a:cxn ang="0">
                          <a:pos x="357" y="252"/>
                        </a:cxn>
                        <a:cxn ang="0">
                          <a:pos x="361" y="282"/>
                        </a:cxn>
                        <a:cxn ang="0">
                          <a:pos x="398" y="277"/>
                        </a:cxn>
                        <a:cxn ang="0">
                          <a:pos x="421" y="221"/>
                        </a:cxn>
                        <a:cxn ang="0">
                          <a:pos x="433" y="155"/>
                        </a:cxn>
                        <a:cxn ang="0">
                          <a:pos x="421" y="97"/>
                        </a:cxn>
                        <a:cxn ang="0">
                          <a:pos x="385" y="48"/>
                        </a:cxn>
                        <a:cxn ang="0">
                          <a:pos x="345" y="10"/>
                        </a:cxn>
                        <a:cxn ang="0">
                          <a:pos x="321" y="42"/>
                        </a:cxn>
                        <a:cxn ang="0">
                          <a:pos x="291" y="18"/>
                        </a:cxn>
                        <a:cxn ang="0">
                          <a:pos x="274" y="4"/>
                        </a:cxn>
                        <a:cxn ang="0">
                          <a:pos x="262" y="18"/>
                        </a:cxn>
                        <a:cxn ang="0">
                          <a:pos x="232" y="10"/>
                        </a:cxn>
                        <a:cxn ang="0">
                          <a:pos x="226" y="42"/>
                        </a:cxn>
                        <a:cxn ang="0">
                          <a:pos x="214" y="23"/>
                        </a:cxn>
                        <a:cxn ang="0">
                          <a:pos x="185" y="18"/>
                        </a:cxn>
                        <a:cxn ang="0">
                          <a:pos x="154" y="0"/>
                        </a:cxn>
                        <a:cxn ang="0">
                          <a:pos x="144" y="23"/>
                        </a:cxn>
                        <a:cxn ang="0">
                          <a:pos x="126" y="10"/>
                        </a:cxn>
                        <a:cxn ang="0">
                          <a:pos x="101" y="4"/>
                        </a:cxn>
                        <a:cxn ang="0">
                          <a:pos x="83" y="10"/>
                        </a:cxn>
                        <a:cxn ang="0">
                          <a:pos x="78" y="48"/>
                        </a:cxn>
                        <a:cxn ang="0">
                          <a:pos x="83" y="53"/>
                        </a:cxn>
                        <a:cxn ang="0">
                          <a:pos x="66" y="53"/>
                        </a:cxn>
                        <a:cxn ang="0">
                          <a:pos x="5" y="48"/>
                        </a:cxn>
                        <a:cxn ang="0">
                          <a:pos x="0" y="102"/>
                        </a:cxn>
                      </a:cxnLst>
                      <a:rect l="0" t="0" r="r" b="b"/>
                      <a:pathLst>
                        <a:path w="434" h="327">
                          <a:moveTo>
                            <a:pt x="0" y="102"/>
                          </a:moveTo>
                          <a:lnTo>
                            <a:pt x="83" y="186"/>
                          </a:lnTo>
                          <a:lnTo>
                            <a:pt x="89" y="240"/>
                          </a:lnTo>
                          <a:lnTo>
                            <a:pt x="96" y="326"/>
                          </a:lnTo>
                          <a:lnTo>
                            <a:pt x="120" y="326"/>
                          </a:lnTo>
                          <a:lnTo>
                            <a:pt x="144" y="301"/>
                          </a:lnTo>
                          <a:lnTo>
                            <a:pt x="154" y="252"/>
                          </a:lnTo>
                          <a:lnTo>
                            <a:pt x="154" y="180"/>
                          </a:lnTo>
                          <a:lnTo>
                            <a:pt x="161" y="221"/>
                          </a:lnTo>
                          <a:lnTo>
                            <a:pt x="167" y="246"/>
                          </a:lnTo>
                          <a:lnTo>
                            <a:pt x="172" y="270"/>
                          </a:lnTo>
                          <a:lnTo>
                            <a:pt x="196" y="270"/>
                          </a:lnTo>
                          <a:lnTo>
                            <a:pt x="220" y="246"/>
                          </a:lnTo>
                          <a:lnTo>
                            <a:pt x="220" y="217"/>
                          </a:lnTo>
                          <a:lnTo>
                            <a:pt x="238" y="173"/>
                          </a:lnTo>
                          <a:lnTo>
                            <a:pt x="243" y="204"/>
                          </a:lnTo>
                          <a:lnTo>
                            <a:pt x="257" y="235"/>
                          </a:lnTo>
                          <a:lnTo>
                            <a:pt x="286" y="221"/>
                          </a:lnTo>
                          <a:lnTo>
                            <a:pt x="297" y="197"/>
                          </a:lnTo>
                          <a:lnTo>
                            <a:pt x="297" y="217"/>
                          </a:lnTo>
                          <a:lnTo>
                            <a:pt x="334" y="197"/>
                          </a:lnTo>
                          <a:lnTo>
                            <a:pt x="351" y="155"/>
                          </a:lnTo>
                          <a:lnTo>
                            <a:pt x="339" y="221"/>
                          </a:lnTo>
                          <a:lnTo>
                            <a:pt x="334" y="246"/>
                          </a:lnTo>
                          <a:lnTo>
                            <a:pt x="357" y="252"/>
                          </a:lnTo>
                          <a:lnTo>
                            <a:pt x="361" y="282"/>
                          </a:lnTo>
                          <a:lnTo>
                            <a:pt x="398" y="277"/>
                          </a:lnTo>
                          <a:lnTo>
                            <a:pt x="421" y="221"/>
                          </a:lnTo>
                          <a:lnTo>
                            <a:pt x="433" y="155"/>
                          </a:lnTo>
                          <a:lnTo>
                            <a:pt x="421" y="97"/>
                          </a:lnTo>
                          <a:lnTo>
                            <a:pt x="385" y="48"/>
                          </a:lnTo>
                          <a:lnTo>
                            <a:pt x="345" y="10"/>
                          </a:lnTo>
                          <a:lnTo>
                            <a:pt x="321" y="42"/>
                          </a:lnTo>
                          <a:lnTo>
                            <a:pt x="291" y="18"/>
                          </a:lnTo>
                          <a:lnTo>
                            <a:pt x="274" y="4"/>
                          </a:lnTo>
                          <a:lnTo>
                            <a:pt x="262" y="18"/>
                          </a:lnTo>
                          <a:lnTo>
                            <a:pt x="232" y="10"/>
                          </a:lnTo>
                          <a:lnTo>
                            <a:pt x="226" y="42"/>
                          </a:lnTo>
                          <a:lnTo>
                            <a:pt x="214" y="23"/>
                          </a:lnTo>
                          <a:lnTo>
                            <a:pt x="185" y="18"/>
                          </a:lnTo>
                          <a:lnTo>
                            <a:pt x="154" y="0"/>
                          </a:lnTo>
                          <a:lnTo>
                            <a:pt x="144" y="23"/>
                          </a:lnTo>
                          <a:lnTo>
                            <a:pt x="126" y="10"/>
                          </a:lnTo>
                          <a:lnTo>
                            <a:pt x="101" y="4"/>
                          </a:lnTo>
                          <a:lnTo>
                            <a:pt x="83" y="10"/>
                          </a:lnTo>
                          <a:lnTo>
                            <a:pt x="78" y="48"/>
                          </a:lnTo>
                          <a:lnTo>
                            <a:pt x="83" y="53"/>
                          </a:lnTo>
                          <a:lnTo>
                            <a:pt x="66" y="53"/>
                          </a:lnTo>
                          <a:lnTo>
                            <a:pt x="5" y="48"/>
                          </a:lnTo>
                          <a:lnTo>
                            <a:pt x="0" y="102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dist="35921" dir="2700000" algn="ctr" rotWithShape="0">
                        <a:srgbClr val="000000"/>
                      </a:outerShdw>
                    </a:effec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</p:grpSp>
              <p:grpSp>
                <p:nvGrpSpPr>
                  <p:cNvPr id="45101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4327" y="2007"/>
                    <a:ext cx="530" cy="130"/>
                    <a:chOff x="4327" y="2007"/>
                    <a:chExt cx="530" cy="130"/>
                  </a:xfrm>
                </p:grpSpPr>
                <p:sp>
                  <p:nvSpPr>
                    <p:cNvPr id="28732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4327" y="2030"/>
                      <a:ext cx="483" cy="9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62" y="0"/>
                        </a:cxn>
                        <a:cxn ang="0">
                          <a:pos x="125" y="15"/>
                        </a:cxn>
                        <a:cxn ang="0">
                          <a:pos x="172" y="32"/>
                        </a:cxn>
                        <a:cxn ang="0">
                          <a:pos x="240" y="62"/>
                        </a:cxn>
                        <a:cxn ang="0">
                          <a:pos x="298" y="76"/>
                        </a:cxn>
                        <a:cxn ang="0">
                          <a:pos x="350" y="68"/>
                        </a:cxn>
                        <a:cxn ang="0">
                          <a:pos x="407" y="76"/>
                        </a:cxn>
                        <a:cxn ang="0">
                          <a:pos x="450" y="79"/>
                        </a:cxn>
                        <a:cxn ang="0">
                          <a:pos x="482" y="93"/>
                        </a:cxn>
                      </a:cxnLst>
                      <a:rect l="0" t="0" r="r" b="b"/>
                      <a:pathLst>
                        <a:path w="483" h="94">
                          <a:moveTo>
                            <a:pt x="0" y="3"/>
                          </a:moveTo>
                          <a:lnTo>
                            <a:pt x="62" y="0"/>
                          </a:lnTo>
                          <a:lnTo>
                            <a:pt x="125" y="15"/>
                          </a:lnTo>
                          <a:lnTo>
                            <a:pt x="172" y="32"/>
                          </a:lnTo>
                          <a:lnTo>
                            <a:pt x="240" y="62"/>
                          </a:lnTo>
                          <a:lnTo>
                            <a:pt x="298" y="76"/>
                          </a:lnTo>
                          <a:lnTo>
                            <a:pt x="350" y="68"/>
                          </a:lnTo>
                          <a:lnTo>
                            <a:pt x="407" y="76"/>
                          </a:lnTo>
                          <a:lnTo>
                            <a:pt x="450" y="79"/>
                          </a:lnTo>
                          <a:lnTo>
                            <a:pt x="482" y="9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C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dist="35921" dir="2700000" algn="ctr" rotWithShape="0">
                        <a:srgbClr val="000000"/>
                      </a:outerShdw>
                    </a:effec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  <p:sp>
                  <p:nvSpPr>
                    <p:cNvPr id="28733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4428" y="2007"/>
                      <a:ext cx="429" cy="13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2" y="21"/>
                        </a:cxn>
                        <a:cxn ang="0">
                          <a:pos x="86" y="38"/>
                        </a:cxn>
                        <a:cxn ang="0">
                          <a:pos x="123" y="49"/>
                        </a:cxn>
                        <a:cxn ang="0">
                          <a:pos x="167" y="55"/>
                        </a:cxn>
                        <a:cxn ang="0">
                          <a:pos x="209" y="44"/>
                        </a:cxn>
                        <a:cxn ang="0">
                          <a:pos x="279" y="55"/>
                        </a:cxn>
                        <a:cxn ang="0">
                          <a:pos x="326" y="65"/>
                        </a:cxn>
                        <a:cxn ang="0">
                          <a:pos x="368" y="69"/>
                        </a:cxn>
                        <a:cxn ang="0">
                          <a:pos x="415" y="91"/>
                        </a:cxn>
                        <a:cxn ang="0">
                          <a:pos x="428" y="129"/>
                        </a:cxn>
                      </a:cxnLst>
                      <a:rect l="0" t="0" r="r" b="b"/>
                      <a:pathLst>
                        <a:path w="429" h="130">
                          <a:moveTo>
                            <a:pt x="0" y="0"/>
                          </a:moveTo>
                          <a:lnTo>
                            <a:pt x="32" y="21"/>
                          </a:lnTo>
                          <a:lnTo>
                            <a:pt x="86" y="38"/>
                          </a:lnTo>
                          <a:lnTo>
                            <a:pt x="123" y="49"/>
                          </a:lnTo>
                          <a:lnTo>
                            <a:pt x="167" y="55"/>
                          </a:lnTo>
                          <a:lnTo>
                            <a:pt x="209" y="44"/>
                          </a:lnTo>
                          <a:lnTo>
                            <a:pt x="279" y="55"/>
                          </a:lnTo>
                          <a:lnTo>
                            <a:pt x="326" y="65"/>
                          </a:lnTo>
                          <a:lnTo>
                            <a:pt x="368" y="69"/>
                          </a:lnTo>
                          <a:lnTo>
                            <a:pt x="415" y="91"/>
                          </a:lnTo>
                          <a:lnTo>
                            <a:pt x="428" y="129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C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dist="35921" dir="2700000" algn="ctr" rotWithShape="0">
                        <a:srgbClr val="000000"/>
                      </a:outerShdw>
                    </a:effec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</p:grpSp>
            </p:grpSp>
            <p:grpSp>
              <p:nvGrpSpPr>
                <p:cNvPr id="45089" name="Group 62"/>
                <p:cNvGrpSpPr>
                  <a:grpSpLocks/>
                </p:cNvGrpSpPr>
                <p:nvPr/>
              </p:nvGrpSpPr>
              <p:grpSpPr bwMode="auto">
                <a:xfrm>
                  <a:off x="4065" y="2305"/>
                  <a:ext cx="385" cy="372"/>
                  <a:chOff x="4065" y="2305"/>
                  <a:chExt cx="385" cy="372"/>
                </a:xfrm>
              </p:grpSpPr>
              <p:grpSp>
                <p:nvGrpSpPr>
                  <p:cNvPr id="45090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4065" y="2305"/>
                    <a:ext cx="176" cy="182"/>
                    <a:chOff x="4065" y="2305"/>
                    <a:chExt cx="176" cy="182"/>
                  </a:xfrm>
                </p:grpSpPr>
                <p:sp>
                  <p:nvSpPr>
                    <p:cNvPr id="28736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4099" y="2339"/>
                      <a:ext cx="132" cy="148"/>
                    </a:xfrm>
                    <a:custGeom>
                      <a:avLst/>
                      <a:gdLst/>
                      <a:ahLst/>
                      <a:cxnLst>
                        <a:cxn ang="0">
                          <a:pos x="118" y="0"/>
                        </a:cxn>
                        <a:cxn ang="0">
                          <a:pos x="20" y="71"/>
                        </a:cxn>
                        <a:cxn ang="0">
                          <a:pos x="0" y="100"/>
                        </a:cxn>
                        <a:cxn ang="0">
                          <a:pos x="7" y="129"/>
                        </a:cxn>
                        <a:cxn ang="0">
                          <a:pos x="25" y="147"/>
                        </a:cxn>
                        <a:cxn ang="0">
                          <a:pos x="58" y="138"/>
                        </a:cxn>
                        <a:cxn ang="0">
                          <a:pos x="131" y="62"/>
                        </a:cxn>
                        <a:cxn ang="0">
                          <a:pos x="118" y="0"/>
                        </a:cxn>
                      </a:cxnLst>
                      <a:rect l="0" t="0" r="r" b="b"/>
                      <a:pathLst>
                        <a:path w="132" h="148">
                          <a:moveTo>
                            <a:pt x="118" y="0"/>
                          </a:moveTo>
                          <a:lnTo>
                            <a:pt x="20" y="71"/>
                          </a:lnTo>
                          <a:lnTo>
                            <a:pt x="0" y="100"/>
                          </a:lnTo>
                          <a:lnTo>
                            <a:pt x="7" y="129"/>
                          </a:lnTo>
                          <a:lnTo>
                            <a:pt x="25" y="147"/>
                          </a:lnTo>
                          <a:lnTo>
                            <a:pt x="58" y="138"/>
                          </a:lnTo>
                          <a:lnTo>
                            <a:pt x="131" y="62"/>
                          </a:lnTo>
                          <a:lnTo>
                            <a:pt x="118" y="0"/>
                          </a:lnTo>
                        </a:path>
                      </a:pathLst>
                    </a:custGeom>
                    <a:solidFill>
                      <a:srgbClr val="F0F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dist="35921" dir="2700000" algn="ctr" rotWithShape="0">
                        <a:srgbClr val="000000"/>
                      </a:outerShdw>
                    </a:effec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  <p:sp>
                  <p:nvSpPr>
                    <p:cNvPr id="28737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3" y="2432"/>
                      <a:ext cx="36" cy="35"/>
                    </a:xfrm>
                    <a:prstGeom prst="ellipse">
                      <a:avLst/>
                    </a:prstGeom>
                    <a:solidFill>
                      <a:srgbClr val="009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000000"/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  <p:sp>
                  <p:nvSpPr>
                    <p:cNvPr id="28738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4065" y="2305"/>
                      <a:ext cx="176" cy="133"/>
                    </a:xfrm>
                    <a:custGeom>
                      <a:avLst/>
                      <a:gdLst/>
                      <a:ahLst/>
                      <a:cxnLst>
                        <a:cxn ang="0">
                          <a:pos x="171" y="13"/>
                        </a:cxn>
                        <a:cxn ang="0">
                          <a:pos x="162" y="4"/>
                        </a:cxn>
                        <a:cxn ang="0">
                          <a:pos x="153" y="0"/>
                        </a:cxn>
                        <a:cxn ang="0">
                          <a:pos x="144" y="1"/>
                        </a:cxn>
                        <a:cxn ang="0">
                          <a:pos x="134" y="7"/>
                        </a:cxn>
                        <a:cxn ang="0">
                          <a:pos x="6" y="91"/>
                        </a:cxn>
                        <a:cxn ang="0">
                          <a:pos x="2" y="99"/>
                        </a:cxn>
                        <a:cxn ang="0">
                          <a:pos x="0" y="111"/>
                        </a:cxn>
                        <a:cxn ang="0">
                          <a:pos x="4" y="121"/>
                        </a:cxn>
                        <a:cxn ang="0">
                          <a:pos x="12" y="130"/>
                        </a:cxn>
                        <a:cxn ang="0">
                          <a:pos x="20" y="132"/>
                        </a:cxn>
                        <a:cxn ang="0">
                          <a:pos x="33" y="130"/>
                        </a:cxn>
                        <a:cxn ang="0">
                          <a:pos x="168" y="42"/>
                        </a:cxn>
                        <a:cxn ang="0">
                          <a:pos x="174" y="34"/>
                        </a:cxn>
                        <a:cxn ang="0">
                          <a:pos x="175" y="25"/>
                        </a:cxn>
                        <a:cxn ang="0">
                          <a:pos x="171" y="13"/>
                        </a:cxn>
                      </a:cxnLst>
                      <a:rect l="0" t="0" r="r" b="b"/>
                      <a:pathLst>
                        <a:path w="176" h="133">
                          <a:moveTo>
                            <a:pt x="171" y="13"/>
                          </a:moveTo>
                          <a:lnTo>
                            <a:pt x="162" y="4"/>
                          </a:lnTo>
                          <a:lnTo>
                            <a:pt x="153" y="0"/>
                          </a:lnTo>
                          <a:lnTo>
                            <a:pt x="144" y="1"/>
                          </a:lnTo>
                          <a:lnTo>
                            <a:pt x="134" y="7"/>
                          </a:lnTo>
                          <a:lnTo>
                            <a:pt x="6" y="91"/>
                          </a:lnTo>
                          <a:lnTo>
                            <a:pt x="2" y="99"/>
                          </a:lnTo>
                          <a:lnTo>
                            <a:pt x="0" y="111"/>
                          </a:lnTo>
                          <a:lnTo>
                            <a:pt x="4" y="121"/>
                          </a:lnTo>
                          <a:lnTo>
                            <a:pt x="12" y="130"/>
                          </a:lnTo>
                          <a:lnTo>
                            <a:pt x="20" y="132"/>
                          </a:lnTo>
                          <a:lnTo>
                            <a:pt x="33" y="130"/>
                          </a:lnTo>
                          <a:lnTo>
                            <a:pt x="168" y="42"/>
                          </a:lnTo>
                          <a:lnTo>
                            <a:pt x="174" y="34"/>
                          </a:lnTo>
                          <a:lnTo>
                            <a:pt x="175" y="25"/>
                          </a:lnTo>
                          <a:lnTo>
                            <a:pt x="171" y="13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dist="35921" dir="2700000" algn="ctr" rotWithShape="0">
                        <a:srgbClr val="000000"/>
                      </a:outerShdw>
                    </a:effec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</p:grpSp>
              <p:grpSp>
                <p:nvGrpSpPr>
                  <p:cNvPr id="45091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4095" y="2308"/>
                    <a:ext cx="355" cy="369"/>
                    <a:chOff x="4095" y="2308"/>
                    <a:chExt cx="355" cy="369"/>
                  </a:xfrm>
                </p:grpSpPr>
                <p:sp>
                  <p:nvSpPr>
                    <p:cNvPr id="28740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4095" y="2380"/>
                      <a:ext cx="311" cy="297"/>
                    </a:xfrm>
                    <a:custGeom>
                      <a:avLst/>
                      <a:gdLst/>
                      <a:ahLst/>
                      <a:cxnLst>
                        <a:cxn ang="0">
                          <a:pos x="159" y="0"/>
                        </a:cxn>
                        <a:cxn ang="0">
                          <a:pos x="88" y="65"/>
                        </a:cxn>
                        <a:cxn ang="0">
                          <a:pos x="27" y="136"/>
                        </a:cxn>
                        <a:cxn ang="0">
                          <a:pos x="0" y="194"/>
                        </a:cxn>
                        <a:cxn ang="0">
                          <a:pos x="9" y="244"/>
                        </a:cxn>
                        <a:cxn ang="0">
                          <a:pos x="35" y="276"/>
                        </a:cxn>
                        <a:cxn ang="0">
                          <a:pos x="76" y="288"/>
                        </a:cxn>
                        <a:cxn ang="0">
                          <a:pos x="144" y="296"/>
                        </a:cxn>
                        <a:cxn ang="0">
                          <a:pos x="220" y="258"/>
                        </a:cxn>
                        <a:cxn ang="0">
                          <a:pos x="259" y="258"/>
                        </a:cxn>
                        <a:cxn ang="0">
                          <a:pos x="291" y="244"/>
                        </a:cxn>
                        <a:cxn ang="0">
                          <a:pos x="308" y="218"/>
                        </a:cxn>
                        <a:cxn ang="0">
                          <a:pos x="310" y="186"/>
                        </a:cxn>
                        <a:cxn ang="0">
                          <a:pos x="159" y="0"/>
                        </a:cxn>
                      </a:cxnLst>
                      <a:rect l="0" t="0" r="r" b="b"/>
                      <a:pathLst>
                        <a:path w="311" h="297">
                          <a:moveTo>
                            <a:pt x="159" y="0"/>
                          </a:moveTo>
                          <a:lnTo>
                            <a:pt x="88" y="65"/>
                          </a:lnTo>
                          <a:lnTo>
                            <a:pt x="27" y="136"/>
                          </a:lnTo>
                          <a:lnTo>
                            <a:pt x="0" y="194"/>
                          </a:lnTo>
                          <a:lnTo>
                            <a:pt x="9" y="244"/>
                          </a:lnTo>
                          <a:lnTo>
                            <a:pt x="35" y="276"/>
                          </a:lnTo>
                          <a:lnTo>
                            <a:pt x="76" y="288"/>
                          </a:lnTo>
                          <a:lnTo>
                            <a:pt x="144" y="296"/>
                          </a:lnTo>
                          <a:lnTo>
                            <a:pt x="220" y="258"/>
                          </a:lnTo>
                          <a:lnTo>
                            <a:pt x="259" y="258"/>
                          </a:lnTo>
                          <a:lnTo>
                            <a:pt x="291" y="244"/>
                          </a:lnTo>
                          <a:lnTo>
                            <a:pt x="308" y="218"/>
                          </a:lnTo>
                          <a:lnTo>
                            <a:pt x="310" y="186"/>
                          </a:lnTo>
                          <a:lnTo>
                            <a:pt x="159" y="0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dist="35921" dir="2700000" algn="ctr" rotWithShape="0">
                        <a:srgbClr val="000000"/>
                      </a:outerShdw>
                    </a:effec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  <p:grpSp>
                  <p:nvGrpSpPr>
                    <p:cNvPr id="45093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69" y="2308"/>
                      <a:ext cx="181" cy="203"/>
                      <a:chOff x="4269" y="2308"/>
                      <a:chExt cx="181" cy="203"/>
                    </a:xfrm>
                  </p:grpSpPr>
                  <p:sp>
                    <p:nvSpPr>
                      <p:cNvPr id="28742" name="Freeform 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78" y="2339"/>
                        <a:ext cx="155" cy="17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34" y="0"/>
                          </a:cxn>
                          <a:cxn ang="0">
                            <a:pos x="127" y="54"/>
                          </a:cxn>
                          <a:cxn ang="0">
                            <a:pos x="145" y="82"/>
                          </a:cxn>
                          <a:cxn ang="0">
                            <a:pos x="154" y="111"/>
                          </a:cxn>
                          <a:cxn ang="0">
                            <a:pos x="150" y="147"/>
                          </a:cxn>
                          <a:cxn ang="0">
                            <a:pos x="133" y="165"/>
                          </a:cxn>
                          <a:cxn ang="0">
                            <a:pos x="99" y="171"/>
                          </a:cxn>
                          <a:cxn ang="0">
                            <a:pos x="61" y="159"/>
                          </a:cxn>
                          <a:cxn ang="0">
                            <a:pos x="29" y="129"/>
                          </a:cxn>
                          <a:cxn ang="0">
                            <a:pos x="5" y="94"/>
                          </a:cxn>
                          <a:cxn ang="0">
                            <a:pos x="0" y="64"/>
                          </a:cxn>
                          <a:cxn ang="0">
                            <a:pos x="34" y="0"/>
                          </a:cxn>
                        </a:cxnLst>
                        <a:rect l="0" t="0" r="r" b="b"/>
                        <a:pathLst>
                          <a:path w="155" h="172">
                            <a:moveTo>
                              <a:pt x="34" y="0"/>
                            </a:moveTo>
                            <a:lnTo>
                              <a:pt x="127" y="54"/>
                            </a:lnTo>
                            <a:lnTo>
                              <a:pt x="145" y="82"/>
                            </a:lnTo>
                            <a:lnTo>
                              <a:pt x="154" y="111"/>
                            </a:lnTo>
                            <a:lnTo>
                              <a:pt x="150" y="147"/>
                            </a:lnTo>
                            <a:lnTo>
                              <a:pt x="133" y="165"/>
                            </a:lnTo>
                            <a:lnTo>
                              <a:pt x="99" y="171"/>
                            </a:lnTo>
                            <a:lnTo>
                              <a:pt x="61" y="159"/>
                            </a:lnTo>
                            <a:lnTo>
                              <a:pt x="29" y="129"/>
                            </a:lnTo>
                            <a:lnTo>
                              <a:pt x="5" y="94"/>
                            </a:lnTo>
                            <a:lnTo>
                              <a:pt x="0" y="64"/>
                            </a:lnTo>
                            <a:lnTo>
                              <a:pt x="34" y="0"/>
                            </a:lnTo>
                          </a:path>
                        </a:pathLst>
                      </a:custGeom>
                      <a:solidFill>
                        <a:srgbClr val="F0F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/>
                      </a:p>
                    </p:txBody>
                  </p:sp>
                  <p:sp>
                    <p:nvSpPr>
                      <p:cNvPr id="28743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4" y="2450"/>
                        <a:ext cx="31" cy="33"/>
                      </a:xfrm>
                      <a:prstGeom prst="ellipse">
                        <a:avLst/>
                      </a:prstGeom>
                      <a:solidFill>
                        <a:srgbClr val="00908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TW" altLang="en-US"/>
                      </a:p>
                    </p:txBody>
                  </p:sp>
                  <p:sp>
                    <p:nvSpPr>
                      <p:cNvPr id="28744" name="Freeform 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69" y="2308"/>
                        <a:ext cx="181" cy="12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5" y="12"/>
                          </a:cxn>
                          <a:cxn ang="0">
                            <a:pos x="13" y="4"/>
                          </a:cxn>
                          <a:cxn ang="0">
                            <a:pos x="22" y="0"/>
                          </a:cxn>
                          <a:cxn ang="0">
                            <a:pos x="32" y="1"/>
                          </a:cxn>
                          <a:cxn ang="0">
                            <a:pos x="41" y="7"/>
                          </a:cxn>
                          <a:cxn ang="0">
                            <a:pos x="174" y="84"/>
                          </a:cxn>
                          <a:cxn ang="0">
                            <a:pos x="177" y="90"/>
                          </a:cxn>
                          <a:cxn ang="0">
                            <a:pos x="180" y="101"/>
                          </a:cxn>
                          <a:cxn ang="0">
                            <a:pos x="176" y="110"/>
                          </a:cxn>
                          <a:cxn ang="0">
                            <a:pos x="167" y="118"/>
                          </a:cxn>
                          <a:cxn ang="0">
                            <a:pos x="159" y="121"/>
                          </a:cxn>
                          <a:cxn ang="0">
                            <a:pos x="148" y="119"/>
                          </a:cxn>
                          <a:cxn ang="0">
                            <a:pos x="8" y="38"/>
                          </a:cxn>
                          <a:cxn ang="0">
                            <a:pos x="2" y="31"/>
                          </a:cxn>
                          <a:cxn ang="0">
                            <a:pos x="0" y="23"/>
                          </a:cxn>
                          <a:cxn ang="0">
                            <a:pos x="5" y="12"/>
                          </a:cxn>
                        </a:cxnLst>
                        <a:rect l="0" t="0" r="r" b="b"/>
                        <a:pathLst>
                          <a:path w="181" h="122">
                            <a:moveTo>
                              <a:pt x="5" y="12"/>
                            </a:moveTo>
                            <a:lnTo>
                              <a:pt x="13" y="4"/>
                            </a:lnTo>
                            <a:lnTo>
                              <a:pt x="22" y="0"/>
                            </a:lnTo>
                            <a:lnTo>
                              <a:pt x="32" y="1"/>
                            </a:lnTo>
                            <a:lnTo>
                              <a:pt x="41" y="7"/>
                            </a:lnTo>
                            <a:lnTo>
                              <a:pt x="174" y="84"/>
                            </a:lnTo>
                            <a:lnTo>
                              <a:pt x="177" y="90"/>
                            </a:lnTo>
                            <a:lnTo>
                              <a:pt x="180" y="101"/>
                            </a:lnTo>
                            <a:lnTo>
                              <a:pt x="176" y="110"/>
                            </a:lnTo>
                            <a:lnTo>
                              <a:pt x="167" y="118"/>
                            </a:lnTo>
                            <a:lnTo>
                              <a:pt x="159" y="121"/>
                            </a:lnTo>
                            <a:lnTo>
                              <a:pt x="148" y="119"/>
                            </a:lnTo>
                            <a:lnTo>
                              <a:pt x="8" y="38"/>
                            </a:lnTo>
                            <a:lnTo>
                              <a:pt x="2" y="31"/>
                            </a:lnTo>
                            <a:lnTo>
                              <a:pt x="0" y="23"/>
                            </a:lnTo>
                            <a:lnTo>
                              <a:pt x="5" y="12"/>
                            </a:lnTo>
                          </a:path>
                        </a:pathLst>
                      </a:custGeom>
                      <a:solidFill>
                        <a:srgbClr val="C0804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TW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45073" name="Group 73"/>
            <p:cNvGrpSpPr>
              <a:grpSpLocks/>
            </p:cNvGrpSpPr>
            <p:nvPr/>
          </p:nvGrpSpPr>
          <p:grpSpPr bwMode="auto">
            <a:xfrm>
              <a:off x="4065" y="2676"/>
              <a:ext cx="1888" cy="1374"/>
              <a:chOff x="3752" y="2676"/>
              <a:chExt cx="1743" cy="1374"/>
            </a:xfrm>
          </p:grpSpPr>
          <p:grpSp>
            <p:nvGrpSpPr>
              <p:cNvPr id="45077" name="Group 74"/>
              <p:cNvGrpSpPr>
                <a:grpSpLocks/>
              </p:cNvGrpSpPr>
              <p:nvPr/>
            </p:nvGrpSpPr>
            <p:grpSpPr bwMode="auto">
              <a:xfrm>
                <a:off x="3752" y="2884"/>
                <a:ext cx="1743" cy="1070"/>
                <a:chOff x="3752" y="2884"/>
                <a:chExt cx="1743" cy="1070"/>
              </a:xfrm>
            </p:grpSpPr>
            <p:sp>
              <p:nvSpPr>
                <p:cNvPr id="28747" name="Freeform 75"/>
                <p:cNvSpPr>
                  <a:spLocks/>
                </p:cNvSpPr>
                <p:nvPr/>
              </p:nvSpPr>
              <p:spPr bwMode="auto">
                <a:xfrm>
                  <a:off x="3752" y="2884"/>
                  <a:ext cx="1743" cy="1070"/>
                </a:xfrm>
                <a:custGeom>
                  <a:avLst/>
                  <a:gdLst/>
                  <a:ahLst/>
                  <a:cxnLst>
                    <a:cxn ang="0">
                      <a:pos x="637" y="5"/>
                    </a:cxn>
                    <a:cxn ang="0">
                      <a:pos x="1138" y="111"/>
                    </a:cxn>
                    <a:cxn ang="0">
                      <a:pos x="1275" y="450"/>
                    </a:cxn>
                    <a:cxn ang="0">
                      <a:pos x="1312" y="490"/>
                    </a:cxn>
                    <a:cxn ang="0">
                      <a:pos x="1338" y="542"/>
                    </a:cxn>
                    <a:cxn ang="0">
                      <a:pos x="1374" y="601"/>
                    </a:cxn>
                    <a:cxn ang="0">
                      <a:pos x="1402" y="645"/>
                    </a:cxn>
                    <a:cxn ang="0">
                      <a:pos x="1455" y="690"/>
                    </a:cxn>
                    <a:cxn ang="0">
                      <a:pos x="1486" y="748"/>
                    </a:cxn>
                    <a:cxn ang="0">
                      <a:pos x="1505" y="801"/>
                    </a:cxn>
                    <a:cxn ang="0">
                      <a:pos x="1509" y="859"/>
                    </a:cxn>
                    <a:cxn ang="0">
                      <a:pos x="1559" y="869"/>
                    </a:cxn>
                    <a:cxn ang="0">
                      <a:pos x="1606" y="888"/>
                    </a:cxn>
                    <a:cxn ang="0">
                      <a:pos x="1659" y="918"/>
                    </a:cxn>
                    <a:cxn ang="0">
                      <a:pos x="1696" y="958"/>
                    </a:cxn>
                    <a:cxn ang="0">
                      <a:pos x="1719" y="1005"/>
                    </a:cxn>
                    <a:cxn ang="0">
                      <a:pos x="1742" y="1069"/>
                    </a:cxn>
                    <a:cxn ang="0">
                      <a:pos x="649" y="1069"/>
                    </a:cxn>
                    <a:cxn ang="0">
                      <a:pos x="619" y="1029"/>
                    </a:cxn>
                    <a:cxn ang="0">
                      <a:pos x="607" y="992"/>
                    </a:cxn>
                    <a:cxn ang="0">
                      <a:pos x="598" y="935"/>
                    </a:cxn>
                    <a:cxn ang="0">
                      <a:pos x="583" y="876"/>
                    </a:cxn>
                    <a:cxn ang="0">
                      <a:pos x="537" y="823"/>
                    </a:cxn>
                    <a:cxn ang="0">
                      <a:pos x="496" y="841"/>
                    </a:cxn>
                    <a:cxn ang="0">
                      <a:pos x="454" y="876"/>
                    </a:cxn>
                    <a:cxn ang="0">
                      <a:pos x="414" y="906"/>
                    </a:cxn>
                    <a:cxn ang="0">
                      <a:pos x="375" y="963"/>
                    </a:cxn>
                    <a:cxn ang="0">
                      <a:pos x="343" y="1039"/>
                    </a:cxn>
                    <a:cxn ang="0">
                      <a:pos x="274" y="1019"/>
                    </a:cxn>
                    <a:cxn ang="0">
                      <a:pos x="45" y="1039"/>
                    </a:cxn>
                    <a:cxn ang="0">
                      <a:pos x="22" y="1002"/>
                    </a:cxn>
                    <a:cxn ang="0">
                      <a:pos x="2" y="928"/>
                    </a:cxn>
                    <a:cxn ang="0">
                      <a:pos x="0" y="852"/>
                    </a:cxn>
                    <a:cxn ang="0">
                      <a:pos x="17" y="772"/>
                    </a:cxn>
                    <a:cxn ang="0">
                      <a:pos x="51" y="699"/>
                    </a:cxn>
                    <a:cxn ang="0">
                      <a:pos x="111" y="636"/>
                    </a:cxn>
                    <a:cxn ang="0">
                      <a:pos x="183" y="595"/>
                    </a:cxn>
                    <a:cxn ang="0">
                      <a:pos x="175" y="521"/>
                    </a:cxn>
                    <a:cxn ang="0">
                      <a:pos x="192" y="461"/>
                    </a:cxn>
                    <a:cxn ang="0">
                      <a:pos x="218" y="389"/>
                    </a:cxn>
                    <a:cxn ang="0">
                      <a:pos x="256" y="330"/>
                    </a:cxn>
                    <a:cxn ang="0">
                      <a:pos x="297" y="298"/>
                    </a:cxn>
                    <a:cxn ang="0">
                      <a:pos x="357" y="271"/>
                    </a:cxn>
                    <a:cxn ang="0">
                      <a:pos x="401" y="257"/>
                    </a:cxn>
                    <a:cxn ang="0">
                      <a:pos x="448" y="187"/>
                    </a:cxn>
                    <a:cxn ang="0">
                      <a:pos x="442" y="69"/>
                    </a:cxn>
                    <a:cxn ang="0">
                      <a:pos x="484" y="17"/>
                    </a:cxn>
                    <a:cxn ang="0">
                      <a:pos x="537" y="0"/>
                    </a:cxn>
                    <a:cxn ang="0">
                      <a:pos x="637" y="5"/>
                    </a:cxn>
                  </a:cxnLst>
                  <a:rect l="0" t="0" r="r" b="b"/>
                  <a:pathLst>
                    <a:path w="1743" h="1070">
                      <a:moveTo>
                        <a:pt x="637" y="5"/>
                      </a:moveTo>
                      <a:lnTo>
                        <a:pt x="1138" y="111"/>
                      </a:lnTo>
                      <a:lnTo>
                        <a:pt x="1275" y="450"/>
                      </a:lnTo>
                      <a:lnTo>
                        <a:pt x="1312" y="490"/>
                      </a:lnTo>
                      <a:lnTo>
                        <a:pt x="1338" y="542"/>
                      </a:lnTo>
                      <a:lnTo>
                        <a:pt x="1374" y="601"/>
                      </a:lnTo>
                      <a:lnTo>
                        <a:pt x="1402" y="645"/>
                      </a:lnTo>
                      <a:lnTo>
                        <a:pt x="1455" y="690"/>
                      </a:lnTo>
                      <a:lnTo>
                        <a:pt x="1486" y="748"/>
                      </a:lnTo>
                      <a:lnTo>
                        <a:pt x="1505" y="801"/>
                      </a:lnTo>
                      <a:lnTo>
                        <a:pt x="1509" y="859"/>
                      </a:lnTo>
                      <a:lnTo>
                        <a:pt x="1559" y="869"/>
                      </a:lnTo>
                      <a:lnTo>
                        <a:pt x="1606" y="888"/>
                      </a:lnTo>
                      <a:lnTo>
                        <a:pt x="1659" y="918"/>
                      </a:lnTo>
                      <a:lnTo>
                        <a:pt x="1696" y="958"/>
                      </a:lnTo>
                      <a:lnTo>
                        <a:pt x="1719" y="1005"/>
                      </a:lnTo>
                      <a:lnTo>
                        <a:pt x="1742" y="1069"/>
                      </a:lnTo>
                      <a:lnTo>
                        <a:pt x="649" y="1069"/>
                      </a:lnTo>
                      <a:lnTo>
                        <a:pt x="619" y="1029"/>
                      </a:lnTo>
                      <a:lnTo>
                        <a:pt x="607" y="992"/>
                      </a:lnTo>
                      <a:lnTo>
                        <a:pt x="598" y="935"/>
                      </a:lnTo>
                      <a:lnTo>
                        <a:pt x="583" y="876"/>
                      </a:lnTo>
                      <a:lnTo>
                        <a:pt x="537" y="823"/>
                      </a:lnTo>
                      <a:lnTo>
                        <a:pt x="496" y="841"/>
                      </a:lnTo>
                      <a:lnTo>
                        <a:pt x="454" y="876"/>
                      </a:lnTo>
                      <a:lnTo>
                        <a:pt x="414" y="906"/>
                      </a:lnTo>
                      <a:lnTo>
                        <a:pt x="375" y="963"/>
                      </a:lnTo>
                      <a:lnTo>
                        <a:pt x="343" y="1039"/>
                      </a:lnTo>
                      <a:lnTo>
                        <a:pt x="274" y="1019"/>
                      </a:lnTo>
                      <a:lnTo>
                        <a:pt x="45" y="1039"/>
                      </a:lnTo>
                      <a:lnTo>
                        <a:pt x="22" y="1002"/>
                      </a:lnTo>
                      <a:lnTo>
                        <a:pt x="2" y="928"/>
                      </a:lnTo>
                      <a:lnTo>
                        <a:pt x="0" y="852"/>
                      </a:lnTo>
                      <a:lnTo>
                        <a:pt x="17" y="772"/>
                      </a:lnTo>
                      <a:lnTo>
                        <a:pt x="51" y="699"/>
                      </a:lnTo>
                      <a:lnTo>
                        <a:pt x="111" y="636"/>
                      </a:lnTo>
                      <a:lnTo>
                        <a:pt x="183" y="595"/>
                      </a:lnTo>
                      <a:lnTo>
                        <a:pt x="175" y="521"/>
                      </a:lnTo>
                      <a:lnTo>
                        <a:pt x="192" y="461"/>
                      </a:lnTo>
                      <a:lnTo>
                        <a:pt x="218" y="389"/>
                      </a:lnTo>
                      <a:lnTo>
                        <a:pt x="256" y="330"/>
                      </a:lnTo>
                      <a:lnTo>
                        <a:pt x="297" y="298"/>
                      </a:lnTo>
                      <a:lnTo>
                        <a:pt x="357" y="271"/>
                      </a:lnTo>
                      <a:lnTo>
                        <a:pt x="401" y="257"/>
                      </a:lnTo>
                      <a:lnTo>
                        <a:pt x="448" y="187"/>
                      </a:lnTo>
                      <a:lnTo>
                        <a:pt x="442" y="69"/>
                      </a:lnTo>
                      <a:lnTo>
                        <a:pt x="484" y="17"/>
                      </a:lnTo>
                      <a:lnTo>
                        <a:pt x="537" y="0"/>
                      </a:lnTo>
                      <a:lnTo>
                        <a:pt x="637" y="5"/>
                      </a:lnTo>
                    </a:path>
                  </a:pathLst>
                </a:custGeom>
                <a:solidFill>
                  <a:srgbClr val="00DFCA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28748" name="Freeform 76"/>
                <p:cNvSpPr>
                  <a:spLocks/>
                </p:cNvSpPr>
                <p:nvPr/>
              </p:nvSpPr>
              <p:spPr bwMode="auto">
                <a:xfrm>
                  <a:off x="3816" y="3603"/>
                  <a:ext cx="71" cy="198"/>
                </a:xfrm>
                <a:custGeom>
                  <a:avLst/>
                  <a:gdLst/>
                  <a:ahLst/>
                  <a:cxnLst>
                    <a:cxn ang="0">
                      <a:pos x="70" y="0"/>
                    </a:cxn>
                    <a:cxn ang="0">
                      <a:pos x="5" y="70"/>
                    </a:cxn>
                    <a:cxn ang="0">
                      <a:pos x="0" y="127"/>
                    </a:cxn>
                    <a:cxn ang="0">
                      <a:pos x="5" y="180"/>
                    </a:cxn>
                    <a:cxn ang="0">
                      <a:pos x="17" y="197"/>
                    </a:cxn>
                  </a:cxnLst>
                  <a:rect l="0" t="0" r="r" b="b"/>
                  <a:pathLst>
                    <a:path w="71" h="198">
                      <a:moveTo>
                        <a:pt x="70" y="0"/>
                      </a:moveTo>
                      <a:lnTo>
                        <a:pt x="5" y="70"/>
                      </a:lnTo>
                      <a:lnTo>
                        <a:pt x="0" y="127"/>
                      </a:lnTo>
                      <a:lnTo>
                        <a:pt x="5" y="180"/>
                      </a:lnTo>
                      <a:lnTo>
                        <a:pt x="17" y="19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9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28749" name="Freeform 77"/>
                <p:cNvSpPr>
                  <a:spLocks/>
                </p:cNvSpPr>
                <p:nvPr/>
              </p:nvSpPr>
              <p:spPr bwMode="auto">
                <a:xfrm>
                  <a:off x="4245" y="3514"/>
                  <a:ext cx="161" cy="220"/>
                </a:xfrm>
                <a:custGeom>
                  <a:avLst/>
                  <a:gdLst/>
                  <a:ahLst/>
                  <a:cxnLst>
                    <a:cxn ang="0">
                      <a:pos x="0" y="159"/>
                    </a:cxn>
                    <a:cxn ang="0">
                      <a:pos x="26" y="170"/>
                    </a:cxn>
                    <a:cxn ang="0">
                      <a:pos x="41" y="183"/>
                    </a:cxn>
                    <a:cxn ang="0">
                      <a:pos x="20" y="190"/>
                    </a:cxn>
                    <a:cxn ang="0">
                      <a:pos x="47" y="199"/>
                    </a:cxn>
                    <a:cxn ang="0">
                      <a:pos x="73" y="219"/>
                    </a:cxn>
                    <a:cxn ang="0">
                      <a:pos x="67" y="166"/>
                    </a:cxn>
                    <a:cxn ang="0">
                      <a:pos x="109" y="112"/>
                    </a:cxn>
                    <a:cxn ang="0">
                      <a:pos x="137" y="92"/>
                    </a:cxn>
                    <a:cxn ang="0">
                      <a:pos x="160" y="83"/>
                    </a:cxn>
                    <a:cxn ang="0">
                      <a:pos x="141" y="83"/>
                    </a:cxn>
                    <a:cxn ang="0">
                      <a:pos x="100" y="92"/>
                    </a:cxn>
                    <a:cxn ang="0">
                      <a:pos x="70" y="116"/>
                    </a:cxn>
                    <a:cxn ang="0">
                      <a:pos x="77" y="83"/>
                    </a:cxn>
                    <a:cxn ang="0">
                      <a:pos x="102" y="36"/>
                    </a:cxn>
                    <a:cxn ang="0">
                      <a:pos x="135" y="0"/>
                    </a:cxn>
                    <a:cxn ang="0">
                      <a:pos x="102" y="18"/>
                    </a:cxn>
                    <a:cxn ang="0">
                      <a:pos x="62" y="57"/>
                    </a:cxn>
                    <a:cxn ang="0">
                      <a:pos x="47" y="106"/>
                    </a:cxn>
                    <a:cxn ang="0">
                      <a:pos x="47" y="150"/>
                    </a:cxn>
                    <a:cxn ang="0">
                      <a:pos x="47" y="173"/>
                    </a:cxn>
                    <a:cxn ang="0">
                      <a:pos x="33" y="153"/>
                    </a:cxn>
                    <a:cxn ang="0">
                      <a:pos x="0" y="159"/>
                    </a:cxn>
                  </a:cxnLst>
                  <a:rect l="0" t="0" r="r" b="b"/>
                  <a:pathLst>
                    <a:path w="161" h="220">
                      <a:moveTo>
                        <a:pt x="0" y="159"/>
                      </a:moveTo>
                      <a:lnTo>
                        <a:pt x="26" y="170"/>
                      </a:lnTo>
                      <a:lnTo>
                        <a:pt x="41" y="183"/>
                      </a:lnTo>
                      <a:lnTo>
                        <a:pt x="20" y="190"/>
                      </a:lnTo>
                      <a:lnTo>
                        <a:pt x="47" y="199"/>
                      </a:lnTo>
                      <a:lnTo>
                        <a:pt x="73" y="219"/>
                      </a:lnTo>
                      <a:lnTo>
                        <a:pt x="67" y="166"/>
                      </a:lnTo>
                      <a:lnTo>
                        <a:pt x="109" y="112"/>
                      </a:lnTo>
                      <a:lnTo>
                        <a:pt x="137" y="92"/>
                      </a:lnTo>
                      <a:lnTo>
                        <a:pt x="160" y="83"/>
                      </a:lnTo>
                      <a:lnTo>
                        <a:pt x="141" y="83"/>
                      </a:lnTo>
                      <a:lnTo>
                        <a:pt x="100" y="92"/>
                      </a:lnTo>
                      <a:lnTo>
                        <a:pt x="70" y="116"/>
                      </a:lnTo>
                      <a:lnTo>
                        <a:pt x="77" y="83"/>
                      </a:lnTo>
                      <a:lnTo>
                        <a:pt x="102" y="36"/>
                      </a:lnTo>
                      <a:lnTo>
                        <a:pt x="135" y="0"/>
                      </a:lnTo>
                      <a:lnTo>
                        <a:pt x="102" y="18"/>
                      </a:lnTo>
                      <a:lnTo>
                        <a:pt x="62" y="57"/>
                      </a:lnTo>
                      <a:lnTo>
                        <a:pt x="47" y="106"/>
                      </a:lnTo>
                      <a:lnTo>
                        <a:pt x="47" y="150"/>
                      </a:lnTo>
                      <a:lnTo>
                        <a:pt x="47" y="173"/>
                      </a:lnTo>
                      <a:lnTo>
                        <a:pt x="33" y="153"/>
                      </a:lnTo>
                      <a:lnTo>
                        <a:pt x="0" y="159"/>
                      </a:lnTo>
                    </a:path>
                  </a:pathLst>
                </a:custGeom>
                <a:solidFill>
                  <a:srgbClr val="009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28750" name="Freeform 78"/>
                <p:cNvSpPr>
                  <a:spLocks/>
                </p:cNvSpPr>
                <p:nvPr/>
              </p:nvSpPr>
              <p:spPr bwMode="auto">
                <a:xfrm>
                  <a:off x="3935" y="3462"/>
                  <a:ext cx="66" cy="2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17"/>
                    </a:cxn>
                    <a:cxn ang="0">
                      <a:pos x="39" y="3"/>
                    </a:cxn>
                    <a:cxn ang="0">
                      <a:pos x="64" y="0"/>
                    </a:cxn>
                  </a:cxnLst>
                  <a:rect l="0" t="0" r="r" b="b"/>
                  <a:pathLst>
                    <a:path w="65" h="21">
                      <a:moveTo>
                        <a:pt x="0" y="20"/>
                      </a:moveTo>
                      <a:lnTo>
                        <a:pt x="20" y="17"/>
                      </a:lnTo>
                      <a:lnTo>
                        <a:pt x="39" y="3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28751" name="Freeform 79"/>
                <p:cNvSpPr>
                  <a:spLocks/>
                </p:cNvSpPr>
                <p:nvPr/>
              </p:nvSpPr>
              <p:spPr bwMode="auto">
                <a:xfrm>
                  <a:off x="4278" y="2991"/>
                  <a:ext cx="780" cy="471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4" y="49"/>
                    </a:cxn>
                    <a:cxn ang="0">
                      <a:pos x="49" y="82"/>
                    </a:cxn>
                    <a:cxn ang="0">
                      <a:pos x="84" y="93"/>
                    </a:cxn>
                    <a:cxn ang="0">
                      <a:pos x="133" y="105"/>
                    </a:cxn>
                    <a:cxn ang="0">
                      <a:pos x="172" y="116"/>
                    </a:cxn>
                    <a:cxn ang="0">
                      <a:pos x="236" y="129"/>
                    </a:cxn>
                    <a:cxn ang="0">
                      <a:pos x="309" y="143"/>
                    </a:cxn>
                    <a:cxn ang="0">
                      <a:pos x="374" y="163"/>
                    </a:cxn>
                    <a:cxn ang="0">
                      <a:pos x="416" y="180"/>
                    </a:cxn>
                    <a:cxn ang="0">
                      <a:pos x="464" y="213"/>
                    </a:cxn>
                    <a:cxn ang="0">
                      <a:pos x="499" y="257"/>
                    </a:cxn>
                    <a:cxn ang="0">
                      <a:pos x="531" y="324"/>
                    </a:cxn>
                    <a:cxn ang="0">
                      <a:pos x="554" y="396"/>
                    </a:cxn>
                    <a:cxn ang="0">
                      <a:pos x="567" y="470"/>
                    </a:cxn>
                    <a:cxn ang="0">
                      <a:pos x="578" y="420"/>
                    </a:cxn>
                    <a:cxn ang="0">
                      <a:pos x="591" y="378"/>
                    </a:cxn>
                    <a:cxn ang="0">
                      <a:pos x="599" y="317"/>
                    </a:cxn>
                    <a:cxn ang="0">
                      <a:pos x="601" y="251"/>
                    </a:cxn>
                    <a:cxn ang="0">
                      <a:pos x="609" y="190"/>
                    </a:cxn>
                    <a:cxn ang="0">
                      <a:pos x="610" y="112"/>
                    </a:cxn>
                    <a:cxn ang="0">
                      <a:pos x="655" y="167"/>
                    </a:cxn>
                    <a:cxn ang="0">
                      <a:pos x="675" y="219"/>
                    </a:cxn>
                    <a:cxn ang="0">
                      <a:pos x="693" y="266"/>
                    </a:cxn>
                    <a:cxn ang="0">
                      <a:pos x="705" y="311"/>
                    </a:cxn>
                    <a:cxn ang="0">
                      <a:pos x="710" y="339"/>
                    </a:cxn>
                    <a:cxn ang="0">
                      <a:pos x="779" y="392"/>
                    </a:cxn>
                    <a:cxn ang="0">
                      <a:pos x="723" y="330"/>
                    </a:cxn>
                    <a:cxn ang="0">
                      <a:pos x="710" y="284"/>
                    </a:cxn>
                    <a:cxn ang="0">
                      <a:pos x="679" y="183"/>
                    </a:cxn>
                    <a:cxn ang="0">
                      <a:pos x="617" y="93"/>
                    </a:cxn>
                    <a:cxn ang="0">
                      <a:pos x="585" y="40"/>
                    </a:cxn>
                    <a:cxn ang="0">
                      <a:pos x="541" y="44"/>
                    </a:cxn>
                    <a:cxn ang="0">
                      <a:pos x="506" y="44"/>
                    </a:cxn>
                    <a:cxn ang="0">
                      <a:pos x="456" y="44"/>
                    </a:cxn>
                    <a:cxn ang="0">
                      <a:pos x="399" y="35"/>
                    </a:cxn>
                    <a:cxn ang="0">
                      <a:pos x="350" y="35"/>
                    </a:cxn>
                    <a:cxn ang="0">
                      <a:pos x="312" y="17"/>
                    </a:cxn>
                    <a:cxn ang="0">
                      <a:pos x="253" y="3"/>
                    </a:cxn>
                    <a:cxn ang="0">
                      <a:pos x="172" y="0"/>
                    </a:cxn>
                    <a:cxn ang="0">
                      <a:pos x="61" y="8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780" h="471">
                      <a:moveTo>
                        <a:pt x="0" y="15"/>
                      </a:moveTo>
                      <a:lnTo>
                        <a:pt x="14" y="49"/>
                      </a:lnTo>
                      <a:lnTo>
                        <a:pt x="49" y="82"/>
                      </a:lnTo>
                      <a:lnTo>
                        <a:pt x="84" y="93"/>
                      </a:lnTo>
                      <a:lnTo>
                        <a:pt x="133" y="105"/>
                      </a:lnTo>
                      <a:lnTo>
                        <a:pt x="172" y="116"/>
                      </a:lnTo>
                      <a:lnTo>
                        <a:pt x="236" y="129"/>
                      </a:lnTo>
                      <a:lnTo>
                        <a:pt x="309" y="143"/>
                      </a:lnTo>
                      <a:lnTo>
                        <a:pt x="374" y="163"/>
                      </a:lnTo>
                      <a:lnTo>
                        <a:pt x="416" y="180"/>
                      </a:lnTo>
                      <a:lnTo>
                        <a:pt x="464" y="213"/>
                      </a:lnTo>
                      <a:lnTo>
                        <a:pt x="499" y="257"/>
                      </a:lnTo>
                      <a:lnTo>
                        <a:pt x="531" y="324"/>
                      </a:lnTo>
                      <a:lnTo>
                        <a:pt x="554" y="396"/>
                      </a:lnTo>
                      <a:lnTo>
                        <a:pt x="567" y="470"/>
                      </a:lnTo>
                      <a:lnTo>
                        <a:pt x="578" y="420"/>
                      </a:lnTo>
                      <a:lnTo>
                        <a:pt x="591" y="378"/>
                      </a:lnTo>
                      <a:lnTo>
                        <a:pt x="599" y="317"/>
                      </a:lnTo>
                      <a:lnTo>
                        <a:pt x="601" y="251"/>
                      </a:lnTo>
                      <a:lnTo>
                        <a:pt x="609" y="190"/>
                      </a:lnTo>
                      <a:lnTo>
                        <a:pt x="610" y="112"/>
                      </a:lnTo>
                      <a:lnTo>
                        <a:pt x="655" y="167"/>
                      </a:lnTo>
                      <a:lnTo>
                        <a:pt x="675" y="219"/>
                      </a:lnTo>
                      <a:lnTo>
                        <a:pt x="693" y="266"/>
                      </a:lnTo>
                      <a:lnTo>
                        <a:pt x="705" y="311"/>
                      </a:lnTo>
                      <a:lnTo>
                        <a:pt x="710" y="339"/>
                      </a:lnTo>
                      <a:lnTo>
                        <a:pt x="779" y="392"/>
                      </a:lnTo>
                      <a:lnTo>
                        <a:pt x="723" y="330"/>
                      </a:lnTo>
                      <a:lnTo>
                        <a:pt x="710" y="284"/>
                      </a:lnTo>
                      <a:lnTo>
                        <a:pt x="679" y="183"/>
                      </a:lnTo>
                      <a:lnTo>
                        <a:pt x="617" y="93"/>
                      </a:lnTo>
                      <a:lnTo>
                        <a:pt x="585" y="40"/>
                      </a:lnTo>
                      <a:lnTo>
                        <a:pt x="541" y="44"/>
                      </a:lnTo>
                      <a:lnTo>
                        <a:pt x="506" y="44"/>
                      </a:lnTo>
                      <a:lnTo>
                        <a:pt x="456" y="44"/>
                      </a:lnTo>
                      <a:lnTo>
                        <a:pt x="399" y="35"/>
                      </a:lnTo>
                      <a:lnTo>
                        <a:pt x="350" y="35"/>
                      </a:lnTo>
                      <a:lnTo>
                        <a:pt x="312" y="17"/>
                      </a:lnTo>
                      <a:lnTo>
                        <a:pt x="253" y="3"/>
                      </a:lnTo>
                      <a:lnTo>
                        <a:pt x="172" y="0"/>
                      </a:lnTo>
                      <a:lnTo>
                        <a:pt x="61" y="8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009080"/>
                </a:solidFill>
                <a:ln w="12700" cap="rnd" cmpd="sng">
                  <a:solidFill>
                    <a:srgbClr val="009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sp>
              <p:nvSpPr>
                <p:cNvPr id="28752" name="Freeform 80"/>
                <p:cNvSpPr>
                  <a:spLocks/>
                </p:cNvSpPr>
                <p:nvPr/>
              </p:nvSpPr>
              <p:spPr bwMode="auto">
                <a:xfrm>
                  <a:off x="4271" y="2920"/>
                  <a:ext cx="841" cy="545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5" y="50"/>
                    </a:cxn>
                    <a:cxn ang="0">
                      <a:pos x="51" y="83"/>
                    </a:cxn>
                    <a:cxn ang="0">
                      <a:pos x="86" y="94"/>
                    </a:cxn>
                    <a:cxn ang="0">
                      <a:pos x="134" y="106"/>
                    </a:cxn>
                    <a:cxn ang="0">
                      <a:pos x="172" y="118"/>
                    </a:cxn>
                    <a:cxn ang="0">
                      <a:pos x="236" y="130"/>
                    </a:cxn>
                    <a:cxn ang="0">
                      <a:pos x="310" y="143"/>
                    </a:cxn>
                    <a:cxn ang="0">
                      <a:pos x="374" y="164"/>
                    </a:cxn>
                    <a:cxn ang="0">
                      <a:pos x="415" y="187"/>
                    </a:cxn>
                    <a:cxn ang="0">
                      <a:pos x="458" y="228"/>
                    </a:cxn>
                    <a:cxn ang="0">
                      <a:pos x="497" y="267"/>
                    </a:cxn>
                    <a:cxn ang="0">
                      <a:pos x="533" y="325"/>
                    </a:cxn>
                    <a:cxn ang="0">
                      <a:pos x="559" y="395"/>
                    </a:cxn>
                    <a:cxn ang="0">
                      <a:pos x="577" y="474"/>
                    </a:cxn>
                    <a:cxn ang="0">
                      <a:pos x="592" y="419"/>
                    </a:cxn>
                    <a:cxn ang="0">
                      <a:pos x="601" y="370"/>
                    </a:cxn>
                    <a:cxn ang="0">
                      <a:pos x="602" y="311"/>
                    </a:cxn>
                    <a:cxn ang="0">
                      <a:pos x="612" y="244"/>
                    </a:cxn>
                    <a:cxn ang="0">
                      <a:pos x="609" y="187"/>
                    </a:cxn>
                    <a:cxn ang="0">
                      <a:pos x="622" y="176"/>
                    </a:cxn>
                    <a:cxn ang="0">
                      <a:pos x="642" y="200"/>
                    </a:cxn>
                    <a:cxn ang="0">
                      <a:pos x="673" y="234"/>
                    </a:cxn>
                    <a:cxn ang="0">
                      <a:pos x="730" y="392"/>
                    </a:cxn>
                    <a:cxn ang="0">
                      <a:pos x="796" y="480"/>
                    </a:cxn>
                    <a:cxn ang="0">
                      <a:pos x="840" y="544"/>
                    </a:cxn>
                    <a:cxn ang="0">
                      <a:pos x="793" y="456"/>
                    </a:cxn>
                    <a:cxn ang="0">
                      <a:pos x="762" y="428"/>
                    </a:cxn>
                    <a:cxn ang="0">
                      <a:pos x="712" y="284"/>
                    </a:cxn>
                    <a:cxn ang="0">
                      <a:pos x="679" y="184"/>
                    </a:cxn>
                    <a:cxn ang="0">
                      <a:pos x="619" y="94"/>
                    </a:cxn>
                    <a:cxn ang="0">
                      <a:pos x="585" y="41"/>
                    </a:cxn>
                    <a:cxn ang="0">
                      <a:pos x="542" y="44"/>
                    </a:cxn>
                    <a:cxn ang="0">
                      <a:pos x="506" y="44"/>
                    </a:cxn>
                    <a:cxn ang="0">
                      <a:pos x="456" y="44"/>
                    </a:cxn>
                    <a:cxn ang="0">
                      <a:pos x="401" y="36"/>
                    </a:cxn>
                    <a:cxn ang="0">
                      <a:pos x="351" y="36"/>
                    </a:cxn>
                    <a:cxn ang="0">
                      <a:pos x="313" y="17"/>
                    </a:cxn>
                    <a:cxn ang="0">
                      <a:pos x="254" y="3"/>
                    </a:cxn>
                    <a:cxn ang="0">
                      <a:pos x="172" y="0"/>
                    </a:cxn>
                    <a:cxn ang="0">
                      <a:pos x="62" y="1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841" h="545">
                      <a:moveTo>
                        <a:pt x="0" y="15"/>
                      </a:moveTo>
                      <a:lnTo>
                        <a:pt x="15" y="50"/>
                      </a:lnTo>
                      <a:lnTo>
                        <a:pt x="51" y="83"/>
                      </a:lnTo>
                      <a:lnTo>
                        <a:pt x="86" y="94"/>
                      </a:lnTo>
                      <a:lnTo>
                        <a:pt x="134" y="106"/>
                      </a:lnTo>
                      <a:lnTo>
                        <a:pt x="172" y="118"/>
                      </a:lnTo>
                      <a:lnTo>
                        <a:pt x="236" y="130"/>
                      </a:lnTo>
                      <a:lnTo>
                        <a:pt x="310" y="143"/>
                      </a:lnTo>
                      <a:lnTo>
                        <a:pt x="374" y="164"/>
                      </a:lnTo>
                      <a:lnTo>
                        <a:pt x="415" y="187"/>
                      </a:lnTo>
                      <a:lnTo>
                        <a:pt x="458" y="228"/>
                      </a:lnTo>
                      <a:lnTo>
                        <a:pt x="497" y="267"/>
                      </a:lnTo>
                      <a:lnTo>
                        <a:pt x="533" y="325"/>
                      </a:lnTo>
                      <a:lnTo>
                        <a:pt x="559" y="395"/>
                      </a:lnTo>
                      <a:lnTo>
                        <a:pt x="577" y="474"/>
                      </a:lnTo>
                      <a:lnTo>
                        <a:pt x="592" y="419"/>
                      </a:lnTo>
                      <a:lnTo>
                        <a:pt x="601" y="370"/>
                      </a:lnTo>
                      <a:lnTo>
                        <a:pt x="602" y="311"/>
                      </a:lnTo>
                      <a:lnTo>
                        <a:pt x="612" y="244"/>
                      </a:lnTo>
                      <a:lnTo>
                        <a:pt x="609" y="187"/>
                      </a:lnTo>
                      <a:lnTo>
                        <a:pt x="622" y="176"/>
                      </a:lnTo>
                      <a:lnTo>
                        <a:pt x="642" y="200"/>
                      </a:lnTo>
                      <a:lnTo>
                        <a:pt x="673" y="234"/>
                      </a:lnTo>
                      <a:lnTo>
                        <a:pt x="730" y="392"/>
                      </a:lnTo>
                      <a:lnTo>
                        <a:pt x="796" y="480"/>
                      </a:lnTo>
                      <a:lnTo>
                        <a:pt x="840" y="544"/>
                      </a:lnTo>
                      <a:lnTo>
                        <a:pt x="793" y="456"/>
                      </a:lnTo>
                      <a:lnTo>
                        <a:pt x="762" y="428"/>
                      </a:lnTo>
                      <a:lnTo>
                        <a:pt x="712" y="284"/>
                      </a:lnTo>
                      <a:lnTo>
                        <a:pt x="679" y="184"/>
                      </a:lnTo>
                      <a:lnTo>
                        <a:pt x="619" y="94"/>
                      </a:lnTo>
                      <a:lnTo>
                        <a:pt x="585" y="41"/>
                      </a:lnTo>
                      <a:lnTo>
                        <a:pt x="542" y="44"/>
                      </a:lnTo>
                      <a:lnTo>
                        <a:pt x="506" y="44"/>
                      </a:lnTo>
                      <a:lnTo>
                        <a:pt x="456" y="44"/>
                      </a:lnTo>
                      <a:lnTo>
                        <a:pt x="401" y="36"/>
                      </a:lnTo>
                      <a:lnTo>
                        <a:pt x="351" y="36"/>
                      </a:lnTo>
                      <a:lnTo>
                        <a:pt x="313" y="17"/>
                      </a:lnTo>
                      <a:lnTo>
                        <a:pt x="254" y="3"/>
                      </a:lnTo>
                      <a:lnTo>
                        <a:pt x="172" y="0"/>
                      </a:lnTo>
                      <a:lnTo>
                        <a:pt x="62" y="10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00DFCA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</p:grpSp>
          <p:sp>
            <p:nvSpPr>
              <p:cNvPr id="28753" name="Freeform 81"/>
              <p:cNvSpPr>
                <a:spLocks/>
              </p:cNvSpPr>
              <p:nvPr/>
            </p:nvSpPr>
            <p:spPr bwMode="auto">
              <a:xfrm>
                <a:off x="3800" y="2676"/>
                <a:ext cx="855" cy="1374"/>
              </a:xfrm>
              <a:custGeom>
                <a:avLst/>
                <a:gdLst/>
                <a:ahLst/>
                <a:cxnLst>
                  <a:cxn ang="0">
                    <a:pos x="439" y="962"/>
                  </a:cxn>
                  <a:cxn ang="0">
                    <a:pos x="495" y="792"/>
                  </a:cxn>
                  <a:cxn ang="0">
                    <a:pos x="533" y="587"/>
                  </a:cxn>
                  <a:cxn ang="0">
                    <a:pos x="525" y="453"/>
                  </a:cxn>
                  <a:cxn ang="0">
                    <a:pos x="585" y="423"/>
                  </a:cxn>
                  <a:cxn ang="0">
                    <a:pos x="620" y="357"/>
                  </a:cxn>
                  <a:cxn ang="0">
                    <a:pos x="628" y="309"/>
                  </a:cxn>
                  <a:cxn ang="0">
                    <a:pos x="656" y="328"/>
                  </a:cxn>
                  <a:cxn ang="0">
                    <a:pos x="700" y="331"/>
                  </a:cxn>
                  <a:cxn ang="0">
                    <a:pos x="673" y="362"/>
                  </a:cxn>
                  <a:cxn ang="0">
                    <a:pos x="703" y="382"/>
                  </a:cxn>
                  <a:cxn ang="0">
                    <a:pos x="743" y="343"/>
                  </a:cxn>
                  <a:cxn ang="0">
                    <a:pos x="717" y="277"/>
                  </a:cxn>
                  <a:cxn ang="0">
                    <a:pos x="737" y="262"/>
                  </a:cxn>
                  <a:cxn ang="0">
                    <a:pos x="800" y="319"/>
                  </a:cxn>
                  <a:cxn ang="0">
                    <a:pos x="822" y="284"/>
                  </a:cxn>
                  <a:cxn ang="0">
                    <a:pos x="781" y="225"/>
                  </a:cxn>
                  <a:cxn ang="0">
                    <a:pos x="660" y="175"/>
                  </a:cxn>
                  <a:cxn ang="0">
                    <a:pos x="771" y="198"/>
                  </a:cxn>
                  <a:cxn ang="0">
                    <a:pos x="839" y="237"/>
                  </a:cxn>
                  <a:cxn ang="0">
                    <a:pos x="852" y="195"/>
                  </a:cxn>
                  <a:cxn ang="0">
                    <a:pos x="791" y="144"/>
                  </a:cxn>
                  <a:cxn ang="0">
                    <a:pos x="687" y="111"/>
                  </a:cxn>
                  <a:cxn ang="0">
                    <a:pos x="664" y="102"/>
                  </a:cxn>
                  <a:cxn ang="0">
                    <a:pos x="745" y="102"/>
                  </a:cxn>
                  <a:cxn ang="0">
                    <a:pos x="801" y="141"/>
                  </a:cxn>
                  <a:cxn ang="0">
                    <a:pos x="839" y="126"/>
                  </a:cxn>
                  <a:cxn ang="0">
                    <a:pos x="818" y="84"/>
                  </a:cxn>
                  <a:cxn ang="0">
                    <a:pos x="717" y="32"/>
                  </a:cxn>
                  <a:cxn ang="0">
                    <a:pos x="574" y="50"/>
                  </a:cxn>
                  <a:cxn ang="0">
                    <a:pos x="478" y="102"/>
                  </a:cxn>
                  <a:cxn ang="0">
                    <a:pos x="417" y="11"/>
                  </a:cxn>
                  <a:cxn ang="0">
                    <a:pos x="342" y="5"/>
                  </a:cxn>
                  <a:cxn ang="0">
                    <a:pos x="353" y="55"/>
                  </a:cxn>
                  <a:cxn ang="0">
                    <a:pos x="376" y="114"/>
                  </a:cxn>
                  <a:cxn ang="0">
                    <a:pos x="376" y="202"/>
                  </a:cxn>
                  <a:cxn ang="0">
                    <a:pos x="348" y="260"/>
                  </a:cxn>
                  <a:cxn ang="0">
                    <a:pos x="339" y="336"/>
                  </a:cxn>
                  <a:cxn ang="0">
                    <a:pos x="359" y="418"/>
                  </a:cxn>
                  <a:cxn ang="0">
                    <a:pos x="319" y="576"/>
                  </a:cxn>
                  <a:cxn ang="0">
                    <a:pos x="273" y="704"/>
                  </a:cxn>
                  <a:cxn ang="0">
                    <a:pos x="220" y="789"/>
                  </a:cxn>
                  <a:cxn ang="0">
                    <a:pos x="123" y="868"/>
                  </a:cxn>
                  <a:cxn ang="0">
                    <a:pos x="33" y="1018"/>
                  </a:cxn>
                  <a:cxn ang="0">
                    <a:pos x="3" y="1121"/>
                  </a:cxn>
                  <a:cxn ang="0">
                    <a:pos x="0" y="1207"/>
                  </a:cxn>
                  <a:cxn ang="0">
                    <a:pos x="19" y="1308"/>
                  </a:cxn>
                  <a:cxn ang="0">
                    <a:pos x="67" y="1356"/>
                  </a:cxn>
                  <a:cxn ang="0">
                    <a:pos x="144" y="1373"/>
                  </a:cxn>
                  <a:cxn ang="0">
                    <a:pos x="217" y="1328"/>
                  </a:cxn>
                  <a:cxn ang="0">
                    <a:pos x="249" y="1224"/>
                  </a:cxn>
                  <a:cxn ang="0">
                    <a:pos x="330" y="1119"/>
                  </a:cxn>
                </a:cxnLst>
                <a:rect l="0" t="0" r="r" b="b"/>
                <a:pathLst>
                  <a:path w="855" h="1374">
                    <a:moveTo>
                      <a:pt x="376" y="1057"/>
                    </a:moveTo>
                    <a:lnTo>
                      <a:pt x="439" y="962"/>
                    </a:lnTo>
                    <a:lnTo>
                      <a:pt x="463" y="898"/>
                    </a:lnTo>
                    <a:lnTo>
                      <a:pt x="495" y="792"/>
                    </a:lnTo>
                    <a:lnTo>
                      <a:pt x="515" y="692"/>
                    </a:lnTo>
                    <a:lnTo>
                      <a:pt x="533" y="587"/>
                    </a:lnTo>
                    <a:lnTo>
                      <a:pt x="530" y="517"/>
                    </a:lnTo>
                    <a:lnTo>
                      <a:pt x="525" y="453"/>
                    </a:lnTo>
                    <a:lnTo>
                      <a:pt x="557" y="442"/>
                    </a:lnTo>
                    <a:lnTo>
                      <a:pt x="585" y="423"/>
                    </a:lnTo>
                    <a:lnTo>
                      <a:pt x="604" y="394"/>
                    </a:lnTo>
                    <a:lnTo>
                      <a:pt x="620" y="357"/>
                    </a:lnTo>
                    <a:lnTo>
                      <a:pt x="627" y="328"/>
                    </a:lnTo>
                    <a:lnTo>
                      <a:pt x="628" y="309"/>
                    </a:lnTo>
                    <a:lnTo>
                      <a:pt x="641" y="321"/>
                    </a:lnTo>
                    <a:lnTo>
                      <a:pt x="656" y="328"/>
                    </a:lnTo>
                    <a:lnTo>
                      <a:pt x="676" y="335"/>
                    </a:lnTo>
                    <a:lnTo>
                      <a:pt x="700" y="331"/>
                    </a:lnTo>
                    <a:lnTo>
                      <a:pt x="677" y="342"/>
                    </a:lnTo>
                    <a:lnTo>
                      <a:pt x="673" y="362"/>
                    </a:lnTo>
                    <a:lnTo>
                      <a:pt x="682" y="378"/>
                    </a:lnTo>
                    <a:lnTo>
                      <a:pt x="703" y="382"/>
                    </a:lnTo>
                    <a:lnTo>
                      <a:pt x="728" y="369"/>
                    </a:lnTo>
                    <a:lnTo>
                      <a:pt x="743" y="343"/>
                    </a:lnTo>
                    <a:lnTo>
                      <a:pt x="734" y="305"/>
                    </a:lnTo>
                    <a:lnTo>
                      <a:pt x="717" y="277"/>
                    </a:lnTo>
                    <a:lnTo>
                      <a:pt x="650" y="237"/>
                    </a:lnTo>
                    <a:lnTo>
                      <a:pt x="737" y="262"/>
                    </a:lnTo>
                    <a:lnTo>
                      <a:pt x="781" y="313"/>
                    </a:lnTo>
                    <a:lnTo>
                      <a:pt x="800" y="319"/>
                    </a:lnTo>
                    <a:lnTo>
                      <a:pt x="816" y="308"/>
                    </a:lnTo>
                    <a:lnTo>
                      <a:pt x="822" y="284"/>
                    </a:lnTo>
                    <a:lnTo>
                      <a:pt x="810" y="260"/>
                    </a:lnTo>
                    <a:lnTo>
                      <a:pt x="781" y="225"/>
                    </a:lnTo>
                    <a:lnTo>
                      <a:pt x="728" y="195"/>
                    </a:lnTo>
                    <a:lnTo>
                      <a:pt x="660" y="175"/>
                    </a:lnTo>
                    <a:lnTo>
                      <a:pt x="722" y="173"/>
                    </a:lnTo>
                    <a:lnTo>
                      <a:pt x="771" y="198"/>
                    </a:lnTo>
                    <a:lnTo>
                      <a:pt x="822" y="237"/>
                    </a:lnTo>
                    <a:lnTo>
                      <a:pt x="839" y="237"/>
                    </a:lnTo>
                    <a:lnTo>
                      <a:pt x="854" y="221"/>
                    </a:lnTo>
                    <a:lnTo>
                      <a:pt x="852" y="195"/>
                    </a:lnTo>
                    <a:lnTo>
                      <a:pt x="824" y="166"/>
                    </a:lnTo>
                    <a:lnTo>
                      <a:pt x="791" y="144"/>
                    </a:lnTo>
                    <a:lnTo>
                      <a:pt x="733" y="115"/>
                    </a:lnTo>
                    <a:lnTo>
                      <a:pt x="687" y="111"/>
                    </a:lnTo>
                    <a:lnTo>
                      <a:pt x="628" y="126"/>
                    </a:lnTo>
                    <a:lnTo>
                      <a:pt x="664" y="102"/>
                    </a:lnTo>
                    <a:lnTo>
                      <a:pt x="703" y="99"/>
                    </a:lnTo>
                    <a:lnTo>
                      <a:pt x="745" y="102"/>
                    </a:lnTo>
                    <a:lnTo>
                      <a:pt x="764" y="122"/>
                    </a:lnTo>
                    <a:lnTo>
                      <a:pt x="801" y="141"/>
                    </a:lnTo>
                    <a:lnTo>
                      <a:pt x="831" y="141"/>
                    </a:lnTo>
                    <a:lnTo>
                      <a:pt x="839" y="126"/>
                    </a:lnTo>
                    <a:lnTo>
                      <a:pt x="837" y="105"/>
                    </a:lnTo>
                    <a:lnTo>
                      <a:pt x="818" y="84"/>
                    </a:lnTo>
                    <a:lnTo>
                      <a:pt x="768" y="50"/>
                    </a:lnTo>
                    <a:lnTo>
                      <a:pt x="717" y="32"/>
                    </a:lnTo>
                    <a:lnTo>
                      <a:pt x="643" y="35"/>
                    </a:lnTo>
                    <a:lnTo>
                      <a:pt x="574" y="50"/>
                    </a:lnTo>
                    <a:lnTo>
                      <a:pt x="525" y="75"/>
                    </a:lnTo>
                    <a:lnTo>
                      <a:pt x="478" y="102"/>
                    </a:lnTo>
                    <a:lnTo>
                      <a:pt x="448" y="58"/>
                    </a:lnTo>
                    <a:lnTo>
                      <a:pt x="417" y="11"/>
                    </a:lnTo>
                    <a:lnTo>
                      <a:pt x="380" y="0"/>
                    </a:lnTo>
                    <a:lnTo>
                      <a:pt x="342" y="5"/>
                    </a:lnTo>
                    <a:lnTo>
                      <a:pt x="324" y="26"/>
                    </a:lnTo>
                    <a:lnTo>
                      <a:pt x="353" y="55"/>
                    </a:lnTo>
                    <a:lnTo>
                      <a:pt x="371" y="84"/>
                    </a:lnTo>
                    <a:lnTo>
                      <a:pt x="376" y="114"/>
                    </a:lnTo>
                    <a:lnTo>
                      <a:pt x="386" y="167"/>
                    </a:lnTo>
                    <a:lnTo>
                      <a:pt x="376" y="202"/>
                    </a:lnTo>
                    <a:lnTo>
                      <a:pt x="366" y="234"/>
                    </a:lnTo>
                    <a:lnTo>
                      <a:pt x="348" y="260"/>
                    </a:lnTo>
                    <a:lnTo>
                      <a:pt x="339" y="292"/>
                    </a:lnTo>
                    <a:lnTo>
                      <a:pt x="339" y="336"/>
                    </a:lnTo>
                    <a:lnTo>
                      <a:pt x="348" y="383"/>
                    </a:lnTo>
                    <a:lnTo>
                      <a:pt x="359" y="418"/>
                    </a:lnTo>
                    <a:lnTo>
                      <a:pt x="342" y="493"/>
                    </a:lnTo>
                    <a:lnTo>
                      <a:pt x="319" y="576"/>
                    </a:lnTo>
                    <a:lnTo>
                      <a:pt x="295" y="641"/>
                    </a:lnTo>
                    <a:lnTo>
                      <a:pt x="273" y="704"/>
                    </a:lnTo>
                    <a:lnTo>
                      <a:pt x="249" y="745"/>
                    </a:lnTo>
                    <a:lnTo>
                      <a:pt x="220" y="789"/>
                    </a:lnTo>
                    <a:lnTo>
                      <a:pt x="179" y="826"/>
                    </a:lnTo>
                    <a:lnTo>
                      <a:pt x="123" y="868"/>
                    </a:lnTo>
                    <a:lnTo>
                      <a:pt x="76" y="933"/>
                    </a:lnTo>
                    <a:lnTo>
                      <a:pt x="33" y="1018"/>
                    </a:lnTo>
                    <a:lnTo>
                      <a:pt x="16" y="1077"/>
                    </a:lnTo>
                    <a:lnTo>
                      <a:pt x="3" y="1121"/>
                    </a:lnTo>
                    <a:lnTo>
                      <a:pt x="3" y="1163"/>
                    </a:lnTo>
                    <a:lnTo>
                      <a:pt x="0" y="1207"/>
                    </a:lnTo>
                    <a:lnTo>
                      <a:pt x="3" y="1260"/>
                    </a:lnTo>
                    <a:lnTo>
                      <a:pt x="19" y="1308"/>
                    </a:lnTo>
                    <a:lnTo>
                      <a:pt x="43" y="1339"/>
                    </a:lnTo>
                    <a:lnTo>
                      <a:pt x="67" y="1356"/>
                    </a:lnTo>
                    <a:lnTo>
                      <a:pt x="97" y="1369"/>
                    </a:lnTo>
                    <a:lnTo>
                      <a:pt x="144" y="1373"/>
                    </a:lnTo>
                    <a:lnTo>
                      <a:pt x="182" y="1363"/>
                    </a:lnTo>
                    <a:lnTo>
                      <a:pt x="217" y="1328"/>
                    </a:lnTo>
                    <a:lnTo>
                      <a:pt x="240" y="1280"/>
                    </a:lnTo>
                    <a:lnTo>
                      <a:pt x="249" y="1224"/>
                    </a:lnTo>
                    <a:lnTo>
                      <a:pt x="286" y="1168"/>
                    </a:lnTo>
                    <a:lnTo>
                      <a:pt x="330" y="1119"/>
                    </a:lnTo>
                    <a:lnTo>
                      <a:pt x="376" y="1057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45074" name="Group 82"/>
            <p:cNvGrpSpPr>
              <a:grpSpLocks/>
            </p:cNvGrpSpPr>
            <p:nvPr/>
          </p:nvGrpSpPr>
          <p:grpSpPr bwMode="auto">
            <a:xfrm>
              <a:off x="5343" y="2410"/>
              <a:ext cx="197" cy="200"/>
              <a:chOff x="4932" y="2410"/>
              <a:chExt cx="182" cy="200"/>
            </a:xfrm>
          </p:grpSpPr>
          <p:sp>
            <p:nvSpPr>
              <p:cNvPr id="28755" name="Freeform 83"/>
              <p:cNvSpPr>
                <a:spLocks/>
              </p:cNvSpPr>
              <p:nvPr/>
            </p:nvSpPr>
            <p:spPr bwMode="auto">
              <a:xfrm>
                <a:off x="4947" y="2410"/>
                <a:ext cx="167" cy="200"/>
              </a:xfrm>
              <a:custGeom>
                <a:avLst/>
                <a:gdLst/>
                <a:ahLst/>
                <a:cxnLst>
                  <a:cxn ang="0">
                    <a:pos x="0" y="174"/>
                  </a:cxn>
                  <a:cxn ang="0">
                    <a:pos x="38" y="199"/>
                  </a:cxn>
                  <a:cxn ang="0">
                    <a:pos x="89" y="188"/>
                  </a:cxn>
                  <a:cxn ang="0">
                    <a:pos x="142" y="132"/>
                  </a:cxn>
                  <a:cxn ang="0">
                    <a:pos x="166" y="72"/>
                  </a:cxn>
                  <a:cxn ang="0">
                    <a:pos x="153" y="20"/>
                  </a:cxn>
                  <a:cxn ang="0">
                    <a:pos x="108" y="0"/>
                  </a:cxn>
                  <a:cxn ang="0">
                    <a:pos x="67" y="17"/>
                  </a:cxn>
                  <a:cxn ang="0">
                    <a:pos x="36" y="40"/>
                  </a:cxn>
                  <a:cxn ang="0">
                    <a:pos x="0" y="174"/>
                  </a:cxn>
                </a:cxnLst>
                <a:rect l="0" t="0" r="r" b="b"/>
                <a:pathLst>
                  <a:path w="167" h="200">
                    <a:moveTo>
                      <a:pt x="0" y="174"/>
                    </a:moveTo>
                    <a:lnTo>
                      <a:pt x="38" y="199"/>
                    </a:lnTo>
                    <a:lnTo>
                      <a:pt x="89" y="188"/>
                    </a:lnTo>
                    <a:lnTo>
                      <a:pt x="142" y="132"/>
                    </a:lnTo>
                    <a:lnTo>
                      <a:pt x="166" y="72"/>
                    </a:lnTo>
                    <a:lnTo>
                      <a:pt x="153" y="20"/>
                    </a:lnTo>
                    <a:lnTo>
                      <a:pt x="108" y="0"/>
                    </a:lnTo>
                    <a:lnTo>
                      <a:pt x="67" y="17"/>
                    </a:lnTo>
                    <a:lnTo>
                      <a:pt x="36" y="40"/>
                    </a:lnTo>
                    <a:lnTo>
                      <a:pt x="0" y="174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8756" name="Freeform 84"/>
              <p:cNvSpPr>
                <a:spLocks/>
              </p:cNvSpPr>
              <p:nvPr/>
            </p:nvSpPr>
            <p:spPr bwMode="auto">
              <a:xfrm>
                <a:off x="4932" y="2415"/>
                <a:ext cx="166" cy="184"/>
              </a:xfrm>
              <a:custGeom>
                <a:avLst/>
                <a:gdLst/>
                <a:ahLst/>
                <a:cxnLst>
                  <a:cxn ang="0">
                    <a:pos x="0" y="159"/>
                  </a:cxn>
                  <a:cxn ang="0">
                    <a:pos x="38" y="183"/>
                  </a:cxn>
                  <a:cxn ang="0">
                    <a:pos x="89" y="172"/>
                  </a:cxn>
                  <a:cxn ang="0">
                    <a:pos x="141" y="121"/>
                  </a:cxn>
                  <a:cxn ang="0">
                    <a:pos x="165" y="66"/>
                  </a:cxn>
                  <a:cxn ang="0">
                    <a:pos x="153" y="18"/>
                  </a:cxn>
                  <a:cxn ang="0">
                    <a:pos x="108" y="0"/>
                  </a:cxn>
                  <a:cxn ang="0">
                    <a:pos x="67" y="15"/>
                  </a:cxn>
                  <a:cxn ang="0">
                    <a:pos x="36" y="36"/>
                  </a:cxn>
                  <a:cxn ang="0">
                    <a:pos x="0" y="159"/>
                  </a:cxn>
                </a:cxnLst>
                <a:rect l="0" t="0" r="r" b="b"/>
                <a:pathLst>
                  <a:path w="166" h="184">
                    <a:moveTo>
                      <a:pt x="0" y="159"/>
                    </a:moveTo>
                    <a:lnTo>
                      <a:pt x="38" y="183"/>
                    </a:lnTo>
                    <a:lnTo>
                      <a:pt x="89" y="172"/>
                    </a:lnTo>
                    <a:lnTo>
                      <a:pt x="141" y="121"/>
                    </a:lnTo>
                    <a:lnTo>
                      <a:pt x="165" y="66"/>
                    </a:lnTo>
                    <a:lnTo>
                      <a:pt x="153" y="18"/>
                    </a:lnTo>
                    <a:lnTo>
                      <a:pt x="108" y="0"/>
                    </a:lnTo>
                    <a:lnTo>
                      <a:pt x="67" y="15"/>
                    </a:lnTo>
                    <a:lnTo>
                      <a:pt x="36" y="36"/>
                    </a:lnTo>
                    <a:lnTo>
                      <a:pt x="0" y="159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99646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290519" y="3933068"/>
            <a:ext cx="6999288" cy="2262187"/>
            <a:chOff x="822" y="2645"/>
            <a:chExt cx="4409" cy="1425"/>
          </a:xfrm>
        </p:grpSpPr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856" y="2645"/>
              <a:ext cx="4350" cy="1425"/>
            </a:xfrm>
            <a:prstGeom prst="rect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aphicFrame>
          <p:nvGraphicFramePr>
            <p:cNvPr id="60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822" y="2671"/>
            <a:ext cx="4409" cy="1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Worksheet" r:id="rId3" imgW="3208099" imgH="883872" progId="Excel.Sheet.8">
                    <p:embed/>
                  </p:oleObj>
                </mc:Choice>
                <mc:Fallback>
                  <p:oleObj name="Worksheet" r:id="rId3" imgW="3208099" imgH="883872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" y="2671"/>
                          <a:ext cx="4409" cy="1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6600CC">
                                      <a:gamma/>
                                      <a:shade val="46275"/>
                                      <a:invGamma/>
                                    </a:srgbClr>
                                  </a:gs>
                                  <a:gs pos="50000">
                                    <a:srgbClr val="6600CC"/>
                                  </a:gs>
                                  <a:gs pos="100000">
                                    <a:srgbClr val="6600CC">
                                      <a:gamma/>
                                      <a:shade val="46275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C01D749-F3C4-4FA3-B077-6C8780E05A7C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60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7EA25798-E92D-4C80-98EC-82646B06AF8B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38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04" y="376808"/>
            <a:ext cx="9376916" cy="89195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Inferential Statistics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906000" cy="2819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A body of methods used to draw conclusions or inferences about the characteristics (numeric) of </a:t>
            </a:r>
            <a:r>
              <a:rPr lang="en-US" altLang="zh-TW" b="1" dirty="0" smtClean="0">
                <a:solidFill>
                  <a:srgbClr val="FFFF00"/>
                </a:solidFill>
              </a:rPr>
              <a:t>populations</a:t>
            </a:r>
            <a:r>
              <a:rPr lang="en-US" altLang="zh-TW" dirty="0" smtClean="0"/>
              <a:t> based on </a:t>
            </a:r>
            <a:r>
              <a:rPr lang="en-US" altLang="zh-TW" b="1" dirty="0" smtClean="0">
                <a:solidFill>
                  <a:schemeClr val="folHlink"/>
                </a:solidFill>
              </a:rPr>
              <a:t>sample data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2193" y="3886200"/>
            <a:ext cx="3647840" cy="2667000"/>
            <a:chOff x="681" y="995"/>
            <a:chExt cx="4772" cy="2974"/>
          </a:xfrm>
        </p:grpSpPr>
        <p:sp>
          <p:nvSpPr>
            <p:cNvPr id="209925" name="Rectangle 5"/>
            <p:cNvSpPr>
              <a:spLocks noChangeArrowheads="1"/>
            </p:cNvSpPr>
            <p:nvPr/>
          </p:nvSpPr>
          <p:spPr bwMode="auto">
            <a:xfrm>
              <a:off x="681" y="995"/>
              <a:ext cx="4681" cy="297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26" name="Rectangle 6"/>
            <p:cNvSpPr>
              <a:spLocks noChangeArrowheads="1"/>
            </p:cNvSpPr>
            <p:nvPr/>
          </p:nvSpPr>
          <p:spPr bwMode="auto">
            <a:xfrm>
              <a:off x="4629" y="3417"/>
              <a:ext cx="824" cy="4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 b="1">
                  <a:latin typeface="Book Antiqua" pitchFamily="18" charset="0"/>
                </a:rPr>
                <a:t>Parts</a:t>
              </a:r>
            </a:p>
            <a:p>
              <a:pPr>
                <a:defRPr/>
              </a:pPr>
              <a:r>
                <a:rPr lang="en-US" altLang="zh-TW" sz="1000" b="1">
                  <a:latin typeface="Book Antiqua" pitchFamily="18" charset="0"/>
                </a:rPr>
                <a:t>Cost ($)</a:t>
              </a:r>
            </a:p>
          </p:txBody>
        </p:sp>
        <p:sp>
          <p:nvSpPr>
            <p:cNvPr id="209927" name="Line 7"/>
            <p:cNvSpPr>
              <a:spLocks noChangeShapeType="1"/>
            </p:cNvSpPr>
            <p:nvPr/>
          </p:nvSpPr>
          <p:spPr bwMode="auto">
            <a:xfrm>
              <a:off x="1308" y="3629"/>
              <a:ext cx="3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28" name="Line 8"/>
            <p:cNvSpPr>
              <a:spLocks noChangeShapeType="1"/>
            </p:cNvSpPr>
            <p:nvPr/>
          </p:nvSpPr>
          <p:spPr bwMode="auto">
            <a:xfrm flipV="1">
              <a:off x="1304" y="1112"/>
              <a:ext cx="0" cy="2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29" name="Line 9"/>
            <p:cNvSpPr>
              <a:spLocks noChangeShapeType="1"/>
            </p:cNvSpPr>
            <p:nvPr/>
          </p:nvSpPr>
          <p:spPr bwMode="auto">
            <a:xfrm>
              <a:off x="1242" y="3353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30" name="Line 10"/>
            <p:cNvSpPr>
              <a:spLocks noChangeShapeType="1"/>
            </p:cNvSpPr>
            <p:nvPr/>
          </p:nvSpPr>
          <p:spPr bwMode="auto">
            <a:xfrm>
              <a:off x="1242" y="3102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31" name="Line 11"/>
            <p:cNvSpPr>
              <a:spLocks noChangeShapeType="1"/>
            </p:cNvSpPr>
            <p:nvPr/>
          </p:nvSpPr>
          <p:spPr bwMode="auto">
            <a:xfrm>
              <a:off x="1242" y="2825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32" name="Line 12"/>
            <p:cNvSpPr>
              <a:spLocks noChangeShapeType="1"/>
            </p:cNvSpPr>
            <p:nvPr/>
          </p:nvSpPr>
          <p:spPr bwMode="auto">
            <a:xfrm>
              <a:off x="1242" y="2562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33" name="Line 13"/>
            <p:cNvSpPr>
              <a:spLocks noChangeShapeType="1"/>
            </p:cNvSpPr>
            <p:nvPr/>
          </p:nvSpPr>
          <p:spPr bwMode="auto">
            <a:xfrm>
              <a:off x="1242" y="2275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>
              <a:off x="1242" y="1999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>
              <a:off x="1242" y="1723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>
              <a:off x="1229" y="1446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1242" y="1183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38" name="Rectangle 18"/>
            <p:cNvSpPr>
              <a:spLocks noChangeArrowheads="1"/>
            </p:cNvSpPr>
            <p:nvPr/>
          </p:nvSpPr>
          <p:spPr bwMode="auto">
            <a:xfrm>
              <a:off x="995" y="3247"/>
              <a:ext cx="323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209939" name="Rectangle 19"/>
            <p:cNvSpPr>
              <a:spLocks noChangeArrowheads="1"/>
            </p:cNvSpPr>
            <p:nvPr/>
          </p:nvSpPr>
          <p:spPr bwMode="auto">
            <a:xfrm>
              <a:off x="995" y="3004"/>
              <a:ext cx="323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209940" name="Rectangle 20"/>
            <p:cNvSpPr>
              <a:spLocks noChangeArrowheads="1"/>
            </p:cNvSpPr>
            <p:nvPr/>
          </p:nvSpPr>
          <p:spPr bwMode="auto">
            <a:xfrm>
              <a:off x="995" y="2730"/>
              <a:ext cx="323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6</a:t>
              </a:r>
            </a:p>
          </p:txBody>
        </p:sp>
        <p:sp>
          <p:nvSpPr>
            <p:cNvPr id="209941" name="Rectangle 21"/>
            <p:cNvSpPr>
              <a:spLocks noChangeArrowheads="1"/>
            </p:cNvSpPr>
            <p:nvPr/>
          </p:nvSpPr>
          <p:spPr bwMode="auto">
            <a:xfrm>
              <a:off x="995" y="2441"/>
              <a:ext cx="323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8</a:t>
              </a:r>
            </a:p>
          </p:txBody>
        </p:sp>
        <p:sp>
          <p:nvSpPr>
            <p:cNvPr id="209942" name="Rectangle 22"/>
            <p:cNvSpPr>
              <a:spLocks noChangeArrowheads="1"/>
            </p:cNvSpPr>
            <p:nvPr/>
          </p:nvSpPr>
          <p:spPr bwMode="auto">
            <a:xfrm>
              <a:off x="982" y="2165"/>
              <a:ext cx="407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209943" name="Rectangle 23"/>
            <p:cNvSpPr>
              <a:spLocks noChangeArrowheads="1"/>
            </p:cNvSpPr>
            <p:nvPr/>
          </p:nvSpPr>
          <p:spPr bwMode="auto">
            <a:xfrm>
              <a:off x="982" y="1880"/>
              <a:ext cx="407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12</a:t>
              </a:r>
            </a:p>
          </p:txBody>
        </p:sp>
        <p:sp>
          <p:nvSpPr>
            <p:cNvPr id="209944" name="Rectangle 24"/>
            <p:cNvSpPr>
              <a:spLocks noChangeArrowheads="1"/>
            </p:cNvSpPr>
            <p:nvPr/>
          </p:nvSpPr>
          <p:spPr bwMode="auto">
            <a:xfrm>
              <a:off x="982" y="1606"/>
              <a:ext cx="407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14</a:t>
              </a:r>
            </a:p>
          </p:txBody>
        </p:sp>
        <p:sp>
          <p:nvSpPr>
            <p:cNvPr id="209945" name="Rectangle 25"/>
            <p:cNvSpPr>
              <a:spLocks noChangeArrowheads="1"/>
            </p:cNvSpPr>
            <p:nvPr/>
          </p:nvSpPr>
          <p:spPr bwMode="auto">
            <a:xfrm>
              <a:off x="982" y="1330"/>
              <a:ext cx="407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16</a:t>
              </a:r>
            </a:p>
          </p:txBody>
        </p:sp>
        <p:sp>
          <p:nvSpPr>
            <p:cNvPr id="209946" name="Rectangle 26"/>
            <p:cNvSpPr>
              <a:spLocks noChangeArrowheads="1"/>
            </p:cNvSpPr>
            <p:nvPr/>
          </p:nvSpPr>
          <p:spPr bwMode="auto">
            <a:xfrm>
              <a:off x="995" y="1052"/>
              <a:ext cx="407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18</a:t>
              </a:r>
            </a:p>
          </p:txBody>
        </p:sp>
        <p:sp>
          <p:nvSpPr>
            <p:cNvPr id="209947" name="Rectangle 27"/>
            <p:cNvSpPr>
              <a:spLocks noChangeArrowheads="1"/>
            </p:cNvSpPr>
            <p:nvPr/>
          </p:nvSpPr>
          <p:spPr bwMode="auto">
            <a:xfrm>
              <a:off x="1622" y="3372"/>
              <a:ext cx="440" cy="255"/>
            </a:xfrm>
            <a:prstGeom prst="rect">
              <a:avLst/>
            </a:prstGeom>
            <a:gradFill rotWithShape="0">
              <a:gsLst>
                <a:gs pos="0">
                  <a:srgbClr val="0099CC">
                    <a:gamma/>
                    <a:shade val="46275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48" name="Rectangle 28"/>
            <p:cNvSpPr>
              <a:spLocks noChangeArrowheads="1"/>
            </p:cNvSpPr>
            <p:nvPr/>
          </p:nvSpPr>
          <p:spPr bwMode="auto">
            <a:xfrm>
              <a:off x="2062" y="1878"/>
              <a:ext cx="442" cy="1749"/>
            </a:xfrm>
            <a:prstGeom prst="rect">
              <a:avLst/>
            </a:prstGeom>
            <a:gradFill rotWithShape="0">
              <a:gsLst>
                <a:gs pos="0">
                  <a:srgbClr val="0099CC">
                    <a:gamma/>
                    <a:shade val="46275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49" name="Rectangle 29"/>
            <p:cNvSpPr>
              <a:spLocks noChangeArrowheads="1"/>
            </p:cNvSpPr>
            <p:nvPr/>
          </p:nvSpPr>
          <p:spPr bwMode="auto">
            <a:xfrm>
              <a:off x="2504" y="1477"/>
              <a:ext cx="442" cy="2151"/>
            </a:xfrm>
            <a:prstGeom prst="rect">
              <a:avLst/>
            </a:prstGeom>
            <a:gradFill rotWithShape="0">
              <a:gsLst>
                <a:gs pos="0">
                  <a:srgbClr val="0099CC">
                    <a:gamma/>
                    <a:shade val="46275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50" name="Rectangle 30"/>
            <p:cNvSpPr>
              <a:spLocks noChangeArrowheads="1"/>
            </p:cNvSpPr>
            <p:nvPr/>
          </p:nvSpPr>
          <p:spPr bwMode="auto">
            <a:xfrm>
              <a:off x="2947" y="2705"/>
              <a:ext cx="442" cy="922"/>
            </a:xfrm>
            <a:prstGeom prst="rect">
              <a:avLst/>
            </a:prstGeom>
            <a:gradFill rotWithShape="0">
              <a:gsLst>
                <a:gs pos="0">
                  <a:srgbClr val="0099CC">
                    <a:gamma/>
                    <a:shade val="46275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51" name="Rectangle 31"/>
            <p:cNvSpPr>
              <a:spLocks noChangeArrowheads="1"/>
            </p:cNvSpPr>
            <p:nvPr/>
          </p:nvSpPr>
          <p:spPr bwMode="auto">
            <a:xfrm>
              <a:off x="3389" y="2705"/>
              <a:ext cx="444" cy="922"/>
            </a:xfrm>
            <a:prstGeom prst="rect">
              <a:avLst/>
            </a:prstGeom>
            <a:gradFill rotWithShape="0">
              <a:gsLst>
                <a:gs pos="0">
                  <a:srgbClr val="0099CC">
                    <a:gamma/>
                    <a:shade val="46275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52" name="Rectangle 32"/>
            <p:cNvSpPr>
              <a:spLocks noChangeArrowheads="1"/>
            </p:cNvSpPr>
            <p:nvPr/>
          </p:nvSpPr>
          <p:spPr bwMode="auto">
            <a:xfrm rot="16200000">
              <a:off x="429" y="2050"/>
              <a:ext cx="887" cy="3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 b="1">
                  <a:latin typeface="Book Antiqua" pitchFamily="18" charset="0"/>
                </a:rPr>
                <a:t>Frequency</a:t>
              </a:r>
            </a:p>
          </p:txBody>
        </p:sp>
        <p:sp>
          <p:nvSpPr>
            <p:cNvPr id="209953" name="Rectangle 33"/>
            <p:cNvSpPr>
              <a:spLocks noChangeArrowheads="1"/>
            </p:cNvSpPr>
            <p:nvPr/>
          </p:nvSpPr>
          <p:spPr bwMode="auto">
            <a:xfrm>
              <a:off x="3833" y="2979"/>
              <a:ext cx="440" cy="648"/>
            </a:xfrm>
            <a:prstGeom prst="rect">
              <a:avLst/>
            </a:prstGeom>
            <a:gradFill rotWithShape="0">
              <a:gsLst>
                <a:gs pos="0">
                  <a:srgbClr val="0099CC">
                    <a:gamma/>
                    <a:shade val="46275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54" name="Rectangle 34"/>
            <p:cNvSpPr>
              <a:spLocks noChangeArrowheads="1"/>
            </p:cNvSpPr>
            <p:nvPr/>
          </p:nvSpPr>
          <p:spPr bwMode="auto">
            <a:xfrm>
              <a:off x="1478" y="3652"/>
              <a:ext cx="3259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TW" sz="1000">
                  <a:latin typeface="Book Antiqua" pitchFamily="18" charset="0"/>
                </a:rPr>
                <a:t>50        60       70      80        90      100     110</a:t>
              </a:r>
            </a:p>
          </p:txBody>
        </p:sp>
        <p:sp>
          <p:nvSpPr>
            <p:cNvPr id="209955" name="Line 35"/>
            <p:cNvSpPr>
              <a:spLocks noChangeShapeType="1"/>
            </p:cNvSpPr>
            <p:nvPr/>
          </p:nvSpPr>
          <p:spPr bwMode="auto">
            <a:xfrm flipV="1">
              <a:off x="1364" y="3548"/>
              <a:ext cx="50" cy="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56" name="Line 36"/>
            <p:cNvSpPr>
              <a:spLocks noChangeShapeType="1"/>
            </p:cNvSpPr>
            <p:nvPr/>
          </p:nvSpPr>
          <p:spPr bwMode="auto">
            <a:xfrm flipV="1">
              <a:off x="1418" y="3626"/>
              <a:ext cx="48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9957" name="Line 37"/>
            <p:cNvSpPr>
              <a:spLocks noChangeShapeType="1"/>
            </p:cNvSpPr>
            <p:nvPr/>
          </p:nvSpPr>
          <p:spPr bwMode="auto">
            <a:xfrm>
              <a:off x="1414" y="3567"/>
              <a:ext cx="0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5384806" y="3860800"/>
            <a:ext cx="3960813" cy="2808288"/>
            <a:chOff x="3392" y="2432"/>
            <a:chExt cx="2495" cy="1769"/>
          </a:xfrm>
        </p:grpSpPr>
        <p:sp>
          <p:nvSpPr>
            <p:cNvPr id="46089" name="Rectangle 55"/>
            <p:cNvSpPr>
              <a:spLocks noChangeArrowheads="1"/>
            </p:cNvSpPr>
            <p:nvPr/>
          </p:nvSpPr>
          <p:spPr bwMode="auto">
            <a:xfrm>
              <a:off x="3392" y="2432"/>
              <a:ext cx="2495" cy="1769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46090" name="Group 38"/>
            <p:cNvGrpSpPr>
              <a:grpSpLocks/>
            </p:cNvGrpSpPr>
            <p:nvPr/>
          </p:nvGrpSpPr>
          <p:grpSpPr bwMode="auto">
            <a:xfrm>
              <a:off x="3523" y="2448"/>
              <a:ext cx="2184" cy="1721"/>
              <a:chOff x="2068" y="1620"/>
              <a:chExt cx="2519" cy="2017"/>
            </a:xfrm>
          </p:grpSpPr>
          <p:sp>
            <p:nvSpPr>
              <p:cNvPr id="209959" name="Freeform 39"/>
              <p:cNvSpPr>
                <a:spLocks/>
              </p:cNvSpPr>
              <p:nvPr/>
            </p:nvSpPr>
            <p:spPr bwMode="auto">
              <a:xfrm>
                <a:off x="2318" y="1998"/>
                <a:ext cx="1940" cy="1317"/>
              </a:xfrm>
              <a:custGeom>
                <a:avLst/>
                <a:gdLst/>
                <a:ahLst/>
                <a:cxnLst>
                  <a:cxn ang="0">
                    <a:pos x="815" y="12"/>
                  </a:cxn>
                  <a:cxn ang="0">
                    <a:pos x="760" y="65"/>
                  </a:cxn>
                  <a:cxn ang="0">
                    <a:pos x="723" y="125"/>
                  </a:cxn>
                  <a:cxn ang="0">
                    <a:pos x="687" y="197"/>
                  </a:cxn>
                  <a:cxn ang="0">
                    <a:pos x="660" y="258"/>
                  </a:cxn>
                  <a:cxn ang="0">
                    <a:pos x="636" y="318"/>
                  </a:cxn>
                  <a:cxn ang="0">
                    <a:pos x="611" y="390"/>
                  </a:cxn>
                  <a:cxn ang="0">
                    <a:pos x="593" y="455"/>
                  </a:cxn>
                  <a:cxn ang="0">
                    <a:pos x="576" y="518"/>
                  </a:cxn>
                  <a:cxn ang="0">
                    <a:pos x="555" y="586"/>
                  </a:cxn>
                  <a:cxn ang="0">
                    <a:pos x="536" y="648"/>
                  </a:cxn>
                  <a:cxn ang="0">
                    <a:pos x="512" y="719"/>
                  </a:cxn>
                  <a:cxn ang="0">
                    <a:pos x="489" y="775"/>
                  </a:cxn>
                  <a:cxn ang="0">
                    <a:pos x="454" y="845"/>
                  </a:cxn>
                  <a:cxn ang="0">
                    <a:pos x="413" y="912"/>
                  </a:cxn>
                  <a:cxn ang="0">
                    <a:pos x="364" y="971"/>
                  </a:cxn>
                  <a:cxn ang="0">
                    <a:pos x="302" y="1014"/>
                  </a:cxn>
                  <a:cxn ang="0">
                    <a:pos x="233" y="1049"/>
                  </a:cxn>
                  <a:cxn ang="0">
                    <a:pos x="176" y="1072"/>
                  </a:cxn>
                  <a:cxn ang="0">
                    <a:pos x="121" y="1094"/>
                  </a:cxn>
                  <a:cxn ang="0">
                    <a:pos x="47" y="1118"/>
                  </a:cxn>
                  <a:cxn ang="0">
                    <a:pos x="3" y="1130"/>
                  </a:cxn>
                  <a:cxn ang="0">
                    <a:pos x="1701" y="1158"/>
                  </a:cxn>
                  <a:cxn ang="0">
                    <a:pos x="1673" y="1113"/>
                  </a:cxn>
                  <a:cxn ang="0">
                    <a:pos x="1619" y="1098"/>
                  </a:cxn>
                  <a:cxn ang="0">
                    <a:pos x="1551" y="1077"/>
                  </a:cxn>
                  <a:cxn ang="0">
                    <a:pos x="1478" y="1050"/>
                  </a:cxn>
                  <a:cxn ang="0">
                    <a:pos x="1401" y="1016"/>
                  </a:cxn>
                  <a:cxn ang="0">
                    <a:pos x="1371" y="998"/>
                  </a:cxn>
                  <a:cxn ang="0">
                    <a:pos x="1329" y="957"/>
                  </a:cxn>
                  <a:cxn ang="0">
                    <a:pos x="1281" y="896"/>
                  </a:cxn>
                  <a:cxn ang="0">
                    <a:pos x="1244" y="834"/>
                  </a:cxn>
                  <a:cxn ang="0">
                    <a:pos x="1226" y="800"/>
                  </a:cxn>
                  <a:cxn ang="0">
                    <a:pos x="1190" y="722"/>
                  </a:cxn>
                  <a:cxn ang="0">
                    <a:pos x="1170" y="671"/>
                  </a:cxn>
                  <a:cxn ang="0">
                    <a:pos x="1152" y="620"/>
                  </a:cxn>
                  <a:cxn ang="0">
                    <a:pos x="1130" y="544"/>
                  </a:cxn>
                  <a:cxn ang="0">
                    <a:pos x="1108" y="466"/>
                  </a:cxn>
                  <a:cxn ang="0">
                    <a:pos x="1084" y="393"/>
                  </a:cxn>
                  <a:cxn ang="0">
                    <a:pos x="1059" y="318"/>
                  </a:cxn>
                  <a:cxn ang="0">
                    <a:pos x="1031" y="245"/>
                  </a:cxn>
                  <a:cxn ang="0">
                    <a:pos x="1012" y="201"/>
                  </a:cxn>
                  <a:cxn ang="0">
                    <a:pos x="984" y="143"/>
                  </a:cxn>
                  <a:cxn ang="0">
                    <a:pos x="950" y="87"/>
                  </a:cxn>
                  <a:cxn ang="0">
                    <a:pos x="971" y="119"/>
                  </a:cxn>
                  <a:cxn ang="0">
                    <a:pos x="954" y="94"/>
                  </a:cxn>
                  <a:cxn ang="0">
                    <a:pos x="911" y="33"/>
                  </a:cxn>
                  <a:cxn ang="0">
                    <a:pos x="871" y="4"/>
                  </a:cxn>
                </a:cxnLst>
                <a:rect l="0" t="0" r="r" b="b"/>
                <a:pathLst>
                  <a:path w="1701" h="1160">
                    <a:moveTo>
                      <a:pt x="851" y="2"/>
                    </a:moveTo>
                    <a:lnTo>
                      <a:pt x="834" y="5"/>
                    </a:lnTo>
                    <a:lnTo>
                      <a:pt x="815" y="12"/>
                    </a:lnTo>
                    <a:lnTo>
                      <a:pt x="793" y="26"/>
                    </a:lnTo>
                    <a:lnTo>
                      <a:pt x="779" y="42"/>
                    </a:lnTo>
                    <a:lnTo>
                      <a:pt x="760" y="65"/>
                    </a:lnTo>
                    <a:lnTo>
                      <a:pt x="745" y="86"/>
                    </a:lnTo>
                    <a:lnTo>
                      <a:pt x="735" y="104"/>
                    </a:lnTo>
                    <a:lnTo>
                      <a:pt x="723" y="125"/>
                    </a:lnTo>
                    <a:lnTo>
                      <a:pt x="709" y="147"/>
                    </a:lnTo>
                    <a:lnTo>
                      <a:pt x="698" y="173"/>
                    </a:lnTo>
                    <a:lnTo>
                      <a:pt x="687" y="197"/>
                    </a:lnTo>
                    <a:lnTo>
                      <a:pt x="677" y="221"/>
                    </a:lnTo>
                    <a:lnTo>
                      <a:pt x="666" y="240"/>
                    </a:lnTo>
                    <a:lnTo>
                      <a:pt x="660" y="258"/>
                    </a:lnTo>
                    <a:lnTo>
                      <a:pt x="651" y="281"/>
                    </a:lnTo>
                    <a:lnTo>
                      <a:pt x="642" y="300"/>
                    </a:lnTo>
                    <a:lnTo>
                      <a:pt x="636" y="318"/>
                    </a:lnTo>
                    <a:lnTo>
                      <a:pt x="630" y="341"/>
                    </a:lnTo>
                    <a:lnTo>
                      <a:pt x="617" y="368"/>
                    </a:lnTo>
                    <a:lnTo>
                      <a:pt x="611" y="390"/>
                    </a:lnTo>
                    <a:lnTo>
                      <a:pt x="606" y="410"/>
                    </a:lnTo>
                    <a:lnTo>
                      <a:pt x="598" y="436"/>
                    </a:lnTo>
                    <a:lnTo>
                      <a:pt x="593" y="455"/>
                    </a:lnTo>
                    <a:lnTo>
                      <a:pt x="584" y="474"/>
                    </a:lnTo>
                    <a:lnTo>
                      <a:pt x="579" y="497"/>
                    </a:lnTo>
                    <a:lnTo>
                      <a:pt x="576" y="518"/>
                    </a:lnTo>
                    <a:lnTo>
                      <a:pt x="569" y="540"/>
                    </a:lnTo>
                    <a:lnTo>
                      <a:pt x="565" y="561"/>
                    </a:lnTo>
                    <a:lnTo>
                      <a:pt x="555" y="586"/>
                    </a:lnTo>
                    <a:lnTo>
                      <a:pt x="551" y="604"/>
                    </a:lnTo>
                    <a:lnTo>
                      <a:pt x="544" y="626"/>
                    </a:lnTo>
                    <a:lnTo>
                      <a:pt x="536" y="648"/>
                    </a:lnTo>
                    <a:lnTo>
                      <a:pt x="526" y="670"/>
                    </a:lnTo>
                    <a:lnTo>
                      <a:pt x="519" y="695"/>
                    </a:lnTo>
                    <a:lnTo>
                      <a:pt x="512" y="719"/>
                    </a:lnTo>
                    <a:lnTo>
                      <a:pt x="504" y="735"/>
                    </a:lnTo>
                    <a:lnTo>
                      <a:pt x="495" y="758"/>
                    </a:lnTo>
                    <a:lnTo>
                      <a:pt x="489" y="775"/>
                    </a:lnTo>
                    <a:lnTo>
                      <a:pt x="475" y="800"/>
                    </a:lnTo>
                    <a:lnTo>
                      <a:pt x="465" y="821"/>
                    </a:lnTo>
                    <a:lnTo>
                      <a:pt x="454" y="845"/>
                    </a:lnTo>
                    <a:lnTo>
                      <a:pt x="439" y="867"/>
                    </a:lnTo>
                    <a:lnTo>
                      <a:pt x="429" y="892"/>
                    </a:lnTo>
                    <a:lnTo>
                      <a:pt x="413" y="912"/>
                    </a:lnTo>
                    <a:lnTo>
                      <a:pt x="396" y="933"/>
                    </a:lnTo>
                    <a:lnTo>
                      <a:pt x="385" y="950"/>
                    </a:lnTo>
                    <a:lnTo>
                      <a:pt x="364" y="971"/>
                    </a:lnTo>
                    <a:lnTo>
                      <a:pt x="348" y="984"/>
                    </a:lnTo>
                    <a:lnTo>
                      <a:pt x="331" y="997"/>
                    </a:lnTo>
                    <a:lnTo>
                      <a:pt x="302" y="1014"/>
                    </a:lnTo>
                    <a:lnTo>
                      <a:pt x="276" y="1028"/>
                    </a:lnTo>
                    <a:lnTo>
                      <a:pt x="254" y="1038"/>
                    </a:lnTo>
                    <a:lnTo>
                      <a:pt x="233" y="1049"/>
                    </a:lnTo>
                    <a:lnTo>
                      <a:pt x="213" y="1056"/>
                    </a:lnTo>
                    <a:lnTo>
                      <a:pt x="198" y="1065"/>
                    </a:lnTo>
                    <a:lnTo>
                      <a:pt x="176" y="1072"/>
                    </a:lnTo>
                    <a:lnTo>
                      <a:pt x="164" y="1076"/>
                    </a:lnTo>
                    <a:lnTo>
                      <a:pt x="147" y="1083"/>
                    </a:lnTo>
                    <a:lnTo>
                      <a:pt x="121" y="1094"/>
                    </a:lnTo>
                    <a:lnTo>
                      <a:pt x="97" y="1101"/>
                    </a:lnTo>
                    <a:lnTo>
                      <a:pt x="68" y="1108"/>
                    </a:lnTo>
                    <a:lnTo>
                      <a:pt x="47" y="1118"/>
                    </a:lnTo>
                    <a:lnTo>
                      <a:pt x="26" y="1124"/>
                    </a:lnTo>
                    <a:lnTo>
                      <a:pt x="11" y="1128"/>
                    </a:lnTo>
                    <a:lnTo>
                      <a:pt x="3" y="1130"/>
                    </a:lnTo>
                    <a:lnTo>
                      <a:pt x="3" y="1158"/>
                    </a:lnTo>
                    <a:lnTo>
                      <a:pt x="0" y="1160"/>
                    </a:lnTo>
                    <a:lnTo>
                      <a:pt x="1701" y="1158"/>
                    </a:lnTo>
                    <a:lnTo>
                      <a:pt x="1701" y="1122"/>
                    </a:lnTo>
                    <a:lnTo>
                      <a:pt x="1689" y="1118"/>
                    </a:lnTo>
                    <a:lnTo>
                      <a:pt x="1673" y="1113"/>
                    </a:lnTo>
                    <a:lnTo>
                      <a:pt x="1655" y="1109"/>
                    </a:lnTo>
                    <a:lnTo>
                      <a:pt x="1637" y="1104"/>
                    </a:lnTo>
                    <a:lnTo>
                      <a:pt x="1619" y="1098"/>
                    </a:lnTo>
                    <a:lnTo>
                      <a:pt x="1602" y="1095"/>
                    </a:lnTo>
                    <a:lnTo>
                      <a:pt x="1583" y="1089"/>
                    </a:lnTo>
                    <a:lnTo>
                      <a:pt x="1551" y="1077"/>
                    </a:lnTo>
                    <a:lnTo>
                      <a:pt x="1524" y="1067"/>
                    </a:lnTo>
                    <a:lnTo>
                      <a:pt x="1503" y="1059"/>
                    </a:lnTo>
                    <a:lnTo>
                      <a:pt x="1478" y="1050"/>
                    </a:lnTo>
                    <a:lnTo>
                      <a:pt x="1449" y="1037"/>
                    </a:lnTo>
                    <a:lnTo>
                      <a:pt x="1424" y="1026"/>
                    </a:lnTo>
                    <a:lnTo>
                      <a:pt x="1401" y="1016"/>
                    </a:lnTo>
                    <a:lnTo>
                      <a:pt x="1389" y="1005"/>
                    </a:lnTo>
                    <a:lnTo>
                      <a:pt x="1383" y="1002"/>
                    </a:lnTo>
                    <a:lnTo>
                      <a:pt x="1371" y="998"/>
                    </a:lnTo>
                    <a:lnTo>
                      <a:pt x="1362" y="988"/>
                    </a:lnTo>
                    <a:lnTo>
                      <a:pt x="1346" y="975"/>
                    </a:lnTo>
                    <a:lnTo>
                      <a:pt x="1329" y="957"/>
                    </a:lnTo>
                    <a:lnTo>
                      <a:pt x="1318" y="943"/>
                    </a:lnTo>
                    <a:lnTo>
                      <a:pt x="1300" y="921"/>
                    </a:lnTo>
                    <a:lnTo>
                      <a:pt x="1281" y="896"/>
                    </a:lnTo>
                    <a:lnTo>
                      <a:pt x="1269" y="875"/>
                    </a:lnTo>
                    <a:lnTo>
                      <a:pt x="1254" y="855"/>
                    </a:lnTo>
                    <a:lnTo>
                      <a:pt x="1244" y="834"/>
                    </a:lnTo>
                    <a:lnTo>
                      <a:pt x="1235" y="818"/>
                    </a:lnTo>
                    <a:lnTo>
                      <a:pt x="1217" y="782"/>
                    </a:lnTo>
                    <a:lnTo>
                      <a:pt x="1226" y="800"/>
                    </a:lnTo>
                    <a:lnTo>
                      <a:pt x="1208" y="761"/>
                    </a:lnTo>
                    <a:lnTo>
                      <a:pt x="1196" y="740"/>
                    </a:lnTo>
                    <a:lnTo>
                      <a:pt x="1190" y="722"/>
                    </a:lnTo>
                    <a:lnTo>
                      <a:pt x="1182" y="701"/>
                    </a:lnTo>
                    <a:lnTo>
                      <a:pt x="1176" y="686"/>
                    </a:lnTo>
                    <a:lnTo>
                      <a:pt x="1170" y="671"/>
                    </a:lnTo>
                    <a:lnTo>
                      <a:pt x="1166" y="656"/>
                    </a:lnTo>
                    <a:lnTo>
                      <a:pt x="1160" y="640"/>
                    </a:lnTo>
                    <a:lnTo>
                      <a:pt x="1152" y="620"/>
                    </a:lnTo>
                    <a:lnTo>
                      <a:pt x="1144" y="596"/>
                    </a:lnTo>
                    <a:lnTo>
                      <a:pt x="1136" y="570"/>
                    </a:lnTo>
                    <a:lnTo>
                      <a:pt x="1130" y="544"/>
                    </a:lnTo>
                    <a:lnTo>
                      <a:pt x="1120" y="518"/>
                    </a:lnTo>
                    <a:lnTo>
                      <a:pt x="1116" y="490"/>
                    </a:lnTo>
                    <a:lnTo>
                      <a:pt x="1108" y="466"/>
                    </a:lnTo>
                    <a:lnTo>
                      <a:pt x="1100" y="444"/>
                    </a:lnTo>
                    <a:lnTo>
                      <a:pt x="1092" y="419"/>
                    </a:lnTo>
                    <a:lnTo>
                      <a:pt x="1084" y="393"/>
                    </a:lnTo>
                    <a:lnTo>
                      <a:pt x="1076" y="368"/>
                    </a:lnTo>
                    <a:lnTo>
                      <a:pt x="1066" y="336"/>
                    </a:lnTo>
                    <a:lnTo>
                      <a:pt x="1059" y="318"/>
                    </a:lnTo>
                    <a:lnTo>
                      <a:pt x="1051" y="296"/>
                    </a:lnTo>
                    <a:lnTo>
                      <a:pt x="1040" y="269"/>
                    </a:lnTo>
                    <a:lnTo>
                      <a:pt x="1031" y="245"/>
                    </a:lnTo>
                    <a:lnTo>
                      <a:pt x="1026" y="230"/>
                    </a:lnTo>
                    <a:lnTo>
                      <a:pt x="1018" y="222"/>
                    </a:lnTo>
                    <a:lnTo>
                      <a:pt x="1012" y="201"/>
                    </a:lnTo>
                    <a:lnTo>
                      <a:pt x="999" y="176"/>
                    </a:lnTo>
                    <a:lnTo>
                      <a:pt x="990" y="158"/>
                    </a:lnTo>
                    <a:lnTo>
                      <a:pt x="984" y="143"/>
                    </a:lnTo>
                    <a:lnTo>
                      <a:pt x="978" y="132"/>
                    </a:lnTo>
                    <a:lnTo>
                      <a:pt x="966" y="111"/>
                    </a:lnTo>
                    <a:lnTo>
                      <a:pt x="950" y="87"/>
                    </a:lnTo>
                    <a:lnTo>
                      <a:pt x="947" y="83"/>
                    </a:lnTo>
                    <a:lnTo>
                      <a:pt x="957" y="102"/>
                    </a:lnTo>
                    <a:lnTo>
                      <a:pt x="971" y="119"/>
                    </a:lnTo>
                    <a:lnTo>
                      <a:pt x="960" y="104"/>
                    </a:lnTo>
                    <a:lnTo>
                      <a:pt x="956" y="96"/>
                    </a:lnTo>
                    <a:lnTo>
                      <a:pt x="954" y="94"/>
                    </a:lnTo>
                    <a:lnTo>
                      <a:pt x="935" y="66"/>
                    </a:lnTo>
                    <a:lnTo>
                      <a:pt x="925" y="50"/>
                    </a:lnTo>
                    <a:lnTo>
                      <a:pt x="911" y="33"/>
                    </a:lnTo>
                    <a:lnTo>
                      <a:pt x="897" y="22"/>
                    </a:lnTo>
                    <a:lnTo>
                      <a:pt x="882" y="12"/>
                    </a:lnTo>
                    <a:lnTo>
                      <a:pt x="871" y="4"/>
                    </a:lnTo>
                    <a:lnTo>
                      <a:pt x="856" y="0"/>
                    </a:lnTo>
                  </a:path>
                </a:pathLst>
              </a:custGeom>
              <a:gradFill rotWithShape="0">
                <a:gsLst>
                  <a:gs pos="0">
                    <a:srgbClr val="006699">
                      <a:gamma/>
                      <a:shade val="46275"/>
                      <a:invGamma/>
                    </a:srgbClr>
                  </a:gs>
                  <a:gs pos="5000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09960" name="Line 40"/>
              <p:cNvSpPr>
                <a:spLocks noChangeShapeType="1"/>
              </p:cNvSpPr>
              <p:nvPr/>
            </p:nvSpPr>
            <p:spPr bwMode="auto">
              <a:xfrm>
                <a:off x="2223" y="3315"/>
                <a:ext cx="21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09961" name="Freeform 41"/>
              <p:cNvSpPr>
                <a:spLocks noChangeArrowheads="1"/>
              </p:cNvSpPr>
              <p:nvPr/>
            </p:nvSpPr>
            <p:spPr bwMode="auto">
              <a:xfrm>
                <a:off x="3310" y="3287"/>
                <a:ext cx="1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3"/>
                  </a:cxn>
                </a:cxnLst>
                <a:rect l="0" t="0" r="r" b="b"/>
                <a:pathLst>
                  <a:path w="1" h="63">
                    <a:moveTo>
                      <a:pt x="0" y="0"/>
                    </a:moveTo>
                    <a:lnTo>
                      <a:pt x="0" y="63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09962" name="Arc 42"/>
              <p:cNvSpPr>
                <a:spLocks/>
              </p:cNvSpPr>
              <p:nvPr/>
            </p:nvSpPr>
            <p:spPr bwMode="auto">
              <a:xfrm rot="4513488">
                <a:off x="3489" y="2738"/>
                <a:ext cx="552" cy="19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9411 w 19411"/>
                  <a:gd name="T1" fmla="*/ 9474 h 21600"/>
                  <a:gd name="T2" fmla="*/ 0 w 19411"/>
                  <a:gd name="T3" fmla="*/ 21600 h 21600"/>
                  <a:gd name="T4" fmla="*/ 0 w 19411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411" h="21600" fill="none" extrusionOk="0">
                    <a:moveTo>
                      <a:pt x="19411" y="9474"/>
                    </a:moveTo>
                    <a:cubicBezTo>
                      <a:pt x="15790" y="16893"/>
                      <a:pt x="8256" y="21599"/>
                      <a:pt x="0" y="21600"/>
                    </a:cubicBezTo>
                  </a:path>
                  <a:path w="19411" h="21600" stroke="0" extrusionOk="0">
                    <a:moveTo>
                      <a:pt x="19411" y="9474"/>
                    </a:moveTo>
                    <a:cubicBezTo>
                      <a:pt x="15790" y="16893"/>
                      <a:pt x="8256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135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09963" name="Arc 43"/>
              <p:cNvSpPr>
                <a:spLocks/>
              </p:cNvSpPr>
              <p:nvPr/>
            </p:nvSpPr>
            <p:spPr bwMode="auto">
              <a:xfrm rot="788781">
                <a:off x="3820" y="3130"/>
                <a:ext cx="526" cy="109"/>
              </a:xfrm>
              <a:custGeom>
                <a:avLst/>
                <a:gdLst>
                  <a:gd name="G0" fmla="+- 21338 0 0"/>
                  <a:gd name="G1" fmla="+- 0 0 0"/>
                  <a:gd name="G2" fmla="+- 21600 0 0"/>
                  <a:gd name="T0" fmla="*/ 19180 w 21338"/>
                  <a:gd name="T1" fmla="*/ 21492 h 21492"/>
                  <a:gd name="T2" fmla="*/ 0 w 21338"/>
                  <a:gd name="T3" fmla="*/ 3355 h 21492"/>
                  <a:gd name="T4" fmla="*/ 21338 w 21338"/>
                  <a:gd name="T5" fmla="*/ 0 h 2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38" h="21492" fill="none" extrusionOk="0">
                    <a:moveTo>
                      <a:pt x="19180" y="21491"/>
                    </a:moveTo>
                    <a:cubicBezTo>
                      <a:pt x="9406" y="20510"/>
                      <a:pt x="1525" y="13058"/>
                      <a:pt x="0" y="3354"/>
                    </a:cubicBezTo>
                  </a:path>
                  <a:path w="21338" h="21492" stroke="0" extrusionOk="0">
                    <a:moveTo>
                      <a:pt x="19180" y="21491"/>
                    </a:moveTo>
                    <a:cubicBezTo>
                      <a:pt x="9406" y="20510"/>
                      <a:pt x="1525" y="13058"/>
                      <a:pt x="0" y="3354"/>
                    </a:cubicBezTo>
                    <a:lnTo>
                      <a:pt x="2133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135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09964" name="Arc 44"/>
              <p:cNvSpPr>
                <a:spLocks/>
              </p:cNvSpPr>
              <p:nvPr/>
            </p:nvSpPr>
            <p:spPr bwMode="auto">
              <a:xfrm rot="6300000">
                <a:off x="2803" y="2218"/>
                <a:ext cx="650" cy="15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135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09965" name="Arc 45"/>
              <p:cNvSpPr>
                <a:spLocks/>
              </p:cNvSpPr>
              <p:nvPr/>
            </p:nvSpPr>
            <p:spPr bwMode="auto">
              <a:xfrm rot="16980000">
                <a:off x="2545" y="2736"/>
                <a:ext cx="537" cy="193"/>
              </a:xfrm>
              <a:custGeom>
                <a:avLst/>
                <a:gdLst>
                  <a:gd name="G0" fmla="+- 19419 0 0"/>
                  <a:gd name="G1" fmla="+- 0 0 0"/>
                  <a:gd name="G2" fmla="+- 21600 0 0"/>
                  <a:gd name="T0" fmla="*/ 19419 w 19419"/>
                  <a:gd name="T1" fmla="*/ 21600 h 21600"/>
                  <a:gd name="T2" fmla="*/ 0 w 19419"/>
                  <a:gd name="T3" fmla="*/ 9458 h 21600"/>
                  <a:gd name="T4" fmla="*/ 19419 w 1941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419" h="21600" fill="none" extrusionOk="0">
                    <a:moveTo>
                      <a:pt x="19419" y="21600"/>
                    </a:moveTo>
                    <a:cubicBezTo>
                      <a:pt x="11156" y="21600"/>
                      <a:pt x="3617" y="16886"/>
                      <a:pt x="-1" y="9458"/>
                    </a:cubicBezTo>
                  </a:path>
                  <a:path w="19419" h="21600" stroke="0" extrusionOk="0">
                    <a:moveTo>
                      <a:pt x="19419" y="21600"/>
                    </a:moveTo>
                    <a:cubicBezTo>
                      <a:pt x="11156" y="21600"/>
                      <a:pt x="3617" y="16886"/>
                      <a:pt x="-1" y="9458"/>
                    </a:cubicBezTo>
                    <a:lnTo>
                      <a:pt x="19419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09966" name="Arc 46"/>
              <p:cNvSpPr>
                <a:spLocks/>
              </p:cNvSpPr>
              <p:nvPr/>
            </p:nvSpPr>
            <p:spPr bwMode="auto">
              <a:xfrm rot="15300000">
                <a:off x="3117" y="2221"/>
                <a:ext cx="650" cy="152"/>
              </a:xfrm>
              <a:custGeom>
                <a:avLst/>
                <a:gdLst>
                  <a:gd name="G0" fmla="+- 38 0 0"/>
                  <a:gd name="G1" fmla="+- 0 0 0"/>
                  <a:gd name="G2" fmla="+- 21600 0 0"/>
                  <a:gd name="T0" fmla="*/ 21638 w 21638"/>
                  <a:gd name="T1" fmla="*/ 0 h 21600"/>
                  <a:gd name="T2" fmla="*/ 0 w 21638"/>
                  <a:gd name="T3" fmla="*/ 21600 h 21600"/>
                  <a:gd name="T4" fmla="*/ 38 w 2163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38" h="21600" fill="none" extrusionOk="0">
                    <a:moveTo>
                      <a:pt x="21638" y="0"/>
                    </a:moveTo>
                    <a:cubicBezTo>
                      <a:pt x="21638" y="11929"/>
                      <a:pt x="11967" y="21600"/>
                      <a:pt x="38" y="21600"/>
                    </a:cubicBezTo>
                    <a:cubicBezTo>
                      <a:pt x="25" y="21600"/>
                      <a:pt x="12" y="21599"/>
                      <a:pt x="0" y="21599"/>
                    </a:cubicBezTo>
                  </a:path>
                  <a:path w="21638" h="21600" stroke="0" extrusionOk="0">
                    <a:moveTo>
                      <a:pt x="21638" y="0"/>
                    </a:moveTo>
                    <a:cubicBezTo>
                      <a:pt x="21638" y="11929"/>
                      <a:pt x="11967" y="21600"/>
                      <a:pt x="38" y="21600"/>
                    </a:cubicBezTo>
                    <a:cubicBezTo>
                      <a:pt x="25" y="21600"/>
                      <a:pt x="12" y="21599"/>
                      <a:pt x="0" y="21599"/>
                    </a:cubicBezTo>
                    <a:lnTo>
                      <a:pt x="3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09967" name="Rectangle 47"/>
              <p:cNvSpPr>
                <a:spLocks noChangeArrowheads="1"/>
              </p:cNvSpPr>
              <p:nvPr/>
            </p:nvSpPr>
            <p:spPr bwMode="auto">
              <a:xfrm>
                <a:off x="2345" y="2753"/>
                <a:ext cx="306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09968" name="Arc 48"/>
              <p:cNvSpPr>
                <a:spLocks/>
              </p:cNvSpPr>
              <p:nvPr/>
            </p:nvSpPr>
            <p:spPr bwMode="auto">
              <a:xfrm rot="20700000">
                <a:off x="2284" y="3117"/>
                <a:ext cx="476" cy="109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0731 w 20731"/>
                  <a:gd name="T1" fmla="*/ 6065 h 21576"/>
                  <a:gd name="T2" fmla="*/ 1008 w 20731"/>
                  <a:gd name="T3" fmla="*/ 21576 h 21576"/>
                  <a:gd name="T4" fmla="*/ 0 w 20731"/>
                  <a:gd name="T5" fmla="*/ 0 h 2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731" h="21576" fill="none" extrusionOk="0">
                    <a:moveTo>
                      <a:pt x="20731" y="6065"/>
                    </a:moveTo>
                    <a:cubicBezTo>
                      <a:pt x="18141" y="14915"/>
                      <a:pt x="10219" y="21146"/>
                      <a:pt x="1008" y="21576"/>
                    </a:cubicBezTo>
                  </a:path>
                  <a:path w="20731" h="21576" stroke="0" extrusionOk="0">
                    <a:moveTo>
                      <a:pt x="20731" y="6065"/>
                    </a:moveTo>
                    <a:cubicBezTo>
                      <a:pt x="18141" y="14915"/>
                      <a:pt x="10219" y="21146"/>
                      <a:pt x="1008" y="2157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09969" name="Rectangle 49"/>
              <p:cNvSpPr>
                <a:spLocks noChangeArrowheads="1"/>
              </p:cNvSpPr>
              <p:nvPr/>
            </p:nvSpPr>
            <p:spPr bwMode="auto">
              <a:xfrm>
                <a:off x="3182" y="3324"/>
                <a:ext cx="211" cy="3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55562" tIns="26988" rIns="55562" bIns="26988">
                <a:spAutoFit/>
              </a:bodyPr>
              <a:lstStyle/>
              <a:p>
                <a:pPr defTabSz="330200">
                  <a:defRPr/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itchFamily="18" charset="2"/>
                  </a:rPr>
                  <a:t></a:t>
                </a:r>
              </a:p>
            </p:txBody>
          </p:sp>
          <p:sp>
            <p:nvSpPr>
              <p:cNvPr id="209970" name="Rectangle 50"/>
              <p:cNvSpPr>
                <a:spLocks noChangeArrowheads="1"/>
              </p:cNvSpPr>
              <p:nvPr/>
            </p:nvSpPr>
            <p:spPr bwMode="auto">
              <a:xfrm>
                <a:off x="4394" y="3141"/>
                <a:ext cx="193" cy="3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55562" tIns="26988" rIns="55562" bIns="26988">
                <a:spAutoFit/>
              </a:bodyPr>
              <a:lstStyle/>
              <a:p>
                <a:pPr defTabSz="330200">
                  <a:defRPr/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x</a:t>
                </a:r>
              </a:p>
            </p:txBody>
          </p:sp>
          <p:sp>
            <p:nvSpPr>
              <p:cNvPr id="209971" name="Line 51"/>
              <p:cNvSpPr>
                <a:spLocks noChangeShapeType="1"/>
              </p:cNvSpPr>
              <p:nvPr/>
            </p:nvSpPr>
            <p:spPr bwMode="auto">
              <a:xfrm flipV="1">
                <a:off x="2214" y="1921"/>
                <a:ext cx="0" cy="1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209972" name="Rectangle 52"/>
              <p:cNvSpPr>
                <a:spLocks noChangeArrowheads="1"/>
              </p:cNvSpPr>
              <p:nvPr/>
            </p:nvSpPr>
            <p:spPr bwMode="auto">
              <a:xfrm>
                <a:off x="2068" y="1620"/>
                <a:ext cx="404" cy="3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55562" tIns="26988" rIns="55562" bIns="26988">
                <a:spAutoFit/>
              </a:bodyPr>
              <a:lstStyle/>
              <a:p>
                <a:pPr defTabSz="330200">
                  <a:defRPr/>
                </a:pPr>
                <a:r>
                  <a:rPr lang="en-US" altLang="zh-TW" sz="2400" i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f</a:t>
                </a:r>
                <a:r>
                  <a:rPr lang="en-US" altLang="zh-TW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(</a:t>
                </a:r>
                <a:r>
                  <a:rPr lang="en-US" altLang="zh-TW" sz="2400" i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x</a:t>
                </a:r>
                <a:r>
                  <a:rPr lang="en-US" altLang="zh-TW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)</a:t>
                </a:r>
              </a:p>
            </p:txBody>
          </p:sp>
        </p:grpSp>
      </p:grpSp>
      <p:sp>
        <p:nvSpPr>
          <p:cNvPr id="209973" name="AutoShape 53"/>
          <p:cNvSpPr>
            <a:spLocks noChangeArrowheads="1"/>
          </p:cNvSpPr>
          <p:nvPr/>
        </p:nvSpPr>
        <p:spPr bwMode="auto">
          <a:xfrm>
            <a:off x="4754564" y="4648200"/>
            <a:ext cx="533400" cy="1600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35363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C07BEC1-F083-434D-B965-77E9F69EB2EF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71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490AB92B-737D-4CE5-9CE2-AF1E555BE582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39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04201"/>
            <a:ext cx="8915400" cy="1944687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How to Use Inferential Statistics?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544" y="2600548"/>
            <a:ext cx="8440738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Every Legend had a beginning….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1219200" y="3832448"/>
            <a:ext cx="8059738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Exclusivity Agreement between Pepsi and UT Austin</a:t>
            </a:r>
          </a:p>
        </p:txBody>
      </p:sp>
    </p:spTree>
    <p:extLst>
      <p:ext uri="{BB962C8B-B14F-4D97-AF65-F5344CB8AC3E}">
        <p14:creationId xmlns:p14="http://schemas.microsoft.com/office/powerpoint/2010/main" val="112888815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autoUpdateAnimBg="0"/>
      <p:bldP spid="3205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634428-D68E-444F-AA37-097D2982313C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25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E48B081D-A631-40F7-9835-3DC00E4CF436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48544" y="332656"/>
            <a:ext cx="8358188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Instructors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158" y="1922971"/>
            <a:ext cx="8640960" cy="403244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z="4800" dirty="0"/>
              <a:t>盧信銘</a:t>
            </a:r>
            <a:r>
              <a:rPr lang="en-US" altLang="zh-TW" sz="4800" dirty="0"/>
              <a:t> (</a:t>
            </a:r>
            <a:r>
              <a:rPr lang="en-US" altLang="zh-TW" sz="4800" dirty="0" err="1"/>
              <a:t>Hsin</a:t>
            </a:r>
            <a:r>
              <a:rPr lang="en-US" altLang="zh-TW" sz="4800" dirty="0"/>
              <a:t>-Min Lu)	</a:t>
            </a:r>
            <a:endParaRPr lang="en-US" altLang="zh-TW" sz="4800" dirty="0" smtClean="0"/>
          </a:p>
          <a:p>
            <a:pPr lvl="1" eaLnBrk="1" hangingPunct="1">
              <a:defRPr/>
            </a:pPr>
            <a:r>
              <a:rPr lang="en-US" altLang="zh-TW" sz="4800" dirty="0" smtClean="0"/>
              <a:t>Email</a:t>
            </a:r>
            <a:r>
              <a:rPr lang="en-US" altLang="zh-TW" sz="4800" dirty="0"/>
              <a:t>: </a:t>
            </a:r>
            <a:r>
              <a:rPr lang="en-US" altLang="zh-TW" sz="4800" dirty="0">
                <a:hlinkClick r:id="rId2"/>
              </a:rPr>
              <a:t>luim@ntu.edu.tw</a:t>
            </a:r>
            <a:endParaRPr lang="en-US" altLang="zh-TW" sz="4800" dirty="0"/>
          </a:p>
          <a:p>
            <a:pPr eaLnBrk="1" hangingPunct="1">
              <a:defRPr/>
            </a:pPr>
            <a:r>
              <a:rPr lang="zh-TW" altLang="en-US" sz="4800" dirty="0" smtClean="0"/>
              <a:t>陳靜枝 </a:t>
            </a:r>
            <a:r>
              <a:rPr lang="en-US" altLang="zh-TW" sz="4800" dirty="0" smtClean="0"/>
              <a:t>(</a:t>
            </a:r>
            <a:r>
              <a:rPr lang="en-US" altLang="zh-TW" sz="4800" dirty="0" err="1" smtClean="0"/>
              <a:t>Ching</a:t>
            </a:r>
            <a:r>
              <a:rPr lang="en-US" altLang="zh-TW" sz="4800" dirty="0" smtClean="0"/>
              <a:t>-Chin </a:t>
            </a:r>
            <a:r>
              <a:rPr lang="en-US" altLang="zh-TW" sz="4800" dirty="0" err="1" smtClean="0"/>
              <a:t>Chern</a:t>
            </a:r>
            <a:r>
              <a:rPr lang="en-US" altLang="zh-TW" sz="4800" dirty="0" smtClean="0"/>
              <a:t>)</a:t>
            </a:r>
          </a:p>
          <a:p>
            <a:pPr lvl="1" eaLnBrk="1" hangingPunct="1">
              <a:defRPr/>
            </a:pPr>
            <a:r>
              <a:rPr lang="en-US" altLang="zh-TW" sz="4800" dirty="0" smtClean="0"/>
              <a:t>Email: </a:t>
            </a:r>
            <a:r>
              <a:rPr lang="en-US" altLang="zh-TW" sz="4800" dirty="0" smtClean="0">
                <a:hlinkClick r:id="rId3"/>
              </a:rPr>
              <a:t>cchern@ntu.edu.tw</a:t>
            </a:r>
            <a:r>
              <a:rPr lang="en-US" altLang="zh-TW" sz="4800" dirty="0" smtClean="0"/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5316DE7-89A2-4560-A488-F660DE5485CD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336C3628-4AED-47C3-827C-30C119A9CBF6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40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371588"/>
            <a:ext cx="893388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The Exclusivity Agreement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60" y="1557338"/>
            <a:ext cx="9705974" cy="50403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Give </a:t>
            </a:r>
            <a:r>
              <a:rPr lang="en-US" altLang="zh-TW" b="1" dirty="0" smtClean="0">
                <a:solidFill>
                  <a:schemeClr val="folHlink"/>
                </a:solidFill>
              </a:rPr>
              <a:t>exclusive</a:t>
            </a:r>
            <a:r>
              <a:rPr lang="en-US" altLang="zh-TW" dirty="0" smtClean="0"/>
              <a:t> right to sell Pepsi at all facilities for the </a:t>
            </a:r>
            <a:r>
              <a:rPr lang="en-US" altLang="zh-TW" b="1" dirty="0" smtClean="0">
                <a:solidFill>
                  <a:schemeClr val="folHlink"/>
                </a:solidFill>
              </a:rPr>
              <a:t>next year</a:t>
            </a:r>
            <a:r>
              <a:rPr lang="en-US" altLang="zh-TW" dirty="0" smtClean="0"/>
              <a:t> and an option for </a:t>
            </a:r>
            <a:r>
              <a:rPr lang="en-US" altLang="zh-TW" b="1" dirty="0" smtClean="0">
                <a:solidFill>
                  <a:schemeClr val="folHlink"/>
                </a:solidFill>
              </a:rPr>
              <a:t>future years</a:t>
            </a:r>
          </a:p>
          <a:p>
            <a:pPr eaLnBrk="1" hangingPunct="1">
              <a:defRPr/>
            </a:pPr>
            <a:r>
              <a:rPr lang="en-US" altLang="zh-TW" dirty="0" smtClean="0"/>
              <a:t>Pepsi pays a </a:t>
            </a:r>
            <a:r>
              <a:rPr lang="en-US" altLang="zh-TW" b="1" dirty="0" smtClean="0">
                <a:solidFill>
                  <a:schemeClr val="accent2"/>
                </a:solidFill>
              </a:rPr>
              <a:t>fixed</a:t>
            </a:r>
            <a:r>
              <a:rPr lang="en-US" altLang="zh-TW" dirty="0" smtClean="0"/>
              <a:t> fee of </a:t>
            </a:r>
            <a:r>
              <a:rPr lang="en-US" altLang="zh-TW" b="1" dirty="0" smtClean="0">
                <a:solidFill>
                  <a:schemeClr val="accent2"/>
                </a:solidFill>
              </a:rPr>
              <a:t>$200,000</a:t>
            </a:r>
            <a:r>
              <a:rPr lang="en-US" altLang="zh-TW" dirty="0" smtClean="0"/>
              <a:t> and </a:t>
            </a:r>
            <a:r>
              <a:rPr lang="en-US" altLang="zh-TW" b="1" dirty="0" smtClean="0">
                <a:solidFill>
                  <a:schemeClr val="accent2"/>
                </a:solidFill>
              </a:rPr>
              <a:t>35%</a:t>
            </a:r>
            <a:r>
              <a:rPr lang="en-US" altLang="zh-TW" dirty="0" smtClean="0"/>
              <a:t> of on-campus revenues per year to UT Austin</a:t>
            </a:r>
          </a:p>
          <a:p>
            <a:pPr eaLnBrk="1" hangingPunct="1">
              <a:defRPr/>
            </a:pPr>
            <a:r>
              <a:rPr lang="en-US" altLang="zh-TW" dirty="0" smtClean="0"/>
              <a:t>Pepsi has </a:t>
            </a:r>
            <a:r>
              <a:rPr lang="en-US" altLang="zh-TW" b="1" dirty="0" smtClean="0">
                <a:solidFill>
                  <a:schemeClr val="accent2"/>
                </a:solidFill>
              </a:rPr>
              <a:t>two weeks </a:t>
            </a:r>
            <a:r>
              <a:rPr lang="en-US" altLang="zh-TW" dirty="0" smtClean="0"/>
              <a:t>to respond</a:t>
            </a:r>
          </a:p>
        </p:txBody>
      </p:sp>
    </p:spTree>
    <p:extLst>
      <p:ext uri="{BB962C8B-B14F-4D97-AF65-F5344CB8AC3E}">
        <p14:creationId xmlns:p14="http://schemas.microsoft.com/office/powerpoint/2010/main" val="25543586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E2A6B27-0EBD-48A7-B3C5-483101EB30B0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915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BD928C1F-AF87-4BFA-9445-794B04CFB54F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41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399724"/>
            <a:ext cx="9221788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Background Data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862" y="1441746"/>
            <a:ext cx="8933756" cy="506003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UT Austin has a total enrollment of about </a:t>
            </a:r>
            <a:r>
              <a:rPr lang="en-US" altLang="zh-TW" b="1" dirty="0" smtClean="0">
                <a:solidFill>
                  <a:schemeClr val="accent2"/>
                </a:solidFill>
              </a:rPr>
              <a:t>50,000 students</a:t>
            </a:r>
          </a:p>
          <a:p>
            <a:pPr eaLnBrk="1" hangingPunct="1">
              <a:defRPr/>
            </a:pPr>
            <a:r>
              <a:rPr lang="en-US" altLang="zh-TW" dirty="0" smtClean="0"/>
              <a:t>Pepsi currently sells an average of </a:t>
            </a:r>
            <a:r>
              <a:rPr lang="en-US" altLang="zh-TW" b="1" dirty="0" smtClean="0">
                <a:solidFill>
                  <a:schemeClr val="accent2"/>
                </a:solidFill>
              </a:rPr>
              <a:t>22,000 cans </a:t>
            </a:r>
            <a:r>
              <a:rPr lang="en-US" altLang="zh-TW" dirty="0" smtClean="0"/>
              <a:t>per week (</a:t>
            </a:r>
            <a:r>
              <a:rPr lang="en-US" altLang="zh-TW" b="1" dirty="0" smtClean="0">
                <a:solidFill>
                  <a:schemeClr val="accent2"/>
                </a:solidFill>
              </a:rPr>
              <a:t>40 weeks </a:t>
            </a:r>
            <a:r>
              <a:rPr lang="en-US" altLang="zh-TW" dirty="0" smtClean="0"/>
              <a:t>per school year)</a:t>
            </a:r>
          </a:p>
          <a:p>
            <a:pPr eaLnBrk="1" hangingPunct="1">
              <a:defRPr/>
            </a:pPr>
            <a:r>
              <a:rPr lang="en-US" altLang="zh-TW" b="1" dirty="0" smtClean="0">
                <a:solidFill>
                  <a:schemeClr val="accent2"/>
                </a:solidFill>
              </a:rPr>
              <a:t>No data </a:t>
            </a:r>
            <a:r>
              <a:rPr lang="en-US" altLang="zh-TW" dirty="0" smtClean="0"/>
              <a:t>for other soft drinks (Coke)</a:t>
            </a:r>
          </a:p>
        </p:txBody>
      </p:sp>
    </p:spTree>
    <p:extLst>
      <p:ext uri="{BB962C8B-B14F-4D97-AF65-F5344CB8AC3E}">
        <p14:creationId xmlns:p14="http://schemas.microsoft.com/office/powerpoint/2010/main" val="26391510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4E0AB0A-B19C-4204-BD41-5D54DBDA10EC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501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AC59A3E5-C094-4CF6-AB05-4C2A3B070105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71588"/>
            <a:ext cx="8915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Price and Cost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1365307"/>
            <a:ext cx="8810384" cy="5184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Each can of Pepsi sells for </a:t>
            </a:r>
            <a:r>
              <a:rPr lang="en-US" altLang="zh-TW" b="1" dirty="0" smtClean="0">
                <a:solidFill>
                  <a:schemeClr val="accent2"/>
                </a:solidFill>
              </a:rPr>
              <a:t>75¢</a:t>
            </a:r>
          </a:p>
          <a:p>
            <a:pPr eaLnBrk="1" hangingPunct="1">
              <a:defRPr/>
            </a:pPr>
            <a:r>
              <a:rPr lang="en-US" altLang="zh-TW" dirty="0" smtClean="0"/>
              <a:t>Cost including Labor is </a:t>
            </a:r>
            <a:r>
              <a:rPr lang="en-US" altLang="zh-TW" b="1" dirty="0" smtClean="0">
                <a:solidFill>
                  <a:schemeClr val="accent2"/>
                </a:solidFill>
              </a:rPr>
              <a:t>20¢</a:t>
            </a:r>
            <a:r>
              <a:rPr lang="en-US" altLang="zh-TW" dirty="0" smtClean="0"/>
              <a:t> per can</a:t>
            </a:r>
          </a:p>
          <a:p>
            <a:pPr eaLnBrk="1" hangingPunct="1">
              <a:defRPr/>
            </a:pPr>
            <a:r>
              <a:rPr lang="en-US" altLang="zh-TW" dirty="0" smtClean="0"/>
              <a:t>Current Market Share of Pepsi is </a:t>
            </a:r>
            <a:r>
              <a:rPr lang="en-US" altLang="zh-TW" b="1" dirty="0" smtClean="0">
                <a:solidFill>
                  <a:schemeClr val="accent2"/>
                </a:solidFill>
              </a:rPr>
              <a:t>less than 50% </a:t>
            </a:r>
          </a:p>
          <a:p>
            <a:pPr eaLnBrk="1" hangingPunct="1">
              <a:defRPr/>
            </a:pPr>
            <a:r>
              <a:rPr lang="en-US" altLang="zh-TW" dirty="0" smtClean="0"/>
              <a:t>No current market share information is available.</a:t>
            </a:r>
          </a:p>
        </p:txBody>
      </p:sp>
    </p:spTree>
    <p:extLst>
      <p:ext uri="{BB962C8B-B14F-4D97-AF65-F5344CB8AC3E}">
        <p14:creationId xmlns:p14="http://schemas.microsoft.com/office/powerpoint/2010/main" val="293409385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A158764-22D8-4154-A1BA-0171D90350F0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5120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6438A711-8379-4E5C-A2A4-F4D455CAB082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43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76536" y="376528"/>
            <a:ext cx="8358188" cy="9906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What if?    1/2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62" y="1219200"/>
            <a:ext cx="9705976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If the current share of Pepsi is </a:t>
            </a:r>
            <a:r>
              <a:rPr lang="en-US" altLang="zh-TW" b="1" dirty="0" smtClean="0">
                <a:solidFill>
                  <a:schemeClr val="folHlink"/>
                </a:solidFill>
              </a:rPr>
              <a:t>25</a:t>
            </a:r>
            <a:r>
              <a:rPr lang="en-US" altLang="zh-TW" dirty="0" smtClean="0">
                <a:solidFill>
                  <a:schemeClr val="folHlink"/>
                </a:solidFill>
              </a:rPr>
              <a:t>%</a:t>
            </a:r>
            <a:r>
              <a:rPr lang="en-US" altLang="zh-TW" dirty="0" smtClean="0"/>
              <a:t>, then with the exclusivity agreement, the total market sales will be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72008" y="3378203"/>
            <a:ext cx="9777536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=&gt;22000/25%=88,000 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cans per week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631825" y="4221164"/>
            <a:ext cx="8845550" cy="14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The potential gain (new net profit - current profit) will be </a:t>
            </a: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2144713" y="5734050"/>
            <a:ext cx="54721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hlinkClick r:id="rId2" action="ppaction://hlinksldjump"/>
              </a:rPr>
              <a:t>=&gt;$328,000/year</a:t>
            </a:r>
            <a:endParaRPr lang="en-US" altLang="zh-TW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43965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autoUpdateAnimBg="0"/>
      <p:bldP spid="324613" grpId="0" autoUpdateAnimBg="0"/>
      <p:bldP spid="32461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0A3505C-751D-407C-8396-09C0B5858B9F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522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E483B467-81E9-425D-9E11-9C5992B91FA3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44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528" y="350168"/>
            <a:ext cx="8358188" cy="9906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What if?    2/2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56" y="1341438"/>
            <a:ext cx="9632950" cy="2159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If the current share of Pepsi is </a:t>
            </a:r>
            <a:r>
              <a:rPr lang="en-US" altLang="zh-TW" b="1" dirty="0" smtClean="0">
                <a:solidFill>
                  <a:schemeClr val="folHlink"/>
                </a:solidFill>
              </a:rPr>
              <a:t>40</a:t>
            </a:r>
            <a:r>
              <a:rPr lang="en-US" altLang="zh-TW" dirty="0" smtClean="0">
                <a:solidFill>
                  <a:schemeClr val="folHlink"/>
                </a:solidFill>
              </a:rPr>
              <a:t>%</a:t>
            </a:r>
            <a:r>
              <a:rPr lang="en-US" altLang="zh-TW" dirty="0" smtClean="0"/>
              <a:t>, then with the exclusivity agreement, the total market sales will be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56456" y="3451647"/>
            <a:ext cx="9804287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=&gt;22000/40%=55,000 </a:t>
            </a:r>
            <a:r>
              <a:rPr lang="en-US" altLang="zh-TW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cans per week</a:t>
            </a: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560388" y="4221164"/>
            <a:ext cx="8856662" cy="14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The potential gain (new net profit - current profit) will be </a:t>
            </a:r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2360613" y="5734050"/>
            <a:ext cx="540067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hlinkClick r:id="rId2" action="ppaction://hlinksldjump"/>
              </a:rPr>
              <a:t>=&gt;$-51,500/year</a:t>
            </a:r>
          </a:p>
        </p:txBody>
      </p:sp>
    </p:spTree>
    <p:extLst>
      <p:ext uri="{BB962C8B-B14F-4D97-AF65-F5344CB8AC3E}">
        <p14:creationId xmlns:p14="http://schemas.microsoft.com/office/powerpoint/2010/main" val="89065910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autoUpdateAnimBg="0"/>
      <p:bldP spid="325637" grpId="0" autoUpdateAnimBg="0"/>
      <p:bldP spid="32563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268764"/>
            <a:ext cx="8568952" cy="532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What if?</a:t>
            </a:r>
          </a:p>
        </p:txBody>
      </p:sp>
      <p:sp>
        <p:nvSpPr>
          <p:cNvPr id="4099" name="日期版面配置區 3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417EB0E-E29A-44F9-AF63-40AB203926D1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2357FD66-0E9B-49BF-92D0-9663A9B3D137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45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26660" name="Oval 4"/>
          <p:cNvSpPr>
            <a:spLocks noChangeArrowheads="1"/>
          </p:cNvSpPr>
          <p:nvPr/>
        </p:nvSpPr>
        <p:spPr bwMode="auto">
          <a:xfrm>
            <a:off x="6114062" y="5105732"/>
            <a:ext cx="433388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45088" y="55892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36.9883%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08038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0" grpId="0" animBg="1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D11EA3C-D604-4717-97F2-31A2C5218D37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5325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3E1C9B9D-DF10-4527-B86A-FFA5E0CC8B4E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46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32656"/>
            <a:ext cx="8915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Statistics Inference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628781"/>
            <a:ext cx="8345488" cy="4608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smtClean="0"/>
              <a:t>Use the data collected from </a:t>
            </a:r>
            <a:r>
              <a:rPr lang="en-US" altLang="zh-TW" sz="4800" b="1" smtClean="0">
                <a:solidFill>
                  <a:schemeClr val="accent2"/>
                </a:solidFill>
              </a:rPr>
              <a:t>500 students</a:t>
            </a:r>
            <a:r>
              <a:rPr lang="en-US" altLang="zh-TW" sz="4800" smtClean="0"/>
              <a:t> (sample) to estimate the number of soft drinks </a:t>
            </a:r>
            <a:r>
              <a:rPr lang="en-US" altLang="zh-TW" sz="4800" b="1" smtClean="0">
                <a:solidFill>
                  <a:srgbClr val="FFFF00"/>
                </a:solidFill>
              </a:rPr>
              <a:t>50,000 students</a:t>
            </a:r>
            <a:r>
              <a:rPr lang="en-US" altLang="zh-TW" sz="4800" smtClean="0"/>
              <a:t> (population) purchase in a week.</a:t>
            </a:r>
          </a:p>
        </p:txBody>
      </p:sp>
    </p:spTree>
    <p:extLst>
      <p:ext uri="{BB962C8B-B14F-4D97-AF65-F5344CB8AC3E}">
        <p14:creationId xmlns:p14="http://schemas.microsoft.com/office/powerpoint/2010/main" val="21365730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368171B-76A1-4DAB-B56D-94B4CF6E267E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542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DCB320E3-1C42-4CA6-A70C-E284D0AC717B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47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371588"/>
            <a:ext cx="93091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To Estimate the Market Share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371600"/>
            <a:ext cx="9359900" cy="21288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Conduct a survey: ask 500 students to record the number of soft drinks they purchase in the next 7 days 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776288" y="3573469"/>
            <a:ext cx="8785225" cy="21236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=&gt; Use these data to estimate the number of soft drinks 50000 students purchase in a week.</a:t>
            </a: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1352551" y="5661025"/>
            <a:ext cx="8135938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=&gt; A case in Chapter 12 </a:t>
            </a:r>
          </a:p>
        </p:txBody>
      </p:sp>
    </p:spTree>
    <p:extLst>
      <p:ext uri="{BB962C8B-B14F-4D97-AF65-F5344CB8AC3E}">
        <p14:creationId xmlns:p14="http://schemas.microsoft.com/office/powerpoint/2010/main" val="102368214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utoUpdateAnimBg="0"/>
      <p:bldP spid="32768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096" y="385656"/>
            <a:ext cx="8915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Agenda</a:t>
            </a:r>
            <a:endParaRPr lang="zh-TW" altLang="en-US" dirty="0">
              <a:latin typeface="+mj-lt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8504" y="1628800"/>
            <a:ext cx="6840760" cy="4530725"/>
          </a:xfrm>
        </p:spPr>
        <p:txBody>
          <a:bodyPr/>
          <a:lstStyle/>
          <a:p>
            <a:r>
              <a:rPr lang="en-US" altLang="zh-TW" sz="4800" dirty="0" smtClean="0"/>
              <a:t>Statistical Methods</a:t>
            </a:r>
          </a:p>
          <a:p>
            <a:pPr>
              <a:buClr>
                <a:schemeClr val="accent2"/>
              </a:buClr>
              <a:buSzPct val="100000"/>
              <a:buFont typeface="Wingdings" pitchFamily="2" charset="2"/>
              <a:buChar char="þ"/>
            </a:pPr>
            <a:r>
              <a:rPr lang="en-US" altLang="zh-TW" sz="4800" b="1" dirty="0" smtClean="0">
                <a:solidFill>
                  <a:schemeClr val="accent2"/>
                </a:solidFill>
              </a:rPr>
              <a:t>Key Statistical Concepts</a:t>
            </a:r>
          </a:p>
          <a:p>
            <a:r>
              <a:rPr lang="en-US" altLang="zh-TW" sz="4800" dirty="0" smtClean="0"/>
              <a:t>Applications and some examples</a:t>
            </a:r>
            <a:endParaRPr lang="zh-TW" altLang="en-US" sz="4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0160CD6-9260-4E37-B5EC-0B9AECF33ECD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E507632-1D02-49D9-A07E-63CD1B99310C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48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537176" y="1268770"/>
            <a:ext cx="3168352" cy="2905497"/>
            <a:chOff x="1824" y="633"/>
            <a:chExt cx="2834" cy="2849"/>
          </a:xfrm>
        </p:grpSpPr>
        <p:sp>
          <p:nvSpPr>
            <p:cNvPr id="101379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1380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1381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1382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322320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651A323-B6A1-45E5-9A06-0B760D15CA11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552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C4888996-4BC4-4482-921E-2BFB0E0A9BD0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49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85656"/>
            <a:ext cx="8915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Key Statistical Concepts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5294" y="1916113"/>
            <a:ext cx="7745412" cy="42148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smtClean="0">
                <a:hlinkClick r:id="rId2" action="ppaction://hlinksldjump"/>
              </a:rPr>
              <a:t>Population</a:t>
            </a:r>
            <a:endParaRPr lang="en-US" altLang="zh-TW" sz="4800" smtClean="0"/>
          </a:p>
          <a:p>
            <a:pPr eaLnBrk="1" hangingPunct="1">
              <a:defRPr/>
            </a:pPr>
            <a:r>
              <a:rPr lang="en-US" altLang="zh-TW" sz="4800" smtClean="0">
                <a:hlinkClick r:id="rId3" action="ppaction://hlinksldjump"/>
              </a:rPr>
              <a:t>Sample</a:t>
            </a:r>
            <a:endParaRPr lang="en-US" altLang="zh-TW" sz="4800" smtClean="0"/>
          </a:p>
          <a:p>
            <a:pPr eaLnBrk="1" hangingPunct="1">
              <a:defRPr/>
            </a:pPr>
            <a:r>
              <a:rPr lang="en-US" altLang="zh-TW" sz="4800" smtClean="0">
                <a:hlinkClick r:id="rId4" action="ppaction://hlinksldjump"/>
              </a:rPr>
              <a:t>Statistical Inference</a:t>
            </a:r>
            <a:endParaRPr lang="en-US" altLang="zh-TW" sz="4800" smtClean="0"/>
          </a:p>
        </p:txBody>
      </p:sp>
    </p:spTree>
    <p:extLst>
      <p:ext uri="{BB962C8B-B14F-4D97-AF65-F5344CB8AC3E}">
        <p14:creationId xmlns:p14="http://schemas.microsoft.com/office/powerpoint/2010/main" val="23769733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1571F33-A09F-45B3-AD36-C041A64D20C3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355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63E4AEEC-CE07-4AE5-BA4C-8BE3D15D915D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404813"/>
            <a:ext cx="8915400" cy="1223987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Teaching Assistant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650" y="1916832"/>
            <a:ext cx="7986713" cy="410445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z="4800" dirty="0" smtClean="0"/>
              <a:t>李尚恩 </a:t>
            </a:r>
            <a:r>
              <a:rPr lang="en-US" altLang="zh-TW" sz="4800" dirty="0" smtClean="0"/>
              <a:t>(</a:t>
            </a:r>
            <a:r>
              <a:rPr lang="en-US" altLang="zh-TW" sz="4800" dirty="0" smtClean="0">
                <a:hlinkClick r:id="rId2"/>
              </a:rPr>
              <a:t>r06725015@ntu.edu.tw</a:t>
            </a:r>
            <a:r>
              <a:rPr lang="en-US" altLang="zh-TW" sz="4800" dirty="0" smtClean="0"/>
              <a:t>)</a:t>
            </a:r>
          </a:p>
          <a:p>
            <a:pPr eaLnBrk="1" hangingPunct="1">
              <a:defRPr/>
            </a:pPr>
            <a:r>
              <a:rPr lang="zh-TW" altLang="zh-TW" sz="4800" dirty="0" smtClean="0"/>
              <a:t>冷</a:t>
            </a:r>
            <a:r>
              <a:rPr lang="zh-TW" altLang="zh-TW" sz="4800" dirty="0"/>
              <a:t>俊瑩 </a:t>
            </a:r>
            <a:r>
              <a:rPr lang="en-US" altLang="zh-TW" sz="4800" smtClean="0"/>
              <a:t>(</a:t>
            </a:r>
            <a:r>
              <a:rPr lang="en-US" altLang="zh-TW" sz="4800" smtClean="0">
                <a:hlinkClick r:id="rId3"/>
              </a:rPr>
              <a:t>r06725003@ntu.edu.tw</a:t>
            </a:r>
            <a:r>
              <a:rPr lang="en-US" altLang="zh-TW" sz="4800" smtClean="0"/>
              <a:t>)</a:t>
            </a:r>
            <a:endParaRPr lang="en-US" altLang="zh-TW" sz="4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95C205F-92B7-41D0-B548-9303DE44BBC9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563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F7C2D2A9-ECC1-470D-B7AA-85DD49D09497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50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385656"/>
            <a:ext cx="8915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Key Statistical Concepts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75" y="4868863"/>
            <a:ext cx="7272338" cy="16557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4000" smtClean="0"/>
              <a:t>Populations have Parameters,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4000" smtClean="0"/>
              <a:t>Samples have Statistics.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7370764" y="1792298"/>
            <a:ext cx="16754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Sample</a:t>
            </a:r>
          </a:p>
        </p:txBody>
      </p:sp>
      <p:sp>
        <p:nvSpPr>
          <p:cNvPr id="344069" name="Freeform 5"/>
          <p:cNvSpPr>
            <a:spLocks/>
          </p:cNvSpPr>
          <p:nvPr/>
        </p:nvSpPr>
        <p:spPr bwMode="auto">
          <a:xfrm>
            <a:off x="315920" y="1682750"/>
            <a:ext cx="4429125" cy="2611438"/>
          </a:xfrm>
          <a:custGeom>
            <a:avLst/>
            <a:gdLst/>
            <a:ahLst/>
            <a:cxnLst>
              <a:cxn ang="0">
                <a:pos x="440" y="136"/>
              </a:cxn>
              <a:cxn ang="0">
                <a:pos x="8" y="296"/>
              </a:cxn>
              <a:cxn ang="0">
                <a:pos x="16" y="792"/>
              </a:cxn>
              <a:cxn ang="0">
                <a:pos x="64" y="888"/>
              </a:cxn>
              <a:cxn ang="0">
                <a:pos x="176" y="1176"/>
              </a:cxn>
              <a:cxn ang="0">
                <a:pos x="216" y="1256"/>
              </a:cxn>
              <a:cxn ang="0">
                <a:pos x="272" y="1304"/>
              </a:cxn>
              <a:cxn ang="0">
                <a:pos x="296" y="1328"/>
              </a:cxn>
              <a:cxn ang="0">
                <a:pos x="352" y="1344"/>
              </a:cxn>
              <a:cxn ang="0">
                <a:pos x="624" y="1312"/>
              </a:cxn>
              <a:cxn ang="0">
                <a:pos x="776" y="1272"/>
              </a:cxn>
              <a:cxn ang="0">
                <a:pos x="984" y="1280"/>
              </a:cxn>
              <a:cxn ang="0">
                <a:pos x="1088" y="1320"/>
              </a:cxn>
              <a:cxn ang="0">
                <a:pos x="1384" y="1440"/>
              </a:cxn>
              <a:cxn ang="0">
                <a:pos x="1496" y="1512"/>
              </a:cxn>
              <a:cxn ang="0">
                <a:pos x="1752" y="1632"/>
              </a:cxn>
              <a:cxn ang="0">
                <a:pos x="2008" y="1600"/>
              </a:cxn>
              <a:cxn ang="0">
                <a:pos x="2128" y="1512"/>
              </a:cxn>
              <a:cxn ang="0">
                <a:pos x="2200" y="1464"/>
              </a:cxn>
              <a:cxn ang="0">
                <a:pos x="2336" y="1328"/>
              </a:cxn>
              <a:cxn ang="0">
                <a:pos x="2456" y="1176"/>
              </a:cxn>
              <a:cxn ang="0">
                <a:pos x="2520" y="1040"/>
              </a:cxn>
              <a:cxn ang="0">
                <a:pos x="2232" y="488"/>
              </a:cxn>
              <a:cxn ang="0">
                <a:pos x="2120" y="472"/>
              </a:cxn>
              <a:cxn ang="0">
                <a:pos x="2000" y="448"/>
              </a:cxn>
              <a:cxn ang="0">
                <a:pos x="1840" y="264"/>
              </a:cxn>
              <a:cxn ang="0">
                <a:pos x="1800" y="224"/>
              </a:cxn>
              <a:cxn ang="0">
                <a:pos x="1760" y="192"/>
              </a:cxn>
              <a:cxn ang="0">
                <a:pos x="1728" y="144"/>
              </a:cxn>
              <a:cxn ang="0">
                <a:pos x="1352" y="0"/>
              </a:cxn>
              <a:cxn ang="0">
                <a:pos x="672" y="8"/>
              </a:cxn>
              <a:cxn ang="0">
                <a:pos x="424" y="88"/>
              </a:cxn>
              <a:cxn ang="0">
                <a:pos x="440" y="136"/>
              </a:cxn>
            </a:cxnLst>
            <a:rect l="0" t="0" r="r" b="b"/>
            <a:pathLst>
              <a:path w="2575" h="1645">
                <a:moveTo>
                  <a:pt x="440" y="136"/>
                </a:moveTo>
                <a:cubicBezTo>
                  <a:pt x="110" y="170"/>
                  <a:pt x="62" y="79"/>
                  <a:pt x="8" y="296"/>
                </a:cubicBezTo>
                <a:cubicBezTo>
                  <a:pt x="10" y="461"/>
                  <a:pt x="0" y="627"/>
                  <a:pt x="16" y="792"/>
                </a:cubicBezTo>
                <a:cubicBezTo>
                  <a:pt x="19" y="827"/>
                  <a:pt x="52" y="854"/>
                  <a:pt x="64" y="888"/>
                </a:cubicBezTo>
                <a:cubicBezTo>
                  <a:pt x="108" y="1020"/>
                  <a:pt x="77" y="1044"/>
                  <a:pt x="176" y="1176"/>
                </a:cubicBezTo>
                <a:cubicBezTo>
                  <a:pt x="196" y="1236"/>
                  <a:pt x="181" y="1210"/>
                  <a:pt x="216" y="1256"/>
                </a:cubicBezTo>
                <a:cubicBezTo>
                  <a:pt x="231" y="1302"/>
                  <a:pt x="212" y="1264"/>
                  <a:pt x="272" y="1304"/>
                </a:cubicBezTo>
                <a:cubicBezTo>
                  <a:pt x="281" y="1310"/>
                  <a:pt x="286" y="1322"/>
                  <a:pt x="296" y="1328"/>
                </a:cubicBezTo>
                <a:cubicBezTo>
                  <a:pt x="312" y="1337"/>
                  <a:pt x="333" y="1337"/>
                  <a:pt x="352" y="1344"/>
                </a:cubicBezTo>
                <a:cubicBezTo>
                  <a:pt x="442" y="1332"/>
                  <a:pt x="534" y="1331"/>
                  <a:pt x="624" y="1312"/>
                </a:cubicBezTo>
                <a:cubicBezTo>
                  <a:pt x="682" y="1298"/>
                  <a:pt x="713" y="1279"/>
                  <a:pt x="776" y="1272"/>
                </a:cubicBezTo>
                <a:cubicBezTo>
                  <a:pt x="845" y="1274"/>
                  <a:pt x="914" y="1273"/>
                  <a:pt x="984" y="1280"/>
                </a:cubicBezTo>
                <a:cubicBezTo>
                  <a:pt x="1005" y="1282"/>
                  <a:pt x="1071" y="1313"/>
                  <a:pt x="1088" y="1320"/>
                </a:cubicBezTo>
                <a:cubicBezTo>
                  <a:pt x="1188" y="1356"/>
                  <a:pt x="1283" y="1399"/>
                  <a:pt x="1384" y="1440"/>
                </a:cubicBezTo>
                <a:cubicBezTo>
                  <a:pt x="1488" y="1527"/>
                  <a:pt x="1369" y="1434"/>
                  <a:pt x="1496" y="1512"/>
                </a:cubicBezTo>
                <a:cubicBezTo>
                  <a:pt x="1592" y="1571"/>
                  <a:pt x="1632" y="1617"/>
                  <a:pt x="1752" y="1632"/>
                </a:cubicBezTo>
                <a:cubicBezTo>
                  <a:pt x="1837" y="1625"/>
                  <a:pt x="1934" y="1645"/>
                  <a:pt x="2008" y="1600"/>
                </a:cubicBezTo>
                <a:cubicBezTo>
                  <a:pt x="2050" y="1573"/>
                  <a:pt x="2087" y="1540"/>
                  <a:pt x="2128" y="1512"/>
                </a:cubicBezTo>
                <a:cubicBezTo>
                  <a:pt x="2151" y="1495"/>
                  <a:pt x="2200" y="1464"/>
                  <a:pt x="2200" y="1464"/>
                </a:cubicBezTo>
                <a:cubicBezTo>
                  <a:pt x="2240" y="1403"/>
                  <a:pt x="2277" y="1371"/>
                  <a:pt x="2336" y="1328"/>
                </a:cubicBezTo>
                <a:cubicBezTo>
                  <a:pt x="2371" y="1256"/>
                  <a:pt x="2406" y="1235"/>
                  <a:pt x="2456" y="1176"/>
                </a:cubicBezTo>
                <a:cubicBezTo>
                  <a:pt x="2500" y="1059"/>
                  <a:pt x="2473" y="1101"/>
                  <a:pt x="2520" y="1040"/>
                </a:cubicBezTo>
                <a:cubicBezTo>
                  <a:pt x="2575" y="818"/>
                  <a:pt x="2421" y="593"/>
                  <a:pt x="2232" y="488"/>
                </a:cubicBezTo>
                <a:cubicBezTo>
                  <a:pt x="2204" y="472"/>
                  <a:pt x="2129" y="472"/>
                  <a:pt x="2120" y="472"/>
                </a:cubicBezTo>
                <a:cubicBezTo>
                  <a:pt x="2080" y="458"/>
                  <a:pt x="2041" y="453"/>
                  <a:pt x="2000" y="448"/>
                </a:cubicBezTo>
                <a:cubicBezTo>
                  <a:pt x="1929" y="401"/>
                  <a:pt x="1894" y="325"/>
                  <a:pt x="1840" y="264"/>
                </a:cubicBezTo>
                <a:cubicBezTo>
                  <a:pt x="1827" y="249"/>
                  <a:pt x="1814" y="236"/>
                  <a:pt x="1800" y="224"/>
                </a:cubicBezTo>
                <a:cubicBezTo>
                  <a:pt x="1787" y="212"/>
                  <a:pt x="1771" y="204"/>
                  <a:pt x="1760" y="192"/>
                </a:cubicBezTo>
                <a:cubicBezTo>
                  <a:pt x="1747" y="177"/>
                  <a:pt x="1742" y="156"/>
                  <a:pt x="1728" y="144"/>
                </a:cubicBezTo>
                <a:cubicBezTo>
                  <a:pt x="1624" y="55"/>
                  <a:pt x="1482" y="21"/>
                  <a:pt x="1352" y="0"/>
                </a:cubicBezTo>
                <a:cubicBezTo>
                  <a:pt x="1125" y="2"/>
                  <a:pt x="898" y="0"/>
                  <a:pt x="672" y="8"/>
                </a:cubicBezTo>
                <a:cubicBezTo>
                  <a:pt x="588" y="10"/>
                  <a:pt x="502" y="61"/>
                  <a:pt x="424" y="88"/>
                </a:cubicBezTo>
                <a:cubicBezTo>
                  <a:pt x="414" y="136"/>
                  <a:pt x="403" y="123"/>
                  <a:pt x="440" y="136"/>
                </a:cubicBezTo>
                <a:close/>
              </a:path>
            </a:pathLst>
          </a:cu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6328" name="Oval 6"/>
          <p:cNvSpPr>
            <a:spLocks noChangeArrowheads="1"/>
          </p:cNvSpPr>
          <p:nvPr/>
        </p:nvSpPr>
        <p:spPr bwMode="auto">
          <a:xfrm>
            <a:off x="825500" y="3333750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9" name="Oval 7"/>
          <p:cNvSpPr>
            <a:spLocks noChangeArrowheads="1"/>
          </p:cNvSpPr>
          <p:nvPr/>
        </p:nvSpPr>
        <p:spPr bwMode="auto">
          <a:xfrm>
            <a:off x="577850" y="2266950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0" name="Oval 8"/>
          <p:cNvSpPr>
            <a:spLocks noChangeArrowheads="1"/>
          </p:cNvSpPr>
          <p:nvPr/>
        </p:nvSpPr>
        <p:spPr bwMode="auto">
          <a:xfrm>
            <a:off x="1320800" y="2495550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1" name="Oval 9"/>
          <p:cNvSpPr>
            <a:spLocks noChangeArrowheads="1"/>
          </p:cNvSpPr>
          <p:nvPr/>
        </p:nvSpPr>
        <p:spPr bwMode="auto">
          <a:xfrm>
            <a:off x="3467100" y="3714750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2" name="Oval 10"/>
          <p:cNvSpPr>
            <a:spLocks noChangeArrowheads="1"/>
          </p:cNvSpPr>
          <p:nvPr/>
        </p:nvSpPr>
        <p:spPr bwMode="auto">
          <a:xfrm>
            <a:off x="1238250" y="1885950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3" name="Oval 11"/>
          <p:cNvSpPr>
            <a:spLocks noChangeArrowheads="1"/>
          </p:cNvSpPr>
          <p:nvPr/>
        </p:nvSpPr>
        <p:spPr bwMode="auto">
          <a:xfrm>
            <a:off x="3054350" y="2343150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4" name="Oval 12"/>
          <p:cNvSpPr>
            <a:spLocks noChangeArrowheads="1"/>
          </p:cNvSpPr>
          <p:nvPr/>
        </p:nvSpPr>
        <p:spPr bwMode="auto">
          <a:xfrm>
            <a:off x="577850" y="2647950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5" name="Oval 13"/>
          <p:cNvSpPr>
            <a:spLocks noChangeArrowheads="1"/>
          </p:cNvSpPr>
          <p:nvPr/>
        </p:nvSpPr>
        <p:spPr bwMode="auto">
          <a:xfrm>
            <a:off x="2146300" y="3257550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6" name="Oval 14"/>
          <p:cNvSpPr>
            <a:spLocks noChangeArrowheads="1"/>
          </p:cNvSpPr>
          <p:nvPr/>
        </p:nvSpPr>
        <p:spPr bwMode="auto">
          <a:xfrm>
            <a:off x="3219450" y="2876550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7" name="Oval 15"/>
          <p:cNvSpPr>
            <a:spLocks noChangeArrowheads="1"/>
          </p:cNvSpPr>
          <p:nvPr/>
        </p:nvSpPr>
        <p:spPr bwMode="auto">
          <a:xfrm>
            <a:off x="2146300" y="2419350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8" name="Oval 16"/>
          <p:cNvSpPr>
            <a:spLocks noChangeArrowheads="1"/>
          </p:cNvSpPr>
          <p:nvPr/>
        </p:nvSpPr>
        <p:spPr bwMode="auto">
          <a:xfrm>
            <a:off x="2641600" y="3714750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9" name="Oval 17"/>
          <p:cNvSpPr>
            <a:spLocks noChangeArrowheads="1"/>
          </p:cNvSpPr>
          <p:nvPr/>
        </p:nvSpPr>
        <p:spPr bwMode="auto">
          <a:xfrm>
            <a:off x="3879850" y="3257550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0" name="Oval 18"/>
          <p:cNvSpPr>
            <a:spLocks noChangeArrowheads="1"/>
          </p:cNvSpPr>
          <p:nvPr/>
        </p:nvSpPr>
        <p:spPr bwMode="auto">
          <a:xfrm>
            <a:off x="2311400" y="2038350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1" name="Oval 19"/>
          <p:cNvSpPr>
            <a:spLocks noChangeArrowheads="1"/>
          </p:cNvSpPr>
          <p:nvPr/>
        </p:nvSpPr>
        <p:spPr bwMode="auto">
          <a:xfrm>
            <a:off x="908050" y="2952750"/>
            <a:ext cx="1651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2" name="Oval 20"/>
          <p:cNvSpPr>
            <a:spLocks noChangeArrowheads="1"/>
          </p:cNvSpPr>
          <p:nvPr/>
        </p:nvSpPr>
        <p:spPr bwMode="auto">
          <a:xfrm>
            <a:off x="1651000" y="2800350"/>
            <a:ext cx="1651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3" name="Oval 21"/>
          <p:cNvSpPr>
            <a:spLocks noChangeArrowheads="1"/>
          </p:cNvSpPr>
          <p:nvPr/>
        </p:nvSpPr>
        <p:spPr bwMode="auto">
          <a:xfrm>
            <a:off x="2806700" y="3028950"/>
            <a:ext cx="1651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4" name="Oval 22"/>
          <p:cNvSpPr>
            <a:spLocks noChangeArrowheads="1"/>
          </p:cNvSpPr>
          <p:nvPr/>
        </p:nvSpPr>
        <p:spPr bwMode="auto">
          <a:xfrm>
            <a:off x="4292600" y="2952750"/>
            <a:ext cx="1651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5" name="Oval 23"/>
          <p:cNvSpPr>
            <a:spLocks noChangeArrowheads="1"/>
          </p:cNvSpPr>
          <p:nvPr/>
        </p:nvSpPr>
        <p:spPr bwMode="auto">
          <a:xfrm>
            <a:off x="3714750" y="2800350"/>
            <a:ext cx="1651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6" name="Oval 24"/>
          <p:cNvSpPr>
            <a:spLocks noChangeArrowheads="1"/>
          </p:cNvSpPr>
          <p:nvPr/>
        </p:nvSpPr>
        <p:spPr bwMode="auto">
          <a:xfrm>
            <a:off x="1651000" y="2190750"/>
            <a:ext cx="1651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4089" name="Freeform 25"/>
          <p:cNvSpPr>
            <a:spLocks/>
          </p:cNvSpPr>
          <p:nvPr/>
        </p:nvSpPr>
        <p:spPr bwMode="auto">
          <a:xfrm>
            <a:off x="6610357" y="2419350"/>
            <a:ext cx="2944813" cy="1377950"/>
          </a:xfrm>
          <a:custGeom>
            <a:avLst/>
            <a:gdLst/>
            <a:ahLst/>
            <a:cxnLst>
              <a:cxn ang="0">
                <a:pos x="995" y="224"/>
              </a:cxn>
              <a:cxn ang="0">
                <a:pos x="1723" y="136"/>
              </a:cxn>
              <a:cxn ang="0">
                <a:pos x="1755" y="168"/>
              </a:cxn>
              <a:cxn ang="0">
                <a:pos x="1939" y="328"/>
              </a:cxn>
              <a:cxn ang="0">
                <a:pos x="2059" y="464"/>
              </a:cxn>
              <a:cxn ang="0">
                <a:pos x="2131" y="624"/>
              </a:cxn>
              <a:cxn ang="0">
                <a:pos x="2171" y="824"/>
              </a:cxn>
              <a:cxn ang="0">
                <a:pos x="2147" y="1016"/>
              </a:cxn>
              <a:cxn ang="0">
                <a:pos x="1971" y="1136"/>
              </a:cxn>
              <a:cxn ang="0">
                <a:pos x="1507" y="1320"/>
              </a:cxn>
              <a:cxn ang="0">
                <a:pos x="1083" y="1304"/>
              </a:cxn>
              <a:cxn ang="0">
                <a:pos x="435" y="968"/>
              </a:cxn>
              <a:cxn ang="0">
                <a:pos x="155" y="704"/>
              </a:cxn>
              <a:cxn ang="0">
                <a:pos x="27" y="424"/>
              </a:cxn>
              <a:cxn ang="0">
                <a:pos x="243" y="0"/>
              </a:cxn>
              <a:cxn ang="0">
                <a:pos x="699" y="64"/>
              </a:cxn>
              <a:cxn ang="0">
                <a:pos x="795" y="152"/>
              </a:cxn>
              <a:cxn ang="0">
                <a:pos x="883" y="224"/>
              </a:cxn>
              <a:cxn ang="0">
                <a:pos x="995" y="224"/>
              </a:cxn>
            </a:cxnLst>
            <a:rect l="0" t="0" r="r" b="b"/>
            <a:pathLst>
              <a:path w="2171" h="1332">
                <a:moveTo>
                  <a:pt x="995" y="224"/>
                </a:moveTo>
                <a:cubicBezTo>
                  <a:pt x="1254" y="173"/>
                  <a:pt x="1469" y="81"/>
                  <a:pt x="1723" y="136"/>
                </a:cubicBezTo>
                <a:cubicBezTo>
                  <a:pt x="1737" y="139"/>
                  <a:pt x="1742" y="159"/>
                  <a:pt x="1755" y="168"/>
                </a:cubicBezTo>
                <a:cubicBezTo>
                  <a:pt x="1832" y="221"/>
                  <a:pt x="1878" y="255"/>
                  <a:pt x="1939" y="328"/>
                </a:cubicBezTo>
                <a:cubicBezTo>
                  <a:pt x="1977" y="374"/>
                  <a:pt x="2059" y="464"/>
                  <a:pt x="2059" y="464"/>
                </a:cubicBezTo>
                <a:cubicBezTo>
                  <a:pt x="2083" y="517"/>
                  <a:pt x="2118" y="566"/>
                  <a:pt x="2131" y="624"/>
                </a:cubicBezTo>
                <a:cubicBezTo>
                  <a:pt x="2145" y="690"/>
                  <a:pt x="2154" y="757"/>
                  <a:pt x="2171" y="824"/>
                </a:cubicBezTo>
                <a:cubicBezTo>
                  <a:pt x="2163" y="888"/>
                  <a:pt x="2165" y="954"/>
                  <a:pt x="2147" y="1016"/>
                </a:cubicBezTo>
                <a:cubicBezTo>
                  <a:pt x="2132" y="1064"/>
                  <a:pt x="1995" y="1126"/>
                  <a:pt x="1971" y="1136"/>
                </a:cubicBezTo>
                <a:cubicBezTo>
                  <a:pt x="1815" y="1194"/>
                  <a:pt x="1666" y="1276"/>
                  <a:pt x="1507" y="1320"/>
                </a:cubicBezTo>
                <a:cubicBezTo>
                  <a:pt x="1365" y="1316"/>
                  <a:pt x="1221" y="1332"/>
                  <a:pt x="1083" y="1304"/>
                </a:cubicBezTo>
                <a:cubicBezTo>
                  <a:pt x="849" y="1255"/>
                  <a:pt x="617" y="1120"/>
                  <a:pt x="435" y="968"/>
                </a:cubicBezTo>
                <a:cubicBezTo>
                  <a:pt x="335" y="885"/>
                  <a:pt x="261" y="775"/>
                  <a:pt x="155" y="704"/>
                </a:cubicBezTo>
                <a:cubicBezTo>
                  <a:pt x="98" y="614"/>
                  <a:pt x="65" y="521"/>
                  <a:pt x="27" y="424"/>
                </a:cubicBezTo>
                <a:cubicBezTo>
                  <a:pt x="0" y="236"/>
                  <a:pt x="53" y="37"/>
                  <a:pt x="243" y="0"/>
                </a:cubicBezTo>
                <a:cubicBezTo>
                  <a:pt x="427" y="14"/>
                  <a:pt x="541" y="11"/>
                  <a:pt x="699" y="64"/>
                </a:cubicBezTo>
                <a:cubicBezTo>
                  <a:pt x="724" y="89"/>
                  <a:pt x="760" y="140"/>
                  <a:pt x="795" y="152"/>
                </a:cubicBezTo>
                <a:cubicBezTo>
                  <a:pt x="864" y="221"/>
                  <a:pt x="830" y="206"/>
                  <a:pt x="883" y="224"/>
                </a:cubicBezTo>
                <a:cubicBezTo>
                  <a:pt x="997" y="215"/>
                  <a:pt x="995" y="178"/>
                  <a:pt x="995" y="224"/>
                </a:cubicBezTo>
                <a:close/>
              </a:path>
            </a:pathLst>
          </a:cu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6348" name="Oval 26"/>
          <p:cNvSpPr>
            <a:spLocks noChangeArrowheads="1"/>
          </p:cNvSpPr>
          <p:nvPr/>
        </p:nvSpPr>
        <p:spPr bwMode="auto">
          <a:xfrm>
            <a:off x="7270751" y="2800350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9" name="Oval 27"/>
          <p:cNvSpPr>
            <a:spLocks noChangeArrowheads="1"/>
          </p:cNvSpPr>
          <p:nvPr/>
        </p:nvSpPr>
        <p:spPr bwMode="auto">
          <a:xfrm>
            <a:off x="7931151" y="3181350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50" name="Oval 28"/>
          <p:cNvSpPr>
            <a:spLocks noChangeArrowheads="1"/>
          </p:cNvSpPr>
          <p:nvPr/>
        </p:nvSpPr>
        <p:spPr bwMode="auto">
          <a:xfrm>
            <a:off x="8921751" y="3181350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51" name="Oval 29"/>
          <p:cNvSpPr>
            <a:spLocks noChangeArrowheads="1"/>
          </p:cNvSpPr>
          <p:nvPr/>
        </p:nvSpPr>
        <p:spPr bwMode="auto">
          <a:xfrm>
            <a:off x="8426451" y="3105150"/>
            <a:ext cx="1651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4094" name="AutoShape 30"/>
          <p:cNvSpPr>
            <a:spLocks noChangeArrowheads="1"/>
          </p:cNvSpPr>
          <p:nvPr/>
        </p:nvSpPr>
        <p:spPr bwMode="auto">
          <a:xfrm>
            <a:off x="4787906" y="2278075"/>
            <a:ext cx="1803400" cy="1582737"/>
          </a:xfrm>
          <a:prstGeom prst="rightArrow">
            <a:avLst>
              <a:gd name="adj1" fmla="val 50000"/>
              <a:gd name="adj2" fmla="val 28485"/>
            </a:avLst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Subset</a:t>
            </a:r>
          </a:p>
        </p:txBody>
      </p:sp>
      <p:sp>
        <p:nvSpPr>
          <p:cNvPr id="344095" name="Text Box 31"/>
          <p:cNvSpPr txBox="1">
            <a:spLocks noChangeArrowheads="1"/>
          </p:cNvSpPr>
          <p:nvPr/>
        </p:nvSpPr>
        <p:spPr bwMode="auto">
          <a:xfrm>
            <a:off x="2613032" y="1504952"/>
            <a:ext cx="23076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Population</a:t>
            </a:r>
          </a:p>
        </p:txBody>
      </p:sp>
      <p:sp>
        <p:nvSpPr>
          <p:cNvPr id="344096" name="Text Box 4"/>
          <p:cNvSpPr txBox="1">
            <a:spLocks noChangeArrowheads="1"/>
          </p:cNvSpPr>
          <p:nvPr/>
        </p:nvSpPr>
        <p:spPr bwMode="auto">
          <a:xfrm>
            <a:off x="1857381" y="4005274"/>
            <a:ext cx="20341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Parameter</a:t>
            </a:r>
          </a:p>
        </p:txBody>
      </p:sp>
      <p:sp>
        <p:nvSpPr>
          <p:cNvPr id="344097" name="Text Box 7"/>
          <p:cNvSpPr txBox="1">
            <a:spLocks noChangeArrowheads="1"/>
          </p:cNvSpPr>
          <p:nvPr/>
        </p:nvSpPr>
        <p:spPr bwMode="auto">
          <a:xfrm>
            <a:off x="7689850" y="3717929"/>
            <a:ext cx="16033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Statistic</a:t>
            </a:r>
          </a:p>
        </p:txBody>
      </p:sp>
    </p:spTree>
    <p:extLst>
      <p:ext uri="{BB962C8B-B14F-4D97-AF65-F5344CB8AC3E}">
        <p14:creationId xmlns:p14="http://schemas.microsoft.com/office/powerpoint/2010/main" val="17697691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093A58F-B217-4B3A-BC54-D91DE83AE71C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573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C121DF51-4E44-419D-BDEF-0751AA5339D4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51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309281"/>
            <a:ext cx="8915400" cy="936625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Statistical Inference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6" y="1196729"/>
            <a:ext cx="8856663" cy="1800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4000" dirty="0" smtClean="0"/>
              <a:t>The </a:t>
            </a:r>
            <a:r>
              <a:rPr lang="en-US" altLang="zh-TW" sz="4000" b="1" i="1" dirty="0" smtClean="0">
                <a:solidFill>
                  <a:schemeClr val="hlink"/>
                </a:solidFill>
              </a:rPr>
              <a:t>process</a:t>
            </a:r>
            <a:r>
              <a:rPr lang="en-US" altLang="zh-TW" sz="4000" dirty="0" smtClean="0"/>
              <a:t> of making an estimate, prediction, or decision about a population based on a sample.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7550151" y="3358740"/>
            <a:ext cx="16754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Sample</a:t>
            </a:r>
          </a:p>
        </p:txBody>
      </p:sp>
      <p:sp>
        <p:nvSpPr>
          <p:cNvPr id="345093" name="Freeform 5"/>
          <p:cNvSpPr>
            <a:spLocks/>
          </p:cNvSpPr>
          <p:nvPr/>
        </p:nvSpPr>
        <p:spPr bwMode="auto">
          <a:xfrm>
            <a:off x="200032" y="3030548"/>
            <a:ext cx="4429125" cy="2611437"/>
          </a:xfrm>
          <a:custGeom>
            <a:avLst/>
            <a:gdLst/>
            <a:ahLst/>
            <a:cxnLst>
              <a:cxn ang="0">
                <a:pos x="440" y="136"/>
              </a:cxn>
              <a:cxn ang="0">
                <a:pos x="8" y="296"/>
              </a:cxn>
              <a:cxn ang="0">
                <a:pos x="16" y="792"/>
              </a:cxn>
              <a:cxn ang="0">
                <a:pos x="64" y="888"/>
              </a:cxn>
              <a:cxn ang="0">
                <a:pos x="176" y="1176"/>
              </a:cxn>
              <a:cxn ang="0">
                <a:pos x="216" y="1256"/>
              </a:cxn>
              <a:cxn ang="0">
                <a:pos x="272" y="1304"/>
              </a:cxn>
              <a:cxn ang="0">
                <a:pos x="296" y="1328"/>
              </a:cxn>
              <a:cxn ang="0">
                <a:pos x="352" y="1344"/>
              </a:cxn>
              <a:cxn ang="0">
                <a:pos x="624" y="1312"/>
              </a:cxn>
              <a:cxn ang="0">
                <a:pos x="776" y="1272"/>
              </a:cxn>
              <a:cxn ang="0">
                <a:pos x="984" y="1280"/>
              </a:cxn>
              <a:cxn ang="0">
                <a:pos x="1088" y="1320"/>
              </a:cxn>
              <a:cxn ang="0">
                <a:pos x="1384" y="1440"/>
              </a:cxn>
              <a:cxn ang="0">
                <a:pos x="1496" y="1512"/>
              </a:cxn>
              <a:cxn ang="0">
                <a:pos x="1752" y="1632"/>
              </a:cxn>
              <a:cxn ang="0">
                <a:pos x="2008" y="1600"/>
              </a:cxn>
              <a:cxn ang="0">
                <a:pos x="2128" y="1512"/>
              </a:cxn>
              <a:cxn ang="0">
                <a:pos x="2200" y="1464"/>
              </a:cxn>
              <a:cxn ang="0">
                <a:pos x="2336" y="1328"/>
              </a:cxn>
              <a:cxn ang="0">
                <a:pos x="2456" y="1176"/>
              </a:cxn>
              <a:cxn ang="0">
                <a:pos x="2520" y="1040"/>
              </a:cxn>
              <a:cxn ang="0">
                <a:pos x="2232" y="488"/>
              </a:cxn>
              <a:cxn ang="0">
                <a:pos x="2120" y="472"/>
              </a:cxn>
              <a:cxn ang="0">
                <a:pos x="2000" y="448"/>
              </a:cxn>
              <a:cxn ang="0">
                <a:pos x="1840" y="264"/>
              </a:cxn>
              <a:cxn ang="0">
                <a:pos x="1800" y="224"/>
              </a:cxn>
              <a:cxn ang="0">
                <a:pos x="1760" y="192"/>
              </a:cxn>
              <a:cxn ang="0">
                <a:pos x="1728" y="144"/>
              </a:cxn>
              <a:cxn ang="0">
                <a:pos x="1352" y="0"/>
              </a:cxn>
              <a:cxn ang="0">
                <a:pos x="672" y="8"/>
              </a:cxn>
              <a:cxn ang="0">
                <a:pos x="424" y="88"/>
              </a:cxn>
              <a:cxn ang="0">
                <a:pos x="440" y="136"/>
              </a:cxn>
            </a:cxnLst>
            <a:rect l="0" t="0" r="r" b="b"/>
            <a:pathLst>
              <a:path w="2575" h="1645">
                <a:moveTo>
                  <a:pt x="440" y="136"/>
                </a:moveTo>
                <a:cubicBezTo>
                  <a:pt x="110" y="170"/>
                  <a:pt x="62" y="79"/>
                  <a:pt x="8" y="296"/>
                </a:cubicBezTo>
                <a:cubicBezTo>
                  <a:pt x="10" y="461"/>
                  <a:pt x="0" y="627"/>
                  <a:pt x="16" y="792"/>
                </a:cubicBezTo>
                <a:cubicBezTo>
                  <a:pt x="19" y="827"/>
                  <a:pt x="52" y="854"/>
                  <a:pt x="64" y="888"/>
                </a:cubicBezTo>
                <a:cubicBezTo>
                  <a:pt x="108" y="1020"/>
                  <a:pt x="77" y="1044"/>
                  <a:pt x="176" y="1176"/>
                </a:cubicBezTo>
                <a:cubicBezTo>
                  <a:pt x="196" y="1236"/>
                  <a:pt x="181" y="1210"/>
                  <a:pt x="216" y="1256"/>
                </a:cubicBezTo>
                <a:cubicBezTo>
                  <a:pt x="231" y="1302"/>
                  <a:pt x="212" y="1264"/>
                  <a:pt x="272" y="1304"/>
                </a:cubicBezTo>
                <a:cubicBezTo>
                  <a:pt x="281" y="1310"/>
                  <a:pt x="286" y="1322"/>
                  <a:pt x="296" y="1328"/>
                </a:cubicBezTo>
                <a:cubicBezTo>
                  <a:pt x="312" y="1337"/>
                  <a:pt x="333" y="1337"/>
                  <a:pt x="352" y="1344"/>
                </a:cubicBezTo>
                <a:cubicBezTo>
                  <a:pt x="442" y="1332"/>
                  <a:pt x="534" y="1331"/>
                  <a:pt x="624" y="1312"/>
                </a:cubicBezTo>
                <a:cubicBezTo>
                  <a:pt x="682" y="1298"/>
                  <a:pt x="713" y="1279"/>
                  <a:pt x="776" y="1272"/>
                </a:cubicBezTo>
                <a:cubicBezTo>
                  <a:pt x="845" y="1274"/>
                  <a:pt x="914" y="1273"/>
                  <a:pt x="984" y="1280"/>
                </a:cubicBezTo>
                <a:cubicBezTo>
                  <a:pt x="1005" y="1282"/>
                  <a:pt x="1071" y="1313"/>
                  <a:pt x="1088" y="1320"/>
                </a:cubicBezTo>
                <a:cubicBezTo>
                  <a:pt x="1188" y="1356"/>
                  <a:pt x="1283" y="1399"/>
                  <a:pt x="1384" y="1440"/>
                </a:cubicBezTo>
                <a:cubicBezTo>
                  <a:pt x="1488" y="1527"/>
                  <a:pt x="1369" y="1434"/>
                  <a:pt x="1496" y="1512"/>
                </a:cubicBezTo>
                <a:cubicBezTo>
                  <a:pt x="1592" y="1571"/>
                  <a:pt x="1632" y="1617"/>
                  <a:pt x="1752" y="1632"/>
                </a:cubicBezTo>
                <a:cubicBezTo>
                  <a:pt x="1837" y="1625"/>
                  <a:pt x="1934" y="1645"/>
                  <a:pt x="2008" y="1600"/>
                </a:cubicBezTo>
                <a:cubicBezTo>
                  <a:pt x="2050" y="1573"/>
                  <a:pt x="2087" y="1540"/>
                  <a:pt x="2128" y="1512"/>
                </a:cubicBezTo>
                <a:cubicBezTo>
                  <a:pt x="2151" y="1495"/>
                  <a:pt x="2200" y="1464"/>
                  <a:pt x="2200" y="1464"/>
                </a:cubicBezTo>
                <a:cubicBezTo>
                  <a:pt x="2240" y="1403"/>
                  <a:pt x="2277" y="1371"/>
                  <a:pt x="2336" y="1328"/>
                </a:cubicBezTo>
                <a:cubicBezTo>
                  <a:pt x="2371" y="1256"/>
                  <a:pt x="2406" y="1235"/>
                  <a:pt x="2456" y="1176"/>
                </a:cubicBezTo>
                <a:cubicBezTo>
                  <a:pt x="2500" y="1059"/>
                  <a:pt x="2473" y="1101"/>
                  <a:pt x="2520" y="1040"/>
                </a:cubicBezTo>
                <a:cubicBezTo>
                  <a:pt x="2575" y="818"/>
                  <a:pt x="2421" y="593"/>
                  <a:pt x="2232" y="488"/>
                </a:cubicBezTo>
                <a:cubicBezTo>
                  <a:pt x="2204" y="472"/>
                  <a:pt x="2129" y="472"/>
                  <a:pt x="2120" y="472"/>
                </a:cubicBezTo>
                <a:cubicBezTo>
                  <a:pt x="2080" y="458"/>
                  <a:pt x="2041" y="453"/>
                  <a:pt x="2000" y="448"/>
                </a:cubicBezTo>
                <a:cubicBezTo>
                  <a:pt x="1929" y="401"/>
                  <a:pt x="1894" y="325"/>
                  <a:pt x="1840" y="264"/>
                </a:cubicBezTo>
                <a:cubicBezTo>
                  <a:pt x="1827" y="249"/>
                  <a:pt x="1814" y="236"/>
                  <a:pt x="1800" y="224"/>
                </a:cubicBezTo>
                <a:cubicBezTo>
                  <a:pt x="1787" y="212"/>
                  <a:pt x="1771" y="204"/>
                  <a:pt x="1760" y="192"/>
                </a:cubicBezTo>
                <a:cubicBezTo>
                  <a:pt x="1747" y="177"/>
                  <a:pt x="1742" y="156"/>
                  <a:pt x="1728" y="144"/>
                </a:cubicBezTo>
                <a:cubicBezTo>
                  <a:pt x="1624" y="55"/>
                  <a:pt x="1482" y="21"/>
                  <a:pt x="1352" y="0"/>
                </a:cubicBezTo>
                <a:cubicBezTo>
                  <a:pt x="1125" y="2"/>
                  <a:pt x="898" y="0"/>
                  <a:pt x="672" y="8"/>
                </a:cubicBezTo>
                <a:cubicBezTo>
                  <a:pt x="588" y="10"/>
                  <a:pt x="502" y="61"/>
                  <a:pt x="424" y="88"/>
                </a:cubicBezTo>
                <a:cubicBezTo>
                  <a:pt x="414" y="136"/>
                  <a:pt x="403" y="123"/>
                  <a:pt x="440" y="136"/>
                </a:cubicBezTo>
                <a:close/>
              </a:path>
            </a:pathLst>
          </a:cu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7352" name="Oval 6"/>
          <p:cNvSpPr>
            <a:spLocks noChangeArrowheads="1"/>
          </p:cNvSpPr>
          <p:nvPr/>
        </p:nvSpPr>
        <p:spPr bwMode="auto">
          <a:xfrm>
            <a:off x="709613" y="4681538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3" name="Oval 7"/>
          <p:cNvSpPr>
            <a:spLocks noChangeArrowheads="1"/>
          </p:cNvSpPr>
          <p:nvPr/>
        </p:nvSpPr>
        <p:spPr bwMode="auto">
          <a:xfrm>
            <a:off x="461963" y="3614738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4" name="Oval 8"/>
          <p:cNvSpPr>
            <a:spLocks noChangeArrowheads="1"/>
          </p:cNvSpPr>
          <p:nvPr/>
        </p:nvSpPr>
        <p:spPr bwMode="auto">
          <a:xfrm>
            <a:off x="1204913" y="3843338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5" name="Oval 9"/>
          <p:cNvSpPr>
            <a:spLocks noChangeArrowheads="1"/>
          </p:cNvSpPr>
          <p:nvPr/>
        </p:nvSpPr>
        <p:spPr bwMode="auto">
          <a:xfrm>
            <a:off x="3351213" y="5062538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6" name="Oval 10"/>
          <p:cNvSpPr>
            <a:spLocks noChangeArrowheads="1"/>
          </p:cNvSpPr>
          <p:nvPr/>
        </p:nvSpPr>
        <p:spPr bwMode="auto">
          <a:xfrm>
            <a:off x="1122363" y="3233738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7" name="Oval 11"/>
          <p:cNvSpPr>
            <a:spLocks noChangeArrowheads="1"/>
          </p:cNvSpPr>
          <p:nvPr/>
        </p:nvSpPr>
        <p:spPr bwMode="auto">
          <a:xfrm>
            <a:off x="2938463" y="3690938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8" name="Oval 12"/>
          <p:cNvSpPr>
            <a:spLocks noChangeArrowheads="1"/>
          </p:cNvSpPr>
          <p:nvPr/>
        </p:nvSpPr>
        <p:spPr bwMode="auto">
          <a:xfrm>
            <a:off x="461963" y="3995738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9" name="Oval 13"/>
          <p:cNvSpPr>
            <a:spLocks noChangeArrowheads="1"/>
          </p:cNvSpPr>
          <p:nvPr/>
        </p:nvSpPr>
        <p:spPr bwMode="auto">
          <a:xfrm>
            <a:off x="2030413" y="4605338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0" name="Oval 14"/>
          <p:cNvSpPr>
            <a:spLocks noChangeArrowheads="1"/>
          </p:cNvSpPr>
          <p:nvPr/>
        </p:nvSpPr>
        <p:spPr bwMode="auto">
          <a:xfrm>
            <a:off x="3103563" y="4224338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1" name="Oval 15"/>
          <p:cNvSpPr>
            <a:spLocks noChangeArrowheads="1"/>
          </p:cNvSpPr>
          <p:nvPr/>
        </p:nvSpPr>
        <p:spPr bwMode="auto">
          <a:xfrm>
            <a:off x="2030413" y="3767138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2" name="Oval 16"/>
          <p:cNvSpPr>
            <a:spLocks noChangeArrowheads="1"/>
          </p:cNvSpPr>
          <p:nvPr/>
        </p:nvSpPr>
        <p:spPr bwMode="auto">
          <a:xfrm>
            <a:off x="2525713" y="5062538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3" name="Oval 17"/>
          <p:cNvSpPr>
            <a:spLocks noChangeArrowheads="1"/>
          </p:cNvSpPr>
          <p:nvPr/>
        </p:nvSpPr>
        <p:spPr bwMode="auto">
          <a:xfrm>
            <a:off x="3763963" y="4605338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4" name="Oval 18"/>
          <p:cNvSpPr>
            <a:spLocks noChangeArrowheads="1"/>
          </p:cNvSpPr>
          <p:nvPr/>
        </p:nvSpPr>
        <p:spPr bwMode="auto">
          <a:xfrm>
            <a:off x="2195513" y="3386138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5" name="Oval 19"/>
          <p:cNvSpPr>
            <a:spLocks noChangeArrowheads="1"/>
          </p:cNvSpPr>
          <p:nvPr/>
        </p:nvSpPr>
        <p:spPr bwMode="auto">
          <a:xfrm>
            <a:off x="792163" y="4300538"/>
            <a:ext cx="1651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6" name="Oval 20"/>
          <p:cNvSpPr>
            <a:spLocks noChangeArrowheads="1"/>
          </p:cNvSpPr>
          <p:nvPr/>
        </p:nvSpPr>
        <p:spPr bwMode="auto">
          <a:xfrm>
            <a:off x="1535113" y="4148138"/>
            <a:ext cx="1651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7" name="Oval 21"/>
          <p:cNvSpPr>
            <a:spLocks noChangeArrowheads="1"/>
          </p:cNvSpPr>
          <p:nvPr/>
        </p:nvSpPr>
        <p:spPr bwMode="auto">
          <a:xfrm>
            <a:off x="2690813" y="4376738"/>
            <a:ext cx="1651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8" name="Oval 22"/>
          <p:cNvSpPr>
            <a:spLocks noChangeArrowheads="1"/>
          </p:cNvSpPr>
          <p:nvPr/>
        </p:nvSpPr>
        <p:spPr bwMode="auto">
          <a:xfrm>
            <a:off x="4176713" y="4300538"/>
            <a:ext cx="1651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9" name="Oval 23"/>
          <p:cNvSpPr>
            <a:spLocks noChangeArrowheads="1"/>
          </p:cNvSpPr>
          <p:nvPr/>
        </p:nvSpPr>
        <p:spPr bwMode="auto">
          <a:xfrm>
            <a:off x="3598863" y="4148138"/>
            <a:ext cx="1651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0" name="Oval 24"/>
          <p:cNvSpPr>
            <a:spLocks noChangeArrowheads="1"/>
          </p:cNvSpPr>
          <p:nvPr/>
        </p:nvSpPr>
        <p:spPr bwMode="auto">
          <a:xfrm>
            <a:off x="1535113" y="3538538"/>
            <a:ext cx="1651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5113" name="Freeform 25"/>
          <p:cNvSpPr>
            <a:spLocks/>
          </p:cNvSpPr>
          <p:nvPr/>
        </p:nvSpPr>
        <p:spPr bwMode="auto">
          <a:xfrm>
            <a:off x="6789738" y="3767138"/>
            <a:ext cx="2944812" cy="1377950"/>
          </a:xfrm>
          <a:custGeom>
            <a:avLst/>
            <a:gdLst/>
            <a:ahLst/>
            <a:cxnLst>
              <a:cxn ang="0">
                <a:pos x="995" y="224"/>
              </a:cxn>
              <a:cxn ang="0">
                <a:pos x="1723" y="136"/>
              </a:cxn>
              <a:cxn ang="0">
                <a:pos x="1755" y="168"/>
              </a:cxn>
              <a:cxn ang="0">
                <a:pos x="1939" y="328"/>
              </a:cxn>
              <a:cxn ang="0">
                <a:pos x="2059" y="464"/>
              </a:cxn>
              <a:cxn ang="0">
                <a:pos x="2131" y="624"/>
              </a:cxn>
              <a:cxn ang="0">
                <a:pos x="2171" y="824"/>
              </a:cxn>
              <a:cxn ang="0">
                <a:pos x="2147" y="1016"/>
              </a:cxn>
              <a:cxn ang="0">
                <a:pos x="1971" y="1136"/>
              </a:cxn>
              <a:cxn ang="0">
                <a:pos x="1507" y="1320"/>
              </a:cxn>
              <a:cxn ang="0">
                <a:pos x="1083" y="1304"/>
              </a:cxn>
              <a:cxn ang="0">
                <a:pos x="435" y="968"/>
              </a:cxn>
              <a:cxn ang="0">
                <a:pos x="155" y="704"/>
              </a:cxn>
              <a:cxn ang="0">
                <a:pos x="27" y="424"/>
              </a:cxn>
              <a:cxn ang="0">
                <a:pos x="243" y="0"/>
              </a:cxn>
              <a:cxn ang="0">
                <a:pos x="699" y="64"/>
              </a:cxn>
              <a:cxn ang="0">
                <a:pos x="795" y="152"/>
              </a:cxn>
              <a:cxn ang="0">
                <a:pos x="883" y="224"/>
              </a:cxn>
              <a:cxn ang="0">
                <a:pos x="995" y="224"/>
              </a:cxn>
            </a:cxnLst>
            <a:rect l="0" t="0" r="r" b="b"/>
            <a:pathLst>
              <a:path w="2171" h="1332">
                <a:moveTo>
                  <a:pt x="995" y="224"/>
                </a:moveTo>
                <a:cubicBezTo>
                  <a:pt x="1254" y="173"/>
                  <a:pt x="1469" y="81"/>
                  <a:pt x="1723" y="136"/>
                </a:cubicBezTo>
                <a:cubicBezTo>
                  <a:pt x="1737" y="139"/>
                  <a:pt x="1742" y="159"/>
                  <a:pt x="1755" y="168"/>
                </a:cubicBezTo>
                <a:cubicBezTo>
                  <a:pt x="1832" y="221"/>
                  <a:pt x="1878" y="255"/>
                  <a:pt x="1939" y="328"/>
                </a:cubicBezTo>
                <a:cubicBezTo>
                  <a:pt x="1977" y="374"/>
                  <a:pt x="2059" y="464"/>
                  <a:pt x="2059" y="464"/>
                </a:cubicBezTo>
                <a:cubicBezTo>
                  <a:pt x="2083" y="517"/>
                  <a:pt x="2118" y="566"/>
                  <a:pt x="2131" y="624"/>
                </a:cubicBezTo>
                <a:cubicBezTo>
                  <a:pt x="2145" y="690"/>
                  <a:pt x="2154" y="757"/>
                  <a:pt x="2171" y="824"/>
                </a:cubicBezTo>
                <a:cubicBezTo>
                  <a:pt x="2163" y="888"/>
                  <a:pt x="2165" y="954"/>
                  <a:pt x="2147" y="1016"/>
                </a:cubicBezTo>
                <a:cubicBezTo>
                  <a:pt x="2132" y="1064"/>
                  <a:pt x="1995" y="1126"/>
                  <a:pt x="1971" y="1136"/>
                </a:cubicBezTo>
                <a:cubicBezTo>
                  <a:pt x="1815" y="1194"/>
                  <a:pt x="1666" y="1276"/>
                  <a:pt x="1507" y="1320"/>
                </a:cubicBezTo>
                <a:cubicBezTo>
                  <a:pt x="1365" y="1316"/>
                  <a:pt x="1221" y="1332"/>
                  <a:pt x="1083" y="1304"/>
                </a:cubicBezTo>
                <a:cubicBezTo>
                  <a:pt x="849" y="1255"/>
                  <a:pt x="617" y="1120"/>
                  <a:pt x="435" y="968"/>
                </a:cubicBezTo>
                <a:cubicBezTo>
                  <a:pt x="335" y="885"/>
                  <a:pt x="261" y="775"/>
                  <a:pt x="155" y="704"/>
                </a:cubicBezTo>
                <a:cubicBezTo>
                  <a:pt x="98" y="614"/>
                  <a:pt x="65" y="521"/>
                  <a:pt x="27" y="424"/>
                </a:cubicBezTo>
                <a:cubicBezTo>
                  <a:pt x="0" y="236"/>
                  <a:pt x="53" y="37"/>
                  <a:pt x="243" y="0"/>
                </a:cubicBezTo>
                <a:cubicBezTo>
                  <a:pt x="427" y="14"/>
                  <a:pt x="541" y="11"/>
                  <a:pt x="699" y="64"/>
                </a:cubicBezTo>
                <a:cubicBezTo>
                  <a:pt x="724" y="89"/>
                  <a:pt x="760" y="140"/>
                  <a:pt x="795" y="152"/>
                </a:cubicBezTo>
                <a:cubicBezTo>
                  <a:pt x="864" y="221"/>
                  <a:pt x="830" y="206"/>
                  <a:pt x="883" y="224"/>
                </a:cubicBezTo>
                <a:cubicBezTo>
                  <a:pt x="997" y="215"/>
                  <a:pt x="995" y="178"/>
                  <a:pt x="995" y="224"/>
                </a:cubicBezTo>
                <a:close/>
              </a:path>
            </a:pathLst>
          </a:cu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7372" name="Oval 26"/>
          <p:cNvSpPr>
            <a:spLocks noChangeArrowheads="1"/>
          </p:cNvSpPr>
          <p:nvPr/>
        </p:nvSpPr>
        <p:spPr bwMode="auto">
          <a:xfrm>
            <a:off x="7450138" y="4148138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3" name="Oval 27"/>
          <p:cNvSpPr>
            <a:spLocks noChangeArrowheads="1"/>
          </p:cNvSpPr>
          <p:nvPr/>
        </p:nvSpPr>
        <p:spPr bwMode="auto">
          <a:xfrm>
            <a:off x="8110537" y="4529138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4" name="Oval 28"/>
          <p:cNvSpPr>
            <a:spLocks noChangeArrowheads="1"/>
          </p:cNvSpPr>
          <p:nvPr/>
        </p:nvSpPr>
        <p:spPr bwMode="auto">
          <a:xfrm>
            <a:off x="9101138" y="4529138"/>
            <a:ext cx="1651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5" name="Oval 29"/>
          <p:cNvSpPr>
            <a:spLocks noChangeArrowheads="1"/>
          </p:cNvSpPr>
          <p:nvPr/>
        </p:nvSpPr>
        <p:spPr bwMode="auto">
          <a:xfrm>
            <a:off x="8605838" y="4452938"/>
            <a:ext cx="1651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5118" name="AutoShape 30"/>
          <p:cNvSpPr>
            <a:spLocks noChangeArrowheads="1"/>
          </p:cNvSpPr>
          <p:nvPr/>
        </p:nvSpPr>
        <p:spPr bwMode="auto">
          <a:xfrm flipH="1">
            <a:off x="4478338" y="3551238"/>
            <a:ext cx="2346325" cy="1223962"/>
          </a:xfrm>
          <a:prstGeom prst="rightArrow">
            <a:avLst>
              <a:gd name="adj1" fmla="val 50000"/>
              <a:gd name="adj2" fmla="val 4792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Inference</a:t>
            </a:r>
          </a:p>
        </p:txBody>
      </p:sp>
      <p:sp>
        <p:nvSpPr>
          <p:cNvPr id="345119" name="Text Box 31"/>
          <p:cNvSpPr txBox="1">
            <a:spLocks noChangeArrowheads="1"/>
          </p:cNvSpPr>
          <p:nvPr/>
        </p:nvSpPr>
        <p:spPr bwMode="auto">
          <a:xfrm>
            <a:off x="2497145" y="3070709"/>
            <a:ext cx="23076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Population</a:t>
            </a:r>
          </a:p>
        </p:txBody>
      </p:sp>
      <p:sp>
        <p:nvSpPr>
          <p:cNvPr id="345120" name="Text Box 4"/>
          <p:cNvSpPr txBox="1">
            <a:spLocks noChangeArrowheads="1"/>
          </p:cNvSpPr>
          <p:nvPr/>
        </p:nvSpPr>
        <p:spPr bwMode="auto">
          <a:xfrm>
            <a:off x="374656" y="4725152"/>
            <a:ext cx="20341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Parameter</a:t>
            </a:r>
          </a:p>
        </p:txBody>
      </p:sp>
      <p:sp>
        <p:nvSpPr>
          <p:cNvPr id="345121" name="Text Box 7"/>
          <p:cNvSpPr txBox="1">
            <a:spLocks noChangeArrowheads="1"/>
          </p:cNvSpPr>
          <p:nvPr/>
        </p:nvSpPr>
        <p:spPr bwMode="auto">
          <a:xfrm>
            <a:off x="7870825" y="4653144"/>
            <a:ext cx="16033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Statistic</a:t>
            </a:r>
          </a:p>
        </p:txBody>
      </p:sp>
      <p:sp>
        <p:nvSpPr>
          <p:cNvPr id="345122" name="Text Box 34"/>
          <p:cNvSpPr txBox="1">
            <a:spLocks noChangeArrowheads="1"/>
          </p:cNvSpPr>
          <p:nvPr/>
        </p:nvSpPr>
        <p:spPr bwMode="auto">
          <a:xfrm>
            <a:off x="560395" y="5533942"/>
            <a:ext cx="90566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kumimoji="0"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can we </a:t>
            </a:r>
            <a:r>
              <a:rPr kumimoji="0" lang="en-US" altLang="zh-TW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infer</a:t>
            </a:r>
            <a:r>
              <a:rPr kumimoji="0" lang="en-US" altLang="zh-TW" sz="36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altLang="zh-TW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about a Population’s Parameters based on a Sample’s Statistics?</a:t>
            </a:r>
          </a:p>
        </p:txBody>
      </p:sp>
    </p:spTree>
    <p:extLst>
      <p:ext uri="{BB962C8B-B14F-4D97-AF65-F5344CB8AC3E}">
        <p14:creationId xmlns:p14="http://schemas.microsoft.com/office/powerpoint/2010/main" val="407560215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54A7C3C-100A-4167-B952-0C8CFE9889AA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5837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F5E66950-7302-4E83-B8D0-AFC509FC9706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05474" name="AutoShape 2"/>
          <p:cNvSpPr>
            <a:spLocks noChangeArrowheads="1"/>
          </p:cNvSpPr>
          <p:nvPr/>
        </p:nvSpPr>
        <p:spPr bwMode="auto">
          <a:xfrm flipH="1">
            <a:off x="6753225" y="1844686"/>
            <a:ext cx="2952750" cy="1920875"/>
          </a:xfrm>
          <a:prstGeom prst="wedgeRoundRectCallout">
            <a:avLst>
              <a:gd name="adj1" fmla="val -30569"/>
              <a:gd name="adj2" fmla="val 6666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en-US" altLang="zh-TW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in </a:t>
            </a:r>
            <a:r>
              <a:rPr lang="en-US" altLang="zh-TW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opulation  </a:t>
            </a:r>
            <a:b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&amp; </a:t>
            </a: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arameter</a:t>
            </a:r>
          </a:p>
          <a:p>
            <a:pPr>
              <a:buFontTx/>
              <a:buChar char="•"/>
              <a:defRPr/>
            </a:pPr>
            <a:r>
              <a:rPr lang="en-US" altLang="zh-TW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in </a:t>
            </a:r>
            <a:r>
              <a:rPr lang="en-US" altLang="zh-TW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ample </a:t>
            </a:r>
            <a:b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&amp; </a:t>
            </a:r>
            <a:r>
              <a:rPr lang="en-US" altLang="zh-TW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TW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tatistic</a:t>
            </a:r>
            <a:endParaRPr lang="en-US" altLang="zh-TW" sz="280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849313" y="291578"/>
            <a:ext cx="8358188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Key Terms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8588" y="1484317"/>
            <a:ext cx="6985000" cy="4968875"/>
          </a:xfrm>
        </p:spPr>
        <p:txBody>
          <a:bodyPr lIns="90488" tIns="44450" rIns="90488" bIns="44450"/>
          <a:lstStyle/>
          <a:p>
            <a:pPr marL="571500" indent="-571500" eaLnBrk="1" hangingPunct="1">
              <a:lnSpc>
                <a:spcPct val="90000"/>
              </a:lnSpc>
              <a:defRPr/>
            </a:pPr>
            <a:r>
              <a:rPr lang="en-US" altLang="zh-TW" sz="4000" b="1" smtClean="0">
                <a:solidFill>
                  <a:schemeClr val="folHlink"/>
                </a:solidFill>
              </a:rPr>
              <a:t>Population (Universe)</a:t>
            </a:r>
            <a:r>
              <a:rPr lang="en-US" altLang="zh-TW" sz="4000" smtClean="0"/>
              <a:t>: All Items of Interest</a:t>
            </a:r>
          </a:p>
          <a:p>
            <a:pPr marL="571500" indent="-571500" eaLnBrk="1" hangingPunct="1">
              <a:lnSpc>
                <a:spcPct val="90000"/>
              </a:lnSpc>
              <a:defRPr/>
            </a:pPr>
            <a:r>
              <a:rPr lang="en-US" altLang="zh-TW" sz="4000" b="1" smtClean="0">
                <a:solidFill>
                  <a:schemeClr val="folHlink"/>
                </a:solidFill>
              </a:rPr>
              <a:t>Parameter</a:t>
            </a:r>
            <a:r>
              <a:rPr lang="en-US" altLang="zh-TW" sz="4000" smtClean="0"/>
              <a:t>: Summary Measure about Population</a:t>
            </a:r>
          </a:p>
          <a:p>
            <a:pPr marL="571500" indent="-571500" eaLnBrk="1" hangingPunct="1">
              <a:lnSpc>
                <a:spcPct val="90000"/>
              </a:lnSpc>
              <a:defRPr/>
            </a:pPr>
            <a:r>
              <a:rPr lang="en-US" altLang="zh-TW" sz="4000" b="1" smtClean="0">
                <a:solidFill>
                  <a:schemeClr val="hlink"/>
                </a:solidFill>
              </a:rPr>
              <a:t>Sample</a:t>
            </a:r>
            <a:r>
              <a:rPr lang="en-US" altLang="zh-TW" sz="4000" smtClean="0"/>
              <a:t>: Portion of Population</a:t>
            </a:r>
          </a:p>
          <a:p>
            <a:pPr marL="571500" indent="-571500" eaLnBrk="1" hangingPunct="1">
              <a:lnSpc>
                <a:spcPct val="90000"/>
              </a:lnSpc>
              <a:defRPr/>
            </a:pPr>
            <a:r>
              <a:rPr lang="en-US" altLang="zh-TW" sz="4000" b="1" smtClean="0">
                <a:solidFill>
                  <a:schemeClr val="hlink"/>
                </a:solidFill>
              </a:rPr>
              <a:t>Statistic</a:t>
            </a:r>
            <a:r>
              <a:rPr lang="en-US" altLang="zh-TW" sz="4000" smtClean="0"/>
              <a:t>: Summary Measure about Sample</a:t>
            </a:r>
          </a:p>
        </p:txBody>
      </p:sp>
      <p:grpSp>
        <p:nvGrpSpPr>
          <p:cNvPr id="58375" name="Group 6"/>
          <p:cNvGrpSpPr>
            <a:grpSpLocks/>
          </p:cNvGrpSpPr>
          <p:nvPr/>
        </p:nvGrpSpPr>
        <p:grpSpPr bwMode="auto">
          <a:xfrm>
            <a:off x="8153401" y="5761038"/>
            <a:ext cx="1385888" cy="1052512"/>
            <a:chOff x="4680" y="3417"/>
            <a:chExt cx="806" cy="663"/>
          </a:xfrm>
        </p:grpSpPr>
        <p:grpSp>
          <p:nvGrpSpPr>
            <p:cNvPr id="58403" name="Group 7"/>
            <p:cNvGrpSpPr>
              <a:grpSpLocks/>
            </p:cNvGrpSpPr>
            <p:nvPr/>
          </p:nvGrpSpPr>
          <p:grpSpPr bwMode="auto">
            <a:xfrm>
              <a:off x="4680" y="3417"/>
              <a:ext cx="806" cy="663"/>
              <a:chOff x="4680" y="3417"/>
              <a:chExt cx="806" cy="663"/>
            </a:xfrm>
          </p:grpSpPr>
          <p:grpSp>
            <p:nvGrpSpPr>
              <p:cNvPr id="58411" name="Group 8"/>
              <p:cNvGrpSpPr>
                <a:grpSpLocks/>
              </p:cNvGrpSpPr>
              <p:nvPr/>
            </p:nvGrpSpPr>
            <p:grpSpPr bwMode="auto">
              <a:xfrm>
                <a:off x="4680" y="3417"/>
                <a:ext cx="806" cy="663"/>
                <a:chOff x="4680" y="3417"/>
                <a:chExt cx="806" cy="663"/>
              </a:xfrm>
            </p:grpSpPr>
            <p:sp>
              <p:nvSpPr>
                <p:cNvPr id="105481" name="Freeform 9"/>
                <p:cNvSpPr>
                  <a:spLocks/>
                </p:cNvSpPr>
                <p:nvPr/>
              </p:nvSpPr>
              <p:spPr bwMode="auto">
                <a:xfrm>
                  <a:off x="4680" y="3417"/>
                  <a:ext cx="806" cy="663"/>
                </a:xfrm>
                <a:custGeom>
                  <a:avLst/>
                  <a:gdLst/>
                  <a:ahLst/>
                  <a:cxnLst>
                    <a:cxn ang="0">
                      <a:pos x="278" y="59"/>
                    </a:cxn>
                    <a:cxn ang="0">
                      <a:pos x="228" y="55"/>
                    </a:cxn>
                    <a:cxn ang="0">
                      <a:pos x="156" y="80"/>
                    </a:cxn>
                    <a:cxn ang="0">
                      <a:pos x="108" y="108"/>
                    </a:cxn>
                    <a:cxn ang="0">
                      <a:pos x="75" y="150"/>
                    </a:cxn>
                    <a:cxn ang="0">
                      <a:pos x="72" y="185"/>
                    </a:cxn>
                    <a:cxn ang="0">
                      <a:pos x="70" y="237"/>
                    </a:cxn>
                    <a:cxn ang="0">
                      <a:pos x="44" y="262"/>
                    </a:cxn>
                    <a:cxn ang="0">
                      <a:pos x="36" y="299"/>
                    </a:cxn>
                    <a:cxn ang="0">
                      <a:pos x="49" y="334"/>
                    </a:cxn>
                    <a:cxn ang="0">
                      <a:pos x="41" y="361"/>
                    </a:cxn>
                    <a:cxn ang="0">
                      <a:pos x="20" y="389"/>
                    </a:cxn>
                    <a:cxn ang="0">
                      <a:pos x="15" y="426"/>
                    </a:cxn>
                    <a:cxn ang="0">
                      <a:pos x="3" y="470"/>
                    </a:cxn>
                    <a:cxn ang="0">
                      <a:pos x="7" y="512"/>
                    </a:cxn>
                    <a:cxn ang="0">
                      <a:pos x="36" y="531"/>
                    </a:cxn>
                    <a:cxn ang="0">
                      <a:pos x="86" y="531"/>
                    </a:cxn>
                    <a:cxn ang="0">
                      <a:pos x="108" y="545"/>
                    </a:cxn>
                    <a:cxn ang="0">
                      <a:pos x="103" y="580"/>
                    </a:cxn>
                    <a:cxn ang="0">
                      <a:pos x="76" y="615"/>
                    </a:cxn>
                    <a:cxn ang="0">
                      <a:pos x="72" y="642"/>
                    </a:cxn>
                    <a:cxn ang="0">
                      <a:pos x="91" y="661"/>
                    </a:cxn>
                    <a:cxn ang="0">
                      <a:pos x="122" y="661"/>
                    </a:cxn>
                    <a:cxn ang="0">
                      <a:pos x="164" y="646"/>
                    </a:cxn>
                    <a:cxn ang="0">
                      <a:pos x="221" y="632"/>
                    </a:cxn>
                    <a:cxn ang="0">
                      <a:pos x="284" y="629"/>
                    </a:cxn>
                    <a:cxn ang="0">
                      <a:pos x="331" y="639"/>
                    </a:cxn>
                    <a:cxn ang="0">
                      <a:pos x="394" y="646"/>
                    </a:cxn>
                    <a:cxn ang="0">
                      <a:pos x="447" y="637"/>
                    </a:cxn>
                    <a:cxn ang="0">
                      <a:pos x="514" y="637"/>
                    </a:cxn>
                    <a:cxn ang="0">
                      <a:pos x="575" y="643"/>
                    </a:cxn>
                    <a:cxn ang="0">
                      <a:pos x="615" y="628"/>
                    </a:cxn>
                    <a:cxn ang="0">
                      <a:pos x="661" y="615"/>
                    </a:cxn>
                    <a:cxn ang="0">
                      <a:pos x="722" y="616"/>
                    </a:cxn>
                    <a:cxn ang="0">
                      <a:pos x="771" y="611"/>
                    </a:cxn>
                    <a:cxn ang="0">
                      <a:pos x="805" y="588"/>
                    </a:cxn>
                    <a:cxn ang="0">
                      <a:pos x="786" y="487"/>
                    </a:cxn>
                    <a:cxn ang="0">
                      <a:pos x="799" y="456"/>
                    </a:cxn>
                    <a:cxn ang="0">
                      <a:pos x="780" y="424"/>
                    </a:cxn>
                    <a:cxn ang="0">
                      <a:pos x="768" y="393"/>
                    </a:cxn>
                    <a:cxn ang="0">
                      <a:pos x="764" y="356"/>
                    </a:cxn>
                    <a:cxn ang="0">
                      <a:pos x="765" y="324"/>
                    </a:cxn>
                    <a:cxn ang="0">
                      <a:pos x="756" y="295"/>
                    </a:cxn>
                    <a:cxn ang="0">
                      <a:pos x="766" y="250"/>
                    </a:cxn>
                    <a:cxn ang="0">
                      <a:pos x="765" y="198"/>
                    </a:cxn>
                    <a:cxn ang="0">
                      <a:pos x="753" y="151"/>
                    </a:cxn>
                    <a:cxn ang="0">
                      <a:pos x="730" y="115"/>
                    </a:cxn>
                    <a:cxn ang="0">
                      <a:pos x="653" y="76"/>
                    </a:cxn>
                    <a:cxn ang="0">
                      <a:pos x="500" y="47"/>
                    </a:cxn>
                  </a:cxnLst>
                  <a:rect l="0" t="0" r="r" b="b"/>
                  <a:pathLst>
                    <a:path w="806" h="663">
                      <a:moveTo>
                        <a:pt x="372" y="0"/>
                      </a:moveTo>
                      <a:lnTo>
                        <a:pt x="278" y="59"/>
                      </a:lnTo>
                      <a:lnTo>
                        <a:pt x="261" y="58"/>
                      </a:lnTo>
                      <a:lnTo>
                        <a:pt x="228" y="55"/>
                      </a:lnTo>
                      <a:lnTo>
                        <a:pt x="195" y="64"/>
                      </a:lnTo>
                      <a:lnTo>
                        <a:pt x="156" y="80"/>
                      </a:lnTo>
                      <a:lnTo>
                        <a:pt x="128" y="95"/>
                      </a:lnTo>
                      <a:lnTo>
                        <a:pt x="108" y="108"/>
                      </a:lnTo>
                      <a:lnTo>
                        <a:pt x="89" y="130"/>
                      </a:lnTo>
                      <a:lnTo>
                        <a:pt x="75" y="150"/>
                      </a:lnTo>
                      <a:lnTo>
                        <a:pt x="70" y="164"/>
                      </a:lnTo>
                      <a:lnTo>
                        <a:pt x="72" y="185"/>
                      </a:lnTo>
                      <a:lnTo>
                        <a:pt x="74" y="216"/>
                      </a:lnTo>
                      <a:lnTo>
                        <a:pt x="70" y="237"/>
                      </a:lnTo>
                      <a:lnTo>
                        <a:pt x="57" y="251"/>
                      </a:lnTo>
                      <a:lnTo>
                        <a:pt x="44" y="262"/>
                      </a:lnTo>
                      <a:lnTo>
                        <a:pt x="32" y="280"/>
                      </a:lnTo>
                      <a:lnTo>
                        <a:pt x="36" y="299"/>
                      </a:lnTo>
                      <a:lnTo>
                        <a:pt x="44" y="321"/>
                      </a:lnTo>
                      <a:lnTo>
                        <a:pt x="49" y="334"/>
                      </a:lnTo>
                      <a:lnTo>
                        <a:pt x="49" y="349"/>
                      </a:lnTo>
                      <a:lnTo>
                        <a:pt x="41" y="361"/>
                      </a:lnTo>
                      <a:lnTo>
                        <a:pt x="24" y="374"/>
                      </a:lnTo>
                      <a:lnTo>
                        <a:pt x="20" y="389"/>
                      </a:lnTo>
                      <a:lnTo>
                        <a:pt x="15" y="404"/>
                      </a:lnTo>
                      <a:lnTo>
                        <a:pt x="15" y="426"/>
                      </a:lnTo>
                      <a:lnTo>
                        <a:pt x="11" y="445"/>
                      </a:lnTo>
                      <a:lnTo>
                        <a:pt x="3" y="470"/>
                      </a:lnTo>
                      <a:lnTo>
                        <a:pt x="0" y="493"/>
                      </a:lnTo>
                      <a:lnTo>
                        <a:pt x="7" y="512"/>
                      </a:lnTo>
                      <a:lnTo>
                        <a:pt x="20" y="524"/>
                      </a:lnTo>
                      <a:lnTo>
                        <a:pt x="36" y="531"/>
                      </a:lnTo>
                      <a:lnTo>
                        <a:pt x="61" y="533"/>
                      </a:lnTo>
                      <a:lnTo>
                        <a:pt x="86" y="531"/>
                      </a:lnTo>
                      <a:lnTo>
                        <a:pt x="100" y="535"/>
                      </a:lnTo>
                      <a:lnTo>
                        <a:pt x="108" y="545"/>
                      </a:lnTo>
                      <a:lnTo>
                        <a:pt x="111" y="556"/>
                      </a:lnTo>
                      <a:lnTo>
                        <a:pt x="103" y="580"/>
                      </a:lnTo>
                      <a:lnTo>
                        <a:pt x="87" y="600"/>
                      </a:lnTo>
                      <a:lnTo>
                        <a:pt x="76" y="615"/>
                      </a:lnTo>
                      <a:lnTo>
                        <a:pt x="70" y="629"/>
                      </a:lnTo>
                      <a:lnTo>
                        <a:pt x="72" y="642"/>
                      </a:lnTo>
                      <a:lnTo>
                        <a:pt x="81" y="656"/>
                      </a:lnTo>
                      <a:lnTo>
                        <a:pt x="91" y="661"/>
                      </a:lnTo>
                      <a:lnTo>
                        <a:pt x="105" y="662"/>
                      </a:lnTo>
                      <a:lnTo>
                        <a:pt x="122" y="661"/>
                      </a:lnTo>
                      <a:lnTo>
                        <a:pt x="141" y="655"/>
                      </a:lnTo>
                      <a:lnTo>
                        <a:pt x="164" y="646"/>
                      </a:lnTo>
                      <a:lnTo>
                        <a:pt x="187" y="639"/>
                      </a:lnTo>
                      <a:lnTo>
                        <a:pt x="221" y="632"/>
                      </a:lnTo>
                      <a:lnTo>
                        <a:pt x="253" y="628"/>
                      </a:lnTo>
                      <a:lnTo>
                        <a:pt x="284" y="629"/>
                      </a:lnTo>
                      <a:lnTo>
                        <a:pt x="309" y="635"/>
                      </a:lnTo>
                      <a:lnTo>
                        <a:pt x="331" y="639"/>
                      </a:lnTo>
                      <a:lnTo>
                        <a:pt x="359" y="645"/>
                      </a:lnTo>
                      <a:lnTo>
                        <a:pt x="394" y="646"/>
                      </a:lnTo>
                      <a:lnTo>
                        <a:pt x="417" y="643"/>
                      </a:lnTo>
                      <a:lnTo>
                        <a:pt x="447" y="637"/>
                      </a:lnTo>
                      <a:lnTo>
                        <a:pt x="483" y="639"/>
                      </a:lnTo>
                      <a:lnTo>
                        <a:pt x="514" y="637"/>
                      </a:lnTo>
                      <a:lnTo>
                        <a:pt x="545" y="643"/>
                      </a:lnTo>
                      <a:lnTo>
                        <a:pt x="575" y="643"/>
                      </a:lnTo>
                      <a:lnTo>
                        <a:pt x="595" y="635"/>
                      </a:lnTo>
                      <a:lnTo>
                        <a:pt x="615" y="628"/>
                      </a:lnTo>
                      <a:lnTo>
                        <a:pt x="633" y="622"/>
                      </a:lnTo>
                      <a:lnTo>
                        <a:pt x="661" y="615"/>
                      </a:lnTo>
                      <a:lnTo>
                        <a:pt x="688" y="615"/>
                      </a:lnTo>
                      <a:lnTo>
                        <a:pt x="722" y="616"/>
                      </a:lnTo>
                      <a:lnTo>
                        <a:pt x="749" y="615"/>
                      </a:lnTo>
                      <a:lnTo>
                        <a:pt x="771" y="611"/>
                      </a:lnTo>
                      <a:lnTo>
                        <a:pt x="790" y="599"/>
                      </a:lnTo>
                      <a:lnTo>
                        <a:pt x="805" y="588"/>
                      </a:lnTo>
                      <a:lnTo>
                        <a:pt x="797" y="541"/>
                      </a:lnTo>
                      <a:lnTo>
                        <a:pt x="786" y="487"/>
                      </a:lnTo>
                      <a:lnTo>
                        <a:pt x="790" y="475"/>
                      </a:lnTo>
                      <a:lnTo>
                        <a:pt x="799" y="456"/>
                      </a:lnTo>
                      <a:lnTo>
                        <a:pt x="790" y="437"/>
                      </a:lnTo>
                      <a:lnTo>
                        <a:pt x="780" y="424"/>
                      </a:lnTo>
                      <a:lnTo>
                        <a:pt x="771" y="409"/>
                      </a:lnTo>
                      <a:lnTo>
                        <a:pt x="768" y="393"/>
                      </a:lnTo>
                      <a:lnTo>
                        <a:pt x="766" y="372"/>
                      </a:lnTo>
                      <a:lnTo>
                        <a:pt x="764" y="356"/>
                      </a:lnTo>
                      <a:lnTo>
                        <a:pt x="763" y="341"/>
                      </a:lnTo>
                      <a:lnTo>
                        <a:pt x="765" y="324"/>
                      </a:lnTo>
                      <a:lnTo>
                        <a:pt x="759" y="310"/>
                      </a:lnTo>
                      <a:lnTo>
                        <a:pt x="756" y="295"/>
                      </a:lnTo>
                      <a:lnTo>
                        <a:pt x="763" y="275"/>
                      </a:lnTo>
                      <a:lnTo>
                        <a:pt x="766" y="250"/>
                      </a:lnTo>
                      <a:lnTo>
                        <a:pt x="768" y="225"/>
                      </a:lnTo>
                      <a:lnTo>
                        <a:pt x="765" y="198"/>
                      </a:lnTo>
                      <a:lnTo>
                        <a:pt x="762" y="173"/>
                      </a:lnTo>
                      <a:lnTo>
                        <a:pt x="753" y="151"/>
                      </a:lnTo>
                      <a:lnTo>
                        <a:pt x="745" y="130"/>
                      </a:lnTo>
                      <a:lnTo>
                        <a:pt x="730" y="115"/>
                      </a:lnTo>
                      <a:lnTo>
                        <a:pt x="696" y="94"/>
                      </a:lnTo>
                      <a:lnTo>
                        <a:pt x="653" y="76"/>
                      </a:lnTo>
                      <a:lnTo>
                        <a:pt x="609" y="60"/>
                      </a:lnTo>
                      <a:lnTo>
                        <a:pt x="500" y="47"/>
                      </a:lnTo>
                      <a:lnTo>
                        <a:pt x="372" y="0"/>
                      </a:lnTo>
                    </a:path>
                  </a:pathLst>
                </a:custGeom>
                <a:solidFill>
                  <a:srgbClr val="C06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  <p:grpSp>
              <p:nvGrpSpPr>
                <p:cNvPr id="58420" name="Group 10"/>
                <p:cNvGrpSpPr>
                  <a:grpSpLocks/>
                </p:cNvGrpSpPr>
                <p:nvPr/>
              </p:nvGrpSpPr>
              <p:grpSpPr bwMode="auto">
                <a:xfrm>
                  <a:off x="4779" y="3474"/>
                  <a:ext cx="564" cy="489"/>
                  <a:chOff x="4779" y="3474"/>
                  <a:chExt cx="564" cy="489"/>
                </a:xfrm>
              </p:grpSpPr>
              <p:sp>
                <p:nvSpPr>
                  <p:cNvPr id="105483" name="Freeform 11"/>
                  <p:cNvSpPr>
                    <a:spLocks/>
                  </p:cNvSpPr>
                  <p:nvPr/>
                </p:nvSpPr>
                <p:spPr bwMode="auto">
                  <a:xfrm>
                    <a:off x="5301" y="3721"/>
                    <a:ext cx="30" cy="68"/>
                  </a:xfrm>
                  <a:custGeom>
                    <a:avLst/>
                    <a:gdLst/>
                    <a:ahLst/>
                    <a:cxnLst>
                      <a:cxn ang="0">
                        <a:pos x="11" y="0"/>
                      </a:cxn>
                      <a:cxn ang="0">
                        <a:pos x="0" y="23"/>
                      </a:cxn>
                      <a:cxn ang="0">
                        <a:pos x="5" y="48"/>
                      </a:cxn>
                      <a:cxn ang="0">
                        <a:pos x="29" y="67"/>
                      </a:cxn>
                    </a:cxnLst>
                    <a:rect l="0" t="0" r="r" b="b"/>
                    <a:pathLst>
                      <a:path w="30" h="68">
                        <a:moveTo>
                          <a:pt x="11" y="0"/>
                        </a:moveTo>
                        <a:lnTo>
                          <a:pt x="0" y="23"/>
                        </a:lnTo>
                        <a:lnTo>
                          <a:pt x="5" y="48"/>
                        </a:lnTo>
                        <a:lnTo>
                          <a:pt x="29" y="67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/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05484" name="Freeform 12"/>
                  <p:cNvSpPr>
                    <a:spLocks/>
                  </p:cNvSpPr>
                  <p:nvPr/>
                </p:nvSpPr>
                <p:spPr bwMode="auto">
                  <a:xfrm>
                    <a:off x="5323" y="3808"/>
                    <a:ext cx="20" cy="155"/>
                  </a:xfrm>
                  <a:custGeom>
                    <a:avLst/>
                    <a:gdLst/>
                    <a:ahLst/>
                    <a:cxnLst>
                      <a:cxn ang="0">
                        <a:pos x="14" y="154"/>
                      </a:cxn>
                      <a:cxn ang="0">
                        <a:pos x="12" y="139"/>
                      </a:cxn>
                      <a:cxn ang="0">
                        <a:pos x="13" y="125"/>
                      </a:cxn>
                      <a:cxn ang="0">
                        <a:pos x="18" y="108"/>
                      </a:cxn>
                      <a:cxn ang="0">
                        <a:pos x="14" y="92"/>
                      </a:cxn>
                      <a:cxn ang="0">
                        <a:pos x="4" y="79"/>
                      </a:cxn>
                      <a:cxn ang="0">
                        <a:pos x="0" y="67"/>
                      </a:cxn>
                      <a:cxn ang="0">
                        <a:pos x="3" y="52"/>
                      </a:cxn>
                      <a:cxn ang="0">
                        <a:pos x="14" y="40"/>
                      </a:cxn>
                      <a:cxn ang="0">
                        <a:pos x="19" y="26"/>
                      </a:cxn>
                      <a:cxn ang="0">
                        <a:pos x="12" y="14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20" h="155">
                        <a:moveTo>
                          <a:pt x="14" y="154"/>
                        </a:moveTo>
                        <a:lnTo>
                          <a:pt x="12" y="139"/>
                        </a:lnTo>
                        <a:lnTo>
                          <a:pt x="13" y="125"/>
                        </a:lnTo>
                        <a:lnTo>
                          <a:pt x="18" y="108"/>
                        </a:lnTo>
                        <a:lnTo>
                          <a:pt x="14" y="92"/>
                        </a:lnTo>
                        <a:lnTo>
                          <a:pt x="4" y="79"/>
                        </a:lnTo>
                        <a:lnTo>
                          <a:pt x="0" y="67"/>
                        </a:lnTo>
                        <a:lnTo>
                          <a:pt x="3" y="52"/>
                        </a:lnTo>
                        <a:lnTo>
                          <a:pt x="14" y="40"/>
                        </a:lnTo>
                        <a:lnTo>
                          <a:pt x="19" y="26"/>
                        </a:lnTo>
                        <a:lnTo>
                          <a:pt x="12" y="14"/>
                        </a:lnTo>
                        <a:lnTo>
                          <a:pt x="7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/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05485" name="Freeform 13"/>
                  <p:cNvSpPr>
                    <a:spLocks/>
                  </p:cNvSpPr>
                  <p:nvPr/>
                </p:nvSpPr>
                <p:spPr bwMode="auto">
                  <a:xfrm>
                    <a:off x="4886" y="3474"/>
                    <a:ext cx="192" cy="261"/>
                  </a:xfrm>
                  <a:custGeom>
                    <a:avLst/>
                    <a:gdLst/>
                    <a:ahLst/>
                    <a:cxnLst>
                      <a:cxn ang="0">
                        <a:pos x="41" y="0"/>
                      </a:cxn>
                      <a:cxn ang="0">
                        <a:pos x="41" y="15"/>
                      </a:cxn>
                      <a:cxn ang="0">
                        <a:pos x="36" y="29"/>
                      </a:cxn>
                      <a:cxn ang="0">
                        <a:pos x="30" y="46"/>
                      </a:cxn>
                      <a:cxn ang="0">
                        <a:pos x="27" y="60"/>
                      </a:cxn>
                      <a:cxn ang="0">
                        <a:pos x="25" y="80"/>
                      </a:cxn>
                      <a:cxn ang="0">
                        <a:pos x="23" y="95"/>
                      </a:cxn>
                      <a:cxn ang="0">
                        <a:pos x="15" y="109"/>
                      </a:cxn>
                      <a:cxn ang="0">
                        <a:pos x="0" y="118"/>
                      </a:cxn>
                      <a:cxn ang="0">
                        <a:pos x="17" y="123"/>
                      </a:cxn>
                      <a:cxn ang="0">
                        <a:pos x="41" y="130"/>
                      </a:cxn>
                      <a:cxn ang="0">
                        <a:pos x="59" y="135"/>
                      </a:cxn>
                      <a:cxn ang="0">
                        <a:pos x="43" y="151"/>
                      </a:cxn>
                      <a:cxn ang="0">
                        <a:pos x="32" y="164"/>
                      </a:cxn>
                      <a:cxn ang="0">
                        <a:pos x="59" y="171"/>
                      </a:cxn>
                      <a:cxn ang="0">
                        <a:pos x="90" y="186"/>
                      </a:cxn>
                      <a:cxn ang="0">
                        <a:pos x="122" y="209"/>
                      </a:cxn>
                      <a:cxn ang="0">
                        <a:pos x="151" y="223"/>
                      </a:cxn>
                      <a:cxn ang="0">
                        <a:pos x="191" y="260"/>
                      </a:cxn>
                    </a:cxnLst>
                    <a:rect l="0" t="0" r="r" b="b"/>
                    <a:pathLst>
                      <a:path w="192" h="261">
                        <a:moveTo>
                          <a:pt x="41" y="0"/>
                        </a:moveTo>
                        <a:lnTo>
                          <a:pt x="41" y="15"/>
                        </a:lnTo>
                        <a:lnTo>
                          <a:pt x="36" y="29"/>
                        </a:lnTo>
                        <a:lnTo>
                          <a:pt x="30" y="46"/>
                        </a:lnTo>
                        <a:lnTo>
                          <a:pt x="27" y="60"/>
                        </a:lnTo>
                        <a:lnTo>
                          <a:pt x="25" y="80"/>
                        </a:lnTo>
                        <a:lnTo>
                          <a:pt x="23" y="95"/>
                        </a:lnTo>
                        <a:lnTo>
                          <a:pt x="15" y="109"/>
                        </a:lnTo>
                        <a:lnTo>
                          <a:pt x="0" y="118"/>
                        </a:lnTo>
                        <a:lnTo>
                          <a:pt x="17" y="123"/>
                        </a:lnTo>
                        <a:lnTo>
                          <a:pt x="41" y="130"/>
                        </a:lnTo>
                        <a:lnTo>
                          <a:pt x="59" y="135"/>
                        </a:lnTo>
                        <a:lnTo>
                          <a:pt x="43" y="151"/>
                        </a:lnTo>
                        <a:lnTo>
                          <a:pt x="32" y="164"/>
                        </a:lnTo>
                        <a:lnTo>
                          <a:pt x="59" y="171"/>
                        </a:lnTo>
                        <a:lnTo>
                          <a:pt x="90" y="186"/>
                        </a:lnTo>
                        <a:lnTo>
                          <a:pt x="122" y="209"/>
                        </a:lnTo>
                        <a:lnTo>
                          <a:pt x="151" y="223"/>
                        </a:lnTo>
                        <a:lnTo>
                          <a:pt x="191" y="26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/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05486" name="Freeform 14"/>
                  <p:cNvSpPr>
                    <a:spLocks/>
                  </p:cNvSpPr>
                  <p:nvPr/>
                </p:nvSpPr>
                <p:spPr bwMode="auto">
                  <a:xfrm>
                    <a:off x="5151" y="3481"/>
                    <a:ext cx="187" cy="251"/>
                  </a:xfrm>
                  <a:custGeom>
                    <a:avLst/>
                    <a:gdLst/>
                    <a:ahLst/>
                    <a:cxnLst>
                      <a:cxn ang="0">
                        <a:pos x="151" y="0"/>
                      </a:cxn>
                      <a:cxn ang="0">
                        <a:pos x="151" y="16"/>
                      </a:cxn>
                      <a:cxn ang="0">
                        <a:pos x="157" y="39"/>
                      </a:cxn>
                      <a:cxn ang="0">
                        <a:pos x="171" y="62"/>
                      </a:cxn>
                      <a:cxn ang="0">
                        <a:pos x="186" y="77"/>
                      </a:cxn>
                      <a:cxn ang="0">
                        <a:pos x="170" y="82"/>
                      </a:cxn>
                      <a:cxn ang="0">
                        <a:pos x="147" y="91"/>
                      </a:cxn>
                      <a:cxn ang="0">
                        <a:pos x="127" y="97"/>
                      </a:cxn>
                      <a:cxn ang="0">
                        <a:pos x="154" y="113"/>
                      </a:cxn>
                      <a:cxn ang="0">
                        <a:pos x="127" y="122"/>
                      </a:cxn>
                      <a:cxn ang="0">
                        <a:pos x="91" y="145"/>
                      </a:cxn>
                      <a:cxn ang="0">
                        <a:pos x="72" y="173"/>
                      </a:cxn>
                      <a:cxn ang="0">
                        <a:pos x="40" y="202"/>
                      </a:cxn>
                      <a:cxn ang="0">
                        <a:pos x="16" y="230"/>
                      </a:cxn>
                      <a:cxn ang="0">
                        <a:pos x="0" y="250"/>
                      </a:cxn>
                    </a:cxnLst>
                    <a:rect l="0" t="0" r="r" b="b"/>
                    <a:pathLst>
                      <a:path w="187" h="251">
                        <a:moveTo>
                          <a:pt x="151" y="0"/>
                        </a:moveTo>
                        <a:lnTo>
                          <a:pt x="151" y="16"/>
                        </a:lnTo>
                        <a:lnTo>
                          <a:pt x="157" y="39"/>
                        </a:lnTo>
                        <a:lnTo>
                          <a:pt x="171" y="62"/>
                        </a:lnTo>
                        <a:lnTo>
                          <a:pt x="186" y="77"/>
                        </a:lnTo>
                        <a:lnTo>
                          <a:pt x="170" y="82"/>
                        </a:lnTo>
                        <a:lnTo>
                          <a:pt x="147" y="91"/>
                        </a:lnTo>
                        <a:lnTo>
                          <a:pt x="127" y="97"/>
                        </a:lnTo>
                        <a:lnTo>
                          <a:pt x="154" y="113"/>
                        </a:lnTo>
                        <a:lnTo>
                          <a:pt x="127" y="122"/>
                        </a:lnTo>
                        <a:lnTo>
                          <a:pt x="91" y="145"/>
                        </a:lnTo>
                        <a:lnTo>
                          <a:pt x="72" y="173"/>
                        </a:lnTo>
                        <a:lnTo>
                          <a:pt x="40" y="202"/>
                        </a:lnTo>
                        <a:lnTo>
                          <a:pt x="16" y="230"/>
                        </a:lnTo>
                        <a:lnTo>
                          <a:pt x="0" y="25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/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05487" name="Freeform 15"/>
                  <p:cNvSpPr>
                    <a:spLocks/>
                  </p:cNvSpPr>
                  <p:nvPr/>
                </p:nvSpPr>
                <p:spPr bwMode="auto">
                  <a:xfrm>
                    <a:off x="4779" y="3927"/>
                    <a:ext cx="93" cy="21"/>
                  </a:xfrm>
                  <a:custGeom>
                    <a:avLst/>
                    <a:gdLst/>
                    <a:ahLst/>
                    <a:cxnLst>
                      <a:cxn ang="0">
                        <a:pos x="92" y="4"/>
                      </a:cxn>
                      <a:cxn ang="0">
                        <a:pos x="74" y="1"/>
                      </a:cxn>
                      <a:cxn ang="0">
                        <a:pos x="58" y="0"/>
                      </a:cxn>
                      <a:cxn ang="0">
                        <a:pos x="40" y="2"/>
                      </a:cxn>
                      <a:cxn ang="0">
                        <a:pos x="26" y="7"/>
                      </a:cxn>
                      <a:cxn ang="0">
                        <a:pos x="9" y="14"/>
                      </a:cxn>
                      <a:cxn ang="0">
                        <a:pos x="0" y="20"/>
                      </a:cxn>
                    </a:cxnLst>
                    <a:rect l="0" t="0" r="r" b="b"/>
                    <a:pathLst>
                      <a:path w="93" h="21">
                        <a:moveTo>
                          <a:pt x="92" y="4"/>
                        </a:moveTo>
                        <a:lnTo>
                          <a:pt x="74" y="1"/>
                        </a:lnTo>
                        <a:lnTo>
                          <a:pt x="58" y="0"/>
                        </a:lnTo>
                        <a:lnTo>
                          <a:pt x="40" y="2"/>
                        </a:lnTo>
                        <a:lnTo>
                          <a:pt x="26" y="7"/>
                        </a:lnTo>
                        <a:lnTo>
                          <a:pt x="9" y="14"/>
                        </a:lnTo>
                        <a:lnTo>
                          <a:pt x="0" y="2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/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05488" name="Freeform 16"/>
                  <p:cNvSpPr>
                    <a:spLocks/>
                  </p:cNvSpPr>
                  <p:nvPr/>
                </p:nvSpPr>
                <p:spPr bwMode="auto">
                  <a:xfrm>
                    <a:off x="4818" y="3717"/>
                    <a:ext cx="60" cy="48"/>
                  </a:xfrm>
                  <a:custGeom>
                    <a:avLst/>
                    <a:gdLst/>
                    <a:ahLst/>
                    <a:cxnLst>
                      <a:cxn ang="0">
                        <a:pos x="59" y="47"/>
                      </a:cxn>
                      <a:cxn ang="0">
                        <a:pos x="47" y="46"/>
                      </a:cxn>
                      <a:cxn ang="0">
                        <a:pos x="31" y="41"/>
                      </a:cxn>
                      <a:cxn ang="0">
                        <a:pos x="19" y="33"/>
                      </a:cxn>
                      <a:cxn ang="0">
                        <a:pos x="10" y="23"/>
                      </a:cxn>
                      <a:cxn ang="0">
                        <a:pos x="3" y="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60" h="48">
                        <a:moveTo>
                          <a:pt x="59" y="47"/>
                        </a:moveTo>
                        <a:lnTo>
                          <a:pt x="47" y="46"/>
                        </a:lnTo>
                        <a:lnTo>
                          <a:pt x="31" y="41"/>
                        </a:lnTo>
                        <a:lnTo>
                          <a:pt x="19" y="33"/>
                        </a:lnTo>
                        <a:lnTo>
                          <a:pt x="10" y="23"/>
                        </a:lnTo>
                        <a:lnTo>
                          <a:pt x="3" y="1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/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05489" name="Freeform 17"/>
                  <p:cNvSpPr>
                    <a:spLocks/>
                  </p:cNvSpPr>
                  <p:nvPr/>
                </p:nvSpPr>
                <p:spPr bwMode="auto">
                  <a:xfrm>
                    <a:off x="4862" y="3765"/>
                    <a:ext cx="18" cy="139"/>
                  </a:xfrm>
                  <a:custGeom>
                    <a:avLst/>
                    <a:gdLst/>
                    <a:ahLst/>
                    <a:cxnLst>
                      <a:cxn ang="0">
                        <a:pos x="16" y="0"/>
                      </a:cxn>
                      <a:cxn ang="0">
                        <a:pos x="15" y="10"/>
                      </a:cxn>
                      <a:cxn ang="0">
                        <a:pos x="15" y="16"/>
                      </a:cxn>
                      <a:cxn ang="0">
                        <a:pos x="15" y="26"/>
                      </a:cxn>
                      <a:cxn ang="0">
                        <a:pos x="17" y="34"/>
                      </a:cxn>
                      <a:cxn ang="0">
                        <a:pos x="15" y="43"/>
                      </a:cxn>
                      <a:cxn ang="0">
                        <a:pos x="12" y="54"/>
                      </a:cxn>
                      <a:cxn ang="0">
                        <a:pos x="9" y="61"/>
                      </a:cxn>
                      <a:cxn ang="0">
                        <a:pos x="8" y="70"/>
                      </a:cxn>
                      <a:cxn ang="0">
                        <a:pos x="8" y="79"/>
                      </a:cxn>
                      <a:cxn ang="0">
                        <a:pos x="4" y="90"/>
                      </a:cxn>
                      <a:cxn ang="0">
                        <a:pos x="0" y="97"/>
                      </a:cxn>
                      <a:cxn ang="0">
                        <a:pos x="1" y="107"/>
                      </a:cxn>
                      <a:cxn ang="0">
                        <a:pos x="6" y="116"/>
                      </a:cxn>
                      <a:cxn ang="0">
                        <a:pos x="12" y="126"/>
                      </a:cxn>
                      <a:cxn ang="0">
                        <a:pos x="14" y="138"/>
                      </a:cxn>
                    </a:cxnLst>
                    <a:rect l="0" t="0" r="r" b="b"/>
                    <a:pathLst>
                      <a:path w="18" h="139">
                        <a:moveTo>
                          <a:pt x="16" y="0"/>
                        </a:moveTo>
                        <a:lnTo>
                          <a:pt x="15" y="10"/>
                        </a:lnTo>
                        <a:lnTo>
                          <a:pt x="15" y="16"/>
                        </a:lnTo>
                        <a:lnTo>
                          <a:pt x="15" y="26"/>
                        </a:lnTo>
                        <a:lnTo>
                          <a:pt x="17" y="34"/>
                        </a:lnTo>
                        <a:lnTo>
                          <a:pt x="15" y="43"/>
                        </a:lnTo>
                        <a:lnTo>
                          <a:pt x="12" y="54"/>
                        </a:lnTo>
                        <a:lnTo>
                          <a:pt x="9" y="61"/>
                        </a:lnTo>
                        <a:lnTo>
                          <a:pt x="8" y="70"/>
                        </a:lnTo>
                        <a:lnTo>
                          <a:pt x="8" y="79"/>
                        </a:lnTo>
                        <a:lnTo>
                          <a:pt x="4" y="90"/>
                        </a:lnTo>
                        <a:lnTo>
                          <a:pt x="0" y="97"/>
                        </a:lnTo>
                        <a:lnTo>
                          <a:pt x="1" y="107"/>
                        </a:lnTo>
                        <a:lnTo>
                          <a:pt x="6" y="116"/>
                        </a:lnTo>
                        <a:lnTo>
                          <a:pt x="12" y="126"/>
                        </a:lnTo>
                        <a:lnTo>
                          <a:pt x="14" y="13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/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sp>
                <p:nvSpPr>
                  <p:cNvPr id="105490" name="Freeform 18"/>
                  <p:cNvSpPr>
                    <a:spLocks/>
                  </p:cNvSpPr>
                  <p:nvPr/>
                </p:nvSpPr>
                <p:spPr bwMode="auto">
                  <a:xfrm>
                    <a:off x="4861" y="3714"/>
                    <a:ext cx="17" cy="49"/>
                  </a:xfrm>
                  <a:custGeom>
                    <a:avLst/>
                    <a:gdLst/>
                    <a:ahLst/>
                    <a:cxnLst>
                      <a:cxn ang="0">
                        <a:pos x="11" y="0"/>
                      </a:cxn>
                      <a:cxn ang="0">
                        <a:pos x="5" y="8"/>
                      </a:cxn>
                      <a:cxn ang="0">
                        <a:pos x="0" y="19"/>
                      </a:cxn>
                      <a:cxn ang="0">
                        <a:pos x="0" y="30"/>
                      </a:cxn>
                      <a:cxn ang="0">
                        <a:pos x="6" y="40"/>
                      </a:cxn>
                      <a:cxn ang="0">
                        <a:pos x="16" y="48"/>
                      </a:cxn>
                    </a:cxnLst>
                    <a:rect l="0" t="0" r="r" b="b"/>
                    <a:pathLst>
                      <a:path w="17" h="49">
                        <a:moveTo>
                          <a:pt x="11" y="0"/>
                        </a:moveTo>
                        <a:lnTo>
                          <a:pt x="5" y="8"/>
                        </a:lnTo>
                        <a:lnTo>
                          <a:pt x="0" y="19"/>
                        </a:lnTo>
                        <a:lnTo>
                          <a:pt x="0" y="30"/>
                        </a:lnTo>
                        <a:lnTo>
                          <a:pt x="6" y="40"/>
                        </a:lnTo>
                        <a:lnTo>
                          <a:pt x="16" y="4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/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</p:grpSp>
          </p:grpSp>
          <p:grpSp>
            <p:nvGrpSpPr>
              <p:cNvPr id="58412" name="Group 19"/>
              <p:cNvGrpSpPr>
                <a:grpSpLocks/>
              </p:cNvGrpSpPr>
              <p:nvPr/>
            </p:nvGrpSpPr>
            <p:grpSpPr bwMode="auto">
              <a:xfrm>
                <a:off x="4933" y="3445"/>
                <a:ext cx="360" cy="318"/>
                <a:chOff x="4933" y="3445"/>
                <a:chExt cx="360" cy="318"/>
              </a:xfrm>
            </p:grpSpPr>
            <p:grpSp>
              <p:nvGrpSpPr>
                <p:cNvPr id="58413" name="Group 20"/>
                <p:cNvGrpSpPr>
                  <a:grpSpLocks/>
                </p:cNvGrpSpPr>
                <p:nvPr/>
              </p:nvGrpSpPr>
              <p:grpSpPr bwMode="auto">
                <a:xfrm>
                  <a:off x="4933" y="3445"/>
                  <a:ext cx="360" cy="318"/>
                  <a:chOff x="4933" y="3445"/>
                  <a:chExt cx="360" cy="318"/>
                </a:xfrm>
              </p:grpSpPr>
              <p:sp>
                <p:nvSpPr>
                  <p:cNvPr id="105493" name="Freeform 21"/>
                  <p:cNvSpPr>
                    <a:spLocks/>
                  </p:cNvSpPr>
                  <p:nvPr/>
                </p:nvSpPr>
                <p:spPr bwMode="auto">
                  <a:xfrm>
                    <a:off x="4933" y="3445"/>
                    <a:ext cx="360" cy="318"/>
                  </a:xfrm>
                  <a:custGeom>
                    <a:avLst/>
                    <a:gdLst/>
                    <a:ahLst/>
                    <a:cxnLst>
                      <a:cxn ang="0">
                        <a:pos x="70" y="23"/>
                      </a:cxn>
                      <a:cxn ang="0">
                        <a:pos x="0" y="27"/>
                      </a:cxn>
                      <a:cxn ang="0">
                        <a:pos x="21" y="66"/>
                      </a:cxn>
                      <a:cxn ang="0">
                        <a:pos x="73" y="111"/>
                      </a:cxn>
                      <a:cxn ang="0">
                        <a:pos x="68" y="152"/>
                      </a:cxn>
                      <a:cxn ang="0">
                        <a:pos x="171" y="317"/>
                      </a:cxn>
                      <a:cxn ang="0">
                        <a:pos x="178" y="317"/>
                      </a:cxn>
                      <a:cxn ang="0">
                        <a:pos x="203" y="286"/>
                      </a:cxn>
                      <a:cxn ang="0">
                        <a:pos x="234" y="231"/>
                      </a:cxn>
                      <a:cxn ang="0">
                        <a:pos x="281" y="163"/>
                      </a:cxn>
                      <a:cxn ang="0">
                        <a:pos x="293" y="100"/>
                      </a:cxn>
                      <a:cxn ang="0">
                        <a:pos x="359" y="33"/>
                      </a:cxn>
                      <a:cxn ang="0">
                        <a:pos x="294" y="0"/>
                      </a:cxn>
                      <a:cxn ang="0">
                        <a:pos x="233" y="41"/>
                      </a:cxn>
                      <a:cxn ang="0">
                        <a:pos x="175" y="38"/>
                      </a:cxn>
                      <a:cxn ang="0">
                        <a:pos x="98" y="18"/>
                      </a:cxn>
                      <a:cxn ang="0">
                        <a:pos x="70" y="23"/>
                      </a:cxn>
                    </a:cxnLst>
                    <a:rect l="0" t="0" r="r" b="b"/>
                    <a:pathLst>
                      <a:path w="360" h="318">
                        <a:moveTo>
                          <a:pt x="70" y="23"/>
                        </a:moveTo>
                        <a:lnTo>
                          <a:pt x="0" y="27"/>
                        </a:lnTo>
                        <a:lnTo>
                          <a:pt x="21" y="66"/>
                        </a:lnTo>
                        <a:lnTo>
                          <a:pt x="73" y="111"/>
                        </a:lnTo>
                        <a:lnTo>
                          <a:pt x="68" y="152"/>
                        </a:lnTo>
                        <a:lnTo>
                          <a:pt x="171" y="317"/>
                        </a:lnTo>
                        <a:lnTo>
                          <a:pt x="178" y="317"/>
                        </a:lnTo>
                        <a:lnTo>
                          <a:pt x="203" y="286"/>
                        </a:lnTo>
                        <a:lnTo>
                          <a:pt x="234" y="231"/>
                        </a:lnTo>
                        <a:lnTo>
                          <a:pt x="281" y="163"/>
                        </a:lnTo>
                        <a:lnTo>
                          <a:pt x="293" y="100"/>
                        </a:lnTo>
                        <a:lnTo>
                          <a:pt x="359" y="33"/>
                        </a:lnTo>
                        <a:lnTo>
                          <a:pt x="294" y="0"/>
                        </a:lnTo>
                        <a:lnTo>
                          <a:pt x="233" y="41"/>
                        </a:lnTo>
                        <a:lnTo>
                          <a:pt x="175" y="38"/>
                        </a:lnTo>
                        <a:lnTo>
                          <a:pt x="98" y="18"/>
                        </a:lnTo>
                        <a:lnTo>
                          <a:pt x="70" y="23"/>
                        </a:lnTo>
                      </a:path>
                    </a:pathLst>
                  </a:custGeom>
                  <a:solidFill>
                    <a:srgbClr val="E0E0E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/>
                  <a:lstStyle/>
                  <a:p>
                    <a:pPr>
                      <a:defRPr/>
                    </a:pPr>
                    <a:endParaRPr lang="zh-TW" altLang="en-US"/>
                  </a:p>
                </p:txBody>
              </p:sp>
              <p:grpSp>
                <p:nvGrpSpPr>
                  <p:cNvPr id="58416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4974" y="3522"/>
                    <a:ext cx="263" cy="37"/>
                    <a:chOff x="4974" y="3522"/>
                    <a:chExt cx="263" cy="37"/>
                  </a:xfrm>
                </p:grpSpPr>
                <p:sp>
                  <p:nvSpPr>
                    <p:cNvPr id="105495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5166" y="3522"/>
                      <a:ext cx="71" cy="3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5" y="23"/>
                        </a:cxn>
                        <a:cxn ang="0">
                          <a:pos x="70" y="10"/>
                        </a:cxn>
                        <a:cxn ang="0">
                          <a:pos x="34" y="3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1" h="31">
                          <a:moveTo>
                            <a:pt x="0" y="0"/>
                          </a:moveTo>
                          <a:lnTo>
                            <a:pt x="35" y="23"/>
                          </a:lnTo>
                          <a:lnTo>
                            <a:pt x="70" y="10"/>
                          </a:lnTo>
                          <a:lnTo>
                            <a:pt x="34" y="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  <p:sp>
                  <p:nvSpPr>
                    <p:cNvPr id="105496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4974" y="3523"/>
                      <a:ext cx="83" cy="36"/>
                    </a:xfrm>
                    <a:custGeom>
                      <a:avLst/>
                      <a:gdLst/>
                      <a:ahLst/>
                      <a:cxnLst>
                        <a:cxn ang="0">
                          <a:pos x="82" y="0"/>
                        </a:cxn>
                        <a:cxn ang="0">
                          <a:pos x="67" y="27"/>
                        </a:cxn>
                        <a:cxn ang="0">
                          <a:pos x="0" y="5"/>
                        </a:cxn>
                        <a:cxn ang="0">
                          <a:pos x="68" y="35"/>
                        </a:cxn>
                        <a:cxn ang="0">
                          <a:pos x="82" y="0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82" y="0"/>
                          </a:moveTo>
                          <a:lnTo>
                            <a:pt x="67" y="27"/>
                          </a:lnTo>
                          <a:lnTo>
                            <a:pt x="0" y="5"/>
                          </a:lnTo>
                          <a:lnTo>
                            <a:pt x="68" y="35"/>
                          </a:lnTo>
                          <a:lnTo>
                            <a:pt x="82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TW" altLang="en-US"/>
                    </a:p>
                  </p:txBody>
                </p:sp>
              </p:grpSp>
            </p:grpSp>
            <p:sp>
              <p:nvSpPr>
                <p:cNvPr id="105497" name="Freeform 25"/>
                <p:cNvSpPr>
                  <a:spLocks/>
                </p:cNvSpPr>
                <p:nvPr/>
              </p:nvSpPr>
              <p:spPr bwMode="auto">
                <a:xfrm>
                  <a:off x="5049" y="3486"/>
                  <a:ext cx="122" cy="277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13" y="37"/>
                    </a:cxn>
                    <a:cxn ang="0">
                      <a:pos x="44" y="77"/>
                    </a:cxn>
                    <a:cxn ang="0">
                      <a:pos x="37" y="95"/>
                    </a:cxn>
                    <a:cxn ang="0">
                      <a:pos x="18" y="118"/>
                    </a:cxn>
                    <a:cxn ang="0">
                      <a:pos x="0" y="186"/>
                    </a:cxn>
                    <a:cxn ang="0">
                      <a:pos x="52" y="276"/>
                    </a:cxn>
                    <a:cxn ang="0">
                      <a:pos x="68" y="276"/>
                    </a:cxn>
                    <a:cxn ang="0">
                      <a:pos x="121" y="189"/>
                    </a:cxn>
                    <a:cxn ang="0">
                      <a:pos x="110" y="119"/>
                    </a:cxn>
                    <a:cxn ang="0">
                      <a:pos x="94" y="97"/>
                    </a:cxn>
                    <a:cxn ang="0">
                      <a:pos x="81" y="76"/>
                    </a:cxn>
                    <a:cxn ang="0">
                      <a:pos x="109" y="37"/>
                    </a:cxn>
                    <a:cxn ang="0">
                      <a:pos x="94" y="0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122" h="277">
                      <a:moveTo>
                        <a:pt x="35" y="0"/>
                      </a:moveTo>
                      <a:lnTo>
                        <a:pt x="13" y="37"/>
                      </a:lnTo>
                      <a:lnTo>
                        <a:pt x="44" y="77"/>
                      </a:lnTo>
                      <a:lnTo>
                        <a:pt x="37" y="95"/>
                      </a:lnTo>
                      <a:lnTo>
                        <a:pt x="18" y="118"/>
                      </a:lnTo>
                      <a:lnTo>
                        <a:pt x="0" y="186"/>
                      </a:lnTo>
                      <a:lnTo>
                        <a:pt x="52" y="276"/>
                      </a:lnTo>
                      <a:lnTo>
                        <a:pt x="68" y="276"/>
                      </a:lnTo>
                      <a:lnTo>
                        <a:pt x="121" y="189"/>
                      </a:lnTo>
                      <a:lnTo>
                        <a:pt x="110" y="119"/>
                      </a:lnTo>
                      <a:lnTo>
                        <a:pt x="94" y="97"/>
                      </a:lnTo>
                      <a:lnTo>
                        <a:pt x="81" y="76"/>
                      </a:lnTo>
                      <a:lnTo>
                        <a:pt x="109" y="37"/>
                      </a:lnTo>
                      <a:lnTo>
                        <a:pt x="94" y="0"/>
                      </a:lnTo>
                      <a:lnTo>
                        <a:pt x="35" y="0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TW" altLang="en-US"/>
                </a:p>
              </p:txBody>
            </p:sp>
          </p:grpSp>
        </p:grpSp>
        <p:grpSp>
          <p:nvGrpSpPr>
            <p:cNvPr id="58404" name="Group 26"/>
            <p:cNvGrpSpPr>
              <a:grpSpLocks/>
            </p:cNvGrpSpPr>
            <p:nvPr/>
          </p:nvGrpSpPr>
          <p:grpSpPr bwMode="auto">
            <a:xfrm>
              <a:off x="4871" y="3735"/>
              <a:ext cx="335" cy="196"/>
              <a:chOff x="4871" y="3735"/>
              <a:chExt cx="335" cy="196"/>
            </a:xfrm>
          </p:grpSpPr>
          <p:sp>
            <p:nvSpPr>
              <p:cNvPr id="105499" name="Freeform 27"/>
              <p:cNvSpPr>
                <a:spLocks/>
              </p:cNvSpPr>
              <p:nvPr/>
            </p:nvSpPr>
            <p:spPr bwMode="auto">
              <a:xfrm>
                <a:off x="4963" y="3735"/>
                <a:ext cx="245" cy="188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65" y="22"/>
                  </a:cxn>
                  <a:cxn ang="0">
                    <a:pos x="100" y="11"/>
                  </a:cxn>
                  <a:cxn ang="0">
                    <a:pos x="135" y="1"/>
                  </a:cxn>
                  <a:cxn ang="0">
                    <a:pos x="162" y="0"/>
                  </a:cxn>
                  <a:cxn ang="0">
                    <a:pos x="198" y="3"/>
                  </a:cxn>
                  <a:cxn ang="0">
                    <a:pos x="220" y="9"/>
                  </a:cxn>
                  <a:cxn ang="0">
                    <a:pos x="239" y="18"/>
                  </a:cxn>
                  <a:cxn ang="0">
                    <a:pos x="244" y="26"/>
                  </a:cxn>
                  <a:cxn ang="0">
                    <a:pos x="244" y="31"/>
                  </a:cxn>
                  <a:cxn ang="0">
                    <a:pos x="240" y="41"/>
                  </a:cxn>
                  <a:cxn ang="0">
                    <a:pos x="228" y="48"/>
                  </a:cxn>
                  <a:cxn ang="0">
                    <a:pos x="214" y="52"/>
                  </a:cxn>
                  <a:cxn ang="0">
                    <a:pos x="224" y="62"/>
                  </a:cxn>
                  <a:cxn ang="0">
                    <a:pos x="234" y="72"/>
                  </a:cxn>
                  <a:cxn ang="0">
                    <a:pos x="236" y="77"/>
                  </a:cxn>
                  <a:cxn ang="0">
                    <a:pos x="233" y="86"/>
                  </a:cxn>
                  <a:cxn ang="0">
                    <a:pos x="226" y="91"/>
                  </a:cxn>
                  <a:cxn ang="0">
                    <a:pos x="216" y="97"/>
                  </a:cxn>
                  <a:cxn ang="0">
                    <a:pos x="198" y="98"/>
                  </a:cxn>
                  <a:cxn ang="0">
                    <a:pos x="201" y="107"/>
                  </a:cxn>
                  <a:cxn ang="0">
                    <a:pos x="206" y="113"/>
                  </a:cxn>
                  <a:cxn ang="0">
                    <a:pos x="202" y="124"/>
                  </a:cxn>
                  <a:cxn ang="0">
                    <a:pos x="194" y="130"/>
                  </a:cxn>
                  <a:cxn ang="0">
                    <a:pos x="182" y="132"/>
                  </a:cxn>
                  <a:cxn ang="0">
                    <a:pos x="166" y="132"/>
                  </a:cxn>
                  <a:cxn ang="0">
                    <a:pos x="173" y="137"/>
                  </a:cxn>
                  <a:cxn ang="0">
                    <a:pos x="178" y="145"/>
                  </a:cxn>
                  <a:cxn ang="0">
                    <a:pos x="177" y="152"/>
                  </a:cxn>
                  <a:cxn ang="0">
                    <a:pos x="172" y="156"/>
                  </a:cxn>
                  <a:cxn ang="0">
                    <a:pos x="164" y="159"/>
                  </a:cxn>
                  <a:cxn ang="0">
                    <a:pos x="153" y="163"/>
                  </a:cxn>
                  <a:cxn ang="0">
                    <a:pos x="138" y="165"/>
                  </a:cxn>
                  <a:cxn ang="0">
                    <a:pos x="122" y="165"/>
                  </a:cxn>
                  <a:cxn ang="0">
                    <a:pos x="106" y="175"/>
                  </a:cxn>
                  <a:cxn ang="0">
                    <a:pos x="95" y="181"/>
                  </a:cxn>
                  <a:cxn ang="0">
                    <a:pos x="80" y="184"/>
                  </a:cxn>
                  <a:cxn ang="0">
                    <a:pos x="61" y="187"/>
                  </a:cxn>
                  <a:cxn ang="0">
                    <a:pos x="42" y="183"/>
                  </a:cxn>
                  <a:cxn ang="0">
                    <a:pos x="0" y="148"/>
                  </a:cxn>
                  <a:cxn ang="0">
                    <a:pos x="0" y="106"/>
                  </a:cxn>
                  <a:cxn ang="0">
                    <a:pos x="0" y="65"/>
                  </a:cxn>
                </a:cxnLst>
                <a:rect l="0" t="0" r="r" b="b"/>
                <a:pathLst>
                  <a:path w="245" h="188">
                    <a:moveTo>
                      <a:pt x="0" y="65"/>
                    </a:moveTo>
                    <a:lnTo>
                      <a:pt x="65" y="22"/>
                    </a:lnTo>
                    <a:lnTo>
                      <a:pt x="100" y="11"/>
                    </a:lnTo>
                    <a:lnTo>
                      <a:pt x="135" y="1"/>
                    </a:lnTo>
                    <a:lnTo>
                      <a:pt x="162" y="0"/>
                    </a:lnTo>
                    <a:lnTo>
                      <a:pt x="198" y="3"/>
                    </a:lnTo>
                    <a:lnTo>
                      <a:pt x="220" y="9"/>
                    </a:lnTo>
                    <a:lnTo>
                      <a:pt x="239" y="18"/>
                    </a:lnTo>
                    <a:lnTo>
                      <a:pt x="244" y="26"/>
                    </a:lnTo>
                    <a:lnTo>
                      <a:pt x="244" y="31"/>
                    </a:lnTo>
                    <a:lnTo>
                      <a:pt x="240" y="41"/>
                    </a:lnTo>
                    <a:lnTo>
                      <a:pt x="228" y="48"/>
                    </a:lnTo>
                    <a:lnTo>
                      <a:pt x="214" y="52"/>
                    </a:lnTo>
                    <a:lnTo>
                      <a:pt x="224" y="62"/>
                    </a:lnTo>
                    <a:lnTo>
                      <a:pt x="234" y="72"/>
                    </a:lnTo>
                    <a:lnTo>
                      <a:pt x="236" y="77"/>
                    </a:lnTo>
                    <a:lnTo>
                      <a:pt x="233" y="86"/>
                    </a:lnTo>
                    <a:lnTo>
                      <a:pt x="226" y="91"/>
                    </a:lnTo>
                    <a:lnTo>
                      <a:pt x="216" y="97"/>
                    </a:lnTo>
                    <a:lnTo>
                      <a:pt x="198" y="98"/>
                    </a:lnTo>
                    <a:lnTo>
                      <a:pt x="201" y="107"/>
                    </a:lnTo>
                    <a:lnTo>
                      <a:pt x="206" y="113"/>
                    </a:lnTo>
                    <a:lnTo>
                      <a:pt x="202" y="124"/>
                    </a:lnTo>
                    <a:lnTo>
                      <a:pt x="194" y="130"/>
                    </a:lnTo>
                    <a:lnTo>
                      <a:pt x="182" y="132"/>
                    </a:lnTo>
                    <a:lnTo>
                      <a:pt x="166" y="132"/>
                    </a:lnTo>
                    <a:lnTo>
                      <a:pt x="173" y="137"/>
                    </a:lnTo>
                    <a:lnTo>
                      <a:pt x="178" y="145"/>
                    </a:lnTo>
                    <a:lnTo>
                      <a:pt x="177" y="152"/>
                    </a:lnTo>
                    <a:lnTo>
                      <a:pt x="172" y="156"/>
                    </a:lnTo>
                    <a:lnTo>
                      <a:pt x="164" y="159"/>
                    </a:lnTo>
                    <a:lnTo>
                      <a:pt x="153" y="163"/>
                    </a:lnTo>
                    <a:lnTo>
                      <a:pt x="138" y="165"/>
                    </a:lnTo>
                    <a:lnTo>
                      <a:pt x="122" y="165"/>
                    </a:lnTo>
                    <a:lnTo>
                      <a:pt x="106" y="175"/>
                    </a:lnTo>
                    <a:lnTo>
                      <a:pt x="95" y="181"/>
                    </a:lnTo>
                    <a:lnTo>
                      <a:pt x="80" y="184"/>
                    </a:lnTo>
                    <a:lnTo>
                      <a:pt x="61" y="187"/>
                    </a:lnTo>
                    <a:lnTo>
                      <a:pt x="42" y="183"/>
                    </a:lnTo>
                    <a:lnTo>
                      <a:pt x="0" y="148"/>
                    </a:lnTo>
                    <a:lnTo>
                      <a:pt x="0" y="106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05500" name="Freeform 28"/>
              <p:cNvSpPr>
                <a:spLocks/>
              </p:cNvSpPr>
              <p:nvPr/>
            </p:nvSpPr>
            <p:spPr bwMode="auto">
              <a:xfrm>
                <a:off x="4871" y="3767"/>
                <a:ext cx="124" cy="164"/>
              </a:xfrm>
              <a:custGeom>
                <a:avLst/>
                <a:gdLst/>
                <a:ahLst/>
                <a:cxnLst>
                  <a:cxn ang="0">
                    <a:pos x="110" y="20"/>
                  </a:cxn>
                  <a:cxn ang="0">
                    <a:pos x="123" y="3"/>
                  </a:cxn>
                  <a:cxn ang="0">
                    <a:pos x="97" y="6"/>
                  </a:cxn>
                  <a:cxn ang="0">
                    <a:pos x="73" y="6"/>
                  </a:cxn>
                  <a:cxn ang="0">
                    <a:pos x="47" y="6"/>
                  </a:cxn>
                  <a:cxn ang="0">
                    <a:pos x="14" y="0"/>
                  </a:cxn>
                  <a:cxn ang="0">
                    <a:pos x="16" y="32"/>
                  </a:cxn>
                  <a:cxn ang="0">
                    <a:pos x="9" y="58"/>
                  </a:cxn>
                  <a:cxn ang="0">
                    <a:pos x="6" y="81"/>
                  </a:cxn>
                  <a:cxn ang="0">
                    <a:pos x="0" y="97"/>
                  </a:cxn>
                  <a:cxn ang="0">
                    <a:pos x="3" y="111"/>
                  </a:cxn>
                  <a:cxn ang="0">
                    <a:pos x="12" y="124"/>
                  </a:cxn>
                  <a:cxn ang="0">
                    <a:pos x="14" y="139"/>
                  </a:cxn>
                  <a:cxn ang="0">
                    <a:pos x="14" y="151"/>
                  </a:cxn>
                  <a:cxn ang="0">
                    <a:pos x="6" y="163"/>
                  </a:cxn>
                  <a:cxn ang="0">
                    <a:pos x="31" y="162"/>
                  </a:cxn>
                  <a:cxn ang="0">
                    <a:pos x="48" y="157"/>
                  </a:cxn>
                  <a:cxn ang="0">
                    <a:pos x="73" y="157"/>
                  </a:cxn>
                  <a:cxn ang="0">
                    <a:pos x="85" y="152"/>
                  </a:cxn>
                  <a:cxn ang="0">
                    <a:pos x="107" y="155"/>
                  </a:cxn>
                  <a:cxn ang="0">
                    <a:pos x="120" y="154"/>
                  </a:cxn>
                  <a:cxn ang="0">
                    <a:pos x="113" y="140"/>
                  </a:cxn>
                  <a:cxn ang="0">
                    <a:pos x="98" y="127"/>
                  </a:cxn>
                  <a:cxn ang="0">
                    <a:pos x="92" y="111"/>
                  </a:cxn>
                  <a:cxn ang="0">
                    <a:pos x="97" y="87"/>
                  </a:cxn>
                  <a:cxn ang="0">
                    <a:pos x="92" y="66"/>
                  </a:cxn>
                  <a:cxn ang="0">
                    <a:pos x="95" y="41"/>
                  </a:cxn>
                  <a:cxn ang="0">
                    <a:pos x="110" y="20"/>
                  </a:cxn>
                </a:cxnLst>
                <a:rect l="0" t="0" r="r" b="b"/>
                <a:pathLst>
                  <a:path w="124" h="164">
                    <a:moveTo>
                      <a:pt x="110" y="20"/>
                    </a:moveTo>
                    <a:lnTo>
                      <a:pt x="123" y="3"/>
                    </a:lnTo>
                    <a:lnTo>
                      <a:pt x="97" y="6"/>
                    </a:lnTo>
                    <a:lnTo>
                      <a:pt x="73" y="6"/>
                    </a:lnTo>
                    <a:lnTo>
                      <a:pt x="47" y="6"/>
                    </a:lnTo>
                    <a:lnTo>
                      <a:pt x="14" y="0"/>
                    </a:lnTo>
                    <a:lnTo>
                      <a:pt x="16" y="32"/>
                    </a:lnTo>
                    <a:lnTo>
                      <a:pt x="9" y="58"/>
                    </a:lnTo>
                    <a:lnTo>
                      <a:pt x="6" y="81"/>
                    </a:lnTo>
                    <a:lnTo>
                      <a:pt x="0" y="97"/>
                    </a:lnTo>
                    <a:lnTo>
                      <a:pt x="3" y="111"/>
                    </a:lnTo>
                    <a:lnTo>
                      <a:pt x="12" y="124"/>
                    </a:lnTo>
                    <a:lnTo>
                      <a:pt x="14" y="139"/>
                    </a:lnTo>
                    <a:lnTo>
                      <a:pt x="14" y="151"/>
                    </a:lnTo>
                    <a:lnTo>
                      <a:pt x="6" y="163"/>
                    </a:lnTo>
                    <a:lnTo>
                      <a:pt x="31" y="162"/>
                    </a:lnTo>
                    <a:lnTo>
                      <a:pt x="48" y="157"/>
                    </a:lnTo>
                    <a:lnTo>
                      <a:pt x="73" y="157"/>
                    </a:lnTo>
                    <a:lnTo>
                      <a:pt x="85" y="152"/>
                    </a:lnTo>
                    <a:lnTo>
                      <a:pt x="107" y="155"/>
                    </a:lnTo>
                    <a:lnTo>
                      <a:pt x="120" y="154"/>
                    </a:lnTo>
                    <a:lnTo>
                      <a:pt x="113" y="140"/>
                    </a:lnTo>
                    <a:lnTo>
                      <a:pt x="98" y="127"/>
                    </a:lnTo>
                    <a:lnTo>
                      <a:pt x="92" y="111"/>
                    </a:lnTo>
                    <a:lnTo>
                      <a:pt x="97" y="87"/>
                    </a:lnTo>
                    <a:lnTo>
                      <a:pt x="92" y="66"/>
                    </a:lnTo>
                    <a:lnTo>
                      <a:pt x="95" y="41"/>
                    </a:lnTo>
                    <a:lnTo>
                      <a:pt x="110" y="2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05501" name="Freeform 29"/>
              <p:cNvSpPr>
                <a:spLocks/>
              </p:cNvSpPr>
              <p:nvPr/>
            </p:nvSpPr>
            <p:spPr bwMode="auto">
              <a:xfrm>
                <a:off x="5095" y="3776"/>
                <a:ext cx="84" cy="14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1" y="8"/>
                  </a:cxn>
                  <a:cxn ang="0">
                    <a:pos x="18" y="5"/>
                  </a:cxn>
                  <a:cxn ang="0">
                    <a:pos x="30" y="2"/>
                  </a:cxn>
                  <a:cxn ang="0">
                    <a:pos x="43" y="0"/>
                  </a:cxn>
                  <a:cxn ang="0">
                    <a:pos x="52" y="0"/>
                  </a:cxn>
                  <a:cxn ang="0">
                    <a:pos x="62" y="3"/>
                  </a:cxn>
                  <a:cxn ang="0">
                    <a:pos x="73" y="6"/>
                  </a:cxn>
                  <a:cxn ang="0">
                    <a:pos x="83" y="11"/>
                  </a:cxn>
                </a:cxnLst>
                <a:rect l="0" t="0" r="r" b="b"/>
                <a:pathLst>
                  <a:path w="84" h="14">
                    <a:moveTo>
                      <a:pt x="0" y="13"/>
                    </a:moveTo>
                    <a:lnTo>
                      <a:pt x="11" y="8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43" y="0"/>
                    </a:lnTo>
                    <a:lnTo>
                      <a:pt x="52" y="0"/>
                    </a:lnTo>
                    <a:lnTo>
                      <a:pt x="62" y="3"/>
                    </a:lnTo>
                    <a:lnTo>
                      <a:pt x="73" y="6"/>
                    </a:lnTo>
                    <a:lnTo>
                      <a:pt x="83" y="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05502" name="Freeform 30"/>
              <p:cNvSpPr>
                <a:spLocks/>
              </p:cNvSpPr>
              <p:nvPr/>
            </p:nvSpPr>
            <p:spPr bwMode="auto">
              <a:xfrm>
                <a:off x="5083" y="3819"/>
                <a:ext cx="78" cy="1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3" y="4"/>
                  </a:cxn>
                  <a:cxn ang="0">
                    <a:pos x="29" y="0"/>
                  </a:cxn>
                  <a:cxn ang="0">
                    <a:pos x="45" y="0"/>
                  </a:cxn>
                  <a:cxn ang="0">
                    <a:pos x="58" y="1"/>
                  </a:cxn>
                  <a:cxn ang="0">
                    <a:pos x="66" y="4"/>
                  </a:cxn>
                  <a:cxn ang="0">
                    <a:pos x="74" y="7"/>
                  </a:cxn>
                  <a:cxn ang="0">
                    <a:pos x="79" y="13"/>
                  </a:cxn>
                </a:cxnLst>
                <a:rect l="0" t="0" r="r" b="b"/>
                <a:pathLst>
                  <a:path w="80" h="14">
                    <a:moveTo>
                      <a:pt x="0" y="7"/>
                    </a:moveTo>
                    <a:lnTo>
                      <a:pt x="13" y="4"/>
                    </a:lnTo>
                    <a:lnTo>
                      <a:pt x="29" y="0"/>
                    </a:lnTo>
                    <a:lnTo>
                      <a:pt x="45" y="0"/>
                    </a:lnTo>
                    <a:lnTo>
                      <a:pt x="58" y="1"/>
                    </a:lnTo>
                    <a:lnTo>
                      <a:pt x="66" y="4"/>
                    </a:lnTo>
                    <a:lnTo>
                      <a:pt x="74" y="7"/>
                    </a:lnTo>
                    <a:lnTo>
                      <a:pt x="79" y="1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05503" name="Freeform 31"/>
              <p:cNvSpPr>
                <a:spLocks/>
              </p:cNvSpPr>
              <p:nvPr/>
            </p:nvSpPr>
            <p:spPr bwMode="auto">
              <a:xfrm>
                <a:off x="5062" y="3862"/>
                <a:ext cx="73" cy="18"/>
              </a:xfrm>
              <a:custGeom>
                <a:avLst/>
                <a:gdLst/>
                <a:ahLst/>
                <a:cxnLst>
                  <a:cxn ang="0">
                    <a:pos x="5" y="17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9" y="5"/>
                  </a:cxn>
                  <a:cxn ang="0">
                    <a:pos x="22" y="2"/>
                  </a:cxn>
                  <a:cxn ang="0">
                    <a:pos x="34" y="0"/>
                  </a:cxn>
                  <a:cxn ang="0">
                    <a:pos x="46" y="0"/>
                  </a:cxn>
                  <a:cxn ang="0">
                    <a:pos x="56" y="0"/>
                  </a:cxn>
                  <a:cxn ang="0">
                    <a:pos x="65" y="4"/>
                  </a:cxn>
                  <a:cxn ang="0">
                    <a:pos x="72" y="6"/>
                  </a:cxn>
                </a:cxnLst>
                <a:rect l="0" t="0" r="r" b="b"/>
                <a:pathLst>
                  <a:path w="73" h="18">
                    <a:moveTo>
                      <a:pt x="5" y="17"/>
                    </a:moveTo>
                    <a:lnTo>
                      <a:pt x="0" y="14"/>
                    </a:lnTo>
                    <a:lnTo>
                      <a:pt x="2" y="7"/>
                    </a:lnTo>
                    <a:lnTo>
                      <a:pt x="9" y="5"/>
                    </a:lnTo>
                    <a:lnTo>
                      <a:pt x="22" y="2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5" y="4"/>
                    </a:lnTo>
                    <a:lnTo>
                      <a:pt x="72" y="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05504" name="Rectangle 32"/>
              <p:cNvSpPr>
                <a:spLocks noChangeArrowheads="1"/>
              </p:cNvSpPr>
              <p:nvPr/>
            </p:nvSpPr>
            <p:spPr bwMode="auto">
              <a:xfrm>
                <a:off x="4910" y="3782"/>
                <a:ext cx="44" cy="2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</p:grpSp>
      <p:grpSp>
        <p:nvGrpSpPr>
          <p:cNvPr id="58376" name="Group 33"/>
          <p:cNvGrpSpPr>
            <a:grpSpLocks/>
          </p:cNvGrpSpPr>
          <p:nvPr/>
        </p:nvGrpSpPr>
        <p:grpSpPr bwMode="auto">
          <a:xfrm>
            <a:off x="8301042" y="4081463"/>
            <a:ext cx="1331912" cy="1846262"/>
            <a:chOff x="4766" y="2359"/>
            <a:chExt cx="774" cy="1163"/>
          </a:xfrm>
        </p:grpSpPr>
        <p:grpSp>
          <p:nvGrpSpPr>
            <p:cNvPr id="58377" name="Group 34"/>
            <p:cNvGrpSpPr>
              <a:grpSpLocks/>
            </p:cNvGrpSpPr>
            <p:nvPr/>
          </p:nvGrpSpPr>
          <p:grpSpPr bwMode="auto">
            <a:xfrm>
              <a:off x="4766" y="2359"/>
              <a:ext cx="774" cy="1163"/>
              <a:chOff x="4766" y="2359"/>
              <a:chExt cx="774" cy="1163"/>
            </a:xfrm>
          </p:grpSpPr>
          <p:sp>
            <p:nvSpPr>
              <p:cNvPr id="58394" name="Freeform 35"/>
              <p:cNvSpPr>
                <a:spLocks/>
              </p:cNvSpPr>
              <p:nvPr/>
            </p:nvSpPr>
            <p:spPr bwMode="auto">
              <a:xfrm>
                <a:off x="4766" y="2447"/>
                <a:ext cx="729" cy="1075"/>
              </a:xfrm>
              <a:custGeom>
                <a:avLst/>
                <a:gdLst>
                  <a:gd name="T0" fmla="*/ 73 w 729"/>
                  <a:gd name="T1" fmla="*/ 482 h 1075"/>
                  <a:gd name="T2" fmla="*/ 89 w 729"/>
                  <a:gd name="T3" fmla="*/ 570 h 1075"/>
                  <a:gd name="T4" fmla="*/ 95 w 729"/>
                  <a:gd name="T5" fmla="*/ 653 h 1075"/>
                  <a:gd name="T6" fmla="*/ 103 w 729"/>
                  <a:gd name="T7" fmla="*/ 721 h 1075"/>
                  <a:gd name="T8" fmla="*/ 113 w 729"/>
                  <a:gd name="T9" fmla="*/ 788 h 1075"/>
                  <a:gd name="T10" fmla="*/ 131 w 729"/>
                  <a:gd name="T11" fmla="*/ 872 h 1075"/>
                  <a:gd name="T12" fmla="*/ 160 w 729"/>
                  <a:gd name="T13" fmla="*/ 949 h 1075"/>
                  <a:gd name="T14" fmla="*/ 173 w 729"/>
                  <a:gd name="T15" fmla="*/ 982 h 1075"/>
                  <a:gd name="T16" fmla="*/ 202 w 729"/>
                  <a:gd name="T17" fmla="*/ 1025 h 1075"/>
                  <a:gd name="T18" fmla="*/ 237 w 729"/>
                  <a:gd name="T19" fmla="*/ 1050 h 1075"/>
                  <a:gd name="T20" fmla="*/ 265 w 729"/>
                  <a:gd name="T21" fmla="*/ 1063 h 1075"/>
                  <a:gd name="T22" fmla="*/ 298 w 729"/>
                  <a:gd name="T23" fmla="*/ 1069 h 1075"/>
                  <a:gd name="T24" fmla="*/ 343 w 729"/>
                  <a:gd name="T25" fmla="*/ 1074 h 1075"/>
                  <a:gd name="T26" fmla="*/ 385 w 729"/>
                  <a:gd name="T27" fmla="*/ 1069 h 1075"/>
                  <a:gd name="T28" fmla="*/ 428 w 729"/>
                  <a:gd name="T29" fmla="*/ 1058 h 1075"/>
                  <a:gd name="T30" fmla="*/ 462 w 729"/>
                  <a:gd name="T31" fmla="*/ 1035 h 1075"/>
                  <a:gd name="T32" fmla="*/ 489 w 729"/>
                  <a:gd name="T33" fmla="*/ 1000 h 1075"/>
                  <a:gd name="T34" fmla="*/ 513 w 729"/>
                  <a:gd name="T35" fmla="*/ 954 h 1075"/>
                  <a:gd name="T36" fmla="*/ 536 w 729"/>
                  <a:gd name="T37" fmla="*/ 910 h 1075"/>
                  <a:gd name="T38" fmla="*/ 570 w 729"/>
                  <a:gd name="T39" fmla="*/ 830 h 1075"/>
                  <a:gd name="T40" fmla="*/ 603 w 729"/>
                  <a:gd name="T41" fmla="*/ 729 h 1075"/>
                  <a:gd name="T42" fmla="*/ 627 w 729"/>
                  <a:gd name="T43" fmla="*/ 652 h 1075"/>
                  <a:gd name="T44" fmla="*/ 642 w 729"/>
                  <a:gd name="T45" fmla="*/ 560 h 1075"/>
                  <a:gd name="T46" fmla="*/ 653 w 729"/>
                  <a:gd name="T47" fmla="*/ 480 h 1075"/>
                  <a:gd name="T48" fmla="*/ 659 w 729"/>
                  <a:gd name="T49" fmla="*/ 449 h 1075"/>
                  <a:gd name="T50" fmla="*/ 680 w 729"/>
                  <a:gd name="T51" fmla="*/ 437 h 1075"/>
                  <a:gd name="T52" fmla="*/ 697 w 729"/>
                  <a:gd name="T53" fmla="*/ 426 h 1075"/>
                  <a:gd name="T54" fmla="*/ 715 w 729"/>
                  <a:gd name="T55" fmla="*/ 410 h 1075"/>
                  <a:gd name="T56" fmla="*/ 728 w 729"/>
                  <a:gd name="T57" fmla="*/ 390 h 1075"/>
                  <a:gd name="T58" fmla="*/ 726 w 729"/>
                  <a:gd name="T59" fmla="*/ 373 h 1075"/>
                  <a:gd name="T60" fmla="*/ 707 w 729"/>
                  <a:gd name="T61" fmla="*/ 357 h 1075"/>
                  <a:gd name="T62" fmla="*/ 686 w 729"/>
                  <a:gd name="T63" fmla="*/ 345 h 1075"/>
                  <a:gd name="T64" fmla="*/ 664 w 729"/>
                  <a:gd name="T65" fmla="*/ 342 h 1075"/>
                  <a:gd name="T66" fmla="*/ 664 w 729"/>
                  <a:gd name="T67" fmla="*/ 318 h 1075"/>
                  <a:gd name="T68" fmla="*/ 669 w 729"/>
                  <a:gd name="T69" fmla="*/ 252 h 1075"/>
                  <a:gd name="T70" fmla="*/ 676 w 729"/>
                  <a:gd name="T71" fmla="*/ 177 h 1075"/>
                  <a:gd name="T72" fmla="*/ 647 w 729"/>
                  <a:gd name="T73" fmla="*/ 95 h 1075"/>
                  <a:gd name="T74" fmla="*/ 610 w 729"/>
                  <a:gd name="T75" fmla="*/ 54 h 1075"/>
                  <a:gd name="T76" fmla="*/ 519 w 729"/>
                  <a:gd name="T77" fmla="*/ 7 h 1075"/>
                  <a:gd name="T78" fmla="*/ 404 w 729"/>
                  <a:gd name="T79" fmla="*/ 0 h 1075"/>
                  <a:gd name="T80" fmla="*/ 297 w 729"/>
                  <a:gd name="T81" fmla="*/ 11 h 1075"/>
                  <a:gd name="T82" fmla="*/ 171 w 729"/>
                  <a:gd name="T83" fmla="*/ 49 h 1075"/>
                  <a:gd name="T84" fmla="*/ 96 w 729"/>
                  <a:gd name="T85" fmla="*/ 123 h 1075"/>
                  <a:gd name="T86" fmla="*/ 92 w 729"/>
                  <a:gd name="T87" fmla="*/ 195 h 1075"/>
                  <a:gd name="T88" fmla="*/ 96 w 729"/>
                  <a:gd name="T89" fmla="*/ 245 h 1075"/>
                  <a:gd name="T90" fmla="*/ 92 w 729"/>
                  <a:gd name="T91" fmla="*/ 283 h 1075"/>
                  <a:gd name="T92" fmla="*/ 86 w 729"/>
                  <a:gd name="T93" fmla="*/ 310 h 1075"/>
                  <a:gd name="T94" fmla="*/ 63 w 729"/>
                  <a:gd name="T95" fmla="*/ 330 h 1075"/>
                  <a:gd name="T96" fmla="*/ 37 w 729"/>
                  <a:gd name="T97" fmla="*/ 341 h 1075"/>
                  <a:gd name="T98" fmla="*/ 10 w 729"/>
                  <a:gd name="T99" fmla="*/ 356 h 1075"/>
                  <a:gd name="T100" fmla="*/ 1 w 729"/>
                  <a:gd name="T101" fmla="*/ 375 h 1075"/>
                  <a:gd name="T102" fmla="*/ 0 w 729"/>
                  <a:gd name="T103" fmla="*/ 390 h 1075"/>
                  <a:gd name="T104" fmla="*/ 9 w 729"/>
                  <a:gd name="T105" fmla="*/ 412 h 1075"/>
                  <a:gd name="T106" fmla="*/ 39 w 729"/>
                  <a:gd name="T107" fmla="*/ 430 h 1075"/>
                  <a:gd name="T108" fmla="*/ 58 w 729"/>
                  <a:gd name="T109" fmla="*/ 437 h 1075"/>
                  <a:gd name="T110" fmla="*/ 73 w 729"/>
                  <a:gd name="T111" fmla="*/ 482 h 107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29"/>
                  <a:gd name="T169" fmla="*/ 0 h 1075"/>
                  <a:gd name="T170" fmla="*/ 729 w 729"/>
                  <a:gd name="T171" fmla="*/ 1075 h 107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29" h="1075">
                    <a:moveTo>
                      <a:pt x="73" y="482"/>
                    </a:moveTo>
                    <a:lnTo>
                      <a:pt x="89" y="570"/>
                    </a:lnTo>
                    <a:lnTo>
                      <a:pt x="95" y="653"/>
                    </a:lnTo>
                    <a:lnTo>
                      <a:pt x="103" y="721"/>
                    </a:lnTo>
                    <a:lnTo>
                      <a:pt x="113" y="788"/>
                    </a:lnTo>
                    <a:lnTo>
                      <a:pt x="131" y="872"/>
                    </a:lnTo>
                    <a:lnTo>
                      <a:pt x="160" y="949"/>
                    </a:lnTo>
                    <a:lnTo>
                      <a:pt x="173" y="982"/>
                    </a:lnTo>
                    <a:lnTo>
                      <a:pt x="202" y="1025"/>
                    </a:lnTo>
                    <a:lnTo>
                      <a:pt x="237" y="1050"/>
                    </a:lnTo>
                    <a:lnTo>
                      <a:pt x="265" y="1063"/>
                    </a:lnTo>
                    <a:lnTo>
                      <a:pt x="298" y="1069"/>
                    </a:lnTo>
                    <a:lnTo>
                      <a:pt x="343" y="1074"/>
                    </a:lnTo>
                    <a:lnTo>
                      <a:pt x="385" y="1069"/>
                    </a:lnTo>
                    <a:lnTo>
                      <a:pt x="428" y="1058"/>
                    </a:lnTo>
                    <a:lnTo>
                      <a:pt x="462" y="1035"/>
                    </a:lnTo>
                    <a:lnTo>
                      <a:pt x="489" y="1000"/>
                    </a:lnTo>
                    <a:lnTo>
                      <a:pt x="513" y="954"/>
                    </a:lnTo>
                    <a:lnTo>
                      <a:pt x="536" y="910"/>
                    </a:lnTo>
                    <a:lnTo>
                      <a:pt x="570" y="830"/>
                    </a:lnTo>
                    <a:lnTo>
                      <a:pt x="603" y="729"/>
                    </a:lnTo>
                    <a:lnTo>
                      <a:pt x="627" y="652"/>
                    </a:lnTo>
                    <a:lnTo>
                      <a:pt x="642" y="560"/>
                    </a:lnTo>
                    <a:lnTo>
                      <a:pt x="653" y="480"/>
                    </a:lnTo>
                    <a:lnTo>
                      <a:pt x="659" y="449"/>
                    </a:lnTo>
                    <a:lnTo>
                      <a:pt x="680" y="437"/>
                    </a:lnTo>
                    <a:lnTo>
                      <a:pt x="697" y="426"/>
                    </a:lnTo>
                    <a:lnTo>
                      <a:pt x="715" y="410"/>
                    </a:lnTo>
                    <a:lnTo>
                      <a:pt x="728" y="390"/>
                    </a:lnTo>
                    <a:lnTo>
                      <a:pt x="726" y="373"/>
                    </a:lnTo>
                    <a:lnTo>
                      <a:pt x="707" y="357"/>
                    </a:lnTo>
                    <a:lnTo>
                      <a:pt x="686" y="345"/>
                    </a:lnTo>
                    <a:lnTo>
                      <a:pt x="664" y="342"/>
                    </a:lnTo>
                    <a:lnTo>
                      <a:pt x="664" y="318"/>
                    </a:lnTo>
                    <a:lnTo>
                      <a:pt x="669" y="252"/>
                    </a:lnTo>
                    <a:lnTo>
                      <a:pt x="676" y="177"/>
                    </a:lnTo>
                    <a:lnTo>
                      <a:pt x="647" y="95"/>
                    </a:lnTo>
                    <a:lnTo>
                      <a:pt x="610" y="54"/>
                    </a:lnTo>
                    <a:lnTo>
                      <a:pt x="519" y="7"/>
                    </a:lnTo>
                    <a:lnTo>
                      <a:pt x="404" y="0"/>
                    </a:lnTo>
                    <a:lnTo>
                      <a:pt x="297" y="11"/>
                    </a:lnTo>
                    <a:lnTo>
                      <a:pt x="171" y="49"/>
                    </a:lnTo>
                    <a:lnTo>
                      <a:pt x="96" y="123"/>
                    </a:lnTo>
                    <a:lnTo>
                      <a:pt x="92" y="195"/>
                    </a:lnTo>
                    <a:lnTo>
                      <a:pt x="96" y="245"/>
                    </a:lnTo>
                    <a:lnTo>
                      <a:pt x="92" y="283"/>
                    </a:lnTo>
                    <a:lnTo>
                      <a:pt x="86" y="310"/>
                    </a:lnTo>
                    <a:lnTo>
                      <a:pt x="63" y="330"/>
                    </a:lnTo>
                    <a:lnTo>
                      <a:pt x="37" y="341"/>
                    </a:lnTo>
                    <a:lnTo>
                      <a:pt x="10" y="356"/>
                    </a:lnTo>
                    <a:lnTo>
                      <a:pt x="1" y="375"/>
                    </a:lnTo>
                    <a:lnTo>
                      <a:pt x="0" y="390"/>
                    </a:lnTo>
                    <a:lnTo>
                      <a:pt x="9" y="412"/>
                    </a:lnTo>
                    <a:lnTo>
                      <a:pt x="39" y="430"/>
                    </a:lnTo>
                    <a:lnTo>
                      <a:pt x="58" y="437"/>
                    </a:lnTo>
                    <a:lnTo>
                      <a:pt x="73" y="482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8395" name="Group 36"/>
              <p:cNvGrpSpPr>
                <a:grpSpLocks/>
              </p:cNvGrpSpPr>
              <p:nvPr/>
            </p:nvGrpSpPr>
            <p:grpSpPr bwMode="auto">
              <a:xfrm>
                <a:off x="4767" y="2359"/>
                <a:ext cx="773" cy="446"/>
                <a:chOff x="4767" y="2359"/>
                <a:chExt cx="773" cy="446"/>
              </a:xfrm>
            </p:grpSpPr>
            <p:sp>
              <p:nvSpPr>
                <p:cNvPr id="58396" name="Freeform 37"/>
                <p:cNvSpPr>
                  <a:spLocks/>
                </p:cNvSpPr>
                <p:nvPr/>
              </p:nvSpPr>
              <p:spPr bwMode="auto">
                <a:xfrm>
                  <a:off x="4767" y="2359"/>
                  <a:ext cx="773" cy="446"/>
                </a:xfrm>
                <a:custGeom>
                  <a:avLst/>
                  <a:gdLst>
                    <a:gd name="T0" fmla="*/ 613 w 773"/>
                    <a:gd name="T1" fmla="*/ 385 h 446"/>
                    <a:gd name="T2" fmla="*/ 663 w 773"/>
                    <a:gd name="T3" fmla="*/ 435 h 446"/>
                    <a:gd name="T4" fmla="*/ 691 w 773"/>
                    <a:gd name="T5" fmla="*/ 392 h 446"/>
                    <a:gd name="T6" fmla="*/ 724 w 773"/>
                    <a:gd name="T7" fmla="*/ 348 h 446"/>
                    <a:gd name="T8" fmla="*/ 738 w 773"/>
                    <a:gd name="T9" fmla="*/ 302 h 446"/>
                    <a:gd name="T10" fmla="*/ 716 w 773"/>
                    <a:gd name="T11" fmla="*/ 267 h 446"/>
                    <a:gd name="T12" fmla="*/ 764 w 773"/>
                    <a:gd name="T13" fmla="*/ 224 h 446"/>
                    <a:gd name="T14" fmla="*/ 766 w 773"/>
                    <a:gd name="T15" fmla="*/ 181 h 446"/>
                    <a:gd name="T16" fmla="*/ 697 w 773"/>
                    <a:gd name="T17" fmla="*/ 152 h 446"/>
                    <a:gd name="T18" fmla="*/ 628 w 773"/>
                    <a:gd name="T19" fmla="*/ 135 h 446"/>
                    <a:gd name="T20" fmla="*/ 586 w 773"/>
                    <a:gd name="T21" fmla="*/ 104 h 446"/>
                    <a:gd name="T22" fmla="*/ 555 w 773"/>
                    <a:gd name="T23" fmla="*/ 73 h 446"/>
                    <a:gd name="T24" fmla="*/ 504 w 773"/>
                    <a:gd name="T25" fmla="*/ 56 h 446"/>
                    <a:gd name="T26" fmla="*/ 466 w 773"/>
                    <a:gd name="T27" fmla="*/ 40 h 446"/>
                    <a:gd name="T28" fmla="*/ 461 w 773"/>
                    <a:gd name="T29" fmla="*/ 12 h 446"/>
                    <a:gd name="T30" fmla="*/ 413 w 773"/>
                    <a:gd name="T31" fmla="*/ 5 h 446"/>
                    <a:gd name="T32" fmla="*/ 336 w 773"/>
                    <a:gd name="T33" fmla="*/ 21 h 446"/>
                    <a:gd name="T34" fmla="*/ 242 w 773"/>
                    <a:gd name="T35" fmla="*/ 9 h 446"/>
                    <a:gd name="T36" fmla="*/ 168 w 773"/>
                    <a:gd name="T37" fmla="*/ 0 h 446"/>
                    <a:gd name="T38" fmla="*/ 125 w 773"/>
                    <a:gd name="T39" fmla="*/ 38 h 446"/>
                    <a:gd name="T40" fmla="*/ 76 w 773"/>
                    <a:gd name="T41" fmla="*/ 82 h 446"/>
                    <a:gd name="T42" fmla="*/ 10 w 773"/>
                    <a:gd name="T43" fmla="*/ 119 h 446"/>
                    <a:gd name="T44" fmla="*/ 21 w 773"/>
                    <a:gd name="T45" fmla="*/ 167 h 446"/>
                    <a:gd name="T46" fmla="*/ 19 w 773"/>
                    <a:gd name="T47" fmla="*/ 205 h 446"/>
                    <a:gd name="T48" fmla="*/ 2 w 773"/>
                    <a:gd name="T49" fmla="*/ 240 h 446"/>
                    <a:gd name="T50" fmla="*/ 13 w 773"/>
                    <a:gd name="T51" fmla="*/ 291 h 446"/>
                    <a:gd name="T52" fmla="*/ 27 w 773"/>
                    <a:gd name="T53" fmla="*/ 329 h 446"/>
                    <a:gd name="T54" fmla="*/ 47 w 773"/>
                    <a:gd name="T55" fmla="*/ 383 h 446"/>
                    <a:gd name="T56" fmla="*/ 74 w 773"/>
                    <a:gd name="T57" fmla="*/ 430 h 446"/>
                    <a:gd name="T58" fmla="*/ 95 w 773"/>
                    <a:gd name="T59" fmla="*/ 423 h 446"/>
                    <a:gd name="T60" fmla="*/ 147 w 773"/>
                    <a:gd name="T61" fmla="*/ 383 h 446"/>
                    <a:gd name="T62" fmla="*/ 189 w 773"/>
                    <a:gd name="T63" fmla="*/ 344 h 446"/>
                    <a:gd name="T64" fmla="*/ 189 w 773"/>
                    <a:gd name="T65" fmla="*/ 310 h 446"/>
                    <a:gd name="T66" fmla="*/ 196 w 773"/>
                    <a:gd name="T67" fmla="*/ 285 h 446"/>
                    <a:gd name="T68" fmla="*/ 182 w 773"/>
                    <a:gd name="T69" fmla="*/ 256 h 446"/>
                    <a:gd name="T70" fmla="*/ 151 w 773"/>
                    <a:gd name="T71" fmla="*/ 243 h 446"/>
                    <a:gd name="T72" fmla="*/ 161 w 773"/>
                    <a:gd name="T73" fmla="*/ 219 h 446"/>
                    <a:gd name="T74" fmla="*/ 178 w 773"/>
                    <a:gd name="T75" fmla="*/ 199 h 446"/>
                    <a:gd name="T76" fmla="*/ 186 w 773"/>
                    <a:gd name="T77" fmla="*/ 180 h 446"/>
                    <a:gd name="T78" fmla="*/ 227 w 773"/>
                    <a:gd name="T79" fmla="*/ 173 h 446"/>
                    <a:gd name="T80" fmla="*/ 266 w 773"/>
                    <a:gd name="T81" fmla="*/ 173 h 446"/>
                    <a:gd name="T82" fmla="*/ 308 w 773"/>
                    <a:gd name="T83" fmla="*/ 168 h 446"/>
                    <a:gd name="T84" fmla="*/ 343 w 773"/>
                    <a:gd name="T85" fmla="*/ 183 h 446"/>
                    <a:gd name="T86" fmla="*/ 371 w 773"/>
                    <a:gd name="T87" fmla="*/ 199 h 446"/>
                    <a:gd name="T88" fmla="*/ 420 w 773"/>
                    <a:gd name="T89" fmla="*/ 189 h 446"/>
                    <a:gd name="T90" fmla="*/ 464 w 773"/>
                    <a:gd name="T91" fmla="*/ 168 h 446"/>
                    <a:gd name="T92" fmla="*/ 491 w 773"/>
                    <a:gd name="T93" fmla="*/ 140 h 446"/>
                    <a:gd name="T94" fmla="*/ 512 w 773"/>
                    <a:gd name="T95" fmla="*/ 124 h 446"/>
                    <a:gd name="T96" fmla="*/ 558 w 773"/>
                    <a:gd name="T97" fmla="*/ 128 h 446"/>
                    <a:gd name="T98" fmla="*/ 572 w 773"/>
                    <a:gd name="T99" fmla="*/ 159 h 446"/>
                    <a:gd name="T100" fmla="*/ 595 w 773"/>
                    <a:gd name="T101" fmla="*/ 186 h 446"/>
                    <a:gd name="T102" fmla="*/ 589 w 773"/>
                    <a:gd name="T103" fmla="*/ 210 h 446"/>
                    <a:gd name="T104" fmla="*/ 583 w 773"/>
                    <a:gd name="T105" fmla="*/ 237 h 446"/>
                    <a:gd name="T106" fmla="*/ 596 w 773"/>
                    <a:gd name="T107" fmla="*/ 265 h 446"/>
                    <a:gd name="T108" fmla="*/ 597 w 773"/>
                    <a:gd name="T109" fmla="*/ 307 h 44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773"/>
                    <a:gd name="T166" fmla="*/ 0 h 446"/>
                    <a:gd name="T167" fmla="*/ 773 w 773"/>
                    <a:gd name="T168" fmla="*/ 446 h 44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773" h="446">
                      <a:moveTo>
                        <a:pt x="592" y="348"/>
                      </a:moveTo>
                      <a:lnTo>
                        <a:pt x="613" y="385"/>
                      </a:lnTo>
                      <a:lnTo>
                        <a:pt x="636" y="415"/>
                      </a:lnTo>
                      <a:lnTo>
                        <a:pt x="663" y="435"/>
                      </a:lnTo>
                      <a:lnTo>
                        <a:pt x="677" y="419"/>
                      </a:lnTo>
                      <a:lnTo>
                        <a:pt x="691" y="392"/>
                      </a:lnTo>
                      <a:lnTo>
                        <a:pt x="700" y="360"/>
                      </a:lnTo>
                      <a:lnTo>
                        <a:pt x="724" y="348"/>
                      </a:lnTo>
                      <a:lnTo>
                        <a:pt x="734" y="327"/>
                      </a:lnTo>
                      <a:lnTo>
                        <a:pt x="738" y="302"/>
                      </a:lnTo>
                      <a:lnTo>
                        <a:pt x="727" y="280"/>
                      </a:lnTo>
                      <a:lnTo>
                        <a:pt x="716" y="267"/>
                      </a:lnTo>
                      <a:lnTo>
                        <a:pt x="742" y="246"/>
                      </a:lnTo>
                      <a:lnTo>
                        <a:pt x="764" y="224"/>
                      </a:lnTo>
                      <a:lnTo>
                        <a:pt x="772" y="202"/>
                      </a:lnTo>
                      <a:lnTo>
                        <a:pt x="766" y="181"/>
                      </a:lnTo>
                      <a:lnTo>
                        <a:pt x="731" y="162"/>
                      </a:lnTo>
                      <a:lnTo>
                        <a:pt x="697" y="152"/>
                      </a:lnTo>
                      <a:lnTo>
                        <a:pt x="659" y="145"/>
                      </a:lnTo>
                      <a:lnTo>
                        <a:pt x="628" y="135"/>
                      </a:lnTo>
                      <a:lnTo>
                        <a:pt x="603" y="122"/>
                      </a:lnTo>
                      <a:lnTo>
                        <a:pt x="586" y="104"/>
                      </a:lnTo>
                      <a:lnTo>
                        <a:pt x="576" y="89"/>
                      </a:lnTo>
                      <a:lnTo>
                        <a:pt x="555" y="73"/>
                      </a:lnTo>
                      <a:lnTo>
                        <a:pt x="531" y="63"/>
                      </a:lnTo>
                      <a:lnTo>
                        <a:pt x="504" y="56"/>
                      </a:lnTo>
                      <a:lnTo>
                        <a:pt x="475" y="59"/>
                      </a:lnTo>
                      <a:lnTo>
                        <a:pt x="466" y="40"/>
                      </a:lnTo>
                      <a:lnTo>
                        <a:pt x="468" y="27"/>
                      </a:lnTo>
                      <a:lnTo>
                        <a:pt x="461" y="12"/>
                      </a:lnTo>
                      <a:lnTo>
                        <a:pt x="435" y="5"/>
                      </a:lnTo>
                      <a:lnTo>
                        <a:pt x="413" y="5"/>
                      </a:lnTo>
                      <a:lnTo>
                        <a:pt x="381" y="10"/>
                      </a:lnTo>
                      <a:lnTo>
                        <a:pt x="336" y="21"/>
                      </a:lnTo>
                      <a:lnTo>
                        <a:pt x="294" y="16"/>
                      </a:lnTo>
                      <a:lnTo>
                        <a:pt x="242" y="9"/>
                      </a:lnTo>
                      <a:lnTo>
                        <a:pt x="199" y="2"/>
                      </a:lnTo>
                      <a:lnTo>
                        <a:pt x="168" y="0"/>
                      </a:lnTo>
                      <a:lnTo>
                        <a:pt x="142" y="15"/>
                      </a:lnTo>
                      <a:lnTo>
                        <a:pt x="125" y="38"/>
                      </a:lnTo>
                      <a:lnTo>
                        <a:pt x="104" y="59"/>
                      </a:lnTo>
                      <a:lnTo>
                        <a:pt x="76" y="82"/>
                      </a:lnTo>
                      <a:lnTo>
                        <a:pt x="45" y="99"/>
                      </a:lnTo>
                      <a:lnTo>
                        <a:pt x="10" y="119"/>
                      </a:lnTo>
                      <a:lnTo>
                        <a:pt x="8" y="142"/>
                      </a:lnTo>
                      <a:lnTo>
                        <a:pt x="21" y="167"/>
                      </a:lnTo>
                      <a:lnTo>
                        <a:pt x="27" y="183"/>
                      </a:lnTo>
                      <a:lnTo>
                        <a:pt x="19" y="205"/>
                      </a:lnTo>
                      <a:lnTo>
                        <a:pt x="9" y="224"/>
                      </a:lnTo>
                      <a:lnTo>
                        <a:pt x="2" y="240"/>
                      </a:lnTo>
                      <a:lnTo>
                        <a:pt x="0" y="267"/>
                      </a:lnTo>
                      <a:lnTo>
                        <a:pt x="13" y="291"/>
                      </a:lnTo>
                      <a:lnTo>
                        <a:pt x="25" y="308"/>
                      </a:lnTo>
                      <a:lnTo>
                        <a:pt x="27" y="329"/>
                      </a:lnTo>
                      <a:lnTo>
                        <a:pt x="34" y="357"/>
                      </a:lnTo>
                      <a:lnTo>
                        <a:pt x="47" y="383"/>
                      </a:lnTo>
                      <a:lnTo>
                        <a:pt x="57" y="406"/>
                      </a:lnTo>
                      <a:lnTo>
                        <a:pt x="74" y="430"/>
                      </a:lnTo>
                      <a:lnTo>
                        <a:pt x="85" y="445"/>
                      </a:lnTo>
                      <a:lnTo>
                        <a:pt x="95" y="423"/>
                      </a:lnTo>
                      <a:lnTo>
                        <a:pt x="116" y="400"/>
                      </a:lnTo>
                      <a:lnTo>
                        <a:pt x="147" y="383"/>
                      </a:lnTo>
                      <a:lnTo>
                        <a:pt x="174" y="362"/>
                      </a:lnTo>
                      <a:lnTo>
                        <a:pt x="189" y="344"/>
                      </a:lnTo>
                      <a:lnTo>
                        <a:pt x="194" y="326"/>
                      </a:lnTo>
                      <a:lnTo>
                        <a:pt x="189" y="310"/>
                      </a:lnTo>
                      <a:lnTo>
                        <a:pt x="193" y="296"/>
                      </a:lnTo>
                      <a:lnTo>
                        <a:pt x="196" y="285"/>
                      </a:lnTo>
                      <a:lnTo>
                        <a:pt x="194" y="272"/>
                      </a:lnTo>
                      <a:lnTo>
                        <a:pt x="182" y="256"/>
                      </a:lnTo>
                      <a:lnTo>
                        <a:pt x="166" y="249"/>
                      </a:lnTo>
                      <a:lnTo>
                        <a:pt x="151" y="243"/>
                      </a:lnTo>
                      <a:lnTo>
                        <a:pt x="153" y="232"/>
                      </a:lnTo>
                      <a:lnTo>
                        <a:pt x="161" y="219"/>
                      </a:lnTo>
                      <a:lnTo>
                        <a:pt x="172" y="205"/>
                      </a:lnTo>
                      <a:lnTo>
                        <a:pt x="178" y="199"/>
                      </a:lnTo>
                      <a:lnTo>
                        <a:pt x="180" y="189"/>
                      </a:lnTo>
                      <a:lnTo>
                        <a:pt x="186" y="180"/>
                      </a:lnTo>
                      <a:lnTo>
                        <a:pt x="202" y="173"/>
                      </a:lnTo>
                      <a:lnTo>
                        <a:pt x="227" y="173"/>
                      </a:lnTo>
                      <a:lnTo>
                        <a:pt x="249" y="173"/>
                      </a:lnTo>
                      <a:lnTo>
                        <a:pt x="266" y="173"/>
                      </a:lnTo>
                      <a:lnTo>
                        <a:pt x="286" y="168"/>
                      </a:lnTo>
                      <a:lnTo>
                        <a:pt x="308" y="168"/>
                      </a:lnTo>
                      <a:lnTo>
                        <a:pt x="329" y="174"/>
                      </a:lnTo>
                      <a:lnTo>
                        <a:pt x="343" y="183"/>
                      </a:lnTo>
                      <a:lnTo>
                        <a:pt x="354" y="191"/>
                      </a:lnTo>
                      <a:lnTo>
                        <a:pt x="371" y="199"/>
                      </a:lnTo>
                      <a:lnTo>
                        <a:pt x="397" y="196"/>
                      </a:lnTo>
                      <a:lnTo>
                        <a:pt x="420" y="189"/>
                      </a:lnTo>
                      <a:lnTo>
                        <a:pt x="439" y="181"/>
                      </a:lnTo>
                      <a:lnTo>
                        <a:pt x="464" y="168"/>
                      </a:lnTo>
                      <a:lnTo>
                        <a:pt x="480" y="155"/>
                      </a:lnTo>
                      <a:lnTo>
                        <a:pt x="491" y="140"/>
                      </a:lnTo>
                      <a:lnTo>
                        <a:pt x="499" y="128"/>
                      </a:lnTo>
                      <a:lnTo>
                        <a:pt x="512" y="124"/>
                      </a:lnTo>
                      <a:lnTo>
                        <a:pt x="531" y="127"/>
                      </a:lnTo>
                      <a:lnTo>
                        <a:pt x="558" y="128"/>
                      </a:lnTo>
                      <a:lnTo>
                        <a:pt x="564" y="143"/>
                      </a:lnTo>
                      <a:lnTo>
                        <a:pt x="572" y="159"/>
                      </a:lnTo>
                      <a:lnTo>
                        <a:pt x="584" y="174"/>
                      </a:lnTo>
                      <a:lnTo>
                        <a:pt x="595" y="186"/>
                      </a:lnTo>
                      <a:lnTo>
                        <a:pt x="600" y="197"/>
                      </a:lnTo>
                      <a:lnTo>
                        <a:pt x="589" y="210"/>
                      </a:lnTo>
                      <a:lnTo>
                        <a:pt x="583" y="224"/>
                      </a:lnTo>
                      <a:lnTo>
                        <a:pt x="583" y="237"/>
                      </a:lnTo>
                      <a:lnTo>
                        <a:pt x="589" y="252"/>
                      </a:lnTo>
                      <a:lnTo>
                        <a:pt x="596" y="265"/>
                      </a:lnTo>
                      <a:lnTo>
                        <a:pt x="612" y="277"/>
                      </a:lnTo>
                      <a:lnTo>
                        <a:pt x="597" y="307"/>
                      </a:lnTo>
                      <a:lnTo>
                        <a:pt x="592" y="348"/>
                      </a:lnTo>
                    </a:path>
                  </a:pathLst>
                </a:custGeom>
                <a:solidFill>
                  <a:srgbClr val="A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8397" name="Group 38"/>
                <p:cNvGrpSpPr>
                  <a:grpSpLocks/>
                </p:cNvGrpSpPr>
                <p:nvPr/>
              </p:nvGrpSpPr>
              <p:grpSpPr bwMode="auto">
                <a:xfrm>
                  <a:off x="4869" y="2443"/>
                  <a:ext cx="568" cy="228"/>
                  <a:chOff x="4869" y="2443"/>
                  <a:chExt cx="568" cy="228"/>
                </a:xfrm>
              </p:grpSpPr>
              <p:sp>
                <p:nvSpPr>
                  <p:cNvPr id="58398" name="Freeform 39"/>
                  <p:cNvSpPr>
                    <a:spLocks/>
                  </p:cNvSpPr>
                  <p:nvPr/>
                </p:nvSpPr>
                <p:spPr bwMode="auto">
                  <a:xfrm>
                    <a:off x="4991" y="2461"/>
                    <a:ext cx="93" cy="70"/>
                  </a:xfrm>
                  <a:custGeom>
                    <a:avLst/>
                    <a:gdLst>
                      <a:gd name="T0" fmla="*/ 92 w 93"/>
                      <a:gd name="T1" fmla="*/ 68 h 70"/>
                      <a:gd name="T2" fmla="*/ 65 w 93"/>
                      <a:gd name="T3" fmla="*/ 59 h 70"/>
                      <a:gd name="T4" fmla="*/ 51 w 93"/>
                      <a:gd name="T5" fmla="*/ 36 h 70"/>
                      <a:gd name="T6" fmla="*/ 58 w 93"/>
                      <a:gd name="T7" fmla="*/ 20 h 70"/>
                      <a:gd name="T8" fmla="*/ 76 w 93"/>
                      <a:gd name="T9" fmla="*/ 0 h 70"/>
                      <a:gd name="T10" fmla="*/ 62 w 93"/>
                      <a:gd name="T11" fmla="*/ 6 h 70"/>
                      <a:gd name="T12" fmla="*/ 52 w 93"/>
                      <a:gd name="T13" fmla="*/ 14 h 70"/>
                      <a:gd name="T14" fmla="*/ 38 w 93"/>
                      <a:gd name="T15" fmla="*/ 25 h 70"/>
                      <a:gd name="T16" fmla="*/ 38 w 93"/>
                      <a:gd name="T17" fmla="*/ 37 h 70"/>
                      <a:gd name="T18" fmla="*/ 43 w 93"/>
                      <a:gd name="T19" fmla="*/ 46 h 70"/>
                      <a:gd name="T20" fmla="*/ 40 w 93"/>
                      <a:gd name="T21" fmla="*/ 58 h 70"/>
                      <a:gd name="T22" fmla="*/ 31 w 93"/>
                      <a:gd name="T23" fmla="*/ 50 h 70"/>
                      <a:gd name="T24" fmla="*/ 12 w 93"/>
                      <a:gd name="T25" fmla="*/ 40 h 70"/>
                      <a:gd name="T26" fmla="*/ 10 w 93"/>
                      <a:gd name="T27" fmla="*/ 26 h 70"/>
                      <a:gd name="T28" fmla="*/ 0 w 93"/>
                      <a:gd name="T29" fmla="*/ 42 h 70"/>
                      <a:gd name="T30" fmla="*/ 13 w 93"/>
                      <a:gd name="T31" fmla="*/ 57 h 70"/>
                      <a:gd name="T32" fmla="*/ 19 w 93"/>
                      <a:gd name="T33" fmla="*/ 69 h 70"/>
                      <a:gd name="T34" fmla="*/ 42 w 93"/>
                      <a:gd name="T35" fmla="*/ 68 h 70"/>
                      <a:gd name="T36" fmla="*/ 67 w 93"/>
                      <a:gd name="T37" fmla="*/ 64 h 70"/>
                      <a:gd name="T38" fmla="*/ 92 w 93"/>
                      <a:gd name="T39" fmla="*/ 68 h 70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93"/>
                      <a:gd name="T61" fmla="*/ 0 h 70"/>
                      <a:gd name="T62" fmla="*/ 93 w 93"/>
                      <a:gd name="T63" fmla="*/ 70 h 70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93" h="70">
                        <a:moveTo>
                          <a:pt x="92" y="68"/>
                        </a:moveTo>
                        <a:lnTo>
                          <a:pt x="65" y="59"/>
                        </a:lnTo>
                        <a:lnTo>
                          <a:pt x="51" y="36"/>
                        </a:lnTo>
                        <a:lnTo>
                          <a:pt x="58" y="20"/>
                        </a:lnTo>
                        <a:lnTo>
                          <a:pt x="76" y="0"/>
                        </a:lnTo>
                        <a:lnTo>
                          <a:pt x="62" y="6"/>
                        </a:lnTo>
                        <a:lnTo>
                          <a:pt x="52" y="14"/>
                        </a:lnTo>
                        <a:lnTo>
                          <a:pt x="38" y="25"/>
                        </a:lnTo>
                        <a:lnTo>
                          <a:pt x="38" y="37"/>
                        </a:lnTo>
                        <a:lnTo>
                          <a:pt x="43" y="46"/>
                        </a:lnTo>
                        <a:lnTo>
                          <a:pt x="40" y="58"/>
                        </a:lnTo>
                        <a:lnTo>
                          <a:pt x="31" y="50"/>
                        </a:lnTo>
                        <a:lnTo>
                          <a:pt x="12" y="40"/>
                        </a:lnTo>
                        <a:lnTo>
                          <a:pt x="10" y="26"/>
                        </a:lnTo>
                        <a:lnTo>
                          <a:pt x="0" y="42"/>
                        </a:lnTo>
                        <a:lnTo>
                          <a:pt x="13" y="57"/>
                        </a:lnTo>
                        <a:lnTo>
                          <a:pt x="19" y="69"/>
                        </a:lnTo>
                        <a:lnTo>
                          <a:pt x="42" y="68"/>
                        </a:lnTo>
                        <a:lnTo>
                          <a:pt x="67" y="64"/>
                        </a:lnTo>
                        <a:lnTo>
                          <a:pt x="92" y="68"/>
                        </a:lnTo>
                      </a:path>
                    </a:pathLst>
                  </a:custGeom>
                  <a:solidFill>
                    <a:srgbClr val="60402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8399" name="Freeform 40"/>
                  <p:cNvSpPr>
                    <a:spLocks/>
                  </p:cNvSpPr>
                  <p:nvPr/>
                </p:nvSpPr>
                <p:spPr bwMode="auto">
                  <a:xfrm>
                    <a:off x="5230" y="2443"/>
                    <a:ext cx="54" cy="44"/>
                  </a:xfrm>
                  <a:custGeom>
                    <a:avLst/>
                    <a:gdLst>
                      <a:gd name="T0" fmla="*/ 33 w 54"/>
                      <a:gd name="T1" fmla="*/ 43 h 44"/>
                      <a:gd name="T2" fmla="*/ 40 w 54"/>
                      <a:gd name="T3" fmla="*/ 20 h 44"/>
                      <a:gd name="T4" fmla="*/ 33 w 54"/>
                      <a:gd name="T5" fmla="*/ 10 h 44"/>
                      <a:gd name="T6" fmla="*/ 17 w 54"/>
                      <a:gd name="T7" fmla="*/ 5 h 44"/>
                      <a:gd name="T8" fmla="*/ 0 w 54"/>
                      <a:gd name="T9" fmla="*/ 6 h 44"/>
                      <a:gd name="T10" fmla="*/ 14 w 54"/>
                      <a:gd name="T11" fmla="*/ 0 h 44"/>
                      <a:gd name="T12" fmla="*/ 33 w 54"/>
                      <a:gd name="T13" fmla="*/ 1 h 44"/>
                      <a:gd name="T14" fmla="*/ 51 w 54"/>
                      <a:gd name="T15" fmla="*/ 13 h 44"/>
                      <a:gd name="T16" fmla="*/ 53 w 54"/>
                      <a:gd name="T17" fmla="*/ 25 h 44"/>
                      <a:gd name="T18" fmla="*/ 33 w 54"/>
                      <a:gd name="T19" fmla="*/ 43 h 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"/>
                      <a:gd name="T31" fmla="*/ 0 h 44"/>
                      <a:gd name="T32" fmla="*/ 54 w 54"/>
                      <a:gd name="T33" fmla="*/ 44 h 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" h="44">
                        <a:moveTo>
                          <a:pt x="33" y="43"/>
                        </a:moveTo>
                        <a:lnTo>
                          <a:pt x="40" y="20"/>
                        </a:lnTo>
                        <a:lnTo>
                          <a:pt x="33" y="10"/>
                        </a:lnTo>
                        <a:lnTo>
                          <a:pt x="17" y="5"/>
                        </a:lnTo>
                        <a:lnTo>
                          <a:pt x="0" y="6"/>
                        </a:lnTo>
                        <a:lnTo>
                          <a:pt x="14" y="0"/>
                        </a:lnTo>
                        <a:lnTo>
                          <a:pt x="33" y="1"/>
                        </a:lnTo>
                        <a:lnTo>
                          <a:pt x="51" y="13"/>
                        </a:lnTo>
                        <a:lnTo>
                          <a:pt x="53" y="25"/>
                        </a:lnTo>
                        <a:lnTo>
                          <a:pt x="33" y="43"/>
                        </a:lnTo>
                      </a:path>
                    </a:pathLst>
                  </a:custGeom>
                  <a:solidFill>
                    <a:srgbClr val="60402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8400" name="Freeform 41"/>
                  <p:cNvSpPr>
                    <a:spLocks/>
                  </p:cNvSpPr>
                  <p:nvPr/>
                </p:nvSpPr>
                <p:spPr bwMode="auto">
                  <a:xfrm>
                    <a:off x="4869" y="2558"/>
                    <a:ext cx="46" cy="43"/>
                  </a:xfrm>
                  <a:custGeom>
                    <a:avLst/>
                    <a:gdLst>
                      <a:gd name="T0" fmla="*/ 45 w 46"/>
                      <a:gd name="T1" fmla="*/ 39 h 43"/>
                      <a:gd name="T2" fmla="*/ 18 w 46"/>
                      <a:gd name="T3" fmla="*/ 36 h 43"/>
                      <a:gd name="T4" fmla="*/ 15 w 46"/>
                      <a:gd name="T5" fmla="*/ 32 h 43"/>
                      <a:gd name="T6" fmla="*/ 3 w 46"/>
                      <a:gd name="T7" fmla="*/ 12 h 43"/>
                      <a:gd name="T8" fmla="*/ 3 w 46"/>
                      <a:gd name="T9" fmla="*/ 0 h 43"/>
                      <a:gd name="T10" fmla="*/ 0 w 46"/>
                      <a:gd name="T11" fmla="*/ 19 h 43"/>
                      <a:gd name="T12" fmla="*/ 3 w 46"/>
                      <a:gd name="T13" fmla="*/ 32 h 43"/>
                      <a:gd name="T14" fmla="*/ 11 w 46"/>
                      <a:gd name="T15" fmla="*/ 42 h 43"/>
                      <a:gd name="T16" fmla="*/ 45 w 46"/>
                      <a:gd name="T17" fmla="*/ 39 h 4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46"/>
                      <a:gd name="T28" fmla="*/ 0 h 43"/>
                      <a:gd name="T29" fmla="*/ 46 w 46"/>
                      <a:gd name="T30" fmla="*/ 43 h 4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46" h="43">
                        <a:moveTo>
                          <a:pt x="45" y="39"/>
                        </a:moveTo>
                        <a:lnTo>
                          <a:pt x="18" y="36"/>
                        </a:lnTo>
                        <a:lnTo>
                          <a:pt x="15" y="32"/>
                        </a:lnTo>
                        <a:lnTo>
                          <a:pt x="3" y="12"/>
                        </a:lnTo>
                        <a:lnTo>
                          <a:pt x="3" y="0"/>
                        </a:lnTo>
                        <a:lnTo>
                          <a:pt x="0" y="19"/>
                        </a:lnTo>
                        <a:lnTo>
                          <a:pt x="3" y="32"/>
                        </a:lnTo>
                        <a:lnTo>
                          <a:pt x="11" y="42"/>
                        </a:lnTo>
                        <a:lnTo>
                          <a:pt x="45" y="39"/>
                        </a:lnTo>
                      </a:path>
                    </a:pathLst>
                  </a:custGeom>
                  <a:solidFill>
                    <a:srgbClr val="60402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8401" name="Freeform 42"/>
                  <p:cNvSpPr>
                    <a:spLocks/>
                  </p:cNvSpPr>
                  <p:nvPr/>
                </p:nvSpPr>
                <p:spPr bwMode="auto">
                  <a:xfrm>
                    <a:off x="4875" y="2598"/>
                    <a:ext cx="40" cy="46"/>
                  </a:xfrm>
                  <a:custGeom>
                    <a:avLst/>
                    <a:gdLst>
                      <a:gd name="T0" fmla="*/ 39 w 40"/>
                      <a:gd name="T1" fmla="*/ 0 h 46"/>
                      <a:gd name="T2" fmla="*/ 10 w 40"/>
                      <a:gd name="T3" fmla="*/ 14 h 46"/>
                      <a:gd name="T4" fmla="*/ 0 w 40"/>
                      <a:gd name="T5" fmla="*/ 28 h 46"/>
                      <a:gd name="T6" fmla="*/ 2 w 40"/>
                      <a:gd name="T7" fmla="*/ 40 h 46"/>
                      <a:gd name="T8" fmla="*/ 14 w 40"/>
                      <a:gd name="T9" fmla="*/ 45 h 46"/>
                      <a:gd name="T10" fmla="*/ 14 w 40"/>
                      <a:gd name="T11" fmla="*/ 37 h 46"/>
                      <a:gd name="T12" fmla="*/ 14 w 40"/>
                      <a:gd name="T13" fmla="*/ 26 h 46"/>
                      <a:gd name="T14" fmla="*/ 24 w 40"/>
                      <a:gd name="T15" fmla="*/ 19 h 46"/>
                      <a:gd name="T16" fmla="*/ 39 w 40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40"/>
                      <a:gd name="T28" fmla="*/ 0 h 46"/>
                      <a:gd name="T29" fmla="*/ 40 w 40"/>
                      <a:gd name="T30" fmla="*/ 46 h 4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40" h="46">
                        <a:moveTo>
                          <a:pt x="39" y="0"/>
                        </a:moveTo>
                        <a:lnTo>
                          <a:pt x="10" y="14"/>
                        </a:lnTo>
                        <a:lnTo>
                          <a:pt x="0" y="28"/>
                        </a:lnTo>
                        <a:lnTo>
                          <a:pt x="2" y="40"/>
                        </a:lnTo>
                        <a:lnTo>
                          <a:pt x="14" y="45"/>
                        </a:lnTo>
                        <a:lnTo>
                          <a:pt x="14" y="37"/>
                        </a:lnTo>
                        <a:lnTo>
                          <a:pt x="14" y="26"/>
                        </a:lnTo>
                        <a:lnTo>
                          <a:pt x="24" y="19"/>
                        </a:lnTo>
                        <a:lnTo>
                          <a:pt x="39" y="0"/>
                        </a:lnTo>
                      </a:path>
                    </a:pathLst>
                  </a:custGeom>
                  <a:solidFill>
                    <a:srgbClr val="60402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8402" name="Freeform 43"/>
                  <p:cNvSpPr>
                    <a:spLocks/>
                  </p:cNvSpPr>
                  <p:nvPr/>
                </p:nvSpPr>
                <p:spPr bwMode="auto">
                  <a:xfrm>
                    <a:off x="5362" y="2636"/>
                    <a:ext cx="75" cy="35"/>
                  </a:xfrm>
                  <a:custGeom>
                    <a:avLst/>
                    <a:gdLst>
                      <a:gd name="T0" fmla="*/ 14 w 75"/>
                      <a:gd name="T1" fmla="*/ 0 h 35"/>
                      <a:gd name="T2" fmla="*/ 43 w 75"/>
                      <a:gd name="T3" fmla="*/ 8 h 35"/>
                      <a:gd name="T4" fmla="*/ 60 w 75"/>
                      <a:gd name="T5" fmla="*/ 8 h 35"/>
                      <a:gd name="T6" fmla="*/ 74 w 75"/>
                      <a:gd name="T7" fmla="*/ 0 h 35"/>
                      <a:gd name="T8" fmla="*/ 64 w 75"/>
                      <a:gd name="T9" fmla="*/ 12 h 35"/>
                      <a:gd name="T10" fmla="*/ 46 w 75"/>
                      <a:gd name="T11" fmla="*/ 17 h 35"/>
                      <a:gd name="T12" fmla="*/ 52 w 75"/>
                      <a:gd name="T13" fmla="*/ 25 h 35"/>
                      <a:gd name="T14" fmla="*/ 68 w 75"/>
                      <a:gd name="T15" fmla="*/ 29 h 35"/>
                      <a:gd name="T16" fmla="*/ 38 w 75"/>
                      <a:gd name="T17" fmla="*/ 27 h 35"/>
                      <a:gd name="T18" fmla="*/ 26 w 75"/>
                      <a:gd name="T19" fmla="*/ 21 h 35"/>
                      <a:gd name="T20" fmla="*/ 18 w 75"/>
                      <a:gd name="T21" fmla="*/ 12 h 35"/>
                      <a:gd name="T22" fmla="*/ 13 w 75"/>
                      <a:gd name="T23" fmla="*/ 21 h 35"/>
                      <a:gd name="T24" fmla="*/ 11 w 75"/>
                      <a:gd name="T25" fmla="*/ 34 h 35"/>
                      <a:gd name="T26" fmla="*/ 0 w 75"/>
                      <a:gd name="T27" fmla="*/ 25 h 35"/>
                      <a:gd name="T28" fmla="*/ 5 w 75"/>
                      <a:gd name="T29" fmla="*/ 12 h 35"/>
                      <a:gd name="T30" fmla="*/ 14 w 75"/>
                      <a:gd name="T31" fmla="*/ 0 h 35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5"/>
                      <a:gd name="T49" fmla="*/ 0 h 35"/>
                      <a:gd name="T50" fmla="*/ 75 w 75"/>
                      <a:gd name="T51" fmla="*/ 35 h 35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5" h="35">
                        <a:moveTo>
                          <a:pt x="14" y="0"/>
                        </a:moveTo>
                        <a:lnTo>
                          <a:pt x="43" y="8"/>
                        </a:lnTo>
                        <a:lnTo>
                          <a:pt x="60" y="8"/>
                        </a:lnTo>
                        <a:lnTo>
                          <a:pt x="74" y="0"/>
                        </a:lnTo>
                        <a:lnTo>
                          <a:pt x="64" y="12"/>
                        </a:lnTo>
                        <a:lnTo>
                          <a:pt x="46" y="17"/>
                        </a:lnTo>
                        <a:lnTo>
                          <a:pt x="52" y="25"/>
                        </a:lnTo>
                        <a:lnTo>
                          <a:pt x="68" y="29"/>
                        </a:lnTo>
                        <a:lnTo>
                          <a:pt x="38" y="27"/>
                        </a:lnTo>
                        <a:lnTo>
                          <a:pt x="26" y="21"/>
                        </a:lnTo>
                        <a:lnTo>
                          <a:pt x="18" y="12"/>
                        </a:lnTo>
                        <a:lnTo>
                          <a:pt x="13" y="21"/>
                        </a:lnTo>
                        <a:lnTo>
                          <a:pt x="11" y="34"/>
                        </a:lnTo>
                        <a:lnTo>
                          <a:pt x="0" y="25"/>
                        </a:lnTo>
                        <a:lnTo>
                          <a:pt x="5" y="12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60402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</p:grpSp>
        <p:grpSp>
          <p:nvGrpSpPr>
            <p:cNvPr id="58378" name="Group 44"/>
            <p:cNvGrpSpPr>
              <a:grpSpLocks/>
            </p:cNvGrpSpPr>
            <p:nvPr/>
          </p:nvGrpSpPr>
          <p:grpSpPr bwMode="auto">
            <a:xfrm>
              <a:off x="4977" y="2591"/>
              <a:ext cx="374" cy="604"/>
              <a:chOff x="4977" y="2591"/>
              <a:chExt cx="374" cy="604"/>
            </a:xfrm>
          </p:grpSpPr>
          <p:grpSp>
            <p:nvGrpSpPr>
              <p:cNvPr id="58379" name="Group 45"/>
              <p:cNvGrpSpPr>
                <a:grpSpLocks/>
              </p:cNvGrpSpPr>
              <p:nvPr/>
            </p:nvGrpSpPr>
            <p:grpSpPr bwMode="auto">
              <a:xfrm>
                <a:off x="5055" y="3002"/>
                <a:ext cx="142" cy="193"/>
                <a:chOff x="5055" y="3002"/>
                <a:chExt cx="142" cy="193"/>
              </a:xfrm>
            </p:grpSpPr>
            <p:sp>
              <p:nvSpPr>
                <p:cNvPr id="58388" name="Freeform 46"/>
                <p:cNvSpPr>
                  <a:spLocks/>
                </p:cNvSpPr>
                <p:nvPr/>
              </p:nvSpPr>
              <p:spPr bwMode="auto">
                <a:xfrm>
                  <a:off x="5055" y="3002"/>
                  <a:ext cx="142" cy="118"/>
                </a:xfrm>
                <a:custGeom>
                  <a:avLst/>
                  <a:gdLst>
                    <a:gd name="T0" fmla="*/ 7 w 142"/>
                    <a:gd name="T1" fmla="*/ 117 h 118"/>
                    <a:gd name="T2" fmla="*/ 0 w 142"/>
                    <a:gd name="T3" fmla="*/ 0 h 118"/>
                    <a:gd name="T4" fmla="*/ 22 w 142"/>
                    <a:gd name="T5" fmla="*/ 8 h 118"/>
                    <a:gd name="T6" fmla="*/ 37 w 142"/>
                    <a:gd name="T7" fmla="*/ 15 h 118"/>
                    <a:gd name="T8" fmla="*/ 56 w 142"/>
                    <a:gd name="T9" fmla="*/ 19 h 118"/>
                    <a:gd name="T10" fmla="*/ 88 w 142"/>
                    <a:gd name="T11" fmla="*/ 19 h 118"/>
                    <a:gd name="T12" fmla="*/ 107 w 142"/>
                    <a:gd name="T13" fmla="*/ 18 h 118"/>
                    <a:gd name="T14" fmla="*/ 124 w 142"/>
                    <a:gd name="T15" fmla="*/ 11 h 118"/>
                    <a:gd name="T16" fmla="*/ 141 w 142"/>
                    <a:gd name="T17" fmla="*/ 2 h 118"/>
                    <a:gd name="T18" fmla="*/ 137 w 142"/>
                    <a:gd name="T19" fmla="*/ 117 h 118"/>
                    <a:gd name="T20" fmla="*/ 7 w 142"/>
                    <a:gd name="T21" fmla="*/ 117 h 11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2"/>
                    <a:gd name="T34" fmla="*/ 0 h 118"/>
                    <a:gd name="T35" fmla="*/ 142 w 142"/>
                    <a:gd name="T36" fmla="*/ 118 h 11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2" h="118">
                      <a:moveTo>
                        <a:pt x="7" y="117"/>
                      </a:moveTo>
                      <a:lnTo>
                        <a:pt x="0" y="0"/>
                      </a:lnTo>
                      <a:lnTo>
                        <a:pt x="22" y="8"/>
                      </a:lnTo>
                      <a:lnTo>
                        <a:pt x="37" y="15"/>
                      </a:lnTo>
                      <a:lnTo>
                        <a:pt x="56" y="19"/>
                      </a:lnTo>
                      <a:lnTo>
                        <a:pt x="88" y="19"/>
                      </a:lnTo>
                      <a:lnTo>
                        <a:pt x="107" y="18"/>
                      </a:lnTo>
                      <a:lnTo>
                        <a:pt x="124" y="11"/>
                      </a:lnTo>
                      <a:lnTo>
                        <a:pt x="141" y="2"/>
                      </a:lnTo>
                      <a:lnTo>
                        <a:pt x="137" y="117"/>
                      </a:lnTo>
                      <a:lnTo>
                        <a:pt x="7" y="117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8389" name="Group 47"/>
                <p:cNvGrpSpPr>
                  <a:grpSpLocks/>
                </p:cNvGrpSpPr>
                <p:nvPr/>
              </p:nvGrpSpPr>
              <p:grpSpPr bwMode="auto">
                <a:xfrm>
                  <a:off x="5055" y="3002"/>
                  <a:ext cx="142" cy="193"/>
                  <a:chOff x="5055" y="3002"/>
                  <a:chExt cx="142" cy="193"/>
                </a:xfrm>
              </p:grpSpPr>
              <p:sp>
                <p:nvSpPr>
                  <p:cNvPr id="58391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5063" y="3038"/>
                    <a:ext cx="123" cy="15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58392" name="Freeform 49"/>
                  <p:cNvSpPr>
                    <a:spLocks/>
                  </p:cNvSpPr>
                  <p:nvPr/>
                </p:nvSpPr>
                <p:spPr bwMode="auto">
                  <a:xfrm>
                    <a:off x="5055" y="3002"/>
                    <a:ext cx="142" cy="55"/>
                  </a:xfrm>
                  <a:custGeom>
                    <a:avLst/>
                    <a:gdLst>
                      <a:gd name="T0" fmla="*/ 0 w 142"/>
                      <a:gd name="T1" fmla="*/ 0 h 55"/>
                      <a:gd name="T2" fmla="*/ 21 w 142"/>
                      <a:gd name="T3" fmla="*/ 8 h 55"/>
                      <a:gd name="T4" fmla="*/ 37 w 142"/>
                      <a:gd name="T5" fmla="*/ 15 h 55"/>
                      <a:gd name="T6" fmla="*/ 61 w 142"/>
                      <a:gd name="T7" fmla="*/ 19 h 55"/>
                      <a:gd name="T8" fmla="*/ 89 w 142"/>
                      <a:gd name="T9" fmla="*/ 19 h 55"/>
                      <a:gd name="T10" fmla="*/ 109 w 142"/>
                      <a:gd name="T11" fmla="*/ 17 h 55"/>
                      <a:gd name="T12" fmla="*/ 128 w 142"/>
                      <a:gd name="T13" fmla="*/ 9 h 55"/>
                      <a:gd name="T14" fmla="*/ 141 w 142"/>
                      <a:gd name="T15" fmla="*/ 0 h 55"/>
                      <a:gd name="T16" fmla="*/ 137 w 142"/>
                      <a:gd name="T17" fmla="*/ 54 h 55"/>
                      <a:gd name="T18" fmla="*/ 6 w 142"/>
                      <a:gd name="T19" fmla="*/ 54 h 55"/>
                      <a:gd name="T20" fmla="*/ 0 w 142"/>
                      <a:gd name="T21" fmla="*/ 0 h 5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42"/>
                      <a:gd name="T34" fmla="*/ 0 h 55"/>
                      <a:gd name="T35" fmla="*/ 142 w 142"/>
                      <a:gd name="T36" fmla="*/ 55 h 5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42" h="55">
                        <a:moveTo>
                          <a:pt x="0" y="0"/>
                        </a:moveTo>
                        <a:lnTo>
                          <a:pt x="21" y="8"/>
                        </a:lnTo>
                        <a:lnTo>
                          <a:pt x="37" y="15"/>
                        </a:lnTo>
                        <a:lnTo>
                          <a:pt x="61" y="19"/>
                        </a:lnTo>
                        <a:lnTo>
                          <a:pt x="89" y="19"/>
                        </a:lnTo>
                        <a:lnTo>
                          <a:pt x="109" y="17"/>
                        </a:lnTo>
                        <a:lnTo>
                          <a:pt x="128" y="9"/>
                        </a:lnTo>
                        <a:lnTo>
                          <a:pt x="141" y="0"/>
                        </a:lnTo>
                        <a:lnTo>
                          <a:pt x="137" y="54"/>
                        </a:lnTo>
                        <a:lnTo>
                          <a:pt x="6" y="5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8393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3122"/>
                    <a:ext cx="72" cy="7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8390" name="Rectangle 51"/>
                <p:cNvSpPr>
                  <a:spLocks noChangeArrowheads="1"/>
                </p:cNvSpPr>
                <p:nvPr/>
              </p:nvSpPr>
              <p:spPr bwMode="auto">
                <a:xfrm>
                  <a:off x="5076" y="3109"/>
                  <a:ext cx="98" cy="25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8380" name="Freeform 52"/>
              <p:cNvSpPr>
                <a:spLocks/>
              </p:cNvSpPr>
              <p:nvPr/>
            </p:nvSpPr>
            <p:spPr bwMode="auto">
              <a:xfrm>
                <a:off x="4977" y="2790"/>
                <a:ext cx="374" cy="185"/>
              </a:xfrm>
              <a:custGeom>
                <a:avLst/>
                <a:gdLst>
                  <a:gd name="T0" fmla="*/ 225 w 374"/>
                  <a:gd name="T1" fmla="*/ 0 h 185"/>
                  <a:gd name="T2" fmla="*/ 283 w 374"/>
                  <a:gd name="T3" fmla="*/ 12 h 185"/>
                  <a:gd name="T4" fmla="*/ 325 w 374"/>
                  <a:gd name="T5" fmla="*/ 23 h 185"/>
                  <a:gd name="T6" fmla="*/ 353 w 374"/>
                  <a:gd name="T7" fmla="*/ 38 h 185"/>
                  <a:gd name="T8" fmla="*/ 366 w 374"/>
                  <a:gd name="T9" fmla="*/ 52 h 185"/>
                  <a:gd name="T10" fmla="*/ 373 w 374"/>
                  <a:gd name="T11" fmla="*/ 77 h 185"/>
                  <a:gd name="T12" fmla="*/ 368 w 374"/>
                  <a:gd name="T13" fmla="*/ 100 h 185"/>
                  <a:gd name="T14" fmla="*/ 357 w 374"/>
                  <a:gd name="T15" fmla="*/ 123 h 185"/>
                  <a:gd name="T16" fmla="*/ 336 w 374"/>
                  <a:gd name="T17" fmla="*/ 145 h 185"/>
                  <a:gd name="T18" fmla="*/ 308 w 374"/>
                  <a:gd name="T19" fmla="*/ 160 h 185"/>
                  <a:gd name="T20" fmla="*/ 278 w 374"/>
                  <a:gd name="T21" fmla="*/ 170 h 185"/>
                  <a:gd name="T22" fmla="*/ 240 w 374"/>
                  <a:gd name="T23" fmla="*/ 180 h 185"/>
                  <a:gd name="T24" fmla="*/ 195 w 374"/>
                  <a:gd name="T25" fmla="*/ 184 h 185"/>
                  <a:gd name="T26" fmla="*/ 146 w 374"/>
                  <a:gd name="T27" fmla="*/ 184 h 185"/>
                  <a:gd name="T28" fmla="*/ 95 w 374"/>
                  <a:gd name="T29" fmla="*/ 179 h 185"/>
                  <a:gd name="T30" fmla="*/ 45 w 374"/>
                  <a:gd name="T31" fmla="*/ 169 h 185"/>
                  <a:gd name="T32" fmla="*/ 17 w 374"/>
                  <a:gd name="T33" fmla="*/ 151 h 185"/>
                  <a:gd name="T34" fmla="*/ 1 w 374"/>
                  <a:gd name="T35" fmla="*/ 131 h 185"/>
                  <a:gd name="T36" fmla="*/ 0 w 374"/>
                  <a:gd name="T37" fmla="*/ 110 h 185"/>
                  <a:gd name="T38" fmla="*/ 4 w 374"/>
                  <a:gd name="T39" fmla="*/ 89 h 185"/>
                  <a:gd name="T40" fmla="*/ 20 w 374"/>
                  <a:gd name="T41" fmla="*/ 67 h 185"/>
                  <a:gd name="T42" fmla="*/ 36 w 374"/>
                  <a:gd name="T43" fmla="*/ 48 h 185"/>
                  <a:gd name="T44" fmla="*/ 65 w 374"/>
                  <a:gd name="T45" fmla="*/ 33 h 185"/>
                  <a:gd name="T46" fmla="*/ 50 w 374"/>
                  <a:gd name="T47" fmla="*/ 23 h 1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4"/>
                  <a:gd name="T73" fmla="*/ 0 h 185"/>
                  <a:gd name="T74" fmla="*/ 374 w 374"/>
                  <a:gd name="T75" fmla="*/ 185 h 1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4" h="185">
                    <a:moveTo>
                      <a:pt x="225" y="0"/>
                    </a:moveTo>
                    <a:lnTo>
                      <a:pt x="283" y="12"/>
                    </a:lnTo>
                    <a:lnTo>
                      <a:pt x="325" y="23"/>
                    </a:lnTo>
                    <a:lnTo>
                      <a:pt x="353" y="38"/>
                    </a:lnTo>
                    <a:lnTo>
                      <a:pt x="366" y="52"/>
                    </a:lnTo>
                    <a:lnTo>
                      <a:pt x="373" y="77"/>
                    </a:lnTo>
                    <a:lnTo>
                      <a:pt x="368" y="100"/>
                    </a:lnTo>
                    <a:lnTo>
                      <a:pt x="357" y="123"/>
                    </a:lnTo>
                    <a:lnTo>
                      <a:pt x="336" y="145"/>
                    </a:lnTo>
                    <a:lnTo>
                      <a:pt x="308" y="160"/>
                    </a:lnTo>
                    <a:lnTo>
                      <a:pt x="278" y="170"/>
                    </a:lnTo>
                    <a:lnTo>
                      <a:pt x="240" y="180"/>
                    </a:lnTo>
                    <a:lnTo>
                      <a:pt x="195" y="184"/>
                    </a:lnTo>
                    <a:lnTo>
                      <a:pt x="146" y="184"/>
                    </a:lnTo>
                    <a:lnTo>
                      <a:pt x="95" y="179"/>
                    </a:lnTo>
                    <a:lnTo>
                      <a:pt x="45" y="169"/>
                    </a:lnTo>
                    <a:lnTo>
                      <a:pt x="17" y="151"/>
                    </a:lnTo>
                    <a:lnTo>
                      <a:pt x="1" y="131"/>
                    </a:lnTo>
                    <a:lnTo>
                      <a:pt x="0" y="110"/>
                    </a:lnTo>
                    <a:lnTo>
                      <a:pt x="4" y="89"/>
                    </a:lnTo>
                    <a:lnTo>
                      <a:pt x="20" y="67"/>
                    </a:lnTo>
                    <a:lnTo>
                      <a:pt x="36" y="48"/>
                    </a:lnTo>
                    <a:lnTo>
                      <a:pt x="65" y="33"/>
                    </a:lnTo>
                    <a:lnTo>
                      <a:pt x="50" y="2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8381" name="Group 53"/>
              <p:cNvGrpSpPr>
                <a:grpSpLocks/>
              </p:cNvGrpSpPr>
              <p:nvPr/>
            </p:nvGrpSpPr>
            <p:grpSpPr bwMode="auto">
              <a:xfrm>
                <a:off x="4997" y="2591"/>
                <a:ext cx="315" cy="168"/>
                <a:chOff x="4997" y="2591"/>
                <a:chExt cx="315" cy="168"/>
              </a:xfrm>
            </p:grpSpPr>
            <p:grpSp>
              <p:nvGrpSpPr>
                <p:cNvPr id="58382" name="Group 54"/>
                <p:cNvGrpSpPr>
                  <a:grpSpLocks/>
                </p:cNvGrpSpPr>
                <p:nvPr/>
              </p:nvGrpSpPr>
              <p:grpSpPr bwMode="auto">
                <a:xfrm>
                  <a:off x="5043" y="2621"/>
                  <a:ext cx="213" cy="138"/>
                  <a:chOff x="5043" y="2621"/>
                  <a:chExt cx="213" cy="138"/>
                </a:xfrm>
              </p:grpSpPr>
              <p:sp>
                <p:nvSpPr>
                  <p:cNvPr id="58386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5215" y="2621"/>
                    <a:ext cx="41" cy="13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5838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043" y="2621"/>
                    <a:ext cx="42" cy="13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58383" name="Group 57"/>
                <p:cNvGrpSpPr>
                  <a:grpSpLocks/>
                </p:cNvGrpSpPr>
                <p:nvPr/>
              </p:nvGrpSpPr>
              <p:grpSpPr bwMode="auto">
                <a:xfrm>
                  <a:off x="4997" y="2591"/>
                  <a:ext cx="315" cy="27"/>
                  <a:chOff x="4997" y="2591"/>
                  <a:chExt cx="315" cy="27"/>
                </a:xfrm>
              </p:grpSpPr>
              <p:sp>
                <p:nvSpPr>
                  <p:cNvPr id="58384" name="Freeform 58"/>
                  <p:cNvSpPr>
                    <a:spLocks/>
                  </p:cNvSpPr>
                  <p:nvPr/>
                </p:nvSpPr>
                <p:spPr bwMode="auto">
                  <a:xfrm>
                    <a:off x="4997" y="2592"/>
                    <a:ext cx="125" cy="26"/>
                  </a:xfrm>
                  <a:custGeom>
                    <a:avLst/>
                    <a:gdLst>
                      <a:gd name="T0" fmla="*/ 0 w 125"/>
                      <a:gd name="T1" fmla="*/ 25 h 26"/>
                      <a:gd name="T2" fmla="*/ 29 w 125"/>
                      <a:gd name="T3" fmla="*/ 11 h 26"/>
                      <a:gd name="T4" fmla="*/ 57 w 125"/>
                      <a:gd name="T5" fmla="*/ 2 h 26"/>
                      <a:gd name="T6" fmla="*/ 92 w 125"/>
                      <a:gd name="T7" fmla="*/ 0 h 26"/>
                      <a:gd name="T8" fmla="*/ 124 w 125"/>
                      <a:gd name="T9" fmla="*/ 4 h 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5"/>
                      <a:gd name="T16" fmla="*/ 0 h 26"/>
                      <a:gd name="T17" fmla="*/ 125 w 125"/>
                      <a:gd name="T18" fmla="*/ 26 h 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5" h="26">
                        <a:moveTo>
                          <a:pt x="0" y="25"/>
                        </a:moveTo>
                        <a:lnTo>
                          <a:pt x="29" y="11"/>
                        </a:lnTo>
                        <a:lnTo>
                          <a:pt x="57" y="2"/>
                        </a:lnTo>
                        <a:lnTo>
                          <a:pt x="92" y="0"/>
                        </a:lnTo>
                        <a:lnTo>
                          <a:pt x="124" y="4"/>
                        </a:lnTo>
                      </a:path>
                    </a:pathLst>
                  </a:custGeom>
                  <a:noFill/>
                  <a:ln w="50800" cap="rnd" cmpd="sng">
                    <a:solidFill>
                      <a:srgbClr val="A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8385" name="Freeform 59"/>
                  <p:cNvSpPr>
                    <a:spLocks/>
                  </p:cNvSpPr>
                  <p:nvPr/>
                </p:nvSpPr>
                <p:spPr bwMode="auto">
                  <a:xfrm>
                    <a:off x="5189" y="2591"/>
                    <a:ext cx="123" cy="25"/>
                  </a:xfrm>
                  <a:custGeom>
                    <a:avLst/>
                    <a:gdLst>
                      <a:gd name="T0" fmla="*/ 122 w 123"/>
                      <a:gd name="T1" fmla="*/ 24 h 25"/>
                      <a:gd name="T2" fmla="*/ 94 w 123"/>
                      <a:gd name="T3" fmla="*/ 11 h 25"/>
                      <a:gd name="T4" fmla="*/ 66 w 123"/>
                      <a:gd name="T5" fmla="*/ 3 h 25"/>
                      <a:gd name="T6" fmla="*/ 32 w 123"/>
                      <a:gd name="T7" fmla="*/ 0 h 25"/>
                      <a:gd name="T8" fmla="*/ 0 w 123"/>
                      <a:gd name="T9" fmla="*/ 3 h 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3"/>
                      <a:gd name="T16" fmla="*/ 0 h 25"/>
                      <a:gd name="T17" fmla="*/ 123 w 123"/>
                      <a:gd name="T18" fmla="*/ 25 h 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3" h="25">
                        <a:moveTo>
                          <a:pt x="122" y="24"/>
                        </a:moveTo>
                        <a:lnTo>
                          <a:pt x="94" y="11"/>
                        </a:lnTo>
                        <a:lnTo>
                          <a:pt x="66" y="3"/>
                        </a:lnTo>
                        <a:lnTo>
                          <a:pt x="32" y="0"/>
                        </a:lnTo>
                        <a:lnTo>
                          <a:pt x="0" y="3"/>
                        </a:lnTo>
                      </a:path>
                    </a:pathLst>
                  </a:custGeom>
                  <a:noFill/>
                  <a:ln w="50800" cap="rnd" cmpd="sng">
                    <a:solidFill>
                      <a:srgbClr val="A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69238099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332656"/>
            <a:ext cx="8915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Agenda</a:t>
            </a:r>
            <a:endParaRPr lang="zh-TW" altLang="en-US" dirty="0">
              <a:latin typeface="+mj-lt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2521" y="1772819"/>
            <a:ext cx="6768752" cy="4530725"/>
          </a:xfrm>
        </p:spPr>
        <p:txBody>
          <a:bodyPr/>
          <a:lstStyle/>
          <a:p>
            <a:r>
              <a:rPr lang="en-US" altLang="zh-TW" sz="4800" dirty="0" smtClean="0"/>
              <a:t>Statistical Methods</a:t>
            </a:r>
          </a:p>
          <a:p>
            <a:r>
              <a:rPr lang="en-US" altLang="zh-TW" sz="4800" dirty="0" smtClean="0"/>
              <a:t>Key Statistical Concepts</a:t>
            </a:r>
          </a:p>
          <a:p>
            <a:pPr>
              <a:buClr>
                <a:schemeClr val="accent2"/>
              </a:buClr>
              <a:buSzPct val="100000"/>
              <a:buFont typeface="Wingdings" pitchFamily="2" charset="2"/>
              <a:buChar char="þ"/>
            </a:pPr>
            <a:r>
              <a:rPr lang="en-US" altLang="zh-TW" sz="4800" b="1" dirty="0" smtClean="0">
                <a:solidFill>
                  <a:schemeClr val="accent6"/>
                </a:solidFill>
              </a:rPr>
              <a:t>Applications and some examples</a:t>
            </a:r>
            <a:endParaRPr lang="zh-TW" altLang="en-US" sz="4800" b="1" dirty="0">
              <a:solidFill>
                <a:schemeClr val="accent6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0160CD6-9260-4E37-B5EC-0B9AECF33ECD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E507632-1D02-49D9-A07E-63CD1B99310C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53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537176" y="1628809"/>
            <a:ext cx="3168352" cy="2905497"/>
            <a:chOff x="1824" y="633"/>
            <a:chExt cx="2834" cy="2849"/>
          </a:xfrm>
        </p:grpSpPr>
        <p:sp>
          <p:nvSpPr>
            <p:cNvPr id="101379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1380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1381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1382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31969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版面配置區 4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D55230F-E686-4984-B86E-E0AA42D4E65E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dirty="0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6963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E7F426BD-C612-4731-A9E0-E0B47ED3E677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54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200025" y="332656"/>
            <a:ext cx="9577388" cy="100811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/>
              <a:t>Statistical Computer Packages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0512" y="1268421"/>
            <a:ext cx="5456119" cy="5373687"/>
          </a:xfrm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3200" dirty="0" smtClean="0">
                <a:latin typeface="Tahoma" pitchFamily="34" charset="0"/>
                <a:ea typeface="華康細圓體" pitchFamily="49" charset="-120"/>
              </a:rPr>
              <a:t>1. Typical Software</a:t>
            </a:r>
          </a:p>
          <a:p>
            <a:pPr marL="971550" lvl="1" eaLnBrk="1" hangingPunct="1">
              <a:lnSpc>
                <a:spcPct val="90000"/>
              </a:lnSpc>
              <a:defRPr/>
            </a:pPr>
            <a:r>
              <a:rPr lang="en-US" altLang="zh-TW" sz="3200" dirty="0" smtClean="0">
                <a:latin typeface="Tahoma" pitchFamily="34" charset="0"/>
                <a:ea typeface="華康細圓體" pitchFamily="49" charset="-120"/>
              </a:rPr>
              <a:t>SAS</a:t>
            </a:r>
          </a:p>
          <a:p>
            <a:pPr marL="971550" lvl="1" eaLnBrk="1" hangingPunct="1">
              <a:lnSpc>
                <a:spcPct val="90000"/>
              </a:lnSpc>
              <a:defRPr/>
            </a:pPr>
            <a:r>
              <a:rPr lang="en-US" altLang="zh-TW" sz="3200" dirty="0" smtClean="0">
                <a:latin typeface="Tahoma" pitchFamily="34" charset="0"/>
                <a:ea typeface="華康細圓體" pitchFamily="49" charset="-120"/>
              </a:rPr>
              <a:t>SPSS</a:t>
            </a:r>
          </a:p>
          <a:p>
            <a:pPr marL="971550" lvl="1" eaLnBrk="1" hangingPunct="1">
              <a:lnSpc>
                <a:spcPct val="90000"/>
              </a:lnSpc>
              <a:defRPr/>
            </a:pPr>
            <a:r>
              <a:rPr lang="en-US" altLang="zh-TW" sz="3200" dirty="0" smtClean="0">
                <a:latin typeface="Tahoma" pitchFamily="34" charset="0"/>
                <a:ea typeface="華康細圓體" pitchFamily="49" charset="-120"/>
              </a:rPr>
              <a:t>MINITAB</a:t>
            </a:r>
          </a:p>
          <a:p>
            <a:pPr marL="971550" lvl="1" eaLnBrk="1" hangingPunct="1">
              <a:lnSpc>
                <a:spcPct val="90000"/>
              </a:lnSpc>
              <a:defRPr/>
            </a:pPr>
            <a:r>
              <a:rPr lang="en-US" altLang="zh-TW" sz="3200" b="1" dirty="0" smtClean="0">
                <a:solidFill>
                  <a:schemeClr val="folHlink"/>
                </a:solidFill>
                <a:latin typeface="Tahoma" pitchFamily="34" charset="0"/>
                <a:ea typeface="華康細圓體" pitchFamily="49" charset="-120"/>
              </a:rPr>
              <a:t>Excel, R</a:t>
            </a:r>
          </a:p>
          <a:p>
            <a:pPr marL="971550" lvl="1" eaLnBrk="1" hangingPunct="1">
              <a:lnSpc>
                <a:spcPct val="90000"/>
              </a:lnSpc>
              <a:defRPr/>
            </a:pPr>
            <a:r>
              <a:rPr lang="zh-TW" altLang="en-US" sz="3200" dirty="0" smtClean="0">
                <a:latin typeface="Tahoma" pitchFamily="34" charset="0"/>
                <a:ea typeface="華康細圓體" pitchFamily="49" charset="-120"/>
              </a:rPr>
              <a:t>中文統計程式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3200" dirty="0" smtClean="0">
                <a:latin typeface="Tahoma" pitchFamily="34" charset="0"/>
                <a:ea typeface="華康細圓體" pitchFamily="49" charset="-120"/>
              </a:rPr>
              <a:t>2. Need Statistical </a:t>
            </a:r>
          </a:p>
          <a:p>
            <a:pPr marL="971550" lvl="1" eaLnBrk="1" hangingPunct="1">
              <a:lnSpc>
                <a:spcPct val="90000"/>
              </a:lnSpc>
              <a:defRPr/>
            </a:pPr>
            <a:r>
              <a:rPr lang="en-US" altLang="zh-TW" sz="3200" dirty="0" smtClean="0">
                <a:latin typeface="Tahoma" pitchFamily="34" charset="0"/>
                <a:ea typeface="華康細圓體" pitchFamily="49" charset="-120"/>
              </a:rPr>
              <a:t>Understanding</a:t>
            </a:r>
          </a:p>
          <a:p>
            <a:pPr marL="971550" lvl="1" eaLnBrk="1" hangingPunct="1">
              <a:lnSpc>
                <a:spcPct val="90000"/>
              </a:lnSpc>
              <a:defRPr/>
            </a:pPr>
            <a:r>
              <a:rPr lang="en-US" altLang="zh-TW" sz="3200" dirty="0" smtClean="0">
                <a:latin typeface="Tahoma" pitchFamily="34" charset="0"/>
                <a:ea typeface="華康細圓體" pitchFamily="49" charset="-120"/>
              </a:rPr>
              <a:t>Assumptions</a:t>
            </a:r>
          </a:p>
          <a:p>
            <a:pPr marL="971550" lvl="1" eaLnBrk="1" hangingPunct="1">
              <a:lnSpc>
                <a:spcPct val="90000"/>
              </a:lnSpc>
              <a:defRPr/>
            </a:pPr>
            <a:r>
              <a:rPr lang="en-US" altLang="zh-TW" sz="3200" dirty="0" smtClean="0">
                <a:latin typeface="Tahoma" pitchFamily="34" charset="0"/>
                <a:ea typeface="華康細圓體" pitchFamily="49" charset="-120"/>
              </a:rPr>
              <a:t>Limitations </a:t>
            </a:r>
          </a:p>
        </p:txBody>
      </p:sp>
      <p:pic>
        <p:nvPicPr>
          <p:cNvPr id="105" name="圖片 104" descr="SAS_TPTK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9793" y="1363866"/>
            <a:ext cx="3672408" cy="872451"/>
          </a:xfrm>
          <a:prstGeom prst="rect">
            <a:avLst/>
          </a:prstGeom>
        </p:spPr>
      </p:pic>
      <p:pic>
        <p:nvPicPr>
          <p:cNvPr id="107" name="圖片 106" descr="bottom-stats_trial_300x1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00563" y="2398596"/>
            <a:ext cx="3810868" cy="1270289"/>
          </a:xfrm>
          <a:prstGeom prst="rect">
            <a:avLst/>
          </a:prstGeom>
        </p:spPr>
      </p:pic>
      <p:pic>
        <p:nvPicPr>
          <p:cNvPr id="108" name="圖片 107" descr="minitab_imag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1866" y="5098582"/>
            <a:ext cx="1577340" cy="1562100"/>
          </a:xfrm>
          <a:prstGeom prst="rect">
            <a:avLst/>
          </a:prstGeom>
        </p:spPr>
      </p:pic>
      <p:pic>
        <p:nvPicPr>
          <p:cNvPr id="109" name="圖片 108" descr="ZA104229139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32744" y="3817483"/>
            <a:ext cx="2342659" cy="103352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0" name="圖片 109" descr="統計學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21152" y="5013176"/>
            <a:ext cx="3224808" cy="16611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21" y="3817483"/>
            <a:ext cx="2889792" cy="10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9143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FD29B04-7E50-4BFF-BF8B-4779361444F5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085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AF6DDFCC-B579-4AF3-9E8A-2161221A3BAA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55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803" y="332656"/>
            <a:ext cx="771525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Some Examples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4884" y="1412776"/>
            <a:ext cx="8166589" cy="5256584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ea typeface="華康細圓體" panose="020F0309000000000000" pitchFamily="49" charset="-120"/>
              </a:rPr>
              <a:t>性別</a:t>
            </a:r>
            <a:r>
              <a:rPr lang="en-US" altLang="zh-TW" dirty="0" smtClean="0">
                <a:ea typeface="華康細圓體" panose="020F0309000000000000" pitchFamily="49" charset="-120"/>
              </a:rPr>
              <a:t>.</a:t>
            </a:r>
            <a:r>
              <a:rPr lang="zh-TW" altLang="en-US" dirty="0" smtClean="0">
                <a:ea typeface="華康細圓體" panose="020F0309000000000000" pitchFamily="49" charset="-120"/>
              </a:rPr>
              <a:t>星座 </a:t>
            </a:r>
            <a:r>
              <a:rPr lang="en-US" altLang="zh-TW" dirty="0" smtClean="0">
                <a:ea typeface="華康細圓體" panose="020F0309000000000000" pitchFamily="49" charset="-120"/>
              </a:rPr>
              <a:t>V.S </a:t>
            </a:r>
            <a:r>
              <a:rPr lang="zh-TW" altLang="en-US" dirty="0" smtClean="0">
                <a:ea typeface="華康細圓體" panose="020F0309000000000000" pitchFamily="49" charset="-120"/>
              </a:rPr>
              <a:t>幸運數字</a:t>
            </a:r>
          </a:p>
          <a:p>
            <a:pPr eaLnBrk="1" hangingPunct="1">
              <a:defRPr/>
            </a:pPr>
            <a:r>
              <a:rPr lang="zh-TW" altLang="zh-TW" dirty="0"/>
              <a:t>台大學生網路使用量對生活與課業表現的影響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>
                <a:ea typeface="華康細圓體" panose="020F0309000000000000" pitchFamily="49" charset="-120"/>
              </a:rPr>
              <a:t>大學男女遇到一個男生或女生時第一眼最關注外表因素分析</a:t>
            </a:r>
            <a:endParaRPr lang="en-US" altLang="zh-TW" dirty="0" smtClean="0">
              <a:ea typeface="華康細圓體" panose="020F0309000000000000" pitchFamily="49" charset="-120"/>
            </a:endParaRPr>
          </a:p>
          <a:p>
            <a:pPr>
              <a:defRPr/>
            </a:pPr>
            <a:r>
              <a:rPr lang="zh-TW" altLang="zh-TW" dirty="0">
                <a:latin typeface="Tahoma" pitchFamily="34" charset="0"/>
                <a:ea typeface="華康細圓體" pitchFamily="49" charset="-120"/>
              </a:rPr>
              <a:t>晴雨天氣與台大學生上課出席率、交通方式選擇的關係</a:t>
            </a:r>
            <a:r>
              <a:rPr lang="zh-TW" altLang="zh-TW" dirty="0" smtClean="0">
                <a:latin typeface="Tahoma" pitchFamily="34" charset="0"/>
                <a:ea typeface="華康細圓體" pitchFamily="49" charset="-120"/>
              </a:rPr>
              <a:t>探討</a:t>
            </a:r>
            <a:endParaRPr lang="zh-TW" altLang="en-US" dirty="0">
              <a:latin typeface="Tahoma" pitchFamily="34" charset="0"/>
              <a:ea typeface="華康細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85017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5084" y="404664"/>
            <a:ext cx="8915400" cy="1512168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>
                <a:latin typeface="+mj-lt"/>
                <a:ea typeface="+mj-ea"/>
              </a:rPr>
              <a:t>End of Chapter </a:t>
            </a:r>
            <a:r>
              <a:rPr lang="en-US" altLang="zh-TW" dirty="0" smtClean="0">
                <a:latin typeface="+mj-lt"/>
                <a:ea typeface="+mj-ea"/>
              </a:rPr>
              <a:t>1</a:t>
            </a:r>
            <a:endParaRPr lang="en-US" altLang="zh-TW" dirty="0">
              <a:latin typeface="+mj-lt"/>
              <a:ea typeface="+mj-ea"/>
            </a:endParaRP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4113742" y="3238507"/>
            <a:ext cx="1687116" cy="1611313"/>
          </a:xfrm>
          <a:prstGeom prst="roundRect">
            <a:avLst>
              <a:gd name="adj" fmla="val 12065"/>
            </a:avLst>
          </a:prstGeom>
          <a:noFill/>
          <a:ln w="50800">
            <a:solidFill>
              <a:srgbClr val="66FFFF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0" name="Freeform 4"/>
          <p:cNvSpPr>
            <a:spLocks/>
          </p:cNvSpPr>
          <p:nvPr/>
        </p:nvSpPr>
        <p:spPr bwMode="auto">
          <a:xfrm>
            <a:off x="4270243" y="2324100"/>
            <a:ext cx="1821259" cy="2670175"/>
          </a:xfrm>
          <a:custGeom>
            <a:avLst/>
            <a:gdLst/>
            <a:ahLst/>
            <a:cxnLst>
              <a:cxn ang="0">
                <a:pos x="119" y="784"/>
              </a:cxn>
              <a:cxn ang="0">
                <a:pos x="0" y="1239"/>
              </a:cxn>
              <a:cxn ang="0">
                <a:pos x="409" y="1681"/>
              </a:cxn>
              <a:cxn ang="0">
                <a:pos x="1058" y="196"/>
              </a:cxn>
              <a:cxn ang="0">
                <a:pos x="1058" y="0"/>
              </a:cxn>
              <a:cxn ang="0">
                <a:pos x="334" y="1252"/>
              </a:cxn>
              <a:cxn ang="0">
                <a:pos x="119" y="784"/>
              </a:cxn>
            </a:cxnLst>
            <a:rect l="0" t="0" r="r" b="b"/>
            <a:pathLst>
              <a:path w="1059" h="1682">
                <a:moveTo>
                  <a:pt x="119" y="784"/>
                </a:moveTo>
                <a:lnTo>
                  <a:pt x="0" y="1239"/>
                </a:lnTo>
                <a:lnTo>
                  <a:pt x="409" y="1681"/>
                </a:lnTo>
                <a:lnTo>
                  <a:pt x="1058" y="196"/>
                </a:lnTo>
                <a:lnTo>
                  <a:pt x="1058" y="0"/>
                </a:lnTo>
                <a:lnTo>
                  <a:pt x="334" y="1252"/>
                </a:lnTo>
                <a:lnTo>
                  <a:pt x="119" y="784"/>
                </a:lnTo>
              </a:path>
            </a:pathLst>
          </a:cu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038FC80-98BC-453A-8147-50F9C501C262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dirty="0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  <a:endParaRPr kumimoji="1" lang="en-US" altLang="zh-TW" dirty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B6AA5C1-CD85-448A-9EC4-402491BCFEEC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56</a:t>
            </a:fld>
            <a:endParaRPr kumimoji="1" lang="en-US" altLang="zh-TW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67576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"/>
          <p:cNvSpPr>
            <a:spLocks noGrp="1" noChangeArrowheads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113C55A-03E2-4F07-A80C-BAA92BF59D68}" type="datetime1">
              <a:rPr kumimoji="1" lang="zh-TW" altLang="en-US"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16739" name="Rectangle 41"/>
          <p:cNvSpPr>
            <a:spLocks noGrp="1" noChangeArrowheads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3BC85355-C88C-44C1-B5FE-BC5B25F47D27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57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9318" y="1557349"/>
            <a:ext cx="8347075" cy="2592387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Please Review Chapter 1</a:t>
            </a:r>
          </a:p>
        </p:txBody>
      </p:sp>
    </p:spTree>
    <p:extLst>
      <p:ext uri="{BB962C8B-B14F-4D97-AF65-F5344CB8AC3E}">
        <p14:creationId xmlns:p14="http://schemas.microsoft.com/office/powerpoint/2010/main" val="178852571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DE07834-9391-415A-A48A-B7A474F5ADA7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1776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C93D9F02-59B5-4630-9A01-65510ED3BFBA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58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404664"/>
            <a:ext cx="8915400" cy="144058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Homework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7238" y="1916115"/>
            <a:ext cx="5681662" cy="39258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/>
              <a:t>1.1 </a:t>
            </a:r>
          </a:p>
          <a:p>
            <a:pPr eaLnBrk="1" hangingPunct="1">
              <a:defRPr/>
            </a:pPr>
            <a:r>
              <a:rPr lang="en-US" altLang="zh-TW" sz="4800" smtClean="0"/>
              <a:t>1.7</a:t>
            </a:r>
            <a:endParaRPr lang="en-US" altLang="zh-TW" sz="4800" dirty="0" smtClean="0"/>
          </a:p>
        </p:txBody>
      </p:sp>
    </p:spTree>
    <p:extLst>
      <p:ext uri="{BB962C8B-B14F-4D97-AF65-F5344CB8AC3E}">
        <p14:creationId xmlns:p14="http://schemas.microsoft.com/office/powerpoint/2010/main" val="87094102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08D0C5E-9E67-4D79-82FF-4D43A50FF6F9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187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9B24580F-6676-4ED9-BAC1-FBC1D1DE0400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59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8544" y="332656"/>
            <a:ext cx="8358188" cy="1035966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New Net Profit 1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94" y="1341438"/>
            <a:ext cx="928846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Sales revenue: 88000 * 40 * $0.75 * 65% = $1,716,000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Cost: 88000 * 40 * $0.2 = $704,000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New Net Profit: $1,716,000 - $704,000 - $200,000 = $812,000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Current: 22000*40*$0.55= $484,000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Gain: $812,000 - $484,000 = $328,000</a:t>
            </a:r>
          </a:p>
        </p:txBody>
      </p:sp>
      <p:sp>
        <p:nvSpPr>
          <p:cNvPr id="11879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4" y="6248400"/>
            <a:ext cx="457200" cy="457200"/>
          </a:xfrm>
          <a:prstGeom prst="actionButtonReturn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6911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E9A3256-368F-40C9-B1FF-00D1169FB5A9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45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0F85E487-5C4E-4CA2-A5B8-586907AEA0C1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332660"/>
            <a:ext cx="8915400" cy="1368003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Textbook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552" y="1844675"/>
            <a:ext cx="8639375" cy="42497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>
                <a:ea typeface="標楷體" pitchFamily="65" charset="-120"/>
              </a:rPr>
              <a:t>Managerial Statistics </a:t>
            </a:r>
            <a:r>
              <a:rPr lang="en-US" altLang="zh-TW" sz="4800" dirty="0" smtClean="0"/>
              <a:t>by </a:t>
            </a:r>
            <a:r>
              <a:rPr lang="en-US" altLang="zh-TW" sz="4800" dirty="0">
                <a:ea typeface="標楷體" pitchFamily="65" charset="-120"/>
              </a:rPr>
              <a:t>Gerald Keller (Taiwan Edition)</a:t>
            </a:r>
            <a:r>
              <a:rPr lang="zh-TW" altLang="en-US" sz="4800" dirty="0" smtClean="0"/>
              <a:t>滄海書局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TW" altLang="en-US" sz="4800" dirty="0" smtClean="0"/>
              <a:t>	</a:t>
            </a:r>
            <a:r>
              <a:rPr lang="en-US" altLang="zh-TW" sz="4800" dirty="0" smtClean="0"/>
              <a:t>Tel: (04) 2708-8787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467D448-4A32-4D78-AFD7-273AC7B5637F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198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44C6B7CD-1739-4D93-9AB8-23695E47CA98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60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48544" y="332656"/>
            <a:ext cx="8358188" cy="1035966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New Net Profit 2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94" y="1341444"/>
            <a:ext cx="9288462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Sales revenue: 55000 * 40 * $0.75 * 65% = $1,072,500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Cost: 55000*40*$0.2 = $440,000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New Net Profit: $1,072,500 - $440,000 - $200,000 = $432,500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Current: 22000*40*$0.55= $484,000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4000" dirty="0" smtClean="0"/>
              <a:t>Gain: $432,500 - $484,000 = -$51,500</a:t>
            </a:r>
          </a:p>
        </p:txBody>
      </p:sp>
      <p:sp>
        <p:nvSpPr>
          <p:cNvPr id="11981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4" y="6248400"/>
            <a:ext cx="457200" cy="457200"/>
          </a:xfrm>
          <a:prstGeom prst="actionButtonReturn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83014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1B127B6-E142-4FE8-85BC-51D21E82BCA7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208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D9257CB4-F70B-4AFD-BD27-CA8042C0F157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61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2096" y="332656"/>
            <a:ext cx="8915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Population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3" y="1557339"/>
            <a:ext cx="8712200" cy="4537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smtClean="0"/>
              <a:t>The group of </a:t>
            </a:r>
            <a:r>
              <a:rPr lang="en-US" altLang="zh-TW" sz="4800" b="1" smtClean="0">
                <a:solidFill>
                  <a:schemeClr val="folHlink"/>
                </a:solidFill>
              </a:rPr>
              <a:t>all items</a:t>
            </a:r>
            <a:r>
              <a:rPr lang="en-US" altLang="zh-TW" sz="4800" smtClean="0"/>
              <a:t> of interest. Usually very large and may be infinite large.</a:t>
            </a:r>
          </a:p>
          <a:p>
            <a:pPr eaLnBrk="1" hangingPunct="1">
              <a:defRPr/>
            </a:pPr>
            <a:r>
              <a:rPr lang="en-US" altLang="zh-TW" sz="4800" smtClean="0"/>
              <a:t>A descriptive measure of a population is called </a:t>
            </a:r>
            <a:r>
              <a:rPr lang="en-US" altLang="zh-TW" sz="4800" b="1" smtClean="0">
                <a:solidFill>
                  <a:schemeClr val="folHlink"/>
                </a:solidFill>
              </a:rPr>
              <a:t>Parameter</a:t>
            </a:r>
            <a:r>
              <a:rPr lang="en-US" altLang="zh-TW" sz="4800" smtClean="0"/>
              <a:t>.</a:t>
            </a:r>
          </a:p>
        </p:txBody>
      </p:sp>
      <p:sp>
        <p:nvSpPr>
          <p:cNvPr id="12083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4" y="6019800"/>
            <a:ext cx="457200" cy="457200"/>
          </a:xfrm>
          <a:prstGeom prst="actionButtonReturn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2038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1D0964B-E5E0-4016-AFA2-21276FDBDD77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dirty="0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218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7571F2FC-2014-43A0-8459-407D1D028234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32656"/>
            <a:ext cx="8915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Sample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4" y="1557345"/>
            <a:ext cx="848995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smtClean="0"/>
              <a:t>A set of data drawn from the population.</a:t>
            </a:r>
          </a:p>
          <a:p>
            <a:pPr eaLnBrk="1" hangingPunct="1">
              <a:defRPr/>
            </a:pPr>
            <a:r>
              <a:rPr lang="en-US" altLang="zh-TW" sz="4800" smtClean="0"/>
              <a:t>A descriptive measure of a sample is called </a:t>
            </a:r>
            <a:r>
              <a:rPr lang="en-US" altLang="zh-TW" sz="4800" b="1" smtClean="0">
                <a:solidFill>
                  <a:schemeClr val="folHlink"/>
                </a:solidFill>
              </a:rPr>
              <a:t>Statistic</a:t>
            </a:r>
            <a:r>
              <a:rPr lang="en-US" altLang="zh-TW" sz="4800" smtClean="0"/>
              <a:t>.</a:t>
            </a:r>
          </a:p>
        </p:txBody>
      </p:sp>
      <p:sp>
        <p:nvSpPr>
          <p:cNvPr id="12186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4" y="6019800"/>
            <a:ext cx="457200" cy="457200"/>
          </a:xfrm>
          <a:prstGeom prst="actionButtonReturn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1392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D8D4EBF-EC54-473B-9B2B-E27BA7DD9835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dirty="0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228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481A9705-B08D-4303-9033-BD50907B70BF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63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32656"/>
            <a:ext cx="8915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Statistical Inference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5" y="1484316"/>
            <a:ext cx="9205913" cy="4611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process of making an estimate, prediction, or decision about a population based on </a:t>
            </a:r>
            <a:r>
              <a:rPr lang="en-US" altLang="zh-TW" b="1" dirty="0" smtClean="0">
                <a:solidFill>
                  <a:schemeClr val="accent2"/>
                </a:solidFill>
              </a:rPr>
              <a:t>sample data</a:t>
            </a:r>
          </a:p>
          <a:p>
            <a:pPr eaLnBrk="1" hangingPunct="1">
              <a:defRPr/>
            </a:pPr>
            <a:r>
              <a:rPr lang="en-US" altLang="zh-TW" dirty="0" smtClean="0"/>
              <a:t>Easier and cheaper than doing census</a:t>
            </a:r>
          </a:p>
          <a:p>
            <a:pPr eaLnBrk="1" hangingPunct="1">
              <a:defRPr/>
            </a:pPr>
            <a:r>
              <a:rPr lang="en-US" altLang="zh-TW" dirty="0" smtClean="0"/>
              <a:t>Not always correct </a:t>
            </a: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6608769" y="5229225"/>
            <a:ext cx="1677987" cy="742950"/>
          </a:xfrm>
          <a:prstGeom prst="rightArrow">
            <a:avLst>
              <a:gd name="adj1" fmla="val 50000"/>
              <a:gd name="adj2" fmla="val 56464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00819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D0B0A00-DC4B-4116-AC2E-67684F63767B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1239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658C2B05-0EA2-4ACB-B487-27FA95DB6D80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64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32656"/>
            <a:ext cx="8915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C.L. and S.L.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95" y="1341441"/>
            <a:ext cx="9134475" cy="4897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folHlink"/>
                </a:solidFill>
              </a:rPr>
              <a:t>Significant Level (</a:t>
            </a:r>
            <a:r>
              <a:rPr lang="en-US" altLang="zh-TW" b="1" dirty="0" smtClean="0">
                <a:solidFill>
                  <a:schemeClr val="folHlink"/>
                </a:solidFill>
                <a:latin typeface="Symbol" pitchFamily="18" charset="2"/>
              </a:rPr>
              <a:t>a</a:t>
            </a:r>
            <a:r>
              <a:rPr lang="en-US" altLang="zh-TW" b="1" dirty="0" smtClean="0">
                <a:solidFill>
                  <a:schemeClr val="folHlink"/>
                </a:solidFill>
              </a:rPr>
              <a:t>)</a:t>
            </a:r>
            <a:r>
              <a:rPr lang="en-US" altLang="zh-TW" dirty="0" smtClean="0"/>
              <a:t>: how frequently the conclusion will be </a:t>
            </a:r>
            <a:r>
              <a:rPr lang="en-US" altLang="zh-TW" b="1" dirty="0" smtClean="0">
                <a:solidFill>
                  <a:schemeClr val="accent2"/>
                </a:solidFill>
              </a:rPr>
              <a:t>wrong</a:t>
            </a:r>
            <a:r>
              <a:rPr lang="en-US" altLang="zh-TW" dirty="0" smtClean="0"/>
              <a:t> in the long run.</a:t>
            </a:r>
          </a:p>
          <a:p>
            <a:pPr eaLnBrk="1" hangingPunct="1">
              <a:defRPr/>
            </a:pPr>
            <a:r>
              <a:rPr lang="en-US" altLang="zh-TW" b="1" dirty="0" smtClean="0">
                <a:solidFill>
                  <a:srgbClr val="FFFF00"/>
                </a:solidFill>
              </a:rPr>
              <a:t>Confidence Level (1-</a:t>
            </a:r>
            <a:r>
              <a:rPr lang="en-US" altLang="zh-TW" b="1" dirty="0" smtClean="0">
                <a:solidFill>
                  <a:srgbClr val="FFFF00"/>
                </a:solidFill>
                <a:latin typeface="Symbol" pitchFamily="18" charset="2"/>
              </a:rPr>
              <a:t>a</a:t>
            </a:r>
            <a:r>
              <a:rPr lang="en-US" altLang="zh-TW" b="1" dirty="0" smtClean="0">
                <a:solidFill>
                  <a:srgbClr val="FFFF00"/>
                </a:solidFill>
              </a:rPr>
              <a:t>)</a:t>
            </a:r>
            <a:r>
              <a:rPr lang="en-US" altLang="zh-TW" dirty="0" smtClean="0">
                <a:solidFill>
                  <a:srgbClr val="FFFF00"/>
                </a:solidFill>
              </a:rPr>
              <a:t>: </a:t>
            </a:r>
            <a:r>
              <a:rPr lang="en-US" altLang="zh-TW" dirty="0" smtClean="0"/>
              <a:t>the proportion of times that an estimating procedure will be </a:t>
            </a:r>
            <a:r>
              <a:rPr lang="en-US" altLang="zh-TW" b="1" dirty="0" smtClean="0">
                <a:solidFill>
                  <a:srgbClr val="FFFF00"/>
                </a:solidFill>
              </a:rPr>
              <a:t>correct</a:t>
            </a:r>
            <a:r>
              <a:rPr lang="en-US" altLang="zh-TW" dirty="0" smtClean="0"/>
              <a:t>.</a:t>
            </a:r>
          </a:p>
        </p:txBody>
      </p:sp>
      <p:sp>
        <p:nvSpPr>
          <p:cNvPr id="12391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4" y="6019800"/>
            <a:ext cx="457200" cy="457200"/>
          </a:xfrm>
          <a:prstGeom prst="actionButtonReturn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4746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2525" y="457200"/>
            <a:ext cx="8838664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latin typeface="+mj-lt"/>
                <a:ea typeface="+mj-ea"/>
              </a:rPr>
              <a:t>Course Web Site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476" y="2132856"/>
            <a:ext cx="9517057" cy="2016224"/>
          </a:xfrm>
        </p:spPr>
        <p:txBody>
          <a:bodyPr/>
          <a:lstStyle/>
          <a:p>
            <a:pPr>
              <a:defRPr/>
            </a:pPr>
            <a:r>
              <a:rPr lang="en-US" altLang="zh-TW" sz="4800" dirty="0">
                <a:ea typeface="標楷體" pitchFamily="65" charset="-120"/>
                <a:hlinkClick r:id="rId2"/>
              </a:rPr>
              <a:t>https://</a:t>
            </a:r>
            <a:r>
              <a:rPr lang="en-US" altLang="zh-TW" sz="4800" dirty="0" smtClean="0">
                <a:ea typeface="標楷體" pitchFamily="65" charset="-120"/>
                <a:hlinkClick r:id="rId2"/>
              </a:rPr>
              <a:t>ceiba.ntu.edu.tw/1051IM2005_STAT_01</a:t>
            </a:r>
            <a:endParaRPr lang="en-US" altLang="zh-TW" sz="4800" dirty="0">
              <a:ea typeface="標楷體" pitchFamily="65" charset="-120"/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0" y="6400800"/>
            <a:ext cx="2311400" cy="4572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E9A3256-368F-40C9-B1FF-00D1169FB5A9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94600" y="6400800"/>
            <a:ext cx="2311400" cy="4572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0F85E487-5C4E-4CA2-A5B8-586907AEA0C1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7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794D8B3-64CB-4279-AF36-C22F78E3B2B2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560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30651DE7-038D-4D73-A1F8-3D49FAF34041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8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32656"/>
            <a:ext cx="8915400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Grading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1413446"/>
            <a:ext cx="9433047" cy="482386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Homework					15%</a:t>
            </a:r>
          </a:p>
          <a:p>
            <a:pPr eaLnBrk="1" hangingPunct="1">
              <a:defRPr/>
            </a:pPr>
            <a:r>
              <a:rPr lang="en-US" altLang="zh-TW" dirty="0" smtClean="0"/>
              <a:t>Case Presentation (</a:t>
            </a:r>
            <a:r>
              <a:rPr lang="en-US" altLang="zh-TW" b="1" dirty="0" smtClean="0">
                <a:solidFill>
                  <a:schemeClr val="accent2"/>
                </a:solidFill>
              </a:rPr>
              <a:t>Jan. 3</a:t>
            </a:r>
            <a:r>
              <a:rPr lang="en-US" altLang="zh-TW" dirty="0" smtClean="0"/>
              <a:t>)	15%</a:t>
            </a:r>
          </a:p>
          <a:p>
            <a:pPr eaLnBrk="1" hangingPunct="1">
              <a:defRPr/>
            </a:pPr>
            <a:r>
              <a:rPr lang="en-US" altLang="zh-TW" dirty="0" smtClean="0"/>
              <a:t>Mid-term Exam (</a:t>
            </a:r>
            <a:r>
              <a:rPr lang="en-US" altLang="zh-TW" b="1" dirty="0" smtClean="0">
                <a:solidFill>
                  <a:schemeClr val="accent2"/>
                </a:solidFill>
              </a:rPr>
              <a:t>Nov. 8</a:t>
            </a:r>
            <a:r>
              <a:rPr lang="en-US" altLang="zh-TW" dirty="0" smtClean="0"/>
              <a:t>)	35%</a:t>
            </a:r>
          </a:p>
          <a:p>
            <a:pPr eaLnBrk="1" hangingPunct="1">
              <a:defRPr/>
            </a:pPr>
            <a:r>
              <a:rPr lang="en-US" altLang="zh-TW" dirty="0" smtClean="0"/>
              <a:t>Final Exam (</a:t>
            </a:r>
            <a:r>
              <a:rPr lang="en-US" altLang="zh-TW" b="1" dirty="0" smtClean="0">
                <a:solidFill>
                  <a:schemeClr val="accent2"/>
                </a:solidFill>
              </a:rPr>
              <a:t>Jan. 10</a:t>
            </a:r>
            <a:r>
              <a:rPr lang="en-US" altLang="zh-TW" dirty="0" smtClean="0"/>
              <a:t>)		35%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Both Mid-term exam and Final exam are held in </a:t>
            </a:r>
            <a:r>
              <a:rPr lang="en-US" altLang="zh-TW" b="1" dirty="0" smtClean="0">
                <a:solidFill>
                  <a:schemeClr val="accent2"/>
                </a:solidFill>
              </a:rPr>
              <a:t>Computer Rooms</a:t>
            </a:r>
            <a:r>
              <a:rPr lang="en-US" altLang="zh-TW" dirty="0" smtClean="0"/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DFA90B4-B4B5-4CFC-B59B-3A6E9CE88F47}" type="datetime1">
              <a:rPr kumimoji="1" lang="zh-TW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>
                <a:defRPr/>
              </a:pPr>
              <a:t>2017/9/12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  <a:p>
            <a:pPr>
              <a:defRPr/>
            </a:pPr>
            <a:r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t>Statistics I</a:t>
            </a:r>
          </a:p>
        </p:txBody>
      </p:sp>
      <p:sp>
        <p:nvSpPr>
          <p:cNvPr id="266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fld id="{D360B7F6-3A6D-4467-A1C9-445D8DF991A1}" type="slidenum">
              <a:rPr kumimoji="1" lang="en-US" altLang="zh-TW" smtClean="0">
                <a:effectLst>
                  <a:outerShdw blurRad="38100" dist="38100" dir="2700000" algn="tl">
                    <a:srgbClr val="000000"/>
                  </a:outerShdw>
                </a:effectLst>
                <a:ea typeface="華康細圓體" pitchFamily="49" charset="-120"/>
                <a:cs typeface="+mj-cs"/>
              </a:rPr>
              <a:pPr/>
              <a:t>9</a:t>
            </a:fld>
            <a:endParaRPr kumimoji="1" lang="en-US" altLang="zh-TW" smtClean="0">
              <a:effectLst>
                <a:outerShdw blurRad="38100" dist="38100" dir="2700000" algn="tl">
                  <a:srgbClr val="000000"/>
                </a:outerShdw>
              </a:effectLst>
              <a:ea typeface="華康細圓體" pitchFamily="49" charset="-120"/>
              <a:cs typeface="+mj-cs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332656"/>
            <a:ext cx="8358188" cy="1143000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+mj-ea"/>
              </a:rPr>
              <a:t>Homework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576" y="1556798"/>
            <a:ext cx="8208962" cy="47974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Homework will be assigned each week through the term and will be due the following week. </a:t>
            </a:r>
            <a:r>
              <a:rPr lang="en-US" altLang="zh-TW" b="1" dirty="0" smtClean="0">
                <a:solidFill>
                  <a:schemeClr val="accent2"/>
                </a:solidFill>
              </a:rPr>
              <a:t>No late homework will be accepted</a:t>
            </a:r>
            <a:r>
              <a:rPr lang="en-US" altLang="zh-TW" dirty="0" smtClean="0"/>
              <a:t>. Students must turn in their own homework.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ance">
  <a:themeElements>
    <a:clrScheme name="Balance 12">
      <a:dk1>
        <a:srgbClr val="003300"/>
      </a:dk1>
      <a:lt1>
        <a:srgbClr val="FFFFFF"/>
      </a:lt1>
      <a:dk2>
        <a:srgbClr val="4D6A2A"/>
      </a:dk2>
      <a:lt2>
        <a:srgbClr val="CCFF99"/>
      </a:lt2>
      <a:accent1>
        <a:srgbClr val="2EB62E"/>
      </a:accent1>
      <a:accent2>
        <a:srgbClr val="FF9900"/>
      </a:accent2>
      <a:accent3>
        <a:srgbClr val="B2B9AC"/>
      </a:accent3>
      <a:accent4>
        <a:srgbClr val="DADADA"/>
      </a:accent4>
      <a:accent5>
        <a:srgbClr val="ADD7AD"/>
      </a:accent5>
      <a:accent6>
        <a:srgbClr val="E78A00"/>
      </a:accent6>
      <a:hlink>
        <a:srgbClr val="FFFF00"/>
      </a:hlink>
      <a:folHlink>
        <a:srgbClr val="FF9900"/>
      </a:folHlink>
    </a:clrScheme>
    <a:fontScheme name="Balance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10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FF9900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E78A00"/>
        </a:accent6>
        <a:hlink>
          <a:srgbClr val="DDD800"/>
        </a:hlink>
        <a:folHlink>
          <a:srgbClr val="FF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11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FF9900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E78A00"/>
        </a:accent6>
        <a:hlink>
          <a:srgbClr val="DDD8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1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FF9900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E78A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</Template>
  <TotalTime>7767</TotalTime>
  <Words>1953</Words>
  <Application>Microsoft Office PowerPoint</Application>
  <PresentationFormat>A4 紙張 (210x297 公釐)</PresentationFormat>
  <Paragraphs>502</Paragraphs>
  <Slides>64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64</vt:i4>
      </vt:variant>
    </vt:vector>
  </HeadingPairs>
  <TitlesOfParts>
    <vt:vector size="80" baseType="lpstr">
      <vt:lpstr>Albertus Extra Bold</vt:lpstr>
      <vt:lpstr>細明體</vt:lpstr>
      <vt:lpstr>華康細圓體</vt:lpstr>
      <vt:lpstr>新細明體</vt:lpstr>
      <vt:lpstr>標楷體</vt:lpstr>
      <vt:lpstr>Arial</vt:lpstr>
      <vt:lpstr>Book Antiqua</vt:lpstr>
      <vt:lpstr>Symbol</vt:lpstr>
      <vt:lpstr>Tahoma</vt:lpstr>
      <vt:lpstr>Times</vt:lpstr>
      <vt:lpstr>Times New Roman</vt:lpstr>
      <vt:lpstr>Verdana</vt:lpstr>
      <vt:lpstr>Wingdings</vt:lpstr>
      <vt:lpstr>Balance</vt:lpstr>
      <vt:lpstr>工作表</vt:lpstr>
      <vt:lpstr>Worksheet</vt:lpstr>
      <vt:lpstr>統計學一上 (Statistics I) Introduction </vt:lpstr>
      <vt:lpstr>Course Description</vt:lpstr>
      <vt:lpstr>Course Objective</vt:lpstr>
      <vt:lpstr>Instructors</vt:lpstr>
      <vt:lpstr>Teaching Assistant</vt:lpstr>
      <vt:lpstr>Textbook</vt:lpstr>
      <vt:lpstr>Course Web Site</vt:lpstr>
      <vt:lpstr>Grading</vt:lpstr>
      <vt:lpstr>Homework</vt:lpstr>
      <vt:lpstr>Lab</vt:lpstr>
      <vt:lpstr>Case</vt:lpstr>
      <vt:lpstr>Case Presentation</vt:lpstr>
      <vt:lpstr>Exams</vt:lpstr>
      <vt:lpstr>2016 Fall Final Grade</vt:lpstr>
      <vt:lpstr>Homework Average</vt:lpstr>
      <vt:lpstr>Midterm Exam Distribution</vt:lpstr>
      <vt:lpstr>Final Exam Distribution</vt:lpstr>
      <vt:lpstr>HW Before and After</vt:lpstr>
      <vt:lpstr>2017 Spring Final Grade</vt:lpstr>
      <vt:lpstr>Homework Average</vt:lpstr>
      <vt:lpstr>Midterm Distribution</vt:lpstr>
      <vt:lpstr>Final Exam Distribution</vt:lpstr>
      <vt:lpstr>HW Before and After</vt:lpstr>
      <vt:lpstr>Tips</vt:lpstr>
      <vt:lpstr>Wish we all have a great learning semester! </vt:lpstr>
      <vt:lpstr>Chapter 1: What is Statistics?</vt:lpstr>
      <vt:lpstr>Agenda</vt:lpstr>
      <vt:lpstr>What is Statistics?</vt:lpstr>
      <vt:lpstr>Statistical Methods</vt:lpstr>
      <vt:lpstr>Descriptive Statistics   1/2</vt:lpstr>
      <vt:lpstr>Descriptive Statistics   2/2 </vt:lpstr>
      <vt:lpstr>Example: Stats Anxiety</vt:lpstr>
      <vt:lpstr>The Final Marks</vt:lpstr>
      <vt:lpstr>Typical Marks</vt:lpstr>
      <vt:lpstr>Variation</vt:lpstr>
      <vt:lpstr>Classifications</vt:lpstr>
      <vt:lpstr>Inferential Statistics</vt:lpstr>
      <vt:lpstr>Inferential Statistics</vt:lpstr>
      <vt:lpstr>How to Use Inferential Statistics?</vt:lpstr>
      <vt:lpstr>The Exclusivity Agreement</vt:lpstr>
      <vt:lpstr>Background Data</vt:lpstr>
      <vt:lpstr>Price and Cost</vt:lpstr>
      <vt:lpstr>What if?    1/2</vt:lpstr>
      <vt:lpstr>What if?    2/2</vt:lpstr>
      <vt:lpstr>What if?</vt:lpstr>
      <vt:lpstr>Statistics Inference</vt:lpstr>
      <vt:lpstr>To Estimate the Market Share</vt:lpstr>
      <vt:lpstr>Agenda</vt:lpstr>
      <vt:lpstr>Key Statistical Concepts</vt:lpstr>
      <vt:lpstr>Key Statistical Concepts</vt:lpstr>
      <vt:lpstr>Statistical Inference</vt:lpstr>
      <vt:lpstr>Key Terms</vt:lpstr>
      <vt:lpstr>Agenda</vt:lpstr>
      <vt:lpstr>Statistical Computer Packages</vt:lpstr>
      <vt:lpstr>Some Examples</vt:lpstr>
      <vt:lpstr>End of Chapter 1</vt:lpstr>
      <vt:lpstr>Please Review Chapter 1</vt:lpstr>
      <vt:lpstr>Homework</vt:lpstr>
      <vt:lpstr>New Net Profit 1</vt:lpstr>
      <vt:lpstr>New Net Profit 2</vt:lpstr>
      <vt:lpstr>Population</vt:lpstr>
      <vt:lpstr>Sample</vt:lpstr>
      <vt:lpstr>Statistical Inference</vt:lpstr>
      <vt:lpstr>C.L. and S.L.</vt:lpstr>
    </vt:vector>
  </TitlesOfParts>
  <Company>National Taiwan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資訊管理                    課程大綱           陳文賢教授</dc:title>
  <dc:creator>Dr. Ching-Chin Chern</dc:creator>
  <cp:lastModifiedBy>CChern</cp:lastModifiedBy>
  <cp:revision>696</cp:revision>
  <dcterms:created xsi:type="dcterms:W3CDTF">1999-09-08T11:48:59Z</dcterms:created>
  <dcterms:modified xsi:type="dcterms:W3CDTF">2017-09-12T02:19:15Z</dcterms:modified>
</cp:coreProperties>
</file>