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4"/>
  </p:notesMasterIdLst>
  <p:sldIdLst>
    <p:sldId id="344" r:id="rId2"/>
    <p:sldId id="519" r:id="rId3"/>
    <p:sldId id="533" r:id="rId4"/>
    <p:sldId id="528" r:id="rId5"/>
    <p:sldId id="529" r:id="rId6"/>
    <p:sldId id="532" r:id="rId7"/>
    <p:sldId id="400" r:id="rId8"/>
    <p:sldId id="401" r:id="rId9"/>
    <p:sldId id="402" r:id="rId10"/>
    <p:sldId id="454" r:id="rId11"/>
    <p:sldId id="405" r:id="rId12"/>
    <p:sldId id="406" r:id="rId13"/>
    <p:sldId id="469" r:id="rId14"/>
    <p:sldId id="470" r:id="rId15"/>
    <p:sldId id="476" r:id="rId16"/>
    <p:sldId id="415" r:id="rId17"/>
    <p:sldId id="407" r:id="rId18"/>
    <p:sldId id="288" r:id="rId19"/>
    <p:sldId id="289" r:id="rId20"/>
    <p:sldId id="257" r:id="rId21"/>
    <p:sldId id="290" r:id="rId22"/>
    <p:sldId id="368" r:id="rId23"/>
    <p:sldId id="366" r:id="rId24"/>
    <p:sldId id="362" r:id="rId25"/>
    <p:sldId id="363" r:id="rId26"/>
    <p:sldId id="364" r:id="rId27"/>
    <p:sldId id="455" r:id="rId28"/>
    <p:sldId id="438" r:id="rId29"/>
    <p:sldId id="439" r:id="rId30"/>
    <p:sldId id="291" r:id="rId31"/>
    <p:sldId id="315" r:id="rId32"/>
    <p:sldId id="365" r:id="rId33"/>
    <p:sldId id="369" r:id="rId34"/>
    <p:sldId id="370" r:id="rId35"/>
    <p:sldId id="380" r:id="rId36"/>
    <p:sldId id="381" r:id="rId37"/>
    <p:sldId id="440" r:id="rId38"/>
    <p:sldId id="477" r:id="rId39"/>
    <p:sldId id="521" r:id="rId40"/>
    <p:sldId id="379" r:id="rId41"/>
    <p:sldId id="478" r:id="rId42"/>
    <p:sldId id="522" r:id="rId43"/>
    <p:sldId id="450" r:id="rId44"/>
    <p:sldId id="451" r:id="rId45"/>
    <p:sldId id="372" r:id="rId46"/>
    <p:sldId id="373" r:id="rId47"/>
    <p:sldId id="374" r:id="rId48"/>
    <p:sldId id="523" r:id="rId49"/>
    <p:sldId id="524" r:id="rId50"/>
    <p:sldId id="525" r:id="rId51"/>
    <p:sldId id="375" r:id="rId52"/>
    <p:sldId id="376" r:id="rId53"/>
    <p:sldId id="377" r:id="rId54"/>
    <p:sldId id="320" r:id="rId55"/>
    <p:sldId id="323" r:id="rId56"/>
    <p:sldId id="416" r:id="rId57"/>
    <p:sldId id="324" r:id="rId58"/>
    <p:sldId id="325" r:id="rId59"/>
    <p:sldId id="326" r:id="rId60"/>
    <p:sldId id="457" r:id="rId61"/>
    <p:sldId id="327" r:id="rId62"/>
    <p:sldId id="328" r:id="rId63"/>
    <p:sldId id="458" r:id="rId64"/>
    <p:sldId id="463" r:id="rId65"/>
    <p:sldId id="330" r:id="rId66"/>
    <p:sldId id="462" r:id="rId67"/>
    <p:sldId id="459" r:id="rId68"/>
    <p:sldId id="331" r:id="rId69"/>
    <p:sldId id="441" r:id="rId70"/>
    <p:sldId id="442" r:id="rId71"/>
    <p:sldId id="526" r:id="rId72"/>
    <p:sldId id="332" r:id="rId73"/>
    <p:sldId id="456" r:id="rId74"/>
    <p:sldId id="408" r:id="rId75"/>
    <p:sldId id="267" r:id="rId76"/>
    <p:sldId id="301" r:id="rId77"/>
    <p:sldId id="302" r:id="rId78"/>
    <p:sldId id="419" r:id="rId79"/>
    <p:sldId id="423" r:id="rId80"/>
    <p:sldId id="268" r:id="rId81"/>
    <p:sldId id="269" r:id="rId82"/>
    <p:sldId id="422" r:id="rId83"/>
    <p:sldId id="421" r:id="rId84"/>
    <p:sldId id="303" r:id="rId85"/>
    <p:sldId id="270" r:id="rId86"/>
    <p:sldId id="271" r:id="rId87"/>
    <p:sldId id="453" r:id="rId88"/>
    <p:sldId id="304" r:id="rId89"/>
    <p:sldId id="485" r:id="rId90"/>
    <p:sldId id="274" r:id="rId91"/>
    <p:sldId id="479" r:id="rId92"/>
    <p:sldId id="527" r:id="rId93"/>
    <p:sldId id="480" r:id="rId94"/>
    <p:sldId id="481" r:id="rId95"/>
    <p:sldId id="428" r:id="rId96"/>
    <p:sldId id="482" r:id="rId97"/>
    <p:sldId id="483" r:id="rId98"/>
    <p:sldId id="484" r:id="rId99"/>
    <p:sldId id="425" r:id="rId100"/>
    <p:sldId id="410" r:id="rId101"/>
    <p:sldId id="411" r:id="rId102"/>
    <p:sldId id="412" r:id="rId103"/>
    <p:sldId id="413" r:id="rId104"/>
    <p:sldId id="472" r:id="rId105"/>
    <p:sldId id="280" r:id="rId106"/>
    <p:sldId id="520" r:id="rId107"/>
    <p:sldId id="434" r:id="rId108"/>
    <p:sldId id="435" r:id="rId109"/>
    <p:sldId id="436" r:id="rId110"/>
    <p:sldId id="437" r:id="rId111"/>
    <p:sldId id="460" r:id="rId112"/>
    <p:sldId id="461" r:id="rId1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A1500"/>
    <a:srgbClr val="663300"/>
    <a:srgbClr val="660066"/>
    <a:srgbClr val="003300"/>
    <a:srgbClr val="FFFF00"/>
    <a:srgbClr val="FF0000"/>
    <a:srgbClr val="00FFFF"/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5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-16588"/>
    </p:cViewPr>
  </p:sorterViewPr>
  <p:notesViewPr>
    <p:cSldViewPr>
      <p:cViewPr varScale="1">
        <p:scale>
          <a:sx n="63" d="100"/>
          <a:sy n="63" d="100"/>
        </p:scale>
        <p:origin x="-1656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emf"/><Relationship Id="rId4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e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8.e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627FD8E-7470-4C64-8C04-ECE071D7AC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512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27FD8E-7470-4C64-8C04-ECE071D7AC13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405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B714CA-2EBD-4E2E-8DEA-34FF612966DC}" type="slidenum">
              <a:rPr lang="en-US" altLang="zh-TW"/>
              <a:pPr/>
              <a:t>107</a:t>
            </a:fld>
            <a:endParaRPr lang="en-US" altLang="zh-TW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  <p:sp>
        <p:nvSpPr>
          <p:cNvPr id="1310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1279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AB599-F30C-48A8-B3BB-5794F5D4914E}" type="slidenum">
              <a:rPr lang="en-US" altLang="zh-TW"/>
              <a:pPr/>
              <a:t>109</a:t>
            </a:fld>
            <a:endParaRPr lang="en-US" altLang="zh-TW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  <p:sp>
        <p:nvSpPr>
          <p:cNvPr id="132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4423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8CB73-F6F7-4D54-83D2-89AE9564BF8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965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4F7B2-2E1F-4E3A-B64B-5F0D9FE73EBE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r>
              <a:rPr lang="en-US" altLang="zh-TW" b="1" smtClean="0"/>
              <a:t>Shape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Concerned with extent to which values are </a:t>
            </a:r>
            <a:r>
              <a:rPr lang="en-US" altLang="zh-TW" b="1" smtClean="0"/>
              <a:t>symmetrically distributed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b="1" smtClean="0"/>
              <a:t>Skew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extent to which a distribution is </a:t>
            </a:r>
            <a:r>
              <a:rPr lang="en-US" altLang="zh-TW" b="1" smtClean="0"/>
              <a:t>symmetric</a:t>
            </a:r>
            <a:r>
              <a:rPr lang="en-US" altLang="zh-TW" smtClean="0"/>
              <a:t> or has a </a:t>
            </a:r>
            <a:r>
              <a:rPr lang="en-US" altLang="zh-TW" b="1" smtClean="0"/>
              <a:t>tail</a:t>
            </a:r>
            <a:r>
              <a:rPr lang="en-US" altLang="zh-TW" smtClean="0"/>
              <a:t>. Values are 0 if normal distribution. If the values are </a:t>
            </a:r>
            <a:r>
              <a:rPr lang="en-US" altLang="zh-TW" b="1" smtClean="0"/>
              <a:t>negative</a:t>
            </a:r>
            <a:r>
              <a:rPr lang="en-US" altLang="zh-TW" smtClean="0"/>
              <a:t>, then negative or </a:t>
            </a:r>
            <a:r>
              <a:rPr lang="en-US" altLang="zh-TW" b="1" smtClean="0"/>
              <a:t>left-skewed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24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5449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B2906-43F4-42B1-83AE-DBF0DDD71406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r>
              <a:rPr lang="en-US" altLang="zh-TW" b="1" smtClean="0"/>
              <a:t>Shape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Concerned with extent to which values are </a:t>
            </a:r>
            <a:r>
              <a:rPr lang="en-US" altLang="zh-TW" b="1" smtClean="0"/>
              <a:t>symmetrically distributed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b="1" smtClean="0"/>
              <a:t>Skew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extent to which a distribution is </a:t>
            </a:r>
            <a:r>
              <a:rPr lang="en-US" altLang="zh-TW" b="1" smtClean="0"/>
              <a:t>symmetric</a:t>
            </a:r>
            <a:r>
              <a:rPr lang="en-US" altLang="zh-TW" smtClean="0"/>
              <a:t> or has a </a:t>
            </a:r>
            <a:r>
              <a:rPr lang="en-US" altLang="zh-TW" b="1" smtClean="0"/>
              <a:t>tail</a:t>
            </a:r>
            <a:r>
              <a:rPr lang="en-US" altLang="zh-TW" smtClean="0"/>
              <a:t>. Values are 0 if normal distribution. If the values are </a:t>
            </a:r>
            <a:r>
              <a:rPr lang="en-US" altLang="zh-TW" b="1" smtClean="0"/>
              <a:t>negative</a:t>
            </a:r>
            <a:r>
              <a:rPr lang="en-US" altLang="zh-TW" smtClean="0"/>
              <a:t>, then negative or </a:t>
            </a:r>
            <a:r>
              <a:rPr lang="en-US" altLang="zh-TW" b="1" smtClean="0"/>
              <a:t>left-skewed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259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9455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D8ED9-060A-4D49-AF23-5ECC0D6445EE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r>
              <a:rPr lang="en-US" altLang="zh-TW" b="1" smtClean="0"/>
              <a:t>Shape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Concerned with extent to which values are </a:t>
            </a:r>
            <a:r>
              <a:rPr lang="en-US" altLang="zh-TW" b="1" smtClean="0"/>
              <a:t>symmetrically distributed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b="1" smtClean="0"/>
              <a:t>Skew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extent to which a distribution is </a:t>
            </a:r>
            <a:r>
              <a:rPr lang="en-US" altLang="zh-TW" b="1" smtClean="0"/>
              <a:t>symmetric</a:t>
            </a:r>
            <a:r>
              <a:rPr lang="en-US" altLang="zh-TW" smtClean="0"/>
              <a:t> or has a </a:t>
            </a:r>
            <a:r>
              <a:rPr lang="en-US" altLang="zh-TW" b="1" smtClean="0"/>
              <a:t>tail</a:t>
            </a:r>
            <a:r>
              <a:rPr lang="en-US" altLang="zh-TW" smtClean="0"/>
              <a:t>. Values are 0 if normal distribution. If the values are </a:t>
            </a:r>
            <a:r>
              <a:rPr lang="en-US" altLang="zh-TW" b="1" smtClean="0"/>
              <a:t>negative</a:t>
            </a:r>
            <a:r>
              <a:rPr lang="en-US" altLang="zh-TW" smtClean="0"/>
              <a:t>, then negative or </a:t>
            </a:r>
            <a:r>
              <a:rPr lang="en-US" altLang="zh-TW" b="1" smtClean="0"/>
              <a:t>left-skewed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280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3681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306F7-EE2B-4A68-B703-01D086EF560D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r>
              <a:rPr lang="en-US" altLang="zh-TW" b="1" smtClean="0"/>
              <a:t>Shape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Concerned with extent to which values are </a:t>
            </a:r>
            <a:r>
              <a:rPr lang="en-US" altLang="zh-TW" b="1" smtClean="0"/>
              <a:t>symmetrically distributed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b="1" smtClean="0"/>
              <a:t>Skew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extent to which a distribution is </a:t>
            </a:r>
            <a:r>
              <a:rPr lang="en-US" altLang="zh-TW" b="1" smtClean="0"/>
              <a:t>symmetric</a:t>
            </a:r>
            <a:r>
              <a:rPr lang="en-US" altLang="zh-TW" smtClean="0"/>
              <a:t> or has a </a:t>
            </a:r>
            <a:r>
              <a:rPr lang="en-US" altLang="zh-TW" b="1" smtClean="0"/>
              <a:t>tail</a:t>
            </a:r>
            <a:r>
              <a:rPr lang="en-US" altLang="zh-TW" smtClean="0"/>
              <a:t>. Values are 0 if normal distribution. If the values are </a:t>
            </a:r>
            <a:r>
              <a:rPr lang="en-US" altLang="zh-TW" b="1" smtClean="0"/>
              <a:t>negative</a:t>
            </a:r>
            <a:r>
              <a:rPr lang="en-US" altLang="zh-TW" smtClean="0"/>
              <a:t>, then negative or </a:t>
            </a:r>
            <a:r>
              <a:rPr lang="en-US" altLang="zh-TW" b="1" smtClean="0"/>
              <a:t>left-skewed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269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294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940C1-23AA-419D-BD92-D1909458D618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  <p:sp>
        <p:nvSpPr>
          <p:cNvPr id="129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8445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0319E-7448-4B1D-9354-13862101507C}" type="slidenum">
              <a:rPr lang="en-US" altLang="zh-TW"/>
              <a:pPr/>
              <a:t>102</a:t>
            </a:fld>
            <a:endParaRPr lang="en-US" altLang="zh-TW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565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61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06887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06888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6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9" name="Rectangle 3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EE08CB2-976A-4C17-BF57-A77374C365CB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40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908496-0B61-4FE4-9104-425DA97653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440BE-0B30-414C-9B49-A91F764457B8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B3F2A-C222-429A-B16C-21E2D6AEA3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0F4A5-7435-46EB-A30D-696FF55D581B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C9FB-9137-4F33-8F36-056A287D6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B4613-A646-4C49-AA37-75BE582FD631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8FA5E-0DD4-4AD8-B3D1-8BB981E258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B76A-AF45-44BC-98B0-A6B8000DA965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6C7D0-F0B2-4C83-9FF9-0AEDD6B87A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0C7FA-B027-43F7-96D3-99B2B152250A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07583-5A9B-4B27-AE25-43972B0117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D894D-C19A-471A-8438-D97786B4774F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8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BBC3B-0D87-494B-B43F-BB4465575F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9D78-91C2-4CDF-80DE-8D86FA6B76F2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AFE14-26A8-49D1-BDC7-6086FD5FA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B6A1-FDED-4DAE-9C17-BD10509D7B8E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87C1F-69A5-4092-893D-7720CE86B1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A39D5-C8B9-4D1C-B34C-CE732155B422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5B565-D204-4E3D-B9DE-4AE9138773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ABA0B-9E63-4347-9C7F-9448E7E8B3C5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9E604-DC31-4EFB-812E-73C2F8FFE6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205827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28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29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0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1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2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3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4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5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6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7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8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39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0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1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2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3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4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5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6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7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8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49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0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1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2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3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4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5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6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7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8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59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5860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05861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62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86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fld id="{222375C9-D30C-4C9F-AA5D-F64DE8208CCF}" type="datetime1">
              <a:rPr lang="zh-TW" altLang="en-US"/>
              <a:pPr>
                <a:defRPr/>
              </a:pPr>
              <a:t>2017/10/11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205864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8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8478D9AD-505B-4026-A528-D37480111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dissolve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1.emf"/><Relationship Id="rId4" Type="http://schemas.openxmlformats.org/officeDocument/2006/relationships/oleObject" Target="../embeddings/Microsoft_Excel_97-2003____10.xls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02.emf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7.bin"/><Relationship Id="rId7" Type="http://schemas.openxmlformats.org/officeDocument/2006/relationships/image" Target="../media/image10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Microsoft_Excel_97-2003____11.xls"/><Relationship Id="rId11" Type="http://schemas.openxmlformats.org/officeDocument/2006/relationships/image" Target="../media/image107.wmf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0.bin"/><Relationship Id="rId4" Type="http://schemas.openxmlformats.org/officeDocument/2006/relationships/image" Target="../media/image104.wmf"/><Relationship Id="rId9" Type="http://schemas.openxmlformats.org/officeDocument/2006/relationships/image" Target="../media/image106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___1.xlsx"/><Relationship Id="rId9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92.bin"/><Relationship Id="rId5" Type="http://schemas.openxmlformats.org/officeDocument/2006/relationships/slide" Target="slide60.xml"/><Relationship Id="rId4" Type="http://schemas.openxmlformats.org/officeDocument/2006/relationships/image" Target="../media/image108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slide" Target="slide64.xml"/><Relationship Id="rId4" Type="http://schemas.openxmlformats.org/officeDocument/2006/relationships/image" Target="../media/image1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___2.xlsx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7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9.bin"/><Relationship Id="rId4" Type="http://schemas.openxmlformats.org/officeDocument/2006/relationships/package" Target="../embeddings/Microsoft_Excel____3.xlsx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___4.xls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Excel_97-2003____1.xls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Microsoft_Excel_97-2003____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Excel_97-2003____3.xls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09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9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4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Excel_97-2003____5.xls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Excel_97-2003____6.xls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___5.xlsx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3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1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3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4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5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6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8.emf"/><Relationship Id="rId4" Type="http://schemas.openxmlformats.org/officeDocument/2006/relationships/oleObject" Target="../embeddings/Microsoft_Excel_97-2003____7.xls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Excel_97-2003____8.xls"/><Relationship Id="rId4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3.bin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3.wmf"/><Relationship Id="rId5" Type="http://schemas.openxmlformats.org/officeDocument/2006/relationships/image" Target="../media/image80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Microsoft_Excel_97-2003____9.xls"/><Relationship Id="rId9" Type="http://schemas.openxmlformats.org/officeDocument/2006/relationships/image" Target="../media/image82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jpe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Excel____6.xlsx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eg"/><Relationship Id="rId4" Type="http://schemas.openxmlformats.org/officeDocument/2006/relationships/image" Target="../media/image92.jpe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10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97C5A03-32A0-4DE1-A591-2BC5167B2DCA}" type="datetime1">
              <a:rPr kumimoji="1" lang="zh-TW" altLang="en-US"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dirty="0"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6323" name="Rectangle 41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22159C5-3F2B-4589-9AFE-9616331DA179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332656"/>
            <a:ext cx="8278812" cy="432030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TW" altLang="en-US" sz="6000" dirty="0" smtClean="0">
                <a:latin typeface="Tahoma" pitchFamily="34" charset="0"/>
                <a:ea typeface="華康細圓體" pitchFamily="49" charset="-120"/>
              </a:rPr>
              <a:t>統計學一上</a:t>
            </a:r>
            <a:br>
              <a:rPr lang="zh-TW" altLang="en-US" sz="6000" dirty="0" smtClean="0">
                <a:latin typeface="Tahoma" pitchFamily="34" charset="0"/>
                <a:ea typeface="華康細圓體" pitchFamily="49" charset="-120"/>
              </a:rPr>
            </a:br>
            <a:r>
              <a:rPr lang="zh-TW" altLang="en-US" sz="6000" dirty="0" smtClean="0">
                <a:latin typeface="Tahoma" pitchFamily="34" charset="0"/>
                <a:ea typeface="華康細圓體" pitchFamily="49" charset="-120"/>
              </a:rPr>
              <a:t> </a:t>
            </a:r>
            <a:r>
              <a:rPr lang="en-US" altLang="zh-TW" sz="6000" dirty="0" smtClean="0">
                <a:latin typeface="Tahoma" pitchFamily="34" charset="0"/>
                <a:ea typeface="華康細圓體" pitchFamily="49" charset="-120"/>
              </a:rPr>
              <a:t>Chapter 4 :</a:t>
            </a:r>
            <a:br>
              <a:rPr lang="en-US" altLang="zh-TW" sz="6000" dirty="0" smtClean="0">
                <a:latin typeface="Tahoma" pitchFamily="34" charset="0"/>
                <a:ea typeface="華康細圓體" pitchFamily="49" charset="-120"/>
              </a:rPr>
            </a:br>
            <a:r>
              <a:rPr lang="en-US" altLang="zh-TW" sz="6000" dirty="0" smtClean="0">
                <a:latin typeface="Tahoma" pitchFamily="34" charset="0"/>
                <a:ea typeface="華康細圓體" pitchFamily="49" charset="-120"/>
              </a:rPr>
              <a:t>Numerical Descriptive Techniques </a:t>
            </a:r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334000"/>
            <a:ext cx="6400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1800" dirty="0" smtClean="0"/>
              <a:t>Oct. 11, 2017</a:t>
            </a:r>
          </a:p>
          <a:p>
            <a:pPr eaLnBrk="1" hangingPunct="1">
              <a:defRPr/>
            </a:pPr>
            <a:r>
              <a:rPr lang="en-US" altLang="zh-TW" sz="1800" dirty="0" smtClean="0"/>
              <a:t>By</a:t>
            </a:r>
          </a:p>
          <a:p>
            <a:pPr eaLnBrk="1" hangingPunct="1">
              <a:defRPr/>
            </a:pPr>
            <a:r>
              <a:rPr lang="en-US" altLang="zh-TW" sz="1800" dirty="0" err="1" smtClean="0"/>
              <a:t>Ching</a:t>
            </a:r>
            <a:r>
              <a:rPr lang="en-US" altLang="zh-TW" sz="1800" dirty="0" smtClean="0"/>
              <a:t>-Chin </a:t>
            </a:r>
            <a:r>
              <a:rPr lang="en-US" altLang="zh-TW" sz="1800" dirty="0" err="1" smtClean="0"/>
              <a:t>Chern</a:t>
            </a:r>
            <a:endParaRPr lang="en-US" altLang="zh-TW" sz="1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560020-0DCB-4513-ADBF-FB2000EA3EBC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06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48C09D1-0A2C-4839-BAB5-65EBBD768FC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82" y="260648"/>
            <a:ext cx="7715250" cy="97313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53" y="1253743"/>
            <a:ext cx="8769350" cy="5381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Rates of return over the past 10 years for two mutual funds are shown below. Which one </a:t>
            </a:r>
            <a:r>
              <a:rPr lang="en-US" altLang="zh-TW" b="1" dirty="0" smtClean="0">
                <a:solidFill>
                  <a:srgbClr val="FF9900"/>
                </a:solidFill>
              </a:rPr>
              <a:t>have a higher level of risk</a:t>
            </a:r>
            <a:r>
              <a:rPr lang="en-US" altLang="zh-TW" dirty="0" smtClean="0"/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chemeClr val="hlink"/>
                </a:solidFill>
              </a:rPr>
              <a:t>Fund A:</a:t>
            </a:r>
            <a:r>
              <a:rPr lang="en-US" altLang="zh-TW" dirty="0" smtClean="0"/>
              <a:t> 8.3, -6.2, 20.9, -2.7, 33.6, 42.9, 24.4, 5.2, 3.1, 30.05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chemeClr val="tx2"/>
                </a:solidFill>
              </a:rPr>
              <a:t>Fund B:</a:t>
            </a:r>
            <a:r>
              <a:rPr lang="en-US" altLang="zh-TW" dirty="0" smtClean="0"/>
              <a:t> 12.1, -2.8, 6.4, 12.2, 27.8, 25.3, 18.2, 10.7, -1.3, 11.4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457D5D6-0AFD-4BB4-8D95-E0B5E45C392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57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637C3AF-E683-472D-BDE7-CED8EC155CDF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648"/>
            <a:ext cx="8515350" cy="187220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Approximating Descriptive Measures for Grouped Data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958137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800" smtClean="0"/>
              <a:t>Needed in two cases:</a:t>
            </a:r>
          </a:p>
          <a:p>
            <a:pPr eaLnBrk="1" hangingPunct="1">
              <a:defRPr/>
            </a:pPr>
            <a:r>
              <a:rPr lang="en-US" altLang="zh-TW" sz="4800" smtClean="0"/>
              <a:t>when approximated values suffices the needs,</a:t>
            </a:r>
          </a:p>
          <a:p>
            <a:pPr eaLnBrk="1" hangingPunct="1">
              <a:defRPr/>
            </a:pPr>
            <a:r>
              <a:rPr lang="en-US" altLang="zh-TW" sz="4800" smtClean="0"/>
              <a:t>when only secondary grouped data are available.</a:t>
            </a:r>
          </a:p>
        </p:txBody>
      </p:sp>
      <p:graphicFrame>
        <p:nvGraphicFramePr>
          <p:cNvPr id="326657" name="Object 1024"/>
          <p:cNvGraphicFramePr>
            <a:graphicFrameLocks noChangeAspect="1"/>
          </p:cNvGraphicFramePr>
          <p:nvPr/>
        </p:nvGraphicFramePr>
        <p:xfrm>
          <a:off x="6156325" y="2276475"/>
          <a:ext cx="2587625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6" name="Worksheet" r:id="rId4" imgW="1226836" imgH="1760184" progId="Excel.Sheet.8">
                  <p:embed/>
                </p:oleObj>
              </mc:Choice>
              <mc:Fallback>
                <p:oleObj name="Worksheet" r:id="rId4" imgW="1226836" imgH="1760184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276475"/>
                        <a:ext cx="2587625" cy="37893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F017BB-FE6D-48BE-B048-EB9BDD8F3E34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C8356AB-D839-4AF7-AE67-BFAA7F7B202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0648"/>
            <a:ext cx="8686800" cy="147220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Approximating Descriptive Measures for Grouped Data</a:t>
            </a: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228600" y="2971800"/>
          <a:ext cx="3459163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方程式" r:id="rId3" imgW="863280" imgH="419040" progId="Equation.3">
                  <p:embed/>
                </p:oleObj>
              </mc:Choice>
              <mc:Fallback>
                <p:oleObj name="方程式" r:id="rId3" imgW="86328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3459163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824413" y="3709988"/>
            <a:ext cx="3587750" cy="669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Frequency of class </a:t>
            </a:r>
            <a:r>
              <a: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H="1" flipV="1">
            <a:off x="2819400" y="3733800"/>
            <a:ext cx="19812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4824413" y="2990850"/>
            <a:ext cx="3983037" cy="669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The midpoint of class </a:t>
            </a:r>
            <a:r>
              <a: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endParaRPr lang="en-US" altLang="zh-TW" sz="3600" b="1" i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 flipH="1">
            <a:off x="3505200" y="3276600"/>
            <a:ext cx="12954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2844800" y="1752600"/>
            <a:ext cx="6119813" cy="1200150"/>
          </a:xfrm>
          <a:prstGeom prst="rect">
            <a:avLst/>
          </a:prstGeom>
          <a:solidFill>
            <a:srgbClr val="DDDDDD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36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3600" i="1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36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3600" i="1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is </a:t>
            </a:r>
            <a:r>
              <a:rPr lang="en-US" altLang="zh-TW" sz="36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approx.equal</a:t>
            </a:r>
            <a:r>
              <a:rPr lang="en-US" altLang="zh-TW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to the number of measurements in class </a:t>
            </a:r>
            <a:r>
              <a:rPr lang="en-US" altLang="zh-TW" sz="36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4824413" y="4419600"/>
            <a:ext cx="3192462" cy="66992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36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+f</a:t>
            </a:r>
            <a:r>
              <a:rPr lang="en-US" altLang="zh-TW" sz="36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+…+ f</a:t>
            </a:r>
            <a:r>
              <a:rPr lang="en-US" altLang="zh-TW" sz="36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endParaRPr lang="en-US" altLang="zh-TW" sz="36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 flipH="1" flipV="1">
            <a:off x="2667000" y="4343400"/>
            <a:ext cx="21336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" y="1779587"/>
            <a:ext cx="2336800" cy="1505364"/>
            <a:chOff x="192" y="1159"/>
            <a:chExt cx="1472" cy="908"/>
          </a:xfrm>
        </p:grpSpPr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192" y="1159"/>
              <a:ext cx="1472" cy="735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TW" sz="3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The number </a:t>
              </a:r>
            </a:p>
            <a:p>
              <a:pPr>
                <a:defRPr/>
              </a:pPr>
              <a:r>
                <a:rPr lang="en-US" altLang="zh-TW" sz="3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of classes</a:t>
              </a:r>
            </a:p>
          </p:txBody>
        </p:sp>
        <p:sp>
          <p:nvSpPr>
            <p:cNvPr id="220173" name="Line 13"/>
            <p:cNvSpPr>
              <a:spLocks noChangeShapeType="1"/>
            </p:cNvSpPr>
            <p:nvPr/>
          </p:nvSpPr>
          <p:spPr bwMode="auto">
            <a:xfrm>
              <a:off x="480" y="1920"/>
              <a:ext cx="676" cy="14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aphicFrame>
        <p:nvGraphicFramePr>
          <p:cNvPr id="50179" name="Object 14"/>
          <p:cNvGraphicFramePr>
            <a:graphicFrameLocks noChangeAspect="1"/>
          </p:cNvGraphicFramePr>
          <p:nvPr/>
        </p:nvGraphicFramePr>
        <p:xfrm>
          <a:off x="914400" y="5045075"/>
          <a:ext cx="7772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方程式" r:id="rId5" imgW="2070000" imgH="482400" progId="Equation.3">
                  <p:embed/>
                </p:oleObj>
              </mc:Choice>
              <mc:Fallback>
                <p:oleObj name="方程式" r:id="rId5" imgW="207000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45075"/>
                        <a:ext cx="7772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  <p:bldP spid="220166" grpId="0" animBg="1" autoUpdateAnimBg="0"/>
      <p:bldP spid="220168" grpId="0" animBg="1" autoUpdateAnimBg="0"/>
      <p:bldP spid="220169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998BD7-37AC-4464-875D-E67922364E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67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2D20CAC-4C6F-4159-8F50-DAB037A767B5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971550" y="3262303"/>
            <a:ext cx="7772400" cy="3416320"/>
          </a:xfrm>
          <a:prstGeom prst="rect">
            <a:avLst/>
          </a:prstGeom>
          <a:solidFill>
            <a:srgbClr val="DDDDDD"/>
          </a:soli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89803" dir="189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Class 	</a:t>
            </a:r>
            <a:r>
              <a:rPr lang="en-US" altLang="zh-TW" sz="24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Class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		Frequency	Midpoint	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   </a:t>
            </a:r>
            <a:r>
              <a:rPr lang="en-US" altLang="zh-TW" sz="24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i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	limits		       </a:t>
            </a:r>
            <a:r>
              <a:rPr lang="en-US" altLang="zh-TW" sz="2400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2400" b="1" i="1" baseline="-25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4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m</a:t>
            </a:r>
            <a:r>
              <a:rPr lang="en-US" altLang="zh-TW" sz="2400" b="1" i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        	      </a:t>
            </a:r>
            <a:r>
              <a:rPr lang="en-US" altLang="zh-TW" sz="2400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2400" b="1" i="1" baseline="-25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400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2400" b="1" i="1" baseline="-25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400" b="1" i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	 </a:t>
            </a:r>
            <a:r>
              <a:rPr lang="en-US" altLang="zh-TW" sz="24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2400" b="1" i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4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2400" b="1" i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400" b="1" i="1" baseline="300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400" b="1" baseline="300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    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	2-5		       3		3.5              10.5	36.75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	2	5-8		       6		6.5	   39.0	253.5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	3	8-11		       8		9.5	   76.0	722.0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	.	.		       .		.	    .		.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	6	17-20		       2		18.5	   37.0	684.5									</a:t>
            </a:r>
            <a:r>
              <a:rPr lang="en-US" altLang="zh-TW" sz="2400" b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			</a:t>
            </a:r>
            <a:r>
              <a:rPr lang="en-US" altLang="zh-TW" sz="2400" b="1" baseline="-250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                                            </a:t>
            </a:r>
            <a:r>
              <a:rPr lang="en-US" altLang="zh-TW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n 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= </a:t>
            </a:r>
            <a:r>
              <a:rPr lang="en-US" altLang="zh-TW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30                             312.0          3,751.5</a:t>
            </a:r>
            <a:endParaRPr lang="en-US" altLang="zh-TW" sz="24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16741" name="Line 3"/>
          <p:cNvSpPr>
            <a:spLocks noChangeShapeType="1"/>
          </p:cNvSpPr>
          <p:nvPr/>
        </p:nvSpPr>
        <p:spPr bwMode="auto">
          <a:xfrm>
            <a:off x="971550" y="4089400"/>
            <a:ext cx="7772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6742" name="Line 4"/>
          <p:cNvSpPr>
            <a:spLocks noChangeShapeType="1"/>
          </p:cNvSpPr>
          <p:nvPr/>
        </p:nvSpPr>
        <p:spPr bwMode="auto">
          <a:xfrm>
            <a:off x="971550" y="6019800"/>
            <a:ext cx="7848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title"/>
          </p:nvPr>
        </p:nvSpPr>
        <p:spPr>
          <a:xfrm>
            <a:off x="611560" y="296069"/>
            <a:ext cx="8094290" cy="68465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980058"/>
            <a:ext cx="8424863" cy="223291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000" dirty="0" smtClean="0"/>
              <a:t>Approximate the mean and standard deviation of the telephone call duration problem, as represented by the frequency distribution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CEE7BB-A06A-44B1-BC86-01B0E3449C4A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120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EC509F5-7E22-478D-B3EC-0AA359E1700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3200400" y="1295400"/>
            <a:ext cx="5791200" cy="2844800"/>
          </a:xfrm>
          <a:prstGeom prst="rect">
            <a:avLst/>
          </a:prstGeom>
          <a:solidFill>
            <a:srgbClr val="DDDDDD"/>
          </a:soli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89803" dir="189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Class 	Class	Frequency	Midpoint	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i	limits		</a:t>
            </a:r>
            <a:r>
              <a:rPr lang="en-US" altLang="zh-TW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2000" b="1" i="1" baseline="-25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	m</a:t>
            </a:r>
            <a:r>
              <a:rPr lang="en-US" altLang="zh-TW" sz="2000" b="1" i="1" baseline="-25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        	 </a:t>
            </a:r>
            <a:r>
              <a:rPr lang="en-US" altLang="zh-TW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2000" b="1" i="1" baseline="-25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2000" b="1" i="1" baseline="-25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            	 </a:t>
            </a:r>
            <a:r>
              <a:rPr lang="en-US" altLang="zh-TW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TW" sz="2000" b="1" i="1" baseline="-25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2000" b="1" i="1" baseline="-25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TW" sz="2000" b="1" i="1" baseline="30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0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	2-5		3	3.5          10.5	36.75	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2	5-8		6	6.5	39.0	253.5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3	8-11		8	9.5	76.0	722.o	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.	.		.	.	.	.</a:t>
            </a:r>
          </a:p>
          <a:p>
            <a:pPr>
              <a:tabLst>
                <a:tab pos="222250" algn="l"/>
                <a:tab pos="911225" algn="l"/>
                <a:tab pos="1662113" algn="l"/>
                <a:tab pos="2108200" algn="l"/>
                <a:tab pos="2857500" algn="l"/>
                <a:tab pos="3708400" algn="l"/>
                <a:tab pos="4864100" algn="l"/>
              </a:tabLst>
              <a:defRPr/>
            </a:pP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6	17-20		2	18.5	37.0	684.5									</a:t>
            </a:r>
            <a:r>
              <a:rPr lang="en-US" altLang="zh-TW" sz="2000" b="1" baseline="-2500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	</a:t>
            </a:r>
            <a:r>
              <a:rPr lang="en-US" altLang="zh-TW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 = 30		312.0	3,751.5</a:t>
            </a:r>
            <a:endParaRPr lang="en-US" altLang="zh-TW" sz="2200" b="1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019800" y="1981200"/>
            <a:ext cx="5334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3200400" y="198120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3200400" y="3648075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250825" y="692150"/>
          <a:ext cx="36718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8" name="方程式" r:id="rId3" imgW="1765080" imgH="419040" progId="Equation.3">
                  <p:embed/>
                </p:oleObj>
              </mc:Choice>
              <mc:Fallback>
                <p:oleObj name="方程式" r:id="rId3" imgW="17650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3671888" cy="10144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152400" y="3886200"/>
          <a:ext cx="47244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9" name="工作表" r:id="rId6" imgW="3351600" imgH="1734840" progId="Excel.Sheet.8">
                  <p:embed/>
                </p:oleObj>
              </mc:Choice>
              <mc:Fallback>
                <p:oleObj name="工作表" r:id="rId6" imgW="3351600" imgH="173484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86200"/>
                        <a:ext cx="47244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5867400"/>
            <a:ext cx="3232150" cy="200025"/>
            <a:chOff x="662" y="3884"/>
            <a:chExt cx="2036" cy="126"/>
          </a:xfrm>
        </p:grpSpPr>
        <p:sp>
          <p:nvSpPr>
            <p:cNvPr id="51221" name="Line 9"/>
            <p:cNvSpPr>
              <a:spLocks noChangeShapeType="1"/>
            </p:cNvSpPr>
            <p:nvPr/>
          </p:nvSpPr>
          <p:spPr bwMode="auto">
            <a:xfrm flipV="1">
              <a:off x="662" y="3884"/>
              <a:ext cx="154" cy="1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1222" name="Line 10"/>
            <p:cNvSpPr>
              <a:spLocks noChangeShapeType="1"/>
            </p:cNvSpPr>
            <p:nvPr/>
          </p:nvSpPr>
          <p:spPr bwMode="auto">
            <a:xfrm flipV="1">
              <a:off x="998" y="3888"/>
              <a:ext cx="154" cy="1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1223" name="Line 11"/>
            <p:cNvSpPr>
              <a:spLocks noChangeShapeType="1"/>
            </p:cNvSpPr>
            <p:nvPr/>
          </p:nvSpPr>
          <p:spPr bwMode="auto">
            <a:xfrm flipV="1">
              <a:off x="1296" y="3888"/>
              <a:ext cx="154" cy="1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1224" name="Line 12"/>
            <p:cNvSpPr>
              <a:spLocks noChangeShapeType="1"/>
            </p:cNvSpPr>
            <p:nvPr/>
          </p:nvSpPr>
          <p:spPr bwMode="auto">
            <a:xfrm flipV="1">
              <a:off x="1597" y="3888"/>
              <a:ext cx="154" cy="1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1225" name="Line 13"/>
            <p:cNvSpPr>
              <a:spLocks noChangeShapeType="1"/>
            </p:cNvSpPr>
            <p:nvPr/>
          </p:nvSpPr>
          <p:spPr bwMode="auto">
            <a:xfrm flipV="1">
              <a:off x="1920" y="3888"/>
              <a:ext cx="154" cy="1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1226" name="Line 14"/>
            <p:cNvSpPr>
              <a:spLocks noChangeShapeType="1"/>
            </p:cNvSpPr>
            <p:nvPr/>
          </p:nvSpPr>
          <p:spPr bwMode="auto">
            <a:xfrm flipV="1">
              <a:off x="2208" y="3888"/>
              <a:ext cx="154" cy="1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1227" name="Line 15"/>
            <p:cNvSpPr>
              <a:spLocks noChangeShapeType="1"/>
            </p:cNvSpPr>
            <p:nvPr/>
          </p:nvSpPr>
          <p:spPr bwMode="auto">
            <a:xfrm flipV="1">
              <a:off x="2544" y="3888"/>
              <a:ext cx="154" cy="1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1003300" y="602615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3.5</a:t>
            </a:r>
          </a:p>
        </p:txBody>
      </p:sp>
      <p:sp>
        <p:nvSpPr>
          <p:cNvPr id="223249" name="Line 17"/>
          <p:cNvSpPr>
            <a:spLocks noChangeShapeType="1"/>
          </p:cNvSpPr>
          <p:nvPr/>
        </p:nvSpPr>
        <p:spPr bwMode="auto">
          <a:xfrm flipV="1">
            <a:off x="1235075" y="5873750"/>
            <a:ext cx="244475" cy="19367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50988" y="5873750"/>
            <a:ext cx="446087" cy="519113"/>
            <a:chOff x="967" y="3888"/>
            <a:chExt cx="281" cy="327"/>
          </a:xfrm>
        </p:grpSpPr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967" y="398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6.5</a:t>
              </a:r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V="1">
              <a:off x="1094" y="3888"/>
              <a:ext cx="154" cy="12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6019800" y="1981200"/>
            <a:ext cx="533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3254" name="Freeform 22"/>
          <p:cNvSpPr>
            <a:spLocks/>
          </p:cNvSpPr>
          <p:nvPr/>
        </p:nvSpPr>
        <p:spPr bwMode="auto">
          <a:xfrm>
            <a:off x="1524000" y="2209800"/>
            <a:ext cx="5410200" cy="3657600"/>
          </a:xfrm>
          <a:custGeom>
            <a:avLst/>
            <a:gdLst>
              <a:gd name="T0" fmla="*/ 2832 w 3000"/>
              <a:gd name="T1" fmla="*/ 0 h 1392"/>
              <a:gd name="T2" fmla="*/ 2736 w 3000"/>
              <a:gd name="T3" fmla="*/ 672 h 1392"/>
              <a:gd name="T4" fmla="*/ 1248 w 3000"/>
              <a:gd name="T5" fmla="*/ 384 h 1392"/>
              <a:gd name="T6" fmla="*/ 0 w 3000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3000"/>
              <a:gd name="T13" fmla="*/ 0 h 1392"/>
              <a:gd name="T14" fmla="*/ 3000 w 3000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0" h="1392">
                <a:moveTo>
                  <a:pt x="2832" y="0"/>
                </a:moveTo>
                <a:cubicBezTo>
                  <a:pt x="2916" y="304"/>
                  <a:pt x="3000" y="608"/>
                  <a:pt x="2736" y="672"/>
                </a:cubicBezTo>
                <a:cubicBezTo>
                  <a:pt x="2472" y="736"/>
                  <a:pt x="1704" y="264"/>
                  <a:pt x="1248" y="384"/>
                </a:cubicBezTo>
                <a:cubicBezTo>
                  <a:pt x="792" y="504"/>
                  <a:pt x="208" y="1224"/>
                  <a:pt x="0" y="1392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23255" name="Object 23"/>
          <p:cNvGraphicFramePr>
            <a:graphicFrameLocks noChangeAspect="1"/>
          </p:cNvGraphicFramePr>
          <p:nvPr/>
        </p:nvGraphicFramePr>
        <p:xfrm>
          <a:off x="250825" y="1804988"/>
          <a:ext cx="48974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0" name="方程式" r:id="rId8" imgW="2171520" imgH="965160" progId="Equation.3">
                  <p:embed/>
                </p:oleObj>
              </mc:Choice>
              <mc:Fallback>
                <p:oleObj name="方程式" r:id="rId8" imgW="2171520" imgH="965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04988"/>
                        <a:ext cx="4897438" cy="2092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6" name="Object 24"/>
          <p:cNvGraphicFramePr>
            <a:graphicFrameLocks noChangeAspect="1"/>
          </p:cNvGraphicFramePr>
          <p:nvPr/>
        </p:nvGraphicFramePr>
        <p:xfrm>
          <a:off x="4932363" y="4724400"/>
          <a:ext cx="40671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1" name="方程式" r:id="rId10" imgW="1625400" imgH="457200" progId="Equation.3">
                  <p:embed/>
                </p:oleObj>
              </mc:Choice>
              <mc:Fallback>
                <p:oleObj name="方程式" r:id="rId10" imgW="16254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724400"/>
                        <a:ext cx="4067175" cy="1143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7" name="Rectangle 25"/>
          <p:cNvSpPr>
            <a:spLocks noGrp="1" noChangeArrowheads="1"/>
          </p:cNvSpPr>
          <p:nvPr>
            <p:ph type="title"/>
          </p:nvPr>
        </p:nvSpPr>
        <p:spPr>
          <a:xfrm>
            <a:off x="2915816" y="269776"/>
            <a:ext cx="5980534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Computation</a:t>
            </a:r>
          </a:p>
        </p:txBody>
      </p:sp>
      <p:grpSp>
        <p:nvGrpSpPr>
          <p:cNvPr id="28" name="Group 18"/>
          <p:cNvGrpSpPr>
            <a:grpSpLocks/>
          </p:cNvGrpSpPr>
          <p:nvPr/>
        </p:nvGrpSpPr>
        <p:grpSpPr bwMode="auto">
          <a:xfrm>
            <a:off x="2051720" y="5877272"/>
            <a:ext cx="446087" cy="519113"/>
            <a:chOff x="967" y="3888"/>
            <a:chExt cx="281" cy="327"/>
          </a:xfrm>
        </p:grpSpPr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967" y="398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9.5</a:t>
              </a:r>
              <a:endPara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V="1">
              <a:off x="1094" y="3888"/>
              <a:ext cx="154" cy="12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501800" y="5877278"/>
            <a:ext cx="555624" cy="520701"/>
            <a:chOff x="933" y="3888"/>
            <a:chExt cx="350" cy="328"/>
          </a:xfrm>
        </p:grpSpPr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933" y="3983"/>
              <a:ext cx="3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12.5</a:t>
              </a:r>
              <a:endPara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 flipV="1">
              <a:off x="1094" y="3888"/>
              <a:ext cx="154" cy="12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4" name="Group 18"/>
          <p:cNvGrpSpPr>
            <a:grpSpLocks/>
          </p:cNvGrpSpPr>
          <p:nvPr/>
        </p:nvGrpSpPr>
        <p:grpSpPr bwMode="auto">
          <a:xfrm>
            <a:off x="3005856" y="5877278"/>
            <a:ext cx="555624" cy="520701"/>
            <a:chOff x="933" y="3888"/>
            <a:chExt cx="350" cy="328"/>
          </a:xfrm>
        </p:grpSpPr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933" y="3983"/>
              <a:ext cx="3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15.5</a:t>
              </a:r>
              <a:endPara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V="1">
              <a:off x="1094" y="3888"/>
              <a:ext cx="154" cy="12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7" name="Group 18"/>
          <p:cNvGrpSpPr>
            <a:grpSpLocks/>
          </p:cNvGrpSpPr>
          <p:nvPr/>
        </p:nvGrpSpPr>
        <p:grpSpPr bwMode="auto">
          <a:xfrm>
            <a:off x="3509912" y="5877278"/>
            <a:ext cx="555624" cy="520701"/>
            <a:chOff x="933" y="3888"/>
            <a:chExt cx="350" cy="328"/>
          </a:xfrm>
        </p:grpSpPr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933" y="3983"/>
              <a:ext cx="3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18.5</a:t>
              </a:r>
              <a:endPara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V="1">
              <a:off x="1094" y="3888"/>
              <a:ext cx="154" cy="12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48" grpId="0" autoUpdateAnimBg="0"/>
      <p:bldP spid="223249" grpId="0" animBg="1"/>
      <p:bldP spid="223253" grpId="0" animBg="1"/>
      <p:bldP spid="22325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8539" y="476672"/>
            <a:ext cx="8229600" cy="216024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/>
              <a:t>End of Chapter </a:t>
            </a:r>
            <a:r>
              <a:rPr lang="en-US" altLang="zh-TW" dirty="0" smtClean="0"/>
              <a:t>4</a:t>
            </a:r>
            <a:br>
              <a:rPr lang="en-US" altLang="zh-TW" dirty="0" smtClean="0"/>
            </a:br>
            <a:r>
              <a:rPr lang="en-US" altLang="zh-TW" dirty="0" smtClean="0"/>
              <a:t>Part B</a:t>
            </a:r>
            <a:endParaRPr lang="en-US" altLang="zh-TW" dirty="0"/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3797300" y="3238500"/>
            <a:ext cx="1557338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3941763" y="2324100"/>
            <a:ext cx="1681162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038FC80-98BC-453A-8147-50F9C501C262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dirty="0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6AA5C1-CD85-448A-9EC4-402491BCFEEC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104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55EDA3-7C5E-4EA8-A8D9-F40DECB5F6C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77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95B5340-FDAA-4C45-8F25-2F7936DF1C6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233" y="1420813"/>
            <a:ext cx="7560567" cy="4816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4.49, 4.53, 4.57</a:t>
            </a:r>
          </a:p>
          <a:p>
            <a:pPr eaLnBrk="1" hangingPunct="1">
              <a:defRPr/>
            </a:pPr>
            <a:r>
              <a:rPr lang="en-US" altLang="zh-TW" sz="4800" dirty="0" smtClean="0"/>
              <a:t>Compute and interpret covariance and </a:t>
            </a:r>
            <a:r>
              <a:rPr lang="en-US" altLang="zh-TW" sz="4800" i="1" dirty="0" smtClean="0">
                <a:latin typeface="Times New Roman" pitchFamily="18" charset="0"/>
              </a:rPr>
              <a:t>r</a:t>
            </a:r>
            <a:r>
              <a:rPr lang="en-US" altLang="zh-TW" sz="4800" dirty="0" smtClean="0"/>
              <a:t> for 4.69 and 4.75</a:t>
            </a:r>
          </a:p>
          <a:p>
            <a:pPr eaLnBrk="1" hangingPunct="1">
              <a:defRPr/>
            </a:pPr>
            <a:r>
              <a:rPr lang="en-US" altLang="zh-TW" sz="4800" dirty="0" smtClean="0"/>
              <a:t>6.3, 6.11, 6.15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BDDF1A7-3F5F-4989-B533-BDEF23C17E70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39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873B369-434D-49A8-B4A0-58989779AFE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77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55650" y="1052736"/>
            <a:ext cx="7920038" cy="4022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i="1" dirty="0" smtClean="0">
                <a:latin typeface="Times New Roman" pitchFamily="18" charset="0"/>
              </a:rPr>
              <a:t>L </a:t>
            </a:r>
            <a:r>
              <a:rPr lang="en-US" altLang="zh-TW" dirty="0" smtClean="0"/>
              <a:t> - the largest observation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3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- The upper quartile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2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- The median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- The lower quartile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i="1" dirty="0" smtClean="0">
                <a:latin typeface="Times New Roman" pitchFamily="18" charset="0"/>
              </a:rPr>
              <a:t>S</a:t>
            </a:r>
            <a:r>
              <a:rPr lang="en-US" altLang="zh-TW" dirty="0" smtClean="0"/>
              <a:t> -  The smallest observation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i="1" dirty="0" smtClean="0">
                <a:latin typeface="Times New Roman" pitchFamily="18" charset="0"/>
              </a:rPr>
              <a:t>IQR</a:t>
            </a:r>
            <a:r>
              <a:rPr lang="en-US" altLang="zh-TW" dirty="0" smtClean="0"/>
              <a:t> = </a:t>
            </a: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3</a:t>
            </a:r>
            <a:r>
              <a:rPr lang="en-US" altLang="zh-TW" dirty="0" smtClean="0">
                <a:latin typeface="Arial Narrow" pitchFamily="34" charset="0"/>
              </a:rPr>
              <a:t> – </a:t>
            </a: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1</a:t>
            </a:r>
          </a:p>
        </p:txBody>
      </p:sp>
      <p:sp>
        <p:nvSpPr>
          <p:cNvPr id="157726" name="Rectangle 30"/>
          <p:cNvSpPr>
            <a:spLocks noGrp="1" noChangeArrowheads="1"/>
          </p:cNvSpPr>
          <p:nvPr>
            <p:ph type="title"/>
          </p:nvPr>
        </p:nvSpPr>
        <p:spPr>
          <a:xfrm>
            <a:off x="990600" y="260648"/>
            <a:ext cx="7715250" cy="7553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Notations</a:t>
            </a:r>
          </a:p>
        </p:txBody>
      </p:sp>
      <p:sp>
        <p:nvSpPr>
          <p:cNvPr id="37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44047" y="5825350"/>
            <a:ext cx="431800" cy="431800"/>
          </a:xfrm>
          <a:prstGeom prst="actionButtonReturn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1323173" y="5875338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1554948" y="5848350"/>
            <a:ext cx="5178425" cy="26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183598" y="5997575"/>
            <a:ext cx="4127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280561" y="5997575"/>
            <a:ext cx="6667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endParaRPr lang="en-US" altLang="zh-TW" sz="3600" i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029861" y="5997575"/>
            <a:ext cx="6667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endParaRPr lang="en-US" altLang="zh-TW" sz="3600" i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4491823" y="5997575"/>
            <a:ext cx="6667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3600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3532973" y="5646738"/>
            <a:ext cx="1219200" cy="457200"/>
          </a:xfrm>
          <a:prstGeom prst="rect">
            <a:avLst/>
          </a:prstGeom>
          <a:solidFill>
            <a:srgbClr val="4D4D4D"/>
          </a:solidFill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4294973" y="5646738"/>
            <a:ext cx="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973086" y="5997575"/>
            <a:ext cx="4381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313773" y="5799138"/>
            <a:ext cx="152400" cy="152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456773" y="5799138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4218773" y="57991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675973" y="579913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7114373" y="5799138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52" name="Group 23"/>
          <p:cNvGrpSpPr>
            <a:grpSpLocks/>
          </p:cNvGrpSpPr>
          <p:nvPr/>
        </p:nvGrpSpPr>
        <p:grpSpPr bwMode="auto">
          <a:xfrm>
            <a:off x="1551773" y="5757863"/>
            <a:ext cx="5181600" cy="0"/>
            <a:chOff x="912" y="3334"/>
            <a:chExt cx="3264" cy="0"/>
          </a:xfrm>
        </p:grpSpPr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912" y="3334"/>
              <a:ext cx="124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2928" y="3334"/>
              <a:ext cx="124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2389973" y="58753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56" name="Group 35"/>
          <p:cNvGrpSpPr>
            <a:grpSpLocks/>
          </p:cNvGrpSpPr>
          <p:nvPr/>
        </p:nvGrpSpPr>
        <p:grpSpPr bwMode="auto">
          <a:xfrm>
            <a:off x="1554949" y="4948239"/>
            <a:ext cx="5184775" cy="1470026"/>
            <a:chOff x="1202" y="2727"/>
            <a:chExt cx="3266" cy="926"/>
          </a:xfrm>
        </p:grpSpPr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4468" y="3203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58" name="Group 32"/>
            <p:cNvGrpSpPr>
              <a:grpSpLocks/>
            </p:cNvGrpSpPr>
            <p:nvPr/>
          </p:nvGrpSpPr>
          <p:grpSpPr bwMode="auto">
            <a:xfrm>
              <a:off x="1272" y="2727"/>
              <a:ext cx="3145" cy="437"/>
              <a:chOff x="1979" y="2569"/>
              <a:chExt cx="2970" cy="437"/>
            </a:xfrm>
          </p:grpSpPr>
          <p:sp>
            <p:nvSpPr>
              <p:cNvPr id="63" name="Text Box 4"/>
              <p:cNvSpPr txBox="1">
                <a:spLocks noChangeArrowheads="1"/>
              </p:cNvSpPr>
              <p:nvPr/>
            </p:nvSpPr>
            <p:spPr bwMode="auto">
              <a:xfrm>
                <a:off x="1979" y="2569"/>
                <a:ext cx="95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36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1.5</a:t>
                </a:r>
                <a:r>
                  <a:rPr lang="en-US" altLang="zh-TW" sz="3600" i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IQR</a:t>
                </a:r>
                <a:endParaRPr lang="en-US" altLang="zh-TW" sz="36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4" name="Text Box 5"/>
              <p:cNvSpPr txBox="1">
                <a:spLocks noChangeArrowheads="1"/>
              </p:cNvSpPr>
              <p:nvPr/>
            </p:nvSpPr>
            <p:spPr bwMode="auto">
              <a:xfrm>
                <a:off x="3896" y="2602"/>
                <a:ext cx="105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TW" sz="36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1.5</a:t>
                </a:r>
                <a:r>
                  <a:rPr lang="en-US" altLang="zh-TW" sz="3600" i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IQR</a:t>
                </a:r>
                <a:endParaRPr lang="en-US" altLang="zh-TW" sz="36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9" name="Line 7"/>
            <p:cNvSpPr>
              <a:spLocks noChangeShapeType="1"/>
            </p:cNvSpPr>
            <p:nvPr/>
          </p:nvSpPr>
          <p:spPr bwMode="auto">
            <a:xfrm>
              <a:off x="1202" y="3158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60" name="Group 27"/>
            <p:cNvGrpSpPr>
              <a:grpSpLocks/>
            </p:cNvGrpSpPr>
            <p:nvPr/>
          </p:nvGrpSpPr>
          <p:grpSpPr bwMode="auto">
            <a:xfrm>
              <a:off x="1519" y="3249"/>
              <a:ext cx="2732" cy="404"/>
              <a:chOff x="1488" y="3251"/>
              <a:chExt cx="2732" cy="404"/>
            </a:xfrm>
          </p:grpSpPr>
          <p:sp>
            <p:nvSpPr>
              <p:cNvPr id="61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51"/>
                <a:ext cx="96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3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Whisker</a:t>
                </a:r>
              </a:p>
            </p:txBody>
          </p:sp>
          <p:sp>
            <p:nvSpPr>
              <p:cNvPr id="62" name="Text Box 29"/>
              <p:cNvSpPr txBox="1">
                <a:spLocks noChangeArrowheads="1"/>
              </p:cNvSpPr>
              <p:nvPr/>
            </p:nvSpPr>
            <p:spPr bwMode="auto">
              <a:xfrm>
                <a:off x="3252" y="3251"/>
                <a:ext cx="96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3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Whisker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742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  <p:bldP spid="43" grpId="0" autoUpdateAnimBg="0"/>
      <p:bldP spid="44" grpId="0" animBg="1"/>
      <p:bldP spid="46" grpId="0" autoUpdateAnimBg="0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2B63743-E739-464A-A81F-940C6360AE4B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87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5F68CB6-0AC8-4473-86D7-0B53E309BD97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TW" dirty="0" smtClean="0"/>
              <a:t>Midrange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2400" cy="2286000"/>
          </a:xfrm>
        </p:spPr>
        <p:txBody>
          <a:bodyPr lIns="90488" tIns="44450" rIns="90488" bIns="44450"/>
          <a:lstStyle/>
          <a:p>
            <a:pPr marL="571500" indent="-571500" eaLnBrk="1" hangingPunct="1">
              <a:spcBef>
                <a:spcPct val="33000"/>
              </a:spcBef>
              <a:defRPr/>
            </a:pPr>
            <a:r>
              <a:rPr lang="en-US" altLang="zh-TW" smtClean="0"/>
              <a:t>Middle of Smallest &amp; Largest Observation </a:t>
            </a:r>
          </a:p>
          <a:p>
            <a:pPr marL="571500" indent="-571500" eaLnBrk="1" hangingPunct="1">
              <a:spcBef>
                <a:spcPct val="33000"/>
              </a:spcBef>
              <a:defRPr/>
            </a:pPr>
            <a:r>
              <a:rPr lang="en-US" altLang="zh-TW" smtClean="0"/>
              <a:t>Affected by Extreme Values</a:t>
            </a:r>
          </a:p>
        </p:txBody>
      </p:sp>
      <p:grpSp>
        <p:nvGrpSpPr>
          <p:cNvPr id="118790" name="Group 13"/>
          <p:cNvGrpSpPr>
            <a:grpSpLocks/>
          </p:cNvGrpSpPr>
          <p:nvPr/>
        </p:nvGrpSpPr>
        <p:grpSpPr bwMode="auto">
          <a:xfrm>
            <a:off x="1122363" y="4365625"/>
            <a:ext cx="6905625" cy="1636713"/>
            <a:chOff x="707" y="2750"/>
            <a:chExt cx="4350" cy="1031"/>
          </a:xfrm>
        </p:grpSpPr>
        <p:sp>
          <p:nvSpPr>
            <p:cNvPr id="249861" name="Line 5"/>
            <p:cNvSpPr>
              <a:spLocks noChangeShapeType="1"/>
            </p:cNvSpPr>
            <p:nvPr/>
          </p:nvSpPr>
          <p:spPr bwMode="auto">
            <a:xfrm>
              <a:off x="2749" y="3264"/>
              <a:ext cx="230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49862" name="Rectangle 6"/>
            <p:cNvSpPr>
              <a:spLocks noChangeArrowheads="1"/>
            </p:cNvSpPr>
            <p:nvPr/>
          </p:nvSpPr>
          <p:spPr bwMode="auto">
            <a:xfrm>
              <a:off x="707" y="2976"/>
              <a:ext cx="2048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Midrange =</a:t>
              </a:r>
            </a:p>
          </p:txBody>
        </p:sp>
        <p:sp>
          <p:nvSpPr>
            <p:cNvPr id="249863" name="Rectangle 7"/>
            <p:cNvSpPr>
              <a:spLocks noChangeArrowheads="1"/>
            </p:cNvSpPr>
            <p:nvPr/>
          </p:nvSpPr>
          <p:spPr bwMode="auto">
            <a:xfrm>
              <a:off x="3837" y="2750"/>
              <a:ext cx="325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</a:t>
              </a:r>
            </a:p>
          </p:txBody>
        </p:sp>
        <p:sp>
          <p:nvSpPr>
            <p:cNvPr id="249864" name="Rectangle 8"/>
            <p:cNvSpPr>
              <a:spLocks noChangeArrowheads="1"/>
            </p:cNvSpPr>
            <p:nvPr/>
          </p:nvSpPr>
          <p:spPr bwMode="auto">
            <a:xfrm>
              <a:off x="2885" y="2750"/>
              <a:ext cx="284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49865" name="Rectangle 9"/>
            <p:cNvSpPr>
              <a:spLocks noChangeArrowheads="1"/>
            </p:cNvSpPr>
            <p:nvPr/>
          </p:nvSpPr>
          <p:spPr bwMode="auto">
            <a:xfrm>
              <a:off x="4155" y="2750"/>
              <a:ext cx="284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49866" name="Rectangle 10"/>
            <p:cNvSpPr>
              <a:spLocks noChangeArrowheads="1"/>
            </p:cNvSpPr>
            <p:nvPr/>
          </p:nvSpPr>
          <p:spPr bwMode="auto">
            <a:xfrm>
              <a:off x="3101" y="3017"/>
              <a:ext cx="760" cy="2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22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smallest</a:t>
              </a:r>
            </a:p>
          </p:txBody>
        </p:sp>
        <p:sp>
          <p:nvSpPr>
            <p:cNvPr id="249867" name="Rectangle 11"/>
            <p:cNvSpPr>
              <a:spLocks noChangeArrowheads="1"/>
            </p:cNvSpPr>
            <p:nvPr/>
          </p:nvSpPr>
          <p:spPr bwMode="auto">
            <a:xfrm>
              <a:off x="4346" y="3017"/>
              <a:ext cx="643" cy="2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22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largest</a:t>
              </a:r>
            </a:p>
          </p:txBody>
        </p:sp>
        <p:sp>
          <p:nvSpPr>
            <p:cNvPr id="249868" name="Rectangle 12"/>
            <p:cNvSpPr>
              <a:spLocks noChangeArrowheads="1"/>
            </p:cNvSpPr>
            <p:nvPr/>
          </p:nvSpPr>
          <p:spPr bwMode="auto">
            <a:xfrm>
              <a:off x="3792" y="3264"/>
              <a:ext cx="328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09A92B2-C796-4421-8189-0FED40CD0D5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98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D948331-028C-43C3-AB50-033479C715FC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51919" name="Rectangle 1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755650" y="1485900"/>
            <a:ext cx="7791450" cy="25193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Find the midrange.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7, 8, 12, 17, 29, 18, 4, 27, 30, 2, 4, 10, 21, 5, 8 </a:t>
            </a:r>
          </a:p>
        </p:txBody>
      </p:sp>
      <p:grpSp>
        <p:nvGrpSpPr>
          <p:cNvPr id="119814" name="Group 17"/>
          <p:cNvGrpSpPr>
            <a:grpSpLocks/>
          </p:cNvGrpSpPr>
          <p:nvPr/>
        </p:nvGrpSpPr>
        <p:grpSpPr bwMode="auto">
          <a:xfrm>
            <a:off x="179388" y="4437063"/>
            <a:ext cx="6905625" cy="1636712"/>
            <a:chOff x="707" y="2750"/>
            <a:chExt cx="4350" cy="1031"/>
          </a:xfrm>
        </p:grpSpPr>
        <p:sp>
          <p:nvSpPr>
            <p:cNvPr id="251922" name="Line 18"/>
            <p:cNvSpPr>
              <a:spLocks noChangeShapeType="1"/>
            </p:cNvSpPr>
            <p:nvPr/>
          </p:nvSpPr>
          <p:spPr bwMode="auto">
            <a:xfrm>
              <a:off x="2749" y="3264"/>
              <a:ext cx="230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1923" name="Rectangle 19"/>
            <p:cNvSpPr>
              <a:spLocks noChangeArrowheads="1"/>
            </p:cNvSpPr>
            <p:nvPr/>
          </p:nvSpPr>
          <p:spPr bwMode="auto">
            <a:xfrm>
              <a:off x="707" y="2976"/>
              <a:ext cx="2048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Midrange =</a:t>
              </a:r>
            </a:p>
          </p:txBody>
        </p:sp>
        <p:sp>
          <p:nvSpPr>
            <p:cNvPr id="251924" name="Rectangle 20"/>
            <p:cNvSpPr>
              <a:spLocks noChangeArrowheads="1"/>
            </p:cNvSpPr>
            <p:nvPr/>
          </p:nvSpPr>
          <p:spPr bwMode="auto">
            <a:xfrm>
              <a:off x="3837" y="2750"/>
              <a:ext cx="325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</a:t>
              </a:r>
            </a:p>
          </p:txBody>
        </p:sp>
        <p:sp>
          <p:nvSpPr>
            <p:cNvPr id="251925" name="Rectangle 21"/>
            <p:cNvSpPr>
              <a:spLocks noChangeArrowheads="1"/>
            </p:cNvSpPr>
            <p:nvPr/>
          </p:nvSpPr>
          <p:spPr bwMode="auto">
            <a:xfrm>
              <a:off x="2885" y="2750"/>
              <a:ext cx="284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51926" name="Rectangle 22"/>
            <p:cNvSpPr>
              <a:spLocks noChangeArrowheads="1"/>
            </p:cNvSpPr>
            <p:nvPr/>
          </p:nvSpPr>
          <p:spPr bwMode="auto">
            <a:xfrm>
              <a:off x="4155" y="2750"/>
              <a:ext cx="284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51927" name="Rectangle 23"/>
            <p:cNvSpPr>
              <a:spLocks noChangeArrowheads="1"/>
            </p:cNvSpPr>
            <p:nvPr/>
          </p:nvSpPr>
          <p:spPr bwMode="auto">
            <a:xfrm>
              <a:off x="3101" y="3017"/>
              <a:ext cx="760" cy="2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22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smallest</a:t>
              </a:r>
            </a:p>
          </p:txBody>
        </p:sp>
        <p:sp>
          <p:nvSpPr>
            <p:cNvPr id="251928" name="Rectangle 24"/>
            <p:cNvSpPr>
              <a:spLocks noChangeArrowheads="1"/>
            </p:cNvSpPr>
            <p:nvPr/>
          </p:nvSpPr>
          <p:spPr bwMode="auto">
            <a:xfrm>
              <a:off x="4346" y="3017"/>
              <a:ext cx="643" cy="2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22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largest</a:t>
              </a:r>
            </a:p>
          </p:txBody>
        </p:sp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3792" y="3264"/>
              <a:ext cx="328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08400" y="4292600"/>
            <a:ext cx="5181600" cy="1371600"/>
            <a:chOff x="2256" y="2736"/>
            <a:chExt cx="3264" cy="864"/>
          </a:xfrm>
        </p:grpSpPr>
        <p:sp>
          <p:nvSpPr>
            <p:cNvPr id="251916" name="Text Box 12"/>
            <p:cNvSpPr txBox="1">
              <a:spLocks noChangeArrowheads="1"/>
            </p:cNvSpPr>
            <p:nvPr/>
          </p:nvSpPr>
          <p:spPr bwMode="auto">
            <a:xfrm>
              <a:off x="2256" y="2736"/>
              <a:ext cx="864" cy="57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5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917" name="Text Box 13"/>
            <p:cNvSpPr txBox="1">
              <a:spLocks noChangeArrowheads="1"/>
            </p:cNvSpPr>
            <p:nvPr/>
          </p:nvSpPr>
          <p:spPr bwMode="auto">
            <a:xfrm>
              <a:off x="3529" y="2736"/>
              <a:ext cx="768" cy="57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5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251918" name="Text Box 14"/>
            <p:cNvSpPr txBox="1">
              <a:spLocks noChangeArrowheads="1"/>
            </p:cNvSpPr>
            <p:nvPr/>
          </p:nvSpPr>
          <p:spPr bwMode="auto">
            <a:xfrm>
              <a:off x="4416" y="3024"/>
              <a:ext cx="1104" cy="57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5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 16</a:t>
              </a:r>
            </a:p>
          </p:txBody>
        </p:sp>
      </p:grpSp>
      <p:sp>
        <p:nvSpPr>
          <p:cNvPr id="119816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01013" y="6237288"/>
            <a:ext cx="431800" cy="431800"/>
          </a:xfrm>
          <a:prstGeom prst="actionButtonReturn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8B34B5-9444-40CB-9626-4B4B1394939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08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CCB6973-8D09-4BCB-9E6A-33C6EFB762B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7190" y="260648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TW" dirty="0" err="1" smtClean="0"/>
              <a:t>Midhinge</a:t>
            </a:r>
            <a:endParaRPr lang="en-US" altLang="zh-TW" dirty="0" smtClean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2209800"/>
          </a:xfrm>
        </p:spPr>
        <p:txBody>
          <a:bodyPr lIns="90488" tIns="44450" rIns="90488" bIns="44450"/>
          <a:lstStyle/>
          <a:p>
            <a:pPr marL="571500" indent="-571500" eaLnBrk="1" hangingPunct="1">
              <a:spcBef>
                <a:spcPct val="33000"/>
              </a:spcBef>
              <a:defRPr/>
            </a:pPr>
            <a:r>
              <a:rPr lang="en-US" altLang="zh-TW" sz="4800" smtClean="0"/>
              <a:t>Middle of 1st &amp; 3rd Quartiles</a:t>
            </a:r>
          </a:p>
          <a:p>
            <a:pPr marL="571500" indent="-571500" eaLnBrk="1" hangingPunct="1">
              <a:spcBef>
                <a:spcPct val="33000"/>
              </a:spcBef>
              <a:defRPr/>
            </a:pPr>
            <a:r>
              <a:rPr lang="en-US" altLang="zh-TW" sz="4800" smtClean="0"/>
              <a:t>Not Affected by Extreme Values</a:t>
            </a:r>
          </a:p>
        </p:txBody>
      </p:sp>
      <p:grpSp>
        <p:nvGrpSpPr>
          <p:cNvPr id="120838" name="Group 4"/>
          <p:cNvGrpSpPr>
            <a:grpSpLocks/>
          </p:cNvGrpSpPr>
          <p:nvPr/>
        </p:nvGrpSpPr>
        <p:grpSpPr bwMode="auto">
          <a:xfrm>
            <a:off x="1116013" y="4437063"/>
            <a:ext cx="6781800" cy="1963737"/>
            <a:chOff x="720" y="2699"/>
            <a:chExt cx="4272" cy="1237"/>
          </a:xfrm>
        </p:grpSpPr>
        <p:sp>
          <p:nvSpPr>
            <p:cNvPr id="252933" name="Line 5"/>
            <p:cNvSpPr>
              <a:spLocks noChangeShapeType="1"/>
            </p:cNvSpPr>
            <p:nvPr/>
          </p:nvSpPr>
          <p:spPr bwMode="auto">
            <a:xfrm>
              <a:off x="2784" y="3419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2934" name="Rectangle 6"/>
            <p:cNvSpPr>
              <a:spLocks noChangeArrowheads="1"/>
            </p:cNvSpPr>
            <p:nvPr/>
          </p:nvSpPr>
          <p:spPr bwMode="auto">
            <a:xfrm>
              <a:off x="720" y="3131"/>
              <a:ext cx="2005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Midhinge =</a:t>
              </a:r>
            </a:p>
          </p:txBody>
        </p:sp>
        <p:sp>
          <p:nvSpPr>
            <p:cNvPr id="252935" name="Rectangle 7"/>
            <p:cNvSpPr>
              <a:spLocks noChangeArrowheads="1"/>
            </p:cNvSpPr>
            <p:nvPr/>
          </p:nvSpPr>
          <p:spPr bwMode="auto">
            <a:xfrm>
              <a:off x="3840" y="2795"/>
              <a:ext cx="325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</a:t>
              </a:r>
            </a:p>
          </p:txBody>
        </p:sp>
        <p:grpSp>
          <p:nvGrpSpPr>
            <p:cNvPr id="120842" name="Group 8"/>
            <p:cNvGrpSpPr>
              <a:grpSpLocks/>
            </p:cNvGrpSpPr>
            <p:nvPr/>
          </p:nvGrpSpPr>
          <p:grpSpPr bwMode="auto">
            <a:xfrm>
              <a:off x="3120" y="2699"/>
              <a:ext cx="568" cy="661"/>
              <a:chOff x="2352" y="2544"/>
              <a:chExt cx="568" cy="661"/>
            </a:xfrm>
          </p:grpSpPr>
          <p:sp>
            <p:nvSpPr>
              <p:cNvPr id="252937" name="Rectangle 9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413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252938" name="Rectangle 1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328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20843" name="Group 11"/>
            <p:cNvGrpSpPr>
              <a:grpSpLocks/>
            </p:cNvGrpSpPr>
            <p:nvPr/>
          </p:nvGrpSpPr>
          <p:grpSpPr bwMode="auto">
            <a:xfrm>
              <a:off x="4224" y="2699"/>
              <a:ext cx="616" cy="709"/>
              <a:chOff x="3264" y="2544"/>
              <a:chExt cx="616" cy="709"/>
            </a:xfrm>
          </p:grpSpPr>
          <p:sp>
            <p:nvSpPr>
              <p:cNvPr id="252940" name="Rectangle 12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413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252941" name="Rectangle 1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328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2942" name="Rectangle 14"/>
            <p:cNvSpPr>
              <a:spLocks noChangeArrowheads="1"/>
            </p:cNvSpPr>
            <p:nvPr/>
          </p:nvSpPr>
          <p:spPr bwMode="auto">
            <a:xfrm>
              <a:off x="3744" y="3419"/>
              <a:ext cx="328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15616" y="1196752"/>
          <a:ext cx="7560840" cy="5448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工作表" r:id="rId4" imgW="4312834" imgH="3108888" progId="Excel.Sheet.12">
                  <p:embed/>
                </p:oleObj>
              </mc:Choice>
              <mc:Fallback>
                <p:oleObj name="工作表" r:id="rId4" imgW="4312834" imgH="3108888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96752"/>
                        <a:ext cx="7560840" cy="544870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CB6458-23B9-46C8-AAF2-390043214E5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434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158472A-C203-4A38-913F-1894264DF8F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1043608" y="4149080"/>
            <a:ext cx="7704856" cy="2123658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Fund A should be considered </a:t>
            </a:r>
            <a:r>
              <a:rPr lang="en-US" altLang="zh-TW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riskier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because its coefficient of variability is larger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title"/>
          </p:nvPr>
        </p:nvSpPr>
        <p:spPr>
          <a:xfrm>
            <a:off x="961206" y="282352"/>
            <a:ext cx="7715250" cy="9144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Compute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CV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99592" y="1556792"/>
            <a:ext cx="7992888" cy="376808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00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zh-TW">
              <a:solidFill>
                <a:schemeClr val="tx2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99592" y="2996952"/>
            <a:ext cx="7993063" cy="36933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 algn="ctr">
            <a:solidFill>
              <a:srgbClr val="00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5415508" y="2162944"/>
          <a:ext cx="27654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方程式" r:id="rId6" imgW="647640" imgH="177480" progId="Equation.3">
                  <p:embed/>
                </p:oleObj>
              </mc:Choice>
              <mc:Fallback>
                <p:oleObj name="方程式" r:id="rId6" imgW="6476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508" y="2162944"/>
                        <a:ext cx="2765425" cy="752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effectLst>
                        <a:outerShdw dist="107763" dir="189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835696" y="2153419"/>
          <a:ext cx="2836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方程式" r:id="rId8" imgW="647640" imgH="177480" progId="Equation.3">
                  <p:embed/>
                </p:oleObj>
              </mc:Choice>
              <mc:Fallback>
                <p:oleObj name="方程式" r:id="rId8" imgW="64764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153419"/>
                        <a:ext cx="2836862" cy="7715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effectLst>
                        <a:outerShdw dist="107763" dir="189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nimBg="1" autoUpdateAnimBg="0"/>
      <p:bldP spid="10" grpId="0" animBg="1"/>
      <p:bldP spid="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7C36AA-9989-47AF-BC16-F709A39B1EB1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18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D6FC88E6-2DD2-423E-B5EB-9EFD237AEB1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110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4437063"/>
            <a:ext cx="6781800" cy="1963737"/>
            <a:chOff x="720" y="2699"/>
            <a:chExt cx="4272" cy="1237"/>
          </a:xfrm>
        </p:grpSpPr>
        <p:sp>
          <p:nvSpPr>
            <p:cNvPr id="121869" name="Line 3"/>
            <p:cNvSpPr>
              <a:spLocks noChangeShapeType="1"/>
            </p:cNvSpPr>
            <p:nvPr/>
          </p:nvSpPr>
          <p:spPr bwMode="auto">
            <a:xfrm>
              <a:off x="2784" y="3419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50800" dist="50800" dir="5400000" algn="ctr" rotWithShape="0">
                <a:schemeClr val="accent4">
                  <a:lumMod val="1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4980" name="Rectangle 4"/>
            <p:cNvSpPr>
              <a:spLocks noChangeArrowheads="1"/>
            </p:cNvSpPr>
            <p:nvPr/>
          </p:nvSpPr>
          <p:spPr bwMode="auto">
            <a:xfrm>
              <a:off x="720" y="3131"/>
              <a:ext cx="2005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Midhinge =</a:t>
              </a:r>
            </a:p>
          </p:txBody>
        </p:sp>
        <p:sp>
          <p:nvSpPr>
            <p:cNvPr id="254981" name="Rectangle 5"/>
            <p:cNvSpPr>
              <a:spLocks noChangeArrowheads="1"/>
            </p:cNvSpPr>
            <p:nvPr/>
          </p:nvSpPr>
          <p:spPr bwMode="auto">
            <a:xfrm>
              <a:off x="3840" y="2795"/>
              <a:ext cx="325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</a:t>
              </a:r>
            </a:p>
          </p:txBody>
        </p:sp>
        <p:grpSp>
          <p:nvGrpSpPr>
            <p:cNvPr id="121872" name="Group 6"/>
            <p:cNvGrpSpPr>
              <a:grpSpLocks/>
            </p:cNvGrpSpPr>
            <p:nvPr/>
          </p:nvGrpSpPr>
          <p:grpSpPr bwMode="auto">
            <a:xfrm>
              <a:off x="3120" y="2699"/>
              <a:ext cx="568" cy="661"/>
              <a:chOff x="2352" y="2544"/>
              <a:chExt cx="568" cy="661"/>
            </a:xfrm>
          </p:grpSpPr>
          <p:sp>
            <p:nvSpPr>
              <p:cNvPr id="254983" name="Rectangle 7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413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254984" name="Rectangle 8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328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21873" name="Group 9"/>
            <p:cNvGrpSpPr>
              <a:grpSpLocks/>
            </p:cNvGrpSpPr>
            <p:nvPr/>
          </p:nvGrpSpPr>
          <p:grpSpPr bwMode="auto">
            <a:xfrm>
              <a:off x="4224" y="2699"/>
              <a:ext cx="616" cy="709"/>
              <a:chOff x="3264" y="2544"/>
              <a:chExt cx="616" cy="709"/>
            </a:xfrm>
          </p:grpSpPr>
          <p:sp>
            <p:nvSpPr>
              <p:cNvPr id="254986" name="Rectangle 10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413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254987" name="Rectangle 11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328" cy="5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TW" sz="4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3744" y="3419"/>
              <a:ext cx="328" cy="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810000" y="4513263"/>
            <a:ext cx="5181600" cy="1447800"/>
            <a:chOff x="2400" y="3024"/>
            <a:chExt cx="3264" cy="912"/>
          </a:xfrm>
        </p:grpSpPr>
        <p:sp>
          <p:nvSpPr>
            <p:cNvPr id="121866" name="Text Box 14"/>
            <p:cNvSpPr txBox="1">
              <a:spLocks noChangeArrowheads="1"/>
            </p:cNvSpPr>
            <p:nvPr/>
          </p:nvSpPr>
          <p:spPr bwMode="auto">
            <a:xfrm>
              <a:off x="2400" y="3024"/>
              <a:ext cx="864" cy="57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5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1867" name="Text Box 15"/>
            <p:cNvSpPr txBox="1">
              <a:spLocks noChangeArrowheads="1"/>
            </p:cNvSpPr>
            <p:nvPr/>
          </p:nvSpPr>
          <p:spPr bwMode="auto">
            <a:xfrm>
              <a:off x="3696" y="3024"/>
              <a:ext cx="768" cy="57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5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121868" name="Text Box 16"/>
            <p:cNvSpPr txBox="1">
              <a:spLocks noChangeArrowheads="1"/>
            </p:cNvSpPr>
            <p:nvPr/>
          </p:nvSpPr>
          <p:spPr bwMode="auto">
            <a:xfrm>
              <a:off x="4560" y="3360"/>
              <a:ext cx="1104" cy="57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5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 13</a:t>
              </a:r>
            </a:p>
          </p:txBody>
        </p:sp>
      </p:grpSp>
      <p:sp>
        <p:nvSpPr>
          <p:cNvPr id="254993" name="Text Box 17"/>
          <p:cNvSpPr txBox="1">
            <a:spLocks noChangeArrowheads="1"/>
          </p:cNvSpPr>
          <p:nvPr/>
        </p:nvSpPr>
        <p:spPr bwMode="auto">
          <a:xfrm>
            <a:off x="611188" y="3644900"/>
            <a:ext cx="588815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4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5, </a:t>
            </a:r>
            <a:r>
              <a:rPr lang="en-US" altLang="zh-TW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4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12, </a:t>
            </a:r>
            <a:r>
              <a:rPr lang="en-US" altLang="zh-TW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4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21 </a:t>
            </a:r>
          </a:p>
        </p:txBody>
      </p:sp>
      <p:sp>
        <p:nvSpPr>
          <p:cNvPr id="254994" name="Rectangle 18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 </a:t>
            </a:r>
          </a:p>
        </p:txBody>
      </p:sp>
      <p:sp>
        <p:nvSpPr>
          <p:cNvPr id="254995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82000" cy="2376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Find the midhinge.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7, 8, 12, 17, 29, 18, 4, 27, 30, 2, 4, 10, 21, 5, 8 </a:t>
            </a:r>
          </a:p>
        </p:txBody>
      </p:sp>
      <p:sp>
        <p:nvSpPr>
          <p:cNvPr id="121865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308725"/>
            <a:ext cx="431800" cy="431800"/>
          </a:xfrm>
          <a:prstGeom prst="actionButtonReturn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3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81E998-4447-4DFF-A9BD-C5C039F3F05E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7378D27-EE66-42EA-AE52-7ACAE7937F77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Coefficient of </a:t>
            </a:r>
            <a:r>
              <a:rPr lang="en-US" altLang="zh-TW" dirty="0" err="1" smtClean="0"/>
              <a:t>Skewness</a:t>
            </a:r>
            <a:endParaRPr lang="en-US" altLang="zh-TW" dirty="0" smtClean="0"/>
          </a:p>
        </p:txBody>
      </p:sp>
      <p:graphicFrame>
        <p:nvGraphicFramePr>
          <p:cNvPr id="522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302994"/>
              </p:ext>
            </p:extLst>
          </p:nvPr>
        </p:nvGraphicFramePr>
        <p:xfrm>
          <a:off x="161925" y="1368559"/>
          <a:ext cx="8820150" cy="251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5" name="方程式" r:id="rId3" imgW="4508280" imgH="1041120" progId="Equation.3">
                  <p:embed/>
                </p:oleObj>
              </mc:Choice>
              <mc:Fallback>
                <p:oleObj name="方程式" r:id="rId3" imgW="450828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368559"/>
                        <a:ext cx="8820150" cy="2512243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AutoShape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40788"/>
            <a:ext cx="431551" cy="369332"/>
          </a:xfrm>
          <a:prstGeom prst="actionButtonReturn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56076"/>
              </p:ext>
            </p:extLst>
          </p:nvPr>
        </p:nvGraphicFramePr>
        <p:xfrm>
          <a:off x="899592" y="3873047"/>
          <a:ext cx="7256164" cy="284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方程式" r:id="rId6" imgW="2514600" imgH="990360" progId="Equation.3">
                  <p:embed/>
                </p:oleObj>
              </mc:Choice>
              <mc:Fallback>
                <p:oleObj name="方程式" r:id="rId6" imgW="25146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73047"/>
                        <a:ext cx="7256164" cy="2843513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6A233C3-CBD4-4367-A875-03872C03D8C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02CE1D3-04BD-4769-978A-9023180F090B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Coefficient of Kurtosis</a:t>
            </a:r>
          </a:p>
        </p:txBody>
      </p:sp>
      <p:graphicFrame>
        <p:nvGraphicFramePr>
          <p:cNvPr id="532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9388" y="1557338"/>
          <a:ext cx="8713787" cy="467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方程式" r:id="rId3" imgW="4381200" imgH="2349360" progId="Equation.3">
                  <p:embed/>
                </p:oleObj>
              </mc:Choice>
              <mc:Fallback>
                <p:oleObj name="方程式" r:id="rId3" imgW="4381200" imgH="234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57338"/>
                        <a:ext cx="8713787" cy="4672012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237288"/>
            <a:ext cx="360362" cy="360362"/>
          </a:xfrm>
          <a:prstGeom prst="actionButtonReturn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16013" y="1196975"/>
          <a:ext cx="75596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name="工作表" r:id="rId4" imgW="4312834" imgH="3108888" progId="Excel.Sheet.12">
                  <p:embed/>
                </p:oleObj>
              </mc:Choice>
              <mc:Fallback>
                <p:oleObj name="工作表" r:id="rId4" imgW="4312834" imgH="3108888" progId="Excel.Shee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7559675" cy="5448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9851214-3FE5-4C9E-B6C6-FC53CE2B408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69CC9DD-3A8A-4299-8DF9-CCEA4DEFF80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87624" y="4072146"/>
            <a:ext cx="7345759" cy="2123658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Fund A should be considered </a:t>
            </a:r>
            <a:r>
              <a:rPr lang="en-US" altLang="zh-TW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safer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because its coefficient of variability is smaller.</a:t>
            </a: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1691680" y="2060848"/>
          <a:ext cx="28368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" name="方程式" r:id="rId6" imgW="647640" imgH="177480" progId="Equation.3">
                  <p:embed/>
                </p:oleObj>
              </mc:Choice>
              <mc:Fallback>
                <p:oleObj name="方程式" r:id="rId6" imgW="64764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060848"/>
                        <a:ext cx="2836863" cy="77152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effectLst>
                        <a:outerShdw dist="107763" dir="189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5652120" y="2060848"/>
          <a:ext cx="27654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方程式" r:id="rId8" imgW="647640" imgH="177480" progId="Equation.3">
                  <p:embed/>
                </p:oleObj>
              </mc:Choice>
              <mc:Fallback>
                <p:oleObj name="方程式" r:id="rId8" imgW="6476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060848"/>
                        <a:ext cx="2765425" cy="7524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effectLst>
                        <a:outerShdw dist="107763" dir="189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0648" y="620688"/>
            <a:ext cx="4343400" cy="1462088"/>
            <a:chOff x="288" y="144"/>
            <a:chExt cx="2736" cy="921"/>
          </a:xfrm>
        </p:grpSpPr>
        <p:sp>
          <p:nvSpPr>
            <p:cNvPr id="215047" name="Text Box 7"/>
            <p:cNvSpPr txBox="1">
              <a:spLocks noChangeArrowheads="1"/>
            </p:cNvSpPr>
            <p:nvPr/>
          </p:nvSpPr>
          <p:spPr bwMode="auto">
            <a:xfrm>
              <a:off x="288" y="144"/>
              <a:ext cx="672" cy="480"/>
            </a:xfrm>
            <a:prstGeom prst="rect">
              <a:avLst/>
            </a:prstGeom>
            <a:solidFill>
              <a:srgbClr val="663300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If</a:t>
              </a:r>
            </a:p>
          </p:txBody>
        </p:sp>
        <p:sp>
          <p:nvSpPr>
            <p:cNvPr id="215048" name="Freeform 8"/>
            <p:cNvSpPr>
              <a:spLocks/>
            </p:cNvSpPr>
            <p:nvPr/>
          </p:nvSpPr>
          <p:spPr bwMode="auto">
            <a:xfrm>
              <a:off x="992" y="488"/>
              <a:ext cx="1888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8" y="40"/>
                </a:cxn>
                <a:cxn ang="0">
                  <a:pos x="1800" y="136"/>
                </a:cxn>
                <a:cxn ang="0">
                  <a:pos x="1848" y="168"/>
                </a:cxn>
                <a:cxn ang="0">
                  <a:pos x="1888" y="280"/>
                </a:cxn>
              </a:cxnLst>
              <a:rect l="0" t="0" r="r" b="b"/>
              <a:pathLst>
                <a:path w="1888" h="280">
                  <a:moveTo>
                    <a:pt x="0" y="0"/>
                  </a:moveTo>
                  <a:cubicBezTo>
                    <a:pt x="563" y="17"/>
                    <a:pt x="1125" y="32"/>
                    <a:pt x="1688" y="40"/>
                  </a:cubicBezTo>
                  <a:cubicBezTo>
                    <a:pt x="1731" y="83"/>
                    <a:pt x="1753" y="108"/>
                    <a:pt x="1800" y="136"/>
                  </a:cubicBezTo>
                  <a:cubicBezTo>
                    <a:pt x="1816" y="146"/>
                    <a:pt x="1848" y="168"/>
                    <a:pt x="1848" y="168"/>
                  </a:cubicBezTo>
                  <a:cubicBezTo>
                    <a:pt x="1864" y="201"/>
                    <a:pt x="1888" y="242"/>
                    <a:pt x="1888" y="280"/>
                  </a:cubicBezTo>
                </a:path>
              </a:pathLst>
            </a:custGeom>
            <a:noFill/>
            <a:ln w="5715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dirty="0">
                <a:solidFill>
                  <a:srgbClr val="FF9900"/>
                </a:solidFill>
              </a:endParaRPr>
            </a:p>
          </p:txBody>
        </p:sp>
        <p:sp>
          <p:nvSpPr>
            <p:cNvPr id="215049" name="Line 9"/>
            <p:cNvSpPr>
              <a:spLocks noChangeShapeType="1"/>
            </p:cNvSpPr>
            <p:nvPr/>
          </p:nvSpPr>
          <p:spPr bwMode="auto">
            <a:xfrm flipH="1">
              <a:off x="2736" y="720"/>
              <a:ext cx="288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5050" name="Line 10"/>
            <p:cNvSpPr>
              <a:spLocks noChangeShapeType="1"/>
            </p:cNvSpPr>
            <p:nvPr/>
          </p:nvSpPr>
          <p:spPr bwMode="auto">
            <a:xfrm>
              <a:off x="2688" y="720"/>
              <a:ext cx="336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5051" name="Text Box 11"/>
            <p:cNvSpPr txBox="1">
              <a:spLocks noChangeArrowheads="1"/>
            </p:cNvSpPr>
            <p:nvPr/>
          </p:nvSpPr>
          <p:spPr bwMode="auto">
            <a:xfrm>
              <a:off x="2160" y="585"/>
              <a:ext cx="720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4400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</a:p>
          </p:txBody>
        </p:sp>
      </p:grpSp>
      <p:sp>
        <p:nvSpPr>
          <p:cNvPr id="215052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260648"/>
            <a:ext cx="7715250" cy="93610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What if?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18864" y="260648"/>
            <a:ext cx="8229600" cy="106295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The Break-Even Point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1584176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When will Fund A and Fund B are equally risky?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57C9D78-91C2-4CDF-80DE-8D86FA6B76F2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2AFE14-26A8-49D1-BDC7-6086FD5FA827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13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7" name="內容版面配置區 5"/>
          <p:cNvSpPr txBox="1">
            <a:spLocks/>
          </p:cNvSpPr>
          <p:nvPr/>
        </p:nvSpPr>
        <p:spPr bwMode="auto">
          <a:xfrm>
            <a:off x="107504" y="2780928"/>
            <a:ext cx="792088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average</a:t>
            </a:r>
            <a:r>
              <a:rPr kumimoji="1" lang="en-US" altLang="zh-TW" sz="4400" b="1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returns</a:t>
            </a:r>
            <a:r>
              <a:rPr kumimoji="1" lang="en-US" altLang="zh-TW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are fixed,</a:t>
            </a:r>
            <a:endParaRPr lang="zh-TW" altLang="en-US" sz="4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內容版面配置區 5"/>
          <p:cNvSpPr txBox="1">
            <a:spLocks/>
          </p:cNvSpPr>
          <p:nvPr/>
        </p:nvSpPr>
        <p:spPr bwMode="auto">
          <a:xfrm>
            <a:off x="179512" y="4653136"/>
            <a:ext cx="88204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standard deviations</a:t>
            </a:r>
            <a:r>
              <a:rPr kumimoji="1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TW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are fixed,</a:t>
            </a:r>
            <a:endParaRPr lang="zh-TW" altLang="en-US" sz="4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295937" name="Object 1025"/>
          <p:cNvGraphicFramePr>
            <a:graphicFrameLocks noChangeAspect="1"/>
          </p:cNvGraphicFramePr>
          <p:nvPr/>
        </p:nvGraphicFramePr>
        <p:xfrm>
          <a:off x="1907704" y="3573016"/>
          <a:ext cx="5040560" cy="102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3" name="方程式" r:id="rId3" imgW="965160" imgH="215640" progId="Equation.3">
                  <p:embed/>
                </p:oleObj>
              </mc:Choice>
              <mc:Fallback>
                <p:oleObj name="方程式" r:id="rId3" imgW="96516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573016"/>
                        <a:ext cx="5040560" cy="1027385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5"/>
          <p:cNvGraphicFramePr>
            <a:graphicFrameLocks noChangeAspect="1"/>
          </p:cNvGraphicFramePr>
          <p:nvPr/>
        </p:nvGraphicFramePr>
        <p:xfrm>
          <a:off x="1979712" y="5517232"/>
          <a:ext cx="50403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4" name="方程式" r:id="rId5" imgW="965160" imgH="215640" progId="Equation.3">
                  <p:embed/>
                </p:oleObj>
              </mc:Choice>
              <mc:Fallback>
                <p:oleObj name="方程式" r:id="rId5" imgW="9651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517232"/>
                        <a:ext cx="5040313" cy="1027112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16013" y="1196975"/>
          <a:ext cx="75596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9" name="工作表" r:id="rId4" imgW="4312834" imgH="3108888" progId="Excel.Sheet.12">
                  <p:embed/>
                </p:oleObj>
              </mc:Choice>
              <mc:Fallback>
                <p:oleObj name="工作表" r:id="rId4" imgW="4312834" imgH="3108888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7559675" cy="5448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9851214-3FE5-4C9E-B6C6-FC53CE2B408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69CC9DD-3A8A-4299-8DF9-CCEA4DEFF80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323528" y="3846255"/>
            <a:ext cx="8712968" cy="2554545"/>
          </a:xfrm>
          <a:prstGeom prst="rect">
            <a:avLst/>
          </a:prstGeom>
          <a:solidFill>
            <a:srgbClr val="2A15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Break-Even Point:</a:t>
            </a:r>
          </a:p>
          <a:p>
            <a:pPr>
              <a:defRPr/>
            </a:pPr>
            <a:r>
              <a:rPr lang="en-US" altLang="zh-TW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 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should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have a return standard deviation of </a:t>
            </a:r>
            <a:r>
              <a:rPr lang="en-US" altLang="zh-TW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13.2914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 be 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considered </a:t>
            </a:r>
            <a:r>
              <a:rPr lang="en-US" altLang="zh-TW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equally risky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 Fund B.</a:t>
            </a:r>
            <a:endParaRPr lang="en-US" altLang="zh-TW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052" name="Rectangle 12"/>
          <p:cNvSpPr>
            <a:spLocks noGrp="1" noChangeArrowheads="1"/>
          </p:cNvSpPr>
          <p:nvPr>
            <p:ph type="title"/>
          </p:nvPr>
        </p:nvSpPr>
        <p:spPr>
          <a:xfrm>
            <a:off x="467544" y="286544"/>
            <a:ext cx="8280920" cy="91020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dirty="0" smtClean="0"/>
              <a:t> and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TW" dirty="0" smtClean="0"/>
              <a:t> are fixed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996952"/>
            <a:ext cx="4104456" cy="376808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00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zh-TW">
              <a:solidFill>
                <a:schemeClr val="tx2"/>
              </a:solidFill>
            </a:endParaRPr>
          </a:p>
        </p:txBody>
      </p:sp>
      <p:graphicFrame>
        <p:nvGraphicFramePr>
          <p:cNvPr id="295937" name="Object 1025"/>
          <p:cNvGraphicFramePr>
            <a:graphicFrameLocks noChangeAspect="1"/>
          </p:cNvGraphicFramePr>
          <p:nvPr/>
        </p:nvGraphicFramePr>
        <p:xfrm>
          <a:off x="1763688" y="188640"/>
          <a:ext cx="9953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0" name="方程式" r:id="rId6" imgW="190440" imgH="215640" progId="Equation.3">
                  <p:embed/>
                </p:oleObj>
              </mc:Choice>
              <mc:Fallback>
                <p:oleObj name="方程式" r:id="rId6" imgW="19044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88640"/>
                        <a:ext cx="995362" cy="1027112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5"/>
          <p:cNvGraphicFramePr>
            <a:graphicFrameLocks noChangeAspect="1"/>
          </p:cNvGraphicFramePr>
          <p:nvPr/>
        </p:nvGraphicFramePr>
        <p:xfrm>
          <a:off x="4355976" y="116632"/>
          <a:ext cx="993776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1" name="方程式" r:id="rId8" imgW="190440" imgH="215640" progId="Equation.3">
                  <p:embed/>
                </p:oleObj>
              </mc:Choice>
              <mc:Fallback>
                <p:oleObj name="方程式" r:id="rId8" imgW="1904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16632"/>
                        <a:ext cx="993776" cy="1027112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4400" y="1772816"/>
            <a:ext cx="9002096" cy="1120840"/>
            <a:chOff x="34400" y="1772816"/>
            <a:chExt cx="9002096" cy="1120840"/>
          </a:xfrm>
        </p:grpSpPr>
        <p:sp>
          <p:nvSpPr>
            <p:cNvPr id="2" name="矩形 1"/>
            <p:cNvSpPr/>
            <p:nvPr/>
          </p:nvSpPr>
          <p:spPr bwMode="auto">
            <a:xfrm>
              <a:off x="34400" y="1772816"/>
              <a:ext cx="9002096" cy="1120840"/>
            </a:xfrm>
            <a:prstGeom prst="rect">
              <a:avLst/>
            </a:prstGeom>
            <a:solidFill>
              <a:srgbClr val="2A15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graphicFrame>
          <p:nvGraphicFramePr>
            <p:cNvPr id="10" name="Object 10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1679438"/>
                </p:ext>
              </p:extLst>
            </p:nvPr>
          </p:nvGraphicFramePr>
          <p:xfrm>
            <a:off x="106408" y="1943075"/>
            <a:ext cx="8858080" cy="684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52" name="方程式" r:id="rId10" imgW="2628720" imgH="215640" progId="Equation.3">
                    <p:embed/>
                  </p:oleObj>
                </mc:Choice>
                <mc:Fallback>
                  <p:oleObj name="方程式" r:id="rId10" imgW="2628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08" y="1943075"/>
                          <a:ext cx="8858080" cy="684184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nimBg="1" autoUpdateAnimBg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16013" y="1196975"/>
          <a:ext cx="75596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6" name="工作表" r:id="rId4" imgW="4312834" imgH="3108888" progId="Excel.Sheet.12">
                  <p:embed/>
                </p:oleObj>
              </mc:Choice>
              <mc:Fallback>
                <p:oleObj name="工作表" r:id="rId4" imgW="4312834" imgH="310888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7559675" cy="5448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9851214-3FE5-4C9E-B6C6-FC53CE2B408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69CC9DD-3A8A-4299-8DF9-CCEA4DEFF80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4673" y="3429000"/>
            <a:ext cx="7561783" cy="2800767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Break-Even Point:</a:t>
            </a:r>
          </a:p>
          <a:p>
            <a:pPr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should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have a return of </a:t>
            </a:r>
            <a:r>
              <a:rPr lang="en-US" altLang="zh-TW" sz="44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20.1553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 be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considered </a:t>
            </a:r>
            <a:r>
              <a:rPr lang="en-US" altLang="zh-TW" sz="4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equally risky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 Fund B.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052" name="Rectangle 12"/>
          <p:cNvSpPr>
            <a:spLocks noGrp="1" noChangeArrowheads="1"/>
          </p:cNvSpPr>
          <p:nvPr>
            <p:ph type="title"/>
          </p:nvPr>
        </p:nvSpPr>
        <p:spPr>
          <a:xfrm>
            <a:off x="467544" y="286544"/>
            <a:ext cx="8280920" cy="91020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If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/>
              <a:t> and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 smtClean="0"/>
              <a:t> are fixed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99592" y="1556792"/>
            <a:ext cx="4104456" cy="376808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00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zh-TW">
              <a:solidFill>
                <a:schemeClr val="tx2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0" y="2037828"/>
            <a:ext cx="9109051" cy="1120840"/>
            <a:chOff x="0" y="2037828"/>
            <a:chExt cx="9109051" cy="1120840"/>
          </a:xfrm>
        </p:grpSpPr>
        <p:sp>
          <p:nvSpPr>
            <p:cNvPr id="9" name="矩形 8"/>
            <p:cNvSpPr/>
            <p:nvPr/>
          </p:nvSpPr>
          <p:spPr bwMode="auto">
            <a:xfrm>
              <a:off x="0" y="2037828"/>
              <a:ext cx="9109051" cy="1120840"/>
            </a:xfrm>
            <a:prstGeom prst="rect">
              <a:avLst/>
            </a:prstGeom>
            <a:solidFill>
              <a:srgbClr val="2A15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graphicFrame>
          <p:nvGraphicFramePr>
            <p:cNvPr id="11" name="Object 10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6745431"/>
                </p:ext>
              </p:extLst>
            </p:nvPr>
          </p:nvGraphicFramePr>
          <p:xfrm>
            <a:off x="107504" y="2250044"/>
            <a:ext cx="8974918" cy="67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17" name="方程式" r:id="rId6" imgW="2984400" imgH="215640" progId="Equation.3">
                    <p:embed/>
                  </p:oleObj>
                </mc:Choice>
                <mc:Fallback>
                  <p:oleObj name="方程式" r:id="rId6" imgW="2984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2250044"/>
                          <a:ext cx="8974918" cy="67490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nimBg="1" autoUpdateAnimBg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1DAAD9F-9C31-4347-8854-D8C6809B7D24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63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080128A8-C35F-41A8-A1D8-F5864C9D79F7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92722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Statistics is a Pattern Language</a:t>
            </a:r>
          </a:p>
        </p:txBody>
      </p:sp>
      <p:graphicFrame>
        <p:nvGraphicFramePr>
          <p:cNvPr id="225396" name="Group 116"/>
          <p:cNvGraphicFramePr>
            <a:graphicFrameLocks noGrp="1"/>
          </p:cNvGraphicFramePr>
          <p:nvPr/>
        </p:nvGraphicFramePr>
        <p:xfrm>
          <a:off x="395288" y="2204864"/>
          <a:ext cx="8393112" cy="444595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4505325"/>
                <a:gridCol w="2232025"/>
                <a:gridCol w="1655762"/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Population</a:t>
                      </a:r>
                      <a:endParaRPr kumimoji="1" lang="en-US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Sample</a:t>
                      </a:r>
                      <a:endParaRPr kumimoji="1" lang="en-US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2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Size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2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Mean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2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Variance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2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Standard Deviation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2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Coefficient of Variation</a:t>
                      </a:r>
                      <a:endParaRPr kumimoji="1" lang="en-US" altLang="zh-TW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kumimoji="1" lang="en-US" altLang="zh-TW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386" name="Object 58"/>
          <p:cNvGraphicFramePr>
            <a:graphicFrameLocks noGrp="1" noChangeAspect="1"/>
          </p:cNvGraphicFramePr>
          <p:nvPr>
            <p:ph idx="1"/>
          </p:nvPr>
        </p:nvGraphicFramePr>
        <p:xfrm>
          <a:off x="5724525" y="3716338"/>
          <a:ext cx="5508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1" name="方程式" r:id="rId3" imgW="152280" imgH="164880" progId="Equation.3">
                  <p:embed/>
                </p:oleObj>
              </mc:Choice>
              <mc:Fallback>
                <p:oleObj name="方程式" r:id="rId3" imgW="152280" imgH="1648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16338"/>
                        <a:ext cx="550863" cy="59690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0"/>
          <p:cNvGraphicFramePr>
            <a:graphicFrameLocks noChangeAspect="1"/>
          </p:cNvGraphicFramePr>
          <p:nvPr/>
        </p:nvGraphicFramePr>
        <p:xfrm>
          <a:off x="5677322" y="4941168"/>
          <a:ext cx="5508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2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322" y="4941168"/>
                        <a:ext cx="550862" cy="504825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1"/>
          <p:cNvGraphicFramePr>
            <a:graphicFrameLocks noChangeAspect="1"/>
          </p:cNvGraphicFramePr>
          <p:nvPr/>
        </p:nvGraphicFramePr>
        <p:xfrm>
          <a:off x="7740650" y="3644900"/>
          <a:ext cx="504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3" name="方程式" r:id="rId7" imgW="139680" imgH="164880" progId="Equation.3">
                  <p:embed/>
                </p:oleObj>
              </mc:Choice>
              <mc:Fallback>
                <p:oleObj name="方程式" r:id="rId7" imgW="139680" imgH="1648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644900"/>
                        <a:ext cx="504825" cy="59690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2"/>
          <p:cNvGraphicFramePr>
            <a:graphicFrameLocks noChangeAspect="1"/>
          </p:cNvGraphicFramePr>
          <p:nvPr/>
        </p:nvGraphicFramePr>
        <p:xfrm>
          <a:off x="5580063" y="4149725"/>
          <a:ext cx="7334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4" name="方程式" r:id="rId9" imgW="203040" imgH="203040" progId="Equation.3">
                  <p:embed/>
                </p:oleObj>
              </mc:Choice>
              <mc:Fallback>
                <p:oleObj name="方程式" r:id="rId9" imgW="203040" imgH="2030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149725"/>
                        <a:ext cx="733425" cy="735013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3"/>
          <p:cNvGraphicFramePr>
            <a:graphicFrameLocks noChangeAspect="1"/>
          </p:cNvGraphicFramePr>
          <p:nvPr/>
        </p:nvGraphicFramePr>
        <p:xfrm>
          <a:off x="7596188" y="4292600"/>
          <a:ext cx="5556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5" name="方程式" r:id="rId11" imgW="190440" imgH="203040" progId="Equation.3">
                  <p:embed/>
                </p:oleObj>
              </mc:Choice>
              <mc:Fallback>
                <p:oleObj name="方程式" r:id="rId11" imgW="190440" imgH="2030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292600"/>
                        <a:ext cx="555625" cy="592138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A83D036-DFBC-4495-9AFF-96D14A7E6FD4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16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6934ABE-309F-48EF-8596-75EDD31FC99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Agenda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777162" cy="5256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Measures of Central Location</a:t>
            </a:r>
          </a:p>
          <a:p>
            <a:pPr eaLnBrk="1" hangingPunct="1">
              <a:defRPr/>
            </a:pPr>
            <a:r>
              <a:rPr lang="en-US" altLang="zh-TW" dirty="0" smtClean="0"/>
              <a:t>Measures of Variability</a:t>
            </a:r>
          </a:p>
          <a:p>
            <a:pPr eaLnBrk="1" hangingPunct="1">
              <a:buClr>
                <a:srgbClr val="FF9900"/>
              </a:buClr>
              <a:buSzTx/>
              <a:buFont typeface="Wingdings" pitchFamily="2" charset="2"/>
              <a:buChar char="þ"/>
              <a:defRPr/>
            </a:pPr>
            <a:r>
              <a:rPr lang="en-US" altLang="zh-TW" b="1" dirty="0" smtClean="0">
                <a:solidFill>
                  <a:srgbClr val="FF9900"/>
                </a:solidFill>
              </a:rPr>
              <a:t>Measures of Relative Standing</a:t>
            </a:r>
          </a:p>
          <a:p>
            <a:pPr eaLnBrk="1" hangingPunct="1">
              <a:defRPr/>
            </a:pPr>
            <a:r>
              <a:rPr lang="en-US" altLang="zh-TW" dirty="0" smtClean="0"/>
              <a:t>Shape</a:t>
            </a:r>
          </a:p>
          <a:p>
            <a:pPr eaLnBrk="1" hangingPunct="1">
              <a:defRPr/>
            </a:pPr>
            <a:r>
              <a:rPr lang="en-US" altLang="zh-TW" dirty="0" smtClean="0"/>
              <a:t>Measures of Linear Relationship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6732240" y="4149080"/>
            <a:ext cx="2016224" cy="2232248"/>
            <a:chOff x="6156176" y="4149080"/>
            <a:chExt cx="2016224" cy="2232248"/>
          </a:xfrm>
        </p:grpSpPr>
        <p:grpSp>
          <p:nvGrpSpPr>
            <p:cNvPr id="12" name="群組 17"/>
            <p:cNvGrpSpPr/>
            <p:nvPr/>
          </p:nvGrpSpPr>
          <p:grpSpPr>
            <a:xfrm>
              <a:off x="6660232" y="4149080"/>
              <a:ext cx="792088" cy="814388"/>
              <a:chOff x="6804248" y="4005064"/>
              <a:chExt cx="792088" cy="814388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6804248" y="4005064"/>
                <a:ext cx="792088" cy="792088"/>
              </a:xfrm>
              <a:prstGeom prst="rect">
                <a:avLst/>
              </a:prstGeom>
              <a:solidFill>
                <a:srgbClr val="2A15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23" name="Object 2"/>
              <p:cNvGraphicFramePr>
                <a:graphicFrameLocks noChangeAspect="1"/>
              </p:cNvGraphicFramePr>
              <p:nvPr/>
            </p:nvGraphicFramePr>
            <p:xfrm>
              <a:off x="6804248" y="4005064"/>
              <a:ext cx="752475" cy="814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29" name="方程式" r:id="rId3" imgW="152280" imgH="164880" progId="Equation.3">
                      <p:embed/>
                    </p:oleObj>
                  </mc:Choice>
                  <mc:Fallback>
                    <p:oleObj name="方程式" r:id="rId3" imgW="152280" imgH="16488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248" y="4005064"/>
                            <a:ext cx="752475" cy="814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80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群組 15"/>
            <p:cNvGrpSpPr/>
            <p:nvPr/>
          </p:nvGrpSpPr>
          <p:grpSpPr>
            <a:xfrm>
              <a:off x="7380312" y="4797152"/>
              <a:ext cx="792088" cy="792088"/>
              <a:chOff x="7452320" y="4581128"/>
              <a:chExt cx="792088" cy="792088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7452320" y="4581128"/>
                <a:ext cx="792088" cy="792088"/>
              </a:xfrm>
              <a:prstGeom prst="rect">
                <a:avLst/>
              </a:prstGeom>
              <a:solidFill>
                <a:srgbClr val="0033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21" name="Object 4"/>
              <p:cNvGraphicFramePr>
                <a:graphicFrameLocks noChangeAspect="1"/>
              </p:cNvGraphicFramePr>
              <p:nvPr/>
            </p:nvGraphicFramePr>
            <p:xfrm>
              <a:off x="7503690" y="4591402"/>
              <a:ext cx="723900" cy="774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30" name="方程式" r:id="rId5" imgW="190440" imgH="203040" progId="Equation.3">
                      <p:embed/>
                    </p:oleObj>
                  </mc:Choice>
                  <mc:Fallback>
                    <p:oleObj name="方程式" r:id="rId5" imgW="190440" imgH="2030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3690" y="4591402"/>
                            <a:ext cx="723900" cy="774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群組 16"/>
            <p:cNvGrpSpPr/>
            <p:nvPr/>
          </p:nvGrpSpPr>
          <p:grpSpPr>
            <a:xfrm>
              <a:off x="6156176" y="4941168"/>
              <a:ext cx="802526" cy="793750"/>
              <a:chOff x="6012160" y="4797152"/>
              <a:chExt cx="802526" cy="79375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6012160" y="4797152"/>
                <a:ext cx="792088" cy="792088"/>
              </a:xfrm>
              <a:prstGeom prst="rect">
                <a:avLst/>
              </a:prstGeom>
              <a:solidFill>
                <a:srgbClr val="00206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19" name="Object 3"/>
              <p:cNvGraphicFramePr>
                <a:graphicFrameLocks noChangeAspect="1"/>
              </p:cNvGraphicFramePr>
              <p:nvPr/>
            </p:nvGraphicFramePr>
            <p:xfrm>
              <a:off x="6022524" y="4797152"/>
              <a:ext cx="792162" cy="793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31" name="方程式" r:id="rId7" imgW="203040" imgH="203040" progId="Equation.3">
                      <p:embed/>
                    </p:oleObj>
                  </mc:Choice>
                  <mc:Fallback>
                    <p:oleObj name="方程式" r:id="rId7" imgW="203040" imgH="2030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2524" y="4797152"/>
                            <a:ext cx="792162" cy="793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8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群組 14"/>
            <p:cNvGrpSpPr/>
            <p:nvPr/>
          </p:nvGrpSpPr>
          <p:grpSpPr>
            <a:xfrm>
              <a:off x="6948264" y="5589240"/>
              <a:ext cx="792088" cy="792088"/>
              <a:chOff x="7236296" y="5589240"/>
              <a:chExt cx="792088" cy="792088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7236296" y="5589240"/>
                <a:ext cx="792088" cy="792088"/>
              </a:xfrm>
              <a:prstGeom prst="rect">
                <a:avLst/>
              </a:prstGeom>
              <a:solidFill>
                <a:srgbClr val="6600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17" name="Object 3"/>
              <p:cNvGraphicFramePr>
                <a:graphicFrameLocks noChangeAspect="1"/>
              </p:cNvGraphicFramePr>
              <p:nvPr/>
            </p:nvGraphicFramePr>
            <p:xfrm>
              <a:off x="7256934" y="5589240"/>
              <a:ext cx="720725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32" name="方程式" r:id="rId9" imgW="177480" imgH="190440" progId="Equation.3">
                      <p:embed/>
                    </p:oleObj>
                  </mc:Choice>
                  <mc:Fallback>
                    <p:oleObj name="方程式" r:id="rId9" imgW="177480" imgH="1904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6934" y="5589240"/>
                            <a:ext cx="720725" cy="773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80008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221E56-74C3-4726-BDBF-05C6732A0040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27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CA26233-B9F0-44AF-9C9C-06D2F6FA1F6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356600" cy="180049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Measures of Relative Standing and Box Plots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989138"/>
            <a:ext cx="8208143" cy="4464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800" dirty="0" smtClean="0"/>
              <a:t>Describe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another aspect</a:t>
            </a:r>
            <a:r>
              <a:rPr lang="en-US" altLang="zh-TW" sz="4800" dirty="0" smtClean="0">
                <a:solidFill>
                  <a:srgbClr val="FF9900"/>
                </a:solidFill>
              </a:rPr>
              <a:t> </a:t>
            </a:r>
            <a:r>
              <a:rPr lang="en-US" altLang="zh-TW" sz="4800" dirty="0" smtClean="0"/>
              <a:t>of the shape of the distribution of data, and provide information about the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relative standing</a:t>
            </a:r>
            <a:r>
              <a:rPr lang="en-US" altLang="zh-TW" sz="4800" dirty="0" smtClean="0">
                <a:solidFill>
                  <a:srgbClr val="FF9900"/>
                </a:solidFill>
              </a:rPr>
              <a:t> </a:t>
            </a:r>
            <a:r>
              <a:rPr lang="en-US" altLang="zh-TW" sz="4800" dirty="0" smtClean="0"/>
              <a:t>of particular observations.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A96558-74CB-4AB6-A398-49D1584AC260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37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B90C8C9-ACE1-4FA8-9451-CC4E68935B27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15250" cy="9906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Example: GMAT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6725" y="1295400"/>
            <a:ext cx="8497888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GMAT (Graduate Management Admission Test) is one of the requirements to enter an M.B.A. program. The score range from 200 to 800 with mean = 460.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Suppose your score is </a:t>
            </a:r>
            <a:r>
              <a:rPr lang="en-US" altLang="zh-TW" b="1" dirty="0" smtClean="0">
                <a:solidFill>
                  <a:srgbClr val="FF9900"/>
                </a:solidFill>
              </a:rPr>
              <a:t>600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How well is your standing?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41DAE82-F1E7-4BA6-88B8-27E411069621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01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6407D78-0AD6-4915-9BBA-39CCFAEB8F1B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Agenda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507413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Measures of Central Location</a:t>
            </a:r>
          </a:p>
          <a:p>
            <a:pPr eaLnBrk="1" hangingPunct="1">
              <a:buClr>
                <a:srgbClr val="FF9900"/>
              </a:buClr>
              <a:buSzTx/>
              <a:buFont typeface="Wingdings" pitchFamily="2" charset="2"/>
              <a:buChar char="þ"/>
              <a:defRPr/>
            </a:pPr>
            <a:r>
              <a:rPr lang="en-US" altLang="zh-TW" sz="4800" b="1" dirty="0" smtClean="0">
                <a:solidFill>
                  <a:srgbClr val="FF9900"/>
                </a:solidFill>
              </a:rPr>
              <a:t>Measures of Variability</a:t>
            </a:r>
          </a:p>
          <a:p>
            <a:pPr eaLnBrk="1" hangingPunct="1">
              <a:defRPr/>
            </a:pPr>
            <a:r>
              <a:rPr lang="en-US" altLang="zh-TW" sz="4800" dirty="0" smtClean="0"/>
              <a:t>Measures of Relative Standing</a:t>
            </a:r>
          </a:p>
          <a:p>
            <a:pPr eaLnBrk="1" hangingPunct="1">
              <a:defRPr/>
            </a:pPr>
            <a:r>
              <a:rPr lang="en-US" altLang="zh-TW" sz="4800" dirty="0" smtClean="0"/>
              <a:t>Measures of Linear Relationship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7091635" y="3645966"/>
            <a:ext cx="1444625" cy="2717800"/>
            <a:chOff x="7091635" y="3645966"/>
            <a:chExt cx="1444625" cy="2717800"/>
          </a:xfrm>
        </p:grpSpPr>
        <p:graphicFrame>
          <p:nvGraphicFramePr>
            <p:cNvPr id="52227" name="Object 3"/>
            <p:cNvGraphicFramePr>
              <a:graphicFrameLocks noChangeAspect="1"/>
            </p:cNvGraphicFramePr>
            <p:nvPr/>
          </p:nvGraphicFramePr>
          <p:xfrm>
            <a:off x="7091635" y="4941366"/>
            <a:ext cx="792162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54" name="方程式" r:id="rId3" imgW="203040" imgH="203040" progId="Equation.3">
                    <p:embed/>
                  </p:oleObj>
                </mc:Choice>
                <mc:Fallback>
                  <p:oleObj name="方程式" r:id="rId3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1635" y="4941366"/>
                          <a:ext cx="792162" cy="793750"/>
                        </a:xfrm>
                        <a:prstGeom prst="rect">
                          <a:avLst/>
                        </a:prstGeom>
                        <a:solidFill>
                          <a:srgbClr val="00008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7163072" y="3645966"/>
            <a:ext cx="752475" cy="81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55" name="方程式" r:id="rId5" imgW="152280" imgH="164880" progId="Equation.3">
                    <p:embed/>
                  </p:oleObj>
                </mc:Choice>
                <mc:Fallback>
                  <p:oleObj name="方程式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3072" y="3645966"/>
                          <a:ext cx="752475" cy="814388"/>
                        </a:xfrm>
                        <a:prstGeom prst="rect">
                          <a:avLst/>
                        </a:prstGeom>
                        <a:solidFill>
                          <a:srgbClr val="8000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7739335" y="5590654"/>
            <a:ext cx="720725" cy="77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56" name="方程式" r:id="rId7" imgW="177480" imgH="190440" progId="Equation.3">
                    <p:embed/>
                  </p:oleObj>
                </mc:Choice>
                <mc:Fallback>
                  <p:oleObj name="方程式" r:id="rId7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335" y="5590654"/>
                          <a:ext cx="720725" cy="773112"/>
                        </a:xfrm>
                        <a:prstGeom prst="rect">
                          <a:avLst/>
                        </a:prstGeom>
                        <a:solidFill>
                          <a:srgbClr val="80008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7812360" y="4365104"/>
            <a:ext cx="7239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57" name="方程式" r:id="rId9" imgW="190440" imgH="203040" progId="Equation.3">
                    <p:embed/>
                  </p:oleObj>
                </mc:Choice>
                <mc:Fallback>
                  <p:oleObj name="方程式" r:id="rId9" imgW="190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4365104"/>
                          <a:ext cx="723900" cy="774700"/>
                        </a:xfrm>
                        <a:prstGeom prst="rect">
                          <a:avLst/>
                        </a:prstGeom>
                        <a:solidFill>
                          <a:srgbClr val="0033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002761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E7CFBC-4A68-4C89-86AE-474C3AFFDA9B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47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767F425A-28D5-4452-84D3-702D312EFE2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4669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911225" algn="l"/>
              </a:tabLst>
              <a:defRPr/>
            </a:pP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Percentile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72400" cy="4784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At most </a:t>
            </a:r>
            <a:r>
              <a:rPr lang="en-US" altLang="zh-TW" sz="4800" b="1" i="1" dirty="0" smtClean="0">
                <a:solidFill>
                  <a:srgbClr val="FF9900"/>
                </a:solidFill>
                <a:latin typeface="Times New Roman" pitchFamily="18" charset="0"/>
              </a:rPr>
              <a:t>p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%</a:t>
            </a:r>
            <a:r>
              <a:rPr lang="en-US" altLang="zh-TW" sz="4800" dirty="0" smtClean="0"/>
              <a:t> of the measurements are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less than</a:t>
            </a:r>
            <a:r>
              <a:rPr lang="en-US" altLang="zh-TW" sz="4800" dirty="0" smtClean="0"/>
              <a:t> that value</a:t>
            </a:r>
          </a:p>
          <a:p>
            <a:pPr eaLnBrk="1" hangingPunct="1">
              <a:defRPr/>
            </a:pPr>
            <a:r>
              <a:rPr lang="en-US" altLang="zh-TW" sz="4800" dirty="0" smtClean="0"/>
              <a:t>At most </a:t>
            </a:r>
            <a:r>
              <a:rPr lang="en-US" altLang="zh-TW" sz="4800" b="1" i="1" dirty="0" smtClean="0">
                <a:solidFill>
                  <a:schemeClr val="hlink"/>
                </a:solidFill>
                <a:latin typeface="Times New Roman" pitchFamily="18" charset="0"/>
              </a:rPr>
              <a:t>100</a:t>
            </a:r>
            <a:r>
              <a:rPr lang="en-US" altLang="zh-TW" sz="4800" b="1" dirty="0" smtClean="0">
                <a:solidFill>
                  <a:schemeClr val="hlink"/>
                </a:solidFill>
              </a:rPr>
              <a:t>(</a:t>
            </a:r>
            <a:r>
              <a:rPr lang="en-US" altLang="zh-TW" sz="4800" b="1" i="1" dirty="0" smtClean="0">
                <a:solidFill>
                  <a:schemeClr val="hlink"/>
                </a:solidFill>
                <a:latin typeface="Times New Roman" pitchFamily="18" charset="0"/>
              </a:rPr>
              <a:t>1-p</a:t>
            </a:r>
            <a:r>
              <a:rPr lang="en-US" altLang="zh-TW" sz="4800" b="1" dirty="0" smtClean="0">
                <a:solidFill>
                  <a:schemeClr val="hlink"/>
                </a:solidFill>
              </a:rPr>
              <a:t>)%</a:t>
            </a:r>
            <a:r>
              <a:rPr lang="en-US" altLang="zh-TW" sz="4800" dirty="0" smtClean="0"/>
              <a:t> of all the measurements are </a:t>
            </a:r>
            <a:r>
              <a:rPr lang="en-US" altLang="zh-TW" sz="4800" b="1" dirty="0" smtClean="0">
                <a:solidFill>
                  <a:schemeClr val="hlink"/>
                </a:solidFill>
              </a:rPr>
              <a:t>greater than</a:t>
            </a:r>
            <a:r>
              <a:rPr lang="en-US" altLang="zh-TW" sz="4800" dirty="0" smtClean="0"/>
              <a:t> that value.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26E1370-F491-497C-88AD-AA34FDE1974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57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D15255F8-2DDE-4F4B-8000-14A82AF77F5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15250" cy="129614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911225" algn="l"/>
              </a:tabLst>
              <a:defRPr/>
            </a:pP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Percentile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72400" cy="320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800" dirty="0" smtClean="0"/>
              <a:t>Example: GMAT</a:t>
            </a:r>
            <a:endParaRPr lang="en-US" altLang="zh-TW" sz="4800" b="1" dirty="0" smtClean="0"/>
          </a:p>
          <a:p>
            <a:pPr eaLnBrk="1" hangingPunct="1">
              <a:buNone/>
              <a:defRPr/>
            </a:pPr>
            <a:r>
              <a:rPr lang="en-US" altLang="zh-TW" sz="4800" dirty="0" smtClean="0"/>
              <a:t>Suppose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600</a:t>
            </a:r>
            <a:r>
              <a:rPr lang="en-US" altLang="zh-TW" sz="4800" dirty="0" smtClean="0">
                <a:solidFill>
                  <a:srgbClr val="FF9900"/>
                </a:solidFill>
              </a:rPr>
              <a:t> </a:t>
            </a:r>
            <a:r>
              <a:rPr lang="en-US" altLang="zh-TW" sz="4800" dirty="0" smtClean="0"/>
              <a:t>is the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78%</a:t>
            </a:r>
            <a:r>
              <a:rPr lang="en-US" altLang="zh-TW" sz="4800" dirty="0" smtClean="0"/>
              <a:t> percentile of a GMAT score. Then,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792163" y="5537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TW" alt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149850" y="5518150"/>
            <a:ext cx="931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600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71488" y="5530850"/>
            <a:ext cx="931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200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994650" y="5486400"/>
            <a:ext cx="931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800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92163" y="4897438"/>
            <a:ext cx="4800600" cy="5889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anchor="ctr">
            <a:spAutoFit/>
            <a:flatTx/>
          </a:bodyPr>
          <a:lstStyle/>
          <a:p>
            <a:pPr algn="ctr">
              <a:defRPr/>
            </a:pPr>
            <a:r>
              <a:rPr lang="en-US" altLang="zh-TW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78% of all the scores lie here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 flipV="1">
            <a:off x="5618163" y="4876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anchor="ctr">
            <a:spAutoFit/>
            <a:flatTx/>
          </a:bodyPr>
          <a:lstStyle/>
          <a:p>
            <a:endParaRPr lang="zh-TW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643563" y="4897438"/>
            <a:ext cx="2917825" cy="588962"/>
          </a:xfrm>
          <a:prstGeom prst="rect">
            <a:avLst/>
          </a:prstGeom>
          <a:solidFill>
            <a:srgbClr val="4D4D4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4D4D4D"/>
            </a:extrusionClr>
          </a:sp3d>
        </p:spPr>
        <p:txBody>
          <a:bodyPr anchor="ctr">
            <a:spAutoFit/>
            <a:flatTx/>
          </a:bodyPr>
          <a:lstStyle/>
          <a:p>
            <a:pPr algn="ctr"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22%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utoUpdateAnimBg="0"/>
      <p:bldP spid="38918" grpId="0" autoUpdateAnimBg="0"/>
      <p:bldP spid="38919" grpId="0" autoUpdateAnimBg="0"/>
      <p:bldP spid="38920" grpId="0" animBg="1" autoUpdateAnimBg="0"/>
      <p:bldP spid="38921" grpId="0" animBg="1"/>
      <p:bldP spid="3892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A89CA6-13B5-4B32-9BB1-6BEC308E8027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6D6B17B-E552-4FDE-9632-C90EA988BFB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7458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9945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mtClean="0"/>
              <a:t>Find the location of any percentile using the formula</a:t>
            </a:r>
          </a:p>
        </p:txBody>
      </p:sp>
      <p:sp>
        <p:nvSpPr>
          <p:cNvPr id="147459" name="Rectangle 2051"/>
          <p:cNvSpPr>
            <a:spLocks noGrp="1" noChangeArrowheads="1"/>
          </p:cNvSpPr>
          <p:nvPr>
            <p:ph type="title"/>
          </p:nvPr>
        </p:nvSpPr>
        <p:spPr>
          <a:xfrm>
            <a:off x="755576" y="269776"/>
            <a:ext cx="7772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Location of Percentiles</a:t>
            </a:r>
          </a:p>
        </p:txBody>
      </p:sp>
      <p:graphicFrame>
        <p:nvGraphicFramePr>
          <p:cNvPr id="147460" name="Object 2052"/>
          <p:cNvGraphicFramePr>
            <a:graphicFrameLocks noChangeAspect="1"/>
          </p:cNvGraphicFramePr>
          <p:nvPr/>
        </p:nvGraphicFramePr>
        <p:xfrm>
          <a:off x="2190750" y="2895600"/>
          <a:ext cx="454342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方程式" r:id="rId3" imgW="1002960" imgH="393480" progId="Equation.3">
                  <p:embed/>
                </p:oleObj>
              </mc:Choice>
              <mc:Fallback>
                <p:oleObj name="方程式" r:id="rId3" imgW="1002960" imgH="39348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895600"/>
                        <a:ext cx="4543425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2054"/>
          <p:cNvSpPr txBox="1">
            <a:spLocks noChangeArrowheads="1"/>
          </p:cNvSpPr>
          <p:nvPr/>
        </p:nvSpPr>
        <p:spPr bwMode="auto">
          <a:xfrm>
            <a:off x="250825" y="4724400"/>
            <a:ext cx="8664575" cy="14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TW" sz="44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is the location of the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TW" sz="4400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percentile and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is the sample size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8A3CF1-F7F3-4152-86B9-13A3F4EE64C6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68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464B44F-891C-45E1-8A35-B6F21F67481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541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680325" cy="3744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800" smtClean="0"/>
              <a:t>Calculate the 25</a:t>
            </a:r>
            <a:r>
              <a:rPr lang="en-US" altLang="zh-TW" sz="4800" baseline="30000" smtClean="0"/>
              <a:t>th</a:t>
            </a:r>
            <a:r>
              <a:rPr lang="en-US" altLang="zh-TW" sz="4800" smtClean="0"/>
              <a:t>, 50</a:t>
            </a:r>
            <a:r>
              <a:rPr lang="en-US" altLang="zh-TW" sz="4800" baseline="30000" smtClean="0"/>
              <a:t>th</a:t>
            </a:r>
            <a:r>
              <a:rPr lang="en-US" altLang="zh-TW" sz="4800" smtClean="0"/>
              <a:t>, and 75</a:t>
            </a:r>
            <a:r>
              <a:rPr lang="en-US" altLang="zh-TW" sz="4800" baseline="30000" smtClean="0"/>
              <a:t>th</a:t>
            </a:r>
            <a:r>
              <a:rPr lang="en-US" altLang="zh-TW" sz="4800" smtClean="0"/>
              <a:t> percentile of the following data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800" smtClean="0"/>
              <a:t>	0, 0, 5, 7, 8, 9, 12, 14, 22, 33.</a:t>
            </a:r>
          </a:p>
        </p:txBody>
      </p:sp>
      <p:sp>
        <p:nvSpPr>
          <p:cNvPr id="14541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AAB4BCF-F61D-4951-A660-59F6EC99AC3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A85FEE9F-FAA3-4747-8F00-1C8EFF192A4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91050" y="3330575"/>
            <a:ext cx="3914775" cy="1554163"/>
            <a:chOff x="2844" y="1854"/>
            <a:chExt cx="2466" cy="979"/>
          </a:xfrm>
        </p:grpSpPr>
        <p:grpSp>
          <p:nvGrpSpPr>
            <p:cNvPr id="18452" name="Group 3"/>
            <p:cNvGrpSpPr>
              <a:grpSpLocks/>
            </p:cNvGrpSpPr>
            <p:nvPr/>
          </p:nvGrpSpPr>
          <p:grpSpPr bwMode="auto">
            <a:xfrm>
              <a:off x="2844" y="1854"/>
              <a:ext cx="2244" cy="939"/>
              <a:chOff x="2844" y="1854"/>
              <a:chExt cx="2244" cy="939"/>
            </a:xfrm>
          </p:grpSpPr>
          <p:grpSp>
            <p:nvGrpSpPr>
              <p:cNvPr id="18454" name="Group 4"/>
              <p:cNvGrpSpPr>
                <a:grpSpLocks/>
              </p:cNvGrpSpPr>
              <p:nvPr/>
            </p:nvGrpSpPr>
            <p:grpSpPr bwMode="auto">
              <a:xfrm>
                <a:off x="2844" y="1854"/>
                <a:ext cx="2244" cy="939"/>
                <a:chOff x="2844" y="1854"/>
                <a:chExt cx="2244" cy="939"/>
              </a:xfrm>
            </p:grpSpPr>
            <p:sp>
              <p:nvSpPr>
                <p:cNvPr id="141317" name="Line 5"/>
                <p:cNvSpPr>
                  <a:spLocks noChangeShapeType="1"/>
                </p:cNvSpPr>
                <p:nvPr/>
              </p:nvSpPr>
              <p:spPr bwMode="auto">
                <a:xfrm>
                  <a:off x="3360" y="2304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141318" name="Freeform 6"/>
                <p:cNvSpPr>
                  <a:spLocks/>
                </p:cNvSpPr>
                <p:nvPr/>
              </p:nvSpPr>
              <p:spPr bwMode="auto">
                <a:xfrm>
                  <a:off x="3408" y="2130"/>
                  <a:ext cx="123" cy="270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96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96" h="192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FF00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1413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325" y="2356"/>
                  <a:ext cx="155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22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2                               3 </a:t>
                  </a:r>
                </a:p>
              </p:txBody>
            </p:sp>
            <p:sp>
              <p:nvSpPr>
                <p:cNvPr id="1413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32" y="1854"/>
                  <a:ext cx="163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22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0                               5   </a:t>
                  </a:r>
                </a:p>
              </p:txBody>
            </p:sp>
            <p:sp>
              <p:nvSpPr>
                <p:cNvPr id="1413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34" y="2524"/>
                  <a:ext cx="19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22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1</a:t>
                  </a:r>
                </a:p>
              </p:txBody>
            </p:sp>
            <p:sp>
              <p:nvSpPr>
                <p:cNvPr id="141322" name="Freeform 10"/>
                <p:cNvSpPr>
                  <a:spLocks/>
                </p:cNvSpPr>
                <p:nvPr/>
              </p:nvSpPr>
              <p:spPr bwMode="auto">
                <a:xfrm>
                  <a:off x="4717" y="2130"/>
                  <a:ext cx="123" cy="270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96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96" h="192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FF00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1413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34" y="1985"/>
                  <a:ext cx="19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22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0</a:t>
                  </a:r>
                </a:p>
              </p:txBody>
            </p:sp>
            <p:sp>
              <p:nvSpPr>
                <p:cNvPr id="1413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44" y="2361"/>
                  <a:ext cx="5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Location</a:t>
                  </a:r>
                </a:p>
              </p:txBody>
            </p:sp>
            <p:sp>
              <p:nvSpPr>
                <p:cNvPr id="1413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67" y="2548"/>
                  <a:ext cx="5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Location</a:t>
                  </a:r>
                </a:p>
              </p:txBody>
            </p:sp>
          </p:grpSp>
          <p:sp>
            <p:nvSpPr>
              <p:cNvPr id="141326" name="Text Box 14"/>
              <p:cNvSpPr txBox="1">
                <a:spLocks noChangeArrowheads="1"/>
              </p:cNvSpPr>
              <p:nvPr/>
            </p:nvSpPr>
            <p:spPr bwMode="auto">
              <a:xfrm>
                <a:off x="2967" y="1891"/>
                <a:ext cx="55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22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Values</a:t>
                </a:r>
              </a:p>
            </p:txBody>
          </p:sp>
        </p:grpSp>
        <p:sp>
          <p:nvSpPr>
            <p:cNvPr id="141327" name="Text Box 15"/>
            <p:cNvSpPr txBox="1">
              <a:spLocks noChangeArrowheads="1"/>
            </p:cNvSpPr>
            <p:nvPr/>
          </p:nvSpPr>
          <p:spPr bwMode="auto">
            <a:xfrm>
              <a:off x="4464" y="2545"/>
              <a:ext cx="8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Location 3</a:t>
              </a:r>
            </a:p>
          </p:txBody>
        </p:sp>
      </p:grpSp>
      <p:sp>
        <p:nvSpPr>
          <p:cNvPr id="14132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167" cy="137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After </a:t>
            </a:r>
            <a:r>
              <a:rPr lang="en-US" altLang="zh-TW" b="1" dirty="0" smtClean="0">
                <a:solidFill>
                  <a:srgbClr val="FF9900"/>
                </a:solidFill>
              </a:rPr>
              <a:t>sorting</a:t>
            </a:r>
            <a:r>
              <a:rPr lang="en-US" altLang="zh-TW" dirty="0" smtClean="0"/>
              <a:t> the data, we have 0, 0, 5, 7, 8, 9, 12, 14, 22, 33.</a:t>
            </a:r>
          </a:p>
        </p:txBody>
      </p:sp>
      <p:graphicFrame>
        <p:nvGraphicFramePr>
          <p:cNvPr id="297984" name="Object 1024"/>
          <p:cNvGraphicFramePr>
            <a:graphicFrameLocks noChangeAspect="1"/>
          </p:cNvGraphicFramePr>
          <p:nvPr/>
        </p:nvGraphicFramePr>
        <p:xfrm>
          <a:off x="400050" y="3330575"/>
          <a:ext cx="4267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方程式" r:id="rId3" imgW="1549080" imgH="393480" progId="Equation.3">
                  <p:embed/>
                </p:oleObj>
              </mc:Choice>
              <mc:Fallback>
                <p:oleObj name="方程式" r:id="rId3" imgW="154908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330575"/>
                        <a:ext cx="42672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0" name="Freeform 18"/>
          <p:cNvSpPr>
            <a:spLocks/>
          </p:cNvSpPr>
          <p:nvPr/>
        </p:nvSpPr>
        <p:spPr bwMode="auto">
          <a:xfrm>
            <a:off x="6934200" y="3706813"/>
            <a:ext cx="258763" cy="490537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96"/>
              </a:cxn>
              <a:cxn ang="0">
                <a:pos x="0" y="192"/>
              </a:cxn>
            </a:cxnLst>
            <a:rect l="0" t="0" r="r" b="b"/>
            <a:pathLst>
              <a:path w="96" h="192">
                <a:moveTo>
                  <a:pt x="96" y="0"/>
                </a:moveTo>
                <a:lnTo>
                  <a:pt x="0" y="96"/>
                </a:lnTo>
                <a:lnTo>
                  <a:pt x="0" y="192"/>
                </a:lnTo>
              </a:path>
            </a:pathLst>
          </a:cu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19250" y="3379788"/>
            <a:ext cx="6146800" cy="2928937"/>
            <a:chOff x="950" y="1920"/>
            <a:chExt cx="3872" cy="1845"/>
          </a:xfrm>
        </p:grpSpPr>
        <p:sp>
          <p:nvSpPr>
            <p:cNvPr id="141332" name="Line 20"/>
            <p:cNvSpPr>
              <a:spLocks noChangeShapeType="1"/>
            </p:cNvSpPr>
            <p:nvPr/>
          </p:nvSpPr>
          <p:spPr bwMode="auto">
            <a:xfrm>
              <a:off x="3552" y="1974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1333" name="Text Box 21"/>
            <p:cNvSpPr txBox="1">
              <a:spLocks noChangeArrowheads="1"/>
            </p:cNvSpPr>
            <p:nvPr/>
          </p:nvSpPr>
          <p:spPr bwMode="auto">
            <a:xfrm>
              <a:off x="4320" y="1920"/>
              <a:ext cx="396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ctr">
                <a:defRPr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defRPr>
              </a:lvl1pPr>
            </a:lstStyle>
            <a:p>
              <a:r>
                <a:rPr lang="en-US" altLang="zh-TW" dirty="0"/>
                <a:t>3.75</a:t>
              </a:r>
            </a:p>
          </p:txBody>
        </p:sp>
        <p:sp>
          <p:nvSpPr>
            <p:cNvPr id="141334" name="Line 22"/>
            <p:cNvSpPr>
              <a:spLocks noChangeShapeType="1"/>
            </p:cNvSpPr>
            <p:nvPr/>
          </p:nvSpPr>
          <p:spPr bwMode="auto">
            <a:xfrm>
              <a:off x="3521" y="2134"/>
              <a:ext cx="9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1335" name="Text Box 23"/>
            <p:cNvSpPr txBox="1">
              <a:spLocks noChangeArrowheads="1"/>
            </p:cNvSpPr>
            <p:nvPr/>
          </p:nvSpPr>
          <p:spPr bwMode="auto">
            <a:xfrm>
              <a:off x="950" y="2786"/>
              <a:ext cx="2705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The 2.75</a:t>
              </a:r>
              <a:r>
                <a:rPr lang="en-US" altLang="zh-TW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</a:t>
              </a: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location</a:t>
              </a:r>
            </a:p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Translates to the value</a:t>
              </a:r>
            </a:p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(.75)(5 – 0) = 3.75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114800" y="4114800"/>
            <a:ext cx="3090863" cy="768350"/>
            <a:chOff x="2544" y="2348"/>
            <a:chExt cx="1960" cy="484"/>
          </a:xfrm>
        </p:grpSpPr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4105" y="2348"/>
              <a:ext cx="39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TW" sz="22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2.75</a:t>
              </a:r>
              <a:endParaRPr lang="en-US" altLang="zh-TW" sz="2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41338" name="Line 26"/>
            <p:cNvSpPr>
              <a:spLocks noChangeShapeType="1"/>
            </p:cNvSpPr>
            <p:nvPr/>
          </p:nvSpPr>
          <p:spPr bwMode="auto">
            <a:xfrm>
              <a:off x="3404" y="2387"/>
              <a:ext cx="9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1339" name="Freeform 27"/>
            <p:cNvSpPr>
              <a:spLocks/>
            </p:cNvSpPr>
            <p:nvPr/>
          </p:nvSpPr>
          <p:spPr bwMode="auto">
            <a:xfrm>
              <a:off x="2544" y="2352"/>
              <a:ext cx="18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480"/>
                </a:cxn>
                <a:cxn ang="0">
                  <a:pos x="1872" y="480"/>
                </a:cxn>
                <a:cxn ang="0">
                  <a:pos x="1872" y="240"/>
                </a:cxn>
              </a:cxnLst>
              <a:rect l="0" t="0" r="r" b="b"/>
              <a:pathLst>
                <a:path w="1872" h="480">
                  <a:moveTo>
                    <a:pt x="0" y="0"/>
                  </a:moveTo>
                  <a:lnTo>
                    <a:pt x="384" y="480"/>
                  </a:lnTo>
                  <a:lnTo>
                    <a:pt x="1872" y="480"/>
                  </a:lnTo>
                  <a:lnTo>
                    <a:pt x="1872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41340" name="Rectangle 28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136904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25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Percentiles</a:t>
            </a:r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>
            <a:off x="5219700" y="6092825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6227763" y="5286375"/>
            <a:ext cx="2873375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Linear Interpolation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B2EFF7A-C1AD-4F65-97C4-FC157F9D6B3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C6BD058-50CB-4DFC-AB5A-4C5E684DD32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3236913"/>
            <a:ext cx="8064896" cy="3505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The 50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percentile is halfway between the fifth and sixth observations, 8 and 9.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In the middle between 8 and 9, that is 8.5.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0648"/>
            <a:ext cx="8534400" cy="103187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50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Percentiles</a:t>
            </a:r>
          </a:p>
        </p:txBody>
      </p:sp>
      <p:graphicFrame>
        <p:nvGraphicFramePr>
          <p:cNvPr id="299008" name="Object 1024"/>
          <p:cNvGraphicFramePr>
            <a:graphicFrameLocks noChangeAspect="1"/>
          </p:cNvGraphicFramePr>
          <p:nvPr/>
        </p:nvGraphicFramePr>
        <p:xfrm>
          <a:off x="1824038" y="1968500"/>
          <a:ext cx="54657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方程式" r:id="rId3" imgW="1473120" imgH="393480" progId="Equation.3">
                  <p:embed/>
                </p:oleObj>
              </mc:Choice>
              <mc:Fallback>
                <p:oleObj name="方程式" r:id="rId3" imgW="147312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968500"/>
                        <a:ext cx="546576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827088" y="1196975"/>
            <a:ext cx="79216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0, 0, 5, 7, 8, 9, 12, 14, 22, 33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55DCB52-3878-4AB3-8D7B-873E884A7590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EED8E9D-9B6E-480C-8386-648E9AA8E151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75" y="3021013"/>
            <a:ext cx="8893175" cy="2784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The 75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percentile is one quarter of the distance between the eighth and ninth observation, 14 and 22 = 14 + .25(22 – 14) = 16.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839200" cy="92551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75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Percentiles</a:t>
            </a:r>
          </a:p>
        </p:txBody>
      </p:sp>
      <p:graphicFrame>
        <p:nvGraphicFramePr>
          <p:cNvPr id="300032" name="Object 1024"/>
          <p:cNvGraphicFramePr>
            <a:graphicFrameLocks noChangeAspect="1"/>
          </p:cNvGraphicFramePr>
          <p:nvPr/>
        </p:nvGraphicFramePr>
        <p:xfrm>
          <a:off x="1533525" y="1773238"/>
          <a:ext cx="5702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方程式" r:id="rId3" imgW="1536480" imgH="393480" progId="Equation.3">
                  <p:embed/>
                </p:oleObj>
              </mc:Choice>
              <mc:Fallback>
                <p:oleObj name="方程式" r:id="rId3" imgW="153648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1773238"/>
                        <a:ext cx="57023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54550" y="5661025"/>
            <a:ext cx="3733800" cy="1162050"/>
            <a:chOff x="991" y="3264"/>
            <a:chExt cx="1706" cy="732"/>
          </a:xfrm>
        </p:grpSpPr>
        <p:sp>
          <p:nvSpPr>
            <p:cNvPr id="143365" name="Text Box 5"/>
            <p:cNvSpPr txBox="1">
              <a:spLocks noChangeArrowheads="1"/>
            </p:cNvSpPr>
            <p:nvPr/>
          </p:nvSpPr>
          <p:spPr bwMode="auto">
            <a:xfrm>
              <a:off x="991" y="3400"/>
              <a:ext cx="77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Eighth </a:t>
              </a:r>
            </a:p>
            <a:p>
              <a:pPr>
                <a:defRPr/>
              </a:pPr>
              <a:r>
                <a:rPr lang="en-US" altLang="zh-TW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observation</a:t>
              </a:r>
              <a:endParaRPr lang="en-US" altLang="zh-TW" sz="28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1924" y="3400"/>
              <a:ext cx="77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Ninth</a:t>
              </a:r>
            </a:p>
            <a:p>
              <a:pPr>
                <a:defRPr/>
              </a:pPr>
              <a:r>
                <a:rPr lang="en-US" altLang="zh-TW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observation</a:t>
              </a:r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 flipV="1">
              <a:off x="1344" y="3264"/>
              <a:ext cx="67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 flipH="1" flipV="1">
              <a:off x="1536" y="3264"/>
              <a:ext cx="52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755650" y="1125538"/>
            <a:ext cx="79216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0, 0, 5, 7, 8, 9, 12, 14, 22, 33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013AF26-529A-431D-9510-23D1089168B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15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16FD0A2-3439-49ED-AF81-72BA64083C58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31126" cy="18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TW" dirty="0" smtClean="0"/>
              <a:t>Find the percentile (</a:t>
            </a:r>
            <a:r>
              <a:rPr lang="en-US" altLang="zh-TW" i="1" kern="1200" dirty="0" smtClean="0"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dirty="0" smtClean="0"/>
              <a:t>) of any number when the location (</a:t>
            </a:r>
            <a:r>
              <a:rPr lang="en-US" altLang="zh-TW" i="1" dirty="0" err="1" smtClean="0">
                <a:latin typeface="Times New Roman" pitchFamily="18" charset="0"/>
              </a:rPr>
              <a:t>L</a:t>
            </a:r>
            <a:r>
              <a:rPr lang="en-US" altLang="zh-TW" i="1" baseline="-25000" dirty="0" err="1" smtClean="0">
                <a:latin typeface="Times New Roman" pitchFamily="18" charset="0"/>
              </a:rPr>
              <a:t>p</a:t>
            </a:r>
            <a:r>
              <a:rPr lang="en-US" altLang="zh-TW" dirty="0" smtClean="0"/>
              <a:t>) is known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269776"/>
            <a:ext cx="7772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Find the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/>
              <a:t> Percentile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96863" y="2924944"/>
          <a:ext cx="37226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方程式" r:id="rId3" imgW="1002960" imgH="393480" progId="Equation.3">
                  <p:embed/>
                </p:oleObj>
              </mc:Choice>
              <mc:Fallback>
                <p:oleObj name="方程式" r:id="rId3" imgW="1002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924944"/>
                        <a:ext cx="3722687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50825" y="4509120"/>
            <a:ext cx="8664575" cy="1431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TW" sz="44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is the location of the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TW" sz="4400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percentile and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is the sample size</a:t>
            </a:r>
          </a:p>
        </p:txBody>
      </p:sp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5146675" y="2950344"/>
          <a:ext cx="367506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方程式" r:id="rId5" imgW="990360" imgH="419040" progId="Equation.3">
                  <p:embed/>
                </p:oleObj>
              </mc:Choice>
              <mc:Fallback>
                <p:oleObj name="方程式" r:id="rId5" imgW="9903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2950344"/>
                        <a:ext cx="3675063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AutoShape 7"/>
          <p:cNvSpPr>
            <a:spLocks noChangeArrowheads="1"/>
          </p:cNvSpPr>
          <p:nvPr/>
        </p:nvSpPr>
        <p:spPr bwMode="auto">
          <a:xfrm>
            <a:off x="4211638" y="2996381"/>
            <a:ext cx="865187" cy="14398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7FAA49E-B78E-4F7E-B21C-6F52A963D097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78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1353A7B-A1D6-4BA0-AD52-2864DAF5DC2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680325" cy="3744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800" dirty="0" smtClean="0"/>
              <a:t>Given the following data: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800" dirty="0" smtClean="0"/>
              <a:t>	0, 0, 5, 7, 8, 9, 12, 14, 22, 33, find the percentile location of number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12</a:t>
            </a:r>
            <a:r>
              <a:rPr lang="en-US" altLang="zh-TW" sz="4800" dirty="0" smtClean="0"/>
              <a:t>.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827088" y="260648"/>
            <a:ext cx="7772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48C1188-48CD-46EB-BEED-1857563FB980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8C62331-A7CF-4395-933B-C114228060AB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Find </a:t>
            </a:r>
            <a:r>
              <a:rPr lang="en-US" altLang="zh-TW" dirty="0"/>
              <a:t>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/>
              <a:t> Percentile</a:t>
            </a:r>
            <a:endParaRPr lang="en-US" altLang="zh-TW" dirty="0" smtClean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800" smtClean="0"/>
              <a:t>0, 0, 5, 7, 8, 9, 12, 14, 22, 33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4716463" y="1557338"/>
            <a:ext cx="935037" cy="863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468313" y="4365625"/>
            <a:ext cx="821531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The 63.6364</a:t>
            </a:r>
            <a:r>
              <a:rPr lang="en-US" altLang="zh-TW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th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percentile is at location 7 which refers to number 12.</a:t>
            </a:r>
          </a:p>
        </p:txBody>
      </p:sp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323850" y="2636838"/>
          <a:ext cx="4608513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方程式" r:id="rId3" imgW="1269720" imgH="393480" progId="Equation.3">
                  <p:embed/>
                </p:oleObj>
              </mc:Choice>
              <mc:Fallback>
                <p:oleObj name="方程式" r:id="rId3" imgW="12697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6838"/>
                        <a:ext cx="4608513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4932363" y="2882900"/>
            <a:ext cx="403225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</a:t>
            </a:r>
            <a:r>
              <a:rPr lang="en-US" altLang="zh-TW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= 63.6364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3" grpId="0" build="p" autoUpdateAnimBg="0"/>
      <p:bldP spid="2580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A19609-6F13-4B4F-97C9-44099593880F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64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3752364-4421-424A-934F-E3420D5EDDFE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35098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Measures of Variability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7570787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Range</a:t>
            </a:r>
          </a:p>
          <a:p>
            <a:pPr eaLnBrk="1" hangingPunct="1">
              <a:defRPr/>
            </a:pPr>
            <a:r>
              <a:rPr lang="en-US" altLang="zh-TW" sz="4800" dirty="0" smtClean="0"/>
              <a:t>Variance </a:t>
            </a:r>
          </a:p>
          <a:p>
            <a:pPr eaLnBrk="1" hangingPunct="1">
              <a:buFont typeface="Wingdings" pitchFamily="2" charset="2"/>
              <a:buChar char="ý"/>
              <a:defRPr/>
            </a:pPr>
            <a:r>
              <a:rPr lang="en-US" altLang="zh-TW" sz="4800" b="1" dirty="0" smtClean="0">
                <a:solidFill>
                  <a:srgbClr val="FFFF00"/>
                </a:solidFill>
              </a:rPr>
              <a:t>Standard Deviation</a:t>
            </a:r>
          </a:p>
          <a:p>
            <a:pPr eaLnBrk="1" hangingPunct="1">
              <a:defRPr/>
            </a:pPr>
            <a:r>
              <a:rPr lang="en-US" altLang="zh-TW" sz="4800" dirty="0" smtClean="0"/>
              <a:t>Coefficient of Variation</a:t>
            </a:r>
          </a:p>
        </p:txBody>
      </p:sp>
    </p:spTree>
    <p:extLst>
      <p:ext uri="{BB962C8B-B14F-4D97-AF65-F5344CB8AC3E}">
        <p14:creationId xmlns:p14="http://schemas.microsoft.com/office/powerpoint/2010/main" val="2592342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3183B2-4F54-4ADF-B5E7-52EEE864D47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88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A0F86208-A270-4762-9DF3-994E4AC64D6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85514" y="260648"/>
            <a:ext cx="8362950" cy="158402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Commonly Used Percentiles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933" y="1916113"/>
            <a:ext cx="9001571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First (lower) </a:t>
            </a:r>
            <a:r>
              <a:rPr lang="en-US" altLang="zh-TW" sz="4000" b="1" dirty="0" smtClean="0">
                <a:solidFill>
                  <a:srgbClr val="FFFF00"/>
                </a:solidFill>
              </a:rPr>
              <a:t>decile</a:t>
            </a:r>
            <a:r>
              <a:rPr lang="en-US" altLang="zh-TW" sz="4000" dirty="0" smtClean="0"/>
              <a:t>=10th percentile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First (lower) </a:t>
            </a:r>
            <a:r>
              <a:rPr lang="en-US" altLang="zh-TW" sz="4000" b="1" dirty="0" smtClean="0">
                <a:solidFill>
                  <a:srgbClr val="FFFF00"/>
                </a:solidFill>
              </a:rPr>
              <a:t>quartile</a:t>
            </a:r>
            <a:r>
              <a:rPr lang="en-US" altLang="zh-TW" sz="4000" dirty="0" smtClean="0"/>
              <a:t>, </a:t>
            </a:r>
            <a:r>
              <a:rPr lang="en-US" altLang="zh-TW" sz="4000" i="1" dirty="0" smtClean="0">
                <a:latin typeface="Times New Roman" pitchFamily="18" charset="0"/>
              </a:rPr>
              <a:t>Q</a:t>
            </a:r>
            <a:r>
              <a:rPr lang="en-US" altLang="zh-TW" sz="4000" i="1" baseline="-25000" dirty="0" smtClean="0">
                <a:latin typeface="Times New Roman" pitchFamily="18" charset="0"/>
              </a:rPr>
              <a:t>1</a:t>
            </a:r>
            <a:r>
              <a:rPr lang="en-US" altLang="zh-TW" sz="4000" dirty="0" smtClean="0"/>
              <a:t>=25th percentile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Second (middle) </a:t>
            </a:r>
            <a:r>
              <a:rPr lang="en-US" altLang="zh-TW" sz="4000" b="1" dirty="0" smtClean="0">
                <a:solidFill>
                  <a:srgbClr val="FFFF00"/>
                </a:solidFill>
              </a:rPr>
              <a:t>quartile</a:t>
            </a:r>
            <a:r>
              <a:rPr lang="en-US" altLang="zh-TW" sz="4000" dirty="0" smtClean="0"/>
              <a:t>, </a:t>
            </a:r>
            <a:r>
              <a:rPr lang="en-US" altLang="zh-TW" sz="4000" i="1" dirty="0" smtClean="0">
                <a:latin typeface="Times New Roman" pitchFamily="18" charset="0"/>
              </a:rPr>
              <a:t>Q</a:t>
            </a:r>
            <a:r>
              <a:rPr lang="en-US" altLang="zh-TW" sz="4000" i="1" baseline="-25000" dirty="0" smtClean="0">
                <a:latin typeface="Times New Roman" pitchFamily="18" charset="0"/>
              </a:rPr>
              <a:t>2</a:t>
            </a:r>
            <a:r>
              <a:rPr lang="en-US" altLang="zh-TW" sz="4000" dirty="0" smtClean="0"/>
              <a:t>=50th percentile (</a:t>
            </a:r>
            <a:r>
              <a:rPr lang="en-US" altLang="zh-TW" sz="4000" b="1" dirty="0" smtClean="0">
                <a:solidFill>
                  <a:srgbClr val="FF9900"/>
                </a:solidFill>
              </a:rPr>
              <a:t>median</a:t>
            </a:r>
            <a:r>
              <a:rPr lang="en-US" altLang="zh-TW" sz="40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Third </a:t>
            </a:r>
            <a:r>
              <a:rPr lang="en-US" altLang="zh-TW" sz="4000" b="1" dirty="0" smtClean="0">
                <a:solidFill>
                  <a:srgbClr val="FFFF00"/>
                </a:solidFill>
              </a:rPr>
              <a:t>quartile</a:t>
            </a:r>
            <a:r>
              <a:rPr lang="en-US" altLang="zh-TW" sz="4000" dirty="0" smtClean="0"/>
              <a:t>, </a:t>
            </a:r>
            <a:r>
              <a:rPr lang="en-US" altLang="zh-TW" sz="4000" i="1" dirty="0" smtClean="0">
                <a:latin typeface="Times New Roman" pitchFamily="18" charset="0"/>
              </a:rPr>
              <a:t>Q</a:t>
            </a:r>
            <a:r>
              <a:rPr lang="en-US" altLang="zh-TW" sz="4000" i="1" baseline="-25000" dirty="0" smtClean="0">
                <a:latin typeface="Times New Roman" pitchFamily="18" charset="0"/>
              </a:rPr>
              <a:t>3</a:t>
            </a:r>
            <a:r>
              <a:rPr lang="en-US" altLang="zh-TW" sz="4000" dirty="0" smtClean="0"/>
              <a:t>=75th percentile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Ninth (upper) </a:t>
            </a:r>
            <a:r>
              <a:rPr lang="en-US" altLang="zh-TW" sz="4000" b="1" dirty="0" smtClean="0">
                <a:solidFill>
                  <a:srgbClr val="FFFF00"/>
                </a:solidFill>
              </a:rPr>
              <a:t>decile</a:t>
            </a:r>
            <a:r>
              <a:rPr lang="en-US" altLang="zh-TW" sz="4000" dirty="0" smtClean="0"/>
              <a:t>=90th percentile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A96DF6-E2D7-45AD-8DE0-3167E6ECA22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98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2098319-C80B-49E8-B2DD-BCFA1F6F361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648"/>
            <a:ext cx="7772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TW" dirty="0" smtClean="0"/>
              <a:t>Quartiles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80400" cy="2736850"/>
          </a:xfrm>
        </p:spPr>
        <p:txBody>
          <a:bodyPr lIns="90488" tIns="44450" rIns="90488" bIns="44450"/>
          <a:lstStyle/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US" altLang="zh-TW" dirty="0" smtClean="0"/>
              <a:t>Measure of </a:t>
            </a:r>
            <a:r>
              <a:rPr lang="en-US" altLang="zh-TW" b="1" dirty="0" err="1" smtClean="0">
                <a:solidFill>
                  <a:srgbClr val="FF9900"/>
                </a:solidFill>
              </a:rPr>
              <a:t>Noncentral</a:t>
            </a:r>
            <a:r>
              <a:rPr lang="en-US" altLang="zh-TW" b="1" dirty="0" smtClean="0">
                <a:solidFill>
                  <a:srgbClr val="FF9900"/>
                </a:solidFill>
              </a:rPr>
              <a:t> </a:t>
            </a:r>
            <a:r>
              <a:rPr lang="en-US" altLang="zh-TW" dirty="0" smtClean="0"/>
              <a:t>Tendency</a:t>
            </a:r>
          </a:p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US" altLang="zh-TW" dirty="0" smtClean="0"/>
              <a:t>Split Ordered Data into 4 Quarters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124075" y="4292600"/>
            <a:ext cx="5492750" cy="1531938"/>
            <a:chOff x="952" y="1815"/>
            <a:chExt cx="3460" cy="965"/>
          </a:xfrm>
        </p:grpSpPr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952" y="1815"/>
              <a:ext cx="867" cy="5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1818" y="1815"/>
              <a:ext cx="866" cy="5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2679" y="1815"/>
              <a:ext cx="867" cy="530"/>
            </a:xfrm>
            <a:prstGeom prst="rect">
              <a:avLst/>
            </a:prstGeom>
            <a:solidFill>
              <a:srgbClr val="00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3546" y="1815"/>
              <a:ext cx="866" cy="53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1149" y="1941"/>
              <a:ext cx="58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25%</a:t>
              </a: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1917" y="1941"/>
              <a:ext cx="58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25%</a:t>
              </a: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2829" y="1941"/>
              <a:ext cx="58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25%</a:t>
              </a: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3693" y="1941"/>
              <a:ext cx="58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25%</a:t>
              </a: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581" y="2340"/>
              <a:ext cx="534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40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40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2445" y="2340"/>
              <a:ext cx="534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40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40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3309" y="2340"/>
              <a:ext cx="534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TW" sz="40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40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6311356-8BC5-4EF0-AFA6-C262BADCCB7C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08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CDFC9EB-94C5-4A2C-8034-47AD4078C2CF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0648"/>
            <a:ext cx="85153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Quartiles and Variability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Quartiles can provide an idea about the shape of a histogram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36638" y="3213100"/>
            <a:ext cx="3429000" cy="2033588"/>
            <a:chOff x="816" y="2099"/>
            <a:chExt cx="2160" cy="1281"/>
          </a:xfrm>
        </p:grpSpPr>
        <p:sp>
          <p:nvSpPr>
            <p:cNvPr id="144386" name="Rectangle 2"/>
            <p:cNvSpPr>
              <a:spLocks noChangeArrowheads="1"/>
            </p:cNvSpPr>
            <p:nvPr/>
          </p:nvSpPr>
          <p:spPr bwMode="auto">
            <a:xfrm>
              <a:off x="1200" y="2225"/>
              <a:ext cx="346" cy="80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4390" name="Text Box 6"/>
            <p:cNvSpPr txBox="1">
              <a:spLocks noChangeArrowheads="1"/>
            </p:cNvSpPr>
            <p:nvPr/>
          </p:nvSpPr>
          <p:spPr bwMode="auto">
            <a:xfrm>
              <a:off x="1104" y="2976"/>
              <a:ext cx="1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Q</a:t>
              </a:r>
              <a:r>
                <a:rPr lang="en-US" altLang="zh-TW" sz="36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Q</a:t>
              </a:r>
              <a:r>
                <a:rPr lang="en-US" altLang="zh-TW" sz="36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4392" name="Line 8"/>
            <p:cNvSpPr>
              <a:spLocks noChangeShapeType="1"/>
            </p:cNvSpPr>
            <p:nvPr/>
          </p:nvSpPr>
          <p:spPr bwMode="auto">
            <a:xfrm>
              <a:off x="816" y="3033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0914" name="Rectangle 9"/>
            <p:cNvSpPr>
              <a:spLocks noChangeArrowheads="1"/>
            </p:cNvSpPr>
            <p:nvPr/>
          </p:nvSpPr>
          <p:spPr bwMode="auto">
            <a:xfrm>
              <a:off x="925" y="2099"/>
              <a:ext cx="284" cy="934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4394" name="Rectangle 10"/>
            <p:cNvSpPr>
              <a:spLocks noChangeArrowheads="1"/>
            </p:cNvSpPr>
            <p:nvPr/>
          </p:nvSpPr>
          <p:spPr bwMode="auto">
            <a:xfrm>
              <a:off x="1549" y="2801"/>
              <a:ext cx="1104" cy="232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755650" y="5281613"/>
            <a:ext cx="37004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Positively skewed</a:t>
            </a:r>
          </a:p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histogram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 flipH="1">
            <a:off x="4964113" y="5281613"/>
            <a:ext cx="39290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Negatively skewed</a:t>
            </a:r>
          </a:p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histogram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94263" y="3462338"/>
            <a:ext cx="3765550" cy="1787525"/>
            <a:chOff x="2976" y="2256"/>
            <a:chExt cx="2372" cy="1126"/>
          </a:xfrm>
        </p:grpSpPr>
        <p:sp>
          <p:nvSpPr>
            <p:cNvPr id="144387" name="Rectangle 3"/>
            <p:cNvSpPr>
              <a:spLocks noChangeArrowheads="1"/>
            </p:cNvSpPr>
            <p:nvPr/>
          </p:nvSpPr>
          <p:spPr bwMode="auto">
            <a:xfrm flipH="1">
              <a:off x="3120" y="2784"/>
              <a:ext cx="812" cy="249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flipH="1">
              <a:off x="3744" y="2978"/>
              <a:ext cx="16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Q</a:t>
              </a:r>
              <a:r>
                <a:rPr lang="en-US" altLang="zh-TW" sz="36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   </a:t>
              </a: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TW" sz="3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4397" name="Line 13"/>
            <p:cNvSpPr>
              <a:spLocks noChangeShapeType="1"/>
            </p:cNvSpPr>
            <p:nvPr/>
          </p:nvSpPr>
          <p:spPr bwMode="auto">
            <a:xfrm flipH="1">
              <a:off x="2976" y="3033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 flipH="1">
              <a:off x="3927" y="2688"/>
              <a:ext cx="716" cy="345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4399" name="Rectangle 15"/>
            <p:cNvSpPr>
              <a:spLocks noChangeArrowheads="1"/>
            </p:cNvSpPr>
            <p:nvPr/>
          </p:nvSpPr>
          <p:spPr bwMode="auto">
            <a:xfrm flipH="1">
              <a:off x="4643" y="2256"/>
              <a:ext cx="397" cy="777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utoUpdateAnimBg="0"/>
      <p:bldP spid="14439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728236-B465-4F74-B3C5-48C1BE27869E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19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30B059B-74B7-4166-AF14-B65946BB68A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013199"/>
            <a:ext cx="8568630" cy="3600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This is a measure of the spread of the middle 50% of the observations</a:t>
            </a:r>
          </a:p>
          <a:p>
            <a:pPr eaLnBrk="1" hangingPunct="1">
              <a:defRPr/>
            </a:pPr>
            <a:r>
              <a:rPr lang="en-US" altLang="zh-TW" dirty="0" smtClean="0"/>
              <a:t>Large value indicates a large spread of the observations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95288" y="5589488"/>
            <a:ext cx="8568630" cy="830997"/>
          </a:xfrm>
          <a:prstGeom prst="rect">
            <a:avLst/>
          </a:prstGeom>
          <a:solidFill>
            <a:srgbClr val="2A15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Inter-Quartile </a:t>
            </a:r>
            <a:r>
              <a:rPr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Range</a:t>
            </a:r>
            <a:r>
              <a:rPr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 = </a:t>
            </a:r>
            <a:r>
              <a:rPr lang="en-US" altLang="zh-TW" sz="4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4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TW" sz="4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– Q</a:t>
            </a:r>
            <a:r>
              <a:rPr lang="en-US" altLang="zh-TW" sz="4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endParaRPr lang="en-US" altLang="zh-TW" sz="4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8291512" cy="168054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Tahoma" panose="020B0604030504040204" pitchFamily="34" charset="0"/>
                <a:ea typeface="華康細圓體" panose="020F0309000000000000" pitchFamily="49" charset="-120"/>
              </a:rPr>
              <a:t>Inter-Quartile Range (IQR, </a:t>
            </a:r>
            <a:r>
              <a:rPr lang="zh-TW" altLang="en-US" dirty="0" smtClean="0">
                <a:latin typeface="Tahoma" panose="020B0604030504040204" pitchFamily="34" charset="0"/>
                <a:ea typeface="華康細圓體" panose="020F0309000000000000" pitchFamily="49" charset="-120"/>
              </a:rPr>
              <a:t>間距範圍</a:t>
            </a:r>
            <a:r>
              <a:rPr lang="en-US" altLang="zh-TW" dirty="0" smtClean="0">
                <a:latin typeface="Tahoma" panose="020B0604030504040204" pitchFamily="34" charset="0"/>
                <a:ea typeface="華康細圓體" panose="020F0309000000000000" pitchFamily="49" charset="-120"/>
              </a:rPr>
              <a:t>, </a:t>
            </a:r>
            <a:r>
              <a:rPr lang="zh-TW" altLang="en-US" dirty="0" smtClean="0">
                <a:latin typeface="Tahoma" panose="020B0604030504040204" pitchFamily="34" charset="0"/>
                <a:ea typeface="華康細圓體" panose="020F0309000000000000" pitchFamily="49" charset="-120"/>
              </a:rPr>
              <a:t>四分位距</a:t>
            </a:r>
            <a:r>
              <a:rPr lang="en-US" altLang="zh-TW" dirty="0" smtClean="0">
                <a:latin typeface="Tahoma" panose="020B0604030504040204" pitchFamily="34" charset="0"/>
                <a:ea typeface="華康細圓體" panose="020F0309000000000000" pitchFamily="49" charset="-120"/>
              </a:rPr>
              <a:t>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2200F1-0E66-42D5-9D76-C1888597118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29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D0094D3-07B8-41E4-9371-11B3D2AFF63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7066" y="1597298"/>
            <a:ext cx="8201397" cy="292973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This is a </a:t>
            </a:r>
            <a:r>
              <a:rPr lang="en-US" altLang="zh-TW" sz="4800" dirty="0" smtClean="0">
                <a:hlinkClick r:id="rId2" action="ppaction://hlinksldjump"/>
              </a:rPr>
              <a:t>pictorial display </a:t>
            </a:r>
            <a:r>
              <a:rPr lang="en-US" altLang="zh-TW" sz="4800" dirty="0" smtClean="0"/>
              <a:t>that provides the main descriptive measures of the data set.</a:t>
            </a:r>
          </a:p>
        </p:txBody>
      </p:sp>
      <p:sp>
        <p:nvSpPr>
          <p:cNvPr id="149534" name="Rectangle 30"/>
          <p:cNvSpPr>
            <a:spLocks noGrp="1" noChangeArrowheads="1"/>
          </p:cNvSpPr>
          <p:nvPr>
            <p:ph type="title"/>
          </p:nvPr>
        </p:nvSpPr>
        <p:spPr>
          <a:xfrm>
            <a:off x="790575" y="304433"/>
            <a:ext cx="7715250" cy="149195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Box ( &amp; Whisker) Plot</a:t>
            </a:r>
          </a:p>
        </p:txBody>
      </p: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1287820" y="4767366"/>
            <a:ext cx="6719887" cy="1608138"/>
            <a:chOff x="960" y="3067"/>
            <a:chExt cx="4032" cy="1013"/>
          </a:xfrm>
        </p:grpSpPr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1044" y="3067"/>
              <a:ext cx="3665" cy="772"/>
              <a:chOff x="864" y="2876"/>
              <a:chExt cx="3665" cy="772"/>
            </a:xfrm>
          </p:grpSpPr>
          <p:grpSp>
            <p:nvGrpSpPr>
              <p:cNvPr id="59" name="Group 3"/>
              <p:cNvGrpSpPr>
                <a:grpSpLocks/>
              </p:cNvGrpSpPr>
              <p:nvPr/>
            </p:nvGrpSpPr>
            <p:grpSpPr bwMode="auto">
              <a:xfrm>
                <a:off x="864" y="2876"/>
                <a:ext cx="3665" cy="413"/>
                <a:chOff x="864" y="2972"/>
                <a:chExt cx="3665" cy="413"/>
              </a:xfrm>
            </p:grpSpPr>
            <p:sp>
              <p:nvSpPr>
                <p:cNvPr id="6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864" y="2972"/>
                  <a:ext cx="1163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1.5</a:t>
                  </a:r>
                  <a:r>
                    <a:rPr lang="en-US" altLang="zh-TW" sz="3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 (</a:t>
                  </a:r>
                  <a:r>
                    <a:rPr lang="en-US" altLang="zh-TW" sz="36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</a:rPr>
                    <a:t>IQR</a:t>
                  </a:r>
                  <a:r>
                    <a:rPr lang="en-US" altLang="zh-TW" sz="3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)</a:t>
                  </a:r>
                </a:p>
              </p:txBody>
            </p:sp>
            <p:sp>
              <p:nvSpPr>
                <p:cNvPr id="6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366" y="2981"/>
                  <a:ext cx="1163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1.5</a:t>
                  </a:r>
                  <a:r>
                    <a:rPr lang="en-US" altLang="zh-TW" sz="3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 (</a:t>
                  </a:r>
                  <a:r>
                    <a:rPr lang="en-US" altLang="zh-TW" sz="3600" i="1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</a:rPr>
                    <a:t>IQR</a:t>
                  </a:r>
                  <a:r>
                    <a:rPr lang="en-US" altLang="zh-TW" sz="3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)</a:t>
                  </a:r>
                </a:p>
              </p:txBody>
            </p:sp>
          </p:grpSp>
          <p:sp>
            <p:nvSpPr>
              <p:cNvPr id="60" name="Line 6"/>
              <p:cNvSpPr>
                <a:spLocks noChangeShapeType="1"/>
              </p:cNvSpPr>
              <p:nvPr/>
            </p:nvSpPr>
            <p:spPr bwMode="auto">
              <a:xfrm>
                <a:off x="4182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61" name="Line 7"/>
              <p:cNvSpPr>
                <a:spLocks noChangeShapeType="1"/>
              </p:cNvSpPr>
              <p:nvPr/>
            </p:nvSpPr>
            <p:spPr bwMode="auto">
              <a:xfrm>
                <a:off x="918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960" y="3599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1111" y="3599"/>
              <a:ext cx="3257" cy="1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508" y="3676"/>
              <a:ext cx="248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2202" y="3676"/>
              <a:ext cx="400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TW" sz="36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675" y="3676"/>
              <a:ext cx="400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TW" sz="36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2966" y="3676"/>
              <a:ext cx="400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TW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352" y="3455"/>
              <a:ext cx="769" cy="288"/>
            </a:xfrm>
            <a:prstGeom prst="rect">
              <a:avLst/>
            </a:prstGeom>
            <a:solidFill>
              <a:srgbClr val="4D4D4D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2832" y="3455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4525" y="3676"/>
              <a:ext cx="263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1584" y="3551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2304" y="3551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2784" y="35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3072" y="3551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4608" y="3551"/>
              <a:ext cx="96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49" name="Group 23"/>
            <p:cNvGrpSpPr>
              <a:grpSpLocks/>
            </p:cNvGrpSpPr>
            <p:nvPr/>
          </p:nvGrpSpPr>
          <p:grpSpPr bwMode="auto">
            <a:xfrm>
              <a:off x="1104" y="3525"/>
              <a:ext cx="3264" cy="0"/>
              <a:chOff x="912" y="3334"/>
              <a:chExt cx="3264" cy="0"/>
            </a:xfrm>
          </p:grpSpPr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 flipH="1">
                <a:off x="912" y="333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>
                <a:off x="2928" y="333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1632" y="359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51" name="Group 34"/>
            <p:cNvGrpSpPr>
              <a:grpSpLocks/>
            </p:cNvGrpSpPr>
            <p:nvPr/>
          </p:nvGrpSpPr>
          <p:grpSpPr bwMode="auto">
            <a:xfrm>
              <a:off x="1111" y="3442"/>
              <a:ext cx="3266" cy="392"/>
              <a:chOff x="1632" y="3395"/>
              <a:chExt cx="2730" cy="392"/>
            </a:xfrm>
          </p:grpSpPr>
          <p:grpSp>
            <p:nvGrpSpPr>
              <p:cNvPr id="52" name="Group 27"/>
              <p:cNvGrpSpPr>
                <a:grpSpLocks/>
              </p:cNvGrpSpPr>
              <p:nvPr/>
            </p:nvGrpSpPr>
            <p:grpSpPr bwMode="auto">
              <a:xfrm>
                <a:off x="1680" y="3395"/>
                <a:ext cx="2580" cy="392"/>
                <a:chOff x="1488" y="3251"/>
                <a:chExt cx="2580" cy="392"/>
              </a:xfrm>
            </p:grpSpPr>
            <p:sp>
              <p:nvSpPr>
                <p:cNvPr id="5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88" y="3278"/>
                  <a:ext cx="811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2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Whisker</a:t>
                  </a:r>
                </a:p>
              </p:txBody>
            </p:sp>
            <p:sp>
              <p:nvSpPr>
                <p:cNvPr id="5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52" y="3251"/>
                  <a:ext cx="81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2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Whisker</a:t>
                  </a:r>
                </a:p>
              </p:txBody>
            </p:sp>
          </p:grpSp>
          <p:sp>
            <p:nvSpPr>
              <p:cNvPr id="53" name="Line 32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54" name="Line 33"/>
              <p:cNvSpPr>
                <a:spLocks noChangeShapeType="1"/>
              </p:cNvSpPr>
              <p:nvPr/>
            </p:nvSpPr>
            <p:spPr bwMode="auto">
              <a:xfrm>
                <a:off x="4362" y="351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F6677BB-136F-420C-9249-552B0539B0EB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49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94A5BEB-2C17-421B-B951-48DEE3A4933F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Outliers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534467"/>
            <a:ext cx="8568952" cy="470284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An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unusually large </a:t>
            </a:r>
            <a:r>
              <a:rPr lang="en-US" altLang="zh-TW" sz="4800" dirty="0" smtClean="0"/>
              <a:t>or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small</a:t>
            </a:r>
            <a:r>
              <a:rPr lang="en-US" altLang="zh-TW" sz="4800" dirty="0" smtClean="0"/>
              <a:t> value in a sample.</a:t>
            </a:r>
          </a:p>
          <a:p>
            <a:pPr eaLnBrk="1" hangingPunct="1">
              <a:defRPr/>
            </a:pPr>
            <a:r>
              <a:rPr lang="en-US" altLang="zh-TW" sz="4800" dirty="0" smtClean="0"/>
              <a:t>Its validity is suspected and some investigation is needed.</a:t>
            </a:r>
          </a:p>
          <a:p>
            <a:pPr eaLnBrk="1" hangingPunct="1">
              <a:defRPr/>
            </a:pPr>
            <a:r>
              <a:rPr lang="en-US" altLang="zh-TW" sz="4800" dirty="0" smtClean="0"/>
              <a:t>Be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removed</a:t>
            </a:r>
            <a:r>
              <a:rPr lang="en-US" altLang="zh-TW" sz="4800" dirty="0" smtClean="0">
                <a:solidFill>
                  <a:srgbClr val="FF9900"/>
                </a:solidFill>
              </a:rPr>
              <a:t> </a:t>
            </a:r>
            <a:r>
              <a:rPr lang="en-US" altLang="zh-TW" sz="4800" dirty="0" smtClean="0"/>
              <a:t>from the main body of a sample.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EA9CBD-2E44-42B6-A152-BC6BC93E6C3B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60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168A952-9C1E-4719-8D45-9FD04ADF558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Define Outliers</a:t>
            </a:r>
          </a:p>
        </p:txBody>
      </p:sp>
      <p:sp>
        <p:nvSpPr>
          <p:cNvPr id="161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" y="1665288"/>
            <a:ext cx="903605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Compute Inter-Quartile range: </a:t>
            </a:r>
            <a:r>
              <a:rPr lang="en-US" altLang="zh-TW" i="1" dirty="0" smtClean="0">
                <a:latin typeface="Times New Roman" pitchFamily="18" charset="0"/>
              </a:rPr>
              <a:t>IQR</a:t>
            </a:r>
            <a:r>
              <a:rPr lang="en-US" altLang="zh-TW" dirty="0" smtClean="0"/>
              <a:t> = </a:t>
            </a: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3</a:t>
            </a:r>
            <a:r>
              <a:rPr lang="en-US" altLang="zh-TW" dirty="0" smtClean="0"/>
              <a:t> – </a:t>
            </a: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1</a:t>
            </a:r>
            <a:r>
              <a:rPr lang="en-US" altLang="zh-TW" baseline="-25000" dirty="0" smtClean="0"/>
              <a:t> </a:t>
            </a:r>
          </a:p>
          <a:p>
            <a:pPr eaLnBrk="1" hangingPunct="1">
              <a:defRPr/>
            </a:pPr>
            <a:r>
              <a:rPr lang="en-US" altLang="zh-TW" dirty="0" smtClean="0"/>
              <a:t>Compute lower fence: </a:t>
            </a: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1</a:t>
            </a:r>
            <a:r>
              <a:rPr lang="en-US" altLang="zh-TW" dirty="0" smtClean="0"/>
              <a:t>–1.5</a:t>
            </a:r>
            <a:r>
              <a:rPr lang="en-US" altLang="zh-TW" i="1" dirty="0" smtClean="0">
                <a:latin typeface="Times New Roman" pitchFamily="18" charset="0"/>
              </a:rPr>
              <a:t>IQR</a:t>
            </a:r>
          </a:p>
          <a:p>
            <a:pPr eaLnBrk="1" hangingPunct="1">
              <a:defRPr/>
            </a:pPr>
            <a:r>
              <a:rPr lang="en-US" altLang="zh-TW" dirty="0" smtClean="0"/>
              <a:t>Compute upper fence: </a:t>
            </a:r>
            <a:r>
              <a:rPr lang="en-US" altLang="zh-TW" i="1" dirty="0" smtClean="0">
                <a:latin typeface="Times New Roman" pitchFamily="18" charset="0"/>
              </a:rPr>
              <a:t>Q</a:t>
            </a:r>
            <a:r>
              <a:rPr lang="en-US" altLang="zh-TW" i="1" baseline="-25000" dirty="0" smtClean="0">
                <a:latin typeface="Times New Roman" pitchFamily="18" charset="0"/>
              </a:rPr>
              <a:t>3</a:t>
            </a:r>
            <a:r>
              <a:rPr lang="en-US" altLang="zh-TW" dirty="0" smtClean="0"/>
              <a:t>+1.5</a:t>
            </a:r>
            <a:r>
              <a:rPr lang="en-US" altLang="zh-TW" i="1" dirty="0" smtClean="0">
                <a:latin typeface="Times New Roman" pitchFamily="18" charset="0"/>
              </a:rPr>
              <a:t>IQR</a:t>
            </a:r>
          </a:p>
          <a:p>
            <a:pPr eaLnBrk="1" hangingPunct="1">
              <a:defRPr/>
            </a:pPr>
            <a:r>
              <a:rPr lang="en-US" altLang="zh-TW" dirty="0" smtClean="0"/>
              <a:t>Any observations </a:t>
            </a:r>
            <a:r>
              <a:rPr lang="en-US" altLang="zh-TW" b="1" dirty="0" smtClean="0">
                <a:solidFill>
                  <a:srgbClr val="FF9900"/>
                </a:solidFill>
              </a:rPr>
              <a:t>drop out </a:t>
            </a:r>
            <a:r>
              <a:rPr lang="en-US" altLang="zh-TW" dirty="0" smtClean="0"/>
              <a:t>of the fence is outliers.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BC4228-3185-48B9-A1F2-E030A91DF55E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70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173B4BC-6D68-43B4-95F9-FB6719D25923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148" y="4485185"/>
            <a:ext cx="7920038" cy="166737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Any observations </a:t>
            </a:r>
            <a:r>
              <a:rPr lang="en-US" altLang="zh-TW" b="1" dirty="0">
                <a:solidFill>
                  <a:srgbClr val="FF9900"/>
                </a:solidFill>
              </a:rPr>
              <a:t>drop out </a:t>
            </a:r>
            <a:r>
              <a:rPr lang="en-US" altLang="zh-TW" dirty="0"/>
              <a:t>of the fence is outliers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260647"/>
            <a:ext cx="7715250" cy="128094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Outliers</a:t>
            </a:r>
          </a:p>
        </p:txBody>
      </p:sp>
      <p:grpSp>
        <p:nvGrpSpPr>
          <p:cNvPr id="87046" name="Group 4"/>
          <p:cNvGrpSpPr>
            <a:grpSpLocks/>
          </p:cNvGrpSpPr>
          <p:nvPr/>
        </p:nvGrpSpPr>
        <p:grpSpPr bwMode="auto">
          <a:xfrm>
            <a:off x="1668140" y="1597472"/>
            <a:ext cx="6400800" cy="1601787"/>
            <a:chOff x="960" y="3071"/>
            <a:chExt cx="4032" cy="1009"/>
          </a:xfrm>
        </p:grpSpPr>
        <p:grpSp>
          <p:nvGrpSpPr>
            <p:cNvPr id="87050" name="Group 5"/>
            <p:cNvGrpSpPr>
              <a:grpSpLocks/>
            </p:cNvGrpSpPr>
            <p:nvPr/>
          </p:nvGrpSpPr>
          <p:grpSpPr bwMode="auto">
            <a:xfrm>
              <a:off x="1044" y="3071"/>
              <a:ext cx="3650" cy="768"/>
              <a:chOff x="864" y="2880"/>
              <a:chExt cx="3650" cy="768"/>
            </a:xfrm>
          </p:grpSpPr>
          <p:grpSp>
            <p:nvGrpSpPr>
              <p:cNvPr id="87075" name="Group 6"/>
              <p:cNvGrpSpPr>
                <a:grpSpLocks/>
              </p:cNvGrpSpPr>
              <p:nvPr/>
            </p:nvGrpSpPr>
            <p:grpSpPr bwMode="auto">
              <a:xfrm>
                <a:off x="864" y="2880"/>
                <a:ext cx="3650" cy="413"/>
                <a:chOff x="864" y="2976"/>
                <a:chExt cx="3650" cy="413"/>
              </a:xfrm>
            </p:grpSpPr>
            <p:sp>
              <p:nvSpPr>
                <p:cNvPr id="2590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64" y="2976"/>
                  <a:ext cx="1148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1.5 (</a:t>
                  </a:r>
                  <a:r>
                    <a:rPr lang="en-US" altLang="zh-TW" sz="36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</a:rPr>
                    <a:t>IQR</a:t>
                  </a:r>
                  <a:r>
                    <a:rPr lang="en-US" altLang="zh-TW" sz="3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)</a:t>
                  </a:r>
                </a:p>
              </p:txBody>
            </p:sp>
            <p:sp>
              <p:nvSpPr>
                <p:cNvPr id="2590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366" y="2985"/>
                  <a:ext cx="1148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1.5 (</a:t>
                  </a:r>
                  <a:r>
                    <a:rPr lang="en-US" altLang="zh-TW" sz="3600" i="1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</a:rPr>
                    <a:t>IQR</a:t>
                  </a:r>
                  <a:r>
                    <a:rPr lang="en-US" altLang="zh-TW" sz="3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)</a:t>
                  </a:r>
                </a:p>
              </p:txBody>
            </p:sp>
          </p:grpSp>
          <p:sp>
            <p:nvSpPr>
              <p:cNvPr id="259081" name="Line 9"/>
              <p:cNvSpPr>
                <a:spLocks noChangeShapeType="1"/>
              </p:cNvSpPr>
              <p:nvPr/>
            </p:nvSpPr>
            <p:spPr bwMode="auto">
              <a:xfrm>
                <a:off x="4182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59082" name="Line 10"/>
              <p:cNvSpPr>
                <a:spLocks noChangeShapeType="1"/>
              </p:cNvSpPr>
              <p:nvPr/>
            </p:nvSpPr>
            <p:spPr bwMode="auto">
              <a:xfrm>
                <a:off x="918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>
              <a:off x="960" y="3599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 flipV="1">
              <a:off x="1111" y="3599"/>
              <a:ext cx="3257" cy="1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85" name="Text Box 13"/>
            <p:cNvSpPr txBox="1">
              <a:spLocks noChangeArrowheads="1"/>
            </p:cNvSpPr>
            <p:nvPr/>
          </p:nvSpPr>
          <p:spPr bwMode="auto">
            <a:xfrm>
              <a:off x="1502" y="3676"/>
              <a:ext cx="260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59086" name="Text Box 14"/>
            <p:cNvSpPr txBox="1">
              <a:spLocks noChangeArrowheads="1"/>
            </p:cNvSpPr>
            <p:nvPr/>
          </p:nvSpPr>
          <p:spPr bwMode="auto">
            <a:xfrm>
              <a:off x="2193" y="3676"/>
              <a:ext cx="420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TW" sz="36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9087" name="Text Box 15"/>
            <p:cNvSpPr txBox="1">
              <a:spLocks noChangeArrowheads="1"/>
            </p:cNvSpPr>
            <p:nvPr/>
          </p:nvSpPr>
          <p:spPr bwMode="auto">
            <a:xfrm>
              <a:off x="2665" y="3676"/>
              <a:ext cx="420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TW" sz="36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9088" name="Text Box 16"/>
            <p:cNvSpPr txBox="1">
              <a:spLocks noChangeArrowheads="1"/>
            </p:cNvSpPr>
            <p:nvPr/>
          </p:nvSpPr>
          <p:spPr bwMode="auto">
            <a:xfrm>
              <a:off x="2956" y="3676"/>
              <a:ext cx="420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TW" sz="3600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TW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9089" name="Rectangle 17"/>
            <p:cNvSpPr>
              <a:spLocks noChangeArrowheads="1"/>
            </p:cNvSpPr>
            <p:nvPr/>
          </p:nvSpPr>
          <p:spPr bwMode="auto">
            <a:xfrm>
              <a:off x="2352" y="3455"/>
              <a:ext cx="768" cy="288"/>
            </a:xfrm>
            <a:prstGeom prst="rect">
              <a:avLst/>
            </a:prstGeom>
            <a:solidFill>
              <a:srgbClr val="4D4D4D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90" name="Line 18"/>
            <p:cNvSpPr>
              <a:spLocks noChangeShapeType="1"/>
            </p:cNvSpPr>
            <p:nvPr/>
          </p:nvSpPr>
          <p:spPr bwMode="auto">
            <a:xfrm>
              <a:off x="2832" y="3455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91" name="Text Box 19"/>
            <p:cNvSpPr txBox="1">
              <a:spLocks noChangeArrowheads="1"/>
            </p:cNvSpPr>
            <p:nvPr/>
          </p:nvSpPr>
          <p:spPr bwMode="auto">
            <a:xfrm>
              <a:off x="4519" y="3676"/>
              <a:ext cx="276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TW" sz="3600" i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59092" name="Oval 20"/>
            <p:cNvSpPr>
              <a:spLocks noChangeArrowheads="1"/>
            </p:cNvSpPr>
            <p:nvPr/>
          </p:nvSpPr>
          <p:spPr bwMode="auto">
            <a:xfrm>
              <a:off x="1584" y="3551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93" name="Oval 21"/>
            <p:cNvSpPr>
              <a:spLocks noChangeArrowheads="1"/>
            </p:cNvSpPr>
            <p:nvPr/>
          </p:nvSpPr>
          <p:spPr bwMode="auto">
            <a:xfrm>
              <a:off x="2304" y="3551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94" name="Oval 22"/>
            <p:cNvSpPr>
              <a:spLocks noChangeArrowheads="1"/>
            </p:cNvSpPr>
            <p:nvPr/>
          </p:nvSpPr>
          <p:spPr bwMode="auto">
            <a:xfrm>
              <a:off x="2784" y="35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95" name="Oval 23"/>
            <p:cNvSpPr>
              <a:spLocks noChangeArrowheads="1"/>
            </p:cNvSpPr>
            <p:nvPr/>
          </p:nvSpPr>
          <p:spPr bwMode="auto">
            <a:xfrm>
              <a:off x="3072" y="3551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096" name="Oval 24"/>
            <p:cNvSpPr>
              <a:spLocks noChangeArrowheads="1"/>
            </p:cNvSpPr>
            <p:nvPr/>
          </p:nvSpPr>
          <p:spPr bwMode="auto">
            <a:xfrm>
              <a:off x="4608" y="3551"/>
              <a:ext cx="96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87065" name="Group 25"/>
            <p:cNvGrpSpPr>
              <a:grpSpLocks/>
            </p:cNvGrpSpPr>
            <p:nvPr/>
          </p:nvGrpSpPr>
          <p:grpSpPr bwMode="auto">
            <a:xfrm>
              <a:off x="1104" y="3525"/>
              <a:ext cx="3264" cy="0"/>
              <a:chOff x="912" y="3334"/>
              <a:chExt cx="3264" cy="0"/>
            </a:xfrm>
          </p:grpSpPr>
          <p:sp>
            <p:nvSpPr>
              <p:cNvPr id="259098" name="Line 26"/>
              <p:cNvSpPr>
                <a:spLocks noChangeShapeType="1"/>
              </p:cNvSpPr>
              <p:nvPr/>
            </p:nvSpPr>
            <p:spPr bwMode="auto">
              <a:xfrm flipH="1">
                <a:off x="912" y="333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59099" name="Line 27"/>
              <p:cNvSpPr>
                <a:spLocks noChangeShapeType="1"/>
              </p:cNvSpPr>
              <p:nvPr/>
            </p:nvSpPr>
            <p:spPr bwMode="auto">
              <a:xfrm>
                <a:off x="2928" y="333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259100" name="Line 28"/>
            <p:cNvSpPr>
              <a:spLocks noChangeShapeType="1"/>
            </p:cNvSpPr>
            <p:nvPr/>
          </p:nvSpPr>
          <p:spPr bwMode="auto">
            <a:xfrm>
              <a:off x="1632" y="359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87067" name="Group 29"/>
            <p:cNvGrpSpPr>
              <a:grpSpLocks/>
            </p:cNvGrpSpPr>
            <p:nvPr/>
          </p:nvGrpSpPr>
          <p:grpSpPr bwMode="auto">
            <a:xfrm>
              <a:off x="1111" y="3442"/>
              <a:ext cx="3266" cy="404"/>
              <a:chOff x="1632" y="3395"/>
              <a:chExt cx="2730" cy="404"/>
            </a:xfrm>
          </p:grpSpPr>
          <p:grpSp>
            <p:nvGrpSpPr>
              <p:cNvPr id="87068" name="Group 30"/>
              <p:cNvGrpSpPr>
                <a:grpSpLocks/>
              </p:cNvGrpSpPr>
              <p:nvPr/>
            </p:nvGrpSpPr>
            <p:grpSpPr bwMode="auto">
              <a:xfrm>
                <a:off x="1680" y="3395"/>
                <a:ext cx="2580" cy="404"/>
                <a:chOff x="1488" y="3251"/>
                <a:chExt cx="2580" cy="404"/>
              </a:xfrm>
            </p:grpSpPr>
            <p:sp>
              <p:nvSpPr>
                <p:cNvPr id="2591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8" y="3251"/>
                  <a:ext cx="809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Whisker</a:t>
                  </a:r>
                </a:p>
              </p:txBody>
            </p:sp>
            <p:sp>
              <p:nvSpPr>
                <p:cNvPr id="2591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52" y="3251"/>
                  <a:ext cx="816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6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Whisker</a:t>
                  </a:r>
                </a:p>
              </p:txBody>
            </p:sp>
          </p:grpSp>
          <p:sp>
            <p:nvSpPr>
              <p:cNvPr id="259105" name="Line 33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59106" name="Line 34"/>
              <p:cNvSpPr>
                <a:spLocks noChangeShapeType="1"/>
              </p:cNvSpPr>
              <p:nvPr/>
            </p:nvSpPr>
            <p:spPr bwMode="auto">
              <a:xfrm>
                <a:off x="4362" y="351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23528" y="1880047"/>
            <a:ext cx="8713787" cy="1223962"/>
            <a:chOff x="113" y="3249"/>
            <a:chExt cx="5489" cy="771"/>
          </a:xfrm>
        </p:grpSpPr>
        <p:sp>
          <p:nvSpPr>
            <p:cNvPr id="259107" name="Oval 35"/>
            <p:cNvSpPr>
              <a:spLocks noChangeArrowheads="1"/>
            </p:cNvSpPr>
            <p:nvPr/>
          </p:nvSpPr>
          <p:spPr bwMode="auto">
            <a:xfrm>
              <a:off x="4377" y="3249"/>
              <a:ext cx="1225" cy="771"/>
            </a:xfrm>
            <a:prstGeom prst="ellipse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9108" name="Oval 36"/>
            <p:cNvSpPr>
              <a:spLocks noChangeArrowheads="1"/>
            </p:cNvSpPr>
            <p:nvPr/>
          </p:nvSpPr>
          <p:spPr bwMode="auto">
            <a:xfrm>
              <a:off x="113" y="3249"/>
              <a:ext cx="999" cy="771"/>
            </a:xfrm>
            <a:prstGeom prst="ellipse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8149" y="3464372"/>
            <a:ext cx="3433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Lower Fence</a:t>
            </a:r>
            <a:endParaRPr lang="zh-TW" altLang="en-US" sz="4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4" name="直線單箭頭接點 3"/>
          <p:cNvCxnSpPr>
            <a:endCxn id="259082" idx="1"/>
          </p:cNvCxnSpPr>
          <p:nvPr/>
        </p:nvCxnSpPr>
        <p:spPr bwMode="auto">
          <a:xfrm flipH="1" flipV="1">
            <a:off x="1887216" y="2816672"/>
            <a:ext cx="493641" cy="7592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4" name="文字方塊 43"/>
          <p:cNvSpPr txBox="1"/>
          <p:nvPr/>
        </p:nvSpPr>
        <p:spPr>
          <a:xfrm>
            <a:off x="5015538" y="3523655"/>
            <a:ext cx="3433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Upper Fence</a:t>
            </a:r>
            <a:endParaRPr lang="zh-TW" altLang="en-US" sz="4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V="1">
            <a:off x="6684640" y="2780705"/>
            <a:ext cx="325761" cy="890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build="p"/>
      <p:bldP spid="2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3E69F9C-2764-47AC-A660-F692955ED02C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778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AA7163F-75C1-4F3A-B9D6-3B09B19E0955}" type="slidenum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8229600" cy="1287611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772816"/>
            <a:ext cx="7791450" cy="45365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Providing information concerning the monthly bills of new subscribers in the first month after signing on with a telephone company.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1893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Excel Output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7AD109F-DC86-4086-94FB-CD96EBE7D2FC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4BB05D9-193C-4568-99ED-FC250E7C4714}" type="slidenum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39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pic>
        <p:nvPicPr>
          <p:cNvPr id="7" name="圖片 6" descr="Stat_2010_a_02_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51" y="1412776"/>
            <a:ext cx="8919245" cy="4824536"/>
          </a:xfrm>
          <a:prstGeom prst="rect">
            <a:avLst/>
          </a:prstGeom>
        </p:spPr>
      </p:pic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2952328" cy="429820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38547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3E8112-56C7-476D-A08B-1F4AFE79F3C5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256438D-94DE-44A8-9801-DECDDA82EAC3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539750" y="4941888"/>
          <a:ext cx="812323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7" name="方程式" r:id="rId3" imgW="2539800" imgH="482400" progId="Equation.3">
                  <p:embed/>
                </p:oleObj>
              </mc:Choice>
              <mc:Fallback>
                <p:oleObj name="方程式" r:id="rId3" imgW="2539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8123238" cy="15382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effectLst>
                        <a:outerShdw dist="107763" dir="189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60648"/>
            <a:ext cx="8515350" cy="165618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Computation of Standard Deviation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20138" cy="2743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The standard deviation of a set of measurements is the square root of the variance of the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61287197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D4E9785-D568-4A32-B9F8-D96972CBBC9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05A8566B-62E5-46C7-9868-A0251E7ADD6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82352"/>
            <a:ext cx="7715250" cy="9144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Box Plot</a:t>
            </a:r>
          </a:p>
        </p:txBody>
      </p:sp>
      <p:graphicFrame>
        <p:nvGraphicFramePr>
          <p:cNvPr id="301056" name="Object 0"/>
          <p:cNvGraphicFramePr>
            <a:graphicFrameLocks noChangeAspect="1"/>
          </p:cNvGraphicFramePr>
          <p:nvPr/>
        </p:nvGraphicFramePr>
        <p:xfrm>
          <a:off x="285750" y="2438400"/>
          <a:ext cx="194786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工作表" r:id="rId4" imgW="1036800" imgH="2462400" progId="Excel.Sheet.8">
                  <p:embed/>
                </p:oleObj>
              </mc:Choice>
              <mc:Fallback>
                <p:oleObj name="工作表" r:id="rId4" imgW="1036800" imgH="2462400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438400"/>
                        <a:ext cx="1947863" cy="3429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7" name="Object 1"/>
          <p:cNvGraphicFramePr>
            <a:graphicFrameLocks noChangeAspect="1"/>
          </p:cNvGraphicFramePr>
          <p:nvPr/>
        </p:nvGraphicFramePr>
        <p:xfrm>
          <a:off x="304800" y="4267200"/>
          <a:ext cx="2671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工作表" r:id="rId7" imgW="1857600" imgH="1728000" progId="Excel.Sheet.8">
                  <p:embed/>
                </p:oleObj>
              </mc:Choice>
              <mc:Fallback>
                <p:oleObj name="工作表" r:id="rId7" imgW="1857600" imgH="17280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2671763" cy="23622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107950" y="1125538"/>
            <a:ext cx="88566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Lower Fence = 9.275–1.5(</a:t>
            </a:r>
            <a:r>
              <a:rPr lang="en-US" altLang="zh-TW" sz="40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IQR</a:t>
            </a: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) = -104.226</a:t>
            </a:r>
          </a:p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Upper Fence = 84.9425+1.5(</a:t>
            </a:r>
            <a:r>
              <a:rPr lang="en-US" altLang="zh-TW" sz="40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IQR</a:t>
            </a: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) = 198.4438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267200" y="3763963"/>
            <a:ext cx="1019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9.275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09888" y="3727450"/>
            <a:ext cx="5791200" cy="0"/>
            <a:chOff x="1833" y="2348"/>
            <a:chExt cx="3648" cy="0"/>
          </a:xfrm>
        </p:grpSpPr>
        <p:sp>
          <p:nvSpPr>
            <p:cNvPr id="159748" name="Line 4"/>
            <p:cNvSpPr>
              <a:spLocks noChangeShapeType="1"/>
            </p:cNvSpPr>
            <p:nvPr/>
          </p:nvSpPr>
          <p:spPr bwMode="auto">
            <a:xfrm>
              <a:off x="3941" y="23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52" name="Line 8"/>
            <p:cNvSpPr>
              <a:spLocks noChangeShapeType="1"/>
            </p:cNvSpPr>
            <p:nvPr/>
          </p:nvSpPr>
          <p:spPr bwMode="auto">
            <a:xfrm>
              <a:off x="1833" y="2348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55" name="Line 11"/>
            <p:cNvSpPr>
              <a:spLocks noChangeShapeType="1"/>
            </p:cNvSpPr>
            <p:nvPr/>
          </p:nvSpPr>
          <p:spPr bwMode="auto">
            <a:xfrm flipH="1">
              <a:off x="2601" y="23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56" name="Line 12"/>
            <p:cNvSpPr>
              <a:spLocks noChangeShapeType="1"/>
            </p:cNvSpPr>
            <p:nvPr/>
          </p:nvSpPr>
          <p:spPr bwMode="auto">
            <a:xfrm>
              <a:off x="3321" y="2348"/>
              <a:ext cx="43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57" name="Line 13"/>
            <p:cNvSpPr>
              <a:spLocks noChangeShapeType="1"/>
            </p:cNvSpPr>
            <p:nvPr/>
          </p:nvSpPr>
          <p:spPr bwMode="auto">
            <a:xfrm>
              <a:off x="3753" y="234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5486400" y="3733800"/>
            <a:ext cx="139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84.9425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232025" y="2924175"/>
            <a:ext cx="6735763" cy="1343025"/>
            <a:chOff x="1406" y="1842"/>
            <a:chExt cx="4243" cy="846"/>
          </a:xfrm>
        </p:grpSpPr>
        <p:sp>
          <p:nvSpPr>
            <p:cNvPr id="159754" name="Text Box 10"/>
            <p:cNvSpPr txBox="1">
              <a:spLocks noChangeArrowheads="1"/>
            </p:cNvSpPr>
            <p:nvPr/>
          </p:nvSpPr>
          <p:spPr bwMode="auto">
            <a:xfrm>
              <a:off x="2496" y="1842"/>
              <a:ext cx="4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=0</a:t>
              </a:r>
            </a:p>
          </p:txBody>
        </p:sp>
        <p:sp>
          <p:nvSpPr>
            <p:cNvPr id="159759" name="Text Box 15"/>
            <p:cNvSpPr txBox="1">
              <a:spLocks noChangeArrowheads="1"/>
            </p:cNvSpPr>
            <p:nvPr/>
          </p:nvSpPr>
          <p:spPr bwMode="auto">
            <a:xfrm>
              <a:off x="4656" y="2322"/>
              <a:ext cx="9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198.4438</a:t>
              </a:r>
            </a:p>
          </p:txBody>
        </p:sp>
        <p:sp>
          <p:nvSpPr>
            <p:cNvPr id="159760" name="Text Box 16"/>
            <p:cNvSpPr txBox="1">
              <a:spLocks noChangeArrowheads="1"/>
            </p:cNvSpPr>
            <p:nvPr/>
          </p:nvSpPr>
          <p:spPr bwMode="auto">
            <a:xfrm>
              <a:off x="3984" y="1892"/>
              <a:ext cx="10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L</a:t>
              </a: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=119.63</a:t>
              </a:r>
            </a:p>
          </p:txBody>
        </p:sp>
        <p:sp>
          <p:nvSpPr>
            <p:cNvPr id="159761" name="Text Box 17"/>
            <p:cNvSpPr txBox="1">
              <a:spLocks noChangeArrowheads="1"/>
            </p:cNvSpPr>
            <p:nvPr/>
          </p:nvSpPr>
          <p:spPr bwMode="auto">
            <a:xfrm>
              <a:off x="1406" y="2323"/>
              <a:ext cx="9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-104.226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986088" y="3498850"/>
            <a:ext cx="5562600" cy="304800"/>
            <a:chOff x="1881" y="2204"/>
            <a:chExt cx="3504" cy="192"/>
          </a:xfrm>
        </p:grpSpPr>
        <p:sp>
          <p:nvSpPr>
            <p:cNvPr id="159762" name="Line 18"/>
            <p:cNvSpPr>
              <a:spLocks noChangeShapeType="1"/>
            </p:cNvSpPr>
            <p:nvPr/>
          </p:nvSpPr>
          <p:spPr bwMode="auto">
            <a:xfrm>
              <a:off x="1881" y="220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63" name="Line 19"/>
            <p:cNvSpPr>
              <a:spLocks noChangeShapeType="1"/>
            </p:cNvSpPr>
            <p:nvPr/>
          </p:nvSpPr>
          <p:spPr bwMode="auto">
            <a:xfrm>
              <a:off x="5385" y="220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64" name="Line 20"/>
            <p:cNvSpPr>
              <a:spLocks noChangeShapeType="1"/>
            </p:cNvSpPr>
            <p:nvPr/>
          </p:nvSpPr>
          <p:spPr bwMode="auto">
            <a:xfrm>
              <a:off x="2599" y="22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65" name="Line 21"/>
            <p:cNvSpPr>
              <a:spLocks noChangeShapeType="1"/>
            </p:cNvSpPr>
            <p:nvPr/>
          </p:nvSpPr>
          <p:spPr bwMode="auto">
            <a:xfrm>
              <a:off x="4412" y="22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648200" y="3346450"/>
            <a:ext cx="1328738" cy="1943100"/>
            <a:chOff x="2928" y="2108"/>
            <a:chExt cx="837" cy="1224"/>
          </a:xfrm>
        </p:grpSpPr>
        <p:sp>
          <p:nvSpPr>
            <p:cNvPr id="159766" name="Line 22"/>
            <p:cNvSpPr>
              <a:spLocks noChangeShapeType="1"/>
            </p:cNvSpPr>
            <p:nvPr/>
          </p:nvSpPr>
          <p:spPr bwMode="auto">
            <a:xfrm flipV="1">
              <a:off x="3321" y="21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9767" name="Text Box 23"/>
            <p:cNvSpPr txBox="1">
              <a:spLocks noChangeArrowheads="1"/>
            </p:cNvSpPr>
            <p:nvPr/>
          </p:nvSpPr>
          <p:spPr bwMode="auto">
            <a:xfrm>
              <a:off x="2928" y="2928"/>
              <a:ext cx="8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26.905</a:t>
              </a:r>
            </a:p>
          </p:txBody>
        </p:sp>
        <p:sp>
          <p:nvSpPr>
            <p:cNvPr id="159768" name="Line 24"/>
            <p:cNvSpPr>
              <a:spLocks noChangeShapeType="1"/>
            </p:cNvSpPr>
            <p:nvPr/>
          </p:nvSpPr>
          <p:spPr bwMode="auto">
            <a:xfrm flipH="1">
              <a:off x="3318" y="244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3132138" y="5516563"/>
            <a:ext cx="576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No outliers are found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813300" y="3430587"/>
            <a:ext cx="1447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 autoUpdateAnimBg="0"/>
      <p:bldP spid="159753" grpId="0" autoUpdateAnimBg="0"/>
      <p:bldP spid="159758" grpId="0" autoUpdateAnimBg="0"/>
      <p:bldP spid="159769" grpId="0" autoUpdateAnimBg="0"/>
      <p:bldP spid="1597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Excel Setup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C9D78-91C2-4CDF-80DE-8D86FA6B76F2}" type="datetime1">
              <a:rPr lang="zh-TW" altLang="en-US" smtClean="0"/>
              <a:pPr>
                <a:defRPr/>
              </a:pPr>
              <a:t>2017/10/11</a:t>
            </a:fld>
            <a:endParaRPr lang="en-US" altLang="zh-TW" smtClean="0"/>
          </a:p>
          <a:p>
            <a:pPr>
              <a:defRPr/>
            </a:pPr>
            <a:r>
              <a:rPr lang="en-US" altLang="zh-TW" smtClean="0"/>
              <a:t>Statistics I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AFE14-26A8-49D1-BDC7-6086FD5FA827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pic>
        <p:nvPicPr>
          <p:cNvPr id="5" name="圖片 4" descr="Stat_2013_a_04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6438900" cy="4632960"/>
          </a:xfrm>
          <a:prstGeom prst="rect">
            <a:avLst/>
          </a:prstGeom>
        </p:spPr>
      </p:pic>
      <p:pic>
        <p:nvPicPr>
          <p:cNvPr id="6" name="圖片 5" descr="Stat_2013_a_04_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1469" y="1484784"/>
            <a:ext cx="6903167" cy="4752528"/>
          </a:xfrm>
          <a:prstGeom prst="rect">
            <a:avLst/>
          </a:prstGeom>
        </p:spPr>
      </p:pic>
      <p:pic>
        <p:nvPicPr>
          <p:cNvPr id="7" name="圖片 6" descr="Stat_2013_a_04_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3" y="2060848"/>
            <a:ext cx="8890117" cy="309634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70493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R Code for Box Plot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85271" y="1645444"/>
            <a:ext cx="3115341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rJava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XLConnect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lmtest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tseries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snpar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vcd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library(MASS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3200612" y="1645444"/>
            <a:ext cx="5844993" cy="49799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fileXls</a:t>
            </a:r>
            <a:r>
              <a:rPr lang="en-US" altLang="zh-TW" dirty="0"/>
              <a:t> = "Telephone_bills.xlsx"</a:t>
            </a:r>
          </a:p>
          <a:p>
            <a:pPr marL="0" indent="0">
              <a:buNone/>
            </a:pPr>
            <a:r>
              <a:rPr lang="en-US" altLang="zh-TW" dirty="0" err="1" smtClean="0"/>
              <a:t>TB_data</a:t>
            </a:r>
            <a:r>
              <a:rPr lang="en-US" altLang="zh-TW" dirty="0" smtClean="0"/>
              <a:t> </a:t>
            </a:r>
            <a:r>
              <a:rPr lang="en-US" altLang="zh-TW" dirty="0"/>
              <a:t>&lt;- </a:t>
            </a:r>
            <a:r>
              <a:rPr lang="en-US" altLang="zh-TW" dirty="0" err="1"/>
              <a:t>loadWorkbook</a:t>
            </a:r>
            <a:r>
              <a:rPr lang="en-US" altLang="zh-TW" dirty="0"/>
              <a:t>(</a:t>
            </a:r>
            <a:r>
              <a:rPr lang="en-US" altLang="zh-TW" dirty="0" err="1"/>
              <a:t>fileXls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T_B &lt;- </a:t>
            </a:r>
            <a:r>
              <a:rPr lang="en-US" altLang="zh-TW" dirty="0" err="1"/>
              <a:t>readWorksheet</a:t>
            </a:r>
            <a:r>
              <a:rPr lang="en-US" altLang="zh-TW" dirty="0"/>
              <a:t>(TB_data,1)</a:t>
            </a:r>
          </a:p>
          <a:p>
            <a:pPr marL="0" indent="0">
              <a:buNone/>
            </a:pPr>
            <a:r>
              <a:rPr lang="en-US" altLang="zh-TW" dirty="0" smtClean="0"/>
              <a:t>Bills </a:t>
            </a:r>
            <a:r>
              <a:rPr lang="en-US" altLang="zh-TW" dirty="0"/>
              <a:t>&lt;- </a:t>
            </a:r>
            <a:r>
              <a:rPr lang="en-US" altLang="zh-TW" dirty="0" err="1"/>
              <a:t>T_B$Bills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 &lt;- length(Bills)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9900"/>
                </a:solidFill>
              </a:rPr>
              <a:t>boxplot</a:t>
            </a:r>
            <a:r>
              <a:rPr lang="en-US" altLang="zh-TW" dirty="0" smtClean="0"/>
              <a:t>(Bills, main</a:t>
            </a:r>
            <a:r>
              <a:rPr lang="en-US" altLang="zh-TW" dirty="0"/>
              <a:t>="Telephone Bill Box Plot</a:t>
            </a:r>
            <a:r>
              <a:rPr lang="en-US" altLang="zh-TW" dirty="0" smtClean="0"/>
              <a:t>", </a:t>
            </a:r>
            <a:r>
              <a:rPr lang="en-US" altLang="zh-TW" dirty="0" err="1" smtClean="0"/>
              <a:t>xlab</a:t>
            </a:r>
            <a:r>
              <a:rPr lang="en-US" altLang="zh-TW" dirty="0"/>
              <a:t>="</a:t>
            </a:r>
            <a:r>
              <a:rPr lang="en-US" altLang="zh-TW" dirty="0" err="1"/>
              <a:t>Dallars</a:t>
            </a:r>
            <a:r>
              <a:rPr lang="en-US" altLang="zh-TW" dirty="0"/>
              <a:t> (in $)", </a:t>
            </a:r>
            <a:r>
              <a:rPr lang="en-US" altLang="zh-TW" dirty="0" err="1"/>
              <a:t>y</a:t>
            </a:r>
            <a:r>
              <a:rPr lang="en-US" altLang="zh-TW" dirty="0" err="1" smtClean="0"/>
              <a:t>lab</a:t>
            </a:r>
            <a:r>
              <a:rPr lang="en-US" altLang="zh-TW" dirty="0"/>
              <a:t>="Telephone Bill Data", horizontal=TRUE)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C3F3-40FC-4348-94A8-F1019ECCBE49}" type="datetime1">
              <a:rPr lang="zh-TW" altLang="en-US" smtClean="0"/>
              <a:pPr/>
              <a:t>2017/10/11</a:t>
            </a:fld>
            <a:endParaRPr lang="en-US" altLang="zh-TW" smtClean="0"/>
          </a:p>
          <a:p>
            <a:r>
              <a:rPr lang="en-US" altLang="zh-TW" smtClean="0"/>
              <a:t>Statistics II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949-03CB-4FDA-9FAB-32A480E22E59}" type="slidenum">
              <a:rPr lang="zh-TW" altLang="en-US" smtClean="0"/>
              <a:pPr/>
              <a:t>42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1364"/>
            <a:ext cx="7879105" cy="53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7939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AE74B2-708D-4728-B3E1-33FA4505044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01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BBA2CD63-D274-4A4F-9D38-3864022CB0A7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3276600"/>
            <a:ext cx="90678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3600" dirty="0" smtClean="0"/>
              <a:t>The bills range from 0 to 119.63.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600" dirty="0" smtClean="0"/>
              <a:t>About half the bills are smaller than 26.91 and about half are larger than 26.91.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600" dirty="0" smtClean="0"/>
              <a:t>About half the bills lie between 9.28 and 84.94 and about a quarter lies below 9.28 and a quarter above 84.94.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900113" y="1125538"/>
            <a:ext cx="3671887" cy="6096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93" name="Line 9"/>
          <p:cNvSpPr>
            <a:spLocks noChangeShapeType="1"/>
          </p:cNvSpPr>
          <p:nvPr/>
        </p:nvSpPr>
        <p:spPr bwMode="auto">
          <a:xfrm>
            <a:off x="323850" y="24923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>
            <a:off x="900113" y="2492375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>
            <a:off x="1908175" y="2492375"/>
            <a:ext cx="2592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468313" y="2716213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1476375" y="2716213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50%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3635375" y="2636838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272399" name="Line 15"/>
          <p:cNvSpPr>
            <a:spLocks noChangeShapeType="1"/>
          </p:cNvSpPr>
          <p:nvPr/>
        </p:nvSpPr>
        <p:spPr bwMode="auto">
          <a:xfrm>
            <a:off x="898525" y="141287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400" name="Line 16"/>
          <p:cNvSpPr>
            <a:spLocks noChangeShapeType="1"/>
          </p:cNvSpPr>
          <p:nvPr/>
        </p:nvSpPr>
        <p:spPr bwMode="auto">
          <a:xfrm>
            <a:off x="4549775" y="149542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401" name="Line 17"/>
          <p:cNvSpPr>
            <a:spLocks noChangeShapeType="1"/>
          </p:cNvSpPr>
          <p:nvPr/>
        </p:nvSpPr>
        <p:spPr bwMode="auto">
          <a:xfrm>
            <a:off x="8459788" y="1484313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402" name="Line 18"/>
          <p:cNvSpPr>
            <a:spLocks noChangeShapeType="1"/>
          </p:cNvSpPr>
          <p:nvPr/>
        </p:nvSpPr>
        <p:spPr bwMode="auto">
          <a:xfrm>
            <a:off x="322263" y="119697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403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439150" cy="8061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Interpreting the Box Plot</a:t>
            </a:r>
          </a:p>
        </p:txBody>
      </p:sp>
      <p:sp>
        <p:nvSpPr>
          <p:cNvPr id="272404" name="Line 20"/>
          <p:cNvSpPr>
            <a:spLocks noChangeShapeType="1"/>
          </p:cNvSpPr>
          <p:nvPr/>
        </p:nvSpPr>
        <p:spPr bwMode="auto">
          <a:xfrm flipV="1">
            <a:off x="69850" y="1412776"/>
            <a:ext cx="3566046" cy="99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107950" y="1547813"/>
            <a:ext cx="433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7380288" y="1763713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198.44</a:t>
            </a:r>
          </a:p>
        </p:txBody>
      </p:sp>
      <p:sp>
        <p:nvSpPr>
          <p:cNvPr id="272407" name="Text Box 23"/>
          <p:cNvSpPr txBox="1">
            <a:spLocks noChangeArrowheads="1"/>
          </p:cNvSpPr>
          <p:nvPr/>
        </p:nvSpPr>
        <p:spPr bwMode="auto">
          <a:xfrm>
            <a:off x="490538" y="1412875"/>
            <a:ext cx="912812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endParaRPr lang="en-US" altLang="zh-TW" sz="3600" i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9.28</a:t>
            </a:r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3978275" y="1509713"/>
            <a:ext cx="1120775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3600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84.94</a:t>
            </a:r>
          </a:p>
        </p:txBody>
      </p:sp>
      <p:sp>
        <p:nvSpPr>
          <p:cNvPr id="272409" name="Text Box 25"/>
          <p:cNvSpPr txBox="1">
            <a:spLocks noChangeArrowheads="1"/>
          </p:cNvSpPr>
          <p:nvPr/>
        </p:nvSpPr>
        <p:spPr bwMode="auto">
          <a:xfrm>
            <a:off x="5292725" y="1989138"/>
            <a:ext cx="1328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119.63</a:t>
            </a:r>
          </a:p>
        </p:txBody>
      </p:sp>
      <p:sp>
        <p:nvSpPr>
          <p:cNvPr id="272411" name="Oval 27"/>
          <p:cNvSpPr>
            <a:spLocks noChangeArrowheads="1"/>
          </p:cNvSpPr>
          <p:nvPr/>
        </p:nvSpPr>
        <p:spPr bwMode="auto">
          <a:xfrm>
            <a:off x="250825" y="13414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89" name="Oval 5"/>
          <p:cNvSpPr>
            <a:spLocks noChangeArrowheads="1"/>
          </p:cNvSpPr>
          <p:nvPr/>
        </p:nvSpPr>
        <p:spPr bwMode="auto">
          <a:xfrm>
            <a:off x="827088" y="13414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90" name="Oval 6"/>
          <p:cNvSpPr>
            <a:spLocks noChangeArrowheads="1"/>
          </p:cNvSpPr>
          <p:nvPr/>
        </p:nvSpPr>
        <p:spPr bwMode="auto">
          <a:xfrm>
            <a:off x="1835150" y="13414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412" name="Line 28"/>
          <p:cNvSpPr>
            <a:spLocks noChangeShapeType="1"/>
          </p:cNvSpPr>
          <p:nvPr/>
        </p:nvSpPr>
        <p:spPr bwMode="auto">
          <a:xfrm>
            <a:off x="1906588" y="141287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403350" y="1412875"/>
            <a:ext cx="1120775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endParaRPr lang="en-US" altLang="zh-TW" sz="3600" i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26.91</a:t>
            </a:r>
          </a:p>
        </p:txBody>
      </p:sp>
      <p:sp>
        <p:nvSpPr>
          <p:cNvPr id="272415" name="Text Box 31"/>
          <p:cNvSpPr txBox="1">
            <a:spLocks noChangeArrowheads="1"/>
          </p:cNvSpPr>
          <p:nvPr/>
        </p:nvSpPr>
        <p:spPr bwMode="auto">
          <a:xfrm>
            <a:off x="3707904" y="836712"/>
            <a:ext cx="863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>
            <a:off x="4355976" y="1412776"/>
            <a:ext cx="4645149" cy="99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92" name="Oval 8"/>
          <p:cNvSpPr>
            <a:spLocks noChangeArrowheads="1"/>
          </p:cNvSpPr>
          <p:nvPr/>
        </p:nvSpPr>
        <p:spPr bwMode="auto">
          <a:xfrm>
            <a:off x="8388350" y="13414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410" name="Oval 26"/>
          <p:cNvSpPr>
            <a:spLocks noChangeArrowheads="1"/>
          </p:cNvSpPr>
          <p:nvPr/>
        </p:nvSpPr>
        <p:spPr bwMode="auto">
          <a:xfrm>
            <a:off x="5508625" y="1341438"/>
            <a:ext cx="152400" cy="152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2391" name="Oval 7"/>
          <p:cNvSpPr>
            <a:spLocks noChangeArrowheads="1"/>
          </p:cNvSpPr>
          <p:nvPr/>
        </p:nvSpPr>
        <p:spPr bwMode="auto">
          <a:xfrm>
            <a:off x="4459288" y="13700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4572000" y="4529668"/>
            <a:ext cx="1008112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99592" y="4797152"/>
            <a:ext cx="367240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79512" y="4149080"/>
            <a:ext cx="720080" cy="1008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11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D3FA3C6-3D7F-400B-A7F7-61CBE148FA8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11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01062F7-0902-429B-BEEE-7F941D8CAD55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3410" name="Line 2"/>
          <p:cNvSpPr>
            <a:spLocks noChangeShapeType="1"/>
          </p:cNvSpPr>
          <p:nvPr/>
        </p:nvSpPr>
        <p:spPr bwMode="auto">
          <a:xfrm>
            <a:off x="128588" y="5149850"/>
            <a:ext cx="8404225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123728" y="4622134"/>
            <a:ext cx="941283" cy="64633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50%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119063" y="4467225"/>
            <a:ext cx="852487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4629151" y="4548163"/>
            <a:ext cx="859531" cy="5847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07950" y="5229225"/>
            <a:ext cx="8928100" cy="14319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 The histogram is very strongly positively skewed</a:t>
            </a:r>
          </a:p>
        </p:txBody>
      </p:sp>
      <p:sp>
        <p:nvSpPr>
          <p:cNvPr id="273437" name="Rectangle 29"/>
          <p:cNvSpPr>
            <a:spLocks noGrp="1" noChangeArrowheads="1"/>
          </p:cNvSpPr>
          <p:nvPr>
            <p:ph type="title"/>
          </p:nvPr>
        </p:nvSpPr>
        <p:spPr>
          <a:xfrm>
            <a:off x="827584" y="260350"/>
            <a:ext cx="7715250" cy="9144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err="1" smtClean="0"/>
              <a:t>Skewness</a:t>
            </a:r>
            <a:endParaRPr lang="en-US" altLang="zh-TW" dirty="0" smtClean="0"/>
          </a:p>
        </p:txBody>
      </p: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900113" y="1268413"/>
            <a:ext cx="3671887" cy="6096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43" name="Line 35"/>
          <p:cNvSpPr>
            <a:spLocks noChangeShapeType="1"/>
          </p:cNvSpPr>
          <p:nvPr/>
        </p:nvSpPr>
        <p:spPr bwMode="auto">
          <a:xfrm>
            <a:off x="323850" y="26352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44" name="Line 36"/>
          <p:cNvSpPr>
            <a:spLocks noChangeShapeType="1"/>
          </p:cNvSpPr>
          <p:nvPr/>
        </p:nvSpPr>
        <p:spPr bwMode="auto">
          <a:xfrm>
            <a:off x="900113" y="2635250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45" name="Line 37"/>
          <p:cNvSpPr>
            <a:spLocks noChangeShapeType="1"/>
          </p:cNvSpPr>
          <p:nvPr/>
        </p:nvSpPr>
        <p:spPr bwMode="auto">
          <a:xfrm>
            <a:off x="1908175" y="2635250"/>
            <a:ext cx="2592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46" name="Text Box 38"/>
          <p:cNvSpPr txBox="1">
            <a:spLocks noChangeArrowheads="1"/>
          </p:cNvSpPr>
          <p:nvPr/>
        </p:nvSpPr>
        <p:spPr bwMode="auto">
          <a:xfrm>
            <a:off x="468313" y="2859088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273447" name="Text Box 39"/>
          <p:cNvSpPr txBox="1">
            <a:spLocks noChangeArrowheads="1"/>
          </p:cNvSpPr>
          <p:nvPr/>
        </p:nvSpPr>
        <p:spPr bwMode="auto">
          <a:xfrm>
            <a:off x="1476375" y="2859088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50%</a:t>
            </a:r>
          </a:p>
        </p:txBody>
      </p:sp>
      <p:sp>
        <p:nvSpPr>
          <p:cNvPr id="273448" name="Text Box 40"/>
          <p:cNvSpPr txBox="1">
            <a:spLocks noChangeArrowheads="1"/>
          </p:cNvSpPr>
          <p:nvPr/>
        </p:nvSpPr>
        <p:spPr bwMode="auto">
          <a:xfrm>
            <a:off x="3635375" y="2779713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273449" name="Line 41"/>
          <p:cNvSpPr>
            <a:spLocks noChangeShapeType="1"/>
          </p:cNvSpPr>
          <p:nvPr/>
        </p:nvSpPr>
        <p:spPr bwMode="auto">
          <a:xfrm>
            <a:off x="898525" y="15557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50" name="Line 42"/>
          <p:cNvSpPr>
            <a:spLocks noChangeShapeType="1"/>
          </p:cNvSpPr>
          <p:nvPr/>
        </p:nvSpPr>
        <p:spPr bwMode="auto">
          <a:xfrm>
            <a:off x="4549775" y="16383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51" name="Line 43"/>
          <p:cNvSpPr>
            <a:spLocks noChangeShapeType="1"/>
          </p:cNvSpPr>
          <p:nvPr/>
        </p:nvSpPr>
        <p:spPr bwMode="auto">
          <a:xfrm>
            <a:off x="8459788" y="162718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52" name="Line 44"/>
          <p:cNvSpPr>
            <a:spLocks noChangeShapeType="1"/>
          </p:cNvSpPr>
          <p:nvPr/>
        </p:nvSpPr>
        <p:spPr bwMode="auto">
          <a:xfrm>
            <a:off x="322263" y="133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53" name="Line 45"/>
          <p:cNvSpPr>
            <a:spLocks noChangeShapeType="1"/>
          </p:cNvSpPr>
          <p:nvPr/>
        </p:nvSpPr>
        <p:spPr bwMode="auto">
          <a:xfrm>
            <a:off x="69850" y="1555750"/>
            <a:ext cx="3782070" cy="104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54" name="Text Box 46"/>
          <p:cNvSpPr txBox="1">
            <a:spLocks noChangeArrowheads="1"/>
          </p:cNvSpPr>
          <p:nvPr/>
        </p:nvSpPr>
        <p:spPr bwMode="auto">
          <a:xfrm>
            <a:off x="107950" y="1690688"/>
            <a:ext cx="433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3455" name="Text Box 47"/>
          <p:cNvSpPr txBox="1">
            <a:spLocks noChangeArrowheads="1"/>
          </p:cNvSpPr>
          <p:nvPr/>
        </p:nvSpPr>
        <p:spPr bwMode="auto">
          <a:xfrm>
            <a:off x="7380288" y="1906588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198.44</a:t>
            </a:r>
          </a:p>
        </p:txBody>
      </p:sp>
      <p:sp>
        <p:nvSpPr>
          <p:cNvPr id="273456" name="Text Box 48"/>
          <p:cNvSpPr txBox="1">
            <a:spLocks noChangeArrowheads="1"/>
          </p:cNvSpPr>
          <p:nvPr/>
        </p:nvSpPr>
        <p:spPr bwMode="auto">
          <a:xfrm>
            <a:off x="490538" y="1555750"/>
            <a:ext cx="912812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endParaRPr lang="en-US" altLang="zh-TW" sz="3600" i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9.28</a:t>
            </a:r>
          </a:p>
        </p:txBody>
      </p:sp>
      <p:sp>
        <p:nvSpPr>
          <p:cNvPr id="273457" name="Text Box 49"/>
          <p:cNvSpPr txBox="1">
            <a:spLocks noChangeArrowheads="1"/>
          </p:cNvSpPr>
          <p:nvPr/>
        </p:nvSpPr>
        <p:spPr bwMode="auto">
          <a:xfrm>
            <a:off x="3978275" y="1652588"/>
            <a:ext cx="1120775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3600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84.94</a:t>
            </a:r>
          </a:p>
        </p:txBody>
      </p: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5292725" y="2132013"/>
            <a:ext cx="1328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119.63</a:t>
            </a:r>
          </a:p>
        </p:txBody>
      </p:sp>
      <p:sp>
        <p:nvSpPr>
          <p:cNvPr id="273459" name="Oval 51"/>
          <p:cNvSpPr>
            <a:spLocks noChangeArrowheads="1"/>
          </p:cNvSpPr>
          <p:nvPr/>
        </p:nvSpPr>
        <p:spPr bwMode="auto">
          <a:xfrm>
            <a:off x="250825" y="1484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60" name="Oval 52"/>
          <p:cNvSpPr>
            <a:spLocks noChangeArrowheads="1"/>
          </p:cNvSpPr>
          <p:nvPr/>
        </p:nvSpPr>
        <p:spPr bwMode="auto">
          <a:xfrm>
            <a:off x="827088" y="1484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61" name="Oval 53"/>
          <p:cNvSpPr>
            <a:spLocks noChangeArrowheads="1"/>
          </p:cNvSpPr>
          <p:nvPr/>
        </p:nvSpPr>
        <p:spPr bwMode="auto">
          <a:xfrm>
            <a:off x="1835150" y="1484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62" name="Line 54"/>
          <p:cNvSpPr>
            <a:spLocks noChangeShapeType="1"/>
          </p:cNvSpPr>
          <p:nvPr/>
        </p:nvSpPr>
        <p:spPr bwMode="auto">
          <a:xfrm>
            <a:off x="1906588" y="15557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63" name="Text Box 55"/>
          <p:cNvSpPr txBox="1">
            <a:spLocks noChangeArrowheads="1"/>
          </p:cNvSpPr>
          <p:nvPr/>
        </p:nvSpPr>
        <p:spPr bwMode="auto">
          <a:xfrm>
            <a:off x="1403350" y="1555750"/>
            <a:ext cx="1120775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endParaRPr lang="en-US" altLang="zh-TW" sz="3600" i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26.91</a:t>
            </a:r>
          </a:p>
        </p:txBody>
      </p:sp>
      <p:sp>
        <p:nvSpPr>
          <p:cNvPr id="273464" name="Text Box 56"/>
          <p:cNvSpPr txBox="1">
            <a:spLocks noChangeArrowheads="1"/>
          </p:cNvSpPr>
          <p:nvPr/>
        </p:nvSpPr>
        <p:spPr bwMode="auto">
          <a:xfrm>
            <a:off x="3779912" y="1010816"/>
            <a:ext cx="863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273465" name="Line 57"/>
          <p:cNvSpPr>
            <a:spLocks noChangeShapeType="1"/>
          </p:cNvSpPr>
          <p:nvPr/>
        </p:nvSpPr>
        <p:spPr bwMode="auto">
          <a:xfrm flipV="1">
            <a:off x="4427984" y="1556792"/>
            <a:ext cx="4392488" cy="19506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66" name="Oval 58"/>
          <p:cNvSpPr>
            <a:spLocks noChangeArrowheads="1"/>
          </p:cNvSpPr>
          <p:nvPr/>
        </p:nvSpPr>
        <p:spPr bwMode="auto">
          <a:xfrm>
            <a:off x="8388350" y="1484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67" name="Oval 59"/>
          <p:cNvSpPr>
            <a:spLocks noChangeArrowheads="1"/>
          </p:cNvSpPr>
          <p:nvPr/>
        </p:nvSpPr>
        <p:spPr bwMode="auto">
          <a:xfrm>
            <a:off x="5508625" y="1484313"/>
            <a:ext cx="152400" cy="152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3442" name="Oval 34"/>
          <p:cNvSpPr>
            <a:spLocks noChangeArrowheads="1"/>
          </p:cNvSpPr>
          <p:nvPr/>
        </p:nvSpPr>
        <p:spPr bwMode="auto">
          <a:xfrm>
            <a:off x="4459288" y="15128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utoUpdateAnimBg="0"/>
      <p:bldP spid="273414" grpId="0" autoUpdateAnimBg="0"/>
      <p:bldP spid="273416" grpId="0" autoUpdateAnimBg="0"/>
      <p:bldP spid="2734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8ECBEAA-A3C0-4638-B9AE-B1D06E816DC4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355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B46B3074-F644-4335-9DE4-139B2395839D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119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000" smtClean="0"/>
              <a:t>Create a box plot for the data regarding the GMAT scores of 200 applicants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15250" cy="10347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 - GMAT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28600" y="2590800"/>
          <a:ext cx="15176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工作表" r:id="rId4" imgW="950400" imgH="1972800" progId="Excel.Sheet.8">
                  <p:embed/>
                </p:oleObj>
              </mc:Choice>
              <mc:Fallback>
                <p:oleObj name="工作表" r:id="rId4" imgW="950400" imgH="19728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1517650" cy="228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1905000" y="2590800"/>
          <a:ext cx="67818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工作表" r:id="rId7" imgW="6264000" imgH="1728000" progId="Excel.Sheet.8">
                  <p:embed/>
                </p:oleObj>
              </mc:Choice>
              <mc:Fallback>
                <p:oleObj name="工作表" r:id="rId7" imgW="6264000" imgH="17280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6781800" cy="2189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524000" y="4906963"/>
            <a:ext cx="741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449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6019800"/>
            <a:ext cx="7208838" cy="641350"/>
            <a:chOff x="336" y="3792"/>
            <a:chExt cx="4541" cy="404"/>
          </a:xfrm>
        </p:grpSpPr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336" y="3792"/>
              <a:ext cx="15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512-1.5(</a:t>
              </a: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IQR</a:t>
              </a:r>
              <a:r>
                <a:rPr lang="en-US" altLang="zh-TW" sz="3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)</a:t>
              </a:r>
            </a:p>
          </p:txBody>
        </p:sp>
        <p:sp>
          <p:nvSpPr>
            <p:cNvPr id="151564" name="Text Box 12"/>
            <p:cNvSpPr txBox="1">
              <a:spLocks noChangeArrowheads="1"/>
            </p:cNvSpPr>
            <p:nvPr/>
          </p:nvSpPr>
          <p:spPr bwMode="auto">
            <a:xfrm>
              <a:off x="3264" y="3792"/>
              <a:ext cx="1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575+1.5(</a:t>
              </a:r>
              <a:r>
                <a:rPr lang="en-US" altLang="zh-TW" sz="3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IQR</a:t>
              </a:r>
              <a:r>
                <a:rPr lang="en-US" altLang="zh-TW" sz="3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)</a:t>
              </a:r>
            </a:p>
          </p:txBody>
        </p:sp>
      </p:grpSp>
      <p:sp>
        <p:nvSpPr>
          <p:cNvPr id="151566" name="AutoShape 14"/>
          <p:cNvSpPr>
            <a:spLocks/>
          </p:cNvSpPr>
          <p:nvPr/>
        </p:nvSpPr>
        <p:spPr bwMode="auto">
          <a:xfrm rot="16200000" flipV="1">
            <a:off x="5600700" y="2171700"/>
            <a:ext cx="228600" cy="5334000"/>
          </a:xfrm>
          <a:prstGeom prst="leftBrace">
            <a:avLst>
              <a:gd name="adj1" fmla="val 194444"/>
              <a:gd name="adj2" fmla="val 50833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1567" name="Freeform 15"/>
          <p:cNvSpPr>
            <a:spLocks/>
          </p:cNvSpPr>
          <p:nvPr/>
        </p:nvSpPr>
        <p:spPr bwMode="auto">
          <a:xfrm>
            <a:off x="5807075" y="4953000"/>
            <a:ext cx="19812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44"/>
              </a:cxn>
              <a:cxn ang="0">
                <a:pos x="816" y="48"/>
              </a:cxn>
              <a:cxn ang="0">
                <a:pos x="1248" y="288"/>
              </a:cxn>
            </a:cxnLst>
            <a:rect l="0" t="0" r="r" b="b"/>
            <a:pathLst>
              <a:path w="1248" h="288">
                <a:moveTo>
                  <a:pt x="0" y="0"/>
                </a:moveTo>
                <a:cubicBezTo>
                  <a:pt x="28" y="68"/>
                  <a:pt x="56" y="136"/>
                  <a:pt x="192" y="144"/>
                </a:cubicBezTo>
                <a:cubicBezTo>
                  <a:pt x="328" y="152"/>
                  <a:pt x="640" y="24"/>
                  <a:pt x="816" y="48"/>
                </a:cubicBezTo>
                <a:cubicBezTo>
                  <a:pt x="992" y="72"/>
                  <a:pt x="1120" y="180"/>
                  <a:pt x="1248" y="28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5800" y="5257800"/>
            <a:ext cx="6505575" cy="808038"/>
            <a:chOff x="432" y="3312"/>
            <a:chExt cx="4098" cy="509"/>
          </a:xfrm>
        </p:grpSpPr>
        <p:sp>
          <p:nvSpPr>
            <p:cNvPr id="151562" name="Text Box 10"/>
            <p:cNvSpPr txBox="1">
              <a:spLocks noChangeArrowheads="1"/>
            </p:cNvSpPr>
            <p:nvPr/>
          </p:nvSpPr>
          <p:spPr bwMode="auto">
            <a:xfrm>
              <a:off x="432" y="3456"/>
              <a:ext cx="6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417.5</a:t>
              </a:r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3888" y="3456"/>
              <a:ext cx="6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669.5</a:t>
              </a:r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>
              <a:off x="4170" y="331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>
              <a:off x="768" y="331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8229600" y="5516563"/>
            <a:ext cx="741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788</a:t>
            </a:r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>
            <a:off x="1219200" y="54864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905000" y="5486400"/>
            <a:ext cx="4724400" cy="0"/>
            <a:chOff x="1200" y="3456"/>
            <a:chExt cx="2976" cy="0"/>
          </a:xfrm>
        </p:grpSpPr>
        <p:sp>
          <p:nvSpPr>
            <p:cNvPr id="151576" name="Line 24"/>
            <p:cNvSpPr>
              <a:spLocks noChangeShapeType="1"/>
            </p:cNvSpPr>
            <p:nvPr/>
          </p:nvSpPr>
          <p:spPr bwMode="auto">
            <a:xfrm flipH="1">
              <a:off x="1200" y="3456"/>
              <a:ext cx="43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1577" name="Line 25"/>
            <p:cNvSpPr>
              <a:spLocks noChangeShapeType="1"/>
            </p:cNvSpPr>
            <p:nvPr/>
          </p:nvSpPr>
          <p:spPr bwMode="auto">
            <a:xfrm>
              <a:off x="3264" y="3456"/>
              <a:ext cx="91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209800" y="5181600"/>
            <a:ext cx="3408363" cy="914400"/>
            <a:chOff x="1392" y="3264"/>
            <a:chExt cx="2147" cy="576"/>
          </a:xfrm>
        </p:grpSpPr>
        <p:sp>
          <p:nvSpPr>
            <p:cNvPr id="151558" name="Text Box 6"/>
            <p:cNvSpPr txBox="1">
              <a:spLocks noChangeArrowheads="1"/>
            </p:cNvSpPr>
            <p:nvPr/>
          </p:nvSpPr>
          <p:spPr bwMode="auto">
            <a:xfrm>
              <a:off x="2016" y="3475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537</a:t>
              </a:r>
            </a:p>
          </p:txBody>
        </p:sp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1392" y="3475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512</a:t>
              </a:r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3072" y="3475"/>
              <a:ext cx="4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575</a:t>
              </a:r>
            </a:p>
          </p:txBody>
        </p:sp>
        <p:sp>
          <p:nvSpPr>
            <p:cNvPr id="151573" name="Rectangle 21"/>
            <p:cNvSpPr>
              <a:spLocks noChangeArrowheads="1"/>
            </p:cNvSpPr>
            <p:nvPr/>
          </p:nvSpPr>
          <p:spPr bwMode="auto">
            <a:xfrm>
              <a:off x="1632" y="3276"/>
              <a:ext cx="1632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1574" name="Line 22"/>
            <p:cNvSpPr>
              <a:spLocks noChangeShapeType="1"/>
            </p:cNvSpPr>
            <p:nvPr/>
          </p:nvSpPr>
          <p:spPr bwMode="auto">
            <a:xfrm flipV="1">
              <a:off x="2262" y="32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51570" name="Oval 18"/>
          <p:cNvSpPr>
            <a:spLocks noChangeArrowheads="1"/>
          </p:cNvSpPr>
          <p:nvPr/>
        </p:nvSpPr>
        <p:spPr bwMode="auto">
          <a:xfrm>
            <a:off x="1789113" y="5395913"/>
            <a:ext cx="152400" cy="152400"/>
          </a:xfrm>
          <a:prstGeom prst="ellipse">
            <a:avLst/>
          </a:prstGeom>
          <a:solidFill>
            <a:srgbClr val="4D4D4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1571" name="Oval 19"/>
          <p:cNvSpPr>
            <a:spLocks noChangeArrowheads="1"/>
          </p:cNvSpPr>
          <p:nvPr/>
        </p:nvSpPr>
        <p:spPr bwMode="auto">
          <a:xfrm>
            <a:off x="8534400" y="5410200"/>
            <a:ext cx="152400" cy="152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 autoUpdateAnimBg="0"/>
      <p:bldP spid="151566" grpId="0" animBg="1"/>
      <p:bldP spid="151572" grpId="0" autoUpdateAnimBg="0"/>
      <p:bldP spid="151570" grpId="0" animBg="1"/>
      <p:bldP spid="15157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70E4D0-4DBF-4A0D-877D-78373C07274A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80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234D6F3-EAF4-4134-8C11-0734E925F08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3276600"/>
            <a:ext cx="8915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3600" smtClean="0"/>
              <a:t>The scores range from 449 to 788.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600" smtClean="0"/>
              <a:t>About half the scores are smaller than 537, and about half are larger than 537.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600" smtClean="0"/>
              <a:t>About half the scores lie between 512 and 575 and about a quarter lies below 512 and a quarter above 575.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763963" y="1141413"/>
            <a:ext cx="1731962" cy="6096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4114800" y="1524000"/>
            <a:ext cx="808038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endParaRPr lang="en-US" altLang="zh-TW" sz="3600" i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537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2590800" y="281781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>
            <a:off x="3733800" y="28178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>
            <a:off x="5486400" y="28194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2698750" y="2711450"/>
            <a:ext cx="1128713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25%</a:t>
            </a: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4070350" y="2711450"/>
            <a:ext cx="1128713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50%</a:t>
            </a: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5670550" y="2711450"/>
            <a:ext cx="1128713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25%</a:t>
            </a:r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>
            <a:off x="3771900" y="14922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5486400" y="149542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7239000" y="147478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>
            <a:off x="2590800" y="14160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601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439150" cy="81994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Interpreting the Box Plot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2590800" y="1447800"/>
            <a:ext cx="594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2124075" y="1835150"/>
            <a:ext cx="931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449</a:t>
            </a: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6705600" y="1895475"/>
            <a:ext cx="1319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669.5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365500" y="1509713"/>
            <a:ext cx="808038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endParaRPr lang="en-US" altLang="zh-TW" sz="3600" i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512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5070475" y="1509713"/>
            <a:ext cx="808038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  <a:flatTx/>
          </a:bodyPr>
          <a:lstStyle/>
          <a:p>
            <a:pPr algn="ctr">
              <a:defRPr/>
            </a:pPr>
            <a:r>
              <a:rPr lang="en-US" altLang="zh-TW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600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3600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575</a:t>
            </a: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8077200" y="1873250"/>
            <a:ext cx="808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788</a:t>
            </a:r>
          </a:p>
        </p:txBody>
      </p:sp>
      <p:sp>
        <p:nvSpPr>
          <p:cNvPr id="152604" name="Oval 28"/>
          <p:cNvSpPr>
            <a:spLocks noChangeArrowheads="1"/>
          </p:cNvSpPr>
          <p:nvPr/>
        </p:nvSpPr>
        <p:spPr bwMode="auto">
          <a:xfrm>
            <a:off x="8382000" y="1351712"/>
            <a:ext cx="152400" cy="152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2514600" y="13763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85" name="Oval 9"/>
          <p:cNvSpPr>
            <a:spLocks noChangeArrowheads="1"/>
          </p:cNvSpPr>
          <p:nvPr/>
        </p:nvSpPr>
        <p:spPr bwMode="auto">
          <a:xfrm>
            <a:off x="5395913" y="13700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7172325" y="13557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4427984" y="1176204"/>
            <a:ext cx="0" cy="5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83" name="Oval 7"/>
          <p:cNvSpPr>
            <a:spLocks noChangeArrowheads="1"/>
          </p:cNvSpPr>
          <p:nvPr/>
        </p:nvSpPr>
        <p:spPr bwMode="auto">
          <a:xfrm>
            <a:off x="3708400" y="13700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2584" name="Oval 8"/>
          <p:cNvSpPr>
            <a:spLocks noChangeArrowheads="1"/>
          </p:cNvSpPr>
          <p:nvPr/>
        </p:nvSpPr>
        <p:spPr bwMode="auto">
          <a:xfrm>
            <a:off x="4360863" y="13700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687763" y="1504950"/>
            <a:ext cx="1731962" cy="6096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2042095" y="1806324"/>
            <a:ext cx="594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890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6F0E106-2443-4851-BFEE-33DB5BA07101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90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E18DEC0-0121-4992-AD5B-CC033FD1E5CB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3602" name="Line 2"/>
          <p:cNvSpPr>
            <a:spLocks noChangeShapeType="1"/>
          </p:cNvSpPr>
          <p:nvPr/>
        </p:nvSpPr>
        <p:spPr bwMode="auto">
          <a:xfrm>
            <a:off x="1042988" y="5149850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2124075" y="4365625"/>
            <a:ext cx="1558925" cy="762000"/>
          </a:xfrm>
          <a:prstGeom prst="rect">
            <a:avLst/>
          </a:prstGeom>
          <a:solidFill>
            <a:srgbClr val="DDDDDD"/>
          </a:solidFill>
          <a:ln w="3175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3695700" y="3644900"/>
            <a:ext cx="1690688" cy="1477963"/>
          </a:xfrm>
          <a:prstGeom prst="rect">
            <a:avLst/>
          </a:prstGeom>
          <a:solidFill>
            <a:srgbClr val="DDDDDD"/>
          </a:solidFill>
          <a:ln w="3175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167188" y="4083050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50%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543175" y="4503738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5416846" y="4754019"/>
            <a:ext cx="2529905" cy="369332"/>
          </a:xfrm>
          <a:prstGeom prst="rect">
            <a:avLst/>
          </a:prstGeom>
          <a:solidFill>
            <a:srgbClr val="DDDDDD"/>
          </a:solidFill>
          <a:ln w="3175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5927725" y="4608513"/>
            <a:ext cx="93345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1043608" y="5221913"/>
            <a:ext cx="7488832" cy="144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The histogram is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slightly positively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skewed</a:t>
            </a: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3992563" y="1935163"/>
            <a:ext cx="741362" cy="1066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2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endParaRPr lang="en-US" altLang="zh-TW" sz="3200" i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537</a:t>
            </a:r>
          </a:p>
        </p:txBody>
      </p:sp>
      <p:sp>
        <p:nvSpPr>
          <p:cNvPr id="153616" name="Oval 16"/>
          <p:cNvSpPr>
            <a:spLocks noChangeArrowheads="1"/>
          </p:cNvSpPr>
          <p:nvPr/>
        </p:nvSpPr>
        <p:spPr bwMode="auto">
          <a:xfrm>
            <a:off x="5319713" y="17335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18" name="Oval 18"/>
          <p:cNvSpPr>
            <a:spLocks noChangeArrowheads="1"/>
          </p:cNvSpPr>
          <p:nvPr/>
        </p:nvSpPr>
        <p:spPr bwMode="auto">
          <a:xfrm>
            <a:off x="1981200" y="17399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2057400" y="318135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 bwMode="auto">
          <a:xfrm>
            <a:off x="3657600" y="318135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 bwMode="auto">
          <a:xfrm>
            <a:off x="5410200" y="3182938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2409825" y="3105150"/>
            <a:ext cx="852488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4130675" y="3105150"/>
            <a:ext cx="852488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50%</a:t>
            </a: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5730875" y="3105150"/>
            <a:ext cx="852488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25%</a:t>
            </a:r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>
            <a:off x="3695700" y="185578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>
            <a:off x="5410200" y="1858963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28" name="Line 28"/>
          <p:cNvSpPr>
            <a:spLocks noChangeShapeType="1"/>
          </p:cNvSpPr>
          <p:nvPr/>
        </p:nvSpPr>
        <p:spPr bwMode="auto">
          <a:xfrm>
            <a:off x="6732240" y="1772816"/>
            <a:ext cx="0" cy="139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30" name="Text Box 30"/>
          <p:cNvSpPr txBox="1">
            <a:spLocks noChangeArrowheads="1"/>
          </p:cNvSpPr>
          <p:nvPr/>
        </p:nvSpPr>
        <p:spPr bwMode="auto">
          <a:xfrm>
            <a:off x="6300192" y="1916832"/>
            <a:ext cx="1019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669.5</a:t>
            </a:r>
          </a:p>
        </p:txBody>
      </p:sp>
      <p:sp>
        <p:nvSpPr>
          <p:cNvPr id="153631" name="Line 31"/>
          <p:cNvSpPr>
            <a:spLocks noChangeShapeType="1"/>
          </p:cNvSpPr>
          <p:nvPr/>
        </p:nvSpPr>
        <p:spPr bwMode="auto">
          <a:xfrm>
            <a:off x="2060575" y="1812925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32" name="Rectangle 3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38306" cy="108012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err="1" smtClean="0"/>
              <a:t>Skewness</a:t>
            </a:r>
            <a:endParaRPr lang="en-US" altLang="zh-TW" dirty="0" smtClean="0"/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3322638" y="1935163"/>
            <a:ext cx="741362" cy="1066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2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endParaRPr lang="en-US" altLang="zh-TW" sz="3200" i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512</a:t>
            </a:r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5027613" y="1935163"/>
            <a:ext cx="741362" cy="1066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TW" sz="32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3200" i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575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1871663" y="2251075"/>
            <a:ext cx="741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449</a:t>
            </a: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452320" y="1844824"/>
            <a:ext cx="808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788</a:t>
            </a:r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6623620" y="170961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7875984" y="1724204"/>
            <a:ext cx="152400" cy="152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4355976" y="1515606"/>
            <a:ext cx="0" cy="5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14" name="Oval 14"/>
          <p:cNvSpPr>
            <a:spLocks noChangeArrowheads="1"/>
          </p:cNvSpPr>
          <p:nvPr/>
        </p:nvSpPr>
        <p:spPr bwMode="auto">
          <a:xfrm>
            <a:off x="3632200" y="17335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3615" name="Oval 15"/>
          <p:cNvSpPr>
            <a:spLocks noChangeArrowheads="1"/>
          </p:cNvSpPr>
          <p:nvPr/>
        </p:nvSpPr>
        <p:spPr bwMode="auto">
          <a:xfrm>
            <a:off x="4284663" y="17335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nimBg="1"/>
      <p:bldP spid="153604" grpId="0" animBg="1"/>
      <p:bldP spid="153605" grpId="0" autoUpdateAnimBg="0"/>
      <p:bldP spid="153606" grpId="0" autoUpdateAnimBg="0"/>
      <p:bldP spid="153607" grpId="0" animBg="1"/>
      <p:bldP spid="153608" grpId="0" autoUpdateAnimBg="0"/>
      <p:bldP spid="15360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BDD1126-0256-4FB5-A2A5-FD73872D0E03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85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B62FAA1-AD9D-4371-9C31-B934C7B95EB1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48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053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17049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 Example</a:t>
            </a:r>
          </a:p>
        </p:txBody>
      </p:sp>
      <p:sp>
        <p:nvSpPr>
          <p:cNvPr id="15053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7737" cy="5327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To examine the consistency of shots for a new innovative golf club, a golfer was asked to hit 150 shots, 75 with a currently used (7-iron) club, and 75 with the new club. The distances were recorded. Which 7-iron is more consistent?</a:t>
            </a:r>
          </a:p>
        </p:txBody>
      </p:sp>
    </p:spTree>
    <p:extLst>
      <p:ext uri="{BB962C8B-B14F-4D97-AF65-F5344CB8AC3E}">
        <p14:creationId xmlns:p14="http://schemas.microsoft.com/office/powerpoint/2010/main" val="19628666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Excel Setup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C9D78-91C2-4CDF-80DE-8D86FA6B76F2}" type="datetime1">
              <a:rPr lang="zh-TW" altLang="en-US" smtClean="0"/>
              <a:pPr>
                <a:defRPr/>
              </a:pPr>
              <a:t>2017/10/11</a:t>
            </a:fld>
            <a:endParaRPr lang="en-US" altLang="zh-TW" smtClean="0"/>
          </a:p>
          <a:p>
            <a:pPr>
              <a:defRPr/>
            </a:pPr>
            <a:r>
              <a:rPr lang="en-US" altLang="zh-TW" smtClean="0"/>
              <a:t>Statistics I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AFE14-26A8-49D1-BDC7-6086FD5FA827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185720" cy="5556857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133600" y="3068960"/>
            <a:ext cx="6254824" cy="3560440"/>
            <a:chOff x="2133600" y="3068960"/>
            <a:chExt cx="6254824" cy="3560440"/>
          </a:xfrm>
        </p:grpSpPr>
        <p:sp>
          <p:nvSpPr>
            <p:cNvPr id="5" name="矩形 4"/>
            <p:cNvSpPr/>
            <p:nvPr/>
          </p:nvSpPr>
          <p:spPr bwMode="auto">
            <a:xfrm>
              <a:off x="2133600" y="3068960"/>
              <a:ext cx="6254824" cy="57606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133600" y="6053336"/>
              <a:ext cx="6254824" cy="57606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</p:grpSp>
      <p:sp>
        <p:nvSpPr>
          <p:cNvPr id="9" name="橢圓 8"/>
          <p:cNvSpPr/>
          <p:nvPr/>
        </p:nvSpPr>
        <p:spPr bwMode="auto">
          <a:xfrm>
            <a:off x="2195736" y="2213447"/>
            <a:ext cx="1008112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7028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F1B18A-843C-496A-8D4C-65FDDCDDC43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75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4375C0B-DE81-4B8E-81CE-823204A35FB8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9776"/>
            <a:ext cx="8477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Why Standard Deviation?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71600"/>
            <a:ext cx="8840788" cy="5226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b="1" dirty="0" smtClean="0">
                <a:solidFill>
                  <a:srgbClr val="FF9900"/>
                </a:solidFill>
              </a:rPr>
              <a:t>Variance</a:t>
            </a:r>
            <a:r>
              <a:rPr lang="en-US" altLang="zh-TW" dirty="0" smtClean="0"/>
              <a:t>: squaring the original observations =&gt; Square the unit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	e.g., variance of minutes =&gt; minute squared, variance of dollars =&gt; dollar squared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b="1" dirty="0" smtClean="0">
                <a:solidFill>
                  <a:srgbClr val="FF9900"/>
                </a:solidFill>
              </a:rPr>
              <a:t>Goal</a:t>
            </a:r>
            <a:r>
              <a:rPr lang="en-US" altLang="zh-TW" dirty="0" smtClean="0"/>
              <a:t>: the measure of variability is expressed </a:t>
            </a:r>
            <a:r>
              <a:rPr lang="en-US" altLang="zh-TW" b="1" dirty="0" smtClean="0">
                <a:solidFill>
                  <a:srgbClr val="FF9900"/>
                </a:solidFill>
              </a:rPr>
              <a:t>in the same unit</a:t>
            </a:r>
            <a:r>
              <a:rPr lang="en-US" altLang="zh-TW" dirty="0" smtClean="0">
                <a:solidFill>
                  <a:srgbClr val="FF9900"/>
                </a:solidFill>
              </a:rPr>
              <a:t> </a:t>
            </a:r>
            <a:r>
              <a:rPr lang="en-US" altLang="zh-TW" dirty="0" smtClean="0"/>
              <a:t>as the original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158380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70493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R Code for Box Plot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85271" y="1645444"/>
            <a:ext cx="3115341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rJava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XLConnect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lmtest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tseries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snpar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vcd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library(MASS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3059832" y="1340768"/>
            <a:ext cx="5907394" cy="52846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err="1"/>
              <a:t>fileXls</a:t>
            </a:r>
            <a:r>
              <a:rPr lang="en-US" altLang="zh-TW" sz="1400" dirty="0"/>
              <a:t> = "Gulf_Club.xlsx"</a:t>
            </a:r>
          </a:p>
          <a:p>
            <a:pPr marL="0" indent="0">
              <a:buNone/>
            </a:pPr>
            <a:r>
              <a:rPr lang="en-US" altLang="zh-TW" sz="1400" dirty="0" err="1" smtClean="0"/>
              <a:t>GC_data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&lt;- </a:t>
            </a:r>
            <a:r>
              <a:rPr lang="en-US" altLang="zh-TW" sz="1400" dirty="0" err="1"/>
              <a:t>loadWorkbook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fileXls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/>
              <a:t>GC_CI &lt;- </a:t>
            </a:r>
            <a:r>
              <a:rPr lang="en-US" altLang="zh-TW" sz="1400" dirty="0" err="1"/>
              <a:t>readWorksheet</a:t>
            </a:r>
            <a:r>
              <a:rPr lang="en-US" altLang="zh-TW" sz="1400" dirty="0"/>
              <a:t>(GC_data,1)</a:t>
            </a:r>
          </a:p>
          <a:p>
            <a:pPr marL="0" indent="0">
              <a:buNone/>
            </a:pPr>
            <a:r>
              <a:rPr lang="en-US" altLang="zh-TW" sz="1400" dirty="0" smtClean="0"/>
              <a:t>Current </a:t>
            </a:r>
            <a:r>
              <a:rPr lang="en-US" altLang="zh-TW" sz="1400" dirty="0"/>
              <a:t>&lt;- </a:t>
            </a:r>
            <a:r>
              <a:rPr lang="en-US" altLang="zh-TW" sz="1400" dirty="0" err="1"/>
              <a:t>GC_CI$Current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Innovation &lt;- </a:t>
            </a:r>
            <a:r>
              <a:rPr lang="en-US" altLang="zh-TW" sz="1400" dirty="0" err="1"/>
              <a:t>GC_CI$Innovation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n </a:t>
            </a:r>
            <a:r>
              <a:rPr lang="en-US" altLang="zh-TW" sz="1400" dirty="0"/>
              <a:t>&lt;- length(Current)</a:t>
            </a:r>
          </a:p>
          <a:p>
            <a:pPr marL="0" indent="0">
              <a:buNone/>
            </a:pPr>
            <a:r>
              <a:rPr lang="en-US" altLang="zh-TW" sz="1400" dirty="0" smtClean="0"/>
              <a:t>cat</a:t>
            </a:r>
            <a:r>
              <a:rPr lang="en-US" altLang="zh-TW" sz="1400" dirty="0"/>
              <a:t>("# # # # Quantiles of Current # # # ","\n")</a:t>
            </a:r>
          </a:p>
          <a:p>
            <a:pPr marL="0" indent="0">
              <a:buNone/>
            </a:pPr>
            <a:r>
              <a:rPr lang="en-US" altLang="zh-TW" sz="1400" dirty="0" err="1"/>
              <a:t>Cur_quantile</a:t>
            </a:r>
            <a:r>
              <a:rPr lang="en-US" altLang="zh-TW" sz="1400" dirty="0"/>
              <a:t> &lt;- quantile(Current)</a:t>
            </a:r>
          </a:p>
          <a:p>
            <a:pPr marL="0" indent="0">
              <a:buNone/>
            </a:pPr>
            <a:r>
              <a:rPr lang="en-US" altLang="zh-TW" sz="1400" dirty="0"/>
              <a:t>print(</a:t>
            </a:r>
            <a:r>
              <a:rPr lang="en-US" altLang="zh-TW" sz="1400" dirty="0" err="1"/>
              <a:t>Cur_quantile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 smtClean="0"/>
              <a:t>cat</a:t>
            </a:r>
            <a:r>
              <a:rPr lang="en-US" altLang="zh-TW" sz="1400" dirty="0"/>
              <a:t>(" ","\n")</a:t>
            </a:r>
          </a:p>
          <a:p>
            <a:pPr marL="0" indent="0">
              <a:buNone/>
            </a:pPr>
            <a:r>
              <a:rPr lang="en-US" altLang="zh-TW" sz="1400" dirty="0" smtClean="0"/>
              <a:t>cat</a:t>
            </a:r>
            <a:r>
              <a:rPr lang="en-US" altLang="zh-TW" sz="1400" dirty="0"/>
              <a:t>("# # # # Quantiles of Innovation # # # ","\n")</a:t>
            </a:r>
          </a:p>
          <a:p>
            <a:pPr marL="0" indent="0">
              <a:buNone/>
            </a:pPr>
            <a:r>
              <a:rPr lang="en-US" altLang="zh-TW" sz="1400" dirty="0" err="1"/>
              <a:t>Inv_quantile</a:t>
            </a:r>
            <a:r>
              <a:rPr lang="en-US" altLang="zh-TW" sz="1400" dirty="0"/>
              <a:t> &lt;- </a:t>
            </a:r>
            <a:r>
              <a:rPr lang="en-US" altLang="zh-TW" sz="1400" b="1" dirty="0">
                <a:solidFill>
                  <a:srgbClr val="FF9900"/>
                </a:solidFill>
              </a:rPr>
              <a:t>quantile</a:t>
            </a:r>
            <a:r>
              <a:rPr lang="en-US" altLang="zh-TW" sz="1400" dirty="0"/>
              <a:t>(Innovation)</a:t>
            </a:r>
          </a:p>
          <a:p>
            <a:pPr marL="0" indent="0">
              <a:buNone/>
            </a:pPr>
            <a:r>
              <a:rPr lang="en-US" altLang="zh-TW" sz="1400" dirty="0"/>
              <a:t>print(</a:t>
            </a:r>
            <a:r>
              <a:rPr lang="en-US" altLang="zh-TW" sz="1400" dirty="0" err="1"/>
              <a:t>Inv_quantile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 err="1" smtClean="0"/>
              <a:t>Cur_outlier_values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&lt;- </a:t>
            </a:r>
            <a:r>
              <a:rPr lang="en-US" altLang="zh-TW" sz="1400" b="1" dirty="0" err="1">
                <a:solidFill>
                  <a:srgbClr val="FF9900"/>
                </a:solidFill>
              </a:rPr>
              <a:t>boxplot.stats</a:t>
            </a:r>
            <a:r>
              <a:rPr lang="en-US" altLang="zh-TW" sz="1400" dirty="0"/>
              <a:t>(Current)$out  # outlier values.</a:t>
            </a:r>
          </a:p>
          <a:p>
            <a:pPr marL="0" indent="0">
              <a:buNone/>
            </a:pPr>
            <a:r>
              <a:rPr lang="en-US" altLang="zh-TW" sz="1400" dirty="0" err="1"/>
              <a:t>Inv_outlier_values</a:t>
            </a:r>
            <a:r>
              <a:rPr lang="en-US" altLang="zh-TW" sz="1400" dirty="0"/>
              <a:t> &lt;- </a:t>
            </a:r>
            <a:r>
              <a:rPr lang="en-US" altLang="zh-TW" sz="1400" b="1" dirty="0" err="1">
                <a:solidFill>
                  <a:srgbClr val="FF9900"/>
                </a:solidFill>
              </a:rPr>
              <a:t>boxplot.stats</a:t>
            </a:r>
            <a:r>
              <a:rPr lang="en-US" altLang="zh-TW" sz="1400" dirty="0"/>
              <a:t>(Innovation)$out  # outlier values.</a:t>
            </a:r>
          </a:p>
          <a:p>
            <a:pPr marL="0" indent="0">
              <a:buNone/>
            </a:pPr>
            <a:r>
              <a:rPr lang="en-US" altLang="zh-TW" sz="1400" b="1" dirty="0" smtClean="0">
                <a:solidFill>
                  <a:srgbClr val="FF9900"/>
                </a:solidFill>
              </a:rPr>
              <a:t>boxplot(</a:t>
            </a:r>
            <a:r>
              <a:rPr lang="en-US" altLang="zh-TW" sz="1400" dirty="0" smtClean="0"/>
              <a:t>GC_CI</a:t>
            </a:r>
            <a:r>
              <a:rPr lang="en-US" altLang="zh-TW" sz="1400" dirty="0"/>
              <a:t>, main="Gulf Club Box Plot", </a:t>
            </a:r>
            <a:r>
              <a:rPr lang="en-US" altLang="zh-TW" sz="1400" dirty="0" err="1"/>
              <a:t>xlab</a:t>
            </a:r>
            <a:r>
              <a:rPr lang="en-US" altLang="zh-TW" sz="1400" dirty="0"/>
              <a:t>="Distance (in miles)", </a:t>
            </a:r>
            <a:r>
              <a:rPr lang="en-US" altLang="zh-TW" sz="1400" dirty="0" err="1"/>
              <a:t>ylab</a:t>
            </a:r>
            <a:r>
              <a:rPr lang="en-US" altLang="zh-TW" sz="1400" dirty="0"/>
              <a:t>="Type of Clubs", horizontal=TRUE)</a:t>
            </a: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FF9900"/>
                </a:solidFill>
              </a:rPr>
              <a:t>mtext</a:t>
            </a:r>
            <a:r>
              <a:rPr lang="en-US" altLang="zh-TW" sz="1400" dirty="0"/>
              <a:t>(paste("Current Outliers: ", paste(</a:t>
            </a:r>
            <a:r>
              <a:rPr lang="en-US" altLang="zh-TW" sz="1400" dirty="0" err="1"/>
              <a:t>Cur_outlier_values</a:t>
            </a:r>
            <a:r>
              <a:rPr lang="en-US" altLang="zh-TW" sz="1400" dirty="0"/>
              <a:t>, collapse=", ")),</a:t>
            </a:r>
            <a:r>
              <a:rPr lang="en-US" altLang="zh-TW" sz="1400" dirty="0" err="1"/>
              <a:t>cex</a:t>
            </a:r>
            <a:r>
              <a:rPr lang="en-US" altLang="zh-TW" sz="1400" dirty="0"/>
              <a:t> = 0.6, line = 1)</a:t>
            </a: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FF9900"/>
                </a:solidFill>
              </a:rPr>
              <a:t>mtext</a:t>
            </a:r>
            <a:r>
              <a:rPr lang="en-US" altLang="zh-TW" sz="1400" dirty="0"/>
              <a:t>(paste("Innovation Outliers: ", paste(</a:t>
            </a:r>
            <a:r>
              <a:rPr lang="en-US" altLang="zh-TW" sz="1400" dirty="0" err="1"/>
              <a:t>Inv_outlier_values</a:t>
            </a:r>
            <a:r>
              <a:rPr lang="en-US" altLang="zh-TW" sz="1400" dirty="0"/>
              <a:t>, collapse=", ")), </a:t>
            </a:r>
            <a:r>
              <a:rPr lang="en-US" altLang="zh-TW" sz="1400" dirty="0" err="1"/>
              <a:t>cex</a:t>
            </a:r>
            <a:r>
              <a:rPr lang="en-US" altLang="zh-TW" sz="1400" dirty="0"/>
              <a:t> = 0.6, line = 0)</a:t>
            </a:r>
            <a:endParaRPr lang="zh-TW" altLang="en-US" sz="1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C3F3-40FC-4348-94A8-F1019ECCBE49}" type="datetime1">
              <a:rPr lang="zh-TW" altLang="en-US" smtClean="0"/>
              <a:pPr/>
              <a:t>2017/10/11</a:t>
            </a:fld>
            <a:endParaRPr lang="en-US" altLang="zh-TW" smtClean="0"/>
          </a:p>
          <a:p>
            <a:r>
              <a:rPr lang="en-US" altLang="zh-TW" smtClean="0"/>
              <a:t>Statistics II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949-03CB-4FDA-9FAB-32A480E22E59}" type="slidenum">
              <a:rPr lang="zh-TW" altLang="en-US" smtClean="0"/>
              <a:pPr/>
              <a:t>50</a:t>
            </a:fld>
            <a:endParaRPr lang="en-US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2" y="1231253"/>
            <a:ext cx="8206881" cy="55036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586280" y="1645444"/>
            <a:ext cx="2544344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2" y="980728"/>
            <a:ext cx="55499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7083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1889E7C-C074-460B-849F-5ABA236BBE3A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21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45DB8AC-8F29-4A26-88F6-08702620A6A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9145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smtClean="0"/>
              <a:t>A study was organized to compare the quality of service in 5 drive-through restaurants.</a:t>
            </a:r>
          </a:p>
          <a:p>
            <a:pPr eaLnBrk="1" hangingPunct="1">
              <a:defRPr/>
            </a:pPr>
            <a:r>
              <a:rPr lang="en-US" altLang="zh-TW" sz="4800" smtClean="0"/>
              <a:t>Interpret the results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60648"/>
            <a:ext cx="7715250" cy="12192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FD12509-6184-469E-ACCC-5F818A8E9157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560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1B64ABA-3B2F-4A2D-8BCF-C8BC98C1B5E9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685800" y="1844675"/>
          <a:ext cx="5029200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r:id="rId3" imgW="3753360" imgH="2574000" progId="">
                  <p:embed/>
                </p:oleObj>
              </mc:Choice>
              <mc:Fallback>
                <p:oleObj r:id="rId3" imgW="3753360" imgH="25740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44675"/>
                        <a:ext cx="5029200" cy="4287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067819" y="4365104"/>
            <a:ext cx="5040685" cy="2062103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Wendy’s service time appears to be the shortest and most consistent with a few outliers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716016" y="3143870"/>
            <a:ext cx="4392488" cy="107721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Hardee’s service time variability is the largest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4932040" y="1844824"/>
            <a:ext cx="4104456" cy="107721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Jack in the box is the slowest in service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715250" cy="10668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Box Plot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05000" y="2835275"/>
            <a:ext cx="2667000" cy="2286000"/>
            <a:chOff x="1200" y="1786"/>
            <a:chExt cx="1680" cy="1440"/>
          </a:xfrm>
        </p:grpSpPr>
        <p:grpSp>
          <p:nvGrpSpPr>
            <p:cNvPr id="25615" name="Group 7"/>
            <p:cNvGrpSpPr>
              <a:grpSpLocks/>
            </p:cNvGrpSpPr>
            <p:nvPr/>
          </p:nvGrpSpPr>
          <p:grpSpPr bwMode="auto">
            <a:xfrm>
              <a:off x="1323" y="2026"/>
              <a:ext cx="1188" cy="288"/>
              <a:chOff x="1310" y="2256"/>
              <a:chExt cx="1214" cy="288"/>
            </a:xfrm>
          </p:grpSpPr>
          <p:sp>
            <p:nvSpPr>
              <p:cNvPr id="155656" name="Line 8"/>
              <p:cNvSpPr>
                <a:spLocks noChangeShapeType="1"/>
              </p:cNvSpPr>
              <p:nvPr/>
            </p:nvSpPr>
            <p:spPr bwMode="auto">
              <a:xfrm>
                <a:off x="1310" y="22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5657" name="Line 9"/>
              <p:cNvSpPr>
                <a:spLocks noChangeShapeType="1"/>
              </p:cNvSpPr>
              <p:nvPr/>
            </p:nvSpPr>
            <p:spPr bwMode="auto">
              <a:xfrm>
                <a:off x="2524" y="22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155659" name="Line 11"/>
            <p:cNvSpPr>
              <a:spLocks noChangeShapeType="1"/>
            </p:cNvSpPr>
            <p:nvPr/>
          </p:nvSpPr>
          <p:spPr bwMode="auto">
            <a:xfrm>
              <a:off x="1745" y="2746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25617" name="Group 12"/>
            <p:cNvGrpSpPr>
              <a:grpSpLocks/>
            </p:cNvGrpSpPr>
            <p:nvPr/>
          </p:nvGrpSpPr>
          <p:grpSpPr bwMode="auto">
            <a:xfrm>
              <a:off x="1200" y="1786"/>
              <a:ext cx="1680" cy="1440"/>
              <a:chOff x="1200" y="2016"/>
              <a:chExt cx="1680" cy="1440"/>
            </a:xfrm>
          </p:grpSpPr>
          <p:sp>
            <p:nvSpPr>
              <p:cNvPr id="155661" name="Line 1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>
                <a:off x="2006" y="264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5663" name="Line 15"/>
              <p:cNvSpPr>
                <a:spLocks noChangeShapeType="1"/>
              </p:cNvSpPr>
              <p:nvPr/>
            </p:nvSpPr>
            <p:spPr bwMode="auto">
              <a:xfrm>
                <a:off x="1789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5664" name="Line 16"/>
              <p:cNvSpPr>
                <a:spLocks noChangeShapeType="1"/>
              </p:cNvSpPr>
              <p:nvPr/>
            </p:nvSpPr>
            <p:spPr bwMode="auto">
              <a:xfrm>
                <a:off x="1200" y="2963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5665" name="Line 17"/>
              <p:cNvSpPr>
                <a:spLocks noChangeShapeType="1"/>
              </p:cNvSpPr>
              <p:nvPr/>
            </p:nvSpPr>
            <p:spPr bwMode="auto">
              <a:xfrm>
                <a:off x="1318" y="264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5666" name="Line 18"/>
              <p:cNvSpPr>
                <a:spLocks noChangeShapeType="1"/>
              </p:cNvSpPr>
              <p:nvPr/>
            </p:nvSpPr>
            <p:spPr bwMode="auto">
              <a:xfrm>
                <a:off x="1274" y="3255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5667" name="Line 19"/>
              <p:cNvSpPr>
                <a:spLocks noChangeShapeType="1"/>
              </p:cNvSpPr>
              <p:nvPr/>
            </p:nvSpPr>
            <p:spPr bwMode="auto">
              <a:xfrm>
                <a:off x="2112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62508" y="2738101"/>
            <a:ext cx="1989212" cy="430887"/>
          </a:xfrm>
          <a:prstGeom prst="homePlate">
            <a:avLst>
              <a:gd name="adj" fmla="val 109704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Jack in the Box</a:t>
            </a:r>
            <a:endParaRPr lang="en-US" altLang="zh-TW" sz="22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55669" name="AutoShape 21"/>
          <p:cNvSpPr>
            <a:spLocks noChangeArrowheads="1"/>
          </p:cNvSpPr>
          <p:nvPr/>
        </p:nvSpPr>
        <p:spPr bwMode="auto">
          <a:xfrm>
            <a:off x="62508" y="3286403"/>
            <a:ext cx="1181982" cy="369332"/>
          </a:xfrm>
          <a:prstGeom prst="homePlate">
            <a:avLst>
              <a:gd name="adj" fmla="val 69937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Hardee’s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62508" y="3776940"/>
            <a:ext cx="1513885" cy="369332"/>
          </a:xfrm>
          <a:prstGeom prst="homePlate">
            <a:avLst>
              <a:gd name="adj" fmla="val 88186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McDonalds </a:t>
            </a:r>
          </a:p>
        </p:txBody>
      </p:sp>
      <p:sp>
        <p:nvSpPr>
          <p:cNvPr id="155671" name="AutoShape 23"/>
          <p:cNvSpPr>
            <a:spLocks noChangeArrowheads="1"/>
          </p:cNvSpPr>
          <p:nvPr/>
        </p:nvSpPr>
        <p:spPr bwMode="auto">
          <a:xfrm>
            <a:off x="62508" y="4291290"/>
            <a:ext cx="1143553" cy="369332"/>
          </a:xfrm>
          <a:prstGeom prst="homePlate">
            <a:avLst>
              <a:gd name="adj" fmla="val 67511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Wendy’s</a:t>
            </a:r>
          </a:p>
        </p:txBody>
      </p:sp>
      <p:sp>
        <p:nvSpPr>
          <p:cNvPr id="155672" name="AutoShape 24"/>
          <p:cNvSpPr>
            <a:spLocks noChangeArrowheads="1"/>
          </p:cNvSpPr>
          <p:nvPr/>
        </p:nvSpPr>
        <p:spPr bwMode="auto">
          <a:xfrm>
            <a:off x="62508" y="4815165"/>
            <a:ext cx="1137400" cy="369332"/>
          </a:xfrm>
          <a:prstGeom prst="homePlate">
            <a:avLst>
              <a:gd name="adj" fmla="val 68460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Popeyes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nimBg="1" autoUpdateAnimBg="0"/>
      <p:bldP spid="155652" grpId="0" animBg="1" autoUpdateAnimBg="0"/>
      <p:bldP spid="15565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0B8F651-EDEE-4254-A31D-D35D0284AFE9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662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42CCC61-CF0D-4A04-B110-CE7E7A26E2E1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26626" name="Object 1024"/>
          <p:cNvGraphicFramePr>
            <a:graphicFrameLocks noChangeAspect="1"/>
          </p:cNvGraphicFramePr>
          <p:nvPr/>
        </p:nvGraphicFramePr>
        <p:xfrm>
          <a:off x="679450" y="1728788"/>
          <a:ext cx="500538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r:id="rId3" imgW="3753360" imgH="2574000" progId="">
                  <p:embed/>
                </p:oleObj>
              </mc:Choice>
              <mc:Fallback>
                <p:oleObj r:id="rId3" imgW="3753360" imgH="25740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728788"/>
                        <a:ext cx="5005388" cy="426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Rectangle 1035"/>
          <p:cNvSpPr>
            <a:spLocks noGrp="1" noChangeArrowheads="1"/>
          </p:cNvSpPr>
          <p:nvPr>
            <p:ph type="title"/>
          </p:nvPr>
        </p:nvSpPr>
        <p:spPr>
          <a:xfrm>
            <a:off x="745182" y="260350"/>
            <a:ext cx="7715250" cy="12192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err="1" smtClean="0"/>
              <a:t>Skewness</a:t>
            </a:r>
            <a:endParaRPr lang="en-US" altLang="zh-TW" dirty="0" smtClean="0"/>
          </a:p>
        </p:txBody>
      </p:sp>
      <p:grpSp>
        <p:nvGrpSpPr>
          <p:cNvPr id="26635" name="Group 1036"/>
          <p:cNvGrpSpPr>
            <a:grpSpLocks/>
          </p:cNvGrpSpPr>
          <p:nvPr/>
        </p:nvGrpSpPr>
        <p:grpSpPr bwMode="auto">
          <a:xfrm>
            <a:off x="2100263" y="3128963"/>
            <a:ext cx="1885950" cy="457200"/>
            <a:chOff x="1310" y="2256"/>
            <a:chExt cx="1214" cy="288"/>
          </a:xfrm>
        </p:grpSpPr>
        <p:sp>
          <p:nvSpPr>
            <p:cNvPr id="156685" name="Line 1037"/>
            <p:cNvSpPr>
              <a:spLocks noChangeShapeType="1"/>
            </p:cNvSpPr>
            <p:nvPr/>
          </p:nvSpPr>
          <p:spPr bwMode="auto">
            <a:xfrm>
              <a:off x="1310" y="2256"/>
              <a:ext cx="0" cy="28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686" name="Line 1038"/>
            <p:cNvSpPr>
              <a:spLocks noChangeShapeType="1"/>
            </p:cNvSpPr>
            <p:nvPr/>
          </p:nvSpPr>
          <p:spPr bwMode="auto">
            <a:xfrm>
              <a:off x="2524" y="2256"/>
              <a:ext cx="0" cy="28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56687" name="Line 1039"/>
          <p:cNvSpPr>
            <a:spLocks noChangeShapeType="1"/>
          </p:cNvSpPr>
          <p:nvPr/>
        </p:nvSpPr>
        <p:spPr bwMode="auto">
          <a:xfrm>
            <a:off x="2770188" y="4271963"/>
            <a:ext cx="0" cy="304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26637" name="Group 1040"/>
          <p:cNvGrpSpPr>
            <a:grpSpLocks/>
          </p:cNvGrpSpPr>
          <p:nvPr/>
        </p:nvGrpSpPr>
        <p:grpSpPr bwMode="auto">
          <a:xfrm>
            <a:off x="1905000" y="2747963"/>
            <a:ext cx="2667000" cy="2286000"/>
            <a:chOff x="1200" y="2016"/>
            <a:chExt cx="1680" cy="1440"/>
          </a:xfrm>
        </p:grpSpPr>
        <p:sp>
          <p:nvSpPr>
            <p:cNvPr id="156689" name="Line 1041"/>
            <p:cNvSpPr>
              <a:spLocks noChangeShapeType="1"/>
            </p:cNvSpPr>
            <p:nvPr/>
          </p:nvSpPr>
          <p:spPr bwMode="auto">
            <a:xfrm>
              <a:off x="2880" y="2016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690" name="Line 1042"/>
            <p:cNvSpPr>
              <a:spLocks noChangeShapeType="1"/>
            </p:cNvSpPr>
            <p:nvPr/>
          </p:nvSpPr>
          <p:spPr bwMode="auto">
            <a:xfrm>
              <a:off x="2006" y="2640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691" name="Line 1043"/>
            <p:cNvSpPr>
              <a:spLocks noChangeShapeType="1"/>
            </p:cNvSpPr>
            <p:nvPr/>
          </p:nvSpPr>
          <p:spPr bwMode="auto">
            <a:xfrm>
              <a:off x="1789" y="2016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692" name="Line 1044"/>
            <p:cNvSpPr>
              <a:spLocks noChangeShapeType="1"/>
            </p:cNvSpPr>
            <p:nvPr/>
          </p:nvSpPr>
          <p:spPr bwMode="auto">
            <a:xfrm>
              <a:off x="1200" y="2963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693" name="Line 1045"/>
            <p:cNvSpPr>
              <a:spLocks noChangeShapeType="1"/>
            </p:cNvSpPr>
            <p:nvPr/>
          </p:nvSpPr>
          <p:spPr bwMode="auto">
            <a:xfrm>
              <a:off x="1318" y="2640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694" name="Line 1046"/>
            <p:cNvSpPr>
              <a:spLocks noChangeShapeType="1"/>
            </p:cNvSpPr>
            <p:nvPr/>
          </p:nvSpPr>
          <p:spPr bwMode="auto">
            <a:xfrm>
              <a:off x="1274" y="3255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695" name="Line 1047"/>
            <p:cNvSpPr>
              <a:spLocks noChangeShapeType="1"/>
            </p:cNvSpPr>
            <p:nvPr/>
          </p:nvSpPr>
          <p:spPr bwMode="auto">
            <a:xfrm>
              <a:off x="2112" y="3264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" name="Group 1086"/>
          <p:cNvGrpSpPr>
            <a:grpSpLocks/>
          </p:cNvGrpSpPr>
          <p:nvPr/>
        </p:nvGrpSpPr>
        <p:grpSpPr bwMode="auto">
          <a:xfrm>
            <a:off x="2835275" y="1052513"/>
            <a:ext cx="5984875" cy="3840162"/>
            <a:chOff x="1786" y="663"/>
            <a:chExt cx="3770" cy="2419"/>
          </a:xfrm>
        </p:grpSpPr>
        <p:grpSp>
          <p:nvGrpSpPr>
            <p:cNvPr id="26648" name="Group 1072"/>
            <p:cNvGrpSpPr>
              <a:grpSpLocks/>
            </p:cNvGrpSpPr>
            <p:nvPr/>
          </p:nvGrpSpPr>
          <p:grpSpPr bwMode="auto">
            <a:xfrm>
              <a:off x="1786" y="1162"/>
              <a:ext cx="3744" cy="1920"/>
              <a:chOff x="1776" y="1440"/>
              <a:chExt cx="3744" cy="1920"/>
            </a:xfrm>
          </p:grpSpPr>
          <p:sp>
            <p:nvSpPr>
              <p:cNvPr id="156705" name="Text Box 1057"/>
              <p:cNvSpPr txBox="1">
                <a:spLocks noChangeArrowheads="1"/>
              </p:cNvSpPr>
              <p:nvPr/>
            </p:nvSpPr>
            <p:spPr bwMode="auto">
              <a:xfrm>
                <a:off x="3744" y="1440"/>
                <a:ext cx="1776" cy="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4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Times are symmetric</a:t>
                </a:r>
                <a:endParaRPr lang="en-US" altLang="zh-TW" sz="4400">
                  <a:solidFill>
                    <a:srgbClr val="4D4D4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26657" name="Group 1070"/>
              <p:cNvGrpSpPr>
                <a:grpSpLocks/>
              </p:cNvGrpSpPr>
              <p:nvPr/>
            </p:nvGrpSpPr>
            <p:grpSpPr bwMode="auto">
              <a:xfrm>
                <a:off x="1776" y="2112"/>
                <a:ext cx="2183" cy="1248"/>
                <a:chOff x="1776" y="2112"/>
                <a:chExt cx="2183" cy="1248"/>
              </a:xfrm>
            </p:grpSpPr>
            <p:sp>
              <p:nvSpPr>
                <p:cNvPr id="156707" name="Line 1059"/>
                <p:cNvSpPr>
                  <a:spLocks noChangeShapeType="1"/>
                </p:cNvSpPr>
                <p:nvPr/>
              </p:nvSpPr>
              <p:spPr bwMode="auto">
                <a:xfrm>
                  <a:off x="2880" y="2112"/>
                  <a:ext cx="897" cy="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156708" name="Line 1060"/>
                <p:cNvSpPr>
                  <a:spLocks noChangeShapeType="1"/>
                </p:cNvSpPr>
                <p:nvPr/>
              </p:nvSpPr>
              <p:spPr bwMode="auto">
                <a:xfrm flipV="1">
                  <a:off x="1776" y="2257"/>
                  <a:ext cx="2092" cy="815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156709" name="Line 1061"/>
                <p:cNvSpPr>
                  <a:spLocks noChangeShapeType="1"/>
                </p:cNvSpPr>
                <p:nvPr/>
              </p:nvSpPr>
              <p:spPr bwMode="auto">
                <a:xfrm flipV="1">
                  <a:off x="2112" y="2302"/>
                  <a:ext cx="1847" cy="105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</p:grpSp>
        </p:grpSp>
        <p:grpSp>
          <p:nvGrpSpPr>
            <p:cNvPr id="26649" name="Group 1076"/>
            <p:cNvGrpSpPr>
              <a:grpSpLocks/>
            </p:cNvGrpSpPr>
            <p:nvPr/>
          </p:nvGrpSpPr>
          <p:grpSpPr bwMode="auto">
            <a:xfrm>
              <a:off x="4059" y="663"/>
              <a:ext cx="1497" cy="590"/>
              <a:chOff x="4059" y="663"/>
              <a:chExt cx="1497" cy="590"/>
            </a:xfrm>
          </p:grpSpPr>
          <p:sp>
            <p:nvSpPr>
              <p:cNvPr id="156723" name="Rectangle 1075"/>
              <p:cNvSpPr>
                <a:spLocks noChangeArrowheads="1"/>
              </p:cNvSpPr>
              <p:nvPr/>
            </p:nvSpPr>
            <p:spPr bwMode="auto">
              <a:xfrm>
                <a:off x="4059" y="663"/>
                <a:ext cx="1497" cy="590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grpSp>
            <p:nvGrpSpPr>
              <p:cNvPr id="26651" name="Group 1062"/>
              <p:cNvGrpSpPr>
                <a:grpSpLocks/>
              </p:cNvGrpSpPr>
              <p:nvPr/>
            </p:nvGrpSpPr>
            <p:grpSpPr bwMode="auto">
              <a:xfrm>
                <a:off x="4059" y="663"/>
                <a:ext cx="1497" cy="583"/>
                <a:chOff x="1654" y="336"/>
                <a:chExt cx="880" cy="447"/>
              </a:xfrm>
            </p:grpSpPr>
            <p:sp>
              <p:nvSpPr>
                <p:cNvPr id="26652" name="Rectangle 1063"/>
                <p:cNvSpPr>
                  <a:spLocks noChangeArrowheads="1"/>
                </p:cNvSpPr>
                <p:nvPr/>
              </p:nvSpPr>
              <p:spPr bwMode="auto">
                <a:xfrm>
                  <a:off x="1680" y="336"/>
                  <a:ext cx="781" cy="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TW" altLang="en-US"/>
                </a:p>
              </p:txBody>
            </p:sp>
            <p:grpSp>
              <p:nvGrpSpPr>
                <p:cNvPr id="26653" name="Group 1064"/>
                <p:cNvGrpSpPr>
                  <a:grpSpLocks/>
                </p:cNvGrpSpPr>
                <p:nvPr/>
              </p:nvGrpSpPr>
              <p:grpSpPr bwMode="auto">
                <a:xfrm>
                  <a:off x="1654" y="363"/>
                  <a:ext cx="880" cy="383"/>
                  <a:chOff x="1728" y="336"/>
                  <a:chExt cx="950" cy="440"/>
                </a:xfrm>
              </p:grpSpPr>
              <p:sp>
                <p:nvSpPr>
                  <p:cNvPr id="156713" name="Freeform 1065"/>
                  <p:cNvSpPr>
                    <a:spLocks/>
                  </p:cNvSpPr>
                  <p:nvPr/>
                </p:nvSpPr>
                <p:spPr bwMode="auto">
                  <a:xfrm>
                    <a:off x="1728" y="336"/>
                    <a:ext cx="480" cy="440"/>
                  </a:xfrm>
                  <a:custGeom>
                    <a:avLst/>
                    <a:gdLst/>
                    <a:ahLst/>
                    <a:cxnLst>
                      <a:cxn ang="0">
                        <a:pos x="0" y="432"/>
                      </a:cxn>
                      <a:cxn ang="0">
                        <a:pos x="192" y="384"/>
                      </a:cxn>
                      <a:cxn ang="0">
                        <a:pos x="336" y="96"/>
                      </a:cxn>
                      <a:cxn ang="0">
                        <a:pos x="480" y="0"/>
                      </a:cxn>
                    </a:cxnLst>
                    <a:rect l="0" t="0" r="r" b="b"/>
                    <a:pathLst>
                      <a:path w="480" h="440">
                        <a:moveTo>
                          <a:pt x="0" y="432"/>
                        </a:moveTo>
                        <a:cubicBezTo>
                          <a:pt x="68" y="436"/>
                          <a:pt x="136" y="440"/>
                          <a:pt x="192" y="384"/>
                        </a:cubicBezTo>
                        <a:cubicBezTo>
                          <a:pt x="248" y="328"/>
                          <a:pt x="288" y="160"/>
                          <a:pt x="336" y="96"/>
                        </a:cubicBezTo>
                        <a:cubicBezTo>
                          <a:pt x="384" y="32"/>
                          <a:pt x="432" y="16"/>
                          <a:pt x="4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56714" name="Freeform 1066"/>
                  <p:cNvSpPr>
                    <a:spLocks/>
                  </p:cNvSpPr>
                  <p:nvPr/>
                </p:nvSpPr>
                <p:spPr bwMode="auto">
                  <a:xfrm flipH="1">
                    <a:off x="2198" y="336"/>
                    <a:ext cx="480" cy="440"/>
                  </a:xfrm>
                  <a:custGeom>
                    <a:avLst/>
                    <a:gdLst/>
                    <a:ahLst/>
                    <a:cxnLst>
                      <a:cxn ang="0">
                        <a:pos x="0" y="432"/>
                      </a:cxn>
                      <a:cxn ang="0">
                        <a:pos x="192" y="384"/>
                      </a:cxn>
                      <a:cxn ang="0">
                        <a:pos x="336" y="96"/>
                      </a:cxn>
                      <a:cxn ang="0">
                        <a:pos x="480" y="0"/>
                      </a:cxn>
                    </a:cxnLst>
                    <a:rect l="0" t="0" r="r" b="b"/>
                    <a:pathLst>
                      <a:path w="480" h="440">
                        <a:moveTo>
                          <a:pt x="0" y="432"/>
                        </a:moveTo>
                        <a:cubicBezTo>
                          <a:pt x="68" y="436"/>
                          <a:pt x="136" y="440"/>
                          <a:pt x="192" y="384"/>
                        </a:cubicBezTo>
                        <a:cubicBezTo>
                          <a:pt x="248" y="328"/>
                          <a:pt x="288" y="160"/>
                          <a:pt x="336" y="96"/>
                        </a:cubicBezTo>
                        <a:cubicBezTo>
                          <a:pt x="384" y="32"/>
                          <a:pt x="432" y="16"/>
                          <a:pt x="48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10" name="Group 1085"/>
          <p:cNvGrpSpPr>
            <a:grpSpLocks/>
          </p:cNvGrpSpPr>
          <p:nvPr/>
        </p:nvGrpSpPr>
        <p:grpSpPr bwMode="auto">
          <a:xfrm>
            <a:off x="3146425" y="3379788"/>
            <a:ext cx="5864225" cy="3289300"/>
            <a:chOff x="1982" y="2129"/>
            <a:chExt cx="3694" cy="2072"/>
          </a:xfrm>
        </p:grpSpPr>
        <p:sp>
          <p:nvSpPr>
            <p:cNvPr id="156698" name="Text Box 1050"/>
            <p:cNvSpPr txBox="1">
              <a:spLocks noChangeArrowheads="1"/>
            </p:cNvSpPr>
            <p:nvPr/>
          </p:nvSpPr>
          <p:spPr bwMode="auto">
            <a:xfrm>
              <a:off x="3833" y="2251"/>
              <a:ext cx="1843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Times are positively skewed</a:t>
              </a:r>
            </a:p>
          </p:txBody>
        </p:sp>
        <p:sp>
          <p:nvSpPr>
            <p:cNvPr id="156700" name="Line 1052"/>
            <p:cNvSpPr>
              <a:spLocks noChangeShapeType="1"/>
            </p:cNvSpPr>
            <p:nvPr/>
          </p:nvSpPr>
          <p:spPr bwMode="auto">
            <a:xfrm>
              <a:off x="2486" y="2129"/>
              <a:ext cx="1306" cy="120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701" name="Line 1053"/>
            <p:cNvSpPr>
              <a:spLocks noChangeShapeType="1"/>
            </p:cNvSpPr>
            <p:nvPr/>
          </p:nvSpPr>
          <p:spPr bwMode="auto">
            <a:xfrm>
              <a:off x="1982" y="2451"/>
              <a:ext cx="1679" cy="87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26643" name="Group 1084"/>
            <p:cNvGrpSpPr>
              <a:grpSpLocks/>
            </p:cNvGrpSpPr>
            <p:nvPr/>
          </p:nvGrpSpPr>
          <p:grpSpPr bwMode="auto">
            <a:xfrm>
              <a:off x="4059" y="3566"/>
              <a:ext cx="1497" cy="635"/>
              <a:chOff x="249" y="346"/>
              <a:chExt cx="1497" cy="635"/>
            </a:xfrm>
          </p:grpSpPr>
          <p:sp>
            <p:nvSpPr>
              <p:cNvPr id="156726" name="Rectangle 1078"/>
              <p:cNvSpPr>
                <a:spLocks noChangeArrowheads="1"/>
              </p:cNvSpPr>
              <p:nvPr/>
            </p:nvSpPr>
            <p:spPr bwMode="auto">
              <a:xfrm>
                <a:off x="249" y="346"/>
                <a:ext cx="1497" cy="635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6645" name="Rectangle 1080"/>
              <p:cNvSpPr>
                <a:spLocks noChangeArrowheads="1"/>
              </p:cNvSpPr>
              <p:nvPr/>
            </p:nvSpPr>
            <p:spPr bwMode="auto">
              <a:xfrm>
                <a:off x="293" y="391"/>
                <a:ext cx="1329" cy="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6730" name="Freeform 1082"/>
              <p:cNvSpPr>
                <a:spLocks/>
              </p:cNvSpPr>
              <p:nvPr/>
            </p:nvSpPr>
            <p:spPr bwMode="auto">
              <a:xfrm>
                <a:off x="249" y="391"/>
                <a:ext cx="182" cy="535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192" y="384"/>
                  </a:cxn>
                  <a:cxn ang="0">
                    <a:pos x="336" y="96"/>
                  </a:cxn>
                  <a:cxn ang="0">
                    <a:pos x="480" y="0"/>
                  </a:cxn>
                </a:cxnLst>
                <a:rect l="0" t="0" r="r" b="b"/>
                <a:pathLst>
                  <a:path w="480" h="440">
                    <a:moveTo>
                      <a:pt x="0" y="432"/>
                    </a:moveTo>
                    <a:cubicBezTo>
                      <a:pt x="68" y="436"/>
                      <a:pt x="136" y="440"/>
                      <a:pt x="192" y="384"/>
                    </a:cubicBezTo>
                    <a:cubicBezTo>
                      <a:pt x="248" y="328"/>
                      <a:pt x="288" y="160"/>
                      <a:pt x="336" y="96"/>
                    </a:cubicBezTo>
                    <a:cubicBezTo>
                      <a:pt x="384" y="32"/>
                      <a:pt x="432" y="16"/>
                      <a:pt x="480" y="0"/>
                    </a:cubicBezTo>
                  </a:path>
                </a:pathLst>
              </a:custGeom>
              <a:noFill/>
              <a:ln w="28575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6731" name="Freeform 1083"/>
              <p:cNvSpPr>
                <a:spLocks/>
              </p:cNvSpPr>
              <p:nvPr/>
            </p:nvSpPr>
            <p:spPr bwMode="auto">
              <a:xfrm flipH="1">
                <a:off x="431" y="391"/>
                <a:ext cx="1315" cy="535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192" y="384"/>
                  </a:cxn>
                  <a:cxn ang="0">
                    <a:pos x="336" y="96"/>
                  </a:cxn>
                  <a:cxn ang="0">
                    <a:pos x="480" y="0"/>
                  </a:cxn>
                </a:cxnLst>
                <a:rect l="0" t="0" r="r" b="b"/>
                <a:pathLst>
                  <a:path w="480" h="440">
                    <a:moveTo>
                      <a:pt x="0" y="432"/>
                    </a:moveTo>
                    <a:cubicBezTo>
                      <a:pt x="68" y="436"/>
                      <a:pt x="136" y="440"/>
                      <a:pt x="192" y="384"/>
                    </a:cubicBezTo>
                    <a:cubicBezTo>
                      <a:pt x="248" y="328"/>
                      <a:pt x="288" y="160"/>
                      <a:pt x="336" y="96"/>
                    </a:cubicBezTo>
                    <a:cubicBezTo>
                      <a:pt x="384" y="32"/>
                      <a:pt x="432" y="16"/>
                      <a:pt x="480" y="0"/>
                    </a:cubicBezTo>
                  </a:path>
                </a:pathLst>
              </a:custGeom>
              <a:noFill/>
              <a:ln w="28575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sp>
        <p:nvSpPr>
          <p:cNvPr id="46" name="AutoShape 20"/>
          <p:cNvSpPr>
            <a:spLocks noChangeArrowheads="1"/>
          </p:cNvSpPr>
          <p:nvPr/>
        </p:nvSpPr>
        <p:spPr bwMode="auto">
          <a:xfrm>
            <a:off x="206524" y="2636912"/>
            <a:ext cx="1989212" cy="430887"/>
          </a:xfrm>
          <a:prstGeom prst="homePlate">
            <a:avLst>
              <a:gd name="adj" fmla="val 109704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Jack in the Box</a:t>
            </a:r>
            <a:endParaRPr lang="en-US" altLang="zh-TW" sz="22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206524" y="3185214"/>
            <a:ext cx="1181982" cy="369332"/>
          </a:xfrm>
          <a:prstGeom prst="homePlate">
            <a:avLst>
              <a:gd name="adj" fmla="val 69937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Hardee’s</a:t>
            </a:r>
          </a:p>
        </p:txBody>
      </p:sp>
      <p:sp>
        <p:nvSpPr>
          <p:cNvPr id="48" name="AutoShape 22"/>
          <p:cNvSpPr>
            <a:spLocks noChangeArrowheads="1"/>
          </p:cNvSpPr>
          <p:nvPr/>
        </p:nvSpPr>
        <p:spPr bwMode="auto">
          <a:xfrm>
            <a:off x="206524" y="3675751"/>
            <a:ext cx="1513885" cy="369332"/>
          </a:xfrm>
          <a:prstGeom prst="homePlate">
            <a:avLst>
              <a:gd name="adj" fmla="val 88186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McDonalds </a:t>
            </a:r>
          </a:p>
        </p:txBody>
      </p:sp>
      <p:sp>
        <p:nvSpPr>
          <p:cNvPr id="49" name="AutoShape 23"/>
          <p:cNvSpPr>
            <a:spLocks noChangeArrowheads="1"/>
          </p:cNvSpPr>
          <p:nvPr/>
        </p:nvSpPr>
        <p:spPr bwMode="auto">
          <a:xfrm>
            <a:off x="206524" y="4190101"/>
            <a:ext cx="1143553" cy="369332"/>
          </a:xfrm>
          <a:prstGeom prst="homePlate">
            <a:avLst>
              <a:gd name="adj" fmla="val 67511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Wendy’s</a:t>
            </a:r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206524" y="4713976"/>
            <a:ext cx="1137400" cy="369332"/>
          </a:xfrm>
          <a:prstGeom prst="homePlate">
            <a:avLst>
              <a:gd name="adj" fmla="val 68460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Popeyes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8BE04AB-5479-4E73-AEDC-B31CC5271DB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31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D88813D-06F3-4106-B186-6FE57D8F4111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768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55650" y="260648"/>
            <a:ext cx="7715250" cy="18288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More Measures from Quartiles</a:t>
            </a:r>
          </a:p>
        </p:txBody>
      </p:sp>
      <p:sp>
        <p:nvSpPr>
          <p:cNvPr id="7680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692275" y="2565400"/>
            <a:ext cx="6767513" cy="3775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Inter-Quartile Range (</a:t>
            </a:r>
            <a:r>
              <a:rPr lang="en-US" altLang="zh-TW" sz="4800" b="1" i="1" dirty="0" smtClean="0">
                <a:latin typeface="Times New Roman" pitchFamily="18" charset="0"/>
              </a:rPr>
              <a:t>IQR</a:t>
            </a:r>
            <a:r>
              <a:rPr lang="en-US" altLang="zh-TW" sz="4800" dirty="0" smtClean="0"/>
              <a:t>) = </a:t>
            </a:r>
            <a:r>
              <a:rPr lang="en-US" altLang="zh-TW" sz="4800" i="1" dirty="0" smtClean="0">
                <a:latin typeface="Times New Roman" pitchFamily="18" charset="0"/>
              </a:rPr>
              <a:t>Q</a:t>
            </a:r>
            <a:r>
              <a:rPr lang="en-US" altLang="zh-TW" sz="4800" i="1" baseline="-25000" dirty="0" smtClean="0">
                <a:latin typeface="Times New Roman" pitchFamily="18" charset="0"/>
              </a:rPr>
              <a:t>3 </a:t>
            </a:r>
            <a:r>
              <a:rPr lang="en-US" altLang="zh-TW" sz="4800" i="1" dirty="0" smtClean="0">
                <a:latin typeface="Times New Roman" pitchFamily="18" charset="0"/>
              </a:rPr>
              <a:t>- Q</a:t>
            </a:r>
            <a:r>
              <a:rPr lang="en-US" altLang="zh-TW" sz="4800" i="1" baseline="-25000" dirty="0" smtClean="0">
                <a:latin typeface="Times New Roman" pitchFamily="18" charset="0"/>
              </a:rPr>
              <a:t>1</a:t>
            </a:r>
            <a:r>
              <a:rPr lang="en-US" altLang="zh-TW" sz="4800" dirty="0" smtClean="0"/>
              <a:t> </a:t>
            </a:r>
          </a:p>
          <a:p>
            <a:pPr eaLnBrk="1" hangingPunct="1">
              <a:defRPr/>
            </a:pPr>
            <a:r>
              <a:rPr lang="en-US" altLang="zh-TW" sz="4800" dirty="0" smtClean="0">
                <a:hlinkClick r:id="rId2" action="ppaction://hlinksldjump"/>
              </a:rPr>
              <a:t>Midrange</a:t>
            </a:r>
            <a:endParaRPr lang="en-US" altLang="zh-TW" sz="4800" dirty="0" smtClean="0"/>
          </a:p>
          <a:p>
            <a:pPr eaLnBrk="1" hangingPunct="1">
              <a:defRPr/>
            </a:pPr>
            <a:r>
              <a:rPr lang="en-US" altLang="zh-TW" sz="4800" dirty="0" err="1" smtClean="0">
                <a:hlinkClick r:id="rId3" action="ppaction://hlinksldjump"/>
              </a:rPr>
              <a:t>Midhinge</a:t>
            </a:r>
            <a:endParaRPr lang="en-US" altLang="zh-TW" sz="4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AE78F8B-B593-4B8F-AE5C-578A05003D1B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42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6CA5FAB-050E-4044-A6AE-1B8CD6211F13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Comparison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288" y="1676400"/>
            <a:ext cx="779145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smtClean="0"/>
              <a:t>Mean =13.47</a:t>
            </a:r>
          </a:p>
          <a:p>
            <a:pPr eaLnBrk="1" hangingPunct="1">
              <a:defRPr/>
            </a:pPr>
            <a:r>
              <a:rPr lang="en-US" altLang="zh-TW" sz="4800" smtClean="0"/>
              <a:t>Median (</a:t>
            </a:r>
            <a:r>
              <a:rPr lang="en-US" altLang="zh-TW" sz="4800" i="1" smtClean="0">
                <a:latin typeface="Times New Roman" pitchFamily="18" charset="0"/>
              </a:rPr>
              <a:t>Q</a:t>
            </a:r>
            <a:r>
              <a:rPr lang="en-US" altLang="zh-TW" sz="4800" i="1" baseline="-25000" smtClean="0">
                <a:latin typeface="Times New Roman" pitchFamily="18" charset="0"/>
              </a:rPr>
              <a:t>2</a:t>
            </a:r>
            <a:r>
              <a:rPr lang="en-US" altLang="zh-TW" sz="4800" smtClean="0"/>
              <a:t>) =12 </a:t>
            </a:r>
          </a:p>
          <a:p>
            <a:pPr eaLnBrk="1" hangingPunct="1">
              <a:defRPr/>
            </a:pPr>
            <a:r>
              <a:rPr lang="en-US" altLang="zh-TW" sz="4800" smtClean="0"/>
              <a:t>Midrange =16 </a:t>
            </a:r>
          </a:p>
          <a:p>
            <a:pPr eaLnBrk="1" hangingPunct="1">
              <a:defRPr/>
            </a:pPr>
            <a:r>
              <a:rPr lang="en-US" altLang="zh-TW" sz="4800" smtClean="0"/>
              <a:t>Midhinge = 13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95400" y="5316538"/>
            <a:ext cx="7108825" cy="823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Long right tail distribution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4A6F181-69F6-4C58-9166-380DFC18000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52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53FA24C-BA76-4A97-B23D-B7614E3DEA0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Agenda</a:t>
            </a: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064500" cy="4824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Measures of Central Location</a:t>
            </a:r>
          </a:p>
          <a:p>
            <a:pPr eaLnBrk="1" hangingPunct="1">
              <a:defRPr/>
            </a:pPr>
            <a:r>
              <a:rPr lang="en-US" altLang="zh-TW" dirty="0" smtClean="0"/>
              <a:t>Measures of Variability</a:t>
            </a:r>
          </a:p>
          <a:p>
            <a:pPr eaLnBrk="1" hangingPunct="1">
              <a:defRPr/>
            </a:pPr>
            <a:r>
              <a:rPr lang="en-US" altLang="zh-TW" dirty="0" smtClean="0"/>
              <a:t>Measures of Relative Standing</a:t>
            </a:r>
          </a:p>
          <a:p>
            <a:pPr eaLnBrk="1" hangingPunct="1">
              <a:buClr>
                <a:srgbClr val="FF9900"/>
              </a:buClr>
              <a:buSzTx/>
              <a:buFont typeface="Wingdings" pitchFamily="2" charset="2"/>
              <a:buChar char="þ"/>
              <a:defRPr/>
            </a:pPr>
            <a:r>
              <a:rPr lang="en-US" altLang="zh-TW" b="1" dirty="0" smtClean="0">
                <a:solidFill>
                  <a:srgbClr val="FF9900"/>
                </a:solidFill>
              </a:rPr>
              <a:t>Shape</a:t>
            </a:r>
          </a:p>
          <a:p>
            <a:pPr eaLnBrk="1" hangingPunct="1">
              <a:defRPr/>
            </a:pPr>
            <a:r>
              <a:rPr lang="en-US" altLang="zh-TW" dirty="0" smtClean="0"/>
              <a:t>Measures of Linear Relationship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6732240" y="4149080"/>
            <a:ext cx="2016224" cy="2232248"/>
            <a:chOff x="6156176" y="4149080"/>
            <a:chExt cx="2016224" cy="2232248"/>
          </a:xfrm>
        </p:grpSpPr>
        <p:grpSp>
          <p:nvGrpSpPr>
            <p:cNvPr id="12" name="群組 17"/>
            <p:cNvGrpSpPr/>
            <p:nvPr/>
          </p:nvGrpSpPr>
          <p:grpSpPr>
            <a:xfrm>
              <a:off x="6660232" y="4149080"/>
              <a:ext cx="792088" cy="814388"/>
              <a:chOff x="6804248" y="4005064"/>
              <a:chExt cx="792088" cy="814388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6804248" y="4005064"/>
                <a:ext cx="792088" cy="792088"/>
              </a:xfrm>
              <a:prstGeom prst="rect">
                <a:avLst/>
              </a:prstGeom>
              <a:solidFill>
                <a:srgbClr val="2A15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23" name="Object 2"/>
              <p:cNvGraphicFramePr>
                <a:graphicFrameLocks noChangeAspect="1"/>
              </p:cNvGraphicFramePr>
              <p:nvPr/>
            </p:nvGraphicFramePr>
            <p:xfrm>
              <a:off x="6804248" y="4005064"/>
              <a:ext cx="752475" cy="814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1" name="方程式" r:id="rId3" imgW="152280" imgH="164880" progId="Equation.3">
                      <p:embed/>
                    </p:oleObj>
                  </mc:Choice>
                  <mc:Fallback>
                    <p:oleObj name="方程式" r:id="rId3" imgW="152280" imgH="16488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248" y="4005064"/>
                            <a:ext cx="752475" cy="814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80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群組 15"/>
            <p:cNvGrpSpPr/>
            <p:nvPr/>
          </p:nvGrpSpPr>
          <p:grpSpPr>
            <a:xfrm>
              <a:off x="7380312" y="4797152"/>
              <a:ext cx="792088" cy="792088"/>
              <a:chOff x="7452320" y="4581128"/>
              <a:chExt cx="792088" cy="792088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7452320" y="4581128"/>
                <a:ext cx="792088" cy="792088"/>
              </a:xfrm>
              <a:prstGeom prst="rect">
                <a:avLst/>
              </a:prstGeom>
              <a:solidFill>
                <a:srgbClr val="0033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21" name="Object 4"/>
              <p:cNvGraphicFramePr>
                <a:graphicFrameLocks noChangeAspect="1"/>
              </p:cNvGraphicFramePr>
              <p:nvPr/>
            </p:nvGraphicFramePr>
            <p:xfrm>
              <a:off x="7503690" y="4591402"/>
              <a:ext cx="723900" cy="774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2" name="方程式" r:id="rId5" imgW="190440" imgH="203040" progId="Equation.3">
                      <p:embed/>
                    </p:oleObj>
                  </mc:Choice>
                  <mc:Fallback>
                    <p:oleObj name="方程式" r:id="rId5" imgW="190440" imgH="2030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3690" y="4591402"/>
                            <a:ext cx="723900" cy="774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群組 16"/>
            <p:cNvGrpSpPr/>
            <p:nvPr/>
          </p:nvGrpSpPr>
          <p:grpSpPr>
            <a:xfrm>
              <a:off x="6156176" y="4941168"/>
              <a:ext cx="802526" cy="793750"/>
              <a:chOff x="6012160" y="4797152"/>
              <a:chExt cx="802526" cy="79375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6012160" y="4797152"/>
                <a:ext cx="792088" cy="792088"/>
              </a:xfrm>
              <a:prstGeom prst="rect">
                <a:avLst/>
              </a:prstGeom>
              <a:solidFill>
                <a:srgbClr val="00206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19" name="Object 3"/>
              <p:cNvGraphicFramePr>
                <a:graphicFrameLocks noChangeAspect="1"/>
              </p:cNvGraphicFramePr>
              <p:nvPr/>
            </p:nvGraphicFramePr>
            <p:xfrm>
              <a:off x="6022524" y="4797152"/>
              <a:ext cx="792162" cy="793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3" name="方程式" r:id="rId7" imgW="203040" imgH="203040" progId="Equation.3">
                      <p:embed/>
                    </p:oleObj>
                  </mc:Choice>
                  <mc:Fallback>
                    <p:oleObj name="方程式" r:id="rId7" imgW="203040" imgH="2030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2524" y="4797152"/>
                            <a:ext cx="792162" cy="793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8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群組 14"/>
            <p:cNvGrpSpPr/>
            <p:nvPr/>
          </p:nvGrpSpPr>
          <p:grpSpPr>
            <a:xfrm>
              <a:off x="6948264" y="5589240"/>
              <a:ext cx="792088" cy="792088"/>
              <a:chOff x="7236296" y="5589240"/>
              <a:chExt cx="792088" cy="792088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7236296" y="5589240"/>
                <a:ext cx="792088" cy="792088"/>
              </a:xfrm>
              <a:prstGeom prst="rect">
                <a:avLst/>
              </a:prstGeom>
              <a:solidFill>
                <a:srgbClr val="6600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17" name="Object 3"/>
              <p:cNvGraphicFramePr>
                <a:graphicFrameLocks noChangeAspect="1"/>
              </p:cNvGraphicFramePr>
              <p:nvPr/>
            </p:nvGraphicFramePr>
            <p:xfrm>
              <a:off x="7256934" y="5589240"/>
              <a:ext cx="720725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4" name="方程式" r:id="rId9" imgW="177480" imgH="190440" progId="Equation.3">
                      <p:embed/>
                    </p:oleObj>
                  </mc:Choice>
                  <mc:Fallback>
                    <p:oleObj name="方程式" r:id="rId9" imgW="177480" imgH="1904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6934" y="5589240"/>
                            <a:ext cx="720725" cy="773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80008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AC942C2-3A9A-41C6-8579-2DEA309B027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62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A16501E7-6BFF-4E83-A495-7E1D754A08CB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Shape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3350" y="1600200"/>
            <a:ext cx="728345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Describes how data are distributed</a:t>
            </a:r>
          </a:p>
          <a:p>
            <a:pPr eaLnBrk="1" hangingPunct="1">
              <a:defRPr/>
            </a:pPr>
            <a:r>
              <a:rPr lang="en-US" altLang="zh-TW" sz="4800" dirty="0" smtClean="0"/>
              <a:t>Measures of shape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zh-TW" sz="4800" dirty="0" err="1" smtClean="0"/>
              <a:t>Skewness</a:t>
            </a:r>
            <a:r>
              <a:rPr lang="en-US" altLang="zh-TW" sz="4800" dirty="0" smtClean="0"/>
              <a:t> (Symmetry)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zh-TW" sz="4800" dirty="0" smtClean="0"/>
              <a:t>Kurtosis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38CA349-8C35-4B2B-90EE-773C32CDD408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72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6BCF92E-9641-4682-A3E7-95A91CF611D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04800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Measure of Movement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24000"/>
            <a:ext cx="8353425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800" i="1" smtClean="0">
                <a:latin typeface="Times New Roman" pitchFamily="18" charset="0"/>
              </a:rPr>
              <a:t>m</a:t>
            </a:r>
            <a:r>
              <a:rPr lang="en-US" altLang="zh-TW" sz="4800" i="1" baseline="-25000" smtClean="0">
                <a:latin typeface="Times New Roman" pitchFamily="18" charset="0"/>
              </a:rPr>
              <a:t>1</a:t>
            </a:r>
            <a:r>
              <a:rPr lang="en-US" altLang="zh-TW" sz="4800" smtClean="0">
                <a:latin typeface="Times New Roman" pitchFamily="18" charset="0"/>
              </a:rPr>
              <a:t> </a:t>
            </a:r>
            <a:r>
              <a:rPr lang="en-US" altLang="zh-TW" sz="4800" smtClean="0"/>
              <a:t>: 1st moment </a:t>
            </a:r>
            <a:r>
              <a:rPr lang="en-US" altLang="zh-TW" sz="4800" smtClean="0">
                <a:latin typeface="Symbol" pitchFamily="18" charset="2"/>
              </a:rPr>
              <a:t></a:t>
            </a:r>
            <a:r>
              <a:rPr lang="en-US" altLang="zh-TW" sz="4800" i="1" smtClean="0">
                <a:latin typeface="Times New Roman" pitchFamily="18" charset="0"/>
              </a:rPr>
              <a:t>x</a:t>
            </a:r>
            <a:r>
              <a:rPr lang="en-US" altLang="zh-TW" sz="4800" smtClean="0">
                <a:latin typeface="Times New Roman" pitchFamily="18" charset="0"/>
              </a:rPr>
              <a:t>/</a:t>
            </a:r>
            <a:r>
              <a:rPr lang="en-US" altLang="zh-TW" sz="4800" i="1" smtClean="0">
                <a:latin typeface="Times New Roman" pitchFamily="18" charset="0"/>
              </a:rPr>
              <a:t>n</a:t>
            </a:r>
            <a:r>
              <a:rPr lang="en-US" altLang="zh-TW" sz="4800" i="1" smtClean="0"/>
              <a:t> </a:t>
            </a:r>
            <a:r>
              <a:rPr lang="en-US" altLang="zh-TW" sz="4800" smtClean="0"/>
              <a:t>~ mean or </a:t>
            </a:r>
            <a:r>
              <a:rPr lang="en-US" altLang="zh-TW" sz="4800" i="1" smtClean="0">
                <a:latin typeface="Times New Roman" pitchFamily="18" charset="0"/>
              </a:rPr>
              <a:t>x</a:t>
            </a:r>
            <a:endParaRPr lang="en-US" altLang="zh-TW" sz="4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800" i="1" smtClean="0">
                <a:latin typeface="Times New Roman" pitchFamily="18" charset="0"/>
              </a:rPr>
              <a:t>m</a:t>
            </a:r>
            <a:r>
              <a:rPr lang="en-US" altLang="zh-TW" sz="4800" i="1" baseline="-25000" smtClean="0">
                <a:latin typeface="Times New Roman" pitchFamily="18" charset="0"/>
              </a:rPr>
              <a:t>2</a:t>
            </a:r>
            <a:r>
              <a:rPr lang="en-US" altLang="zh-TW" sz="4800" smtClean="0">
                <a:latin typeface="Times New Roman" pitchFamily="18" charset="0"/>
              </a:rPr>
              <a:t> </a:t>
            </a:r>
            <a:r>
              <a:rPr lang="en-US" altLang="zh-TW" sz="4800" smtClean="0"/>
              <a:t>: 2nd moment </a:t>
            </a:r>
            <a:r>
              <a:rPr lang="en-US" altLang="zh-TW" sz="4800" smtClean="0">
                <a:latin typeface="Symbol" pitchFamily="18" charset="2"/>
              </a:rPr>
              <a:t></a:t>
            </a:r>
            <a:r>
              <a:rPr lang="en-US" altLang="zh-TW" sz="4800" i="1" smtClean="0">
                <a:latin typeface="Times New Roman" pitchFamily="18" charset="0"/>
              </a:rPr>
              <a:t>x </a:t>
            </a:r>
            <a:r>
              <a:rPr lang="en-US" altLang="zh-TW" sz="4800" smtClean="0">
                <a:latin typeface="Times New Roman" pitchFamily="18" charset="0"/>
              </a:rPr>
              <a:t>- </a:t>
            </a:r>
            <a:r>
              <a:rPr lang="en-US" altLang="zh-TW" sz="4800" i="1" smtClean="0">
                <a:latin typeface="Times New Roman" pitchFamily="18" charset="0"/>
              </a:rPr>
              <a:t>x</a:t>
            </a:r>
            <a:r>
              <a:rPr lang="en-US" altLang="zh-TW" sz="4800" smtClean="0"/>
              <a:t>)</a:t>
            </a:r>
            <a:r>
              <a:rPr lang="en-US" altLang="zh-TW" sz="4800" i="1" baseline="30000" smtClean="0">
                <a:latin typeface="Times New Roman" pitchFamily="18" charset="0"/>
              </a:rPr>
              <a:t>2</a:t>
            </a:r>
            <a:r>
              <a:rPr lang="en-US" altLang="zh-TW" sz="4800" smtClean="0"/>
              <a:t>/</a:t>
            </a:r>
            <a:r>
              <a:rPr lang="en-US" altLang="zh-TW" sz="4800" i="1" smtClean="0">
                <a:latin typeface="Times New Roman" pitchFamily="18" charset="0"/>
              </a:rPr>
              <a:t>n</a:t>
            </a:r>
            <a:r>
              <a:rPr lang="en-US" altLang="zh-TW" sz="4800" i="1" smtClean="0"/>
              <a:t> ~ </a:t>
            </a:r>
            <a:r>
              <a:rPr lang="en-US" altLang="zh-TW" sz="4800" smtClean="0"/>
              <a:t>Variance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800" i="1" smtClean="0">
                <a:latin typeface="Times New Roman" pitchFamily="18" charset="0"/>
              </a:rPr>
              <a:t>m</a:t>
            </a:r>
            <a:r>
              <a:rPr lang="en-US" altLang="zh-TW" sz="4800" i="1" baseline="-25000" smtClean="0">
                <a:latin typeface="Times New Roman" pitchFamily="18" charset="0"/>
              </a:rPr>
              <a:t>3</a:t>
            </a:r>
            <a:r>
              <a:rPr lang="en-US" altLang="zh-TW" sz="4800" smtClean="0">
                <a:latin typeface="Times New Roman" pitchFamily="18" charset="0"/>
              </a:rPr>
              <a:t> </a:t>
            </a:r>
            <a:r>
              <a:rPr lang="en-US" altLang="zh-TW" sz="4800" smtClean="0"/>
              <a:t>: 3rd moment </a:t>
            </a:r>
            <a:r>
              <a:rPr lang="en-US" altLang="zh-TW" sz="4800" smtClean="0">
                <a:latin typeface="Symbol" pitchFamily="18" charset="2"/>
              </a:rPr>
              <a:t></a:t>
            </a:r>
            <a:r>
              <a:rPr lang="en-US" altLang="zh-TW" sz="4800" i="1" smtClean="0">
                <a:latin typeface="Times New Roman" pitchFamily="18" charset="0"/>
              </a:rPr>
              <a:t>x </a:t>
            </a:r>
            <a:r>
              <a:rPr lang="en-US" altLang="zh-TW" sz="4800" smtClean="0">
                <a:latin typeface="Times New Roman" pitchFamily="18" charset="0"/>
              </a:rPr>
              <a:t>- </a:t>
            </a:r>
            <a:r>
              <a:rPr lang="en-US" altLang="zh-TW" sz="4800" i="1" smtClean="0">
                <a:latin typeface="Times New Roman" pitchFamily="18" charset="0"/>
              </a:rPr>
              <a:t>x</a:t>
            </a:r>
            <a:r>
              <a:rPr lang="en-US" altLang="zh-TW" sz="4800" smtClean="0"/>
              <a:t>)</a:t>
            </a:r>
            <a:r>
              <a:rPr lang="en-US" altLang="zh-TW" sz="4800" i="1" baseline="30000" smtClean="0">
                <a:latin typeface="Times New Roman" pitchFamily="18" charset="0"/>
              </a:rPr>
              <a:t>3</a:t>
            </a:r>
            <a:r>
              <a:rPr lang="en-US" altLang="zh-TW" sz="4800" smtClean="0"/>
              <a:t>/</a:t>
            </a:r>
            <a:r>
              <a:rPr lang="en-US" altLang="zh-TW" sz="4800" i="1" smtClean="0">
                <a:latin typeface="Times New Roman" pitchFamily="18" charset="0"/>
              </a:rPr>
              <a:t>n </a:t>
            </a:r>
            <a:endParaRPr lang="en-US" altLang="zh-TW" sz="4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800" i="1" smtClean="0">
                <a:latin typeface="Times New Roman" pitchFamily="18" charset="0"/>
              </a:rPr>
              <a:t>m</a:t>
            </a:r>
            <a:r>
              <a:rPr lang="en-US" altLang="zh-TW" sz="4800" i="1" baseline="-25000" smtClean="0">
                <a:latin typeface="Times New Roman" pitchFamily="18" charset="0"/>
              </a:rPr>
              <a:t>4</a:t>
            </a:r>
            <a:r>
              <a:rPr lang="en-US" altLang="zh-TW" sz="4800" smtClean="0">
                <a:latin typeface="Times New Roman" pitchFamily="18" charset="0"/>
              </a:rPr>
              <a:t> </a:t>
            </a:r>
            <a:r>
              <a:rPr lang="en-US" altLang="zh-TW" sz="4800" smtClean="0"/>
              <a:t>: 4th moment </a:t>
            </a:r>
            <a:r>
              <a:rPr lang="en-US" altLang="zh-TW" sz="4800" smtClean="0">
                <a:latin typeface="Symbol" pitchFamily="18" charset="2"/>
              </a:rPr>
              <a:t></a:t>
            </a:r>
            <a:r>
              <a:rPr lang="en-US" altLang="zh-TW" sz="4800" i="1" smtClean="0">
                <a:latin typeface="Times New Roman" pitchFamily="18" charset="0"/>
              </a:rPr>
              <a:t>x </a:t>
            </a:r>
            <a:r>
              <a:rPr lang="en-US" altLang="zh-TW" sz="4800" smtClean="0">
                <a:latin typeface="Times New Roman" pitchFamily="18" charset="0"/>
              </a:rPr>
              <a:t>- </a:t>
            </a:r>
            <a:r>
              <a:rPr lang="en-US" altLang="zh-TW" sz="4800" i="1" smtClean="0">
                <a:latin typeface="Times New Roman" pitchFamily="18" charset="0"/>
              </a:rPr>
              <a:t>x</a:t>
            </a:r>
            <a:r>
              <a:rPr lang="en-US" altLang="zh-TW" sz="4800" smtClean="0"/>
              <a:t>)</a:t>
            </a:r>
            <a:r>
              <a:rPr lang="en-US" altLang="zh-TW" sz="4800" i="1" baseline="30000" smtClean="0">
                <a:latin typeface="Times New Roman" pitchFamily="18" charset="0"/>
              </a:rPr>
              <a:t>4</a:t>
            </a:r>
            <a:r>
              <a:rPr lang="en-US" altLang="zh-TW" sz="4800" smtClean="0"/>
              <a:t>/</a:t>
            </a:r>
            <a:r>
              <a:rPr lang="en-US" altLang="zh-TW" sz="4800" i="1" smtClean="0">
                <a:latin typeface="Times New Roman" pitchFamily="18" charset="0"/>
              </a:rPr>
              <a:t>n</a:t>
            </a:r>
            <a:endParaRPr lang="en-US" altLang="zh-TW" sz="4800" smtClean="0">
              <a:latin typeface="Times New Roman" pitchFamily="18" charset="0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1763713" y="242093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6851650" y="3213100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6732588" y="4652963"/>
            <a:ext cx="312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6732588" y="5516563"/>
            <a:ext cx="312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16D841-9996-416D-B707-745BB33BF458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76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5C84A4C-5178-4700-BF84-F5B3D99DF58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500814" cy="108012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Coefficient of </a:t>
            </a:r>
            <a:r>
              <a:rPr lang="en-US" altLang="zh-TW" dirty="0" err="1" smtClean="0"/>
              <a:t>Skewness</a:t>
            </a:r>
            <a:r>
              <a:rPr lang="en-US" altLang="zh-TW" dirty="0" smtClean="0"/>
              <a:t>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467600" cy="13716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A measure of a data set’s deviation from symmetry.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92275" y="4495800"/>
            <a:ext cx="6537325" cy="2133600"/>
            <a:chOff x="1066" y="2832"/>
            <a:chExt cx="4118" cy="1344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197" y="2832"/>
              <a:ext cx="3987" cy="1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/>
            <a:lstStyle/>
            <a:p>
              <a:pPr>
                <a:defRPr/>
              </a:pPr>
              <a:r>
                <a:rPr lang="en-US" altLang="zh-TW" sz="4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TW" sz="4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&gt; 0 </a:t>
              </a: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Skewed to right</a:t>
              </a:r>
            </a:p>
            <a:p>
              <a:pPr>
                <a:defRPr/>
              </a:pPr>
              <a:r>
                <a:rPr lang="en-US" altLang="zh-TW" sz="4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TW" sz="4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= 0 </a:t>
              </a: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Symmetric</a:t>
              </a:r>
            </a:p>
            <a:p>
              <a:pPr>
                <a:defRPr/>
              </a:pPr>
              <a:r>
                <a:rPr lang="en-US" altLang="zh-TW" sz="4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TW" sz="4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&lt; 0 </a:t>
              </a:r>
              <a:r>
                <a:rPr lang="en-US" altLang="zh-TW" sz="4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Skewed to left</a:t>
              </a:r>
            </a:p>
          </p:txBody>
        </p:sp>
        <p:sp>
          <p:nvSpPr>
            <p:cNvPr id="94214" name="AutoShape 6"/>
            <p:cNvSpPr>
              <a:spLocks/>
            </p:cNvSpPr>
            <p:nvPr/>
          </p:nvSpPr>
          <p:spPr bwMode="auto">
            <a:xfrm>
              <a:off x="1066" y="2976"/>
              <a:ext cx="136" cy="1200"/>
            </a:xfrm>
            <a:prstGeom prst="leftBrace">
              <a:avLst>
                <a:gd name="adj1" fmla="val 735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aphicFrame>
        <p:nvGraphicFramePr>
          <p:cNvPr id="304128" name="Object 1024"/>
          <p:cNvGraphicFramePr>
            <a:graphicFrameLocks noChangeAspect="1"/>
          </p:cNvGraphicFramePr>
          <p:nvPr/>
        </p:nvGraphicFramePr>
        <p:xfrm>
          <a:off x="3398838" y="2636838"/>
          <a:ext cx="249237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方程式" r:id="rId3" imgW="647640" imgH="469800" progId="Equation.3">
                  <p:embed/>
                </p:oleObj>
              </mc:Choice>
              <mc:Fallback>
                <p:oleObj name="方程式" r:id="rId3" imgW="647640" imgH="469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636838"/>
                        <a:ext cx="2492375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438BF38-C7C6-4ECA-BE38-A6DE31F55FA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604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37DDE52-E8BD-411F-B15A-436E8631E23B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5682" y="260648"/>
            <a:ext cx="8140774" cy="1801336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Usage of Standard Deviation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601" y="2061984"/>
            <a:ext cx="8424936" cy="43034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4800" dirty="0" smtClean="0"/>
              <a:t>Compare the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variability</a:t>
            </a:r>
            <a:r>
              <a:rPr lang="en-US" altLang="zh-TW" sz="4800" dirty="0" smtClean="0"/>
              <a:t> of several distributions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800" dirty="0" smtClean="0"/>
              <a:t>Make a statement about the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general shape</a:t>
            </a:r>
            <a:r>
              <a:rPr lang="en-US" altLang="zh-TW" sz="4800" dirty="0" smtClean="0">
                <a:solidFill>
                  <a:srgbClr val="FF9900"/>
                </a:solidFill>
              </a:rPr>
              <a:t> </a:t>
            </a:r>
            <a:r>
              <a:rPr lang="en-US" altLang="zh-TW" sz="4800" dirty="0" smtClean="0"/>
              <a:t>of a distribution: apply Empirical </a:t>
            </a:r>
            <a:r>
              <a:rPr lang="en-US" altLang="zh-TW" sz="4800" dirty="0"/>
              <a:t>rule or Chebyshev </a:t>
            </a:r>
            <a:r>
              <a:rPr lang="en-US" altLang="zh-TW" sz="4800" dirty="0" smtClean="0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11406766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2B00204-4A7A-4DB1-BB25-A38D89079B63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4BB3697-DBEC-449C-8077-32F2AEC08A4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60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67750" cy="165576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Coefficient of </a:t>
            </a:r>
            <a:r>
              <a:rPr lang="en-US" altLang="zh-TW" dirty="0" err="1" smtClean="0"/>
              <a:t>Skewness</a:t>
            </a:r>
            <a:r>
              <a:rPr lang="en-US" altLang="zh-TW" dirty="0" smtClean="0"/>
              <a:t> (Excel)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41500"/>
            <a:ext cx="8893175" cy="13716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A </a:t>
            </a:r>
            <a:r>
              <a:rPr lang="en-US" altLang="zh-TW" smtClean="0">
                <a:hlinkClick r:id="rId3" action="ppaction://hlinksldjump"/>
              </a:rPr>
              <a:t>measure</a:t>
            </a:r>
            <a:r>
              <a:rPr lang="en-US" altLang="zh-TW" smtClean="0"/>
              <a:t> of a data set’s deviation from symmetry.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92275" y="4495800"/>
            <a:ext cx="6537325" cy="2133600"/>
            <a:chOff x="1066" y="2832"/>
            <a:chExt cx="4118" cy="1344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197" y="2832"/>
              <a:ext cx="3987" cy="1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/>
            <a:lstStyle/>
            <a:p>
              <a:pPr>
                <a:defRPr/>
              </a:pPr>
              <a:r>
                <a:rPr lang="en-US" altLang="zh-TW" sz="4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TW" sz="4400" i="1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TW" sz="4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&gt; 0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Skewed to right</a:t>
              </a:r>
            </a:p>
            <a:p>
              <a:pPr>
                <a:defRPr/>
              </a:pPr>
              <a:r>
                <a:rPr lang="en-US" altLang="zh-TW" sz="4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TW" sz="4400" i="1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TW" sz="4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 0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Symmetric</a:t>
              </a:r>
            </a:p>
            <a:p>
              <a:pPr>
                <a:defRPr/>
              </a:pPr>
              <a:r>
                <a:rPr lang="en-US" altLang="zh-TW" sz="4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TW" sz="4400" i="1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TW" sz="4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&lt; 0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Skewed to left</a:t>
              </a:r>
            </a:p>
          </p:txBody>
        </p:sp>
        <p:sp>
          <p:nvSpPr>
            <p:cNvPr id="285702" name="AutoShape 6"/>
            <p:cNvSpPr>
              <a:spLocks/>
            </p:cNvSpPr>
            <p:nvPr/>
          </p:nvSpPr>
          <p:spPr bwMode="auto">
            <a:xfrm>
              <a:off x="1066" y="2976"/>
              <a:ext cx="136" cy="1200"/>
            </a:xfrm>
            <a:prstGeom prst="leftBrace">
              <a:avLst>
                <a:gd name="adj1" fmla="val 735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3348038" y="2701925"/>
          <a:ext cx="48879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方程式" r:id="rId4" imgW="1269720" imgH="507960" progId="Equation.3">
                  <p:embed/>
                </p:oleObj>
              </mc:Choice>
              <mc:Fallback>
                <p:oleObj name="方程式" r:id="rId4" imgW="126972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01925"/>
                        <a:ext cx="48879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228600" y="2671266"/>
            <a:ext cx="4896545" cy="1677987"/>
            <a:chOff x="4808473" y="1073513"/>
            <a:chExt cx="4896545" cy="1677987"/>
          </a:xfrm>
        </p:grpSpPr>
        <p:sp>
          <p:nvSpPr>
            <p:cNvPr id="11" name="矩形 10"/>
            <p:cNvSpPr/>
            <p:nvPr/>
          </p:nvSpPr>
          <p:spPr bwMode="auto">
            <a:xfrm>
              <a:off x="4808473" y="1073513"/>
              <a:ext cx="4896545" cy="167798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2217287"/>
                </p:ext>
              </p:extLst>
            </p:nvPr>
          </p:nvGraphicFramePr>
          <p:xfrm>
            <a:off x="5168043" y="1112685"/>
            <a:ext cx="3925887" cy="163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1" name="方程式" r:id="rId6" imgW="1066680" imgH="444240" progId="Equation.3">
                    <p:embed/>
                  </p:oleObj>
                </mc:Choice>
                <mc:Fallback>
                  <p:oleObj name="方程式" r:id="rId6" imgW="1066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043" y="1112685"/>
                          <a:ext cx="3925887" cy="163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DCFFB13-69A8-4477-8D23-01C247039BFC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83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6362240-04A9-49DE-84D2-FC8935779CB5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95301" name="Rectangle 69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err="1" smtClean="0"/>
              <a:t>Skewness</a:t>
            </a:r>
            <a:endParaRPr lang="en-US" altLang="zh-TW" dirty="0" smtClean="0"/>
          </a:p>
        </p:txBody>
      </p:sp>
      <p:sp>
        <p:nvSpPr>
          <p:cNvPr id="95302" name="Rectangle 70"/>
          <p:cNvSpPr>
            <a:spLocks noGrp="1" noChangeArrowheads="1"/>
          </p:cNvSpPr>
          <p:nvPr>
            <p:ph type="body" idx="1"/>
          </p:nvPr>
        </p:nvSpPr>
        <p:spPr>
          <a:xfrm>
            <a:off x="1116013" y="1268413"/>
            <a:ext cx="7848600" cy="2232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Describes how data are distributed</a:t>
            </a:r>
          </a:p>
          <a:p>
            <a:pPr eaLnBrk="1" hangingPunct="1">
              <a:defRPr/>
            </a:pPr>
            <a:r>
              <a:rPr lang="en-US" altLang="zh-TW" smtClean="0"/>
              <a:t>Measures of shape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6172200" y="4308475"/>
            <a:ext cx="2486025" cy="51593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altLang="zh-TW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Right-Skewed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784225" y="4321175"/>
            <a:ext cx="2160588" cy="51593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altLang="zh-TW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Left-Skewed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3705225" y="4321175"/>
            <a:ext cx="2133600" cy="51593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altLang="zh-TW" sz="2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Symmetric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348038" y="4884738"/>
            <a:ext cx="2657475" cy="1635125"/>
            <a:chOff x="2116" y="2934"/>
            <a:chExt cx="1674" cy="1030"/>
          </a:xfrm>
        </p:grpSpPr>
        <p:sp>
          <p:nvSpPr>
            <p:cNvPr id="95238" name="Freeform 6"/>
            <p:cNvSpPr>
              <a:spLocks/>
            </p:cNvSpPr>
            <p:nvPr/>
          </p:nvSpPr>
          <p:spPr bwMode="auto">
            <a:xfrm>
              <a:off x="2982" y="3160"/>
              <a:ext cx="570" cy="675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39" name="Freeform 7"/>
            <p:cNvSpPr>
              <a:spLocks/>
            </p:cNvSpPr>
            <p:nvPr/>
          </p:nvSpPr>
          <p:spPr bwMode="auto">
            <a:xfrm>
              <a:off x="2414" y="3160"/>
              <a:ext cx="569" cy="675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2116" y="2934"/>
              <a:ext cx="4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Mean</a:t>
              </a:r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2482" y="2934"/>
              <a:ext cx="1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2522" y="2934"/>
              <a:ext cx="2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CDCDC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= </a:t>
              </a:r>
            </a:p>
          </p:txBody>
        </p:sp>
        <p:sp>
          <p:nvSpPr>
            <p:cNvPr id="95248" name="Rectangle 16"/>
            <p:cNvSpPr>
              <a:spLocks noChangeArrowheads="1"/>
            </p:cNvSpPr>
            <p:nvPr/>
          </p:nvSpPr>
          <p:spPr bwMode="auto">
            <a:xfrm>
              <a:off x="2645" y="2934"/>
              <a:ext cx="6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Median</a:t>
              </a:r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3137" y="2934"/>
              <a:ext cx="1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95250" name="Rectangle 18"/>
            <p:cNvSpPr>
              <a:spLocks noChangeArrowheads="1"/>
            </p:cNvSpPr>
            <p:nvPr/>
          </p:nvSpPr>
          <p:spPr bwMode="auto">
            <a:xfrm>
              <a:off x="3177" y="2934"/>
              <a:ext cx="2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CDCDC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= </a:t>
              </a:r>
            </a:p>
          </p:txBody>
        </p:sp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3300" y="2934"/>
              <a:ext cx="4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Mode</a:t>
              </a:r>
            </a:p>
          </p:txBody>
        </p:sp>
        <p:sp>
          <p:nvSpPr>
            <p:cNvPr id="95271" name="Line 39"/>
            <p:cNvSpPr>
              <a:spLocks noChangeShapeType="1"/>
            </p:cNvSpPr>
            <p:nvPr/>
          </p:nvSpPr>
          <p:spPr bwMode="auto">
            <a:xfrm>
              <a:off x="2982" y="3202"/>
              <a:ext cx="0" cy="60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2954" y="3209"/>
              <a:ext cx="4" cy="60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5" name="Line 53"/>
            <p:cNvSpPr>
              <a:spLocks noChangeShapeType="1"/>
            </p:cNvSpPr>
            <p:nvPr/>
          </p:nvSpPr>
          <p:spPr bwMode="auto">
            <a:xfrm>
              <a:off x="3005" y="3209"/>
              <a:ext cx="0" cy="60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6" name="Line 54"/>
            <p:cNvSpPr>
              <a:spLocks noChangeShapeType="1"/>
            </p:cNvSpPr>
            <p:nvPr/>
          </p:nvSpPr>
          <p:spPr bwMode="auto">
            <a:xfrm>
              <a:off x="2423" y="3834"/>
              <a:ext cx="1203" cy="0"/>
            </a:xfrm>
            <a:prstGeom prst="line">
              <a:avLst/>
            </a:prstGeom>
            <a:noFill/>
            <a:ln w="28575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7" name="Freeform 55"/>
            <p:cNvSpPr>
              <a:spLocks/>
            </p:cNvSpPr>
            <p:nvPr/>
          </p:nvSpPr>
          <p:spPr bwMode="auto">
            <a:xfrm>
              <a:off x="3634" y="3806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5"/>
                </a:cxn>
                <a:cxn ang="0">
                  <a:pos x="0" y="53"/>
                </a:cxn>
                <a:cxn ang="0">
                  <a:pos x="0" y="0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3" y="25"/>
                  </a:lnTo>
                  <a:lnTo>
                    <a:pt x="0" y="53"/>
                  </a:lnTo>
                  <a:lnTo>
                    <a:pt x="0" y="0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8" name="Rectangle 56"/>
            <p:cNvSpPr>
              <a:spLocks noChangeArrowheads="1"/>
            </p:cNvSpPr>
            <p:nvPr/>
          </p:nvSpPr>
          <p:spPr bwMode="auto">
            <a:xfrm>
              <a:off x="2924" y="3906"/>
              <a:ext cx="116" cy="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835650" y="4889500"/>
            <a:ext cx="2724150" cy="1635125"/>
            <a:chOff x="3676" y="2934"/>
            <a:chExt cx="1716" cy="1030"/>
          </a:xfrm>
        </p:grpSpPr>
        <p:sp>
          <p:nvSpPr>
            <p:cNvPr id="95240" name="Freeform 8"/>
            <p:cNvSpPr>
              <a:spLocks/>
            </p:cNvSpPr>
            <p:nvPr/>
          </p:nvSpPr>
          <p:spPr bwMode="auto">
            <a:xfrm>
              <a:off x="4403" y="3160"/>
              <a:ext cx="853" cy="675"/>
            </a:xfrm>
            <a:custGeom>
              <a:avLst/>
              <a:gdLst/>
              <a:ahLst/>
              <a:cxnLst>
                <a:cxn ang="0">
                  <a:pos x="852" y="674"/>
                </a:cxn>
                <a:cxn ang="0">
                  <a:pos x="761" y="667"/>
                </a:cxn>
                <a:cxn ang="0">
                  <a:pos x="718" y="659"/>
                </a:cxn>
                <a:cxn ang="0">
                  <a:pos x="672" y="648"/>
                </a:cxn>
                <a:cxn ang="0">
                  <a:pos x="627" y="633"/>
                </a:cxn>
                <a:cxn ang="0">
                  <a:pos x="583" y="612"/>
                </a:cxn>
                <a:cxn ang="0">
                  <a:pos x="538" y="583"/>
                </a:cxn>
                <a:cxn ang="0">
                  <a:pos x="447" y="506"/>
                </a:cxn>
                <a:cxn ang="0">
                  <a:pos x="358" y="396"/>
                </a:cxn>
                <a:cxn ang="0">
                  <a:pos x="269" y="263"/>
                </a:cxn>
                <a:cxn ang="0">
                  <a:pos x="224" y="197"/>
                </a:cxn>
                <a:cxn ang="0">
                  <a:pos x="178" y="133"/>
                </a:cxn>
                <a:cxn ang="0">
                  <a:pos x="135" y="78"/>
                </a:cxn>
                <a:cxn ang="0">
                  <a:pos x="89" y="36"/>
                </a:cxn>
                <a:cxn ang="0">
                  <a:pos x="44" y="10"/>
                </a:cxn>
                <a:cxn ang="0">
                  <a:pos x="0" y="0"/>
                </a:cxn>
              </a:cxnLst>
              <a:rect l="0" t="0" r="r" b="b"/>
              <a:pathLst>
                <a:path w="853" h="675">
                  <a:moveTo>
                    <a:pt x="852" y="674"/>
                  </a:moveTo>
                  <a:lnTo>
                    <a:pt x="761" y="667"/>
                  </a:lnTo>
                  <a:lnTo>
                    <a:pt x="718" y="659"/>
                  </a:lnTo>
                  <a:lnTo>
                    <a:pt x="672" y="648"/>
                  </a:lnTo>
                  <a:lnTo>
                    <a:pt x="627" y="633"/>
                  </a:lnTo>
                  <a:lnTo>
                    <a:pt x="583" y="612"/>
                  </a:lnTo>
                  <a:lnTo>
                    <a:pt x="538" y="583"/>
                  </a:lnTo>
                  <a:lnTo>
                    <a:pt x="447" y="506"/>
                  </a:lnTo>
                  <a:lnTo>
                    <a:pt x="358" y="396"/>
                  </a:lnTo>
                  <a:lnTo>
                    <a:pt x="269" y="263"/>
                  </a:lnTo>
                  <a:lnTo>
                    <a:pt x="224" y="197"/>
                  </a:lnTo>
                  <a:lnTo>
                    <a:pt x="178" y="133"/>
                  </a:lnTo>
                  <a:lnTo>
                    <a:pt x="135" y="78"/>
                  </a:lnTo>
                  <a:lnTo>
                    <a:pt x="89" y="36"/>
                  </a:ln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41" name="Freeform 9"/>
            <p:cNvSpPr>
              <a:spLocks/>
            </p:cNvSpPr>
            <p:nvPr/>
          </p:nvSpPr>
          <p:spPr bwMode="auto">
            <a:xfrm>
              <a:off x="4119" y="3160"/>
              <a:ext cx="285" cy="675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28" y="667"/>
                </a:cxn>
                <a:cxn ang="0">
                  <a:pos x="43" y="659"/>
                </a:cxn>
                <a:cxn ang="0">
                  <a:pos x="59" y="648"/>
                </a:cxn>
                <a:cxn ang="0">
                  <a:pos x="74" y="633"/>
                </a:cxn>
                <a:cxn ang="0">
                  <a:pos x="89" y="612"/>
                </a:cxn>
                <a:cxn ang="0">
                  <a:pos x="104" y="583"/>
                </a:cxn>
                <a:cxn ang="0">
                  <a:pos x="134" y="506"/>
                </a:cxn>
                <a:cxn ang="0">
                  <a:pos x="165" y="396"/>
                </a:cxn>
                <a:cxn ang="0">
                  <a:pos x="193" y="263"/>
                </a:cxn>
                <a:cxn ang="0">
                  <a:pos x="208" y="197"/>
                </a:cxn>
                <a:cxn ang="0">
                  <a:pos x="223" y="133"/>
                </a:cxn>
                <a:cxn ang="0">
                  <a:pos x="239" y="78"/>
                </a:cxn>
                <a:cxn ang="0">
                  <a:pos x="254" y="36"/>
                </a:cxn>
                <a:cxn ang="0">
                  <a:pos x="269" y="10"/>
                </a:cxn>
                <a:cxn ang="0">
                  <a:pos x="284" y="0"/>
                </a:cxn>
              </a:cxnLst>
              <a:rect l="0" t="0" r="r" b="b"/>
              <a:pathLst>
                <a:path w="285" h="675">
                  <a:moveTo>
                    <a:pt x="0" y="674"/>
                  </a:moveTo>
                  <a:lnTo>
                    <a:pt x="28" y="667"/>
                  </a:lnTo>
                  <a:lnTo>
                    <a:pt x="43" y="659"/>
                  </a:lnTo>
                  <a:lnTo>
                    <a:pt x="59" y="648"/>
                  </a:lnTo>
                  <a:lnTo>
                    <a:pt x="74" y="633"/>
                  </a:lnTo>
                  <a:lnTo>
                    <a:pt x="89" y="612"/>
                  </a:lnTo>
                  <a:lnTo>
                    <a:pt x="104" y="583"/>
                  </a:lnTo>
                  <a:lnTo>
                    <a:pt x="134" y="506"/>
                  </a:lnTo>
                  <a:lnTo>
                    <a:pt x="165" y="396"/>
                  </a:lnTo>
                  <a:lnTo>
                    <a:pt x="193" y="263"/>
                  </a:lnTo>
                  <a:lnTo>
                    <a:pt x="208" y="197"/>
                  </a:lnTo>
                  <a:lnTo>
                    <a:pt x="223" y="133"/>
                  </a:lnTo>
                  <a:lnTo>
                    <a:pt x="239" y="78"/>
                  </a:lnTo>
                  <a:lnTo>
                    <a:pt x="254" y="36"/>
                  </a:lnTo>
                  <a:lnTo>
                    <a:pt x="269" y="10"/>
                  </a:lnTo>
                  <a:lnTo>
                    <a:pt x="284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3676" y="3067"/>
              <a:ext cx="116" cy="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3859" y="2934"/>
              <a:ext cx="4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Mode</a:t>
              </a:r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4232" y="293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95261" name="Rectangle 29"/>
            <p:cNvSpPr>
              <a:spLocks noChangeArrowheads="1"/>
            </p:cNvSpPr>
            <p:nvPr/>
          </p:nvSpPr>
          <p:spPr bwMode="auto">
            <a:xfrm>
              <a:off x="4312" y="2934"/>
              <a:ext cx="6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Median</a:t>
              </a:r>
            </a:p>
          </p:txBody>
        </p:sp>
        <p:sp>
          <p:nvSpPr>
            <p:cNvPr id="95262" name="Rectangle 30"/>
            <p:cNvSpPr>
              <a:spLocks noChangeArrowheads="1"/>
            </p:cNvSpPr>
            <p:nvPr/>
          </p:nvSpPr>
          <p:spPr bwMode="auto">
            <a:xfrm>
              <a:off x="4804" y="293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95263" name="Rectangle 31"/>
            <p:cNvSpPr>
              <a:spLocks noChangeArrowheads="1"/>
            </p:cNvSpPr>
            <p:nvPr/>
          </p:nvSpPr>
          <p:spPr bwMode="auto">
            <a:xfrm>
              <a:off x="4884" y="2934"/>
              <a:ext cx="4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Mean</a:t>
              </a:r>
            </a:p>
          </p:txBody>
        </p:sp>
        <p:sp>
          <p:nvSpPr>
            <p:cNvPr id="95264" name="Rectangle 32"/>
            <p:cNvSpPr>
              <a:spLocks noChangeArrowheads="1"/>
            </p:cNvSpPr>
            <p:nvPr/>
          </p:nvSpPr>
          <p:spPr bwMode="auto">
            <a:xfrm>
              <a:off x="5252" y="3067"/>
              <a:ext cx="116" cy="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403" y="3213"/>
              <a:ext cx="0" cy="60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4545" y="3283"/>
              <a:ext cx="0" cy="53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4687" y="3507"/>
              <a:ext cx="0" cy="31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2" name="Line 40"/>
            <p:cNvSpPr>
              <a:spLocks noChangeShapeType="1"/>
            </p:cNvSpPr>
            <p:nvPr/>
          </p:nvSpPr>
          <p:spPr bwMode="auto">
            <a:xfrm flipH="1">
              <a:off x="4799" y="3139"/>
              <a:ext cx="180" cy="219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3" name="Freeform 41"/>
            <p:cNvSpPr>
              <a:spLocks/>
            </p:cNvSpPr>
            <p:nvPr/>
          </p:nvSpPr>
          <p:spPr bwMode="auto">
            <a:xfrm>
              <a:off x="4776" y="3344"/>
              <a:ext cx="52" cy="59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0" y="58"/>
                </a:cxn>
                <a:cxn ang="0">
                  <a:pos x="9" y="0"/>
                </a:cxn>
                <a:cxn ang="0">
                  <a:pos x="11" y="4"/>
                </a:cxn>
                <a:cxn ang="0">
                  <a:pos x="12" y="6"/>
                </a:cxn>
                <a:cxn ang="0">
                  <a:pos x="15" y="10"/>
                </a:cxn>
                <a:cxn ang="0">
                  <a:pos x="19" y="14"/>
                </a:cxn>
                <a:cxn ang="0">
                  <a:pos x="21" y="17"/>
                </a:cxn>
                <a:cxn ang="0">
                  <a:pos x="24" y="19"/>
                </a:cxn>
                <a:cxn ang="0">
                  <a:pos x="27" y="22"/>
                </a:cxn>
                <a:cxn ang="0">
                  <a:pos x="30" y="24"/>
                </a:cxn>
                <a:cxn ang="0">
                  <a:pos x="36" y="25"/>
                </a:cxn>
                <a:cxn ang="0">
                  <a:pos x="39" y="27"/>
                </a:cxn>
                <a:cxn ang="0">
                  <a:pos x="43" y="29"/>
                </a:cxn>
                <a:cxn ang="0">
                  <a:pos x="47" y="29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51" y="31"/>
                  </a:moveTo>
                  <a:lnTo>
                    <a:pt x="0" y="58"/>
                  </a:lnTo>
                  <a:lnTo>
                    <a:pt x="9" y="0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5" y="10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4" y="19"/>
                  </a:lnTo>
                  <a:lnTo>
                    <a:pt x="27" y="22"/>
                  </a:lnTo>
                  <a:lnTo>
                    <a:pt x="30" y="24"/>
                  </a:lnTo>
                  <a:lnTo>
                    <a:pt x="36" y="25"/>
                  </a:lnTo>
                  <a:lnTo>
                    <a:pt x="39" y="27"/>
                  </a:lnTo>
                  <a:lnTo>
                    <a:pt x="43" y="29"/>
                  </a:lnTo>
                  <a:lnTo>
                    <a:pt x="47" y="29"/>
                  </a:lnTo>
                  <a:lnTo>
                    <a:pt x="51" y="31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4" name="Line 42"/>
            <p:cNvSpPr>
              <a:spLocks noChangeShapeType="1"/>
            </p:cNvSpPr>
            <p:nvPr/>
          </p:nvSpPr>
          <p:spPr bwMode="auto">
            <a:xfrm flipH="1">
              <a:off x="4625" y="3129"/>
              <a:ext cx="70" cy="84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5" name="Freeform 43"/>
            <p:cNvSpPr>
              <a:spLocks/>
            </p:cNvSpPr>
            <p:nvPr/>
          </p:nvSpPr>
          <p:spPr bwMode="auto">
            <a:xfrm>
              <a:off x="4608" y="3202"/>
              <a:ext cx="48" cy="59"/>
            </a:xfrm>
            <a:custGeom>
              <a:avLst/>
              <a:gdLst/>
              <a:ahLst/>
              <a:cxnLst>
                <a:cxn ang="0">
                  <a:pos x="47" y="25"/>
                </a:cxn>
                <a:cxn ang="0">
                  <a:pos x="0" y="58"/>
                </a:cxn>
                <a:cxn ang="0">
                  <a:pos x="1" y="0"/>
                </a:cxn>
                <a:cxn ang="0">
                  <a:pos x="3" y="4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5" y="14"/>
                </a:cxn>
                <a:cxn ang="0">
                  <a:pos x="20" y="17"/>
                </a:cxn>
                <a:cxn ang="0">
                  <a:pos x="23" y="19"/>
                </a:cxn>
                <a:cxn ang="0">
                  <a:pos x="27" y="20"/>
                </a:cxn>
                <a:cxn ang="0">
                  <a:pos x="30" y="22"/>
                </a:cxn>
                <a:cxn ang="0">
                  <a:pos x="35" y="24"/>
                </a:cxn>
                <a:cxn ang="0">
                  <a:pos x="38" y="24"/>
                </a:cxn>
                <a:cxn ang="0">
                  <a:pos x="43" y="24"/>
                </a:cxn>
                <a:cxn ang="0">
                  <a:pos x="47" y="25"/>
                </a:cxn>
              </a:cxnLst>
              <a:rect l="0" t="0" r="r" b="b"/>
              <a:pathLst>
                <a:path w="48" h="59">
                  <a:moveTo>
                    <a:pt x="47" y="25"/>
                  </a:moveTo>
                  <a:lnTo>
                    <a:pt x="0" y="58"/>
                  </a:lnTo>
                  <a:lnTo>
                    <a:pt x="1" y="0"/>
                  </a:lnTo>
                  <a:lnTo>
                    <a:pt x="3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5" y="14"/>
                  </a:lnTo>
                  <a:lnTo>
                    <a:pt x="20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2"/>
                  </a:lnTo>
                  <a:lnTo>
                    <a:pt x="35" y="24"/>
                  </a:lnTo>
                  <a:lnTo>
                    <a:pt x="38" y="24"/>
                  </a:lnTo>
                  <a:lnTo>
                    <a:pt x="43" y="24"/>
                  </a:lnTo>
                  <a:lnTo>
                    <a:pt x="47" y="25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0" name="Line 48"/>
            <p:cNvSpPr>
              <a:spLocks noChangeShapeType="1"/>
            </p:cNvSpPr>
            <p:nvPr/>
          </p:nvSpPr>
          <p:spPr bwMode="auto">
            <a:xfrm>
              <a:off x="4128" y="3126"/>
              <a:ext cx="146" cy="41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1" name="Freeform 49"/>
            <p:cNvSpPr>
              <a:spLocks/>
            </p:cNvSpPr>
            <p:nvPr/>
          </p:nvSpPr>
          <p:spPr bwMode="auto">
            <a:xfrm>
              <a:off x="4267" y="3145"/>
              <a:ext cx="59" cy="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58" y="42"/>
                </a:cxn>
                <a:cxn ang="0">
                  <a:pos x="0" y="49"/>
                </a:cxn>
                <a:cxn ang="0">
                  <a:pos x="3" y="45"/>
                </a:cxn>
                <a:cxn ang="0">
                  <a:pos x="5" y="42"/>
                </a:cxn>
                <a:cxn ang="0">
                  <a:pos x="8" y="38"/>
                </a:cxn>
                <a:cxn ang="0">
                  <a:pos x="10" y="36"/>
                </a:cxn>
                <a:cxn ang="0">
                  <a:pos x="12" y="32"/>
                </a:cxn>
                <a:cxn ang="0">
                  <a:pos x="14" y="29"/>
                </a:cxn>
                <a:cxn ang="0">
                  <a:pos x="15" y="23"/>
                </a:cxn>
                <a:cxn ang="0">
                  <a:pos x="15" y="20"/>
                </a:cxn>
                <a:cxn ang="0">
                  <a:pos x="17" y="17"/>
                </a:cxn>
                <a:cxn ang="0">
                  <a:pos x="17" y="12"/>
                </a:cxn>
                <a:cxn ang="0">
                  <a:pos x="17" y="8"/>
                </a:cxn>
                <a:cxn ang="0">
                  <a:pos x="17" y="4"/>
                </a:cxn>
                <a:cxn ang="0">
                  <a:pos x="17" y="0"/>
                </a:cxn>
              </a:cxnLst>
              <a:rect l="0" t="0" r="r" b="b"/>
              <a:pathLst>
                <a:path w="59" h="50">
                  <a:moveTo>
                    <a:pt x="17" y="0"/>
                  </a:moveTo>
                  <a:lnTo>
                    <a:pt x="58" y="42"/>
                  </a:lnTo>
                  <a:lnTo>
                    <a:pt x="0" y="49"/>
                  </a:lnTo>
                  <a:lnTo>
                    <a:pt x="3" y="45"/>
                  </a:lnTo>
                  <a:lnTo>
                    <a:pt x="5" y="42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2"/>
                  </a:lnTo>
                  <a:lnTo>
                    <a:pt x="14" y="29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17" y="12"/>
                  </a:lnTo>
                  <a:lnTo>
                    <a:pt x="17" y="8"/>
                  </a:lnTo>
                  <a:lnTo>
                    <a:pt x="17" y="4"/>
                  </a:lnTo>
                  <a:lnTo>
                    <a:pt x="17" y="0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9" name="Line 57"/>
            <p:cNvSpPr>
              <a:spLocks noChangeShapeType="1"/>
            </p:cNvSpPr>
            <p:nvPr/>
          </p:nvSpPr>
          <p:spPr bwMode="auto">
            <a:xfrm>
              <a:off x="4128" y="3834"/>
              <a:ext cx="1203" cy="0"/>
            </a:xfrm>
            <a:prstGeom prst="line">
              <a:avLst/>
            </a:prstGeom>
            <a:noFill/>
            <a:ln w="28575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90" name="Freeform 58"/>
            <p:cNvSpPr>
              <a:spLocks/>
            </p:cNvSpPr>
            <p:nvPr/>
          </p:nvSpPr>
          <p:spPr bwMode="auto">
            <a:xfrm>
              <a:off x="5339" y="3806"/>
              <a:ext cx="53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25"/>
                </a:cxn>
                <a:cxn ang="0">
                  <a:pos x="0" y="53"/>
                </a:cxn>
                <a:cxn ang="0">
                  <a:pos x="0" y="0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52" y="25"/>
                  </a:lnTo>
                  <a:lnTo>
                    <a:pt x="0" y="53"/>
                  </a:lnTo>
                  <a:lnTo>
                    <a:pt x="0" y="0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91" name="Rectangle 59"/>
            <p:cNvSpPr>
              <a:spLocks noChangeArrowheads="1"/>
            </p:cNvSpPr>
            <p:nvPr/>
          </p:nvSpPr>
          <p:spPr bwMode="auto">
            <a:xfrm>
              <a:off x="4629" y="3906"/>
              <a:ext cx="116" cy="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827088" y="4868863"/>
            <a:ext cx="2395537" cy="1641475"/>
            <a:chOff x="522" y="2930"/>
            <a:chExt cx="1509" cy="1034"/>
          </a:xfrm>
        </p:grpSpPr>
        <p:sp>
          <p:nvSpPr>
            <p:cNvPr id="95236" name="Freeform 4"/>
            <p:cNvSpPr>
              <a:spLocks/>
            </p:cNvSpPr>
            <p:nvPr/>
          </p:nvSpPr>
          <p:spPr bwMode="auto">
            <a:xfrm>
              <a:off x="1490" y="3160"/>
              <a:ext cx="285" cy="675"/>
            </a:xfrm>
            <a:custGeom>
              <a:avLst/>
              <a:gdLst/>
              <a:ahLst/>
              <a:cxnLst>
                <a:cxn ang="0">
                  <a:pos x="284" y="674"/>
                </a:cxn>
                <a:cxn ang="0">
                  <a:pos x="254" y="667"/>
                </a:cxn>
                <a:cxn ang="0">
                  <a:pos x="239" y="659"/>
                </a:cxn>
                <a:cxn ang="0">
                  <a:pos x="225" y="648"/>
                </a:cxn>
                <a:cxn ang="0">
                  <a:pos x="210" y="633"/>
                </a:cxn>
                <a:cxn ang="0">
                  <a:pos x="195" y="612"/>
                </a:cxn>
                <a:cxn ang="0">
                  <a:pos x="180" y="583"/>
                </a:cxn>
                <a:cxn ang="0">
                  <a:pos x="150" y="506"/>
                </a:cxn>
                <a:cxn ang="0">
                  <a:pos x="119" y="396"/>
                </a:cxn>
                <a:cxn ang="0">
                  <a:pos x="91" y="263"/>
                </a:cxn>
                <a:cxn ang="0">
                  <a:pos x="76" y="197"/>
                </a:cxn>
                <a:cxn ang="0">
                  <a:pos x="61" y="133"/>
                </a:cxn>
                <a:cxn ang="0">
                  <a:pos x="45" y="78"/>
                </a:cxn>
                <a:cxn ang="0">
                  <a:pos x="30" y="36"/>
                </a:cxn>
                <a:cxn ang="0">
                  <a:pos x="15" y="10"/>
                </a:cxn>
                <a:cxn ang="0">
                  <a:pos x="0" y="0"/>
                </a:cxn>
              </a:cxnLst>
              <a:rect l="0" t="0" r="r" b="b"/>
              <a:pathLst>
                <a:path w="285" h="675">
                  <a:moveTo>
                    <a:pt x="284" y="674"/>
                  </a:moveTo>
                  <a:lnTo>
                    <a:pt x="254" y="667"/>
                  </a:lnTo>
                  <a:lnTo>
                    <a:pt x="239" y="659"/>
                  </a:lnTo>
                  <a:lnTo>
                    <a:pt x="225" y="648"/>
                  </a:lnTo>
                  <a:lnTo>
                    <a:pt x="210" y="633"/>
                  </a:lnTo>
                  <a:lnTo>
                    <a:pt x="195" y="612"/>
                  </a:lnTo>
                  <a:lnTo>
                    <a:pt x="180" y="583"/>
                  </a:lnTo>
                  <a:lnTo>
                    <a:pt x="150" y="506"/>
                  </a:lnTo>
                  <a:lnTo>
                    <a:pt x="119" y="396"/>
                  </a:lnTo>
                  <a:lnTo>
                    <a:pt x="91" y="263"/>
                  </a:lnTo>
                  <a:lnTo>
                    <a:pt x="76" y="197"/>
                  </a:lnTo>
                  <a:lnTo>
                    <a:pt x="61" y="133"/>
                  </a:lnTo>
                  <a:lnTo>
                    <a:pt x="45" y="78"/>
                  </a:lnTo>
                  <a:lnTo>
                    <a:pt x="30" y="36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37" name="Freeform 5"/>
            <p:cNvSpPr>
              <a:spLocks/>
            </p:cNvSpPr>
            <p:nvPr/>
          </p:nvSpPr>
          <p:spPr bwMode="auto">
            <a:xfrm>
              <a:off x="638" y="3160"/>
              <a:ext cx="853" cy="675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90" y="667"/>
                </a:cxn>
                <a:cxn ang="0">
                  <a:pos x="134" y="659"/>
                </a:cxn>
                <a:cxn ang="0">
                  <a:pos x="179" y="648"/>
                </a:cxn>
                <a:cxn ang="0">
                  <a:pos x="225" y="633"/>
                </a:cxn>
                <a:cxn ang="0">
                  <a:pos x="269" y="612"/>
                </a:cxn>
                <a:cxn ang="0">
                  <a:pos x="314" y="583"/>
                </a:cxn>
                <a:cxn ang="0">
                  <a:pos x="403" y="506"/>
                </a:cxn>
                <a:cxn ang="0">
                  <a:pos x="494" y="396"/>
                </a:cxn>
                <a:cxn ang="0">
                  <a:pos x="583" y="263"/>
                </a:cxn>
                <a:cxn ang="0">
                  <a:pos x="628" y="197"/>
                </a:cxn>
                <a:cxn ang="0">
                  <a:pos x="674" y="133"/>
                </a:cxn>
                <a:cxn ang="0">
                  <a:pos x="717" y="78"/>
                </a:cxn>
                <a:cxn ang="0">
                  <a:pos x="763" y="36"/>
                </a:cxn>
                <a:cxn ang="0">
                  <a:pos x="808" y="10"/>
                </a:cxn>
                <a:cxn ang="0">
                  <a:pos x="852" y="0"/>
                </a:cxn>
              </a:cxnLst>
              <a:rect l="0" t="0" r="r" b="b"/>
              <a:pathLst>
                <a:path w="853" h="675">
                  <a:moveTo>
                    <a:pt x="0" y="674"/>
                  </a:moveTo>
                  <a:lnTo>
                    <a:pt x="90" y="667"/>
                  </a:lnTo>
                  <a:lnTo>
                    <a:pt x="134" y="659"/>
                  </a:lnTo>
                  <a:lnTo>
                    <a:pt x="179" y="648"/>
                  </a:lnTo>
                  <a:lnTo>
                    <a:pt x="225" y="633"/>
                  </a:lnTo>
                  <a:lnTo>
                    <a:pt x="269" y="612"/>
                  </a:lnTo>
                  <a:lnTo>
                    <a:pt x="314" y="583"/>
                  </a:lnTo>
                  <a:lnTo>
                    <a:pt x="403" y="506"/>
                  </a:lnTo>
                  <a:lnTo>
                    <a:pt x="494" y="396"/>
                  </a:lnTo>
                  <a:lnTo>
                    <a:pt x="583" y="263"/>
                  </a:lnTo>
                  <a:lnTo>
                    <a:pt x="628" y="197"/>
                  </a:lnTo>
                  <a:lnTo>
                    <a:pt x="674" y="133"/>
                  </a:lnTo>
                  <a:lnTo>
                    <a:pt x="717" y="78"/>
                  </a:lnTo>
                  <a:lnTo>
                    <a:pt x="763" y="36"/>
                  </a:lnTo>
                  <a:lnTo>
                    <a:pt x="808" y="10"/>
                  </a:lnTo>
                  <a:lnTo>
                    <a:pt x="852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522" y="2930"/>
              <a:ext cx="4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Mean</a:t>
              </a: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887" y="29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95255" name="Rectangle 23"/>
            <p:cNvSpPr>
              <a:spLocks noChangeArrowheads="1"/>
            </p:cNvSpPr>
            <p:nvPr/>
          </p:nvSpPr>
          <p:spPr bwMode="auto">
            <a:xfrm>
              <a:off x="967" y="2930"/>
              <a:ext cx="6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Median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1459" y="29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1539" y="2930"/>
              <a:ext cx="4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Mode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1915" y="3063"/>
              <a:ext cx="116" cy="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68" name="Line 36"/>
            <p:cNvSpPr>
              <a:spLocks noChangeShapeType="1"/>
            </p:cNvSpPr>
            <p:nvPr/>
          </p:nvSpPr>
          <p:spPr bwMode="auto">
            <a:xfrm flipH="1">
              <a:off x="1470" y="3213"/>
              <a:ext cx="12" cy="60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69" name="Line 37"/>
            <p:cNvSpPr>
              <a:spLocks noChangeShapeType="1"/>
            </p:cNvSpPr>
            <p:nvPr/>
          </p:nvSpPr>
          <p:spPr bwMode="auto">
            <a:xfrm>
              <a:off x="1278" y="3372"/>
              <a:ext cx="0" cy="44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0" name="Line 38"/>
            <p:cNvSpPr>
              <a:spLocks noChangeShapeType="1"/>
            </p:cNvSpPr>
            <p:nvPr/>
          </p:nvSpPr>
          <p:spPr bwMode="auto">
            <a:xfrm>
              <a:off x="1136" y="3567"/>
              <a:ext cx="0" cy="25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6" name="Line 44"/>
            <p:cNvSpPr>
              <a:spLocks noChangeShapeType="1"/>
            </p:cNvSpPr>
            <p:nvPr/>
          </p:nvSpPr>
          <p:spPr bwMode="auto">
            <a:xfrm>
              <a:off x="1145" y="3133"/>
              <a:ext cx="94" cy="146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7" name="Freeform 45"/>
            <p:cNvSpPr>
              <a:spLocks/>
            </p:cNvSpPr>
            <p:nvPr/>
          </p:nvSpPr>
          <p:spPr bwMode="auto">
            <a:xfrm>
              <a:off x="1219" y="3264"/>
              <a:ext cx="54" cy="6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3" y="59"/>
                </a:cxn>
                <a:cxn ang="0">
                  <a:pos x="0" y="31"/>
                </a:cxn>
                <a:cxn ang="0">
                  <a:pos x="5" y="29"/>
                </a:cxn>
                <a:cxn ang="0">
                  <a:pos x="9" y="29"/>
                </a:cxn>
                <a:cxn ang="0">
                  <a:pos x="12" y="28"/>
                </a:cxn>
                <a:cxn ang="0">
                  <a:pos x="17" y="26"/>
                </a:cxn>
                <a:cxn ang="0">
                  <a:pos x="21" y="25"/>
                </a:cxn>
                <a:cxn ang="0">
                  <a:pos x="24" y="21"/>
                </a:cxn>
                <a:cxn ang="0">
                  <a:pos x="27" y="19"/>
                </a:cxn>
                <a:cxn ang="0">
                  <a:pos x="31" y="15"/>
                </a:cxn>
                <a:cxn ang="0">
                  <a:pos x="34" y="14"/>
                </a:cxn>
                <a:cxn ang="0">
                  <a:pos x="36" y="11"/>
                </a:cxn>
                <a:cxn ang="0">
                  <a:pos x="40" y="7"/>
                </a:cxn>
                <a:cxn ang="0">
                  <a:pos x="40" y="4"/>
                </a:cxn>
                <a:cxn ang="0">
                  <a:pos x="44" y="0"/>
                </a:cxn>
              </a:cxnLst>
              <a:rect l="0" t="0" r="r" b="b"/>
              <a:pathLst>
                <a:path w="54" h="60">
                  <a:moveTo>
                    <a:pt x="44" y="0"/>
                  </a:moveTo>
                  <a:lnTo>
                    <a:pt x="53" y="59"/>
                  </a:lnTo>
                  <a:lnTo>
                    <a:pt x="0" y="31"/>
                  </a:lnTo>
                  <a:lnTo>
                    <a:pt x="5" y="29"/>
                  </a:lnTo>
                  <a:lnTo>
                    <a:pt x="9" y="29"/>
                  </a:lnTo>
                  <a:lnTo>
                    <a:pt x="12" y="28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1"/>
                  </a:lnTo>
                  <a:lnTo>
                    <a:pt x="27" y="19"/>
                  </a:lnTo>
                  <a:lnTo>
                    <a:pt x="31" y="15"/>
                  </a:lnTo>
                  <a:lnTo>
                    <a:pt x="34" y="14"/>
                  </a:lnTo>
                  <a:lnTo>
                    <a:pt x="36" y="11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4" y="0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8" name="Line 46"/>
            <p:cNvSpPr>
              <a:spLocks noChangeShapeType="1"/>
            </p:cNvSpPr>
            <p:nvPr/>
          </p:nvSpPr>
          <p:spPr bwMode="auto">
            <a:xfrm>
              <a:off x="789" y="3133"/>
              <a:ext cx="305" cy="369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79" name="Freeform 47"/>
            <p:cNvSpPr>
              <a:spLocks/>
            </p:cNvSpPr>
            <p:nvPr/>
          </p:nvSpPr>
          <p:spPr bwMode="auto">
            <a:xfrm>
              <a:off x="1075" y="3488"/>
              <a:ext cx="56" cy="5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5" y="56"/>
                </a:cxn>
                <a:cxn ang="0">
                  <a:pos x="0" y="33"/>
                </a:cxn>
                <a:cxn ang="0">
                  <a:pos x="4" y="33"/>
                </a:cxn>
                <a:cxn ang="0">
                  <a:pos x="9" y="31"/>
                </a:cxn>
                <a:cxn ang="0">
                  <a:pos x="12" y="29"/>
                </a:cxn>
                <a:cxn ang="0">
                  <a:pos x="15" y="27"/>
                </a:cxn>
                <a:cxn ang="0">
                  <a:pos x="19" y="25"/>
                </a:cxn>
                <a:cxn ang="0">
                  <a:pos x="23" y="22"/>
                </a:cxn>
                <a:cxn ang="0">
                  <a:pos x="26" y="20"/>
                </a:cxn>
                <a:cxn ang="0">
                  <a:pos x="29" y="17"/>
                </a:cxn>
                <a:cxn ang="0">
                  <a:pos x="32" y="14"/>
                </a:cxn>
                <a:cxn ang="0">
                  <a:pos x="34" y="10"/>
                </a:cxn>
                <a:cxn ang="0">
                  <a:pos x="36" y="6"/>
                </a:cxn>
                <a:cxn ang="0">
                  <a:pos x="40" y="3"/>
                </a:cxn>
                <a:cxn ang="0">
                  <a:pos x="41" y="0"/>
                </a:cxn>
              </a:cxnLst>
              <a:rect l="0" t="0" r="r" b="b"/>
              <a:pathLst>
                <a:path w="56" h="57">
                  <a:moveTo>
                    <a:pt x="41" y="0"/>
                  </a:moveTo>
                  <a:lnTo>
                    <a:pt x="55" y="56"/>
                  </a:lnTo>
                  <a:lnTo>
                    <a:pt x="0" y="33"/>
                  </a:lnTo>
                  <a:lnTo>
                    <a:pt x="4" y="33"/>
                  </a:lnTo>
                  <a:lnTo>
                    <a:pt x="9" y="31"/>
                  </a:lnTo>
                  <a:lnTo>
                    <a:pt x="12" y="29"/>
                  </a:lnTo>
                  <a:lnTo>
                    <a:pt x="15" y="27"/>
                  </a:lnTo>
                  <a:lnTo>
                    <a:pt x="19" y="25"/>
                  </a:lnTo>
                  <a:lnTo>
                    <a:pt x="23" y="22"/>
                  </a:lnTo>
                  <a:lnTo>
                    <a:pt x="26" y="20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6" y="6"/>
                  </a:lnTo>
                  <a:lnTo>
                    <a:pt x="40" y="3"/>
                  </a:lnTo>
                  <a:lnTo>
                    <a:pt x="41" y="0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2" name="Line 50"/>
            <p:cNvSpPr>
              <a:spLocks noChangeShapeType="1"/>
            </p:cNvSpPr>
            <p:nvPr/>
          </p:nvSpPr>
          <p:spPr bwMode="auto">
            <a:xfrm flipH="1">
              <a:off x="1570" y="3129"/>
              <a:ext cx="142" cy="1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83" name="Freeform 51"/>
            <p:cNvSpPr>
              <a:spLocks/>
            </p:cNvSpPr>
            <p:nvPr/>
          </p:nvSpPr>
          <p:spPr bwMode="auto">
            <a:xfrm>
              <a:off x="1526" y="3117"/>
              <a:ext cx="57" cy="51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0" y="35"/>
                </a:cxn>
                <a:cxn ang="0">
                  <a:pos x="46" y="0"/>
                </a:cxn>
                <a:cxn ang="0">
                  <a:pos x="46" y="3"/>
                </a:cxn>
                <a:cxn ang="0">
                  <a:pos x="44" y="6"/>
                </a:cxn>
                <a:cxn ang="0">
                  <a:pos x="44" y="12"/>
                </a:cxn>
                <a:cxn ang="0">
                  <a:pos x="44" y="15"/>
                </a:cxn>
                <a:cxn ang="0">
                  <a:pos x="44" y="20"/>
                </a:cxn>
                <a:cxn ang="0">
                  <a:pos x="46" y="23"/>
                </a:cxn>
                <a:cxn ang="0">
                  <a:pos x="46" y="29"/>
                </a:cxn>
                <a:cxn ang="0">
                  <a:pos x="48" y="31"/>
                </a:cxn>
                <a:cxn ang="0">
                  <a:pos x="48" y="35"/>
                </a:cxn>
                <a:cxn ang="0">
                  <a:pos x="50" y="40"/>
                </a:cxn>
                <a:cxn ang="0">
                  <a:pos x="53" y="44"/>
                </a:cxn>
                <a:cxn ang="0">
                  <a:pos x="54" y="47"/>
                </a:cxn>
                <a:cxn ang="0">
                  <a:pos x="56" y="50"/>
                </a:cxn>
              </a:cxnLst>
              <a:rect l="0" t="0" r="r" b="b"/>
              <a:pathLst>
                <a:path w="57" h="51">
                  <a:moveTo>
                    <a:pt x="56" y="50"/>
                  </a:moveTo>
                  <a:lnTo>
                    <a:pt x="0" y="35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4" y="6"/>
                  </a:lnTo>
                  <a:lnTo>
                    <a:pt x="44" y="12"/>
                  </a:lnTo>
                  <a:lnTo>
                    <a:pt x="44" y="15"/>
                  </a:lnTo>
                  <a:lnTo>
                    <a:pt x="44" y="20"/>
                  </a:lnTo>
                  <a:lnTo>
                    <a:pt x="46" y="23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5"/>
                  </a:lnTo>
                  <a:lnTo>
                    <a:pt x="50" y="40"/>
                  </a:lnTo>
                  <a:lnTo>
                    <a:pt x="53" y="44"/>
                  </a:lnTo>
                  <a:lnTo>
                    <a:pt x="54" y="47"/>
                  </a:lnTo>
                  <a:lnTo>
                    <a:pt x="56" y="50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92" name="Line 60"/>
            <p:cNvSpPr>
              <a:spLocks noChangeShapeType="1"/>
            </p:cNvSpPr>
            <p:nvPr/>
          </p:nvSpPr>
          <p:spPr bwMode="auto">
            <a:xfrm>
              <a:off x="647" y="3828"/>
              <a:ext cx="1202" cy="0"/>
            </a:xfrm>
            <a:prstGeom prst="line">
              <a:avLst/>
            </a:prstGeom>
            <a:noFill/>
            <a:ln w="28575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93" name="Freeform 61"/>
            <p:cNvSpPr>
              <a:spLocks/>
            </p:cNvSpPr>
            <p:nvPr/>
          </p:nvSpPr>
          <p:spPr bwMode="auto">
            <a:xfrm>
              <a:off x="1857" y="3806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5"/>
                </a:cxn>
                <a:cxn ang="0">
                  <a:pos x="0" y="53"/>
                </a:cxn>
                <a:cxn ang="0">
                  <a:pos x="0" y="0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3" y="25"/>
                  </a:lnTo>
                  <a:lnTo>
                    <a:pt x="0" y="53"/>
                  </a:lnTo>
                  <a:lnTo>
                    <a:pt x="0" y="0"/>
                  </a:lnTo>
                </a:path>
              </a:pathLst>
            </a:custGeom>
            <a:solidFill>
              <a:srgbClr val="CDCDC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1148" y="3906"/>
              <a:ext cx="116" cy="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95295" name="Rectangle 63"/>
          <p:cNvSpPr>
            <a:spLocks noChangeArrowheads="1"/>
          </p:cNvSpPr>
          <p:nvPr/>
        </p:nvSpPr>
        <p:spPr bwMode="auto">
          <a:xfrm>
            <a:off x="6858000" y="3508375"/>
            <a:ext cx="152241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&gt; 0</a:t>
            </a:r>
          </a:p>
        </p:txBody>
      </p:sp>
      <p:sp>
        <p:nvSpPr>
          <p:cNvPr id="95296" name="Rectangle 64"/>
          <p:cNvSpPr>
            <a:spLocks noChangeArrowheads="1"/>
          </p:cNvSpPr>
          <p:nvPr/>
        </p:nvSpPr>
        <p:spPr bwMode="auto">
          <a:xfrm>
            <a:off x="3962400" y="3508375"/>
            <a:ext cx="152241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0</a:t>
            </a:r>
          </a:p>
        </p:txBody>
      </p:sp>
      <p:sp>
        <p:nvSpPr>
          <p:cNvPr id="95297" name="Rectangle 65"/>
          <p:cNvSpPr>
            <a:spLocks noChangeArrowheads="1"/>
          </p:cNvSpPr>
          <p:nvPr/>
        </p:nvSpPr>
        <p:spPr bwMode="auto">
          <a:xfrm>
            <a:off x="1066800" y="3508375"/>
            <a:ext cx="152241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&lt; 0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 animBg="1" autoUpdateAnimBg="0"/>
      <p:bldP spid="95243" grpId="0" animBg="1" autoUpdateAnimBg="0"/>
      <p:bldP spid="95244" grpId="0" animBg="1" autoUpdateAnimBg="0"/>
      <p:bldP spid="95295" grpId="0" autoUpdateAnimBg="0"/>
      <p:bldP spid="95296" grpId="0" autoUpdateAnimBg="0"/>
      <p:bldP spid="9529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8B2B2D-9D5E-4B17-8014-3467AB4F6221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F370F4B-9BB4-4599-84FE-A4EE29A179B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539750" y="1073150"/>
            <a:ext cx="4864100" cy="5168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5029200" cy="54864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 </a:t>
            </a:r>
            <a:r>
              <a:rPr lang="en-US" altLang="zh-TW" sz="2800" i="1" smtClean="0">
                <a:solidFill>
                  <a:schemeClr val="bg2"/>
                </a:solidFill>
                <a:latin typeface="Times New Roman" pitchFamily="18" charset="0"/>
              </a:rPr>
              <a:t>x        </a:t>
            </a:r>
            <a:r>
              <a:rPr lang="en-US" altLang="zh-TW" sz="2800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TW" sz="2800" i="1" smtClean="0">
                <a:solidFill>
                  <a:schemeClr val="bg2"/>
                </a:solidFill>
                <a:latin typeface="Times New Roman" pitchFamily="18" charset="0"/>
              </a:rPr>
              <a:t>x - x</a:t>
            </a:r>
            <a:r>
              <a:rPr lang="en-US" altLang="zh-TW" sz="2800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TW" sz="2800" i="1" smtClean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TW" sz="2800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TW" sz="2800" i="1" smtClean="0">
                <a:solidFill>
                  <a:schemeClr val="bg2"/>
                </a:solidFill>
                <a:latin typeface="Times New Roman" pitchFamily="18" charset="0"/>
              </a:rPr>
              <a:t>x - x</a:t>
            </a:r>
            <a:r>
              <a:rPr lang="en-US" altLang="zh-TW" sz="2800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TW" sz="2800" i="1" baseline="3000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TW" sz="2800" i="1" smtClean="0">
                <a:solidFill>
                  <a:schemeClr val="bg2"/>
                </a:solidFill>
                <a:latin typeface="Times New Roman" pitchFamily="18" charset="0"/>
              </a:rPr>
              <a:t>   </a:t>
            </a:r>
            <a:r>
              <a:rPr lang="en-US" altLang="zh-TW" sz="2800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TW" sz="2800" i="1" smtClean="0">
                <a:solidFill>
                  <a:schemeClr val="bg2"/>
                </a:solidFill>
                <a:latin typeface="Times New Roman" pitchFamily="18" charset="0"/>
              </a:rPr>
              <a:t>x - x</a:t>
            </a:r>
            <a:r>
              <a:rPr lang="en-US" altLang="zh-TW" sz="2800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TW" sz="2800" i="1" baseline="3000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TW" sz="2800" i="1" baseline="30000" smtClean="0">
                <a:solidFill>
                  <a:schemeClr val="bg2"/>
                </a:solidFill>
              </a:rPr>
              <a:t> </a:t>
            </a:r>
            <a:r>
              <a:rPr lang="en-US" altLang="zh-TW" sz="2800" i="1" smtClean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i="1" smtClean="0">
                <a:solidFill>
                  <a:schemeClr val="bg2"/>
                </a:solidFill>
              </a:rPr>
              <a:t>    </a:t>
            </a:r>
            <a:r>
              <a:rPr lang="en-US" altLang="zh-TW" sz="2800" smtClean="0">
                <a:solidFill>
                  <a:schemeClr val="bg2"/>
                </a:solidFill>
              </a:rPr>
              <a:t>2	     -1	     	  1	    -1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 0	     -3		  9	   -27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	 6	      3		  9	    27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 3	      0		  0	    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	 9	      6		36	   216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 2	     -1		  1	    -1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 0	     -3		  9	   -27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 2	     -1		  1	    -1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smtClean="0">
                <a:solidFill>
                  <a:schemeClr val="bg2"/>
                </a:solidFill>
              </a:rPr>
              <a:t>   24	     0		66	    186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i="1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9704" name="Line 4"/>
          <p:cNvSpPr>
            <a:spLocks noChangeShapeType="1"/>
          </p:cNvSpPr>
          <p:nvPr/>
        </p:nvSpPr>
        <p:spPr bwMode="auto">
          <a:xfrm>
            <a:off x="539750" y="5715000"/>
            <a:ext cx="48641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5" name="Line 5"/>
          <p:cNvSpPr>
            <a:spLocks noChangeShapeType="1"/>
          </p:cNvSpPr>
          <p:nvPr/>
        </p:nvSpPr>
        <p:spPr bwMode="auto">
          <a:xfrm>
            <a:off x="539750" y="1524000"/>
            <a:ext cx="48641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486400" y="990600"/>
            <a:ext cx="3505200" cy="276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66/8 </a:t>
            </a:r>
          </a:p>
          <a:p>
            <a:pPr eaLnBrk="0" hangingPunct="0"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8.25</a:t>
            </a:r>
          </a:p>
          <a:p>
            <a:pPr eaLnBrk="0" hangingPunct="0"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186/8 </a:t>
            </a:r>
          </a:p>
          <a:p>
            <a:pPr eaLnBrk="0" hangingPunct="0"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23.25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755650" y="5734050"/>
            <a:ext cx="4119563" cy="833438"/>
          </a:xfrm>
          <a:prstGeom prst="rect">
            <a:avLst/>
          </a:prstGeom>
          <a:solidFill>
            <a:srgbClr val="4D4D4D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Skew to right</a:t>
            </a:r>
          </a:p>
        </p:txBody>
      </p:sp>
      <p:sp>
        <p:nvSpPr>
          <p:cNvPr id="29708" name="Line 8"/>
          <p:cNvSpPr>
            <a:spLocks noChangeShapeType="1"/>
          </p:cNvSpPr>
          <p:nvPr/>
        </p:nvSpPr>
        <p:spPr bwMode="auto">
          <a:xfrm>
            <a:off x="3635375" y="1268413"/>
            <a:ext cx="2159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9" name="Line 9"/>
          <p:cNvSpPr>
            <a:spLocks noChangeShapeType="1"/>
          </p:cNvSpPr>
          <p:nvPr/>
        </p:nvSpPr>
        <p:spPr bwMode="auto">
          <a:xfrm>
            <a:off x="2339975" y="1268413"/>
            <a:ext cx="2159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0" name="Line 10"/>
          <p:cNvSpPr>
            <a:spLocks noChangeShapeType="1"/>
          </p:cNvSpPr>
          <p:nvPr/>
        </p:nvSpPr>
        <p:spPr bwMode="auto">
          <a:xfrm>
            <a:off x="4859338" y="1268413"/>
            <a:ext cx="2159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291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290736"/>
            <a:ext cx="8667750" cy="762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Computation of </a:t>
            </a:r>
            <a:r>
              <a:rPr lang="en-US" altLang="zh-TW" dirty="0" err="1" smtClean="0"/>
              <a:t>Skewness</a:t>
            </a:r>
            <a:endParaRPr lang="en-US" altLang="zh-TW" dirty="0" smtClean="0"/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71442"/>
              </p:ext>
            </p:extLst>
          </p:nvPr>
        </p:nvGraphicFramePr>
        <p:xfrm>
          <a:off x="5510213" y="4021138"/>
          <a:ext cx="3525837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方程式" r:id="rId3" imgW="1587240" imgH="990360" progId="Equation.3">
                  <p:embed/>
                </p:oleObj>
              </mc:Choice>
              <mc:Fallback>
                <p:oleObj name="方程式" r:id="rId3" imgW="1587240" imgH="990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021138"/>
                        <a:ext cx="3525837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611560" y="1556792"/>
          <a:ext cx="4608512" cy="361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方程式" r:id="rId5" imgW="1193760" imgH="939600" progId="Equation.3">
                  <p:embed/>
                </p:oleObj>
              </mc:Choice>
              <mc:Fallback>
                <p:oleObj name="方程式" r:id="rId5" imgW="1193760" imgH="93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56792"/>
                        <a:ext cx="4608512" cy="3617820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utoUpdateAnimBg="0"/>
      <p:bldP spid="9728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0E7CEC-09F6-4DDE-AA99-541CF93837D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E15A317-4872-43D1-83AD-B6FCE7A429E8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648"/>
            <a:ext cx="8362950" cy="96274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Coefficient of Kurtosis 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53400" cy="15494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800" smtClean="0"/>
              <a:t>A measure of a data set’s height.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4365625"/>
            <a:ext cx="8099425" cy="2209800"/>
            <a:chOff x="431" y="2750"/>
            <a:chExt cx="5102" cy="1392"/>
          </a:xfrm>
        </p:grpSpPr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517" y="2750"/>
              <a:ext cx="5016" cy="1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/>
            <a:lstStyle/>
            <a:p>
              <a:pPr>
                <a:defRPr/>
              </a:pPr>
              <a:r>
                <a:rPr lang="en-US" altLang="zh-TW" sz="4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&gt; 3 :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Leptokurtic (Narrow-tall)</a:t>
              </a:r>
            </a:p>
            <a:p>
              <a:pPr>
                <a:defRPr/>
              </a:pPr>
              <a:r>
                <a:rPr lang="en-US" altLang="zh-TW" sz="4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= 3 : </a:t>
              </a:r>
              <a:r>
                <a:rPr lang="en-US" altLang="zh-TW" sz="44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Mesokurtic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(Regular)</a:t>
              </a:r>
            </a:p>
            <a:p>
              <a:pPr>
                <a:defRPr/>
              </a:pPr>
              <a:r>
                <a:rPr lang="en-US" altLang="zh-TW" sz="4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&lt; 3 : </a:t>
              </a:r>
              <a:r>
                <a:rPr lang="en-US" altLang="zh-TW" sz="44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Platykurtic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(Wide-low)</a:t>
              </a:r>
            </a:p>
          </p:txBody>
        </p:sp>
        <p:sp>
          <p:nvSpPr>
            <p:cNvPr id="286726" name="AutoShape 6"/>
            <p:cNvSpPr>
              <a:spLocks/>
            </p:cNvSpPr>
            <p:nvPr/>
          </p:nvSpPr>
          <p:spPr bwMode="auto">
            <a:xfrm>
              <a:off x="431" y="2868"/>
              <a:ext cx="130" cy="1152"/>
            </a:xfrm>
            <a:prstGeom prst="leftBrace">
              <a:avLst>
                <a:gd name="adj1" fmla="val 7384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3648075" y="2078038"/>
          <a:ext cx="308451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方程式" r:id="rId3" imgW="647640" imgH="469800" progId="Equation.3">
                  <p:embed/>
                </p:oleObj>
              </mc:Choice>
              <mc:Fallback>
                <p:oleObj name="方程式" r:id="rId3" imgW="6476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078038"/>
                        <a:ext cx="308451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AAA1831-D7E1-45DB-8E0D-A2C744AB28BE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27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6B5C54A-D83A-4DFF-AA86-2EBD190002E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64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8785225" cy="172878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Coefficient of Kurtosis (Excel) 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79600"/>
            <a:ext cx="8748713" cy="973138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A </a:t>
            </a:r>
            <a:r>
              <a:rPr lang="en-US" altLang="zh-TW" dirty="0" smtClean="0">
                <a:hlinkClick r:id="rId3" action="ppaction://hlinksldjump"/>
              </a:rPr>
              <a:t>measure</a:t>
            </a:r>
            <a:r>
              <a:rPr lang="en-US" altLang="zh-TW" dirty="0" smtClean="0"/>
              <a:t> of a data set’s height.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4365625"/>
            <a:ext cx="8099425" cy="2209800"/>
            <a:chOff x="431" y="2750"/>
            <a:chExt cx="5102" cy="1392"/>
          </a:xfrm>
        </p:grpSpPr>
        <p:sp>
          <p:nvSpPr>
            <p:cNvPr id="294917" name="Rectangle 5"/>
            <p:cNvSpPr>
              <a:spLocks noChangeArrowheads="1"/>
            </p:cNvSpPr>
            <p:nvPr/>
          </p:nvSpPr>
          <p:spPr bwMode="auto">
            <a:xfrm>
              <a:off x="517" y="2750"/>
              <a:ext cx="5016" cy="1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lIns="90488" tIns="44450" rIns="90488" bIns="44450"/>
            <a:lstStyle/>
            <a:p>
              <a:pPr>
                <a:defRPr/>
              </a:pPr>
              <a:r>
                <a:rPr lang="en-US" altLang="zh-TW" sz="4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TW" sz="4400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&gt; 0 : 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Leptokurtic (Narrow-tall)</a:t>
              </a:r>
            </a:p>
            <a:p>
              <a:pPr>
                <a:defRPr/>
              </a:pPr>
              <a:r>
                <a:rPr lang="en-US" altLang="zh-TW" sz="4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TW" sz="4400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= 0 : </a:t>
              </a:r>
              <a:r>
                <a:rPr lang="en-US" altLang="zh-TW" sz="44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Mesokurtic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(Regular)</a:t>
              </a:r>
            </a:p>
            <a:p>
              <a:pPr>
                <a:defRPr/>
              </a:pPr>
              <a:r>
                <a:rPr lang="en-US" altLang="zh-TW" sz="4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TW" sz="4400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&lt; 0 : </a:t>
              </a:r>
              <a:r>
                <a:rPr lang="en-US" altLang="zh-TW" sz="44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Platykurtic</a:t>
              </a:r>
              <a:r>
                <a:rPr lang="en-US" altLang="zh-TW" sz="4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(Wide-low)</a:t>
              </a:r>
            </a:p>
          </p:txBody>
        </p:sp>
        <p:sp>
          <p:nvSpPr>
            <p:cNvPr id="294918" name="AutoShape 6"/>
            <p:cNvSpPr>
              <a:spLocks/>
            </p:cNvSpPr>
            <p:nvPr/>
          </p:nvSpPr>
          <p:spPr bwMode="auto">
            <a:xfrm>
              <a:off x="431" y="2868"/>
              <a:ext cx="130" cy="1152"/>
            </a:xfrm>
            <a:prstGeom prst="leftBrace">
              <a:avLst>
                <a:gd name="adj1" fmla="val 7384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>
          <a:off x="433388" y="2754313"/>
          <a:ext cx="846137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方程式" r:id="rId4" imgW="2298600" imgH="419040" progId="Equation.3">
                  <p:embed/>
                </p:oleObj>
              </mc:Choice>
              <mc:Fallback>
                <p:oleObj name="方程式" r:id="rId4" imgW="22986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754313"/>
                        <a:ext cx="8461375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743912" y="1085408"/>
            <a:ext cx="7776219" cy="1693511"/>
            <a:chOff x="3368314" y="1073513"/>
            <a:chExt cx="7776219" cy="1693511"/>
          </a:xfrm>
        </p:grpSpPr>
        <p:sp>
          <p:nvSpPr>
            <p:cNvPr id="3" name="矩形 2"/>
            <p:cNvSpPr/>
            <p:nvPr/>
          </p:nvSpPr>
          <p:spPr bwMode="auto">
            <a:xfrm>
              <a:off x="3368314" y="1073513"/>
              <a:ext cx="7776219" cy="167798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881054"/>
                </p:ext>
              </p:extLst>
            </p:nvPr>
          </p:nvGraphicFramePr>
          <p:xfrm>
            <a:off x="3368314" y="1089037"/>
            <a:ext cx="7526338" cy="167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4" name="方程式" r:id="rId6" imgW="2044440" imgH="457200" progId="Equation.3">
                    <p:embed/>
                  </p:oleObj>
                </mc:Choice>
                <mc:Fallback>
                  <p:oleObj name="方程式" r:id="rId6" imgW="20444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314" y="1089037"/>
                          <a:ext cx="7526338" cy="1677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2CEF012-90B7-49AE-82DA-A80227DB9F3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03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A3A45B7-5C09-4308-9C23-06EA795336FD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99353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99094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Kurtosis</a:t>
            </a:r>
          </a:p>
        </p:txBody>
      </p:sp>
      <p:sp>
        <p:nvSpPr>
          <p:cNvPr id="99354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7704138" cy="23034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Describes how data are distributed</a:t>
            </a:r>
          </a:p>
          <a:p>
            <a:pPr eaLnBrk="1" hangingPunct="1">
              <a:defRPr/>
            </a:pPr>
            <a:r>
              <a:rPr lang="en-US" altLang="zh-TW" smtClean="0"/>
              <a:t>Measures of shape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4860032" y="5513388"/>
            <a:ext cx="2113856" cy="520655"/>
          </a:xfrm>
          <a:prstGeom prst="rect">
            <a:avLst/>
          </a:prstGeom>
          <a:solidFill>
            <a:srgbClr val="FFFF00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altLang="zh-TW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Wide-low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258888" y="3608388"/>
            <a:ext cx="2263441" cy="520655"/>
          </a:xfrm>
          <a:prstGeom prst="rect">
            <a:avLst/>
          </a:prstGeom>
          <a:solidFill>
            <a:srgbClr val="FFFF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Narrow-tall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5297488" y="3151188"/>
            <a:ext cx="1600200" cy="5286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altLang="zh-TW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Regular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84700" y="3759200"/>
            <a:ext cx="3074988" cy="1373188"/>
            <a:chOff x="2767" y="2255"/>
            <a:chExt cx="1937" cy="865"/>
          </a:xfrm>
          <a:effectLst>
            <a:outerShdw blurRad="50800" dist="50800" dir="5400000" algn="ctr" rotWithShape="0">
              <a:schemeClr val="accent4">
                <a:lumMod val="10000"/>
              </a:schemeClr>
            </a:outerShdw>
          </a:effectLst>
        </p:grpSpPr>
        <p:sp>
          <p:nvSpPr>
            <p:cNvPr id="99332" name="Freeform 4"/>
            <p:cNvSpPr>
              <a:spLocks/>
            </p:cNvSpPr>
            <p:nvPr/>
          </p:nvSpPr>
          <p:spPr bwMode="auto">
            <a:xfrm>
              <a:off x="3631" y="2255"/>
              <a:ext cx="1073" cy="865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9333" name="Freeform 5"/>
            <p:cNvSpPr>
              <a:spLocks/>
            </p:cNvSpPr>
            <p:nvPr/>
          </p:nvSpPr>
          <p:spPr bwMode="auto">
            <a:xfrm>
              <a:off x="2767" y="2255"/>
              <a:ext cx="896" cy="864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>
              <a:off x="2767" y="3119"/>
              <a:ext cx="1920" cy="0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02088" y="6122988"/>
            <a:ext cx="4343400" cy="538162"/>
            <a:chOff x="2400" y="3660"/>
            <a:chExt cx="2736" cy="339"/>
          </a:xfrm>
          <a:effectLst>
            <a:outerShdw blurRad="50800" dist="50800" dir="5400000" algn="ctr" rotWithShape="0">
              <a:schemeClr val="accent4">
                <a:lumMod val="10000"/>
              </a:schemeClr>
            </a:outerShdw>
          </a:effectLst>
        </p:grpSpPr>
        <p:sp>
          <p:nvSpPr>
            <p:cNvPr id="99339" name="Freeform 11"/>
            <p:cNvSpPr>
              <a:spLocks/>
            </p:cNvSpPr>
            <p:nvPr/>
          </p:nvSpPr>
          <p:spPr bwMode="auto">
            <a:xfrm>
              <a:off x="3696" y="3660"/>
              <a:ext cx="1440" cy="339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9340" name="Freeform 12"/>
            <p:cNvSpPr>
              <a:spLocks/>
            </p:cNvSpPr>
            <p:nvPr/>
          </p:nvSpPr>
          <p:spPr bwMode="auto">
            <a:xfrm>
              <a:off x="2400" y="3660"/>
              <a:ext cx="1294" cy="339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2400" y="3984"/>
              <a:ext cx="2688" cy="0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55725" y="4217988"/>
            <a:ext cx="1816100" cy="1982787"/>
            <a:chOff x="733" y="2544"/>
            <a:chExt cx="1144" cy="1249"/>
          </a:xfrm>
          <a:effectLst>
            <a:outerShdw blurRad="50800" dist="50800" dir="5400000" algn="ctr" rotWithShape="0">
              <a:schemeClr val="accent4">
                <a:lumMod val="10000"/>
              </a:schemeClr>
            </a:outerShdw>
          </a:effectLst>
        </p:grpSpPr>
        <p:sp>
          <p:nvSpPr>
            <p:cNvPr id="99343" name="Freeform 15"/>
            <p:cNvSpPr>
              <a:spLocks/>
            </p:cNvSpPr>
            <p:nvPr/>
          </p:nvSpPr>
          <p:spPr bwMode="auto">
            <a:xfrm>
              <a:off x="1301" y="2544"/>
              <a:ext cx="538" cy="1249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9344" name="Freeform 16"/>
            <p:cNvSpPr>
              <a:spLocks/>
            </p:cNvSpPr>
            <p:nvPr/>
          </p:nvSpPr>
          <p:spPr bwMode="auto">
            <a:xfrm>
              <a:off x="733" y="2544"/>
              <a:ext cx="537" cy="1249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742" y="3791"/>
              <a:ext cx="1135" cy="2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2706688" y="4294188"/>
            <a:ext cx="14319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&gt;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973888" y="3684588"/>
            <a:ext cx="14319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7126288" y="5513388"/>
            <a:ext cx="14319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&lt;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animBg="1" autoUpdateAnimBg="0"/>
      <p:bldP spid="99335" grpId="0" animBg="1" autoUpdateAnimBg="0"/>
      <p:bldP spid="99336" grpId="0" animBg="1" autoUpdateAnimBg="0"/>
      <p:bldP spid="99350" grpId="0" autoUpdateAnimBg="0"/>
      <p:bldP spid="99351" grpId="0" autoUpdateAnimBg="0"/>
      <p:bldP spid="9935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D77EF4-88C2-4DF2-9C04-35FF995AA4A1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993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6853057-E3EA-48B5-8AE4-575CF3781809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Kurtosis (Excel)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7704138" cy="23034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Describes how data are distributed</a:t>
            </a:r>
          </a:p>
          <a:p>
            <a:pPr eaLnBrk="1" hangingPunct="1">
              <a:defRPr/>
            </a:pPr>
            <a:r>
              <a:rPr lang="en-US" altLang="zh-TW" smtClean="0"/>
              <a:t>Measures of shape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4932040" y="5513388"/>
            <a:ext cx="2041848" cy="520655"/>
          </a:xfrm>
          <a:prstGeom prst="rect">
            <a:avLst/>
          </a:prstGeom>
          <a:solidFill>
            <a:srgbClr val="FFFF00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altLang="zh-TW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Wide-low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1258888" y="3608388"/>
            <a:ext cx="2263441" cy="520655"/>
          </a:xfrm>
          <a:prstGeom prst="rect">
            <a:avLst/>
          </a:prstGeom>
          <a:solidFill>
            <a:srgbClr val="FFFF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Narrow-tall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297488" y="3151188"/>
            <a:ext cx="1600200" cy="5286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altLang="zh-TW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Regular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84700" y="3759200"/>
            <a:ext cx="3074988" cy="1373188"/>
            <a:chOff x="2767" y="2255"/>
            <a:chExt cx="1937" cy="865"/>
          </a:xfrm>
          <a:effectLst>
            <a:outerShdw blurRad="50800" dist="50800" dir="5400000" algn="ctr" rotWithShape="0">
              <a:schemeClr val="accent4">
                <a:lumMod val="10000"/>
              </a:schemeClr>
            </a:outerShdw>
          </a:effectLst>
        </p:grpSpPr>
        <p:sp>
          <p:nvSpPr>
            <p:cNvPr id="292872" name="Freeform 8"/>
            <p:cNvSpPr>
              <a:spLocks/>
            </p:cNvSpPr>
            <p:nvPr/>
          </p:nvSpPr>
          <p:spPr bwMode="auto">
            <a:xfrm>
              <a:off x="3631" y="2255"/>
              <a:ext cx="1073" cy="865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2873" name="Freeform 9"/>
            <p:cNvSpPr>
              <a:spLocks/>
            </p:cNvSpPr>
            <p:nvPr/>
          </p:nvSpPr>
          <p:spPr bwMode="auto">
            <a:xfrm>
              <a:off x="2767" y="2255"/>
              <a:ext cx="896" cy="864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>
              <a:off x="2767" y="3119"/>
              <a:ext cx="1920" cy="0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002088" y="6122988"/>
            <a:ext cx="4343400" cy="538162"/>
            <a:chOff x="2400" y="3660"/>
            <a:chExt cx="2736" cy="339"/>
          </a:xfrm>
          <a:effectLst>
            <a:outerShdw blurRad="50800" dist="50800" dir="5400000" algn="ctr" rotWithShape="0">
              <a:schemeClr val="accent4">
                <a:lumMod val="10000"/>
              </a:schemeClr>
            </a:outerShdw>
          </a:effectLst>
        </p:grpSpPr>
        <p:sp>
          <p:nvSpPr>
            <p:cNvPr id="292876" name="Freeform 12"/>
            <p:cNvSpPr>
              <a:spLocks/>
            </p:cNvSpPr>
            <p:nvPr/>
          </p:nvSpPr>
          <p:spPr bwMode="auto">
            <a:xfrm>
              <a:off x="3696" y="3660"/>
              <a:ext cx="1440" cy="339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2877" name="Freeform 13"/>
            <p:cNvSpPr>
              <a:spLocks/>
            </p:cNvSpPr>
            <p:nvPr/>
          </p:nvSpPr>
          <p:spPr bwMode="auto">
            <a:xfrm>
              <a:off x="2400" y="3660"/>
              <a:ext cx="1294" cy="339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2878" name="Line 14"/>
            <p:cNvSpPr>
              <a:spLocks noChangeShapeType="1"/>
            </p:cNvSpPr>
            <p:nvPr/>
          </p:nvSpPr>
          <p:spPr bwMode="auto">
            <a:xfrm>
              <a:off x="2400" y="3984"/>
              <a:ext cx="2688" cy="0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355725" y="4217988"/>
            <a:ext cx="1816100" cy="1982787"/>
            <a:chOff x="733" y="2544"/>
            <a:chExt cx="1144" cy="1249"/>
          </a:xfrm>
          <a:effectLst>
            <a:outerShdw blurRad="50800" dist="50800" dir="5400000" algn="ctr" rotWithShape="0">
              <a:schemeClr val="accent4">
                <a:lumMod val="10000"/>
              </a:schemeClr>
            </a:outerShdw>
          </a:effectLst>
        </p:grpSpPr>
        <p:sp>
          <p:nvSpPr>
            <p:cNvPr id="292880" name="Freeform 16"/>
            <p:cNvSpPr>
              <a:spLocks/>
            </p:cNvSpPr>
            <p:nvPr/>
          </p:nvSpPr>
          <p:spPr bwMode="auto">
            <a:xfrm>
              <a:off x="1301" y="2544"/>
              <a:ext cx="538" cy="1249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2881" name="Freeform 17"/>
            <p:cNvSpPr>
              <a:spLocks/>
            </p:cNvSpPr>
            <p:nvPr/>
          </p:nvSpPr>
          <p:spPr bwMode="auto">
            <a:xfrm>
              <a:off x="733" y="2544"/>
              <a:ext cx="537" cy="1249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381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>
              <a:off x="742" y="3791"/>
              <a:ext cx="1135" cy="2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2706688" y="4294188"/>
            <a:ext cx="16160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&gt; 0</a:t>
            </a:r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6973888" y="3684588"/>
            <a:ext cx="16160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0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7126288" y="5513388"/>
            <a:ext cx="16160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TW" sz="4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&lt; 0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 autoUpdateAnimBg="0"/>
      <p:bldP spid="292869" grpId="0" animBg="1" autoUpdateAnimBg="0"/>
      <p:bldP spid="292870" grpId="0" animBg="1" autoUpdateAnimBg="0"/>
      <p:bldP spid="292883" grpId="0" autoUpdateAnimBg="0"/>
      <p:bldP spid="292884" grpId="0" autoUpdateAnimBg="0"/>
      <p:bldP spid="29288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22646E-67F9-4F51-9432-948489C75754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379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1DEB456-FA90-440B-BE69-0C2533AF7B03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77875" y="1323975"/>
          <a:ext cx="8137525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工作表" r:id="rId4" imgW="3929760" imgH="2312280" progId="Excel.Sheet.8">
                  <p:embed/>
                </p:oleObj>
              </mc:Choice>
              <mc:Fallback>
                <p:oleObj name="工作表" r:id="rId4" imgW="3929760" imgH="23122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323975"/>
                        <a:ext cx="8137525" cy="50006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3187700" y="406400"/>
            <a:ext cx="30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4508500" y="406400"/>
            <a:ext cx="228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6019800" y="406400"/>
            <a:ext cx="30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7785100" y="406400"/>
            <a:ext cx="30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751" name="Rectangle 7"/>
          <p:cNvSpPr>
            <a:spLocks noChangeArrowheads="1"/>
          </p:cNvSpPr>
          <p:nvPr/>
        </p:nvSpPr>
        <p:spPr bwMode="auto">
          <a:xfrm>
            <a:off x="1403648" y="1628800"/>
            <a:ext cx="6397625" cy="14414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altLang="zh-TW" sz="44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</a:t>
            </a:r>
            <a:r>
              <a:rPr kumimoji="0" lang="en-US" altLang="zh-TW" sz="4400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kumimoji="0" lang="en-US" altLang="zh-TW" sz="44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66/8 = 8.25</a:t>
            </a:r>
          </a:p>
          <a:p>
            <a:pPr eaLnBrk="0" hangingPunct="0"/>
            <a:r>
              <a:rPr kumimoji="0" lang="en-US" altLang="zh-TW" sz="44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</a:t>
            </a:r>
            <a:r>
              <a:rPr kumimoji="0" lang="en-US" altLang="zh-TW" sz="4400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</a:t>
            </a:r>
            <a:r>
              <a:rPr kumimoji="0" lang="en-US" altLang="zh-TW" sz="44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1542/8 = 192.75</a:t>
            </a:r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1331640" y="3717032"/>
            <a:ext cx="7403727" cy="3044423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48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 = m</a:t>
            </a:r>
            <a:r>
              <a:rPr kumimoji="0" lang="en-US" altLang="zh-TW" sz="4800" i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</a:t>
            </a:r>
            <a:r>
              <a:rPr kumimoji="0" lang="en-US" altLang="zh-TW" sz="48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/m</a:t>
            </a:r>
            <a:r>
              <a:rPr kumimoji="0" lang="en-US" altLang="zh-TW" sz="4800" i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kumimoji="0" lang="en-US" altLang="zh-TW" sz="4800" i="1" baseline="30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4/2</a:t>
            </a:r>
            <a:endParaRPr kumimoji="0" lang="en-US" altLang="zh-TW" sz="4800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kumimoji="0" lang="en-US" altLang="zh-TW" sz="48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192.75/ (8.25)</a:t>
            </a:r>
            <a:r>
              <a:rPr kumimoji="0" lang="en-US" altLang="zh-TW" sz="4800" i="1" baseline="30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4/2</a:t>
            </a:r>
          </a:p>
          <a:p>
            <a:pPr eaLnBrk="0" hangingPunct="0"/>
            <a:r>
              <a:rPr kumimoji="0" lang="en-US" altLang="zh-TW" sz="48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2.83 </a:t>
            </a:r>
            <a:r>
              <a:rPr kumimoji="0" lang="en-US" altLang="zh-TW" sz="48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 3 </a:t>
            </a:r>
            <a:endParaRPr kumimoji="0" lang="en-US" altLang="zh-TW" sz="4800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kumimoji="0" lang="en-US" altLang="zh-TW" sz="48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~</a:t>
            </a:r>
            <a:r>
              <a:rPr kumimoji="0" lang="en-US" altLang="zh-TW" sz="4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altLang="zh-TW" sz="4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Wide-low </a:t>
            </a:r>
            <a:r>
              <a:rPr kumimoji="0" lang="en-US" altLang="zh-TW" sz="4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regular</a:t>
            </a:r>
          </a:p>
        </p:txBody>
      </p:sp>
      <p:sp>
        <p:nvSpPr>
          <p:cNvPr id="287753" name="Rectangle 9"/>
          <p:cNvSpPr>
            <a:spLocks noGrp="1" noChangeArrowheads="1"/>
          </p:cNvSpPr>
          <p:nvPr>
            <p:ph type="title"/>
          </p:nvPr>
        </p:nvSpPr>
        <p:spPr>
          <a:xfrm>
            <a:off x="903288" y="295275"/>
            <a:ext cx="7715250" cy="97348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1" grpId="0" animBg="1" autoUpdateAnimBg="0"/>
      <p:bldP spid="28775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E24A095-F59F-4C07-846E-B93269502ED6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B9C8084-C498-4814-9E8C-77332B49173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609600" y="1524000"/>
          <a:ext cx="830580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工作表" r:id="rId4" imgW="3943350" imgH="2314575" progId="Excel.Sheet.8">
                  <p:embed/>
                </p:oleObj>
              </mc:Choice>
              <mc:Fallback>
                <p:oleObj name="工作表" r:id="rId4" imgW="3943350" imgH="231457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8305800" cy="51149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Line 3"/>
          <p:cNvSpPr>
            <a:spLocks noChangeShapeType="1"/>
          </p:cNvSpPr>
          <p:nvPr/>
        </p:nvSpPr>
        <p:spPr bwMode="auto">
          <a:xfrm>
            <a:off x="3187700" y="406400"/>
            <a:ext cx="30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4508500" y="406400"/>
            <a:ext cx="228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4" name="Line 5"/>
          <p:cNvSpPr>
            <a:spLocks noChangeShapeType="1"/>
          </p:cNvSpPr>
          <p:nvPr/>
        </p:nvSpPr>
        <p:spPr bwMode="auto">
          <a:xfrm>
            <a:off x="6019800" y="406400"/>
            <a:ext cx="30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5" name="Line 6"/>
          <p:cNvSpPr>
            <a:spLocks noChangeShapeType="1"/>
          </p:cNvSpPr>
          <p:nvPr/>
        </p:nvSpPr>
        <p:spPr bwMode="auto">
          <a:xfrm>
            <a:off x="7785100" y="406400"/>
            <a:ext cx="30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227763" y="2276475"/>
            <a:ext cx="2535237" cy="2298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36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3600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36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66/8 </a:t>
            </a:r>
          </a:p>
          <a:p>
            <a:pPr eaLnBrk="0" hangingPunct="0"/>
            <a:r>
              <a:rPr lang="en-US" altLang="zh-TW" sz="36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8.25</a:t>
            </a:r>
          </a:p>
          <a:p>
            <a:pPr eaLnBrk="0" hangingPunct="0"/>
            <a:r>
              <a:rPr lang="en-US" altLang="zh-TW" sz="36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TW" sz="3600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TW" sz="36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1542/8 </a:t>
            </a:r>
          </a:p>
          <a:p>
            <a:pPr eaLnBrk="0" hangingPunct="0"/>
            <a:r>
              <a:rPr lang="en-US" altLang="zh-TW" sz="3600" i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192.75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692275" y="4941888"/>
            <a:ext cx="4176713" cy="833437"/>
          </a:xfrm>
          <a:prstGeom prst="rect">
            <a:avLst/>
          </a:prstGeom>
          <a:solidFill>
            <a:srgbClr val="4D4D4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Narrow-tall</a:t>
            </a:r>
          </a:p>
        </p:txBody>
      </p:sp>
      <p:sp>
        <p:nvSpPr>
          <p:cNvPr id="10138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391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Kurtosis (Excel)</a:t>
            </a:r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662904"/>
              </p:ext>
            </p:extLst>
          </p:nvPr>
        </p:nvGraphicFramePr>
        <p:xfrm>
          <a:off x="280988" y="1989138"/>
          <a:ext cx="5878512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方程式" r:id="rId6" imgW="2616120" imgH="1066680" progId="Equation.3">
                  <p:embed/>
                </p:oleObj>
              </mc:Choice>
              <mc:Fallback>
                <p:oleObj name="方程式" r:id="rId6" imgW="261612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989138"/>
                        <a:ext cx="5878512" cy="2389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nimBg="1" autoUpdateAnimBg="0"/>
      <p:bldP spid="10138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3275C82-D8CA-4D1C-B637-84DEA0B02DCB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13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979DF96-B702-4AF8-A86D-8794B50CAFBD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82" y="295622"/>
            <a:ext cx="7715250" cy="97313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43000"/>
            <a:ext cx="8769350" cy="5381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Rates of return over the past 10 years for two mutual funds are shown below. Which one </a:t>
            </a:r>
            <a:r>
              <a:rPr lang="en-US" altLang="zh-TW" b="1" dirty="0" smtClean="0">
                <a:solidFill>
                  <a:srgbClr val="FF9900"/>
                </a:solidFill>
              </a:rPr>
              <a:t>have a higher level of risk</a:t>
            </a:r>
            <a:r>
              <a:rPr lang="en-US" altLang="zh-TW" dirty="0" smtClean="0"/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chemeClr val="hlink"/>
                </a:solidFill>
              </a:rPr>
              <a:t>Fund A:</a:t>
            </a:r>
            <a:r>
              <a:rPr lang="en-US" altLang="zh-TW" dirty="0" smtClean="0"/>
              <a:t> 8.3, -6.2, 20.9, -2.7, 33.6, 42.9, 24.4, 5.2, 3.1, 30.05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chemeClr val="tx2"/>
                </a:solidFill>
              </a:rPr>
              <a:t>Fund B:</a:t>
            </a:r>
            <a:r>
              <a:rPr lang="en-US" altLang="zh-TW" dirty="0" smtClean="0"/>
              <a:t> 12.1, -2.8, 6.4, 12.2, 27.8, 25.3, 18.2, 10.7, -1.3, 11.4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8912A0A-C458-4A18-9C8C-B5E407CBD50C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686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F1D296B-65B5-48FC-93F9-BFC60031B9B7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2296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Measures of Variability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004175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Range</a:t>
            </a:r>
          </a:p>
          <a:p>
            <a:pPr eaLnBrk="1" hangingPunct="1">
              <a:defRPr/>
            </a:pPr>
            <a:r>
              <a:rPr lang="en-US" altLang="zh-TW" sz="4800" dirty="0" smtClean="0"/>
              <a:t>Variance </a:t>
            </a:r>
          </a:p>
          <a:p>
            <a:pPr eaLnBrk="1" hangingPunct="1">
              <a:defRPr/>
            </a:pPr>
            <a:r>
              <a:rPr lang="en-US" altLang="zh-TW" sz="4800" dirty="0" smtClean="0"/>
              <a:t>Standard Deviation</a:t>
            </a:r>
          </a:p>
          <a:p>
            <a:pPr eaLnBrk="1" hangingPunct="1">
              <a:buFont typeface="Wingdings" pitchFamily="2" charset="2"/>
              <a:buChar char="ý"/>
              <a:defRPr/>
            </a:pPr>
            <a:r>
              <a:rPr lang="en-US" altLang="zh-TW" sz="4800" b="1" dirty="0" smtClean="0">
                <a:solidFill>
                  <a:srgbClr val="FFFF00"/>
                </a:solidFill>
              </a:rPr>
              <a:t>Coefficient of Variation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27584" y="1356219"/>
          <a:ext cx="7848872" cy="524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工作表" r:id="rId4" imgW="4312834" imgH="3108888" progId="Excel.Sheet.12">
                  <p:embed/>
                </p:oleObj>
              </mc:Choice>
              <mc:Fallback>
                <p:oleObj name="工作表" r:id="rId4" imgW="4312834" imgH="3108888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56219"/>
                        <a:ext cx="7848872" cy="524113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DCBD7B-46C1-4BC0-A4A8-184C725011B7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584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FE6CF06-1D91-4537-BB60-323F43539C2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70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9776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Excel Output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576" y="3789040"/>
            <a:ext cx="7992888" cy="376808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00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zh-TW">
              <a:solidFill>
                <a:schemeClr val="tx2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5576" y="4149080"/>
            <a:ext cx="7993063" cy="36933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 algn="ctr">
            <a:solidFill>
              <a:srgbClr val="00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1259632" y="2636912"/>
            <a:ext cx="7056784" cy="769441"/>
            <a:chOff x="1259632" y="2636912"/>
            <a:chExt cx="7056784" cy="769441"/>
          </a:xfrm>
        </p:grpSpPr>
        <p:sp>
          <p:nvSpPr>
            <p:cNvPr id="11" name="文字方塊 10"/>
            <p:cNvSpPr txBox="1"/>
            <p:nvPr/>
          </p:nvSpPr>
          <p:spPr>
            <a:xfrm>
              <a:off x="1259632" y="2636912"/>
              <a:ext cx="3240360" cy="7694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4400" i="1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sz="4400" i="1" baseline="-250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TW" sz="4400" dirty="0" smtClean="0">
                  <a:solidFill>
                    <a:schemeClr val="accent4">
                      <a:lumMod val="10000"/>
                    </a:schemeClr>
                  </a:solidFill>
                </a:rPr>
                <a:t> =1.6954</a:t>
              </a:r>
              <a:endParaRPr lang="zh-TW" altLang="en-US" sz="44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076056" y="2636912"/>
              <a:ext cx="3240360" cy="7694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4400" i="1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sz="4400" i="1" baseline="-250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TW" sz="4400" dirty="0" smtClean="0">
                  <a:solidFill>
                    <a:schemeClr val="accent4">
                      <a:lumMod val="10000"/>
                    </a:schemeClr>
                  </a:solidFill>
                </a:rPr>
                <a:t> =2.1921</a:t>
              </a:r>
              <a:endParaRPr lang="zh-TW" altLang="en-US" sz="44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971600" y="1772816"/>
            <a:ext cx="7632848" cy="769441"/>
            <a:chOff x="971600" y="1772816"/>
            <a:chExt cx="7632848" cy="769441"/>
          </a:xfrm>
        </p:grpSpPr>
        <p:sp>
          <p:nvSpPr>
            <p:cNvPr id="13" name="文字方塊 12"/>
            <p:cNvSpPr txBox="1"/>
            <p:nvPr/>
          </p:nvSpPr>
          <p:spPr>
            <a:xfrm>
              <a:off x="971600" y="1772816"/>
              <a:ext cx="3528392" cy="7694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4400" i="1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altLang="zh-TW" sz="4400" i="1" baseline="-250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1,A</a:t>
              </a:r>
              <a:r>
                <a:rPr lang="en-US" altLang="zh-TW" sz="4400" dirty="0" smtClean="0">
                  <a:solidFill>
                    <a:schemeClr val="accent4">
                      <a:lumMod val="10000"/>
                    </a:schemeClr>
                  </a:solidFill>
                </a:rPr>
                <a:t> =0.1830</a:t>
              </a:r>
              <a:endParaRPr lang="zh-TW" altLang="en-US" sz="44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004048" y="1772816"/>
              <a:ext cx="3600400" cy="7694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4400" i="1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altLang="zh-TW" sz="4400" i="1" baseline="-25000" dirty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1,B</a:t>
              </a:r>
              <a:r>
                <a:rPr lang="en-US" altLang="zh-TW" sz="4400" dirty="0" smtClean="0">
                  <a:solidFill>
                    <a:schemeClr val="accent4">
                      <a:lumMod val="10000"/>
                    </a:schemeClr>
                  </a:solidFill>
                </a:rPr>
                <a:t> =0.0902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70493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R Code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96539" y="1196752"/>
            <a:ext cx="3251326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rJava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XLConnect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lmtest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tseries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snpar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vcd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library(MASS)</a:t>
            </a:r>
          </a:p>
          <a:p>
            <a:pPr marL="0" indent="0">
              <a:buNone/>
            </a:pPr>
            <a:r>
              <a:rPr lang="en-US" altLang="zh-TW" dirty="0"/>
              <a:t>library(psych)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9900"/>
                </a:solidFill>
              </a:rPr>
              <a:t>library(moments)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3347865" y="1268760"/>
            <a:ext cx="5472608" cy="535667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err="1"/>
              <a:t>fileXls</a:t>
            </a:r>
            <a:r>
              <a:rPr lang="en-US" altLang="zh-TW" sz="2000" dirty="0"/>
              <a:t> = "Funds_AB_example.xlsx"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err="1" smtClean="0"/>
              <a:t>ClubAB_data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&lt;- </a:t>
            </a:r>
            <a:r>
              <a:rPr lang="en-US" altLang="zh-TW" sz="2000" dirty="0" err="1"/>
              <a:t>loadWorkbook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fileXls</a:t>
            </a:r>
            <a:r>
              <a:rPr lang="en-US" altLang="zh-TW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err="1"/>
              <a:t>Club_AB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readWorksheet</a:t>
            </a:r>
            <a:r>
              <a:rPr lang="en-US" altLang="zh-TW" sz="2000" dirty="0"/>
              <a:t>(ClubAB_data,1)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err="1" smtClean="0"/>
              <a:t>Fund_A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&lt;- </a:t>
            </a:r>
            <a:r>
              <a:rPr lang="en-US" altLang="zh-TW" sz="2000" dirty="0" err="1"/>
              <a:t>Club_AB$Fund_A</a:t>
            </a:r>
            <a:endParaRPr lang="en-US" altLang="zh-TW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err="1"/>
              <a:t>Fund_B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Club_AB$Fund_B</a:t>
            </a:r>
            <a:endParaRPr lang="en-US" altLang="zh-TW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n &lt;- length(</a:t>
            </a:r>
            <a:r>
              <a:rPr lang="en-US" altLang="zh-TW" sz="2000" dirty="0" err="1"/>
              <a:t>Fund_A</a:t>
            </a:r>
            <a:r>
              <a:rPr lang="en-US" altLang="zh-TW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smtClean="0"/>
              <a:t>cat</a:t>
            </a:r>
            <a:r>
              <a:rPr lang="en-US" altLang="zh-TW" sz="2000" dirty="0"/>
              <a:t>("# # # # Fund A # # # ","\n")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cat("# # # # skewness =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print(</a:t>
            </a:r>
            <a:r>
              <a:rPr lang="en-US" altLang="zh-TW" sz="2000" b="1" dirty="0">
                <a:solidFill>
                  <a:srgbClr val="FF9900"/>
                </a:solidFill>
              </a:rPr>
              <a:t>skewness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Fund_A</a:t>
            </a:r>
            <a:r>
              <a:rPr lang="en-US" altLang="zh-TW" sz="2000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cat("# # # # kurtosis =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print(</a:t>
            </a:r>
            <a:r>
              <a:rPr lang="en-US" altLang="zh-TW" sz="2000" b="1" dirty="0">
                <a:solidFill>
                  <a:srgbClr val="FF9900"/>
                </a:solidFill>
              </a:rPr>
              <a:t>kurtosis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Fund_A</a:t>
            </a:r>
            <a:r>
              <a:rPr lang="en-US" altLang="zh-TW" sz="2000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smtClean="0"/>
              <a:t>cat</a:t>
            </a:r>
            <a:r>
              <a:rPr lang="en-US" altLang="zh-TW" sz="2000" dirty="0"/>
              <a:t>(" ","\n")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 smtClean="0"/>
              <a:t>cat</a:t>
            </a:r>
            <a:r>
              <a:rPr lang="en-US" altLang="zh-TW" sz="2000" dirty="0"/>
              <a:t>("# # # # Fund B # # # ","\n")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cat("# # # # skewness =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print(</a:t>
            </a:r>
            <a:r>
              <a:rPr lang="en-US" altLang="zh-TW" sz="2000" b="1" dirty="0">
                <a:solidFill>
                  <a:srgbClr val="FF9900"/>
                </a:solidFill>
              </a:rPr>
              <a:t>skewness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Fund_B</a:t>
            </a:r>
            <a:r>
              <a:rPr lang="en-US" altLang="zh-TW" sz="2000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cat("# # # # kurtosis =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print(</a:t>
            </a:r>
            <a:r>
              <a:rPr lang="en-US" altLang="zh-TW" sz="2000" b="1" dirty="0">
                <a:solidFill>
                  <a:srgbClr val="FF9900"/>
                </a:solidFill>
              </a:rPr>
              <a:t>kurtosis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Fund_B</a:t>
            </a:r>
            <a:r>
              <a:rPr lang="en-US" altLang="zh-TW" sz="2000" dirty="0"/>
              <a:t>))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C3F3-40FC-4348-94A8-F1019ECCBE49}" type="datetime1">
              <a:rPr lang="zh-TW" altLang="en-US" smtClean="0"/>
              <a:pPr/>
              <a:t>2017/10/11</a:t>
            </a:fld>
            <a:endParaRPr lang="en-US" altLang="zh-TW" smtClean="0"/>
          </a:p>
          <a:p>
            <a:r>
              <a:rPr lang="en-US" altLang="zh-TW" smtClean="0"/>
              <a:t>Statistics II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949-03CB-4FDA-9FAB-32A480E22E59}" type="slidenum">
              <a:rPr lang="zh-TW" altLang="en-US" smtClean="0"/>
              <a:pPr/>
              <a:t>71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5" y="1616472"/>
            <a:ext cx="7751382" cy="37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6632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E8FC4D7-81BD-40DA-A8A6-98C75902E1C6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24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B1BED7C-144A-4863-82B5-82F14FE38D4C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97011"/>
            <a:ext cx="8610600" cy="154781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Numerical Data</a:t>
            </a:r>
            <a:br>
              <a:rPr lang="en-US" altLang="zh-TW" dirty="0" smtClean="0"/>
            </a:br>
            <a:r>
              <a:rPr lang="en-US" altLang="zh-TW" dirty="0" smtClean="0"/>
              <a:t>Properties &amp; Measures</a:t>
            </a:r>
          </a:p>
        </p:txBody>
      </p:sp>
      <p:sp>
        <p:nvSpPr>
          <p:cNvPr id="102422" name="Rectangle 1046"/>
          <p:cNvSpPr>
            <a:spLocks noChangeArrowheads="1"/>
          </p:cNvSpPr>
          <p:nvPr/>
        </p:nvSpPr>
        <p:spPr bwMode="auto">
          <a:xfrm>
            <a:off x="1658938" y="4148138"/>
            <a:ext cx="944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Mean</a:t>
            </a:r>
          </a:p>
        </p:txBody>
      </p:sp>
      <p:sp>
        <p:nvSpPr>
          <p:cNvPr id="102424" name="Rectangle 1048"/>
          <p:cNvSpPr>
            <a:spLocks noChangeArrowheads="1"/>
          </p:cNvSpPr>
          <p:nvPr/>
        </p:nvSpPr>
        <p:spPr bwMode="auto">
          <a:xfrm>
            <a:off x="1658938" y="4587875"/>
            <a:ext cx="11826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Median</a:t>
            </a:r>
          </a:p>
        </p:txBody>
      </p:sp>
      <p:sp>
        <p:nvSpPr>
          <p:cNvPr id="102426" name="Rectangle 1050"/>
          <p:cNvSpPr>
            <a:spLocks noChangeArrowheads="1"/>
          </p:cNvSpPr>
          <p:nvPr/>
        </p:nvSpPr>
        <p:spPr bwMode="auto">
          <a:xfrm>
            <a:off x="1658938" y="5027613"/>
            <a:ext cx="944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</a:t>
            </a:r>
          </a:p>
        </p:txBody>
      </p:sp>
      <p:sp>
        <p:nvSpPr>
          <p:cNvPr id="102428" name="Rectangle 1052"/>
          <p:cNvSpPr>
            <a:spLocks noChangeArrowheads="1"/>
          </p:cNvSpPr>
          <p:nvPr/>
        </p:nvSpPr>
        <p:spPr bwMode="auto">
          <a:xfrm>
            <a:off x="1639888" y="5489575"/>
            <a:ext cx="1454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Midrange</a:t>
            </a:r>
          </a:p>
        </p:txBody>
      </p:sp>
      <p:sp>
        <p:nvSpPr>
          <p:cNvPr id="102430" name="Rectangle 1054"/>
          <p:cNvSpPr>
            <a:spLocks noChangeArrowheads="1"/>
          </p:cNvSpPr>
          <p:nvPr/>
        </p:nvSpPr>
        <p:spPr bwMode="auto">
          <a:xfrm>
            <a:off x="1600200" y="5870575"/>
            <a:ext cx="14208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Midhinge</a:t>
            </a:r>
          </a:p>
        </p:txBody>
      </p:sp>
      <p:sp>
        <p:nvSpPr>
          <p:cNvPr id="102443" name="Rectangle 1067"/>
          <p:cNvSpPr>
            <a:spLocks noChangeArrowheads="1"/>
          </p:cNvSpPr>
          <p:nvPr/>
        </p:nvSpPr>
        <p:spPr bwMode="auto">
          <a:xfrm>
            <a:off x="3787775" y="4343400"/>
            <a:ext cx="10810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Range</a:t>
            </a:r>
          </a:p>
        </p:txBody>
      </p:sp>
      <p:sp>
        <p:nvSpPr>
          <p:cNvPr id="102445" name="Rectangle 1069"/>
          <p:cNvSpPr>
            <a:spLocks noChangeArrowheads="1"/>
          </p:cNvSpPr>
          <p:nvPr/>
        </p:nvSpPr>
        <p:spPr bwMode="auto">
          <a:xfrm>
            <a:off x="3787775" y="4779963"/>
            <a:ext cx="13858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Variance</a:t>
            </a:r>
          </a:p>
        </p:txBody>
      </p:sp>
      <p:sp>
        <p:nvSpPr>
          <p:cNvPr id="102447" name="Rectangle 1071"/>
          <p:cNvSpPr>
            <a:spLocks noChangeArrowheads="1"/>
          </p:cNvSpPr>
          <p:nvPr/>
        </p:nvSpPr>
        <p:spPr bwMode="auto">
          <a:xfrm>
            <a:off x="3787775" y="5218113"/>
            <a:ext cx="150336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Standard </a:t>
            </a:r>
          </a:p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Deviation</a:t>
            </a:r>
          </a:p>
        </p:txBody>
      </p:sp>
      <p:sp>
        <p:nvSpPr>
          <p:cNvPr id="102449" name="Rectangle 1073"/>
          <p:cNvSpPr>
            <a:spLocks noChangeArrowheads="1"/>
          </p:cNvSpPr>
          <p:nvPr/>
        </p:nvSpPr>
        <p:spPr bwMode="auto">
          <a:xfrm>
            <a:off x="3771900" y="5962650"/>
            <a:ext cx="144817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Coeff</a:t>
            </a: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of </a:t>
            </a:r>
          </a:p>
          <a:p>
            <a:pPr eaLnBrk="0" hangingPunct="0"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Variation</a:t>
            </a:r>
          </a:p>
        </p:txBody>
      </p:sp>
      <p:sp>
        <p:nvSpPr>
          <p:cNvPr id="102454" name="Rectangle 1078"/>
          <p:cNvSpPr>
            <a:spLocks noChangeArrowheads="1"/>
          </p:cNvSpPr>
          <p:nvPr/>
        </p:nvSpPr>
        <p:spPr bwMode="auto">
          <a:xfrm>
            <a:off x="7524750" y="4724400"/>
            <a:ext cx="1571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Skewness</a:t>
            </a:r>
          </a:p>
        </p:txBody>
      </p:sp>
      <p:sp>
        <p:nvSpPr>
          <p:cNvPr id="102458" name="Rectangle 1082"/>
          <p:cNvSpPr>
            <a:spLocks noChangeArrowheads="1"/>
          </p:cNvSpPr>
          <p:nvPr/>
        </p:nvSpPr>
        <p:spPr bwMode="auto">
          <a:xfrm>
            <a:off x="7713663" y="5334000"/>
            <a:ext cx="1282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Kurtosis</a:t>
            </a:r>
          </a:p>
        </p:txBody>
      </p:sp>
      <p:sp>
        <p:nvSpPr>
          <p:cNvPr id="102462" name="Rectangle 1086"/>
          <p:cNvSpPr>
            <a:spLocks noChangeArrowheads="1"/>
          </p:cNvSpPr>
          <p:nvPr/>
        </p:nvSpPr>
        <p:spPr bwMode="auto">
          <a:xfrm>
            <a:off x="3575050" y="1825625"/>
            <a:ext cx="2133600" cy="914400"/>
          </a:xfrm>
          <a:prstGeom prst="rect">
            <a:avLst/>
          </a:prstGeom>
          <a:solidFill>
            <a:srgbClr val="4D4D4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Numerical </a:t>
            </a:r>
          </a:p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  <a:endParaRPr lang="en-US" altLang="zh-TW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64" name="Rectangle 1088"/>
          <p:cNvSpPr>
            <a:spLocks noChangeArrowheads="1"/>
          </p:cNvSpPr>
          <p:nvPr/>
        </p:nvSpPr>
        <p:spPr bwMode="auto">
          <a:xfrm>
            <a:off x="304800" y="3276600"/>
            <a:ext cx="1835150" cy="91757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Central</a:t>
            </a:r>
          </a:p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Tendency</a:t>
            </a:r>
            <a:endParaRPr lang="en-US" altLang="zh-TW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65" name="Rectangle 1089"/>
          <p:cNvSpPr>
            <a:spLocks noChangeArrowheads="1"/>
          </p:cNvSpPr>
          <p:nvPr/>
        </p:nvSpPr>
        <p:spPr bwMode="auto">
          <a:xfrm>
            <a:off x="2438400" y="3295650"/>
            <a:ext cx="1600200" cy="9144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Variation</a:t>
            </a:r>
            <a:endParaRPr lang="en-US" altLang="zh-TW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66" name="Rectangle 1090"/>
          <p:cNvSpPr>
            <a:spLocks noChangeArrowheads="1"/>
          </p:cNvSpPr>
          <p:nvPr/>
        </p:nvSpPr>
        <p:spPr bwMode="auto">
          <a:xfrm>
            <a:off x="6781800" y="3305175"/>
            <a:ext cx="1295400" cy="762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Shape</a:t>
            </a:r>
            <a:endParaRPr lang="en-US" altLang="zh-TW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02467" name="AutoShape 1091"/>
          <p:cNvCxnSpPr>
            <a:cxnSpLocks noChangeShapeType="1"/>
            <a:stCxn id="102462" idx="2"/>
            <a:endCxn id="102464" idx="0"/>
          </p:cNvCxnSpPr>
          <p:nvPr/>
        </p:nvCxnSpPr>
        <p:spPr bwMode="auto">
          <a:xfrm rot="5400000">
            <a:off x="2663825" y="1298575"/>
            <a:ext cx="536575" cy="34194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1" name="AutoShape 1095"/>
          <p:cNvCxnSpPr>
            <a:cxnSpLocks noChangeShapeType="1"/>
            <a:stCxn id="102462" idx="2"/>
            <a:endCxn id="102465" idx="0"/>
          </p:cNvCxnSpPr>
          <p:nvPr/>
        </p:nvCxnSpPr>
        <p:spPr bwMode="auto">
          <a:xfrm rot="5400000">
            <a:off x="3662362" y="2316163"/>
            <a:ext cx="555625" cy="14033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2" name="AutoShape 1096"/>
          <p:cNvCxnSpPr>
            <a:cxnSpLocks noChangeShapeType="1"/>
            <a:stCxn id="102464" idx="2"/>
            <a:endCxn id="102422" idx="1"/>
          </p:cNvCxnSpPr>
          <p:nvPr/>
        </p:nvCxnSpPr>
        <p:spPr bwMode="auto">
          <a:xfrm rot="16200000" flipH="1">
            <a:off x="1350169" y="4066381"/>
            <a:ext cx="180975" cy="4365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3" name="AutoShape 1097"/>
          <p:cNvCxnSpPr>
            <a:cxnSpLocks noChangeShapeType="1"/>
            <a:stCxn id="102464" idx="2"/>
            <a:endCxn id="102424" idx="1"/>
          </p:cNvCxnSpPr>
          <p:nvPr/>
        </p:nvCxnSpPr>
        <p:spPr bwMode="auto">
          <a:xfrm rot="16200000" flipH="1">
            <a:off x="1130300" y="4286250"/>
            <a:ext cx="620713" cy="4365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4" name="AutoShape 1098"/>
          <p:cNvCxnSpPr>
            <a:cxnSpLocks noChangeShapeType="1"/>
            <a:stCxn id="102464" idx="2"/>
            <a:endCxn id="102426" idx="1"/>
          </p:cNvCxnSpPr>
          <p:nvPr/>
        </p:nvCxnSpPr>
        <p:spPr bwMode="auto">
          <a:xfrm rot="16200000" flipH="1">
            <a:off x="910432" y="4506118"/>
            <a:ext cx="1060450" cy="4365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5" name="AutoShape 1099"/>
          <p:cNvCxnSpPr>
            <a:cxnSpLocks noChangeShapeType="1"/>
            <a:stCxn id="102464" idx="2"/>
            <a:endCxn id="102428" idx="1"/>
          </p:cNvCxnSpPr>
          <p:nvPr/>
        </p:nvCxnSpPr>
        <p:spPr bwMode="auto">
          <a:xfrm rot="16200000" flipH="1">
            <a:off x="669925" y="4746625"/>
            <a:ext cx="1522413" cy="4175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7" name="AutoShape 1101"/>
          <p:cNvCxnSpPr>
            <a:cxnSpLocks noChangeShapeType="1"/>
            <a:stCxn id="102464" idx="2"/>
            <a:endCxn id="102430" idx="1"/>
          </p:cNvCxnSpPr>
          <p:nvPr/>
        </p:nvCxnSpPr>
        <p:spPr bwMode="auto">
          <a:xfrm rot="16200000" flipH="1">
            <a:off x="459581" y="4956969"/>
            <a:ext cx="1903413" cy="3778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8" name="AutoShape 1102"/>
          <p:cNvCxnSpPr>
            <a:cxnSpLocks noChangeShapeType="1"/>
            <a:stCxn id="102465" idx="2"/>
            <a:endCxn id="102443" idx="1"/>
          </p:cNvCxnSpPr>
          <p:nvPr/>
        </p:nvCxnSpPr>
        <p:spPr bwMode="auto">
          <a:xfrm rot="16200000" flipH="1">
            <a:off x="3332956" y="4115594"/>
            <a:ext cx="360363" cy="5492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79" name="AutoShape 1103"/>
          <p:cNvCxnSpPr>
            <a:cxnSpLocks noChangeShapeType="1"/>
            <a:stCxn id="102465" idx="2"/>
            <a:endCxn id="102445" idx="1"/>
          </p:cNvCxnSpPr>
          <p:nvPr/>
        </p:nvCxnSpPr>
        <p:spPr bwMode="auto">
          <a:xfrm rot="16200000" flipH="1">
            <a:off x="3114675" y="4333875"/>
            <a:ext cx="796925" cy="5492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80" name="AutoShape 1104"/>
          <p:cNvCxnSpPr>
            <a:cxnSpLocks noChangeShapeType="1"/>
            <a:stCxn id="102465" idx="2"/>
            <a:endCxn id="102447" idx="1"/>
          </p:cNvCxnSpPr>
          <p:nvPr/>
        </p:nvCxnSpPr>
        <p:spPr bwMode="auto">
          <a:xfrm rot="16200000" flipH="1">
            <a:off x="2804319" y="4644231"/>
            <a:ext cx="1417638" cy="5492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81" name="AutoShape 1105"/>
          <p:cNvCxnSpPr>
            <a:cxnSpLocks noChangeShapeType="1"/>
            <a:stCxn id="102465" idx="2"/>
            <a:endCxn id="102449" idx="1"/>
          </p:cNvCxnSpPr>
          <p:nvPr/>
        </p:nvCxnSpPr>
        <p:spPr bwMode="auto">
          <a:xfrm rot="16200000" flipH="1">
            <a:off x="2421792" y="5026758"/>
            <a:ext cx="2166816" cy="5334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82" name="AutoShape 1106"/>
          <p:cNvCxnSpPr>
            <a:cxnSpLocks noChangeShapeType="1"/>
            <a:stCxn id="102466" idx="2"/>
            <a:endCxn id="102454" idx="1"/>
          </p:cNvCxnSpPr>
          <p:nvPr/>
        </p:nvCxnSpPr>
        <p:spPr bwMode="auto">
          <a:xfrm rot="16200000" flipH="1">
            <a:off x="7035006" y="4461669"/>
            <a:ext cx="884238" cy="952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83" name="AutoShape 1107"/>
          <p:cNvCxnSpPr>
            <a:cxnSpLocks noChangeShapeType="1"/>
            <a:stCxn id="102466" idx="2"/>
            <a:endCxn id="102458" idx="1"/>
          </p:cNvCxnSpPr>
          <p:nvPr/>
        </p:nvCxnSpPr>
        <p:spPr bwMode="auto">
          <a:xfrm rot="16200000" flipH="1">
            <a:off x="6824663" y="4672012"/>
            <a:ext cx="1493838" cy="2841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sp>
        <p:nvSpPr>
          <p:cNvPr id="102484" name="Rectangle 1108"/>
          <p:cNvSpPr>
            <a:spLocks noChangeArrowheads="1"/>
          </p:cNvSpPr>
          <p:nvPr/>
        </p:nvSpPr>
        <p:spPr bwMode="auto">
          <a:xfrm>
            <a:off x="4572000" y="3295650"/>
            <a:ext cx="1600200" cy="9144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Relative</a:t>
            </a:r>
          </a:p>
          <a:p>
            <a:pPr algn="ctr">
              <a:defRPr/>
            </a:pP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Standing</a:t>
            </a:r>
            <a:endParaRPr lang="en-US" altLang="zh-TW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85" name="Rectangle 1109"/>
          <p:cNvSpPr>
            <a:spLocks noChangeArrowheads="1"/>
          </p:cNvSpPr>
          <p:nvPr/>
        </p:nvSpPr>
        <p:spPr bwMode="auto">
          <a:xfrm>
            <a:off x="5654675" y="4343400"/>
            <a:ext cx="1538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Percentile</a:t>
            </a:r>
          </a:p>
        </p:txBody>
      </p:sp>
      <p:sp>
        <p:nvSpPr>
          <p:cNvPr id="102486" name="Rectangle 1110"/>
          <p:cNvSpPr>
            <a:spLocks noChangeArrowheads="1"/>
          </p:cNvSpPr>
          <p:nvPr/>
        </p:nvSpPr>
        <p:spPr bwMode="auto">
          <a:xfrm>
            <a:off x="5654675" y="4779963"/>
            <a:ext cx="1249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Quartile</a:t>
            </a:r>
          </a:p>
        </p:txBody>
      </p:sp>
      <p:cxnSp>
        <p:nvCxnSpPr>
          <p:cNvPr id="102488" name="AutoShape 1112"/>
          <p:cNvCxnSpPr>
            <a:cxnSpLocks noChangeShapeType="1"/>
            <a:stCxn id="102484" idx="2"/>
            <a:endCxn id="102485" idx="1"/>
          </p:cNvCxnSpPr>
          <p:nvPr/>
        </p:nvCxnSpPr>
        <p:spPr bwMode="auto">
          <a:xfrm rot="16200000" flipH="1">
            <a:off x="5333206" y="4248944"/>
            <a:ext cx="360363" cy="2825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89" name="AutoShape 1113"/>
          <p:cNvCxnSpPr>
            <a:cxnSpLocks noChangeShapeType="1"/>
            <a:stCxn id="102484" idx="2"/>
            <a:endCxn id="102486" idx="1"/>
          </p:cNvCxnSpPr>
          <p:nvPr/>
        </p:nvCxnSpPr>
        <p:spPr bwMode="auto">
          <a:xfrm rot="16200000" flipH="1">
            <a:off x="5114925" y="4467225"/>
            <a:ext cx="796925" cy="2825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102490" name="AutoShape 1114"/>
          <p:cNvCxnSpPr>
            <a:cxnSpLocks noChangeShapeType="1"/>
            <a:stCxn id="102484" idx="2"/>
            <a:endCxn id="102492" idx="1"/>
          </p:cNvCxnSpPr>
          <p:nvPr/>
        </p:nvCxnSpPr>
        <p:spPr bwMode="auto">
          <a:xfrm rot="16200000" flipH="1">
            <a:off x="4805362" y="4776788"/>
            <a:ext cx="1400175" cy="266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  <p:sp>
        <p:nvSpPr>
          <p:cNvPr id="102492" name="Rectangle 1116"/>
          <p:cNvSpPr>
            <a:spLocks noChangeArrowheads="1"/>
          </p:cNvSpPr>
          <p:nvPr/>
        </p:nvSpPr>
        <p:spPr bwMode="auto">
          <a:xfrm>
            <a:off x="5638800" y="5200650"/>
            <a:ext cx="17922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Interquartile</a:t>
            </a:r>
          </a:p>
          <a:p>
            <a:pPr eaLnBrk="0" hangingPunct="0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Range</a:t>
            </a:r>
          </a:p>
        </p:txBody>
      </p:sp>
      <p:cxnSp>
        <p:nvCxnSpPr>
          <p:cNvPr id="102440" name="AutoShape 1117"/>
          <p:cNvCxnSpPr>
            <a:cxnSpLocks noChangeShapeType="1"/>
            <a:stCxn id="102462" idx="2"/>
            <a:endCxn id="102484" idx="0"/>
          </p:cNvCxnSpPr>
          <p:nvPr/>
        </p:nvCxnSpPr>
        <p:spPr bwMode="auto">
          <a:xfrm rot="16200000" flipH="1">
            <a:off x="4729162" y="2652713"/>
            <a:ext cx="555625" cy="7302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2495" name="AutoShape 1119"/>
          <p:cNvCxnSpPr>
            <a:cxnSpLocks noChangeShapeType="1"/>
            <a:stCxn id="102462" idx="2"/>
            <a:endCxn id="102466" idx="0"/>
          </p:cNvCxnSpPr>
          <p:nvPr/>
        </p:nvCxnSpPr>
        <p:spPr bwMode="auto">
          <a:xfrm rot="16200000" flipH="1">
            <a:off x="5753100" y="1628775"/>
            <a:ext cx="565150" cy="27876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2FD9D3C-589F-4913-AA2D-C714B6B6DEC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34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0B9E0336-DF38-457D-8306-D981D664966F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648"/>
            <a:ext cx="8713788" cy="158432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General Guidelines for Exploring Data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973"/>
            <a:ext cx="7992243" cy="4824387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TW" dirty="0" smtClean="0"/>
              <a:t>Where is the approximate </a:t>
            </a:r>
            <a:r>
              <a:rPr lang="en-US" altLang="zh-TW" b="1" dirty="0" smtClean="0">
                <a:solidFill>
                  <a:srgbClr val="FF9900"/>
                </a:solidFill>
              </a:rPr>
              <a:t>center </a:t>
            </a:r>
            <a:r>
              <a:rPr lang="en-US" altLang="zh-TW" dirty="0" smtClean="0"/>
              <a:t>of the distribution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 smtClean="0"/>
              <a:t>Are the observation </a:t>
            </a:r>
            <a:r>
              <a:rPr lang="en-US" altLang="zh-TW" b="1" dirty="0" smtClean="0">
                <a:solidFill>
                  <a:srgbClr val="FF9900"/>
                </a:solidFill>
              </a:rPr>
              <a:t>close</a:t>
            </a:r>
            <a:r>
              <a:rPr lang="en-US" altLang="zh-TW" dirty="0" smtClean="0"/>
              <a:t> or </a:t>
            </a:r>
            <a:r>
              <a:rPr lang="en-US" altLang="zh-TW" b="1" dirty="0" smtClean="0">
                <a:solidFill>
                  <a:srgbClr val="FF9900"/>
                </a:solidFill>
              </a:rPr>
              <a:t>widely dispersed</a:t>
            </a:r>
            <a:r>
              <a:rPr lang="en-US" altLang="zh-TW" dirty="0" smtClean="0"/>
              <a:t>?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b="1" dirty="0" smtClean="0">
                <a:solidFill>
                  <a:srgbClr val="FF9900"/>
                </a:solidFill>
              </a:rPr>
              <a:t>Modal class</a:t>
            </a:r>
            <a:r>
              <a:rPr lang="en-US" altLang="zh-TW" dirty="0" smtClean="0"/>
              <a:t>: Unimodal? Bimodal? Or multimodal?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TW" dirty="0" smtClean="0"/>
              <a:t>Symmetric or </a:t>
            </a:r>
            <a:r>
              <a:rPr lang="en-US" altLang="zh-TW" b="1" dirty="0" smtClean="0">
                <a:solidFill>
                  <a:srgbClr val="FF9900"/>
                </a:solidFill>
              </a:rPr>
              <a:t>skewed</a:t>
            </a:r>
            <a:r>
              <a:rPr lang="en-US" altLang="zh-TW" dirty="0" smtClean="0"/>
              <a:t>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E6ED25E-B70A-49C4-AF69-7DEBCDB280A8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44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B4FDD9FC-C28B-4A23-A7B4-B29C671ADE2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Agenda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002588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Measures of Central Location</a:t>
            </a:r>
          </a:p>
          <a:p>
            <a:pPr eaLnBrk="1" hangingPunct="1">
              <a:defRPr/>
            </a:pPr>
            <a:r>
              <a:rPr lang="en-US" altLang="zh-TW" dirty="0" smtClean="0"/>
              <a:t>Measures of Variability</a:t>
            </a:r>
          </a:p>
          <a:p>
            <a:pPr eaLnBrk="1" hangingPunct="1">
              <a:defRPr/>
            </a:pPr>
            <a:r>
              <a:rPr lang="en-US" altLang="zh-TW" dirty="0" smtClean="0"/>
              <a:t>Measures of Relative Standing</a:t>
            </a:r>
          </a:p>
          <a:p>
            <a:pPr eaLnBrk="1" hangingPunct="1">
              <a:defRPr/>
            </a:pPr>
            <a:r>
              <a:rPr lang="en-US" altLang="zh-TW" dirty="0" smtClean="0"/>
              <a:t>Shape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þ"/>
              <a:defRPr/>
            </a:pPr>
            <a:r>
              <a:rPr lang="en-US" altLang="zh-TW" b="1" dirty="0" smtClean="0">
                <a:solidFill>
                  <a:srgbClr val="FF9900"/>
                </a:solidFill>
              </a:rPr>
              <a:t>Measures of Linear Relationship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6804248" y="4293096"/>
            <a:ext cx="2016224" cy="2232248"/>
            <a:chOff x="6156176" y="4149080"/>
            <a:chExt cx="2016224" cy="2232248"/>
          </a:xfrm>
        </p:grpSpPr>
        <p:grpSp>
          <p:nvGrpSpPr>
            <p:cNvPr id="12" name="群組 17"/>
            <p:cNvGrpSpPr/>
            <p:nvPr/>
          </p:nvGrpSpPr>
          <p:grpSpPr>
            <a:xfrm>
              <a:off x="6660232" y="4149080"/>
              <a:ext cx="792088" cy="814388"/>
              <a:chOff x="6804248" y="4005064"/>
              <a:chExt cx="792088" cy="814388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6804248" y="4005064"/>
                <a:ext cx="792088" cy="792088"/>
              </a:xfrm>
              <a:prstGeom prst="rect">
                <a:avLst/>
              </a:prstGeom>
              <a:solidFill>
                <a:srgbClr val="2A15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23" name="Object 2"/>
              <p:cNvGraphicFramePr>
                <a:graphicFrameLocks noChangeAspect="1"/>
              </p:cNvGraphicFramePr>
              <p:nvPr/>
            </p:nvGraphicFramePr>
            <p:xfrm>
              <a:off x="6804248" y="4005064"/>
              <a:ext cx="752475" cy="814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57" name="方程式" r:id="rId3" imgW="152280" imgH="164880" progId="Equation.3">
                      <p:embed/>
                    </p:oleObj>
                  </mc:Choice>
                  <mc:Fallback>
                    <p:oleObj name="方程式" r:id="rId3" imgW="152280" imgH="16488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248" y="4005064"/>
                            <a:ext cx="752475" cy="814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80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群組 15"/>
            <p:cNvGrpSpPr/>
            <p:nvPr/>
          </p:nvGrpSpPr>
          <p:grpSpPr>
            <a:xfrm>
              <a:off x="7380312" y="4797152"/>
              <a:ext cx="792088" cy="792088"/>
              <a:chOff x="7452320" y="4581128"/>
              <a:chExt cx="792088" cy="792088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7452320" y="4581128"/>
                <a:ext cx="792088" cy="792088"/>
              </a:xfrm>
              <a:prstGeom prst="rect">
                <a:avLst/>
              </a:prstGeom>
              <a:solidFill>
                <a:srgbClr val="0033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21" name="Object 4"/>
              <p:cNvGraphicFramePr>
                <a:graphicFrameLocks noChangeAspect="1"/>
              </p:cNvGraphicFramePr>
              <p:nvPr/>
            </p:nvGraphicFramePr>
            <p:xfrm>
              <a:off x="7503690" y="4591402"/>
              <a:ext cx="723900" cy="774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58" name="方程式" r:id="rId5" imgW="190440" imgH="203040" progId="Equation.3">
                      <p:embed/>
                    </p:oleObj>
                  </mc:Choice>
                  <mc:Fallback>
                    <p:oleObj name="方程式" r:id="rId5" imgW="190440" imgH="2030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3690" y="4591402"/>
                            <a:ext cx="723900" cy="774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群組 16"/>
            <p:cNvGrpSpPr/>
            <p:nvPr/>
          </p:nvGrpSpPr>
          <p:grpSpPr>
            <a:xfrm>
              <a:off x="6156176" y="4941168"/>
              <a:ext cx="802526" cy="793750"/>
              <a:chOff x="6012160" y="4797152"/>
              <a:chExt cx="802526" cy="79375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6012160" y="4797152"/>
                <a:ext cx="792088" cy="792088"/>
              </a:xfrm>
              <a:prstGeom prst="rect">
                <a:avLst/>
              </a:prstGeom>
              <a:solidFill>
                <a:srgbClr val="00206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19" name="Object 3"/>
              <p:cNvGraphicFramePr>
                <a:graphicFrameLocks noChangeAspect="1"/>
              </p:cNvGraphicFramePr>
              <p:nvPr/>
            </p:nvGraphicFramePr>
            <p:xfrm>
              <a:off x="6022524" y="4797152"/>
              <a:ext cx="792162" cy="793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59" name="方程式" r:id="rId7" imgW="203040" imgH="203040" progId="Equation.3">
                      <p:embed/>
                    </p:oleObj>
                  </mc:Choice>
                  <mc:Fallback>
                    <p:oleObj name="方程式" r:id="rId7" imgW="203040" imgH="2030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2524" y="4797152"/>
                            <a:ext cx="792162" cy="793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8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群組 14"/>
            <p:cNvGrpSpPr/>
            <p:nvPr/>
          </p:nvGrpSpPr>
          <p:grpSpPr>
            <a:xfrm>
              <a:off x="6948264" y="5589240"/>
              <a:ext cx="792088" cy="792088"/>
              <a:chOff x="7236296" y="5589240"/>
              <a:chExt cx="792088" cy="792088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7236296" y="5589240"/>
                <a:ext cx="792088" cy="792088"/>
              </a:xfrm>
              <a:prstGeom prst="rect">
                <a:avLst/>
              </a:prstGeom>
              <a:solidFill>
                <a:srgbClr val="6600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新細明體" pitchFamily="18" charset="-120"/>
                </a:endParaRPr>
              </a:p>
            </p:txBody>
          </p:sp>
          <p:graphicFrame>
            <p:nvGraphicFramePr>
              <p:cNvPr id="17" name="Object 3"/>
              <p:cNvGraphicFramePr>
                <a:graphicFrameLocks noChangeAspect="1"/>
              </p:cNvGraphicFramePr>
              <p:nvPr/>
            </p:nvGraphicFramePr>
            <p:xfrm>
              <a:off x="7256934" y="5589240"/>
              <a:ext cx="720725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60" name="方程式" r:id="rId9" imgW="177480" imgH="190440" progId="Equation.3">
                      <p:embed/>
                    </p:oleObj>
                  </mc:Choice>
                  <mc:Fallback>
                    <p:oleObj name="方程式" r:id="rId9" imgW="177480" imgH="1904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6934" y="5589240"/>
                            <a:ext cx="720725" cy="773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80008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D81F14-C6CC-42B6-A690-7211110BCC18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C382BE1-BB68-4968-89FF-C5F93FE37621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569325" cy="154002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Measures of Linear Relationship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700213"/>
            <a:ext cx="8928100" cy="2736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Provide information as to the </a:t>
            </a:r>
            <a:r>
              <a:rPr lang="en-US" altLang="zh-TW" b="1" dirty="0" smtClean="0">
                <a:solidFill>
                  <a:srgbClr val="FF9900"/>
                </a:solidFill>
              </a:rPr>
              <a:t>strength &amp; direction</a:t>
            </a:r>
            <a:r>
              <a:rPr lang="en-US" altLang="zh-TW" dirty="0" smtClean="0"/>
              <a:t> of a linear  relationship between two variables (if one exists)..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464496"/>
            <a:ext cx="4896544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555875" y="4868863"/>
            <a:ext cx="3455988" cy="842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4D69EF4-0916-49AB-837F-1FD060256EB1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54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B91AF15-B3CF-4FF0-BD54-30C65B2760AC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04800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Measures of Association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993063" cy="52562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b="1" dirty="0" smtClean="0">
                <a:solidFill>
                  <a:srgbClr val="FF9900"/>
                </a:solidFill>
              </a:rPr>
              <a:t>Covariance</a:t>
            </a:r>
            <a:r>
              <a:rPr lang="en-US" altLang="zh-TW" sz="4800" dirty="0" smtClean="0"/>
              <a:t>: is there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any pattern</a:t>
            </a:r>
            <a:r>
              <a:rPr lang="en-US" altLang="zh-TW" sz="4800" dirty="0" smtClean="0"/>
              <a:t> to the way two variables move together? </a:t>
            </a:r>
          </a:p>
          <a:p>
            <a:pPr eaLnBrk="1" hangingPunct="1">
              <a:defRPr/>
            </a:pPr>
            <a:r>
              <a:rPr lang="en-US" altLang="zh-TW" sz="4800" b="1" dirty="0" smtClean="0">
                <a:solidFill>
                  <a:srgbClr val="FFFF00"/>
                </a:solidFill>
              </a:rPr>
              <a:t>Correlation coefficient</a:t>
            </a:r>
            <a:r>
              <a:rPr lang="en-US" altLang="zh-TW" sz="4800" dirty="0" smtClean="0"/>
              <a:t>: how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strong</a:t>
            </a:r>
            <a:r>
              <a:rPr lang="en-US" altLang="zh-TW" sz="4800" dirty="0" smtClean="0"/>
              <a:t> is the linear relationship between two variables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87120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47E39F-7729-40C8-AB2D-9ED7179444A4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789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11E5542-0356-4A8F-898C-93A28B0A71E1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995936" y="1556792"/>
            <a:ext cx="2160240" cy="4384628"/>
            <a:chOff x="4139952" y="1919288"/>
            <a:chExt cx="2160240" cy="4022132"/>
          </a:xfrm>
        </p:grpSpPr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>
              <a:off x="5276850" y="1919288"/>
              <a:ext cx="15230" cy="338192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prstDash val="dash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7900" name="Text Box 6"/>
            <p:cNvSpPr txBox="1">
              <a:spLocks noChangeArrowheads="1"/>
            </p:cNvSpPr>
            <p:nvPr/>
          </p:nvSpPr>
          <p:spPr bwMode="auto">
            <a:xfrm>
              <a:off x="4139952" y="5301208"/>
              <a:ext cx="2160240" cy="64021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3600" b="1" dirty="0" err="1" smtClean="0">
                  <a:solidFill>
                    <a:srgbClr val="66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m</a:t>
              </a:r>
              <a:r>
                <a:rPr lang="en-US" altLang="zh-TW" sz="3600" b="1" i="1" baseline="-25000" dirty="0" err="1" smtClean="0">
                  <a:solidFill>
                    <a:srgbClr val="66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TW" sz="3600" b="1" baseline="-25000" dirty="0" smtClean="0">
                  <a:solidFill>
                    <a:srgbClr val="66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altLang="zh-TW" sz="3600" b="1" dirty="0" smtClean="0">
                  <a:solidFill>
                    <a:srgbClr val="66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TW" sz="3600" b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</a:t>
              </a:r>
              <a:r>
                <a:rPr lang="en-US" altLang="zh-TW" sz="36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3.125</a:t>
              </a:r>
            </a:p>
          </p:txBody>
        </p:sp>
      </p:grp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2458948" y="2154148"/>
            <a:ext cx="5638800" cy="152400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15250" cy="96396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251520" y="3789040"/>
            <a:ext cx="504825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6804248" y="5373216"/>
            <a:ext cx="504825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79512" y="2564904"/>
            <a:ext cx="8568952" cy="954107"/>
            <a:chOff x="179512" y="2636912"/>
            <a:chExt cx="8140431" cy="954107"/>
          </a:xfrm>
        </p:grpSpPr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 flipV="1">
              <a:off x="1410838" y="3038137"/>
              <a:ext cx="6909105" cy="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9512" y="2636912"/>
              <a:ext cx="1224136" cy="954107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m</a:t>
              </a:r>
              <a:r>
                <a:rPr lang="en-US" altLang="zh-TW" sz="2800" b="1" i="1" baseline="-25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y</a:t>
              </a:r>
              <a:r>
                <a:rPr lang="en-US" altLang="zh-TW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TW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 </a:t>
              </a:r>
              <a:r>
                <a:rPr lang="en-US" altLang="zh-TW" sz="2800" b="1" i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38.125</a:t>
              </a:r>
              <a:endParaRPr lang="en-US" altLang="zh-TW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483768" y="1700808"/>
            <a:ext cx="79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6000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776" y="3933056"/>
            <a:ext cx="79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zh-TW" altLang="en-US" sz="6000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88224" y="3573016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</a:t>
            </a:r>
            <a:endParaRPr lang="zh-TW" altLang="en-US" sz="6000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8224" y="1628800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</a:t>
            </a:r>
            <a:endParaRPr lang="zh-TW" altLang="en-US" sz="6000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nimBg="1"/>
      <p:bldP spid="16" grpId="0"/>
      <p:bldP spid="17" grpId="0"/>
      <p:bldP spid="18" grpId="0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AF0600-6C46-477C-BC35-ED7D8158BF6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64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8AADC3C-62BA-4DA8-A414-3064C0790E7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5212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Covariance Illustrated 1/2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760"/>
            <a:ext cx="8785225" cy="23761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0" lang="en-US" altLang="zh-TW" sz="4000" dirty="0" smtClean="0"/>
              <a:t>In each set, the values of </a:t>
            </a:r>
            <a:r>
              <a:rPr kumimoji="0" lang="en-US" altLang="zh-TW" sz="4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4000" dirty="0" smtClean="0"/>
              <a:t> are the same, and the value for </a:t>
            </a:r>
            <a:r>
              <a:rPr kumimoji="0" lang="en-US" altLang="zh-TW" sz="4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4000" dirty="0" smtClean="0"/>
              <a:t> are the same; the only thing that’s changed is the order of the </a:t>
            </a:r>
            <a:r>
              <a:rPr kumimoji="0" lang="en-US" altLang="zh-TW" sz="4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4000" dirty="0" smtClean="0"/>
              <a:t>’s.</a:t>
            </a:r>
          </a:p>
        </p:txBody>
      </p:sp>
      <p:pic>
        <p:nvPicPr>
          <p:cNvPr id="1065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3500438"/>
            <a:ext cx="74168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/>
          <p:nvPr/>
        </p:nvSpPr>
        <p:spPr bwMode="auto">
          <a:xfrm>
            <a:off x="1064156" y="3902234"/>
            <a:ext cx="7272808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1053882" y="4653136"/>
            <a:ext cx="7272808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1043608" y="5404038"/>
            <a:ext cx="7272808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AED2F5-2942-4DD0-9372-A7AABB0441DC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75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AB41F68B-4D3B-418E-ABC5-373D2AEEA839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79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8160"/>
            <a:ext cx="8229600" cy="91859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Covariance Illustrated 2/2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4149725"/>
            <a:ext cx="7705725" cy="8634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0" lang="en-US" altLang="zh-TW" sz="2800" dirty="0" smtClean="0"/>
              <a:t>In set #1, as </a:t>
            </a:r>
            <a:r>
              <a:rPr kumimoji="0" lang="en-US" altLang="zh-TW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 dirty="0" smtClean="0"/>
              <a:t> increases so does </a:t>
            </a:r>
            <a:r>
              <a:rPr kumimoji="0" lang="en-US" altLang="zh-TW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800" dirty="0" smtClean="0"/>
              <a:t>; </a:t>
            </a:r>
            <a:r>
              <a:rPr kumimoji="0" lang="en-US" altLang="zh-TW" sz="28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 i="1" baseline="-250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kumimoji="0" lang="en-US" altLang="zh-TW" sz="2800" dirty="0" smtClean="0"/>
              <a:t> is large &amp; positive</a:t>
            </a:r>
          </a:p>
        </p:txBody>
      </p:sp>
      <p:pic>
        <p:nvPicPr>
          <p:cNvPr id="1075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125538"/>
            <a:ext cx="7632848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1064156" y="1484874"/>
            <a:ext cx="7272808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053882" y="2235776"/>
            <a:ext cx="7272808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1043608" y="2986678"/>
            <a:ext cx="7272808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43608" y="5013177"/>
            <a:ext cx="770572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set #2, as </a:t>
            </a:r>
            <a:r>
              <a:rPr kumimoji="0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increases, </a:t>
            </a:r>
            <a:r>
              <a:rPr kumimoji="0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decreases; </a:t>
            </a:r>
            <a:r>
              <a:rPr kumimoji="0" lang="en-US" altLang="zh-TW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28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xy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large &amp; negative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42739" y="5877273"/>
            <a:ext cx="770572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set #3, as </a:t>
            </a:r>
            <a:r>
              <a:rPr kumimoji="0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increases, </a:t>
            </a:r>
            <a:r>
              <a:rPr kumimoji="0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doesn’t move in any particular way; </a:t>
            </a:r>
            <a:r>
              <a:rPr kumimoji="0" lang="en-US" altLang="zh-TW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28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xy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“small”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95565E-C523-4221-8DEF-A93A9078641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696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062F25C6-727B-4E2B-9918-3E6CF558340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5"/>
            <a:ext cx="7715250" cy="192476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The Coefficient of Variation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51983"/>
            <a:ext cx="8291512" cy="3959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The standard deviation divided by the mean value. (</a:t>
            </a:r>
            <a:r>
              <a:rPr lang="en-US" altLang="zh-TW" b="1" dirty="0" smtClean="0">
                <a:solidFill>
                  <a:srgbClr val="FF9900"/>
                </a:solidFill>
              </a:rPr>
              <a:t>Mean</a:t>
            </a:r>
            <a:r>
              <a:rPr lang="en-US" altLang="zh-TW" dirty="0" smtClean="0"/>
              <a:t> is used as the </a:t>
            </a:r>
            <a:r>
              <a:rPr lang="en-US" altLang="zh-TW" b="1" dirty="0" smtClean="0">
                <a:solidFill>
                  <a:srgbClr val="FF9900"/>
                </a:solidFill>
              </a:rPr>
              <a:t>base value</a:t>
            </a:r>
            <a:r>
              <a:rPr lang="en-US" altLang="zh-TW" dirty="0" smtClean="0"/>
              <a:t>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This coefficient provides a </a:t>
            </a:r>
            <a:r>
              <a:rPr lang="en-US" altLang="zh-TW" b="1" dirty="0" smtClean="0">
                <a:solidFill>
                  <a:srgbClr val="FF9900"/>
                </a:solidFill>
              </a:rPr>
              <a:t>proportionate measure </a:t>
            </a:r>
            <a:r>
              <a:rPr lang="en-US" altLang="zh-TW" dirty="0" smtClean="0"/>
              <a:t>of </a:t>
            </a:r>
            <a:r>
              <a:rPr lang="en-US" altLang="zh-TW" b="1" dirty="0" smtClean="0">
                <a:solidFill>
                  <a:srgbClr val="FF9900"/>
                </a:solidFill>
              </a:rPr>
              <a:t>variation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CCCAAC4-C090-4D64-AF4C-DDA917E1D14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891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06B3699-F9F1-4DF1-B37E-53C88D8704A8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80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206500" y="1844675"/>
          <a:ext cx="67548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方程式" r:id="rId3" imgW="2197080" imgH="406080" progId="Equation.3">
                  <p:embed/>
                </p:oleObj>
              </mc:Choice>
              <mc:Fallback>
                <p:oleObj name="方程式" r:id="rId3" imgW="21970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844675"/>
                        <a:ext cx="6754813" cy="1247775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1447800" y="3627438"/>
            <a:ext cx="184150" cy="4270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TW" altLang="zh-TW" sz="2200">
              <a:latin typeface="Arial Narrow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9388" y="2886075"/>
            <a:ext cx="8820150" cy="11906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altLang="zh-TW" sz="36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TW" sz="36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altLang="zh-TW" sz="36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TW" sz="36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is the population mean of the variable </a:t>
            </a:r>
            <a:r>
              <a:rPr lang="en-US" altLang="zh-TW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TW" sz="3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and </a:t>
            </a:r>
            <a:r>
              <a:rPr lang="en-US" altLang="zh-TW" sz="3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is the population size. 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59632" y="4869160"/>
          <a:ext cx="72231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方程式" r:id="rId5" imgW="2171520" imgH="419040" progId="Equation.3">
                  <p:embed/>
                </p:oleObj>
              </mc:Choice>
              <mc:Fallback>
                <p:oleObj name="方程式" r:id="rId5" imgW="21715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69160"/>
                        <a:ext cx="7223125" cy="1393825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260647"/>
            <a:ext cx="8229600" cy="107126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 The Covariance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771775" y="6172200"/>
            <a:ext cx="42878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 is the sample size.</a:t>
            </a:r>
            <a:endParaRPr lang="en-US" altLang="zh-TW" sz="240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59632" y="1196752"/>
            <a:ext cx="5832648" cy="64633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Population Covariance = </a:t>
            </a:r>
            <a:r>
              <a:rPr lang="en-US" altLang="zh-TW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altLang="zh-TW" sz="3600" i="1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xy</a:t>
            </a:r>
            <a:endParaRPr lang="en-US" altLang="zh-TW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4149080"/>
            <a:ext cx="5832648" cy="64633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Sample Covariance = </a:t>
            </a:r>
            <a:r>
              <a:rPr lang="en-US" altLang="zh-TW" sz="3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600" i="1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xy</a:t>
            </a:r>
            <a:endParaRPr lang="en-US" altLang="zh-TW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8A7955-9139-4526-80D6-8499E316FF54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994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4EFB53A-2864-407C-8C25-8ACC2A474985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45232" y="3468315"/>
            <a:ext cx="8132961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 the two variables </a:t>
            </a:r>
            <a:r>
              <a:rPr lang="en-US" altLang="zh-TW" sz="4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move the same direction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(both increase or both decrease), the covariance is a </a:t>
            </a:r>
            <a:r>
              <a:rPr lang="en-US" altLang="zh-TW" sz="4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 positive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number.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849313" y="2060575"/>
          <a:ext cx="774858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方程式" r:id="rId3" imgW="2197080" imgH="406080" progId="Equation.3">
                  <p:embed/>
                </p:oleObj>
              </mc:Choice>
              <mc:Fallback>
                <p:oleObj name="方程式" r:id="rId3" imgW="2197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060575"/>
                        <a:ext cx="7748587" cy="1433513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42498" cy="103894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Interpretation 1/3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340768"/>
            <a:ext cx="7272808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Population Covariance = </a:t>
            </a:r>
            <a:r>
              <a:rPr lang="en-US" altLang="zh-TW" sz="4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altLang="zh-TW" sz="4400" i="1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xy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01F6B15-B695-42CF-A0A6-7E3C527667B2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096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2CD1C73-7EBB-4519-BD5C-766D7F67AD9D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429000"/>
            <a:ext cx="8433048" cy="3168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TW" dirty="0" smtClean="0"/>
              <a:t>If the two variables </a:t>
            </a:r>
            <a:r>
              <a:rPr lang="en-US" altLang="zh-TW" b="1" dirty="0" smtClean="0">
                <a:solidFill>
                  <a:srgbClr val="FF9900"/>
                </a:solidFill>
              </a:rPr>
              <a:t>move in two opposite directions</a:t>
            </a:r>
            <a:r>
              <a:rPr lang="en-US" altLang="zh-TW" dirty="0" smtClean="0"/>
              <a:t>, (one increases when the other one decreases), the covariance is a </a:t>
            </a:r>
            <a:r>
              <a:rPr lang="en-US" altLang="zh-TW" b="1" dirty="0" smtClean="0">
                <a:solidFill>
                  <a:srgbClr val="FF9900"/>
                </a:solidFill>
              </a:rPr>
              <a:t>large negative </a:t>
            </a:r>
            <a:r>
              <a:rPr lang="en-US" altLang="zh-TW" dirty="0" smtClean="0"/>
              <a:t>number.</a:t>
            </a:r>
          </a:p>
        </p:txBody>
      </p:sp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347663" y="2060575"/>
          <a:ext cx="8494712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方程式" r:id="rId3" imgW="2197080" imgH="406080" progId="Equation.3">
                  <p:embed/>
                </p:oleObj>
              </mc:Choice>
              <mc:Fallback>
                <p:oleObj name="方程式" r:id="rId3" imgW="2197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060575"/>
                        <a:ext cx="8494712" cy="1573213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4" name="Rectangle 6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170490" cy="10081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Interpretation  2/3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536" y="1340768"/>
            <a:ext cx="7272808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Population Covariance = </a:t>
            </a:r>
            <a:r>
              <a:rPr lang="en-US" altLang="zh-TW" sz="4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altLang="zh-TW" sz="4400" i="1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xy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16CF1D-7918-430D-B5DE-E20F032006E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198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BD93773C-8EC8-4E52-B3BD-832F12ED9E6F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71550" y="4076700"/>
            <a:ext cx="77724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 the two variables are </a:t>
            </a:r>
            <a:r>
              <a:rPr lang="en-US" altLang="zh-TW" sz="4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unrelated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the covariance will be </a:t>
            </a:r>
            <a:r>
              <a:rPr lang="en-US" altLang="zh-TW" sz="4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 to zero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274638" y="2276475"/>
          <a:ext cx="86391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方程式" r:id="rId3" imgW="2197080" imgH="406080" progId="Equation.3">
                  <p:embed/>
                </p:oleObj>
              </mc:Choice>
              <mc:Fallback>
                <p:oleObj name="方程式" r:id="rId3" imgW="2197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2276475"/>
                        <a:ext cx="8639175" cy="1597025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0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386514" cy="103894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Interpretation  3/3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536" y="1340768"/>
            <a:ext cx="7272808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Population Covariance = </a:t>
            </a:r>
            <a:r>
              <a:rPr lang="en-US" altLang="zh-TW" sz="4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altLang="zh-TW" sz="4400" i="1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xy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9D2291-512E-4209-B2F0-06321AED4FB6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85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CEC4FB0-5C35-4EC0-AEF3-8A8F841B583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64896" cy="20888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The Coefficient of Correlation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2349500"/>
            <a:ext cx="8032750" cy="4111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A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normalization</a:t>
            </a:r>
            <a:r>
              <a:rPr lang="en-US" altLang="zh-TW" sz="4800" dirty="0" smtClean="0">
                <a:solidFill>
                  <a:schemeClr val="folHlink"/>
                </a:solidFill>
              </a:rPr>
              <a:t> </a:t>
            </a:r>
            <a:r>
              <a:rPr lang="en-US" altLang="zh-TW" sz="4800" dirty="0" smtClean="0"/>
              <a:t>process</a:t>
            </a:r>
          </a:p>
          <a:p>
            <a:pPr eaLnBrk="1" hangingPunct="1">
              <a:defRPr/>
            </a:pPr>
            <a:r>
              <a:rPr lang="en-US" altLang="zh-TW" sz="4800" dirty="0" smtClean="0"/>
              <a:t>This coefficient answers the question: </a:t>
            </a:r>
            <a:r>
              <a:rPr lang="en-US" altLang="zh-TW" sz="4800" b="1" dirty="0" smtClean="0">
                <a:solidFill>
                  <a:srgbClr val="FF9900"/>
                </a:solidFill>
              </a:rPr>
              <a:t>How strong </a:t>
            </a:r>
            <a:r>
              <a:rPr lang="en-US" altLang="zh-TW" sz="4800" dirty="0" smtClean="0"/>
              <a:t>is the association between </a:t>
            </a:r>
            <a:r>
              <a:rPr lang="en-US" altLang="zh-TW" sz="4800" i="1" dirty="0" smtClean="0">
                <a:latin typeface="Times New Roman" pitchFamily="18" charset="0"/>
              </a:rPr>
              <a:t>X </a:t>
            </a:r>
            <a:r>
              <a:rPr lang="en-US" altLang="zh-TW" sz="4800" dirty="0" smtClean="0"/>
              <a:t>and </a:t>
            </a:r>
            <a:r>
              <a:rPr lang="en-US" altLang="zh-TW" sz="4800" i="1" dirty="0" smtClean="0">
                <a:latin typeface="Times New Roman" pitchFamily="18" charset="0"/>
              </a:rPr>
              <a:t>Y</a:t>
            </a:r>
            <a:r>
              <a:rPr lang="en-US" altLang="zh-TW" sz="4800" dirty="0" smtClean="0"/>
              <a:t>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836930-B4F2-4C6A-928B-371255AAD0BD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301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17909F9-67AF-41BD-8785-60EF2B03B1B5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058"/>
              </p:ext>
            </p:extLst>
          </p:nvPr>
        </p:nvGraphicFramePr>
        <p:xfrm>
          <a:off x="3860855" y="2101446"/>
          <a:ext cx="2780828" cy="212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方程式" r:id="rId3" imgW="596880" imgH="457200" progId="Equation.3">
                  <p:embed/>
                </p:oleObj>
              </mc:Choice>
              <mc:Fallback>
                <p:oleObj name="方程式" r:id="rId3" imgW="596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55" y="2101446"/>
                        <a:ext cx="2780828" cy="2121708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16621"/>
              </p:ext>
            </p:extLst>
          </p:nvPr>
        </p:nvGraphicFramePr>
        <p:xfrm>
          <a:off x="3852863" y="4244181"/>
          <a:ext cx="2663825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方程式" r:id="rId5" imgW="545760" imgH="469800" progId="Equation.3">
                  <p:embed/>
                </p:oleObj>
              </mc:Choice>
              <mc:Fallback>
                <p:oleObj name="方程式" r:id="rId5" imgW="5457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244181"/>
                        <a:ext cx="2663825" cy="2300288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229600" cy="201607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 The Coefficient of Correlation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9750" y="2781300"/>
            <a:ext cx="3241675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Population: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11188" y="5013325"/>
            <a:ext cx="3241675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Sample:</a:t>
            </a:r>
            <a:endParaRPr lang="en-US" altLang="zh-TW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449EBD-C919-43D7-8D4E-32C94DB72C06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957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1E05C68-280C-4BF8-BBE1-E6ABF203273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748338" y="4297363"/>
            <a:ext cx="227330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COV</a:t>
            </a: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X,Y</a:t>
            </a: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)=0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9388" y="2362200"/>
            <a:ext cx="998537" cy="2559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5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en-US" altLang="zh-TW" sz="54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 </a:t>
            </a:r>
          </a:p>
          <a:p>
            <a:pPr>
              <a:defRPr/>
            </a:pPr>
            <a:r>
              <a:rPr lang="en-US" altLang="zh-TW" sz="54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or  </a:t>
            </a:r>
          </a:p>
          <a:p>
            <a:pPr>
              <a:defRPr/>
            </a:pPr>
            <a:r>
              <a:rPr lang="en-US" altLang="zh-TW" sz="5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97025" y="1438275"/>
            <a:ext cx="668338" cy="4368800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+1</a:t>
            </a:r>
          </a:p>
          <a:p>
            <a:pPr algn="ctr">
              <a:defRPr/>
            </a:pPr>
            <a:endParaRPr lang="en-US" altLang="zh-TW" sz="4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n-US" altLang="zh-TW" sz="4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0</a:t>
            </a:r>
          </a:p>
          <a:p>
            <a:pPr algn="ctr">
              <a:defRPr/>
            </a:pPr>
            <a:endParaRPr lang="en-US" altLang="zh-TW" sz="4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endParaRPr lang="en-US" altLang="zh-TW" sz="4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  <a:p>
            <a:pPr algn="ctr"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-1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381250" y="1412875"/>
            <a:ext cx="4156075" cy="13112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Strong positive </a:t>
            </a:r>
          </a:p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linear relationship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465388" y="3276600"/>
            <a:ext cx="2767012" cy="13112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No linear </a:t>
            </a:r>
          </a:p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relationship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389188" y="5181600"/>
            <a:ext cx="4156075" cy="13112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Strong negative </a:t>
            </a:r>
          </a:p>
          <a:p>
            <a:pPr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linear relationship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60975" y="3048000"/>
            <a:ext cx="1676400" cy="1295400"/>
            <a:chOff x="4224" y="1248"/>
            <a:chExt cx="1056" cy="816"/>
          </a:xfrm>
        </p:grpSpPr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224" y="12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224" y="20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700838" y="3068638"/>
            <a:ext cx="412750" cy="4270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or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413375" y="3733800"/>
            <a:ext cx="1447800" cy="304800"/>
            <a:chOff x="2304" y="960"/>
            <a:chExt cx="1008" cy="480"/>
          </a:xfrm>
          <a:effectLst>
            <a:outerShdw blurRad="50800" dist="50800" dir="5400000" algn="ctr" rotWithShape="0">
              <a:schemeClr val="accent4">
                <a:lumMod val="10000"/>
              </a:schemeClr>
            </a:outerShdw>
          </a:effectLst>
        </p:grpSpPr>
        <p:grpSp>
          <p:nvGrpSpPr>
            <p:cNvPr id="109633" name="Group 13"/>
            <p:cNvGrpSpPr>
              <a:grpSpLocks/>
            </p:cNvGrpSpPr>
            <p:nvPr/>
          </p:nvGrpSpPr>
          <p:grpSpPr bwMode="auto">
            <a:xfrm>
              <a:off x="2352" y="960"/>
              <a:ext cx="912" cy="480"/>
              <a:chOff x="2352" y="960"/>
              <a:chExt cx="912" cy="480"/>
            </a:xfrm>
          </p:grpSpPr>
          <p:sp>
            <p:nvSpPr>
              <p:cNvPr id="109635" name="Oval 14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36" name="Oval 15"/>
              <p:cNvSpPr>
                <a:spLocks noChangeArrowheads="1"/>
              </p:cNvSpPr>
              <p:nvPr/>
            </p:nvSpPr>
            <p:spPr bwMode="auto">
              <a:xfrm>
                <a:off x="2448" y="1104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37" name="Oval 16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38" name="Oval 17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39" name="Oval 18"/>
              <p:cNvSpPr>
                <a:spLocks noChangeArrowheads="1"/>
              </p:cNvSpPr>
              <p:nvPr/>
            </p:nvSpPr>
            <p:spPr bwMode="auto">
              <a:xfrm>
                <a:off x="2832" y="1104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0" name="Oval 19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1" name="Oval 20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2" name="Oval 21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3" name="Oval 22"/>
              <p:cNvSpPr>
                <a:spLocks noChangeArrowheads="1"/>
              </p:cNvSpPr>
              <p:nvPr/>
            </p:nvSpPr>
            <p:spPr bwMode="auto">
              <a:xfrm>
                <a:off x="3216" y="1200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4" name="Oval 23"/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5" name="Oval 24"/>
              <p:cNvSpPr>
                <a:spLocks noChangeArrowheads="1"/>
              </p:cNvSpPr>
              <p:nvPr/>
            </p:nvSpPr>
            <p:spPr bwMode="auto">
              <a:xfrm>
                <a:off x="2928" y="1344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6" name="Oval 25"/>
              <p:cNvSpPr>
                <a:spLocks noChangeArrowheads="1"/>
              </p:cNvSpPr>
              <p:nvPr/>
            </p:nvSpPr>
            <p:spPr bwMode="auto">
              <a:xfrm>
                <a:off x="2880" y="960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647" name="Oval 26"/>
              <p:cNvSpPr>
                <a:spLocks noChangeArrowheads="1"/>
              </p:cNvSpPr>
              <p:nvPr/>
            </p:nvSpPr>
            <p:spPr bwMode="auto">
              <a:xfrm>
                <a:off x="3120" y="1056"/>
                <a:ext cx="48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9634" name="Line 27"/>
            <p:cNvSpPr>
              <a:spLocks noChangeShapeType="1"/>
            </p:cNvSpPr>
            <p:nvPr/>
          </p:nvSpPr>
          <p:spPr bwMode="auto">
            <a:xfrm>
              <a:off x="2304" y="1200"/>
              <a:ext cx="100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556375" y="5157788"/>
            <a:ext cx="1524000" cy="1295400"/>
            <a:chOff x="4224" y="2208"/>
            <a:chExt cx="960" cy="816"/>
          </a:xfrm>
        </p:grpSpPr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4224" y="2208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4224" y="3024"/>
              <a:ext cx="9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109625" name="Group 31"/>
            <p:cNvGrpSpPr>
              <a:grpSpLocks/>
            </p:cNvGrpSpPr>
            <p:nvPr/>
          </p:nvGrpSpPr>
          <p:grpSpPr bwMode="auto">
            <a:xfrm rot="5400000">
              <a:off x="4449" y="2350"/>
              <a:ext cx="528" cy="340"/>
              <a:chOff x="4416" y="336"/>
              <a:chExt cx="528" cy="624"/>
            </a:xfrm>
          </p:grpSpPr>
          <p:sp>
            <p:nvSpPr>
              <p:cNvPr id="17440" name="Oval 32"/>
              <p:cNvSpPr>
                <a:spLocks noChangeArrowheads="1"/>
              </p:cNvSpPr>
              <p:nvPr/>
            </p:nvSpPr>
            <p:spPr bwMode="auto">
              <a:xfrm>
                <a:off x="4416" y="865"/>
                <a:ext cx="48" cy="95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41" name="Oval 33"/>
              <p:cNvSpPr>
                <a:spLocks noChangeArrowheads="1"/>
              </p:cNvSpPr>
              <p:nvPr/>
            </p:nvSpPr>
            <p:spPr bwMode="auto">
              <a:xfrm>
                <a:off x="4560" y="817"/>
                <a:ext cx="48" cy="95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42" name="Oval 34"/>
              <p:cNvSpPr>
                <a:spLocks noChangeArrowheads="1"/>
              </p:cNvSpPr>
              <p:nvPr/>
            </p:nvSpPr>
            <p:spPr bwMode="auto">
              <a:xfrm>
                <a:off x="4560" y="624"/>
                <a:ext cx="48" cy="95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43" name="Oval 35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" cy="95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44" name="Oval 36"/>
              <p:cNvSpPr>
                <a:spLocks noChangeArrowheads="1"/>
              </p:cNvSpPr>
              <p:nvPr/>
            </p:nvSpPr>
            <p:spPr bwMode="auto">
              <a:xfrm>
                <a:off x="4848" y="481"/>
                <a:ext cx="48" cy="97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45" name="Oval 37"/>
              <p:cNvSpPr>
                <a:spLocks noChangeArrowheads="1"/>
              </p:cNvSpPr>
              <p:nvPr/>
            </p:nvSpPr>
            <p:spPr bwMode="auto">
              <a:xfrm>
                <a:off x="4896" y="336"/>
                <a:ext cx="48" cy="95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4516" y="2256"/>
              <a:ext cx="367" cy="4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6659563" y="2133600"/>
            <a:ext cx="22733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COV</a:t>
            </a: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X,Y</a:t>
            </a: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)&gt;0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6702425" y="5965825"/>
            <a:ext cx="2273300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COV</a:t>
            </a: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X,Y</a:t>
            </a:r>
            <a:r>
              <a:rPr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)&lt;0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545263" y="1371600"/>
            <a:ext cx="1676400" cy="1295400"/>
            <a:chOff x="4224" y="336"/>
            <a:chExt cx="1056" cy="816"/>
          </a:xfrm>
        </p:grpSpPr>
        <p:grpSp>
          <p:nvGrpSpPr>
            <p:cNvPr id="109606" name="Group 58"/>
            <p:cNvGrpSpPr>
              <a:grpSpLocks/>
            </p:cNvGrpSpPr>
            <p:nvPr/>
          </p:nvGrpSpPr>
          <p:grpSpPr bwMode="auto">
            <a:xfrm>
              <a:off x="4512" y="432"/>
              <a:ext cx="432" cy="288"/>
              <a:chOff x="4416" y="336"/>
              <a:chExt cx="528" cy="624"/>
            </a:xfrm>
          </p:grpSpPr>
          <p:sp>
            <p:nvSpPr>
              <p:cNvPr id="17467" name="Oval 59"/>
              <p:cNvSpPr>
                <a:spLocks noChangeArrowheads="1"/>
              </p:cNvSpPr>
              <p:nvPr/>
            </p:nvSpPr>
            <p:spPr bwMode="auto">
              <a:xfrm>
                <a:off x="4416" y="865"/>
                <a:ext cx="48" cy="95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68" name="Oval 60"/>
              <p:cNvSpPr>
                <a:spLocks noChangeArrowheads="1"/>
              </p:cNvSpPr>
              <p:nvPr/>
            </p:nvSpPr>
            <p:spPr bwMode="auto">
              <a:xfrm>
                <a:off x="4560" y="817"/>
                <a:ext cx="48" cy="95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69" name="Oval 61"/>
              <p:cNvSpPr>
                <a:spLocks noChangeArrowheads="1"/>
              </p:cNvSpPr>
              <p:nvPr/>
            </p:nvSpPr>
            <p:spPr bwMode="auto">
              <a:xfrm>
                <a:off x="4560" y="624"/>
                <a:ext cx="48" cy="95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70" name="Oval 62"/>
              <p:cNvSpPr>
                <a:spLocks noChangeArrowheads="1"/>
              </p:cNvSpPr>
              <p:nvPr/>
            </p:nvSpPr>
            <p:spPr bwMode="auto">
              <a:xfrm>
                <a:off x="4704" y="577"/>
                <a:ext cx="48" cy="95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71" name="Oval 63"/>
              <p:cNvSpPr>
                <a:spLocks noChangeArrowheads="1"/>
              </p:cNvSpPr>
              <p:nvPr/>
            </p:nvSpPr>
            <p:spPr bwMode="auto">
              <a:xfrm>
                <a:off x="4847" y="479"/>
                <a:ext cx="49" cy="98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72" name="Oval 64"/>
              <p:cNvSpPr>
                <a:spLocks noChangeArrowheads="1"/>
              </p:cNvSpPr>
              <p:nvPr/>
            </p:nvSpPr>
            <p:spPr bwMode="auto">
              <a:xfrm>
                <a:off x="4896" y="336"/>
                <a:ext cx="48" cy="95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17473" name="Line 65"/>
            <p:cNvSpPr>
              <a:spLocks noChangeShapeType="1"/>
            </p:cNvSpPr>
            <p:nvPr/>
          </p:nvSpPr>
          <p:spPr bwMode="auto">
            <a:xfrm>
              <a:off x="4224" y="336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474" name="Line 66"/>
            <p:cNvSpPr>
              <a:spLocks noChangeShapeType="1"/>
            </p:cNvSpPr>
            <p:nvPr/>
          </p:nvSpPr>
          <p:spPr bwMode="auto">
            <a:xfrm>
              <a:off x="4224" y="1152"/>
              <a:ext cx="105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 flipV="1">
              <a:off x="4320" y="336"/>
              <a:ext cx="672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109610" name="Group 68"/>
            <p:cNvGrpSpPr>
              <a:grpSpLocks/>
            </p:cNvGrpSpPr>
            <p:nvPr/>
          </p:nvGrpSpPr>
          <p:grpSpPr bwMode="auto">
            <a:xfrm>
              <a:off x="4224" y="713"/>
              <a:ext cx="413" cy="247"/>
              <a:chOff x="4416" y="336"/>
              <a:chExt cx="528" cy="624"/>
            </a:xfrm>
          </p:grpSpPr>
          <p:sp>
            <p:nvSpPr>
              <p:cNvPr id="17477" name="Oval 69"/>
              <p:cNvSpPr>
                <a:spLocks noChangeArrowheads="1"/>
              </p:cNvSpPr>
              <p:nvPr/>
            </p:nvSpPr>
            <p:spPr bwMode="auto">
              <a:xfrm>
                <a:off x="4416" y="864"/>
                <a:ext cx="49" cy="96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78" name="Oval 70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7" cy="96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79" name="Oval 71"/>
              <p:cNvSpPr>
                <a:spLocks noChangeArrowheads="1"/>
              </p:cNvSpPr>
              <p:nvPr/>
            </p:nvSpPr>
            <p:spPr bwMode="auto">
              <a:xfrm>
                <a:off x="4560" y="624"/>
                <a:ext cx="47" cy="96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80" name="Oval 72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9" cy="96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81" name="Oval 73"/>
              <p:cNvSpPr>
                <a:spLocks noChangeArrowheads="1"/>
              </p:cNvSpPr>
              <p:nvPr/>
            </p:nvSpPr>
            <p:spPr bwMode="auto">
              <a:xfrm>
                <a:off x="4848" y="480"/>
                <a:ext cx="47" cy="96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482" name="Oval 74"/>
              <p:cNvSpPr>
                <a:spLocks noChangeArrowheads="1"/>
              </p:cNvSpPr>
              <p:nvPr/>
            </p:nvSpPr>
            <p:spPr bwMode="auto">
              <a:xfrm>
                <a:off x="4895" y="336"/>
                <a:ext cx="49" cy="96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sp>
        <p:nvSpPr>
          <p:cNvPr id="17483" name="Text Box 75"/>
          <p:cNvSpPr txBox="1">
            <a:spLocks noChangeArrowheads="1"/>
          </p:cNvSpPr>
          <p:nvPr/>
        </p:nvSpPr>
        <p:spPr bwMode="auto">
          <a:xfrm>
            <a:off x="1017588" y="3352800"/>
            <a:ext cx="512762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54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=</a:t>
            </a: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135813" y="3048000"/>
            <a:ext cx="1676400" cy="1295400"/>
            <a:chOff x="4224" y="1248"/>
            <a:chExt cx="1056" cy="816"/>
          </a:xfrm>
        </p:grpSpPr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4224" y="12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>
              <a:off x="4224" y="20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1" name="Group 97"/>
          <p:cNvGrpSpPr>
            <a:grpSpLocks/>
          </p:cNvGrpSpPr>
          <p:nvPr/>
        </p:nvGrpSpPr>
        <p:grpSpPr bwMode="auto">
          <a:xfrm>
            <a:off x="7364413" y="3505200"/>
            <a:ext cx="1295400" cy="306388"/>
            <a:chOff x="4464" y="1440"/>
            <a:chExt cx="672" cy="440"/>
          </a:xfrm>
        </p:grpSpPr>
        <p:sp>
          <p:nvSpPr>
            <p:cNvPr id="17506" name="Oval 98"/>
            <p:cNvSpPr>
              <a:spLocks noChangeArrowheads="1"/>
            </p:cNvSpPr>
            <p:nvPr/>
          </p:nvSpPr>
          <p:spPr bwMode="auto">
            <a:xfrm>
              <a:off x="4992" y="1775"/>
              <a:ext cx="48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507" name="Oval 99"/>
            <p:cNvSpPr>
              <a:spLocks noChangeArrowheads="1"/>
            </p:cNvSpPr>
            <p:nvPr/>
          </p:nvSpPr>
          <p:spPr bwMode="auto">
            <a:xfrm>
              <a:off x="4704" y="1488"/>
              <a:ext cx="49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109591" name="Group 100"/>
            <p:cNvGrpSpPr>
              <a:grpSpLocks/>
            </p:cNvGrpSpPr>
            <p:nvPr/>
          </p:nvGrpSpPr>
          <p:grpSpPr bwMode="auto">
            <a:xfrm>
              <a:off x="4464" y="1440"/>
              <a:ext cx="672" cy="440"/>
              <a:chOff x="4464" y="1440"/>
              <a:chExt cx="672" cy="440"/>
            </a:xfrm>
          </p:grpSpPr>
          <p:sp>
            <p:nvSpPr>
              <p:cNvPr id="17509" name="Freeform 101"/>
              <p:cNvSpPr>
                <a:spLocks/>
              </p:cNvSpPr>
              <p:nvPr/>
            </p:nvSpPr>
            <p:spPr bwMode="auto">
              <a:xfrm>
                <a:off x="4512" y="1536"/>
                <a:ext cx="624" cy="344"/>
              </a:xfrm>
              <a:custGeom>
                <a:avLst/>
                <a:gdLst/>
                <a:ahLst/>
                <a:cxnLst>
                  <a:cxn ang="0">
                    <a:pos x="0" y="296"/>
                  </a:cxn>
                  <a:cxn ang="0">
                    <a:pos x="144" y="104"/>
                  </a:cxn>
                  <a:cxn ang="0">
                    <a:pos x="384" y="8"/>
                  </a:cxn>
                  <a:cxn ang="0">
                    <a:pos x="576" y="152"/>
                  </a:cxn>
                  <a:cxn ang="0">
                    <a:pos x="624" y="344"/>
                  </a:cxn>
                </a:cxnLst>
                <a:rect l="0" t="0" r="r" b="b"/>
                <a:pathLst>
                  <a:path w="624" h="344">
                    <a:moveTo>
                      <a:pt x="0" y="296"/>
                    </a:moveTo>
                    <a:cubicBezTo>
                      <a:pt x="40" y="224"/>
                      <a:pt x="80" y="152"/>
                      <a:pt x="144" y="104"/>
                    </a:cubicBezTo>
                    <a:cubicBezTo>
                      <a:pt x="208" y="56"/>
                      <a:pt x="312" y="0"/>
                      <a:pt x="384" y="8"/>
                    </a:cubicBezTo>
                    <a:cubicBezTo>
                      <a:pt x="456" y="16"/>
                      <a:pt x="536" y="96"/>
                      <a:pt x="576" y="152"/>
                    </a:cubicBezTo>
                    <a:cubicBezTo>
                      <a:pt x="616" y="208"/>
                      <a:pt x="616" y="312"/>
                      <a:pt x="624" y="344"/>
                    </a:cubicBezTo>
                  </a:path>
                </a:pathLst>
              </a:custGeom>
              <a:noFill/>
              <a:ln w="19050" cap="flat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TW" altLang="en-US"/>
              </a:p>
            </p:txBody>
          </p:sp>
          <p:grpSp>
            <p:nvGrpSpPr>
              <p:cNvPr id="109593" name="Group 102"/>
              <p:cNvGrpSpPr>
                <a:grpSpLocks/>
              </p:cNvGrpSpPr>
              <p:nvPr/>
            </p:nvGrpSpPr>
            <p:grpSpPr bwMode="auto">
              <a:xfrm>
                <a:off x="4464" y="1440"/>
                <a:ext cx="672" cy="432"/>
                <a:chOff x="4464" y="1440"/>
                <a:chExt cx="672" cy="432"/>
              </a:xfrm>
            </p:grpSpPr>
            <p:sp>
              <p:nvSpPr>
                <p:cNvPr id="17511" name="Oval 103"/>
                <p:cNvSpPr>
                  <a:spLocks noChangeArrowheads="1"/>
                </p:cNvSpPr>
                <p:nvPr/>
              </p:nvSpPr>
              <p:spPr bwMode="auto">
                <a:xfrm>
                  <a:off x="5040" y="1775"/>
                  <a:ext cx="49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grpSp>
              <p:nvGrpSpPr>
                <p:cNvPr id="109595" name="Group 104"/>
                <p:cNvGrpSpPr>
                  <a:grpSpLocks/>
                </p:cNvGrpSpPr>
                <p:nvPr/>
              </p:nvGrpSpPr>
              <p:grpSpPr bwMode="auto">
                <a:xfrm>
                  <a:off x="4464" y="1440"/>
                  <a:ext cx="672" cy="432"/>
                  <a:chOff x="4464" y="1440"/>
                  <a:chExt cx="672" cy="432"/>
                </a:xfrm>
              </p:grpSpPr>
              <p:sp>
                <p:nvSpPr>
                  <p:cNvPr id="17513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632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514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1440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51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632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51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536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517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632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518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775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51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536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7520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536"/>
                    <a:ext cx="48" cy="9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000000"/>
                    </a:outerShdw>
                  </a:effec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</p:grpSp>
          </p:grpSp>
        </p:grpSp>
      </p:grpSp>
      <p:sp>
        <p:nvSpPr>
          <p:cNvPr id="17521" name="Rectangle 113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314506" cy="111216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The Value of </a:t>
            </a:r>
            <a:r>
              <a:rPr lang="en-US" altLang="zh-TW" dirty="0" smtClean="0">
                <a:latin typeface="Symbol" pitchFamily="18" charset="2"/>
              </a:rPr>
              <a:t>r</a:t>
            </a:r>
            <a:r>
              <a:rPr lang="en-US" altLang="zh-TW" dirty="0" smtClean="0"/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9" grpId="0" autoUpdateAnimBg="0"/>
      <p:bldP spid="17447" grpId="0" autoUpdateAnimBg="0"/>
      <p:bldP spid="17448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B834FC5-246F-4768-810A-511C42B0A0E8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05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9AC1CFA-507D-4B48-ABEC-B3A18F578D9A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Linear Relationship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8066087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i="1" smtClean="0">
                <a:latin typeface="Times New Roman" pitchFamily="18" charset="0"/>
              </a:rPr>
              <a:t>|r|</a:t>
            </a:r>
            <a:r>
              <a:rPr lang="en-US" altLang="zh-TW" smtClean="0"/>
              <a:t> &lt; 0.25 : very weak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mtClean="0"/>
              <a:t>0.25 </a:t>
            </a:r>
            <a:r>
              <a:rPr lang="en-US" altLang="zh-TW" smtClean="0">
                <a:sym typeface="Symbol" pitchFamily="18" charset="2"/>
              </a:rPr>
              <a:t></a:t>
            </a:r>
            <a:r>
              <a:rPr lang="en-US" altLang="zh-TW" i="1" smtClean="0">
                <a:latin typeface="Times New Roman" pitchFamily="18" charset="0"/>
              </a:rPr>
              <a:t> |r|</a:t>
            </a:r>
            <a:r>
              <a:rPr lang="en-US" altLang="zh-TW" smtClean="0"/>
              <a:t> &lt; 0.5: moderately weak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mtClean="0"/>
              <a:t>0.5 </a:t>
            </a:r>
            <a:r>
              <a:rPr lang="en-US" altLang="zh-TW" smtClean="0">
                <a:sym typeface="Symbol" pitchFamily="18" charset="2"/>
              </a:rPr>
              <a:t></a:t>
            </a:r>
            <a:r>
              <a:rPr lang="en-US" altLang="zh-TW" i="1" smtClean="0">
                <a:latin typeface="Times New Roman" pitchFamily="18" charset="0"/>
              </a:rPr>
              <a:t> |r|</a:t>
            </a:r>
            <a:r>
              <a:rPr lang="en-US" altLang="zh-TW" smtClean="0"/>
              <a:t> &lt; 0.75: moderately strong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mtClean="0"/>
              <a:t>0.75 </a:t>
            </a:r>
            <a:r>
              <a:rPr lang="en-US" altLang="zh-TW" smtClean="0">
                <a:sym typeface="Symbol" pitchFamily="18" charset="2"/>
              </a:rPr>
              <a:t></a:t>
            </a:r>
            <a:r>
              <a:rPr lang="en-US" altLang="zh-TW" i="1" smtClean="0">
                <a:latin typeface="Times New Roman" pitchFamily="18" charset="0"/>
              </a:rPr>
              <a:t> |r|</a:t>
            </a:r>
            <a:r>
              <a:rPr lang="en-US" altLang="zh-TW" smtClean="0"/>
              <a:t> </a:t>
            </a:r>
            <a:r>
              <a:rPr lang="en-US" altLang="zh-TW" smtClean="0">
                <a:sym typeface="Symbol" pitchFamily="18" charset="2"/>
              </a:rPr>
              <a:t></a:t>
            </a:r>
            <a:r>
              <a:rPr lang="en-US" altLang="zh-TW" smtClean="0"/>
              <a:t> 1: very strong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mtClean="0"/>
              <a:t>Positive or Negative linear relation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05F7187-79AE-4208-929C-BC4B1F5A096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E7217EE-E3A3-4F9F-96BF-E58ADAB6C0DB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04800"/>
            <a:ext cx="8174682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186738" cy="4217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Compute the covariance and the coefficient of correlation to measure how </a:t>
            </a:r>
            <a:r>
              <a:rPr lang="en-US" altLang="zh-TW" b="1" dirty="0" smtClean="0">
                <a:solidFill>
                  <a:srgbClr val="FF9900"/>
                </a:solidFill>
              </a:rPr>
              <a:t>advertising expenditure and sales level</a:t>
            </a:r>
            <a:r>
              <a:rPr lang="en-US" altLang="zh-TW" dirty="0" smtClean="0">
                <a:solidFill>
                  <a:srgbClr val="FF9900"/>
                </a:solidFill>
              </a:rPr>
              <a:t> </a:t>
            </a:r>
            <a:r>
              <a:rPr lang="en-US" altLang="zh-TW" dirty="0" smtClean="0"/>
              <a:t>are related to one another.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627313" y="1484313"/>
          <a:ext cx="4452937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工作表" r:id="rId4" imgW="2098440" imgH="2483640" progId="Excel.Sheet.8">
                  <p:embed/>
                </p:oleObj>
              </mc:Choice>
              <mc:Fallback>
                <p:oleObj name="工作表" r:id="rId4" imgW="2098440" imgH="248364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4452937" cy="5264150"/>
                      </a:xfrm>
                      <a:prstGeom prst="rect">
                        <a:avLst/>
                      </a:prstGeom>
                      <a:noFill/>
                      <a:effectLst>
                        <a:outerShdw dist="74053" dir="19742175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546061"/>
            <a:ext cx="568863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DA6B22-FD7F-44B4-AC22-24488A2B4245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1516105-5ED1-494F-A7F7-3F4FD73028F9}" type="slidenum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211960" y="1975941"/>
            <a:ext cx="3400425" cy="5889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Excel scatter diagram</a:t>
            </a: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28600" y="2517775"/>
          <a:ext cx="2776538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1" name="工作表" r:id="rId5" imgW="2098440" imgH="2483640" progId="Excel.Sheet.8">
                  <p:embed/>
                </p:oleObj>
              </mc:Choice>
              <mc:Fallback>
                <p:oleObj name="工作表" r:id="rId5" imgW="2098440" imgH="2483640" progId="Excel.Shee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7775"/>
                        <a:ext cx="2776538" cy="32829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effectLst>
                        <a:outerShdw dist="74053" dir="19742175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4860032" y="3140968"/>
            <a:ext cx="3098800" cy="8874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31762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15250" cy="130723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Scatter Diagram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3851920" y="4509120"/>
            <a:ext cx="4876800" cy="582611"/>
            <a:chOff x="2688" y="2801"/>
            <a:chExt cx="3072" cy="367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2688" y="3168"/>
              <a:ext cx="307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795" y="2801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kumimoji="0"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3419872" y="2636912"/>
            <a:ext cx="504825" cy="2454274"/>
            <a:chOff x="2386" y="1622"/>
            <a:chExt cx="318" cy="1546"/>
          </a:xfrm>
        </p:grpSpPr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2688" y="1622"/>
              <a:ext cx="16" cy="154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386" y="1622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kumimoji="0" lang="en-US" altLang="zh-TW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sp>
        <p:nvSpPr>
          <p:cNvPr id="31759" name="Text Box 15"/>
          <p:cNvSpPr txBox="1">
            <a:spLocks noChangeArrowheads="1"/>
          </p:cNvSpPr>
          <p:nvPr/>
        </p:nvSpPr>
        <p:spPr bwMode="auto">
          <a:xfrm rot="-972404">
            <a:off x="4681426" y="4036998"/>
            <a:ext cx="3959225" cy="831850"/>
          </a:xfrm>
          <a:prstGeom prst="rect">
            <a:avLst/>
          </a:prstGeom>
          <a:solidFill>
            <a:srgbClr val="E8D6B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Advertising expenditure and sales</a:t>
            </a:r>
          </a:p>
          <a:p>
            <a:pPr eaLnBrk="0" hangingPunct="0">
              <a:defRPr/>
            </a:pPr>
            <a:r>
              <a:rPr kumimoji="0" lang="en-US" altLang="zh-TW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appear to have linear relationship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 rot="-822672">
            <a:off x="4109121" y="2238466"/>
            <a:ext cx="4029075" cy="831850"/>
          </a:xfrm>
          <a:prstGeom prst="rect">
            <a:avLst/>
          </a:prstGeom>
          <a:solidFill>
            <a:srgbClr val="E8D6B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Advertising expenditure and sales </a:t>
            </a:r>
          </a:p>
          <a:p>
            <a:pPr eaLnBrk="0" hangingPunct="0">
              <a:defRPr/>
            </a:pPr>
            <a:r>
              <a:rPr kumimoji="0" lang="en-US" altLang="zh-TW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have </a:t>
            </a:r>
            <a:r>
              <a:rPr kumimoji="0" lang="en-US" altLang="zh-TW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“positive relationship”</a:t>
            </a:r>
            <a:endParaRPr kumimoji="0" lang="en-US" altLang="zh-TW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animBg="1"/>
      <p:bldP spid="31759" grpId="0" animBg="1" autoUpdateAnimBg="0"/>
      <p:bldP spid="3175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503919-02B2-4B60-856C-5DE898445131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29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6A43A21-6C59-48F0-87D1-0F2EF1E6065D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1241425" y="4899025"/>
          <a:ext cx="20986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方程式" r:id="rId3" imgW="495000" imgH="393480" progId="Equation.3">
                  <p:embed/>
                </p:oleObj>
              </mc:Choice>
              <mc:Fallback>
                <p:oleObj name="方程式" r:id="rId3" imgW="4950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899025"/>
                        <a:ext cx="2098675" cy="166370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686800" cy="2540000"/>
          </a:xfrm>
          <a:prstGeom prst="rect">
            <a:avLst/>
          </a:prstGeom>
          <a:solidFill>
            <a:srgbClr val="2A15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standard deviation of 10 may be perceived as </a:t>
            </a:r>
            <a:r>
              <a:rPr lang="en-US" altLang="zh-TW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when the mean value is </a:t>
            </a:r>
            <a:r>
              <a:rPr lang="en-US" altLang="zh-TW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but only </a:t>
            </a:r>
            <a:r>
              <a:rPr lang="en-US" altLang="zh-TW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moderately large</a:t>
            </a:r>
            <a:r>
              <a:rPr lang="en-US" altLang="zh-TW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when the mean value is </a:t>
            </a:r>
            <a:r>
              <a:rPr lang="en-US" altLang="zh-TW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500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49"/>
            <a:ext cx="8642350" cy="1314451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TW" dirty="0" smtClean="0"/>
              <a:t> The Coefficient of Variation</a:t>
            </a: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65225" y="4365625"/>
            <a:ext cx="2514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Sample: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4859338" y="4365625"/>
            <a:ext cx="3200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Population: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5240338" y="4975225"/>
          <a:ext cx="23241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方程式" r:id="rId5" imgW="609480" imgH="419040" progId="Equation.3">
                  <p:embed/>
                </p:oleObj>
              </mc:Choice>
              <mc:Fallback>
                <p:oleObj name="方程式" r:id="rId5" imgW="6094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975225"/>
                        <a:ext cx="2324100" cy="1595438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 autoUpdateAnimBg="0"/>
      <p:bldP spid="210949" grpId="0" build="p"/>
      <p:bldP spid="21095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日期版面配置區 2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29432BB-AF0E-45BA-812F-1CF9B972E2B8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608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B1E8D3D7-1F2D-4C3C-9214-52B88EAB7454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90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5163" y="1589088"/>
            <a:ext cx="3983037" cy="3052762"/>
            <a:chOff x="144" y="768"/>
            <a:chExt cx="2509" cy="1923"/>
          </a:xfrm>
        </p:grpSpPr>
        <p:graphicFrame>
          <p:nvGraphicFramePr>
            <p:cNvPr id="46085" name="Object 1027"/>
            <p:cNvGraphicFramePr>
              <a:graphicFrameLocks noChangeAspect="1"/>
            </p:cNvGraphicFramePr>
            <p:nvPr/>
          </p:nvGraphicFramePr>
          <p:xfrm>
            <a:off x="144" y="768"/>
            <a:ext cx="2509" cy="1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58" name="工作表" r:id="rId4" imgW="3969000" imgH="2919960" progId="Excel.Sheet.8">
                    <p:embed/>
                  </p:oleObj>
                </mc:Choice>
                <mc:Fallback>
                  <p:oleObj name="工作表" r:id="rId4" imgW="3969000" imgH="2919960" progId="Excel.Sheet.8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768"/>
                          <a:ext cx="2509" cy="192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91" name="Group 5"/>
            <p:cNvGrpSpPr>
              <a:grpSpLocks/>
            </p:cNvGrpSpPr>
            <p:nvPr/>
          </p:nvGrpSpPr>
          <p:grpSpPr bwMode="auto">
            <a:xfrm>
              <a:off x="753" y="781"/>
              <a:ext cx="1743" cy="279"/>
              <a:chOff x="753" y="781"/>
              <a:chExt cx="1743" cy="279"/>
            </a:xfrm>
          </p:grpSpPr>
          <p:sp>
            <p:nvSpPr>
              <p:cNvPr id="46092" name="Text Box 6"/>
              <p:cNvSpPr txBox="1">
                <a:spLocks noChangeArrowheads="1"/>
              </p:cNvSpPr>
              <p:nvPr/>
            </p:nvSpPr>
            <p:spPr bwMode="auto">
              <a:xfrm>
                <a:off x="753" y="781"/>
                <a:ext cx="200" cy="2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TW" sz="2300" b="1">
                    <a:solidFill>
                      <a:schemeClr val="bg2"/>
                    </a:solidFill>
                    <a:latin typeface="Arial Narrow" pitchFamily="34" charset="0"/>
                  </a:rPr>
                  <a:t>x</a:t>
                </a:r>
              </a:p>
            </p:txBody>
          </p:sp>
          <p:sp>
            <p:nvSpPr>
              <p:cNvPr id="46093" name="Text Box 7"/>
              <p:cNvSpPr txBox="1">
                <a:spLocks noChangeArrowheads="1"/>
              </p:cNvSpPr>
              <p:nvPr/>
            </p:nvSpPr>
            <p:spPr bwMode="auto">
              <a:xfrm>
                <a:off x="1137" y="781"/>
                <a:ext cx="200" cy="2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TW" sz="2300" b="1">
                    <a:solidFill>
                      <a:schemeClr val="bg2"/>
                    </a:solidFill>
                    <a:latin typeface="Arial Narrow" pitchFamily="34" charset="0"/>
                  </a:rPr>
                  <a:t>y</a:t>
                </a:r>
              </a:p>
            </p:txBody>
          </p:sp>
          <p:sp>
            <p:nvSpPr>
              <p:cNvPr id="46094" name="Text Box 8"/>
              <p:cNvSpPr txBox="1">
                <a:spLocks noChangeArrowheads="1"/>
              </p:cNvSpPr>
              <p:nvPr/>
            </p:nvSpPr>
            <p:spPr bwMode="auto">
              <a:xfrm>
                <a:off x="1440" y="781"/>
                <a:ext cx="284" cy="2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TW" sz="2300" b="1">
                    <a:solidFill>
                      <a:schemeClr val="bg2"/>
                    </a:solidFill>
                    <a:latin typeface="Arial Narrow" pitchFamily="34" charset="0"/>
                  </a:rPr>
                  <a:t>xy</a:t>
                </a:r>
              </a:p>
            </p:txBody>
          </p:sp>
          <p:sp>
            <p:nvSpPr>
              <p:cNvPr id="46095" name="Text Box 9"/>
              <p:cNvSpPr txBox="1">
                <a:spLocks noChangeArrowheads="1"/>
              </p:cNvSpPr>
              <p:nvPr/>
            </p:nvSpPr>
            <p:spPr bwMode="auto">
              <a:xfrm>
                <a:off x="1857" y="781"/>
                <a:ext cx="255" cy="2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TW" sz="2300" b="1">
                    <a:solidFill>
                      <a:schemeClr val="bg2"/>
                    </a:solidFill>
                    <a:latin typeface="Arial Narrow" pitchFamily="34" charset="0"/>
                  </a:rPr>
                  <a:t>x</a:t>
                </a:r>
                <a:r>
                  <a:rPr lang="en-US" altLang="zh-TW" sz="2300" b="1" baseline="30000">
                    <a:solidFill>
                      <a:schemeClr val="bg2"/>
                    </a:solidFill>
                    <a:latin typeface="Arial Narrow" pitchFamily="34" charset="0"/>
                  </a:rPr>
                  <a:t>2</a:t>
                </a:r>
                <a:endParaRPr lang="en-US" altLang="zh-TW" sz="23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6096" name="Text Box 10"/>
              <p:cNvSpPr txBox="1">
                <a:spLocks noChangeArrowheads="1"/>
              </p:cNvSpPr>
              <p:nvPr/>
            </p:nvSpPr>
            <p:spPr bwMode="auto">
              <a:xfrm>
                <a:off x="2241" y="781"/>
                <a:ext cx="255" cy="2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TW" sz="2300" b="1">
                    <a:solidFill>
                      <a:schemeClr val="bg2"/>
                    </a:solidFill>
                    <a:latin typeface="Arial Narrow" pitchFamily="34" charset="0"/>
                  </a:rPr>
                  <a:t>y</a:t>
                </a:r>
                <a:r>
                  <a:rPr lang="en-US" altLang="zh-TW" sz="2300" b="1" baseline="30000">
                    <a:solidFill>
                      <a:schemeClr val="bg2"/>
                    </a:solidFill>
                    <a:latin typeface="Arial Narrow" pitchFamily="34" charset="0"/>
                  </a:rPr>
                  <a:t>2</a:t>
                </a:r>
                <a:endParaRPr lang="en-US" altLang="zh-TW" sz="23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  <p:graphicFrame>
        <p:nvGraphicFramePr>
          <p:cNvPr id="307200" name="Object 1024"/>
          <p:cNvGraphicFramePr>
            <a:graphicFrameLocks noChangeAspect="1"/>
          </p:cNvGraphicFramePr>
          <p:nvPr/>
        </p:nvGraphicFramePr>
        <p:xfrm>
          <a:off x="4716463" y="1603375"/>
          <a:ext cx="4276725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9" name="方程式" r:id="rId6" imgW="2057400" imgH="1574640" progId="Equation.3">
                  <p:embed/>
                </p:oleObj>
              </mc:Choice>
              <mc:Fallback>
                <p:oleObj name="方程式" r:id="rId6" imgW="2057400" imgH="1574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603375"/>
                        <a:ext cx="4276725" cy="34813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1" name="Object 1025"/>
          <p:cNvGraphicFramePr>
            <a:graphicFrameLocks noChangeAspect="1"/>
          </p:cNvGraphicFramePr>
          <p:nvPr/>
        </p:nvGraphicFramePr>
        <p:xfrm>
          <a:off x="323528" y="4005064"/>
          <a:ext cx="856932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0" name="方程式" r:id="rId8" imgW="3047760" imgH="812520" progId="Equation.3">
                  <p:embed/>
                </p:oleObj>
              </mc:Choice>
              <mc:Fallback>
                <p:oleObj name="方程式" r:id="rId8" imgW="3047760" imgH="8125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05064"/>
                        <a:ext cx="8569325" cy="25336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067944" y="5733256"/>
            <a:ext cx="4192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Similarly, </a:t>
            </a:r>
            <a:r>
              <a:rPr lang="en-US" altLang="zh-TW" sz="36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TW" sz="36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TW" sz="36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</a:rPr>
              <a:t>= 8.839</a:t>
            </a:r>
          </a:p>
        </p:txBody>
      </p:sp>
      <p:graphicFrame>
        <p:nvGraphicFramePr>
          <p:cNvPr id="307202" name="Object 1026"/>
          <p:cNvGraphicFramePr>
            <a:graphicFrameLocks noChangeAspect="1"/>
          </p:cNvGraphicFramePr>
          <p:nvPr/>
        </p:nvGraphicFramePr>
        <p:xfrm>
          <a:off x="251520" y="2060848"/>
          <a:ext cx="875506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1" name="方程式" r:id="rId10" imgW="2260440" imgH="444240" progId="Equation.3">
                  <p:embed/>
                </p:oleObj>
              </mc:Choice>
              <mc:Fallback>
                <p:oleObj name="方程式" r:id="rId10" imgW="2260440" imgH="4442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8755063" cy="1720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Grp="1" noChangeArrowheads="1"/>
          </p:cNvSpPr>
          <p:nvPr>
            <p:ph type="title"/>
          </p:nvPr>
        </p:nvSpPr>
        <p:spPr>
          <a:xfrm>
            <a:off x="838200" y="260648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Computation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066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 smtClean="0">
                <a:latin typeface="Tahoma" pitchFamily="34" charset="0"/>
                <a:ea typeface="華康細圓體" pitchFamily="49" charset="-120"/>
              </a:rPr>
              <a:t>Excel Setup</a:t>
            </a:r>
            <a:endParaRPr lang="zh-TW" altLang="en-US" dirty="0">
              <a:latin typeface="Tahoma" pitchFamily="34" charset="0"/>
              <a:ea typeface="華康細圓體" pitchFamily="49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C9D78-91C2-4CDF-80DE-8D86FA6B76F2}" type="datetime1">
              <a:rPr lang="zh-TW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2017/10/11</a:t>
            </a:fld>
            <a:endParaRPr lang="en-US" altLang="zh-TW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I</a:t>
            </a:r>
            <a:endParaRPr lang="en-US" altLang="zh-TW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AFE14-26A8-49D1-BDC7-6086FD5FA827}" type="slidenum">
              <a:rPr lang="en-US" altLang="zh-TW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91</a:t>
            </a:fld>
            <a:endParaRPr lang="en-US" altLang="zh-TW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 descr="Stat_2010_a_04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157697"/>
          </a:xfrm>
          <a:prstGeom prst="rect">
            <a:avLst/>
          </a:prstGeom>
        </p:spPr>
      </p:pic>
      <p:pic>
        <p:nvPicPr>
          <p:cNvPr id="6" name="圖片 5" descr="Stat_2010_a_04_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72816"/>
            <a:ext cx="9144000" cy="2898058"/>
          </a:xfrm>
          <a:prstGeom prst="rect">
            <a:avLst/>
          </a:prstGeom>
        </p:spPr>
      </p:pic>
      <p:pic>
        <p:nvPicPr>
          <p:cNvPr id="11" name="圖片 10" descr="Stat_2012_b_08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009" y="1226781"/>
            <a:ext cx="8447074" cy="49308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7195607" y="3220658"/>
            <a:ext cx="1481465" cy="7003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51868" y="1212575"/>
            <a:ext cx="5195175" cy="4075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70493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R Code for Correlation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85271" y="1645444"/>
            <a:ext cx="3115341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rJava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XLConnect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lmtest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tseries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snpar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</a:t>
            </a:r>
            <a:r>
              <a:rPr lang="en-US" altLang="zh-TW" dirty="0" err="1"/>
              <a:t>vcd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library(MASS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3200612" y="1420812"/>
            <a:ext cx="5697741" cy="49799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err="1" smtClean="0"/>
              <a:t>fileXls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"sales_advert_example.xlsx"</a:t>
            </a:r>
          </a:p>
          <a:p>
            <a:pPr marL="0" indent="0">
              <a:buNone/>
            </a:pPr>
            <a:r>
              <a:rPr lang="en-US" altLang="zh-TW" sz="1800" dirty="0" err="1" smtClean="0"/>
              <a:t>SA_data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</a:t>
            </a:r>
            <a:r>
              <a:rPr lang="en-US" altLang="zh-TW" sz="1800" dirty="0" err="1"/>
              <a:t>loadWorkbook</a:t>
            </a:r>
            <a:r>
              <a:rPr lang="en-US" altLang="zh-TW" sz="1800" dirty="0"/>
              <a:t>(</a:t>
            </a:r>
            <a:r>
              <a:rPr lang="en-US" altLang="zh-TW" sz="1800" dirty="0" err="1"/>
              <a:t>fileXls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 err="1"/>
              <a:t>Sales_AD</a:t>
            </a:r>
            <a:r>
              <a:rPr lang="en-US" altLang="zh-TW" sz="1800" dirty="0"/>
              <a:t> &lt;- </a:t>
            </a:r>
            <a:r>
              <a:rPr lang="en-US" altLang="zh-TW" sz="1800" dirty="0" err="1"/>
              <a:t>readWorksheet</a:t>
            </a:r>
            <a:r>
              <a:rPr lang="en-US" altLang="zh-TW" sz="1800" dirty="0"/>
              <a:t>(SA_data,1)</a:t>
            </a:r>
          </a:p>
          <a:p>
            <a:pPr marL="0" indent="0">
              <a:buNone/>
            </a:pPr>
            <a:r>
              <a:rPr lang="en-US" altLang="zh-TW" sz="1800" dirty="0" smtClean="0"/>
              <a:t>Advert </a:t>
            </a:r>
            <a:r>
              <a:rPr lang="en-US" altLang="zh-TW" sz="1800" dirty="0"/>
              <a:t>&lt;- </a:t>
            </a:r>
            <a:r>
              <a:rPr lang="en-US" altLang="zh-TW" sz="1800" dirty="0" err="1"/>
              <a:t>Sales_AD$Advert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Sales &lt;- </a:t>
            </a:r>
            <a:r>
              <a:rPr lang="en-US" altLang="zh-TW" sz="1800" dirty="0" err="1"/>
              <a:t>Sales_AD$Sales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n &lt;- length(Sales)</a:t>
            </a:r>
          </a:p>
          <a:p>
            <a:pPr marL="0" indent="0">
              <a:buNone/>
            </a:pPr>
            <a:r>
              <a:rPr lang="en-US" altLang="zh-TW" sz="1800" dirty="0" smtClean="0"/>
              <a:t>cat</a:t>
            </a:r>
            <a:r>
              <a:rPr lang="en-US" altLang="zh-TW" sz="1800" dirty="0"/>
              <a:t>("# # # # Covariance of Sales and Advertisement # # # ","\n")</a:t>
            </a:r>
          </a:p>
          <a:p>
            <a:pPr marL="0" indent="0">
              <a:buNone/>
            </a:pPr>
            <a:r>
              <a:rPr lang="en-US" altLang="zh-TW" sz="1800" dirty="0" err="1"/>
              <a:t>coe_cov</a:t>
            </a:r>
            <a:r>
              <a:rPr lang="en-US" altLang="zh-TW" sz="1800" dirty="0"/>
              <a:t> &lt;- </a:t>
            </a:r>
            <a:r>
              <a:rPr lang="en-US" altLang="zh-TW" sz="1800" b="1" dirty="0" err="1">
                <a:solidFill>
                  <a:srgbClr val="FF9900"/>
                </a:solidFill>
              </a:rPr>
              <a:t>cov</a:t>
            </a:r>
            <a:r>
              <a:rPr lang="en-US" altLang="zh-TW" sz="1800" dirty="0"/>
              <a:t>(Advert, Sales)</a:t>
            </a:r>
          </a:p>
          <a:p>
            <a:pPr marL="0" indent="0">
              <a:buNone/>
            </a:pPr>
            <a:r>
              <a:rPr lang="en-US" altLang="zh-TW" sz="1800" dirty="0"/>
              <a:t>print(</a:t>
            </a:r>
            <a:r>
              <a:rPr lang="en-US" altLang="zh-TW" sz="1800" dirty="0" err="1"/>
              <a:t>coe_cov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cat</a:t>
            </a:r>
            <a:r>
              <a:rPr lang="en-US" altLang="zh-TW" sz="1800" dirty="0"/>
              <a:t>(" ","\n")</a:t>
            </a:r>
          </a:p>
          <a:p>
            <a:pPr marL="0" indent="0">
              <a:buNone/>
            </a:pPr>
            <a:r>
              <a:rPr lang="en-US" altLang="zh-TW" sz="1800" dirty="0" smtClean="0"/>
              <a:t>cat</a:t>
            </a:r>
            <a:r>
              <a:rPr lang="en-US" altLang="zh-TW" sz="1800" dirty="0"/>
              <a:t>("# # # # Correlation of Sales and Advertisement # # # ","\n")</a:t>
            </a:r>
          </a:p>
          <a:p>
            <a:pPr marL="0" indent="0">
              <a:buNone/>
            </a:pPr>
            <a:r>
              <a:rPr lang="en-US" altLang="zh-TW" sz="1800" dirty="0" err="1"/>
              <a:t>coe_corr</a:t>
            </a:r>
            <a:r>
              <a:rPr lang="en-US" altLang="zh-TW" sz="1800" dirty="0"/>
              <a:t> &lt;- </a:t>
            </a:r>
            <a:r>
              <a:rPr lang="en-US" altLang="zh-TW" sz="1800" b="1" dirty="0" err="1">
                <a:solidFill>
                  <a:srgbClr val="FF9900"/>
                </a:solidFill>
              </a:rPr>
              <a:t>cor</a:t>
            </a:r>
            <a:r>
              <a:rPr lang="en-US" altLang="zh-TW" sz="1800" dirty="0"/>
              <a:t>(Advert, Sales)</a:t>
            </a:r>
          </a:p>
          <a:p>
            <a:pPr marL="0" indent="0">
              <a:buNone/>
            </a:pPr>
            <a:r>
              <a:rPr lang="en-US" altLang="zh-TW" sz="1800" dirty="0"/>
              <a:t>print(</a:t>
            </a:r>
            <a:r>
              <a:rPr lang="en-US" altLang="zh-TW" sz="1800" dirty="0" err="1"/>
              <a:t>coe_corr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C3F3-40FC-4348-94A8-F1019ECCBE49}" type="datetime1">
              <a:rPr lang="zh-TW" altLang="en-US" smtClean="0"/>
              <a:pPr/>
              <a:t>2017/10/11</a:t>
            </a:fld>
            <a:endParaRPr lang="en-US" altLang="zh-TW" smtClean="0"/>
          </a:p>
          <a:p>
            <a:r>
              <a:rPr lang="en-US" altLang="zh-TW" smtClean="0"/>
              <a:t>Statistics II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949-03CB-4FDA-9FAB-32A480E22E59}" type="slidenum">
              <a:rPr lang="zh-TW" altLang="en-US" smtClean="0"/>
              <a:pPr/>
              <a:t>92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7" y="1391859"/>
            <a:ext cx="8414984" cy="36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319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2FB1D09-BBD0-4952-86D2-77CBD2AD070C}" type="datetime1">
              <a: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2017/10/11</a:t>
            </a:fld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I</a:t>
            </a:r>
          </a:p>
        </p:txBody>
      </p:sp>
      <p:sp>
        <p:nvSpPr>
          <p:cNvPr id="471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8942A-42AC-4E5C-BA95-FF5C9467B9A4}" type="slidenum"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93</a:t>
            </a:fld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8857" y="4077072"/>
            <a:ext cx="8353623" cy="25202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/>
              <a:t>The covariance (10.268) indicates that advertisement expenditure and sales level are positively related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195836" y="3171677"/>
            <a:ext cx="4608412" cy="76137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Covariance matrix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title"/>
          </p:nvPr>
        </p:nvSpPr>
        <p:spPr>
          <a:xfrm>
            <a:off x="189903" y="322118"/>
            <a:ext cx="8784976" cy="89614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Tahoma" pitchFamily="34" charset="0"/>
                <a:ea typeface="華康細圓體" pitchFamily="49" charset="-120"/>
              </a:rPr>
              <a:t>Covariance Interpretation</a:t>
            </a:r>
          </a:p>
        </p:txBody>
      </p:sp>
      <p:pic>
        <p:nvPicPr>
          <p:cNvPr id="793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665" y="1188734"/>
            <a:ext cx="7519480" cy="2828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 bwMode="auto">
          <a:xfrm>
            <a:off x="3073940" y="3501957"/>
            <a:ext cx="2363822" cy="4961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 advAuto="0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21E60DA-FB43-4266-9E83-E91D7148539C}" type="datetime1">
              <a: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2017/10/11</a:t>
            </a:fld>
            <a:endParaRPr lang="en-US" altLang="zh-TW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I</a:t>
            </a:r>
          </a:p>
        </p:txBody>
      </p:sp>
      <p:sp>
        <p:nvSpPr>
          <p:cNvPr id="4813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1D6AB-129A-4DC4-BBFB-A7C71D04F5A3}" type="slidenum"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94</a:t>
            </a:fld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3186696" y="3208338"/>
            <a:ext cx="379958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Correlation matrix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179388" y="3860800"/>
            <a:ext cx="8785225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coefficient of correlation (.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7969) 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that there is a </a:t>
            </a:r>
            <a:r>
              <a:rPr lang="en-US" altLang="zh-TW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very strong positive linear relationship </a:t>
            </a:r>
            <a:r>
              <a:rPr lang="en-US" altLang="zh-TW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between advertisement expenditure and sales level.</a:t>
            </a:r>
          </a:p>
        </p:txBody>
      </p:sp>
      <p:sp>
        <p:nvSpPr>
          <p:cNvPr id="233482" name="Rectangle 10"/>
          <p:cNvSpPr>
            <a:spLocks noGrp="1" noChangeArrowheads="1"/>
          </p:cNvSpPr>
          <p:nvPr>
            <p:ph type="title"/>
          </p:nvPr>
        </p:nvSpPr>
        <p:spPr>
          <a:xfrm>
            <a:off x="200294" y="301336"/>
            <a:ext cx="8784976" cy="762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 smtClean="0">
                <a:latin typeface="Tahoma" pitchFamily="34" charset="0"/>
                <a:ea typeface="華康細圓體" pitchFamily="49" charset="-120"/>
              </a:rPr>
              <a:t>Coefficient of Correlation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91680" y="1052736"/>
          <a:ext cx="6552728" cy="214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9" name="工作表" r:id="rId4" imgW="1927885" imgH="632448" progId="Excel.Sheet.12">
                  <p:embed/>
                </p:oleObj>
              </mc:Choice>
              <mc:Fallback>
                <p:oleObj name="工作表" r:id="rId4" imgW="1927885" imgH="63244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52736"/>
                        <a:ext cx="6552728" cy="214825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522246-2E42-447C-A086-53BC10290590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16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F273001-C235-4C46-8333-DE4B27234B77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95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Consider the following case, where MBA grade point averages are compared with GMAT scores. Is the GMAT score a good predictor of MBA success?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EDD9680-7F08-488B-B443-49472C0FC02B}" type="datetime1">
              <a: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2017/10/11</a:t>
            </a:fld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I</a:t>
            </a:r>
          </a:p>
        </p:txBody>
      </p:sp>
      <p:sp>
        <p:nvSpPr>
          <p:cNvPr id="1126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C525F-278D-41D7-BA62-FBBD9D4D4C32}" type="slidenum"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96</a:t>
            </a:fld>
            <a:endParaRPr lang="en-US" altLang="zh-TW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906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 smtClean="0">
                <a:latin typeface="Tahoma" pitchFamily="34" charset="0"/>
                <a:ea typeface="華康細圓體" pitchFamily="49" charset="-120"/>
              </a:rPr>
              <a:t>Data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13601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following scores are given:</a:t>
            </a:r>
          </a:p>
        </p:txBody>
      </p:sp>
      <p:pic>
        <p:nvPicPr>
          <p:cNvPr id="596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876764"/>
            <a:ext cx="8964488" cy="14802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圖片 11" descr="Stata_2011_a_05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844824"/>
            <a:ext cx="8712968" cy="3692253"/>
          </a:xfrm>
          <a:prstGeom prst="rect">
            <a:avLst/>
          </a:prstGeom>
        </p:spPr>
      </p:pic>
      <p:pic>
        <p:nvPicPr>
          <p:cNvPr id="13" name="圖片 12" descr="Stata_2011_a_05_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916832"/>
            <a:ext cx="8237220" cy="3093720"/>
          </a:xfrm>
          <a:prstGeom prst="rect">
            <a:avLst/>
          </a:prstGeom>
        </p:spPr>
      </p:pic>
      <p:pic>
        <p:nvPicPr>
          <p:cNvPr id="11" name="圖片 10" descr="Stat_2012_b_08_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770435"/>
            <a:ext cx="9144000" cy="4713458"/>
          </a:xfrm>
          <a:prstGeom prst="rect">
            <a:avLst/>
          </a:prstGeom>
        </p:spPr>
      </p:pic>
      <p:grpSp>
        <p:nvGrpSpPr>
          <p:cNvPr id="2" name="群組 15"/>
          <p:cNvGrpSpPr/>
          <p:nvPr/>
        </p:nvGrpSpPr>
        <p:grpSpPr>
          <a:xfrm>
            <a:off x="2535677" y="1796374"/>
            <a:ext cx="6608323" cy="3579779"/>
            <a:chOff x="2535677" y="1796374"/>
            <a:chExt cx="6608323" cy="3579779"/>
          </a:xfrm>
        </p:grpSpPr>
        <p:sp>
          <p:nvSpPr>
            <p:cNvPr id="14" name="矩形 13"/>
            <p:cNvSpPr/>
            <p:nvPr/>
          </p:nvSpPr>
          <p:spPr bwMode="auto">
            <a:xfrm>
              <a:off x="8579796" y="3929974"/>
              <a:ext cx="564204" cy="27237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535677" y="5103778"/>
              <a:ext cx="564204" cy="27237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609692" y="1796374"/>
              <a:ext cx="1942430" cy="251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6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7445C4-F4E6-42A9-B248-41E6D7E5B67E}" type="datetime1">
              <a: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2017/10/11</a:t>
            </a:fld>
            <a:endParaRPr lang="en-US" altLang="zh-TW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I</a:t>
            </a:r>
          </a:p>
        </p:txBody>
      </p:sp>
      <p:sp>
        <p:nvSpPr>
          <p:cNvPr id="1136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25082F-2199-4C1F-8EDF-89964A63FB8F}" type="slidenum"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97</a:t>
            </a:fld>
            <a:endParaRPr lang="en-US" altLang="zh-TW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0554"/>
            <a:ext cx="8229600" cy="89868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Tahoma" pitchFamily="34" charset="0"/>
                <a:ea typeface="華康細圓體" pitchFamily="49" charset="-120"/>
              </a:rPr>
              <a:t>Interpretation   1/2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860800"/>
            <a:ext cx="8281987" cy="2592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These two statistics tell us that there is a </a:t>
            </a:r>
            <a:r>
              <a:rPr lang="en-US" altLang="zh-TW" b="1" dirty="0" smtClean="0">
                <a:solidFill>
                  <a:srgbClr val="FF9900"/>
                </a:solidFill>
              </a:rPr>
              <a:t>positive linear relationship</a:t>
            </a:r>
            <a:r>
              <a:rPr lang="en-US" altLang="zh-TW" dirty="0" smtClean="0">
                <a:solidFill>
                  <a:srgbClr val="FF9900"/>
                </a:solidFill>
              </a:rPr>
              <a:t> (</a:t>
            </a:r>
            <a:r>
              <a:rPr lang="en-US" altLang="zh-TW" b="1" dirty="0" smtClean="0">
                <a:solidFill>
                  <a:srgbClr val="FF9900"/>
                </a:solidFill>
              </a:rPr>
              <a:t>26.067</a:t>
            </a:r>
            <a:r>
              <a:rPr lang="en-US" altLang="zh-TW" dirty="0" smtClean="0">
                <a:solidFill>
                  <a:srgbClr val="FF9900"/>
                </a:solidFill>
              </a:rPr>
              <a:t>) </a:t>
            </a:r>
            <a:r>
              <a:rPr lang="en-US" altLang="zh-TW" dirty="0" smtClean="0"/>
              <a:t>between GMAT score and GPA.</a:t>
            </a:r>
          </a:p>
        </p:txBody>
      </p:sp>
      <p:pic>
        <p:nvPicPr>
          <p:cNvPr id="831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043" y="1169985"/>
            <a:ext cx="5890166" cy="269189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5628166" y="2024059"/>
            <a:ext cx="928278" cy="369332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  <p:bldP spid="24269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1F68E1-4FC6-474C-B934-3047470C7A89}" type="datetime1">
              <a: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2017/10/11</a:t>
            </a:fld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I</a:t>
            </a:r>
          </a:p>
        </p:txBody>
      </p:sp>
      <p:sp>
        <p:nvSpPr>
          <p:cNvPr id="1146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D021F-8728-4FA4-81B4-85D8763F8E07}" type="slidenum">
              <a:rPr lang="en-US" altLang="zh-TW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98</a:t>
            </a:fld>
            <a:endParaRPr lang="en-US" altLang="zh-TW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906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 smtClean="0">
                <a:latin typeface="Tahoma" pitchFamily="34" charset="0"/>
                <a:ea typeface="華康細圓體" pitchFamily="49" charset="-120"/>
              </a:rPr>
              <a:t>Interpretation  2/2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364" y="3839058"/>
            <a:ext cx="8602595" cy="2795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coefficient of correlation (</a:t>
            </a:r>
            <a:r>
              <a:rPr lang="en-US" altLang="zh-TW" b="1" dirty="0" smtClean="0">
                <a:solidFill>
                  <a:srgbClr val="FF9900"/>
                </a:solidFill>
              </a:rPr>
              <a:t>0.5355</a:t>
            </a:r>
            <a:r>
              <a:rPr lang="en-US" altLang="zh-TW" dirty="0" smtClean="0"/>
              <a:t>) tells us that the linear relationship is “</a:t>
            </a:r>
            <a:r>
              <a:rPr lang="en-US" altLang="zh-TW" b="1" dirty="0" smtClean="0">
                <a:solidFill>
                  <a:srgbClr val="FF9900"/>
                </a:solidFill>
              </a:rPr>
              <a:t>moderately strong positive</a:t>
            </a:r>
            <a:r>
              <a:rPr lang="en-US" altLang="zh-TW" dirty="0" smtClean="0"/>
              <a:t>”.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043" y="1169985"/>
            <a:ext cx="5890166" cy="269189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2781878" y="3515430"/>
            <a:ext cx="972999" cy="369332"/>
          </a:xfrm>
          <a:prstGeom prst="rect">
            <a:avLst/>
          </a:prstGeom>
          <a:noFill/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  <p:bldP spid="24474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8346F60-0760-434E-8340-02393D432B59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2017/10/11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916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A50EDDA-7623-4E38-B676-92D838837142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99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aphicFrame>
        <p:nvGraphicFramePr>
          <p:cNvPr id="240784" name="Group 144"/>
          <p:cNvGraphicFramePr>
            <a:graphicFrameLocks noGrp="1"/>
          </p:cNvGraphicFramePr>
          <p:nvPr/>
        </p:nvGraphicFramePr>
        <p:xfrm>
          <a:off x="250576" y="1196752"/>
          <a:ext cx="8785920" cy="5442269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4680520"/>
                <a:gridCol w="2391875"/>
                <a:gridCol w="1713525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Population</a:t>
                      </a:r>
                      <a:endParaRPr kumimoji="1" lang="en-US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Sample</a:t>
                      </a:r>
                      <a:endParaRPr kumimoji="1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Size</a:t>
                      </a:r>
                      <a:endParaRPr kumimoji="1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Mean</a:t>
                      </a:r>
                      <a:endParaRPr kumimoji="1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Variance</a:t>
                      </a:r>
                      <a:endParaRPr kumimoji="1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TW" sz="3600" i="1" u="none" strike="noStrike" cap="none" normalizeH="0" baseline="30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Standard Deviation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Coefficient of Variation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kumimoji="1" lang="en-US" altLang="zh-TW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Covariance</a:t>
                      </a:r>
                      <a:endParaRPr kumimoji="1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TW" sz="3600" i="1" u="none" strike="noStrike" cap="none" normalizeH="0" baseline="-2500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Coefficient of Correlation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3600" i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1" lang="en-US" altLang="zh-TW" sz="3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0646" name="Rectangle 6"/>
          <p:cNvSpPr>
            <a:spLocks noGrp="1" noChangeArrowheads="1"/>
          </p:cNvSpPr>
          <p:nvPr>
            <p:ph type="title"/>
          </p:nvPr>
        </p:nvSpPr>
        <p:spPr>
          <a:xfrm>
            <a:off x="446856" y="277813"/>
            <a:ext cx="8229600" cy="9906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Parameters vs. Statistics </a:t>
            </a:r>
          </a:p>
        </p:txBody>
      </p:sp>
      <p:graphicFrame>
        <p:nvGraphicFramePr>
          <p:cNvPr id="49154" name="Object 59"/>
          <p:cNvGraphicFramePr>
            <a:graphicFrameLocks noChangeAspect="1"/>
          </p:cNvGraphicFramePr>
          <p:nvPr/>
        </p:nvGraphicFramePr>
        <p:xfrm>
          <a:off x="5868144" y="2636912"/>
          <a:ext cx="550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8" name="方程式" r:id="rId3" imgW="152280" imgH="164880" progId="Equation.3">
                  <p:embed/>
                </p:oleObj>
              </mc:Choice>
              <mc:Fallback>
                <p:oleObj name="方程式" r:id="rId3" imgW="152280" imgH="1648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636912"/>
                        <a:ext cx="550862" cy="59690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60"/>
          <p:cNvGraphicFramePr>
            <a:graphicFrameLocks noChangeAspect="1"/>
          </p:cNvGraphicFramePr>
          <p:nvPr/>
        </p:nvGraphicFramePr>
        <p:xfrm>
          <a:off x="5868144" y="4077072"/>
          <a:ext cx="550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9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550863" cy="504825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1"/>
          <p:cNvGraphicFramePr>
            <a:graphicFrameLocks noChangeAspect="1"/>
          </p:cNvGraphicFramePr>
          <p:nvPr/>
        </p:nvGraphicFramePr>
        <p:xfrm>
          <a:off x="7884368" y="2636912"/>
          <a:ext cx="504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" name="方程式" r:id="rId7" imgW="139680" imgH="164880" progId="Equation.3">
                  <p:embed/>
                </p:oleObj>
              </mc:Choice>
              <mc:Fallback>
                <p:oleObj name="方程式" r:id="rId7" imgW="139680" imgH="1648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2636912"/>
                        <a:ext cx="504825" cy="59690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62"/>
          <p:cNvGraphicFramePr>
            <a:graphicFrameLocks noChangeAspect="1"/>
          </p:cNvGraphicFramePr>
          <p:nvPr/>
        </p:nvGraphicFramePr>
        <p:xfrm>
          <a:off x="5940152" y="3140968"/>
          <a:ext cx="7334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1" name="方程式" r:id="rId9" imgW="203040" imgH="203040" progId="Equation.3">
                  <p:embed/>
                </p:oleObj>
              </mc:Choice>
              <mc:Fallback>
                <p:oleObj name="方程式" r:id="rId9" imgW="203040" imgH="2030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140968"/>
                        <a:ext cx="733425" cy="735013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3"/>
          <p:cNvGraphicFramePr>
            <a:graphicFrameLocks noChangeAspect="1"/>
          </p:cNvGraphicFramePr>
          <p:nvPr/>
        </p:nvGraphicFramePr>
        <p:xfrm>
          <a:off x="5868144" y="5229200"/>
          <a:ext cx="7953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2" name="方程式" r:id="rId11" imgW="241200" imgH="241200" progId="Equation.3">
                  <p:embed/>
                </p:oleObj>
              </mc:Choice>
              <mc:Fallback>
                <p:oleObj name="方程式" r:id="rId11" imgW="241200" imgH="241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229200"/>
                        <a:ext cx="795337" cy="79375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1"/>
          <p:cNvGraphicFramePr>
            <a:graphicFrameLocks noChangeAspect="1"/>
          </p:cNvGraphicFramePr>
          <p:nvPr/>
        </p:nvGraphicFramePr>
        <p:xfrm>
          <a:off x="5940152" y="6093296"/>
          <a:ext cx="5016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3" name="方程式" r:id="rId13" imgW="152280" imgH="164880" progId="Equation.3">
                  <p:embed/>
                </p:oleObj>
              </mc:Choice>
              <mc:Fallback>
                <p:oleObj name="方程式" r:id="rId13" imgW="152280" imgH="1648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6093296"/>
                        <a:ext cx="501650" cy="544513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ance">
  <a:themeElements>
    <a:clrScheme name="Balance 13">
      <a:dk1>
        <a:srgbClr val="003300"/>
      </a:dk1>
      <a:lt1>
        <a:srgbClr val="FFFFFF"/>
      </a:lt1>
      <a:dk2>
        <a:srgbClr val="4D6A2A"/>
      </a:dk2>
      <a:lt2>
        <a:srgbClr val="CCFF99"/>
      </a:lt2>
      <a:accent1>
        <a:srgbClr val="2EB62E"/>
      </a:accent1>
      <a:accent2>
        <a:srgbClr val="00FFFF"/>
      </a:accent2>
      <a:accent3>
        <a:srgbClr val="B2B9AC"/>
      </a:accent3>
      <a:accent4>
        <a:srgbClr val="DADADA"/>
      </a:accent4>
      <a:accent5>
        <a:srgbClr val="ADD7AD"/>
      </a:accent5>
      <a:accent6>
        <a:srgbClr val="00E7E7"/>
      </a:accent6>
      <a:hlink>
        <a:srgbClr val="FFFF00"/>
      </a:hlink>
      <a:folHlink>
        <a:srgbClr val="00FFFF"/>
      </a:folHlink>
    </a:clrScheme>
    <a:fontScheme name="Balance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10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FF9900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E78A00"/>
        </a:accent6>
        <a:hlink>
          <a:srgbClr val="DDD800"/>
        </a:hlink>
        <a:folHlink>
          <a:srgbClr val="FF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11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FF9900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E78A00"/>
        </a:accent6>
        <a:hlink>
          <a:srgbClr val="DDD8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1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FF9900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E78A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1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00FFFF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00E7E7"/>
        </a:accent6>
        <a:hlink>
          <a:srgbClr val="FFFF00"/>
        </a:hlink>
        <a:folHlink>
          <a:srgbClr val="00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Stat_2007_a_01</Template>
  <TotalTime>6049</TotalTime>
  <Words>3942</Words>
  <Application>Microsoft Office PowerPoint</Application>
  <PresentationFormat>如螢幕大小 (4:3)</PresentationFormat>
  <Paragraphs>1148</Paragraphs>
  <Slides>112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112</vt:i4>
      </vt:variant>
    </vt:vector>
  </HeadingPairs>
  <TitlesOfParts>
    <vt:vector size="125" baseType="lpstr">
      <vt:lpstr>Monotype Sorts</vt:lpstr>
      <vt:lpstr>華康細圓體</vt:lpstr>
      <vt:lpstr>新細明體</vt:lpstr>
      <vt:lpstr>Arial</vt:lpstr>
      <vt:lpstr>Arial Narrow</vt:lpstr>
      <vt:lpstr>Symbol</vt:lpstr>
      <vt:lpstr>Tahoma</vt:lpstr>
      <vt:lpstr>Times New Roman</vt:lpstr>
      <vt:lpstr>Wingdings</vt:lpstr>
      <vt:lpstr>Balance</vt:lpstr>
      <vt:lpstr>方程式</vt:lpstr>
      <vt:lpstr>工作表</vt:lpstr>
      <vt:lpstr>Worksheet</vt:lpstr>
      <vt:lpstr>統計學一上  Chapter 4 : Numerical Descriptive Techniques </vt:lpstr>
      <vt:lpstr>Agenda</vt:lpstr>
      <vt:lpstr>Measures of Variability</vt:lpstr>
      <vt:lpstr>Computation of Standard Deviation</vt:lpstr>
      <vt:lpstr>Why Standard Deviation?</vt:lpstr>
      <vt:lpstr>Usage of Standard Deviation</vt:lpstr>
      <vt:lpstr>Measures of Variability</vt:lpstr>
      <vt:lpstr>The Coefficient of Variation</vt:lpstr>
      <vt:lpstr> The Coefficient of Variation</vt:lpstr>
      <vt:lpstr>Example</vt:lpstr>
      <vt:lpstr>Compute CV</vt:lpstr>
      <vt:lpstr>What if?</vt:lpstr>
      <vt:lpstr>The Break-Even Point</vt:lpstr>
      <vt:lpstr>If        and        are fixed</vt:lpstr>
      <vt:lpstr>If sA and sB are fixed</vt:lpstr>
      <vt:lpstr>Statistics is a Pattern Language</vt:lpstr>
      <vt:lpstr>Agenda</vt:lpstr>
      <vt:lpstr>Measures of Relative Standing and Box Plots</vt:lpstr>
      <vt:lpstr>Example: GMAT</vt:lpstr>
      <vt:lpstr>pth Percentile </vt:lpstr>
      <vt:lpstr>pth Percentile</vt:lpstr>
      <vt:lpstr>Location of Percentiles</vt:lpstr>
      <vt:lpstr>Example</vt:lpstr>
      <vt:lpstr>25th Percentiles</vt:lpstr>
      <vt:lpstr>50th Percentiles</vt:lpstr>
      <vt:lpstr>75th Percentiles</vt:lpstr>
      <vt:lpstr>Find the p Percentile</vt:lpstr>
      <vt:lpstr>Example</vt:lpstr>
      <vt:lpstr>Find the p Percentile</vt:lpstr>
      <vt:lpstr>Commonly Used Percentiles</vt:lpstr>
      <vt:lpstr>Quartiles</vt:lpstr>
      <vt:lpstr>Quartiles and Variability</vt:lpstr>
      <vt:lpstr>Inter-Quartile Range (IQR, 間距範圍, 四分位距)</vt:lpstr>
      <vt:lpstr>Box ( &amp; Whisker) Plot</vt:lpstr>
      <vt:lpstr>Outliers</vt:lpstr>
      <vt:lpstr>Define Outliers</vt:lpstr>
      <vt:lpstr>Outliers</vt:lpstr>
      <vt:lpstr>Example</vt:lpstr>
      <vt:lpstr>Excel Output</vt:lpstr>
      <vt:lpstr>Box Plot</vt:lpstr>
      <vt:lpstr>Excel Setup</vt:lpstr>
      <vt:lpstr>R Code for Box Plot</vt:lpstr>
      <vt:lpstr>Interpreting the Box Plot</vt:lpstr>
      <vt:lpstr>Skewness</vt:lpstr>
      <vt:lpstr>Example - GMAT</vt:lpstr>
      <vt:lpstr>Interpreting the Box Plot</vt:lpstr>
      <vt:lpstr>Skewness</vt:lpstr>
      <vt:lpstr> Example</vt:lpstr>
      <vt:lpstr>Excel Setup</vt:lpstr>
      <vt:lpstr>R Code for Box Plot</vt:lpstr>
      <vt:lpstr>Example</vt:lpstr>
      <vt:lpstr>Box Plot</vt:lpstr>
      <vt:lpstr>Skewness</vt:lpstr>
      <vt:lpstr>More Measures from Quartiles</vt:lpstr>
      <vt:lpstr>Comparison</vt:lpstr>
      <vt:lpstr>Agenda</vt:lpstr>
      <vt:lpstr>Shape</vt:lpstr>
      <vt:lpstr>Measure of Movement</vt:lpstr>
      <vt:lpstr>Coefficient of Skewness </vt:lpstr>
      <vt:lpstr>Coefficient of Skewness (Excel) </vt:lpstr>
      <vt:lpstr>Skewness</vt:lpstr>
      <vt:lpstr>Computation of Skewness</vt:lpstr>
      <vt:lpstr>Coefficient of Kurtosis </vt:lpstr>
      <vt:lpstr>Coefficient of Kurtosis (Excel) </vt:lpstr>
      <vt:lpstr>Kurtosis</vt:lpstr>
      <vt:lpstr>Kurtosis (Excel)</vt:lpstr>
      <vt:lpstr>Example</vt:lpstr>
      <vt:lpstr>Kurtosis (Excel)</vt:lpstr>
      <vt:lpstr>Example</vt:lpstr>
      <vt:lpstr>Excel Output</vt:lpstr>
      <vt:lpstr>R Code</vt:lpstr>
      <vt:lpstr>Numerical Data Properties &amp; Measures</vt:lpstr>
      <vt:lpstr>General Guidelines for Exploring Data</vt:lpstr>
      <vt:lpstr>Agenda</vt:lpstr>
      <vt:lpstr>Measures of Linear Relationship</vt:lpstr>
      <vt:lpstr>Measures of Association</vt:lpstr>
      <vt:lpstr>Example</vt:lpstr>
      <vt:lpstr>Covariance Illustrated 1/2</vt:lpstr>
      <vt:lpstr>Covariance Illustrated 2/2</vt:lpstr>
      <vt:lpstr> The Covariance</vt:lpstr>
      <vt:lpstr>Interpretation 1/3</vt:lpstr>
      <vt:lpstr>Interpretation  2/3</vt:lpstr>
      <vt:lpstr>Interpretation  3/3</vt:lpstr>
      <vt:lpstr>The Coefficient of Correlation</vt:lpstr>
      <vt:lpstr> The Coefficient of Correlation</vt:lpstr>
      <vt:lpstr>The Value of r(r)</vt:lpstr>
      <vt:lpstr>Linear Relationship</vt:lpstr>
      <vt:lpstr>Example</vt:lpstr>
      <vt:lpstr>Scatter Diagram</vt:lpstr>
      <vt:lpstr>Computation</vt:lpstr>
      <vt:lpstr>Excel Setup</vt:lpstr>
      <vt:lpstr>R Code for Correlation</vt:lpstr>
      <vt:lpstr>Covariance Interpretation</vt:lpstr>
      <vt:lpstr>Coefficient of Correlation</vt:lpstr>
      <vt:lpstr>Example</vt:lpstr>
      <vt:lpstr>Data</vt:lpstr>
      <vt:lpstr>Interpretation   1/2</vt:lpstr>
      <vt:lpstr>Interpretation  2/2</vt:lpstr>
      <vt:lpstr>Parameters vs. Statistics </vt:lpstr>
      <vt:lpstr>Approximating Descriptive Measures for Grouped Data</vt:lpstr>
      <vt:lpstr>Approximating Descriptive Measures for Grouped Data</vt:lpstr>
      <vt:lpstr>Example</vt:lpstr>
      <vt:lpstr>Computation</vt:lpstr>
      <vt:lpstr>End of Chapter 4 Part B</vt:lpstr>
      <vt:lpstr>Homework</vt:lpstr>
      <vt:lpstr>Notations</vt:lpstr>
      <vt:lpstr>Midrange</vt:lpstr>
      <vt:lpstr>Example</vt:lpstr>
      <vt:lpstr>Midhinge</vt:lpstr>
      <vt:lpstr>Example </vt:lpstr>
      <vt:lpstr>Coefficient of Skewness</vt:lpstr>
      <vt:lpstr>Coefficient of Kurtosis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Chebyshev theorem</dc:title>
  <dc:creator>Dr. Ching-Chin Chern</dc:creator>
  <cp:lastModifiedBy>CChern</cp:lastModifiedBy>
  <cp:revision>655</cp:revision>
  <dcterms:created xsi:type="dcterms:W3CDTF">2000-09-27T18:40:30Z</dcterms:created>
  <dcterms:modified xsi:type="dcterms:W3CDTF">2017-10-11T03:16:32Z</dcterms:modified>
</cp:coreProperties>
</file>