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37"/>
  </p:notesMasterIdLst>
  <p:sldIdLst>
    <p:sldId id="416" r:id="rId2"/>
    <p:sldId id="661" r:id="rId3"/>
    <p:sldId id="662" r:id="rId4"/>
    <p:sldId id="663" r:id="rId5"/>
    <p:sldId id="664" r:id="rId6"/>
    <p:sldId id="665" r:id="rId7"/>
    <p:sldId id="667" r:id="rId8"/>
    <p:sldId id="668" r:id="rId9"/>
    <p:sldId id="669" r:id="rId10"/>
    <p:sldId id="670" r:id="rId11"/>
    <p:sldId id="671" r:id="rId12"/>
    <p:sldId id="672" r:id="rId13"/>
    <p:sldId id="673" r:id="rId14"/>
    <p:sldId id="674" r:id="rId15"/>
    <p:sldId id="675" r:id="rId16"/>
    <p:sldId id="508" r:id="rId17"/>
    <p:sldId id="362" r:id="rId18"/>
    <p:sldId id="654" r:id="rId19"/>
    <p:sldId id="440" r:id="rId20"/>
    <p:sldId id="449" r:id="rId21"/>
    <p:sldId id="448" r:id="rId22"/>
    <p:sldId id="499" r:id="rId23"/>
    <p:sldId id="516" r:id="rId24"/>
    <p:sldId id="450" r:id="rId25"/>
    <p:sldId id="447" r:id="rId26"/>
    <p:sldId id="451" r:id="rId27"/>
    <p:sldId id="439" r:id="rId28"/>
    <p:sldId id="438" r:id="rId29"/>
    <p:sldId id="542" r:id="rId30"/>
    <p:sldId id="442" r:id="rId31"/>
    <p:sldId id="452" r:id="rId32"/>
    <p:sldId id="453" r:id="rId33"/>
    <p:sldId id="455" r:id="rId34"/>
    <p:sldId id="444" r:id="rId35"/>
    <p:sldId id="445" r:id="rId36"/>
    <p:sldId id="456" r:id="rId37"/>
    <p:sldId id="509" r:id="rId38"/>
    <p:sldId id="380" r:id="rId39"/>
    <p:sldId id="284" r:id="rId40"/>
    <p:sldId id="655" r:id="rId41"/>
    <p:sldId id="285" r:id="rId42"/>
    <p:sldId id="583" r:id="rId43"/>
    <p:sldId id="585" r:id="rId44"/>
    <p:sldId id="584" r:id="rId45"/>
    <p:sldId id="498" r:id="rId46"/>
    <p:sldId id="454" r:id="rId47"/>
    <p:sldId id="694" r:id="rId48"/>
    <p:sldId id="656" r:id="rId49"/>
    <p:sldId id="286" r:id="rId50"/>
    <p:sldId id="695" r:id="rId51"/>
    <p:sldId id="287" r:id="rId52"/>
    <p:sldId id="459" r:id="rId53"/>
    <p:sldId id="382" r:id="rId54"/>
    <p:sldId id="460" r:id="rId55"/>
    <p:sldId id="568" r:id="rId56"/>
    <p:sldId id="569" r:id="rId57"/>
    <p:sldId id="511" r:id="rId58"/>
    <p:sldId id="518" r:id="rId59"/>
    <p:sldId id="513" r:id="rId60"/>
    <p:sldId id="586" r:id="rId61"/>
    <p:sldId id="577" r:id="rId62"/>
    <p:sldId id="570" r:id="rId63"/>
    <p:sldId id="571" r:id="rId64"/>
    <p:sldId id="573" r:id="rId65"/>
    <p:sldId id="587" r:id="rId66"/>
    <p:sldId id="580" r:id="rId67"/>
    <p:sldId id="589" r:id="rId68"/>
    <p:sldId id="572" r:id="rId69"/>
    <p:sldId id="588" r:id="rId70"/>
    <p:sldId id="590" r:id="rId71"/>
    <p:sldId id="575" r:id="rId72"/>
    <p:sldId id="576" r:id="rId73"/>
    <p:sldId id="591" r:id="rId74"/>
    <p:sldId id="592" r:id="rId75"/>
    <p:sldId id="593" r:id="rId76"/>
    <p:sldId id="383" r:id="rId77"/>
    <p:sldId id="289" r:id="rId78"/>
    <p:sldId id="461" r:id="rId79"/>
    <p:sldId id="657" r:id="rId80"/>
    <p:sldId id="462" r:id="rId81"/>
    <p:sldId id="290" r:id="rId82"/>
    <p:sldId id="524" r:id="rId83"/>
    <p:sldId id="658" r:id="rId84"/>
    <p:sldId id="659" r:id="rId85"/>
    <p:sldId id="595" r:id="rId86"/>
    <p:sldId id="596" r:id="rId87"/>
    <p:sldId id="610" r:id="rId88"/>
    <p:sldId id="597" r:id="rId89"/>
    <p:sldId id="598" r:id="rId90"/>
    <p:sldId id="599" r:id="rId91"/>
    <p:sldId id="600" r:id="rId92"/>
    <p:sldId id="601" r:id="rId93"/>
    <p:sldId id="602" r:id="rId94"/>
    <p:sldId id="603" r:id="rId95"/>
    <p:sldId id="604" r:id="rId96"/>
    <p:sldId id="606" r:id="rId97"/>
    <p:sldId id="696" r:id="rId98"/>
    <p:sldId id="643" r:id="rId99"/>
    <p:sldId id="644" r:id="rId100"/>
    <p:sldId id="645" r:id="rId101"/>
    <p:sldId id="646" r:id="rId102"/>
    <p:sldId id="647" r:id="rId103"/>
    <p:sldId id="648" r:id="rId104"/>
    <p:sldId id="693" r:id="rId105"/>
    <p:sldId id="650" r:id="rId106"/>
    <p:sldId id="651" r:id="rId107"/>
    <p:sldId id="697" r:id="rId108"/>
    <p:sldId id="698" r:id="rId109"/>
    <p:sldId id="699" r:id="rId110"/>
    <p:sldId id="700" r:id="rId111"/>
    <p:sldId id="629" r:id="rId112"/>
    <p:sldId id="400" r:id="rId113"/>
    <p:sldId id="682" r:id="rId114"/>
    <p:sldId id="683" r:id="rId115"/>
    <p:sldId id="684" r:id="rId116"/>
    <p:sldId id="685" r:id="rId117"/>
    <p:sldId id="686" r:id="rId118"/>
    <p:sldId id="687" r:id="rId119"/>
    <p:sldId id="689" r:id="rId120"/>
    <p:sldId id="690" r:id="rId121"/>
    <p:sldId id="691" r:id="rId122"/>
    <p:sldId id="692" r:id="rId123"/>
    <p:sldId id="423" r:id="rId124"/>
    <p:sldId id="437" r:id="rId125"/>
    <p:sldId id="429" r:id="rId126"/>
    <p:sldId id="425" r:id="rId127"/>
    <p:sldId id="515" r:id="rId128"/>
    <p:sldId id="432" r:id="rId129"/>
    <p:sldId id="424" r:id="rId130"/>
    <p:sldId id="434" r:id="rId131"/>
    <p:sldId id="427" r:id="rId132"/>
    <p:sldId id="428" r:id="rId133"/>
    <p:sldId id="435" r:id="rId134"/>
    <p:sldId id="630" r:id="rId135"/>
    <p:sldId id="631" r:id="rId136"/>
  </p:sldIdLst>
  <p:sldSz cx="9144000" cy="6858000" type="screen4x3"/>
  <p:notesSz cx="6858000" cy="9144000"/>
  <p:defaultTextStyle>
    <a:defPPr>
      <a:defRPr lang="en-US"/>
    </a:defPPr>
    <a:lvl1pPr algn="l" rtl="0" fontAlgn="base">
      <a:spcBef>
        <a:spcPct val="0"/>
      </a:spcBef>
      <a:spcAft>
        <a:spcPct val="0"/>
      </a:spcAft>
      <a:defRPr kumimoji="1" kern="1200">
        <a:solidFill>
          <a:schemeClr val="tx1"/>
        </a:solidFill>
        <a:latin typeface="Tahoma"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Tahoma"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Tahoma"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Tahoma"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Tahoma" pitchFamily="34" charset="0"/>
        <a:ea typeface="新細明體" pitchFamily="18" charset="-120"/>
        <a:cs typeface="+mn-cs"/>
      </a:defRPr>
    </a:lvl5pPr>
    <a:lvl6pPr marL="2286000" algn="l" defTabSz="914400" rtl="0" eaLnBrk="1" latinLnBrk="0" hangingPunct="1">
      <a:defRPr kumimoji="1" kern="1200">
        <a:solidFill>
          <a:schemeClr val="tx1"/>
        </a:solidFill>
        <a:latin typeface="Tahoma" pitchFamily="34" charset="0"/>
        <a:ea typeface="新細明體" pitchFamily="18" charset="-120"/>
        <a:cs typeface="+mn-cs"/>
      </a:defRPr>
    </a:lvl6pPr>
    <a:lvl7pPr marL="2743200" algn="l" defTabSz="914400" rtl="0" eaLnBrk="1" latinLnBrk="0" hangingPunct="1">
      <a:defRPr kumimoji="1" kern="1200">
        <a:solidFill>
          <a:schemeClr val="tx1"/>
        </a:solidFill>
        <a:latin typeface="Tahoma" pitchFamily="34" charset="0"/>
        <a:ea typeface="新細明體" pitchFamily="18" charset="-120"/>
        <a:cs typeface="+mn-cs"/>
      </a:defRPr>
    </a:lvl7pPr>
    <a:lvl8pPr marL="3200400" algn="l" defTabSz="914400" rtl="0" eaLnBrk="1" latinLnBrk="0" hangingPunct="1">
      <a:defRPr kumimoji="1" kern="1200">
        <a:solidFill>
          <a:schemeClr val="tx1"/>
        </a:solidFill>
        <a:latin typeface="Tahoma" pitchFamily="34" charset="0"/>
        <a:ea typeface="新細明體" pitchFamily="18" charset="-120"/>
        <a:cs typeface="+mn-cs"/>
      </a:defRPr>
    </a:lvl8pPr>
    <a:lvl9pPr marL="3657600" algn="l" defTabSz="914400" rtl="0" eaLnBrk="1" latinLnBrk="0" hangingPunct="1">
      <a:defRPr kumimoji="1" kern="1200">
        <a:solidFill>
          <a:schemeClr val="tx1"/>
        </a:solidFill>
        <a:latin typeface="Tahoma"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100"/>
    <a:srgbClr val="CC00CC"/>
    <a:srgbClr val="000F2E"/>
    <a:srgbClr val="9D5FC3"/>
    <a:srgbClr val="06EAE5"/>
    <a:srgbClr val="3399FF"/>
    <a:srgbClr val="00B0F0"/>
    <a:srgbClr val="0A1400"/>
    <a:srgbClr val="6633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4" autoAdjust="0"/>
    <p:restoredTop sz="26268" autoAdjust="0"/>
  </p:normalViewPr>
  <p:slideViewPr>
    <p:cSldViewPr>
      <p:cViewPr varScale="1">
        <p:scale>
          <a:sx n="67" d="100"/>
          <a:sy n="67" d="100"/>
        </p:scale>
        <p:origin x="1216"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9" d="100"/>
        <a:sy n="109" d="100"/>
      </p:scale>
      <p:origin x="0" y="-40000"/>
    </p:cViewPr>
  </p:sorterViewPr>
  <p:notesViewPr>
    <p:cSldViewPr>
      <p:cViewPr varScale="1">
        <p:scale>
          <a:sx n="56" d="100"/>
          <a:sy n="56" d="100"/>
        </p:scale>
        <p:origin x="-181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28575">
            <a:noFill/>
            <a:miter lim="800000"/>
            <a:headEnd/>
            <a:tailEnd/>
          </a:ln>
          <a:effectLst/>
        </p:spPr>
        <p:txBody>
          <a:bodyPr vert="horz" wrap="none" lIns="91440" tIns="45720" rIns="91440" bIns="45720" numCol="1" anchor="ctr" anchorCtr="0" compatLnSpc="1">
            <a:prstTxWarp prst="textNoShape">
              <a:avLst/>
            </a:prstTxWarp>
          </a:bodyPr>
          <a:lstStyle>
            <a:lvl1pPr eaLnBrk="0" hangingPunct="0">
              <a:defRPr kumimoji="0" sz="1200" smtClean="0">
                <a:latin typeface="Arial Narrow" pitchFamily="34" charset="0"/>
              </a:defRPr>
            </a:lvl1pPr>
          </a:lstStyle>
          <a:p>
            <a:pPr>
              <a:defRPr/>
            </a:pPr>
            <a:endParaRPr lang="en-US" altLang="zh-TW"/>
          </a:p>
        </p:txBody>
      </p:sp>
      <p:sp>
        <p:nvSpPr>
          <p:cNvPr id="104451" name="Rectangle 3"/>
          <p:cNvSpPr>
            <a:spLocks noGrp="1" noChangeArrowheads="1"/>
          </p:cNvSpPr>
          <p:nvPr>
            <p:ph type="dt" idx="1"/>
          </p:nvPr>
        </p:nvSpPr>
        <p:spPr bwMode="auto">
          <a:xfrm>
            <a:off x="3886200" y="0"/>
            <a:ext cx="2971800" cy="457200"/>
          </a:xfrm>
          <a:prstGeom prst="rect">
            <a:avLst/>
          </a:prstGeom>
          <a:noFill/>
          <a:ln w="2857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defRPr kumimoji="0" sz="1200" smtClean="0">
                <a:latin typeface="Arial Narrow" pitchFamily="34" charset="0"/>
              </a:defRPr>
            </a:lvl1pPr>
          </a:lstStyle>
          <a:p>
            <a:pPr>
              <a:defRPr/>
            </a:pPr>
            <a:endParaRPr lang="en-US" altLang="zh-TW"/>
          </a:p>
        </p:txBody>
      </p:sp>
      <p:sp>
        <p:nvSpPr>
          <p:cNvPr id="1249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4453" name="Rectangle 5"/>
          <p:cNvSpPr>
            <a:spLocks noGrp="1" noChangeArrowheads="1"/>
          </p:cNvSpPr>
          <p:nvPr>
            <p:ph type="body" sz="quarter" idx="3"/>
          </p:nvPr>
        </p:nvSpPr>
        <p:spPr bwMode="auto">
          <a:xfrm>
            <a:off x="914400" y="4343400"/>
            <a:ext cx="5029200" cy="4114800"/>
          </a:xfrm>
          <a:prstGeom prst="rect">
            <a:avLst/>
          </a:prstGeom>
          <a:noFill/>
          <a:ln w="28575">
            <a:noFill/>
            <a:miter lim="800000"/>
            <a:headEnd/>
            <a:tailEnd/>
          </a:ln>
          <a:effectLst/>
        </p:spPr>
        <p:txBody>
          <a:bodyPr vert="horz" wrap="none" lIns="91440" tIns="45720" rIns="91440" bIns="45720" numCol="1" anchor="ctr"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04454" name="Rectangle 6"/>
          <p:cNvSpPr>
            <a:spLocks noGrp="1" noChangeArrowheads="1"/>
          </p:cNvSpPr>
          <p:nvPr>
            <p:ph type="ftr" sz="quarter" idx="4"/>
          </p:nvPr>
        </p:nvSpPr>
        <p:spPr bwMode="auto">
          <a:xfrm>
            <a:off x="0" y="8686800"/>
            <a:ext cx="2971800" cy="457200"/>
          </a:xfrm>
          <a:prstGeom prst="rect">
            <a:avLst/>
          </a:prstGeom>
          <a:noFill/>
          <a:ln w="28575">
            <a:noFill/>
            <a:miter lim="800000"/>
            <a:headEnd/>
            <a:tailEnd/>
          </a:ln>
          <a:effectLst/>
        </p:spPr>
        <p:txBody>
          <a:bodyPr vert="horz" wrap="none" lIns="91440" tIns="45720" rIns="91440" bIns="45720" numCol="1" anchor="b" anchorCtr="0" compatLnSpc="1">
            <a:prstTxWarp prst="textNoShape">
              <a:avLst/>
            </a:prstTxWarp>
          </a:bodyPr>
          <a:lstStyle>
            <a:lvl1pPr eaLnBrk="0" hangingPunct="0">
              <a:defRPr kumimoji="0" sz="1200" smtClean="0">
                <a:latin typeface="Arial Narrow" pitchFamily="34" charset="0"/>
              </a:defRPr>
            </a:lvl1pPr>
          </a:lstStyle>
          <a:p>
            <a:pPr>
              <a:defRPr/>
            </a:pPr>
            <a:endParaRPr lang="en-US" altLang="zh-TW"/>
          </a:p>
        </p:txBody>
      </p:sp>
      <p:sp>
        <p:nvSpPr>
          <p:cNvPr id="104455" name="Rectangle 7"/>
          <p:cNvSpPr>
            <a:spLocks noGrp="1" noChangeArrowheads="1"/>
          </p:cNvSpPr>
          <p:nvPr>
            <p:ph type="sldNum" sz="quarter" idx="5"/>
          </p:nvPr>
        </p:nvSpPr>
        <p:spPr bwMode="auto">
          <a:xfrm>
            <a:off x="3886200" y="8686800"/>
            <a:ext cx="2971800" cy="457200"/>
          </a:xfrm>
          <a:prstGeom prst="rect">
            <a:avLst/>
          </a:prstGeom>
          <a:noFill/>
          <a:ln w="28575">
            <a:noFill/>
            <a:miter lim="800000"/>
            <a:headEnd/>
            <a:tailEnd/>
          </a:ln>
          <a:effectLst/>
        </p:spPr>
        <p:txBody>
          <a:bodyPr vert="horz" wrap="none" lIns="91440" tIns="45720" rIns="91440" bIns="45720" numCol="1" anchor="b" anchorCtr="0" compatLnSpc="1">
            <a:prstTxWarp prst="textNoShape">
              <a:avLst/>
            </a:prstTxWarp>
          </a:bodyPr>
          <a:lstStyle>
            <a:lvl1pPr algn="r" eaLnBrk="0" hangingPunct="0">
              <a:defRPr kumimoji="0" sz="1200" smtClean="0">
                <a:latin typeface="Arial Narrow" pitchFamily="34" charset="0"/>
              </a:defRPr>
            </a:lvl1pPr>
          </a:lstStyle>
          <a:p>
            <a:pPr>
              <a:defRPr/>
            </a:pPr>
            <a:fld id="{537F699D-715B-4E1A-A81F-EC855E36413F}" type="slidenum">
              <a:rPr lang="zh-TW" altLang="en-US"/>
              <a:pPr>
                <a:defRPr/>
              </a:pPr>
              <a:t>‹#›</a:t>
            </a:fld>
            <a:endParaRPr lang="en-US" altLang="zh-TW"/>
          </a:p>
        </p:txBody>
      </p:sp>
    </p:spTree>
    <p:extLst>
      <p:ext uri="{BB962C8B-B14F-4D97-AF65-F5344CB8AC3E}">
        <p14:creationId xmlns:p14="http://schemas.microsoft.com/office/powerpoint/2010/main" val="205414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6B91E46E-9F23-4683-828D-583B40D3F687}" type="slidenum">
              <a:rPr lang="zh-TW" altLang="en-US"/>
              <a:pPr/>
              <a:t>6</a:t>
            </a:fld>
            <a:endParaRPr lang="en-US" altLang="zh-TW"/>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1365117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FFFC93FD-FB28-4F8C-85EA-60654D4BDEFC}" type="slidenum">
              <a:rPr lang="zh-TW" altLang="en-US"/>
              <a:pPr/>
              <a:t>99</a:t>
            </a:fld>
            <a:endParaRPr lang="en-US" altLang="zh-TW"/>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668950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54CD7231-B5A4-4530-ADFF-A95306610D48}" type="slidenum">
              <a:rPr lang="zh-TW" altLang="en-US"/>
              <a:pPr/>
              <a:t>100</a:t>
            </a:fld>
            <a:endParaRPr lang="en-US" altLang="zh-TW"/>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3074018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9A82D5A6-B3CF-4AD2-A6AA-0904E256AD0C}" type="slidenum">
              <a:rPr lang="zh-TW" altLang="en-US"/>
              <a:pPr/>
              <a:t>101</a:t>
            </a:fld>
            <a:endParaRPr lang="en-US" altLang="zh-TW"/>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w="9525"/>
        </p:spPr>
        <p:txBody>
          <a:bodyPr/>
          <a:lstStyle/>
          <a:p>
            <a:endParaRPr lang="zh-TW" altLang="en-US" dirty="0" smtClean="0"/>
          </a:p>
        </p:txBody>
      </p:sp>
    </p:spTree>
    <p:extLst>
      <p:ext uri="{BB962C8B-B14F-4D97-AF65-F5344CB8AC3E}">
        <p14:creationId xmlns:p14="http://schemas.microsoft.com/office/powerpoint/2010/main" val="3517773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9A75CC2D-7067-4D49-B77B-CAF389A6C075}" type="slidenum">
              <a:rPr lang="zh-TW" altLang="en-US"/>
              <a:pPr/>
              <a:t>102</a:t>
            </a:fld>
            <a:endParaRPr lang="en-US" altLang="zh-TW"/>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2015439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AC170806-23FA-4AA6-9390-C14283902738}" type="slidenum">
              <a:rPr lang="zh-TW" altLang="en-US"/>
              <a:pPr/>
              <a:t>103</a:t>
            </a:fld>
            <a:endParaRPr lang="en-US" altLang="zh-TW"/>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3251703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9A75CC2D-7067-4D49-B77B-CAF389A6C075}" type="slidenum">
              <a:rPr lang="zh-TW" altLang="en-US"/>
              <a:pPr/>
              <a:t>104</a:t>
            </a:fld>
            <a:endParaRPr lang="en-US" altLang="zh-TW"/>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493923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F9ECB3D-FB90-4244-A348-1C7BEB650B86}" type="slidenum">
              <a:rPr lang="zh-TW" altLang="en-US"/>
              <a:pPr/>
              <a:t>105</a:t>
            </a:fld>
            <a:endParaRPr lang="en-US" altLang="zh-TW"/>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3852139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F9ECB3D-FB90-4244-A348-1C7BEB650B86}" type="slidenum">
              <a:rPr lang="zh-TW" altLang="en-US"/>
              <a:pPr/>
              <a:t>106</a:t>
            </a:fld>
            <a:endParaRPr lang="en-US" altLang="zh-TW"/>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3919732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F9ECB3D-FB90-4244-A348-1C7BEB650B86}" type="slidenum">
              <a:rPr lang="zh-TW" altLang="en-US"/>
              <a:pPr/>
              <a:t>109</a:t>
            </a:fld>
            <a:endParaRPr lang="en-US" altLang="zh-TW"/>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4130003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F9ECB3D-FB90-4244-A348-1C7BEB650B86}" type="slidenum">
              <a:rPr lang="zh-TW" altLang="en-US"/>
              <a:pPr/>
              <a:t>110</a:t>
            </a:fld>
            <a:endParaRPr lang="en-US" altLang="zh-TW"/>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261886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DC523D7E-D82B-4EF4-800B-92843531E39A}" type="slidenum">
              <a:rPr lang="zh-TW" altLang="en-US"/>
              <a:pPr/>
              <a:t>32</a:t>
            </a:fld>
            <a:endParaRPr lang="en-US" altLang="zh-TW"/>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3223786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50938" y="692150"/>
            <a:ext cx="4556125" cy="3416300"/>
          </a:xfrm>
          <a:ln/>
        </p:spPr>
      </p:sp>
      <p:sp>
        <p:nvSpPr>
          <p:cNvPr id="5734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049831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1FAF15DB-9DEA-48D1-A031-8C8FD5351FA3}" type="slidenum">
              <a:rPr lang="zh-TW" altLang="en-US"/>
              <a:pPr/>
              <a:t>46</a:t>
            </a:fld>
            <a:endParaRPr lang="en-US" altLang="zh-TW"/>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1212736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EF0F621C-5502-4AFF-B08D-95D1D6A68E50}" type="slidenum">
              <a:rPr lang="zh-TW" altLang="en-US"/>
              <a:pPr/>
              <a:t>74</a:t>
            </a:fld>
            <a:endParaRPr lang="en-US" altLang="zh-TW"/>
          </a:p>
        </p:txBody>
      </p:sp>
      <p:sp>
        <p:nvSpPr>
          <p:cNvPr id="130051" name="Rectangle 2"/>
          <p:cNvSpPr>
            <a:spLocks noGrp="1" noChangeArrowheads="1"/>
          </p:cNvSpPr>
          <p:nvPr>
            <p:ph type="body" idx="1"/>
          </p:nvPr>
        </p:nvSpPr>
        <p:spPr>
          <a:noFill/>
          <a:ln w="9525"/>
        </p:spPr>
        <p:txBody>
          <a:bodyPr wrap="square" lIns="90488" tIns="44450" rIns="90488" bIns="44450" anchor="t"/>
          <a:lstStyle/>
          <a:p>
            <a:endParaRPr lang="zh-TW" altLang="en-US" smtClean="0"/>
          </a:p>
        </p:txBody>
      </p:sp>
      <p:sp>
        <p:nvSpPr>
          <p:cNvPr id="130052"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09545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CCB653DD-9293-423B-AB14-EB2EB82C1723}" type="slidenum">
              <a:rPr lang="zh-TW" altLang="en-US"/>
              <a:pPr/>
              <a:t>75</a:t>
            </a:fld>
            <a:endParaRPr lang="en-US" altLang="zh-TW"/>
          </a:p>
        </p:txBody>
      </p:sp>
      <p:sp>
        <p:nvSpPr>
          <p:cNvPr id="131075" name="Rectangle 2"/>
          <p:cNvSpPr>
            <a:spLocks noGrp="1" noChangeArrowheads="1"/>
          </p:cNvSpPr>
          <p:nvPr>
            <p:ph type="body" idx="1"/>
          </p:nvPr>
        </p:nvSpPr>
        <p:spPr>
          <a:noFill/>
          <a:ln w="9525"/>
        </p:spPr>
        <p:txBody>
          <a:bodyPr wrap="square" lIns="90488" tIns="44450" rIns="90488" bIns="44450" anchor="t"/>
          <a:lstStyle/>
          <a:p>
            <a:endParaRPr lang="zh-TW" altLang="en-US" smtClean="0"/>
          </a:p>
        </p:txBody>
      </p:sp>
      <p:sp>
        <p:nvSpPr>
          <p:cNvPr id="131076"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898945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918C5D28-FCF2-41C5-90F7-CA3C0B3E46A6}" type="slidenum">
              <a:rPr lang="zh-TW" altLang="en-US"/>
              <a:pPr/>
              <a:t>83</a:t>
            </a:fld>
            <a:endParaRPr lang="en-US" altLang="zh-TW"/>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12144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918C5D28-FCF2-41C5-90F7-CA3C0B3E46A6}" type="slidenum">
              <a:rPr lang="zh-TW" altLang="en-US"/>
              <a:pPr/>
              <a:t>96</a:t>
            </a:fld>
            <a:endParaRPr lang="en-US" altLang="zh-TW"/>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66760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E4E5F6AA-B050-4AA5-A717-15C92F648F04}" type="slidenum">
              <a:rPr lang="zh-TW" altLang="en-US"/>
              <a:pPr/>
              <a:t>97</a:t>
            </a:fld>
            <a:endParaRPr lang="en-US" altLang="zh-TW"/>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21416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F09B0166-16D0-4525-AFC0-ED82ACDFED54}" type="slidenum">
              <a:rPr lang="zh-TW" altLang="en-US"/>
              <a:pPr/>
              <a:t>98</a:t>
            </a:fld>
            <a:endParaRPr lang="en-US" altLang="zh-TW"/>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w="9525"/>
        </p:spPr>
        <p:txBody>
          <a:bodyPr/>
          <a:lstStyle/>
          <a:p>
            <a:endParaRPr lang="zh-TW" altLang="en-US" smtClean="0"/>
          </a:p>
        </p:txBody>
      </p:sp>
    </p:spTree>
    <p:extLst>
      <p:ext uri="{BB962C8B-B14F-4D97-AF65-F5344CB8AC3E}">
        <p14:creationId xmlns:p14="http://schemas.microsoft.com/office/powerpoint/2010/main" val="1742271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3800475" y="1789113"/>
            <a:ext cx="5340350" cy="5056187"/>
            <a:chOff x="2394" y="1127"/>
            <a:chExt cx="3364" cy="3185"/>
          </a:xfrm>
        </p:grpSpPr>
        <p:sp>
          <p:nvSpPr>
            <p:cNvPr id="5" name="Rectangle 3"/>
            <p:cNvSpPr>
              <a:spLocks noChangeArrowheads="1"/>
            </p:cNvSpPr>
            <p:nvPr/>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6" name="Oval 4"/>
            <p:cNvSpPr>
              <a:spLocks noChangeArrowheads="1"/>
            </p:cNvSpPr>
            <p:nvPr/>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TW" altLang="en-US"/>
            </a:p>
          </p:txBody>
        </p:sp>
        <p:sp>
          <p:nvSpPr>
            <p:cNvPr id="7" name="Rectangle 5"/>
            <p:cNvSpPr>
              <a:spLocks noChangeArrowheads="1"/>
            </p:cNvSpPr>
            <p:nvPr/>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8" name="Freeform 6"/>
            <p:cNvSpPr>
              <a:spLocks noEditPoints="1"/>
            </p:cNvSpPr>
            <p:nvPr/>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9" name="Rectangle 7"/>
            <p:cNvSpPr>
              <a:spLocks noChangeArrowheads="1"/>
            </p:cNvSpPr>
            <p:nvPr/>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10" name="Rectangle 8"/>
            <p:cNvSpPr>
              <a:spLocks noChangeArrowheads="1"/>
            </p:cNvSpPr>
            <p:nvPr/>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11" name="Rectangle 9"/>
            <p:cNvSpPr>
              <a:spLocks noChangeArrowheads="1"/>
            </p:cNvSpPr>
            <p:nvPr/>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12" name="Rectangle 10"/>
            <p:cNvSpPr>
              <a:spLocks noChangeArrowheads="1"/>
            </p:cNvSpPr>
            <p:nvPr/>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13" name="Rectangle 11"/>
            <p:cNvSpPr>
              <a:spLocks noChangeArrowheads="1"/>
            </p:cNvSpPr>
            <p:nvPr/>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14" name="Freeform 12"/>
            <p:cNvSpPr>
              <a:spLocks/>
            </p:cNvSpPr>
            <p:nvPr/>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15" name="Freeform 13"/>
            <p:cNvSpPr>
              <a:spLocks/>
            </p:cNvSpPr>
            <p:nvPr/>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16" name="Freeform 14"/>
            <p:cNvSpPr>
              <a:spLocks/>
            </p:cNvSpPr>
            <p:nvPr/>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pPr>
                <a:defRPr/>
              </a:pPr>
              <a:endParaRPr lang="zh-TW" altLang="en-US"/>
            </a:p>
          </p:txBody>
        </p:sp>
        <p:sp>
          <p:nvSpPr>
            <p:cNvPr id="17" name="Freeform 15"/>
            <p:cNvSpPr>
              <a:spLocks/>
            </p:cNvSpPr>
            <p:nvPr/>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TW" altLang="en-US"/>
            </a:p>
          </p:txBody>
        </p:sp>
        <p:sp>
          <p:nvSpPr>
            <p:cNvPr id="18" name="Freeform 16"/>
            <p:cNvSpPr>
              <a:spLocks/>
            </p:cNvSpPr>
            <p:nvPr/>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19" name="Freeform 17"/>
            <p:cNvSpPr>
              <a:spLocks noEditPoints="1"/>
            </p:cNvSpPr>
            <p:nvPr/>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0" name="Freeform 18"/>
            <p:cNvSpPr>
              <a:spLocks noEditPoints="1"/>
            </p:cNvSpPr>
            <p:nvPr/>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1" name="Freeform 19"/>
            <p:cNvSpPr>
              <a:spLocks/>
            </p:cNvSpPr>
            <p:nvPr/>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2" name="Freeform 20"/>
            <p:cNvSpPr>
              <a:spLocks noEditPoints="1"/>
            </p:cNvSpPr>
            <p:nvPr/>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3" name="Freeform 21"/>
            <p:cNvSpPr>
              <a:spLocks noEditPoints="1"/>
            </p:cNvSpPr>
            <p:nvPr/>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4" name="Freeform 22"/>
            <p:cNvSpPr>
              <a:spLocks noEditPoints="1"/>
            </p:cNvSpPr>
            <p:nvPr/>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5" name="Freeform 23"/>
            <p:cNvSpPr>
              <a:spLocks/>
            </p:cNvSpPr>
            <p:nvPr/>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TW" altLang="en-US"/>
            </a:p>
          </p:txBody>
        </p:sp>
        <p:sp>
          <p:nvSpPr>
            <p:cNvPr id="26" name="Freeform 24"/>
            <p:cNvSpPr>
              <a:spLocks noEditPoints="1"/>
            </p:cNvSpPr>
            <p:nvPr/>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7" name="Freeform 25"/>
            <p:cNvSpPr>
              <a:spLocks noEditPoints="1"/>
            </p:cNvSpPr>
            <p:nvPr/>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8" name="Freeform 26"/>
            <p:cNvSpPr>
              <a:spLocks noEditPoints="1"/>
            </p:cNvSpPr>
            <p:nvPr/>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9" name="Oval 27"/>
            <p:cNvSpPr>
              <a:spLocks noChangeArrowheads="1"/>
            </p:cNvSpPr>
            <p:nvPr/>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pPr>
                <a:defRPr/>
              </a:pPr>
              <a:endParaRPr lang="zh-TW" altLang="en-US"/>
            </a:p>
          </p:txBody>
        </p:sp>
        <p:sp>
          <p:nvSpPr>
            <p:cNvPr id="30" name="Oval 28"/>
            <p:cNvSpPr>
              <a:spLocks noChangeArrowheads="1"/>
            </p:cNvSpPr>
            <p:nvPr/>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TW" altLang="en-US"/>
            </a:p>
          </p:txBody>
        </p:sp>
        <p:sp>
          <p:nvSpPr>
            <p:cNvPr id="31" name="Oval 29"/>
            <p:cNvSpPr>
              <a:spLocks noChangeArrowheads="1"/>
            </p:cNvSpPr>
            <p:nvPr/>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pPr>
                <a:defRPr/>
              </a:pPr>
              <a:endParaRPr lang="zh-TW" altLang="en-US"/>
            </a:p>
          </p:txBody>
        </p:sp>
        <p:sp>
          <p:nvSpPr>
            <p:cNvPr id="32" name="Freeform 30"/>
            <p:cNvSpPr>
              <a:spLocks noEditPoints="1"/>
            </p:cNvSpPr>
            <p:nvPr/>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3" name="Freeform 31"/>
            <p:cNvSpPr>
              <a:spLocks noEditPoints="1"/>
            </p:cNvSpPr>
            <p:nvPr/>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4" name="Rectangle 32"/>
            <p:cNvSpPr>
              <a:spLocks noChangeArrowheads="1"/>
            </p:cNvSpPr>
            <p:nvPr/>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pPr>
                <a:defRPr/>
              </a:pPr>
              <a:endParaRPr lang="zh-TW" altLang="en-US"/>
            </a:p>
          </p:txBody>
        </p:sp>
        <p:sp>
          <p:nvSpPr>
            <p:cNvPr id="35" name="Rectangle 33"/>
            <p:cNvSpPr>
              <a:spLocks noChangeArrowheads="1"/>
            </p:cNvSpPr>
            <p:nvPr/>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6" name="AutoShape 34"/>
            <p:cNvSpPr>
              <a:spLocks noChangeArrowheads="1"/>
            </p:cNvSpPr>
            <p:nvPr/>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TW" altLang="en-US"/>
            </a:p>
          </p:txBody>
        </p:sp>
        <p:sp>
          <p:nvSpPr>
            <p:cNvPr id="37" name="Freeform 35"/>
            <p:cNvSpPr>
              <a:spLocks/>
            </p:cNvSpPr>
            <p:nvPr/>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zh-TW" altLang="en-US"/>
            </a:p>
          </p:txBody>
        </p:sp>
        <p:sp>
          <p:nvSpPr>
            <p:cNvPr id="38" name="Freeform 36"/>
            <p:cNvSpPr>
              <a:spLocks/>
            </p:cNvSpPr>
            <p:nvPr/>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TW" altLang="en-US"/>
            </a:p>
          </p:txBody>
        </p:sp>
      </p:grpSp>
      <p:sp>
        <p:nvSpPr>
          <p:cNvPr id="323623" name="Rectangle 39"/>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323624" name="Rectangle 40"/>
          <p:cNvSpPr>
            <a:spLocks noGrp="1" noChangeArrowheads="1"/>
          </p:cNvSpPr>
          <p:nvPr>
            <p:ph type="ctrTitle"/>
          </p:nvPr>
        </p:nvSpPr>
        <p:spPr>
          <a:xfrm>
            <a:off x="685800" y="1768475"/>
            <a:ext cx="7772400" cy="1736725"/>
          </a:xfrm>
        </p:spPr>
        <p:txBody>
          <a:bodyPr anchor="b" anchorCtr="1"/>
          <a:lstStyle>
            <a:lvl1pPr>
              <a:defRPr sz="6600"/>
            </a:lvl1pPr>
          </a:lstStyle>
          <a:p>
            <a:r>
              <a:rPr lang="zh-TW" altLang="en-US"/>
              <a:t>按一下以編輯母片標題樣式</a:t>
            </a:r>
          </a:p>
        </p:txBody>
      </p:sp>
      <p:sp>
        <p:nvSpPr>
          <p:cNvPr id="39" name="Rectangle 37"/>
          <p:cNvSpPr>
            <a:spLocks noGrp="1" noChangeArrowheads="1"/>
          </p:cNvSpPr>
          <p:nvPr>
            <p:ph type="dt" sz="half" idx="10"/>
          </p:nvPr>
        </p:nvSpPr>
        <p:spPr/>
        <p:txBody>
          <a:bodyPr/>
          <a:lstStyle>
            <a:lvl1pPr>
              <a:defRPr smtClean="0">
                <a:effectLst>
                  <a:outerShdw blurRad="38100" dist="38100" dir="2700000" algn="tl">
                    <a:srgbClr val="000000"/>
                  </a:outerShdw>
                </a:effectLst>
              </a:defRPr>
            </a:lvl1pPr>
          </a:lstStyle>
          <a:p>
            <a:pPr>
              <a:defRPr/>
            </a:pPr>
            <a:fld id="{BB47F214-1850-4D9C-8914-6C88AA6341AB}" type="datetime1">
              <a:rPr lang="zh-TW" altLang="en-US"/>
              <a:pPr>
                <a:defRPr/>
              </a:pPr>
              <a:t>2017/10/18</a:t>
            </a:fld>
            <a:endParaRPr lang="en-US" altLang="zh-TW"/>
          </a:p>
          <a:p>
            <a:pPr>
              <a:defRPr/>
            </a:pPr>
            <a:r>
              <a:rPr lang="en-US" altLang="zh-TW"/>
              <a:t>Statistics I</a:t>
            </a:r>
          </a:p>
        </p:txBody>
      </p:sp>
      <p:sp>
        <p:nvSpPr>
          <p:cNvPr id="40" name="Rectangle 38"/>
          <p:cNvSpPr>
            <a:spLocks noGrp="1" noChangeArrowheads="1"/>
          </p:cNvSpPr>
          <p:nvPr>
            <p:ph type="ftr" sz="quarter" idx="11"/>
          </p:nvPr>
        </p:nvSpPr>
        <p:spPr/>
        <p:txBody>
          <a:bodyPr/>
          <a:lstStyle>
            <a:lvl1pPr>
              <a:defRPr smtClean="0"/>
            </a:lvl1pPr>
          </a:lstStyle>
          <a:p>
            <a:pPr>
              <a:defRPr/>
            </a:pPr>
            <a:endParaRPr lang="en-US" altLang="zh-TW"/>
          </a:p>
        </p:txBody>
      </p:sp>
      <p:sp>
        <p:nvSpPr>
          <p:cNvPr id="41" name="Rectangle 41"/>
          <p:cNvSpPr>
            <a:spLocks noGrp="1" noChangeArrowheads="1"/>
          </p:cNvSpPr>
          <p:nvPr>
            <p:ph type="sldNum" sz="quarter" idx="12"/>
          </p:nvPr>
        </p:nvSpPr>
        <p:spPr/>
        <p:txBody>
          <a:bodyPr/>
          <a:lstStyle>
            <a:lvl1pPr>
              <a:defRPr smtClean="0">
                <a:effectLst>
                  <a:outerShdw blurRad="38100" dist="38100" dir="2700000" algn="tl">
                    <a:srgbClr val="000000"/>
                  </a:outerShdw>
                </a:effectLst>
              </a:defRPr>
            </a:lvl1pPr>
          </a:lstStyle>
          <a:p>
            <a:pPr>
              <a:defRPr/>
            </a:pPr>
            <a:fld id="{C73BE32D-24AF-4685-8FE4-C2972C855D14}" type="slidenum">
              <a:rPr lang="zh-TW" altLang="en-US"/>
              <a:pPr>
                <a:defRPr/>
              </a:pPr>
              <a:t>‹#›</a:t>
            </a:fld>
            <a:endParaRPr lang="en-US" altLang="zh-TW"/>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9"/>
          <p:cNvSpPr>
            <a:spLocks noGrp="1" noChangeArrowheads="1"/>
          </p:cNvSpPr>
          <p:nvPr>
            <p:ph type="dt" sz="half" idx="10"/>
          </p:nvPr>
        </p:nvSpPr>
        <p:spPr>
          <a:ln/>
        </p:spPr>
        <p:txBody>
          <a:bodyPr/>
          <a:lstStyle>
            <a:lvl1pPr>
              <a:defRPr/>
            </a:lvl1pPr>
          </a:lstStyle>
          <a:p>
            <a:pPr>
              <a:defRPr/>
            </a:pPr>
            <a:fld id="{EA489126-74E5-4691-9353-6300634F77B8}" type="datetime1">
              <a:rPr lang="zh-TW" altLang="en-US"/>
              <a:pPr>
                <a:defRPr/>
              </a:pPr>
              <a:t>2017/10/18</a:t>
            </a:fld>
            <a:endParaRPr lang="en-US" altLang="zh-TW"/>
          </a:p>
          <a:p>
            <a:pPr>
              <a:defRPr/>
            </a:pPr>
            <a:r>
              <a:rPr lang="en-US" altLang="zh-TW"/>
              <a:t>Statistics I</a:t>
            </a:r>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75CC88E1-5C90-478B-B8DC-81DE033C348C}" type="slidenum">
              <a:rPr lang="zh-TW" altLang="en-US"/>
              <a:pPr>
                <a:defRPr/>
              </a:pPr>
              <a:t>‹#›</a:t>
            </a:fld>
            <a:endParaRPr lang="en-US" altLang="zh-TW"/>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7813"/>
            <a:ext cx="2057400" cy="5853112"/>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7813"/>
            <a:ext cx="6019800" cy="585311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9"/>
          <p:cNvSpPr>
            <a:spLocks noGrp="1" noChangeArrowheads="1"/>
          </p:cNvSpPr>
          <p:nvPr>
            <p:ph type="dt" sz="half" idx="10"/>
          </p:nvPr>
        </p:nvSpPr>
        <p:spPr>
          <a:ln/>
        </p:spPr>
        <p:txBody>
          <a:bodyPr/>
          <a:lstStyle>
            <a:lvl1pPr>
              <a:defRPr/>
            </a:lvl1pPr>
          </a:lstStyle>
          <a:p>
            <a:pPr>
              <a:defRPr/>
            </a:pPr>
            <a:fld id="{B73FFB98-3323-449E-A8E3-9CDAF416D200}" type="datetime1">
              <a:rPr lang="zh-TW" altLang="en-US"/>
              <a:pPr>
                <a:defRPr/>
              </a:pPr>
              <a:t>2017/10/18</a:t>
            </a:fld>
            <a:endParaRPr lang="en-US" altLang="zh-TW"/>
          </a:p>
          <a:p>
            <a:pPr>
              <a:defRPr/>
            </a:pPr>
            <a:r>
              <a:rPr lang="en-US" altLang="zh-TW"/>
              <a:t>Statistics I</a:t>
            </a:r>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0217ED68-55F1-4EC8-9B75-E4DE7053A5FC}" type="slidenum">
              <a:rPr lang="zh-TW" altLang="en-US"/>
              <a:pPr>
                <a:defRPr/>
              </a:pPr>
              <a:t>‹#›</a:t>
            </a:fld>
            <a:endParaRPr lang="en-US" altLang="zh-TW"/>
          </a:p>
        </p:txBody>
      </p:sp>
    </p:spTree>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307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美工圖案版面配置區 3"/>
          <p:cNvSpPr>
            <a:spLocks noGrp="1"/>
          </p:cNvSpPr>
          <p:nvPr>
            <p:ph type="clipArt" sz="half" idx="2"/>
          </p:nvPr>
        </p:nvSpPr>
        <p:spPr>
          <a:xfrm>
            <a:off x="4648200" y="1600200"/>
            <a:ext cx="4038600" cy="4530725"/>
          </a:xfrm>
        </p:spPr>
        <p:txBody>
          <a:bodyPr/>
          <a:lstStyle/>
          <a:p>
            <a:pPr lvl="0"/>
            <a:endParaRPr lang="zh-TW" altLang="en-US" noProof="0" smtClean="0"/>
          </a:p>
        </p:txBody>
      </p:sp>
      <p:sp>
        <p:nvSpPr>
          <p:cNvPr id="5" name="Rectangle 39"/>
          <p:cNvSpPr>
            <a:spLocks noGrp="1" noChangeArrowheads="1"/>
          </p:cNvSpPr>
          <p:nvPr>
            <p:ph type="dt" sz="half" idx="10"/>
          </p:nvPr>
        </p:nvSpPr>
        <p:spPr>
          <a:ln/>
        </p:spPr>
        <p:txBody>
          <a:bodyPr/>
          <a:lstStyle>
            <a:lvl1pPr>
              <a:defRPr/>
            </a:lvl1pPr>
          </a:lstStyle>
          <a:p>
            <a:pPr>
              <a:defRPr/>
            </a:pPr>
            <a:fld id="{50849AC6-F60C-4EB5-ADD1-8CBC8DF69FB8}" type="datetime1">
              <a:rPr lang="zh-TW" altLang="en-US"/>
              <a:pPr>
                <a:defRPr/>
              </a:pPr>
              <a:t>2017/10/18</a:t>
            </a:fld>
            <a:endParaRPr lang="en-US" altLang="zh-TW"/>
          </a:p>
          <a:p>
            <a:pPr>
              <a:defRPr/>
            </a:pPr>
            <a:r>
              <a:rPr lang="en-US" altLang="zh-TW"/>
              <a:t>Statistics I</a:t>
            </a:r>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1"/>
          <p:cNvSpPr>
            <a:spLocks noGrp="1" noChangeArrowheads="1"/>
          </p:cNvSpPr>
          <p:nvPr>
            <p:ph type="sldNum" sz="quarter" idx="12"/>
          </p:nvPr>
        </p:nvSpPr>
        <p:spPr>
          <a:ln/>
        </p:spPr>
        <p:txBody>
          <a:bodyPr/>
          <a:lstStyle>
            <a:lvl1pPr>
              <a:defRPr/>
            </a:lvl1pPr>
          </a:lstStyle>
          <a:p>
            <a:pPr>
              <a:defRPr/>
            </a:pPr>
            <a:fld id="{3FA2C4E3-7E67-41D5-8091-D87152C85D85}" type="slidenum">
              <a:rPr lang="zh-TW" altLang="en-US"/>
              <a:pPr>
                <a:defRPr/>
              </a:pPr>
              <a:t>‹#›</a:t>
            </a:fld>
            <a:endParaRPr lang="en-US" altLang="zh-TW"/>
          </a:p>
        </p:txBody>
      </p:sp>
    </p:spTree>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11430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457200" y="1600200"/>
            <a:ext cx="8229600" cy="4530725"/>
          </a:xfrm>
        </p:spPr>
        <p:txBody>
          <a:bodyPr/>
          <a:lstStyle/>
          <a:p>
            <a:pPr lvl="0"/>
            <a:endParaRPr lang="zh-TW" altLang="en-US" noProof="0" smtClean="0"/>
          </a:p>
        </p:txBody>
      </p:sp>
      <p:sp>
        <p:nvSpPr>
          <p:cNvPr id="4" name="Rectangle 39"/>
          <p:cNvSpPr>
            <a:spLocks noGrp="1" noChangeArrowheads="1"/>
          </p:cNvSpPr>
          <p:nvPr>
            <p:ph type="dt" sz="half" idx="10"/>
          </p:nvPr>
        </p:nvSpPr>
        <p:spPr>
          <a:ln/>
        </p:spPr>
        <p:txBody>
          <a:bodyPr/>
          <a:lstStyle>
            <a:lvl1pPr>
              <a:defRPr/>
            </a:lvl1pPr>
          </a:lstStyle>
          <a:p>
            <a:pPr>
              <a:defRPr/>
            </a:pPr>
            <a:fld id="{591C4070-603C-433C-8FB5-960BEF3AD45C}" type="datetime1">
              <a:rPr lang="zh-TW" altLang="en-US"/>
              <a:pPr>
                <a:defRPr/>
              </a:pPr>
              <a:t>2017/10/18</a:t>
            </a:fld>
            <a:endParaRPr lang="en-US" altLang="zh-TW"/>
          </a:p>
          <a:p>
            <a:pPr>
              <a:defRPr/>
            </a:pPr>
            <a:r>
              <a:rPr lang="en-US" altLang="zh-TW"/>
              <a:t>Statistics I</a:t>
            </a:r>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7B717C77-DC8E-4898-A7F2-AD9C9918D3CD}" type="slidenum">
              <a:rPr lang="zh-TW" altLang="en-US"/>
              <a:pPr>
                <a:defRPr/>
              </a:pPr>
              <a:t>‹#›</a:t>
            </a:fld>
            <a:endParaRPr lang="en-US" altLang="zh-TW"/>
          </a:p>
        </p:txBody>
      </p:sp>
    </p:spTree>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307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307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39"/>
          <p:cNvSpPr>
            <a:spLocks noGrp="1" noChangeArrowheads="1"/>
          </p:cNvSpPr>
          <p:nvPr>
            <p:ph type="dt" sz="half" idx="10"/>
          </p:nvPr>
        </p:nvSpPr>
        <p:spPr>
          <a:ln/>
        </p:spPr>
        <p:txBody>
          <a:bodyPr/>
          <a:lstStyle>
            <a:lvl1pPr>
              <a:defRPr/>
            </a:lvl1pPr>
          </a:lstStyle>
          <a:p>
            <a:pPr>
              <a:defRPr/>
            </a:pPr>
            <a:fld id="{04A5F849-6E92-4219-A220-AE8595633B5C}" type="datetime1">
              <a:rPr lang="zh-TW" altLang="en-US"/>
              <a:pPr>
                <a:defRPr/>
              </a:pPr>
              <a:t>2017/10/18</a:t>
            </a:fld>
            <a:endParaRPr lang="en-US" altLang="zh-TW"/>
          </a:p>
          <a:p>
            <a:pPr>
              <a:defRPr/>
            </a:pPr>
            <a:r>
              <a:rPr lang="en-US" altLang="zh-TW"/>
              <a:t>Statistics I</a:t>
            </a:r>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1"/>
          <p:cNvSpPr>
            <a:spLocks noGrp="1" noChangeArrowheads="1"/>
          </p:cNvSpPr>
          <p:nvPr>
            <p:ph type="sldNum" sz="quarter" idx="12"/>
          </p:nvPr>
        </p:nvSpPr>
        <p:spPr>
          <a:ln/>
        </p:spPr>
        <p:txBody>
          <a:bodyPr/>
          <a:lstStyle>
            <a:lvl1pPr>
              <a:defRPr/>
            </a:lvl1pPr>
          </a:lstStyle>
          <a:p>
            <a:pPr>
              <a:defRPr/>
            </a:pPr>
            <a:fld id="{ADAC7936-79FB-46CF-B4C5-70828910990B}" type="slidenum">
              <a:rPr lang="zh-TW" altLang="en-US"/>
              <a:pPr>
                <a:defRPr/>
              </a:pPr>
              <a:t>‹#›</a:t>
            </a:fld>
            <a:endParaRPr lang="en-US" altLang="zh-TW"/>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9"/>
          <p:cNvSpPr>
            <a:spLocks noGrp="1" noChangeArrowheads="1"/>
          </p:cNvSpPr>
          <p:nvPr>
            <p:ph type="dt" sz="half" idx="10"/>
          </p:nvPr>
        </p:nvSpPr>
        <p:spPr>
          <a:ln/>
        </p:spPr>
        <p:txBody>
          <a:bodyPr/>
          <a:lstStyle>
            <a:lvl1pPr>
              <a:defRPr/>
            </a:lvl1pPr>
          </a:lstStyle>
          <a:p>
            <a:pPr>
              <a:defRPr/>
            </a:pPr>
            <a:fld id="{641F184C-356C-43C6-8E76-08A95A9DC1C8}" type="datetime1">
              <a:rPr lang="zh-TW" altLang="en-US"/>
              <a:pPr>
                <a:defRPr/>
              </a:pPr>
              <a:t>2017/10/18</a:t>
            </a:fld>
            <a:endParaRPr lang="en-US" altLang="zh-TW"/>
          </a:p>
          <a:p>
            <a:pPr>
              <a:defRPr/>
            </a:pPr>
            <a:r>
              <a:rPr lang="en-US" altLang="zh-TW"/>
              <a:t>Statistics I</a:t>
            </a:r>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69F91588-50D5-463F-A0BE-4C6A3C7F01D3}" type="slidenum">
              <a:rPr lang="zh-TW" altLang="en-US"/>
              <a:pPr>
                <a:defRPr/>
              </a:pPr>
              <a:t>‹#›</a:t>
            </a:fld>
            <a:endParaRPr lang="en-US" altLang="zh-TW"/>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39"/>
          <p:cNvSpPr>
            <a:spLocks noGrp="1" noChangeArrowheads="1"/>
          </p:cNvSpPr>
          <p:nvPr>
            <p:ph type="dt" sz="half" idx="10"/>
          </p:nvPr>
        </p:nvSpPr>
        <p:spPr>
          <a:ln/>
        </p:spPr>
        <p:txBody>
          <a:bodyPr/>
          <a:lstStyle>
            <a:lvl1pPr>
              <a:defRPr/>
            </a:lvl1pPr>
          </a:lstStyle>
          <a:p>
            <a:pPr>
              <a:defRPr/>
            </a:pPr>
            <a:fld id="{30805BA9-32DD-4EBD-A683-8A2889D160A6}" type="datetime1">
              <a:rPr lang="zh-TW" altLang="en-US"/>
              <a:pPr>
                <a:defRPr/>
              </a:pPr>
              <a:t>2017/10/18</a:t>
            </a:fld>
            <a:endParaRPr lang="en-US" altLang="zh-TW"/>
          </a:p>
          <a:p>
            <a:pPr>
              <a:defRPr/>
            </a:pPr>
            <a:r>
              <a:rPr lang="en-US" altLang="zh-TW"/>
              <a:t>Statistics I</a:t>
            </a:r>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5162416F-56EB-48F6-97A2-4CE0185686CC}" type="slidenum">
              <a:rPr lang="zh-TW" altLang="en-US"/>
              <a:pPr>
                <a:defRPr/>
              </a:pPr>
              <a:t>‹#›</a:t>
            </a:fld>
            <a:endParaRPr lang="en-US" altLang="zh-TW"/>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39"/>
          <p:cNvSpPr>
            <a:spLocks noGrp="1" noChangeArrowheads="1"/>
          </p:cNvSpPr>
          <p:nvPr>
            <p:ph type="dt" sz="half" idx="10"/>
          </p:nvPr>
        </p:nvSpPr>
        <p:spPr>
          <a:ln/>
        </p:spPr>
        <p:txBody>
          <a:bodyPr/>
          <a:lstStyle>
            <a:lvl1pPr>
              <a:defRPr/>
            </a:lvl1pPr>
          </a:lstStyle>
          <a:p>
            <a:pPr>
              <a:defRPr/>
            </a:pPr>
            <a:fld id="{D7F56523-E90B-4A0F-8839-3AAA685942EF}" type="datetime1">
              <a:rPr lang="zh-TW" altLang="en-US"/>
              <a:pPr>
                <a:defRPr/>
              </a:pPr>
              <a:t>2017/10/18</a:t>
            </a:fld>
            <a:endParaRPr lang="en-US" altLang="zh-TW"/>
          </a:p>
          <a:p>
            <a:pPr>
              <a:defRPr/>
            </a:pPr>
            <a:r>
              <a:rPr lang="en-US" altLang="zh-TW"/>
              <a:t>Statistics I</a:t>
            </a:r>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1"/>
          <p:cNvSpPr>
            <a:spLocks noGrp="1" noChangeArrowheads="1"/>
          </p:cNvSpPr>
          <p:nvPr>
            <p:ph type="sldNum" sz="quarter" idx="12"/>
          </p:nvPr>
        </p:nvSpPr>
        <p:spPr>
          <a:ln/>
        </p:spPr>
        <p:txBody>
          <a:bodyPr/>
          <a:lstStyle>
            <a:lvl1pPr>
              <a:defRPr/>
            </a:lvl1pPr>
          </a:lstStyle>
          <a:p>
            <a:pPr>
              <a:defRPr/>
            </a:pPr>
            <a:fld id="{D7B1EAFB-BFD0-439A-AD27-45EF93899F4D}" type="slidenum">
              <a:rPr lang="zh-TW" altLang="en-US"/>
              <a:pPr>
                <a:defRPr/>
              </a:pPr>
              <a:t>‹#›</a:t>
            </a:fld>
            <a:endParaRPr lang="en-US" altLang="zh-TW"/>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39"/>
          <p:cNvSpPr>
            <a:spLocks noGrp="1" noChangeArrowheads="1"/>
          </p:cNvSpPr>
          <p:nvPr>
            <p:ph type="dt" sz="half" idx="10"/>
          </p:nvPr>
        </p:nvSpPr>
        <p:spPr>
          <a:ln/>
        </p:spPr>
        <p:txBody>
          <a:bodyPr/>
          <a:lstStyle>
            <a:lvl1pPr>
              <a:defRPr/>
            </a:lvl1pPr>
          </a:lstStyle>
          <a:p>
            <a:pPr>
              <a:defRPr/>
            </a:pPr>
            <a:fld id="{EB042D43-C1CA-48D0-8C12-CC296567809A}" type="datetime1">
              <a:rPr lang="zh-TW" altLang="en-US"/>
              <a:pPr>
                <a:defRPr/>
              </a:pPr>
              <a:t>2017/10/18</a:t>
            </a:fld>
            <a:endParaRPr lang="en-US" altLang="zh-TW"/>
          </a:p>
          <a:p>
            <a:pPr>
              <a:defRPr/>
            </a:pPr>
            <a:r>
              <a:rPr lang="en-US" altLang="zh-TW"/>
              <a:t>Statistics I</a:t>
            </a:r>
          </a:p>
        </p:txBody>
      </p:sp>
      <p:sp>
        <p:nvSpPr>
          <p:cNvPr id="8"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41"/>
          <p:cNvSpPr>
            <a:spLocks noGrp="1" noChangeArrowheads="1"/>
          </p:cNvSpPr>
          <p:nvPr>
            <p:ph type="sldNum" sz="quarter" idx="12"/>
          </p:nvPr>
        </p:nvSpPr>
        <p:spPr>
          <a:ln/>
        </p:spPr>
        <p:txBody>
          <a:bodyPr/>
          <a:lstStyle>
            <a:lvl1pPr>
              <a:defRPr/>
            </a:lvl1pPr>
          </a:lstStyle>
          <a:p>
            <a:pPr>
              <a:defRPr/>
            </a:pPr>
            <a:fld id="{4CC6DC50-A314-4019-BE90-81C44C3AD4D5}" type="slidenum">
              <a:rPr lang="zh-TW" altLang="en-US"/>
              <a:pPr>
                <a:defRPr/>
              </a:pPr>
              <a:t>‹#›</a:t>
            </a:fld>
            <a:endParaRPr lang="en-US" altLang="zh-TW"/>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39"/>
          <p:cNvSpPr>
            <a:spLocks noGrp="1" noChangeArrowheads="1"/>
          </p:cNvSpPr>
          <p:nvPr>
            <p:ph type="dt" sz="half" idx="10"/>
          </p:nvPr>
        </p:nvSpPr>
        <p:spPr>
          <a:ln/>
        </p:spPr>
        <p:txBody>
          <a:bodyPr/>
          <a:lstStyle>
            <a:lvl1pPr>
              <a:defRPr/>
            </a:lvl1pPr>
          </a:lstStyle>
          <a:p>
            <a:pPr>
              <a:defRPr/>
            </a:pPr>
            <a:fld id="{36333FFA-4F17-45B4-AFDE-6E7238B110A6}" type="datetime1">
              <a:rPr lang="zh-TW" altLang="en-US"/>
              <a:pPr>
                <a:defRPr/>
              </a:pPr>
              <a:t>2017/10/18</a:t>
            </a:fld>
            <a:endParaRPr lang="en-US" altLang="zh-TW"/>
          </a:p>
          <a:p>
            <a:pPr>
              <a:defRPr/>
            </a:pPr>
            <a:r>
              <a:rPr lang="en-US" altLang="zh-TW"/>
              <a:t>Statistics I</a:t>
            </a:r>
          </a:p>
        </p:txBody>
      </p:sp>
      <p:sp>
        <p:nvSpPr>
          <p:cNvPr id="4"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41"/>
          <p:cNvSpPr>
            <a:spLocks noGrp="1" noChangeArrowheads="1"/>
          </p:cNvSpPr>
          <p:nvPr>
            <p:ph type="sldNum" sz="quarter" idx="12"/>
          </p:nvPr>
        </p:nvSpPr>
        <p:spPr>
          <a:ln/>
        </p:spPr>
        <p:txBody>
          <a:bodyPr/>
          <a:lstStyle>
            <a:lvl1pPr>
              <a:defRPr/>
            </a:lvl1pPr>
          </a:lstStyle>
          <a:p>
            <a:pPr>
              <a:defRPr/>
            </a:pPr>
            <a:fld id="{6B020FB7-5ED1-489D-B677-90280E17683B}" type="slidenum">
              <a:rPr lang="zh-TW" altLang="en-US"/>
              <a:pPr>
                <a:defRPr/>
              </a:pPr>
              <a:t>‹#›</a:t>
            </a:fld>
            <a:endParaRPr lang="en-US" altLang="zh-TW"/>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9"/>
          <p:cNvSpPr>
            <a:spLocks noGrp="1" noChangeArrowheads="1"/>
          </p:cNvSpPr>
          <p:nvPr>
            <p:ph type="dt" sz="half" idx="10"/>
          </p:nvPr>
        </p:nvSpPr>
        <p:spPr>
          <a:ln/>
        </p:spPr>
        <p:txBody>
          <a:bodyPr/>
          <a:lstStyle>
            <a:lvl1pPr>
              <a:defRPr/>
            </a:lvl1pPr>
          </a:lstStyle>
          <a:p>
            <a:pPr>
              <a:defRPr/>
            </a:pPr>
            <a:fld id="{40017441-3B2D-4ABF-A335-AA6A9EB7A5AB}" type="datetime1">
              <a:rPr lang="zh-TW" altLang="en-US"/>
              <a:pPr>
                <a:defRPr/>
              </a:pPr>
              <a:t>2017/10/18</a:t>
            </a:fld>
            <a:endParaRPr lang="en-US" altLang="zh-TW"/>
          </a:p>
          <a:p>
            <a:pPr>
              <a:defRPr/>
            </a:pPr>
            <a:r>
              <a:rPr lang="en-US" altLang="zh-TW"/>
              <a:t>Statistics I</a:t>
            </a:r>
          </a:p>
        </p:txBody>
      </p:sp>
      <p:sp>
        <p:nvSpPr>
          <p:cNvPr id="3"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41"/>
          <p:cNvSpPr>
            <a:spLocks noGrp="1" noChangeArrowheads="1"/>
          </p:cNvSpPr>
          <p:nvPr>
            <p:ph type="sldNum" sz="quarter" idx="12"/>
          </p:nvPr>
        </p:nvSpPr>
        <p:spPr>
          <a:ln/>
        </p:spPr>
        <p:txBody>
          <a:bodyPr/>
          <a:lstStyle>
            <a:lvl1pPr>
              <a:defRPr/>
            </a:lvl1pPr>
          </a:lstStyle>
          <a:p>
            <a:pPr>
              <a:defRPr/>
            </a:pPr>
            <a:fld id="{F417E5EB-612A-474A-8C5A-874009A3172F}" type="slidenum">
              <a:rPr lang="zh-TW" altLang="en-US"/>
              <a:pPr>
                <a:defRPr/>
              </a:pPr>
              <a:t>‹#›</a:t>
            </a:fld>
            <a:endParaRPr lang="en-US" altLang="zh-TW"/>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39"/>
          <p:cNvSpPr>
            <a:spLocks noGrp="1" noChangeArrowheads="1"/>
          </p:cNvSpPr>
          <p:nvPr>
            <p:ph type="dt" sz="half" idx="10"/>
          </p:nvPr>
        </p:nvSpPr>
        <p:spPr>
          <a:ln/>
        </p:spPr>
        <p:txBody>
          <a:bodyPr/>
          <a:lstStyle>
            <a:lvl1pPr>
              <a:defRPr/>
            </a:lvl1pPr>
          </a:lstStyle>
          <a:p>
            <a:pPr>
              <a:defRPr/>
            </a:pPr>
            <a:fld id="{9180E60D-E3A5-4000-B10B-37000A11569E}" type="datetime1">
              <a:rPr lang="zh-TW" altLang="en-US"/>
              <a:pPr>
                <a:defRPr/>
              </a:pPr>
              <a:t>2017/10/18</a:t>
            </a:fld>
            <a:endParaRPr lang="en-US" altLang="zh-TW"/>
          </a:p>
          <a:p>
            <a:pPr>
              <a:defRPr/>
            </a:pPr>
            <a:r>
              <a:rPr lang="en-US" altLang="zh-TW"/>
              <a:t>Statistics I</a:t>
            </a:r>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1"/>
          <p:cNvSpPr>
            <a:spLocks noGrp="1" noChangeArrowheads="1"/>
          </p:cNvSpPr>
          <p:nvPr>
            <p:ph type="sldNum" sz="quarter" idx="12"/>
          </p:nvPr>
        </p:nvSpPr>
        <p:spPr>
          <a:ln/>
        </p:spPr>
        <p:txBody>
          <a:bodyPr/>
          <a:lstStyle>
            <a:lvl1pPr>
              <a:defRPr/>
            </a:lvl1pPr>
          </a:lstStyle>
          <a:p>
            <a:pPr>
              <a:defRPr/>
            </a:pPr>
            <a:fld id="{C3BF0A1F-B773-4A7B-A089-8144CE5FFB17}" type="slidenum">
              <a:rPr lang="zh-TW" altLang="en-US"/>
              <a:pPr>
                <a:defRPr/>
              </a:pPr>
              <a:t>‹#›</a:t>
            </a:fld>
            <a:endParaRPr lang="en-US" altLang="zh-TW"/>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39"/>
          <p:cNvSpPr>
            <a:spLocks noGrp="1" noChangeArrowheads="1"/>
          </p:cNvSpPr>
          <p:nvPr>
            <p:ph type="dt" sz="half" idx="10"/>
          </p:nvPr>
        </p:nvSpPr>
        <p:spPr>
          <a:ln/>
        </p:spPr>
        <p:txBody>
          <a:bodyPr/>
          <a:lstStyle>
            <a:lvl1pPr>
              <a:defRPr/>
            </a:lvl1pPr>
          </a:lstStyle>
          <a:p>
            <a:pPr>
              <a:defRPr/>
            </a:pPr>
            <a:fld id="{11FAEC32-167D-449B-9774-30CA0FF29CCB}" type="datetime1">
              <a:rPr lang="zh-TW" altLang="en-US"/>
              <a:pPr>
                <a:defRPr/>
              </a:pPr>
              <a:t>2017/10/18</a:t>
            </a:fld>
            <a:endParaRPr lang="en-US" altLang="zh-TW"/>
          </a:p>
          <a:p>
            <a:pPr>
              <a:defRPr/>
            </a:pPr>
            <a:r>
              <a:rPr lang="en-US" altLang="zh-TW"/>
              <a:t>Statistics I</a:t>
            </a:r>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1"/>
          <p:cNvSpPr>
            <a:spLocks noGrp="1" noChangeArrowheads="1"/>
          </p:cNvSpPr>
          <p:nvPr>
            <p:ph type="sldNum" sz="quarter" idx="12"/>
          </p:nvPr>
        </p:nvSpPr>
        <p:spPr>
          <a:ln/>
        </p:spPr>
        <p:txBody>
          <a:bodyPr/>
          <a:lstStyle>
            <a:lvl1pPr>
              <a:defRPr/>
            </a:lvl1pPr>
          </a:lstStyle>
          <a:p>
            <a:pPr>
              <a:defRPr/>
            </a:pPr>
            <a:fld id="{755DF6A6-BCA7-4976-A5FB-6CC8AE1FBD62}" type="slidenum">
              <a:rPr lang="zh-TW" altLang="en-US"/>
              <a:pPr>
                <a:defRPr/>
              </a:pPr>
              <a:t>‹#›</a:t>
            </a:fld>
            <a:endParaRPr lang="en-US" altLang="zh-TW"/>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30722" name="Group 2"/>
          <p:cNvGrpSpPr>
            <a:grpSpLocks/>
          </p:cNvGrpSpPr>
          <p:nvPr/>
        </p:nvGrpSpPr>
        <p:grpSpPr bwMode="auto">
          <a:xfrm>
            <a:off x="3800475" y="1789113"/>
            <a:ext cx="5340350" cy="5056187"/>
            <a:chOff x="2394" y="1127"/>
            <a:chExt cx="3364" cy="3185"/>
          </a:xfrm>
        </p:grpSpPr>
        <p:sp>
          <p:nvSpPr>
            <p:cNvPr id="322563" name="Rectangle 3"/>
            <p:cNvSpPr>
              <a:spLocks noChangeArrowheads="1"/>
            </p:cNvSpPr>
            <p:nvPr userDrawn="1"/>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64" name="Oval 4"/>
            <p:cNvSpPr>
              <a:spLocks noChangeArrowheads="1"/>
            </p:cNvSpPr>
            <p:nvPr userDrawn="1"/>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TW" altLang="en-US"/>
            </a:p>
          </p:txBody>
        </p:sp>
        <p:sp>
          <p:nvSpPr>
            <p:cNvPr id="322565" name="Rectangle 5"/>
            <p:cNvSpPr>
              <a:spLocks noChangeArrowheads="1"/>
            </p:cNvSpPr>
            <p:nvPr userDrawn="1"/>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66" name="Freeform 6"/>
            <p:cNvSpPr>
              <a:spLocks noEditPoints="1"/>
            </p:cNvSpPr>
            <p:nvPr userDrawn="1"/>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67" name="Rectangle 7"/>
            <p:cNvSpPr>
              <a:spLocks noChangeArrowheads="1"/>
            </p:cNvSpPr>
            <p:nvPr userDrawn="1"/>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68" name="Rectangle 8"/>
            <p:cNvSpPr>
              <a:spLocks noChangeArrowheads="1"/>
            </p:cNvSpPr>
            <p:nvPr userDrawn="1"/>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69" name="Rectangle 9"/>
            <p:cNvSpPr>
              <a:spLocks noChangeArrowheads="1"/>
            </p:cNvSpPr>
            <p:nvPr userDrawn="1"/>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70" name="Rectangle 10"/>
            <p:cNvSpPr>
              <a:spLocks noChangeArrowheads="1"/>
            </p:cNvSpPr>
            <p:nvPr userDrawn="1"/>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71" name="Rectangle 11"/>
            <p:cNvSpPr>
              <a:spLocks noChangeArrowheads="1"/>
            </p:cNvSpPr>
            <p:nvPr userDrawn="1"/>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72" name="Freeform 12"/>
            <p:cNvSpPr>
              <a:spLocks/>
            </p:cNvSpPr>
            <p:nvPr userDrawn="1"/>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73" name="Freeform 13"/>
            <p:cNvSpPr>
              <a:spLocks/>
            </p:cNvSpPr>
            <p:nvPr userDrawn="1"/>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74" name="Freeform 14"/>
            <p:cNvSpPr>
              <a:spLocks/>
            </p:cNvSpPr>
            <p:nvPr userDrawn="1"/>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pPr>
                <a:defRPr/>
              </a:pPr>
              <a:endParaRPr lang="zh-TW" altLang="en-US"/>
            </a:p>
          </p:txBody>
        </p:sp>
        <p:sp>
          <p:nvSpPr>
            <p:cNvPr id="322575" name="Freeform 15"/>
            <p:cNvSpPr>
              <a:spLocks/>
            </p:cNvSpPr>
            <p:nvPr userDrawn="1"/>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TW" altLang="en-US"/>
            </a:p>
          </p:txBody>
        </p:sp>
        <p:sp>
          <p:nvSpPr>
            <p:cNvPr id="322576" name="Freeform 16"/>
            <p:cNvSpPr>
              <a:spLocks/>
            </p:cNvSpPr>
            <p:nvPr userDrawn="1"/>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77" name="Freeform 17"/>
            <p:cNvSpPr>
              <a:spLocks noEditPoints="1"/>
            </p:cNvSpPr>
            <p:nvPr userDrawn="1"/>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78" name="Freeform 18"/>
            <p:cNvSpPr>
              <a:spLocks noEditPoints="1"/>
            </p:cNvSpPr>
            <p:nvPr userDrawn="1"/>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79" name="Freeform 19"/>
            <p:cNvSpPr>
              <a:spLocks/>
            </p:cNvSpPr>
            <p:nvPr userDrawn="1"/>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0" name="Freeform 20"/>
            <p:cNvSpPr>
              <a:spLocks noEditPoints="1"/>
            </p:cNvSpPr>
            <p:nvPr userDrawn="1"/>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1" name="Freeform 21"/>
            <p:cNvSpPr>
              <a:spLocks noEditPoints="1"/>
            </p:cNvSpPr>
            <p:nvPr userDrawn="1"/>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2" name="Freeform 22"/>
            <p:cNvSpPr>
              <a:spLocks noEditPoints="1"/>
            </p:cNvSpPr>
            <p:nvPr userDrawn="1"/>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3" name="Freeform 23"/>
            <p:cNvSpPr>
              <a:spLocks/>
            </p:cNvSpPr>
            <p:nvPr userDrawn="1"/>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TW" altLang="en-US"/>
            </a:p>
          </p:txBody>
        </p:sp>
        <p:sp>
          <p:nvSpPr>
            <p:cNvPr id="322584" name="Freeform 24"/>
            <p:cNvSpPr>
              <a:spLocks noEditPoints="1"/>
            </p:cNvSpPr>
            <p:nvPr userDrawn="1"/>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5" name="Freeform 25"/>
            <p:cNvSpPr>
              <a:spLocks noEditPoints="1"/>
            </p:cNvSpPr>
            <p:nvPr userDrawn="1"/>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6" name="Freeform 26"/>
            <p:cNvSpPr>
              <a:spLocks noEditPoints="1"/>
            </p:cNvSpPr>
            <p:nvPr userDrawn="1"/>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7" name="Oval 27"/>
            <p:cNvSpPr>
              <a:spLocks noChangeArrowheads="1"/>
            </p:cNvSpPr>
            <p:nvPr userDrawn="1"/>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pPr>
                <a:defRPr/>
              </a:pPr>
              <a:endParaRPr lang="zh-TW" altLang="en-US"/>
            </a:p>
          </p:txBody>
        </p:sp>
        <p:sp>
          <p:nvSpPr>
            <p:cNvPr id="322588" name="Oval 28"/>
            <p:cNvSpPr>
              <a:spLocks noChangeArrowheads="1"/>
            </p:cNvSpPr>
            <p:nvPr userDrawn="1"/>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TW" altLang="en-US"/>
            </a:p>
          </p:txBody>
        </p:sp>
        <p:sp>
          <p:nvSpPr>
            <p:cNvPr id="322589" name="Oval 29"/>
            <p:cNvSpPr>
              <a:spLocks noChangeArrowheads="1"/>
            </p:cNvSpPr>
            <p:nvPr userDrawn="1"/>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pPr>
                <a:defRPr/>
              </a:pPr>
              <a:endParaRPr lang="zh-TW" altLang="en-US"/>
            </a:p>
          </p:txBody>
        </p:sp>
        <p:sp>
          <p:nvSpPr>
            <p:cNvPr id="322590" name="Freeform 30"/>
            <p:cNvSpPr>
              <a:spLocks noEditPoints="1"/>
            </p:cNvSpPr>
            <p:nvPr userDrawn="1"/>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91" name="Freeform 31"/>
            <p:cNvSpPr>
              <a:spLocks noEditPoints="1"/>
            </p:cNvSpPr>
            <p:nvPr userDrawn="1"/>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92" name="Rectangle 32"/>
            <p:cNvSpPr>
              <a:spLocks noChangeArrowheads="1"/>
            </p:cNvSpPr>
            <p:nvPr userDrawn="1"/>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pPr>
                <a:defRPr/>
              </a:pPr>
              <a:endParaRPr lang="zh-TW" altLang="en-US"/>
            </a:p>
          </p:txBody>
        </p:sp>
        <p:sp>
          <p:nvSpPr>
            <p:cNvPr id="322593" name="Rectangle 33"/>
            <p:cNvSpPr>
              <a:spLocks noChangeArrowheads="1"/>
            </p:cNvSpPr>
            <p:nvPr userDrawn="1"/>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94" name="AutoShape 34"/>
            <p:cNvSpPr>
              <a:spLocks noChangeArrowheads="1"/>
            </p:cNvSpPr>
            <p:nvPr userDrawn="1"/>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TW" altLang="en-US"/>
            </a:p>
          </p:txBody>
        </p:sp>
        <p:sp>
          <p:nvSpPr>
            <p:cNvPr id="322595" name="Freeform 35"/>
            <p:cNvSpPr>
              <a:spLocks/>
            </p:cNvSpPr>
            <p:nvPr userDrawn="1"/>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zh-TW" altLang="en-US"/>
            </a:p>
          </p:txBody>
        </p:sp>
        <p:sp>
          <p:nvSpPr>
            <p:cNvPr id="322596" name="Freeform 36"/>
            <p:cNvSpPr>
              <a:spLocks/>
            </p:cNvSpPr>
            <p:nvPr userDrawn="1"/>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TW" altLang="en-US"/>
            </a:p>
          </p:txBody>
        </p:sp>
      </p:grpSp>
      <p:sp>
        <p:nvSpPr>
          <p:cNvPr id="322597" name="Rectangle 37"/>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322598" name="Rectangle 38"/>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22599" name="Rectangle 39"/>
          <p:cNvSpPr>
            <a:spLocks noGrp="1" noChangeArrowheads="1"/>
          </p:cNvSpPr>
          <p:nvPr>
            <p:ph type="dt" sz="half" idx="2"/>
          </p:nvPr>
        </p:nvSpPr>
        <p:spPr bwMode="auto">
          <a:xfrm>
            <a:off x="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smtClean="0"/>
            </a:lvl1pPr>
          </a:lstStyle>
          <a:p>
            <a:pPr>
              <a:defRPr/>
            </a:pPr>
            <a:fld id="{F86FBE1C-1A0D-4EBD-822D-CC29A8D32328}" type="datetime1">
              <a:rPr lang="zh-TW" altLang="en-US"/>
              <a:pPr>
                <a:defRPr/>
              </a:pPr>
              <a:t>2017/10/18</a:t>
            </a:fld>
            <a:endParaRPr lang="en-US" altLang="zh-TW"/>
          </a:p>
          <a:p>
            <a:pPr>
              <a:defRPr/>
            </a:pPr>
            <a:r>
              <a:rPr lang="en-US" altLang="zh-TW"/>
              <a:t>Statistics I</a:t>
            </a:r>
          </a:p>
        </p:txBody>
      </p:sp>
      <p:sp>
        <p:nvSpPr>
          <p:cNvPr id="322600" name="Rectangle 40"/>
          <p:cNvSpPr>
            <a:spLocks noGrp="1" noChangeArrowheads="1"/>
          </p:cNvSpPr>
          <p:nvPr>
            <p:ph type="ftr" sz="quarter" idx="3"/>
          </p:nvPr>
        </p:nvSpPr>
        <p:spPr bwMode="auto">
          <a:xfrm>
            <a:off x="3124200" y="627856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smtClean="0"/>
            </a:lvl1pPr>
          </a:lstStyle>
          <a:p>
            <a:pPr>
              <a:defRPr/>
            </a:pPr>
            <a:endParaRPr lang="en-US" altLang="zh-TW"/>
          </a:p>
        </p:txBody>
      </p:sp>
      <p:sp>
        <p:nvSpPr>
          <p:cNvPr id="322601" name="Rectangle 41"/>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smtClean="0"/>
            </a:lvl1pPr>
          </a:lstStyle>
          <a:p>
            <a:pPr>
              <a:defRPr/>
            </a:pPr>
            <a:fld id="{FBF76FFE-7E9A-4864-84C2-9818E1B75148}" type="slidenum">
              <a:rPr lang="zh-TW" altLang="en-US"/>
              <a:pPr>
                <a:defRPr/>
              </a:pPr>
              <a:t>‹#›</a:t>
            </a:fld>
            <a:endParaRPr lang="en-US" altLang="zh-TW"/>
          </a:p>
        </p:txBody>
      </p:sp>
    </p:spTree>
  </p:cSld>
  <p:clrMap bg1="dk2" tx1="lt1" bg2="dk1" tx2="lt2" accent1="accent1" accent2="accent2" accent3="accent3" accent4="accent4" accent5="accent5" accent6="accent6" hlink="hlink" folHlink="folHlink"/>
  <p:sldLayoutIdLst>
    <p:sldLayoutId id="2147483680"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Lst>
  <p:transition>
    <p:dissolve/>
  </p:transition>
  <p:timing>
    <p:tnLst>
      <p:par>
        <p:cTn id="1" dur="indefinite" restart="never" nodeType="tmRoot"/>
      </p:par>
    </p:tnLst>
  </p:timing>
  <p:hf hdr="0" ftr="0"/>
  <p:txStyles>
    <p:titleStyle>
      <a:lvl1pPr algn="ctr" rtl="0" eaLnBrk="0" fontAlgn="base" hangingPunct="0">
        <a:spcBef>
          <a:spcPct val="0"/>
        </a:spcBef>
        <a:spcAft>
          <a:spcPct val="0"/>
        </a:spcAft>
        <a:defRPr kumimoji="1" sz="5400">
          <a:solidFill>
            <a:srgbClr val="FFFF99"/>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2pPr>
      <a:lvl3pPr algn="ctr" rtl="0" eaLnBrk="0" fontAlgn="base" hangingPunct="0">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3pPr>
      <a:lvl4pPr algn="ctr" rtl="0" eaLnBrk="0" fontAlgn="base" hangingPunct="0">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4pPr>
      <a:lvl5pPr algn="ctr" rtl="0" eaLnBrk="0" fontAlgn="base" hangingPunct="0">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5pPr>
      <a:lvl6pPr marL="457200" algn="ctr" rtl="0" fontAlgn="base">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6pPr>
      <a:lvl7pPr marL="914400" algn="ctr" rtl="0" fontAlgn="base">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7pPr>
      <a:lvl8pPr marL="1371600" algn="ctr" rtl="0" fontAlgn="base">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8pPr>
      <a:lvl9pPr marL="1828800" algn="ctr" rtl="0" fontAlgn="base">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8.emf"/><Relationship Id="rId4" Type="http://schemas.openxmlformats.org/officeDocument/2006/relationships/oleObject" Target="../embeddings/oleObject17.bin"/></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1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2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9.emf"/></Relationships>
</file>

<file path=ppt/slides/_rels/slide1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slide" Target="slide17.xml"/><Relationship Id="rId4" Type="http://schemas.openxmlformats.org/officeDocument/2006/relationships/image" Target="../media/image21.png"/></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2.emf"/></Relationships>
</file>

<file path=ppt/slides/_rels/slide12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3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3.emf"/><Relationship Id="rId4" Type="http://schemas.openxmlformats.org/officeDocument/2006/relationships/oleObject" Target="../embeddings/oleObject21.bin"/></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4.emf"/></Relationships>
</file>

<file path=ppt/slides/_rels/slide133.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slide" Target="slide94.xml"/><Relationship Id="rId5" Type="http://schemas.openxmlformats.org/officeDocument/2006/relationships/slide" Target="slide74.xml"/><Relationship Id="rId4" Type="http://schemas.openxmlformats.org/officeDocument/2006/relationships/image" Target="../media/image2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17.xml"/><Relationship Id="rId2" Type="http://schemas.openxmlformats.org/officeDocument/2006/relationships/slide" Target="slide114.xml"/><Relationship Id="rId1" Type="http://schemas.openxmlformats.org/officeDocument/2006/relationships/slideLayout" Target="../slideLayouts/slideLayout2.xml"/><Relationship Id="rId4" Type="http://schemas.openxmlformats.org/officeDocument/2006/relationships/slide" Target="slide120.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26.xml"/><Relationship Id="rId2" Type="http://schemas.openxmlformats.org/officeDocument/2006/relationships/slide" Target="slide123.xml"/><Relationship Id="rId1" Type="http://schemas.openxmlformats.org/officeDocument/2006/relationships/slideLayout" Target="../slideLayouts/slideLayout2.xml"/><Relationship Id="rId5" Type="http://schemas.openxmlformats.org/officeDocument/2006/relationships/slide" Target="slide131.xml"/><Relationship Id="rId4" Type="http://schemas.openxmlformats.org/officeDocument/2006/relationships/slide" Target="slide1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png"/><Relationship Id="rId5" Type="http://schemas.openxmlformats.org/officeDocument/2006/relationships/oleObject" Target="../embeddings/oleObject8.bin"/><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 Target="slide13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oleObject" Target="../embeddings/oleObject2.bin"/><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94.xml.rels><?xml version="1.0" encoding="UTF-8" standalone="yes"?>
<Relationships xmlns="http://schemas.openxmlformats.org/package/2006/relationships"><Relationship Id="rId3" Type="http://schemas.openxmlformats.org/officeDocument/2006/relationships/slide" Target="slide134.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vmlDrawing" Target="../drawings/vmlDrawing10.vml"/><Relationship Id="rId5" Type="http://schemas.openxmlformats.org/officeDocument/2006/relationships/image" Target="../media/image15.emf"/><Relationship Id="rId4" Type="http://schemas.openxmlformats.org/officeDocument/2006/relationships/oleObject" Target="../embeddings/oleObject14.bin"/></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6.bin"/><Relationship Id="rId5" Type="http://schemas.openxmlformats.org/officeDocument/2006/relationships/image" Target="../media/image16.emf"/><Relationship Id="rId4" Type="http://schemas.openxmlformats.org/officeDocument/2006/relationships/oleObject" Target="../embeddings/oleObject15.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7"/>
          <p:cNvSpPr>
            <a:spLocks noGrp="1" noChangeArrowheads="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28A9A57-26AD-4BEA-A3A6-99157728B1B6}" type="datetime1">
              <a:rPr kumimoji="1" lang="zh-TW" altLang="en-US">
                <a:ea typeface="華康細圓體" pitchFamily="49" charset="-120"/>
                <a:cs typeface="+mj-cs"/>
              </a:rPr>
              <a:pPr>
                <a:defRPr/>
              </a:pPr>
              <a:t>2017/10/18</a:t>
            </a:fld>
            <a:endParaRPr kumimoji="1" lang="en-US" altLang="zh-TW">
              <a:ea typeface="華康細圓體" pitchFamily="49" charset="-120"/>
              <a:cs typeface="+mj-cs"/>
            </a:endParaRPr>
          </a:p>
          <a:p>
            <a:pPr>
              <a:defRPr/>
            </a:pPr>
            <a:r>
              <a:rPr kumimoji="1" lang="en-US" altLang="zh-TW">
                <a:ea typeface="華康細圓體" pitchFamily="49" charset="-120"/>
                <a:cs typeface="+mj-cs"/>
              </a:rPr>
              <a:t>Statistics I</a:t>
            </a:r>
          </a:p>
        </p:txBody>
      </p:sp>
      <p:sp>
        <p:nvSpPr>
          <p:cNvPr id="6" name="Rectangle 41"/>
          <p:cNvSpPr>
            <a:spLocks noGrp="1" noChangeArrowheads="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FA8A88C-4475-463E-9246-CF8081E5A256}" type="slidenum">
              <a:rPr kumimoji="1" lang="zh-TW" altLang="en-US">
                <a:ea typeface="華康細圓體" pitchFamily="49" charset="-120"/>
                <a:cs typeface="+mj-cs"/>
              </a:rPr>
              <a:pPr>
                <a:defRPr/>
              </a:pPr>
              <a:t>1</a:t>
            </a:fld>
            <a:endParaRPr kumimoji="1" lang="en-US" altLang="zh-TW">
              <a:ea typeface="華康細圓體" pitchFamily="49" charset="-120"/>
              <a:cs typeface="+mj-cs"/>
            </a:endParaRPr>
          </a:p>
        </p:txBody>
      </p:sp>
      <p:sp>
        <p:nvSpPr>
          <p:cNvPr id="192514" name="Rectangle 2"/>
          <p:cNvSpPr>
            <a:spLocks noGrp="1" noChangeArrowheads="1"/>
          </p:cNvSpPr>
          <p:nvPr>
            <p:ph type="ctrTitle"/>
          </p:nvPr>
        </p:nvSpPr>
        <p:spPr>
          <a:xfrm>
            <a:off x="467544" y="260648"/>
            <a:ext cx="8208912" cy="259228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Chapter 6: Probability</a:t>
            </a:r>
          </a:p>
        </p:txBody>
      </p:sp>
      <p:sp>
        <p:nvSpPr>
          <p:cNvPr id="192515" name="Rectangle 3"/>
          <p:cNvSpPr>
            <a:spLocks noGrp="1" noChangeArrowheads="1"/>
          </p:cNvSpPr>
          <p:nvPr>
            <p:ph type="subTitle" idx="1"/>
          </p:nvPr>
        </p:nvSpPr>
        <p:spPr>
          <a:xfrm>
            <a:off x="1475656" y="5445224"/>
            <a:ext cx="6048672" cy="1219200"/>
          </a:xfrm>
        </p:spPr>
        <p:txBody>
          <a:bodyPr/>
          <a:lstStyle/>
          <a:p>
            <a:pPr eaLnBrk="1" hangingPunct="1">
              <a:defRPr/>
            </a:pPr>
            <a:r>
              <a:rPr lang="en-US" altLang="zh-TW" sz="1800" dirty="0" smtClean="0"/>
              <a:t>Oct. 18, 2017</a:t>
            </a:r>
          </a:p>
          <a:p>
            <a:pPr eaLnBrk="1" hangingPunct="1">
              <a:defRPr/>
            </a:pPr>
            <a:r>
              <a:rPr lang="en-US" altLang="zh-TW" sz="1800" dirty="0" smtClean="0"/>
              <a:t>By</a:t>
            </a:r>
          </a:p>
          <a:p>
            <a:pPr eaLnBrk="1" hangingPunct="1">
              <a:defRPr/>
            </a:pPr>
            <a:r>
              <a:rPr lang="en-US" altLang="zh-TW" sz="1800" dirty="0" err="1" smtClean="0"/>
              <a:t>Ching</a:t>
            </a:r>
            <a:r>
              <a:rPr lang="en-US" altLang="zh-TW" sz="1800" dirty="0" smtClean="0"/>
              <a:t>-Chin </a:t>
            </a:r>
            <a:r>
              <a:rPr lang="en-US" altLang="zh-TW" sz="1800" dirty="0" err="1" smtClean="0"/>
              <a:t>Chern</a:t>
            </a:r>
            <a:endParaRPr lang="en-US" altLang="zh-TW" sz="1800" dirty="0" smtClean="0"/>
          </a:p>
        </p:txBody>
      </p:sp>
      <p:pic>
        <p:nvPicPr>
          <p:cNvPr id="7" name="圖片 6" descr="tear_animation_gif.gif"/>
          <p:cNvPicPr>
            <a:picLocks noChangeAspect="1"/>
          </p:cNvPicPr>
          <p:nvPr/>
        </p:nvPicPr>
        <p:blipFill>
          <a:blip r:embed="rId2" cstate="print"/>
          <a:stretch>
            <a:fillRect/>
          </a:stretch>
        </p:blipFill>
        <p:spPr>
          <a:xfrm>
            <a:off x="2627784" y="2924944"/>
            <a:ext cx="3640233" cy="2376264"/>
          </a:xfrm>
          <a:prstGeom prst="rect">
            <a:avLst/>
          </a:prstGeom>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054C580-E501-4A92-B384-4AC28667B54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4301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E5C2FD4-1AB9-4B43-A745-2307670BB283}" type="slidenum">
              <a:rPr kumimoji="1" lang="zh-TW" altLang="en-US">
                <a:effectLst>
                  <a:outerShdw blurRad="38100" dist="38100" dir="2700000" algn="tl">
                    <a:srgbClr val="000000"/>
                  </a:outerShdw>
                </a:effectLst>
                <a:ea typeface="華康細圓體" pitchFamily="49" charset="-120"/>
                <a:cs typeface="+mj-cs"/>
              </a:rPr>
              <a:pPr>
                <a:defRPr/>
              </a:pPr>
              <a:t>10</a:t>
            </a:fld>
            <a:endParaRPr kumimoji="1" lang="en-US" altLang="zh-TW">
              <a:effectLst>
                <a:outerShdw blurRad="38100" dist="38100" dir="2700000" algn="tl">
                  <a:srgbClr val="000000"/>
                </a:outerShdw>
              </a:effectLst>
              <a:ea typeface="華康細圓體" pitchFamily="49" charset="-120"/>
              <a:cs typeface="+mj-cs"/>
            </a:endParaRPr>
          </a:p>
        </p:txBody>
      </p:sp>
      <p:sp>
        <p:nvSpPr>
          <p:cNvPr id="112644" name="Rectangle 2052"/>
          <p:cNvSpPr>
            <a:spLocks noGrp="1" noChangeArrowheads="1"/>
          </p:cNvSpPr>
          <p:nvPr>
            <p:ph type="title"/>
          </p:nvPr>
        </p:nvSpPr>
        <p:spPr>
          <a:xfrm>
            <a:off x="467544" y="260648"/>
            <a:ext cx="8314506" cy="144016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Simple Event and Event</a:t>
            </a:r>
            <a:endParaRPr lang="zh-TW" altLang="en-US" dirty="0" smtClean="0"/>
          </a:p>
        </p:txBody>
      </p:sp>
      <p:sp>
        <p:nvSpPr>
          <p:cNvPr id="112645" name="Rectangle 2053"/>
          <p:cNvSpPr>
            <a:spLocks noGrp="1" noChangeArrowheads="1"/>
          </p:cNvSpPr>
          <p:nvPr>
            <p:ph type="body" idx="1"/>
          </p:nvPr>
        </p:nvSpPr>
        <p:spPr>
          <a:xfrm>
            <a:off x="260858" y="1716435"/>
            <a:ext cx="8625210" cy="4800600"/>
          </a:xfrm>
        </p:spPr>
        <p:txBody>
          <a:bodyPr/>
          <a:lstStyle/>
          <a:p>
            <a:pPr eaLnBrk="1" hangingPunct="1">
              <a:lnSpc>
                <a:spcPct val="95000"/>
              </a:lnSpc>
              <a:buFont typeface="Wingdings" pitchFamily="2" charset="2"/>
              <a:buNone/>
              <a:defRPr/>
            </a:pPr>
            <a:r>
              <a:rPr lang="en-US" altLang="zh-TW" dirty="0" smtClean="0"/>
              <a:t>The individual outcome is called a </a:t>
            </a:r>
            <a:r>
              <a:rPr lang="en-US" altLang="zh-TW" b="1" dirty="0" smtClean="0">
                <a:solidFill>
                  <a:srgbClr val="FF9900"/>
                </a:solidFill>
              </a:rPr>
              <a:t>simple event</a:t>
            </a:r>
            <a:r>
              <a:rPr lang="en-US" altLang="zh-TW" dirty="0" smtClean="0"/>
              <a:t>. A simple event cannot be further decomposed into constituent outcomes.</a:t>
            </a:r>
          </a:p>
          <a:p>
            <a:pPr eaLnBrk="1" hangingPunct="1">
              <a:lnSpc>
                <a:spcPct val="95000"/>
              </a:lnSpc>
              <a:buFont typeface="Wingdings" pitchFamily="2" charset="2"/>
              <a:buNone/>
              <a:defRPr/>
            </a:pPr>
            <a:r>
              <a:rPr lang="en-US" altLang="zh-TW" b="1" dirty="0" smtClean="0">
                <a:solidFill>
                  <a:srgbClr val="FF9900"/>
                </a:solidFill>
              </a:rPr>
              <a:t>An event</a:t>
            </a:r>
            <a:r>
              <a:rPr lang="en-US" altLang="zh-TW" dirty="0" smtClean="0"/>
              <a:t> is any collection of one or more simple events and a subset of sample space.</a:t>
            </a:r>
          </a:p>
        </p:txBody>
      </p:sp>
    </p:spTree>
    <p:extLst>
      <p:ext uri="{BB962C8B-B14F-4D97-AF65-F5344CB8AC3E}">
        <p14:creationId xmlns:p14="http://schemas.microsoft.com/office/powerpoint/2010/main" val="3305325210"/>
      </p:ext>
    </p:extLst>
  </p:cSld>
  <p:clrMapOvr>
    <a:masterClrMapping/>
  </p:clrMapOvr>
  <p:transition>
    <p:dissolv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ADD2099-F349-4FF9-BFAD-C399282A5B70}"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137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91269C6-2218-48F0-8851-22F6915F8BBA}" type="slidenum">
              <a:rPr kumimoji="1" lang="zh-TW" altLang="en-US">
                <a:effectLst>
                  <a:outerShdw blurRad="38100" dist="38100" dir="2700000" algn="tl">
                    <a:srgbClr val="000000"/>
                  </a:outerShdw>
                </a:effectLst>
                <a:ea typeface="華康細圓體" pitchFamily="49" charset="-120"/>
                <a:cs typeface="+mj-cs"/>
              </a:rPr>
              <a:pPr>
                <a:defRPr/>
              </a:pPr>
              <a:t>100</a:t>
            </a:fld>
            <a:endParaRPr kumimoji="1" lang="en-US" altLang="zh-TW">
              <a:effectLst>
                <a:outerShdw blurRad="38100" dist="38100" dir="2700000" algn="tl">
                  <a:srgbClr val="000000"/>
                </a:outerShdw>
              </a:effectLst>
              <a:ea typeface="華康細圓體" pitchFamily="49" charset="-120"/>
              <a:cs typeface="+mj-cs"/>
            </a:endParaRPr>
          </a:p>
        </p:txBody>
      </p:sp>
      <p:sp>
        <p:nvSpPr>
          <p:cNvPr id="283650" name="Rectangle 2"/>
          <p:cNvSpPr>
            <a:spLocks noGrp="1" noChangeArrowheads="1"/>
          </p:cNvSpPr>
          <p:nvPr>
            <p:ph type="title"/>
          </p:nvPr>
        </p:nvSpPr>
        <p:spPr>
          <a:xfrm>
            <a:off x="228600" y="269776"/>
            <a:ext cx="868680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Tabular Approach: Step 2</a:t>
            </a:r>
          </a:p>
        </p:txBody>
      </p:sp>
      <p:sp>
        <p:nvSpPr>
          <p:cNvPr id="283651" name="Rectangle 3"/>
          <p:cNvSpPr>
            <a:spLocks noGrp="1" noChangeArrowheads="1"/>
          </p:cNvSpPr>
          <p:nvPr>
            <p:ph type="body" idx="1"/>
          </p:nvPr>
        </p:nvSpPr>
        <p:spPr>
          <a:xfrm>
            <a:off x="179388" y="1412875"/>
            <a:ext cx="8856662" cy="5067300"/>
          </a:xfrm>
        </p:spPr>
        <p:txBody>
          <a:bodyPr/>
          <a:lstStyle/>
          <a:p>
            <a:pPr eaLnBrk="1" hangingPunct="1">
              <a:defRPr/>
            </a:pPr>
            <a:r>
              <a:rPr lang="en-US" altLang="zh-TW" sz="4000" dirty="0" smtClean="0"/>
              <a:t>In column 4, compute the </a:t>
            </a:r>
            <a:r>
              <a:rPr lang="en-US" altLang="zh-TW" sz="4000" b="1" dirty="0" smtClean="0">
                <a:solidFill>
                  <a:schemeClr val="accent2"/>
                </a:solidFill>
              </a:rPr>
              <a:t>joint probabilities</a:t>
            </a:r>
            <a:r>
              <a:rPr lang="en-US" altLang="zh-TW" sz="4000" dirty="0" smtClean="0"/>
              <a:t> for each event and the new information </a:t>
            </a:r>
            <a:r>
              <a:rPr lang="en-US" altLang="zh-TW" sz="4000" i="1" dirty="0" smtClean="0">
                <a:latin typeface="Times New Roman" pitchFamily="18" charset="0"/>
              </a:rPr>
              <a:t>B</a:t>
            </a:r>
            <a:r>
              <a:rPr lang="en-US" altLang="zh-TW" sz="4000" dirty="0" smtClean="0"/>
              <a:t> by using the multiplication law. Multiply the prior probabilities in column 2 by the corresponding conditional probabilities in column 3.  That is, </a:t>
            </a:r>
            <a:r>
              <a:rPr lang="en-US" altLang="zh-TW" sz="4000" i="1" dirty="0" smtClean="0">
                <a:latin typeface="Times New Roman" pitchFamily="18" charset="0"/>
              </a:rPr>
              <a:t>P</a:t>
            </a:r>
            <a:r>
              <a:rPr lang="en-US" altLang="zh-TW" sz="4000" dirty="0" smtClean="0"/>
              <a:t>(</a:t>
            </a:r>
            <a:r>
              <a:rPr lang="en-US" altLang="zh-TW" sz="4000" i="1" dirty="0" err="1" smtClean="0">
                <a:latin typeface="Times New Roman" pitchFamily="18" charset="0"/>
              </a:rPr>
              <a:t>A</a:t>
            </a:r>
            <a:r>
              <a:rPr lang="en-US" altLang="zh-TW" sz="4000" i="1" baseline="-25000" dirty="0" err="1" smtClean="0">
                <a:latin typeface="Times New Roman" pitchFamily="18" charset="0"/>
              </a:rPr>
              <a:t>i</a:t>
            </a:r>
            <a:r>
              <a:rPr lang="en-US" altLang="zh-TW" sz="4000" dirty="0" err="1" smtClean="0">
                <a:latin typeface="MT Extra" pitchFamily="18" charset="2"/>
                <a:sym typeface="Symbol"/>
              </a:rPr>
              <a:t></a:t>
            </a:r>
            <a:r>
              <a:rPr lang="en-US" altLang="zh-TW" sz="4000" i="1" dirty="0" err="1" smtClean="0">
                <a:latin typeface="Times New Roman" pitchFamily="18" charset="0"/>
              </a:rPr>
              <a:t>B</a:t>
            </a:r>
            <a:r>
              <a:rPr lang="en-US" altLang="zh-TW" sz="4000" dirty="0" smtClean="0"/>
              <a:t>) = </a:t>
            </a:r>
            <a:r>
              <a:rPr lang="en-US" altLang="zh-TW" sz="4000" i="1" dirty="0" smtClean="0">
                <a:latin typeface="Times New Roman" pitchFamily="18" charset="0"/>
              </a:rPr>
              <a:t>P</a:t>
            </a:r>
            <a:r>
              <a:rPr lang="en-US" altLang="zh-TW" sz="4000" dirty="0" smtClean="0"/>
              <a:t>(</a:t>
            </a:r>
            <a:r>
              <a:rPr lang="en-US" altLang="zh-TW" sz="4000" i="1" dirty="0" smtClean="0">
                <a:latin typeface="Times New Roman" pitchFamily="18" charset="0"/>
              </a:rPr>
              <a:t>A</a:t>
            </a:r>
            <a:r>
              <a:rPr lang="en-US" altLang="zh-TW" sz="4000" i="1" baseline="-25000" dirty="0" smtClean="0">
                <a:latin typeface="Times New Roman" pitchFamily="18" charset="0"/>
              </a:rPr>
              <a:t>i</a:t>
            </a:r>
            <a:r>
              <a:rPr lang="en-US" altLang="zh-TW" sz="4000" dirty="0" smtClean="0"/>
              <a:t>) </a:t>
            </a:r>
            <a:r>
              <a:rPr lang="en-US" altLang="zh-TW" sz="4000" i="1" dirty="0" smtClean="0">
                <a:latin typeface="Times New Roman" pitchFamily="18" charset="0"/>
              </a:rPr>
              <a:t>P</a:t>
            </a:r>
            <a:r>
              <a:rPr lang="en-US" altLang="zh-TW" sz="4000" dirty="0" smtClean="0"/>
              <a:t>(</a:t>
            </a:r>
            <a:r>
              <a:rPr lang="en-US" altLang="zh-TW" sz="4000" i="1" dirty="0" err="1" smtClean="0">
                <a:latin typeface="Times New Roman" pitchFamily="18" charset="0"/>
              </a:rPr>
              <a:t>B</a:t>
            </a:r>
            <a:r>
              <a:rPr lang="en-US" altLang="zh-TW" sz="4000" dirty="0" err="1" smtClean="0"/>
              <a:t>|</a:t>
            </a:r>
            <a:r>
              <a:rPr lang="en-US" altLang="zh-TW" sz="4000" i="1" dirty="0" err="1" smtClean="0">
                <a:latin typeface="Times New Roman" pitchFamily="18" charset="0"/>
              </a:rPr>
              <a:t>A</a:t>
            </a:r>
            <a:r>
              <a:rPr lang="en-US" altLang="zh-TW" sz="4000" i="1" baseline="-25000" dirty="0" err="1" smtClean="0">
                <a:latin typeface="Times New Roman" pitchFamily="18" charset="0"/>
              </a:rPr>
              <a:t>i</a:t>
            </a:r>
            <a:r>
              <a:rPr lang="en-US" altLang="zh-TW" sz="4000" dirty="0" smtClean="0"/>
              <a:t>). </a:t>
            </a:r>
          </a:p>
        </p:txBody>
      </p:sp>
    </p:spTree>
    <p:extLst>
      <p:ext uri="{BB962C8B-B14F-4D97-AF65-F5344CB8AC3E}">
        <p14:creationId xmlns:p14="http://schemas.microsoft.com/office/powerpoint/2010/main" val="717829576"/>
      </p:ext>
    </p:extLst>
  </p:cSld>
  <p:clrMapOvr>
    <a:masterClrMapping/>
  </p:clrMapOvr>
  <p:transition>
    <p:dissolv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815DFA9-7789-421C-A82E-F8E560D6E8E7}"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2403"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0EECCE1-546A-46E3-B500-BDCA9A405426}" type="slidenum">
              <a:rPr kumimoji="1" lang="zh-TW" altLang="en-US">
                <a:effectLst>
                  <a:outerShdw blurRad="38100" dist="38100" dir="2700000" algn="tl">
                    <a:srgbClr val="000000"/>
                  </a:outerShdw>
                </a:effectLst>
                <a:ea typeface="華康細圓體" pitchFamily="49" charset="-120"/>
                <a:cs typeface="+mj-cs"/>
              </a:rPr>
              <a:pPr>
                <a:defRPr/>
              </a:pPr>
              <a:t>101</a:t>
            </a:fld>
            <a:endParaRPr kumimoji="1" lang="en-US" altLang="zh-TW" dirty="0">
              <a:effectLst>
                <a:outerShdw blurRad="38100" dist="38100" dir="2700000" algn="tl">
                  <a:srgbClr val="000000"/>
                </a:outerShdw>
              </a:effectLst>
              <a:ea typeface="華康細圓體" pitchFamily="49" charset="-120"/>
              <a:cs typeface="+mj-cs"/>
            </a:endParaRPr>
          </a:p>
        </p:txBody>
      </p:sp>
      <p:sp>
        <p:nvSpPr>
          <p:cNvPr id="102404" name="Rectangle 2"/>
          <p:cNvSpPr>
            <a:spLocks noChangeArrowheads="1"/>
          </p:cNvSpPr>
          <p:nvPr/>
        </p:nvSpPr>
        <p:spPr bwMode="auto">
          <a:xfrm>
            <a:off x="0" y="2635250"/>
            <a:ext cx="9144000" cy="3746500"/>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p:spPr>
        <p:txBody>
          <a:bodyPr wrap="none" anchor="ctr"/>
          <a:lstStyle/>
          <a:p>
            <a:endParaRPr lang="zh-TW" altLang="en-US"/>
          </a:p>
        </p:txBody>
      </p:sp>
      <p:sp>
        <p:nvSpPr>
          <p:cNvPr id="285699" name="Rectangle 3"/>
          <p:cNvSpPr>
            <a:spLocks noGrp="1" noChangeArrowheads="1"/>
          </p:cNvSpPr>
          <p:nvPr>
            <p:ph type="title"/>
          </p:nvPr>
        </p:nvSpPr>
        <p:spPr>
          <a:xfrm>
            <a:off x="324296" y="260648"/>
            <a:ext cx="8424168" cy="1367879"/>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Tabular Approach: Step 2</a:t>
            </a:r>
          </a:p>
        </p:txBody>
      </p:sp>
      <p:sp>
        <p:nvSpPr>
          <p:cNvPr id="285701" name="Rectangle 5"/>
          <p:cNvSpPr>
            <a:spLocks noGrp="1" noChangeArrowheads="1"/>
          </p:cNvSpPr>
          <p:nvPr>
            <p:ph type="body" idx="1"/>
          </p:nvPr>
        </p:nvSpPr>
        <p:spPr>
          <a:xfrm>
            <a:off x="0" y="2714625"/>
            <a:ext cx="9144000" cy="3665538"/>
          </a:xfrm>
        </p:spPr>
        <p:txBody>
          <a:bodyPr/>
          <a:lstStyle/>
          <a:p>
            <a:pPr eaLnBrk="1" hangingPunct="1">
              <a:buFont typeface="Wingdings" pitchFamily="2" charset="2"/>
              <a:buNone/>
              <a:defRPr/>
            </a:pPr>
            <a:r>
              <a:rPr lang="zh-TW" altLang="en-US" sz="2800" dirty="0" smtClean="0"/>
              <a:t>    (1)	           (2)               (3)     	      (4)    	        (5)</a:t>
            </a:r>
          </a:p>
          <a:p>
            <a:pPr eaLnBrk="1" hangingPunct="1">
              <a:buFont typeface="Wingdings" pitchFamily="2" charset="2"/>
              <a:buNone/>
              <a:defRPr/>
            </a:pPr>
            <a:r>
              <a:rPr lang="zh-TW" altLang="en-US" sz="2800" dirty="0" smtClean="0"/>
              <a:t>                  </a:t>
            </a:r>
            <a:r>
              <a:rPr lang="en-US" altLang="zh-TW" sz="2800" dirty="0" smtClean="0"/>
              <a:t>Prior	        Conditional      Joint	</a:t>
            </a:r>
          </a:p>
          <a:p>
            <a:pPr eaLnBrk="1" hangingPunct="1">
              <a:buFont typeface="Wingdings" pitchFamily="2" charset="2"/>
              <a:buNone/>
              <a:defRPr/>
            </a:pPr>
            <a:r>
              <a:rPr lang="en-US" altLang="zh-TW" sz="2800" dirty="0" smtClean="0"/>
              <a:t>Events        Prob.            Prob.           Prob.</a:t>
            </a:r>
          </a:p>
          <a:p>
            <a:pPr eaLnBrk="1" hangingPunct="1">
              <a:buFont typeface="Wingdings" pitchFamily="2" charset="2"/>
              <a:buNone/>
              <a:defRPr/>
            </a:pPr>
            <a:r>
              <a:rPr lang="en-US" altLang="zh-TW" sz="2800" dirty="0" smtClean="0"/>
              <a:t>    </a:t>
            </a:r>
            <a:r>
              <a:rPr lang="en-US" altLang="zh-TW" sz="2800" i="1" dirty="0" smtClean="0">
                <a:latin typeface="Times New Roman" pitchFamily="18" charset="0"/>
              </a:rPr>
              <a:t>A</a:t>
            </a:r>
            <a:r>
              <a:rPr lang="en-US" altLang="zh-TW" sz="2800" i="1" baseline="-25000" dirty="0" smtClean="0">
                <a:latin typeface="Times New Roman" pitchFamily="18" charset="0"/>
              </a:rPr>
              <a:t>i</a:t>
            </a:r>
            <a:r>
              <a:rPr lang="en-US" altLang="zh-TW" sz="2800" dirty="0" smtClean="0">
                <a:latin typeface="Times New Roman" pitchFamily="18" charset="0"/>
              </a:rPr>
              <a:t>  </a:t>
            </a:r>
            <a:r>
              <a:rPr lang="en-US" altLang="zh-TW" sz="2800" dirty="0" smtClean="0"/>
              <a:t>         </a:t>
            </a:r>
            <a:r>
              <a:rPr lang="en-US" altLang="zh-TW" sz="2800" i="1" dirty="0" smtClean="0">
                <a:latin typeface="Times New Roman" pitchFamily="18" charset="0"/>
              </a:rPr>
              <a:t>P</a:t>
            </a:r>
            <a:r>
              <a:rPr lang="en-US" altLang="zh-TW" sz="2800" dirty="0" smtClean="0"/>
              <a:t>(</a:t>
            </a:r>
            <a:r>
              <a:rPr lang="en-US" altLang="zh-TW" sz="2800" i="1" dirty="0" smtClean="0">
                <a:latin typeface="Times New Roman" pitchFamily="18" charset="0"/>
              </a:rPr>
              <a:t>A</a:t>
            </a:r>
            <a:r>
              <a:rPr lang="en-US" altLang="zh-TW" sz="2800" i="1" baseline="-25000" dirty="0" smtClean="0">
                <a:latin typeface="Times New Roman" pitchFamily="18" charset="0"/>
              </a:rPr>
              <a:t>i</a:t>
            </a:r>
            <a:r>
              <a:rPr lang="en-US" altLang="zh-TW" sz="2800" dirty="0" smtClean="0"/>
              <a:t>)	          </a:t>
            </a:r>
            <a:r>
              <a:rPr lang="en-US" altLang="zh-TW" sz="2800" i="1" dirty="0" smtClean="0">
                <a:latin typeface="Times New Roman" pitchFamily="18" charset="0"/>
              </a:rPr>
              <a:t>P</a:t>
            </a:r>
            <a:r>
              <a:rPr lang="en-US" altLang="zh-TW" sz="2800" dirty="0" smtClean="0"/>
              <a:t>(</a:t>
            </a:r>
            <a:r>
              <a:rPr lang="en-US" altLang="zh-TW" sz="2800" i="1" dirty="0" err="1" smtClean="0">
                <a:latin typeface="Times New Roman" pitchFamily="18" charset="0"/>
              </a:rPr>
              <a:t>B</a:t>
            </a:r>
            <a:r>
              <a:rPr lang="en-US" altLang="zh-TW" sz="2800" dirty="0" err="1" smtClean="0"/>
              <a:t>|</a:t>
            </a:r>
            <a:r>
              <a:rPr lang="en-US" altLang="zh-TW" sz="2800" i="1" dirty="0" err="1" smtClean="0">
                <a:latin typeface="Times New Roman" pitchFamily="18" charset="0"/>
              </a:rPr>
              <a:t>A</a:t>
            </a:r>
            <a:r>
              <a:rPr lang="en-US" altLang="zh-TW" sz="2800" i="1" baseline="-25000" dirty="0" err="1" smtClean="0">
                <a:latin typeface="Times New Roman" pitchFamily="18" charset="0"/>
              </a:rPr>
              <a:t>i</a:t>
            </a:r>
            <a:r>
              <a:rPr lang="en-US" altLang="zh-TW" sz="2800" dirty="0" smtClean="0"/>
              <a:t>)       </a:t>
            </a:r>
            <a:r>
              <a:rPr lang="en-US" altLang="zh-TW" sz="2800" i="1" dirty="0" smtClean="0">
                <a:latin typeface="Times New Roman" pitchFamily="18" charset="0"/>
              </a:rPr>
              <a:t>P</a:t>
            </a:r>
            <a:r>
              <a:rPr lang="en-US" altLang="zh-TW" sz="2800" dirty="0" smtClean="0"/>
              <a:t>(</a:t>
            </a:r>
            <a:r>
              <a:rPr lang="en-US" altLang="zh-TW" sz="2800" i="1" dirty="0" smtClean="0">
                <a:latin typeface="Times New Roman" pitchFamily="18" charset="0"/>
              </a:rPr>
              <a:t>A</a:t>
            </a:r>
            <a:r>
              <a:rPr lang="en-US" altLang="zh-TW" sz="2800" i="1" baseline="-25000" dirty="0" smtClean="0"/>
              <a:t>i </a:t>
            </a:r>
            <a:r>
              <a:rPr lang="en-US" altLang="zh-TW" sz="2800" dirty="0" smtClean="0">
                <a:latin typeface="MT Extra" pitchFamily="18" charset="2"/>
                <a:sym typeface="Symbol"/>
              </a:rPr>
              <a:t></a:t>
            </a:r>
            <a:r>
              <a:rPr lang="en-US" altLang="zh-TW" sz="2800" i="1" dirty="0" smtClean="0">
                <a:latin typeface="Times New Roman" pitchFamily="18" charset="0"/>
              </a:rPr>
              <a:t>B</a:t>
            </a:r>
            <a:r>
              <a:rPr lang="en-US" altLang="zh-TW" sz="2800" dirty="0" smtClean="0"/>
              <a:t>)</a:t>
            </a:r>
          </a:p>
          <a:p>
            <a:pPr eaLnBrk="1" hangingPunct="1">
              <a:buFont typeface="Wingdings" pitchFamily="2" charset="2"/>
              <a:buNone/>
              <a:defRPr/>
            </a:pPr>
            <a:r>
              <a:rPr lang="zh-TW" altLang="en-US" sz="2800" i="1" dirty="0" smtClean="0"/>
              <a:t>    </a:t>
            </a:r>
            <a:r>
              <a:rPr lang="en-US" altLang="zh-TW" sz="2800" i="1" dirty="0" smtClean="0">
                <a:latin typeface="Times New Roman" pitchFamily="18" charset="0"/>
              </a:rPr>
              <a:t>A	</a:t>
            </a:r>
            <a:r>
              <a:rPr lang="en-US" altLang="zh-TW" sz="2800" i="1" dirty="0" smtClean="0"/>
              <a:t>	  </a:t>
            </a:r>
            <a:r>
              <a:rPr lang="en-US" altLang="zh-TW" sz="2800" dirty="0" smtClean="0"/>
              <a:t>.1		    .52	               	</a:t>
            </a:r>
          </a:p>
          <a:p>
            <a:pPr eaLnBrk="1" hangingPunct="1">
              <a:buNone/>
              <a:defRPr/>
            </a:pPr>
            <a:r>
              <a:rPr lang="en-US" altLang="zh-TW" sz="2800" i="1" dirty="0" smtClean="0"/>
              <a:t>    </a:t>
            </a:r>
            <a:r>
              <a:rPr lang="en-US" altLang="zh-TW" sz="2800" i="1" dirty="0" smtClean="0">
                <a:latin typeface="Times New Roman" pitchFamily="18" charset="0"/>
              </a:rPr>
              <a:t>A</a:t>
            </a:r>
            <a:r>
              <a:rPr lang="en-US" altLang="zh-TW" sz="2800" i="1" baseline="30000" dirty="0" smtClean="0">
                <a:latin typeface="Times New Roman" pitchFamily="18" charset="0"/>
              </a:rPr>
              <a:t>C </a:t>
            </a:r>
            <a:r>
              <a:rPr lang="en-US" altLang="zh-TW" sz="2800" i="1" dirty="0" smtClean="0"/>
              <a:t>		  </a:t>
            </a:r>
            <a:r>
              <a:rPr lang="en-US" altLang="zh-TW" sz="2800" dirty="0" smtClean="0"/>
              <a:t>.9		    .23	               </a:t>
            </a:r>
            <a:endParaRPr lang="en-US" altLang="zh-TW" sz="2800" u="sng" dirty="0" smtClean="0"/>
          </a:p>
          <a:p>
            <a:pPr lvl="3" eaLnBrk="1" hangingPunct="1">
              <a:buFont typeface="Wingdings" pitchFamily="2" charset="2"/>
              <a:buNone/>
              <a:defRPr/>
            </a:pPr>
            <a:r>
              <a:rPr lang="en-US" altLang="zh-TW" sz="2800" dirty="0" smtClean="0"/>
              <a:t>     1.0</a:t>
            </a:r>
            <a:r>
              <a:rPr lang="en-US" altLang="zh-TW" sz="2800" dirty="0" smtClean="0">
                <a:latin typeface="Book Antiqua" pitchFamily="18" charset="0"/>
              </a:rPr>
              <a:t>		</a:t>
            </a:r>
          </a:p>
        </p:txBody>
      </p:sp>
      <p:sp>
        <p:nvSpPr>
          <p:cNvPr id="285702" name="Line 6"/>
          <p:cNvSpPr>
            <a:spLocks noChangeShapeType="1"/>
          </p:cNvSpPr>
          <p:nvPr/>
        </p:nvSpPr>
        <p:spPr bwMode="auto">
          <a:xfrm>
            <a:off x="0" y="5803900"/>
            <a:ext cx="9144000" cy="0"/>
          </a:xfrm>
          <a:prstGeom prst="line">
            <a:avLst/>
          </a:prstGeom>
          <a:noFill/>
          <a:ln w="28575">
            <a:solidFill>
              <a:schemeClr val="tx1"/>
            </a:solidFill>
            <a:round/>
            <a:headEnd/>
            <a:tailEnd/>
          </a:ln>
          <a:effectLst>
            <a:outerShdw dist="35921" dir="2700000" algn="ctr" rotWithShape="0">
              <a:srgbClr val="000000"/>
            </a:outerShdw>
          </a:effectLst>
        </p:spPr>
        <p:txBody>
          <a:bodyPr/>
          <a:lstStyle/>
          <a:p>
            <a:pPr>
              <a:defRPr/>
            </a:pPr>
            <a:endParaRPr lang="zh-TW" altLang="en-US"/>
          </a:p>
        </p:txBody>
      </p:sp>
      <p:sp>
        <p:nvSpPr>
          <p:cNvPr id="285704" name="Line 8"/>
          <p:cNvSpPr>
            <a:spLocks noChangeShapeType="1"/>
          </p:cNvSpPr>
          <p:nvPr/>
        </p:nvSpPr>
        <p:spPr bwMode="auto">
          <a:xfrm>
            <a:off x="4724400" y="5072063"/>
            <a:ext cx="1219200" cy="0"/>
          </a:xfrm>
          <a:prstGeom prst="line">
            <a:avLst/>
          </a:prstGeom>
          <a:noFill/>
          <a:ln w="28575">
            <a:solidFill>
              <a:srgbClr val="FF0000"/>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285706" name="Line 10"/>
          <p:cNvSpPr>
            <a:spLocks noChangeShapeType="1"/>
          </p:cNvSpPr>
          <p:nvPr/>
        </p:nvSpPr>
        <p:spPr bwMode="auto">
          <a:xfrm>
            <a:off x="4724400" y="5529263"/>
            <a:ext cx="1219200" cy="0"/>
          </a:xfrm>
          <a:prstGeom prst="line">
            <a:avLst/>
          </a:prstGeom>
          <a:noFill/>
          <a:ln w="28575">
            <a:solidFill>
              <a:srgbClr val="FF0000"/>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285707" name="Oval 11"/>
          <p:cNvSpPr>
            <a:spLocks noChangeArrowheads="1"/>
          </p:cNvSpPr>
          <p:nvPr/>
        </p:nvSpPr>
        <p:spPr bwMode="auto">
          <a:xfrm>
            <a:off x="5972175" y="4833938"/>
            <a:ext cx="1047750" cy="457200"/>
          </a:xfrm>
          <a:prstGeom prst="ellipse">
            <a:avLst/>
          </a:prstGeom>
          <a:noFill/>
          <a:ln w="28575">
            <a:solidFill>
              <a:srgbClr val="FF0000"/>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285708" name="Oval 12"/>
          <p:cNvSpPr>
            <a:spLocks noChangeArrowheads="1"/>
          </p:cNvSpPr>
          <p:nvPr/>
        </p:nvSpPr>
        <p:spPr bwMode="auto">
          <a:xfrm>
            <a:off x="5972175" y="5329238"/>
            <a:ext cx="1047750" cy="457200"/>
          </a:xfrm>
          <a:prstGeom prst="ellipse">
            <a:avLst/>
          </a:prstGeom>
          <a:noFill/>
          <a:ln w="28575">
            <a:solidFill>
              <a:srgbClr val="FF0000"/>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285709" name="Text Box 13"/>
          <p:cNvSpPr txBox="1">
            <a:spLocks noChangeArrowheads="1"/>
          </p:cNvSpPr>
          <p:nvPr/>
        </p:nvSpPr>
        <p:spPr bwMode="auto">
          <a:xfrm>
            <a:off x="1619672" y="1863725"/>
            <a:ext cx="5904656" cy="701675"/>
          </a:xfrm>
          <a:prstGeom prst="rect">
            <a:avLst/>
          </a:prstGeom>
          <a:solidFill>
            <a:srgbClr val="221100"/>
          </a:solidFill>
          <a:ln w="12700">
            <a:solidFill>
              <a:schemeClr val="tx1"/>
            </a:solidFill>
            <a:miter lim="800000"/>
            <a:headEnd/>
            <a:tailEnd/>
          </a:ln>
          <a:effectLst/>
        </p:spPr>
        <p:txBody>
          <a:bodyPr wrap="square">
            <a:spAutoFit/>
          </a:bodyPr>
          <a:lstStyle/>
          <a:p>
            <a:pPr algn="ctr">
              <a:spcBef>
                <a:spcPct val="50000"/>
              </a:spcBef>
              <a:defRPr/>
            </a:pPr>
            <a:r>
              <a:rPr lang="en-US" altLang="zh-TW" sz="4000" dirty="0" smtClean="0">
                <a:effectLst>
                  <a:outerShdw blurRad="38100" dist="38100" dir="2700000" algn="tl">
                    <a:srgbClr val="000000"/>
                  </a:outerShdw>
                </a:effectLst>
              </a:rPr>
              <a:t> Assume </a:t>
            </a:r>
            <a:r>
              <a:rPr lang="en-US" altLang="zh-TW" sz="4000" dirty="0">
                <a:effectLst>
                  <a:outerShdw blurRad="38100" dist="38100" dir="2700000" algn="tl">
                    <a:srgbClr val="000000"/>
                  </a:outerShdw>
                </a:effectLst>
              </a:rPr>
              <a:t>event </a:t>
            </a:r>
            <a:r>
              <a:rPr lang="en-US" altLang="zh-TW" sz="4000" i="1" dirty="0">
                <a:effectLst>
                  <a:outerShdw blurRad="38100" dist="38100" dir="2700000" algn="tl">
                    <a:srgbClr val="000000"/>
                  </a:outerShdw>
                </a:effectLst>
                <a:latin typeface="Times New Roman" pitchFamily="18" charset="0"/>
              </a:rPr>
              <a:t>B</a:t>
            </a:r>
            <a:r>
              <a:rPr lang="en-US" altLang="zh-TW" sz="4000" dirty="0">
                <a:effectLst>
                  <a:outerShdw blurRad="38100" dist="38100" dir="2700000" algn="tl">
                    <a:srgbClr val="000000"/>
                  </a:outerShdw>
                </a:effectLst>
              </a:rPr>
              <a:t> occurs</a:t>
            </a:r>
          </a:p>
        </p:txBody>
      </p:sp>
      <p:sp>
        <p:nvSpPr>
          <p:cNvPr id="285710" name="Line 14"/>
          <p:cNvSpPr>
            <a:spLocks noChangeShapeType="1"/>
          </p:cNvSpPr>
          <p:nvPr/>
        </p:nvSpPr>
        <p:spPr bwMode="auto">
          <a:xfrm>
            <a:off x="0" y="4795838"/>
            <a:ext cx="9144000" cy="0"/>
          </a:xfrm>
          <a:prstGeom prst="line">
            <a:avLst/>
          </a:prstGeom>
          <a:noFill/>
          <a:ln w="28575">
            <a:solidFill>
              <a:schemeClr val="tx1"/>
            </a:solidFill>
            <a:round/>
            <a:headEnd/>
            <a:tailEnd/>
          </a:ln>
          <a:effectLst>
            <a:outerShdw dist="35921" dir="2700000" algn="ctr" rotWithShape="0">
              <a:srgbClr val="000000"/>
            </a:outerShdw>
          </a:effectLst>
        </p:spPr>
        <p:txBody>
          <a:bodyPr/>
          <a:lstStyle/>
          <a:p>
            <a:pPr>
              <a:defRPr/>
            </a:pPr>
            <a:endParaRPr lang="zh-TW" altLang="en-US"/>
          </a:p>
        </p:txBody>
      </p:sp>
      <p:sp>
        <p:nvSpPr>
          <p:cNvPr id="16" name="文字方塊 15"/>
          <p:cNvSpPr txBox="1"/>
          <p:nvPr/>
        </p:nvSpPr>
        <p:spPr>
          <a:xfrm>
            <a:off x="6064002" y="4756514"/>
            <a:ext cx="1028278" cy="523220"/>
          </a:xfrm>
          <a:prstGeom prst="rect">
            <a:avLst/>
          </a:prstGeom>
          <a:noFill/>
        </p:spPr>
        <p:txBody>
          <a:bodyPr wrap="square" rtlCol="0">
            <a:spAutoFit/>
          </a:bodyPr>
          <a:lstStyle/>
          <a:p>
            <a:r>
              <a:rPr lang="en-US" altLang="zh-TW" sz="2800" dirty="0" smtClean="0">
                <a:effectLst>
                  <a:outerShdw blurRad="38100" dist="38100" dir="2700000" algn="tl">
                    <a:srgbClr val="000000">
                      <a:alpha val="43137"/>
                    </a:srgbClr>
                  </a:outerShdw>
                </a:effectLst>
              </a:rPr>
              <a:t>.</a:t>
            </a:r>
            <a:r>
              <a:rPr lang="en-US" altLang="zh-TW" sz="2800" dirty="0" smtClean="0">
                <a:effectLst>
                  <a:outerShdw blurRad="38100" dist="38100" dir="2700000" algn="tl">
                    <a:srgbClr val="000000"/>
                  </a:outerShdw>
                </a:effectLst>
                <a:latin typeface="+mn-lt"/>
                <a:ea typeface="+mn-ea"/>
              </a:rPr>
              <a:t>052</a:t>
            </a:r>
            <a:endParaRPr lang="zh-TW" altLang="en-US" sz="2800" dirty="0" smtClean="0">
              <a:effectLst>
                <a:outerShdw blurRad="38100" dist="38100" dir="2700000" algn="tl">
                  <a:srgbClr val="000000"/>
                </a:outerShdw>
              </a:effectLst>
              <a:latin typeface="+mn-lt"/>
              <a:ea typeface="+mn-ea"/>
            </a:endParaRPr>
          </a:p>
        </p:txBody>
      </p:sp>
      <p:sp>
        <p:nvSpPr>
          <p:cNvPr id="17" name="文字方塊 16"/>
          <p:cNvSpPr txBox="1"/>
          <p:nvPr/>
        </p:nvSpPr>
        <p:spPr>
          <a:xfrm>
            <a:off x="6035427" y="5261452"/>
            <a:ext cx="912837" cy="523220"/>
          </a:xfrm>
          <a:prstGeom prst="rect">
            <a:avLst/>
          </a:prstGeom>
          <a:noFill/>
        </p:spPr>
        <p:txBody>
          <a:bodyPr wrap="square" rtlCol="0">
            <a:spAutoFit/>
          </a:bodyPr>
          <a:lstStyle/>
          <a:p>
            <a:r>
              <a:rPr lang="en-US" altLang="zh-TW" sz="2800" dirty="0" smtClean="0">
                <a:effectLst>
                  <a:outerShdw blurRad="38100" dist="38100" dir="2700000" algn="tl">
                    <a:srgbClr val="000000">
                      <a:alpha val="43137"/>
                    </a:srgbClr>
                  </a:outerShdw>
                </a:effectLst>
              </a:rPr>
              <a:t>.</a:t>
            </a:r>
            <a:r>
              <a:rPr lang="en-US" altLang="zh-TW" sz="2800" dirty="0" smtClean="0">
                <a:effectLst>
                  <a:outerShdw blurRad="38100" dist="38100" dir="2700000" algn="tl">
                    <a:srgbClr val="000000"/>
                  </a:outerShdw>
                </a:effectLst>
                <a:latin typeface="+mn-lt"/>
                <a:ea typeface="+mn-ea"/>
              </a:rPr>
              <a:t>207</a:t>
            </a:r>
            <a:endParaRPr lang="zh-TW" altLang="en-US" sz="2800" dirty="0" smtClean="0">
              <a:effectLst>
                <a:outerShdw blurRad="38100" dist="38100" dir="2700000" algn="tl">
                  <a:srgbClr val="000000"/>
                </a:outerShdw>
              </a:effectLst>
              <a:latin typeface="+mn-lt"/>
              <a:ea typeface="+mn-ea"/>
            </a:endParaRPr>
          </a:p>
        </p:txBody>
      </p:sp>
      <p:grpSp>
        <p:nvGrpSpPr>
          <p:cNvPr id="4" name="群組 3"/>
          <p:cNvGrpSpPr/>
          <p:nvPr/>
        </p:nvGrpSpPr>
        <p:grpSpPr>
          <a:xfrm>
            <a:off x="2700338" y="4485186"/>
            <a:ext cx="1371600" cy="769441"/>
            <a:chOff x="2700338" y="4485186"/>
            <a:chExt cx="1371600" cy="769441"/>
          </a:xfrm>
        </p:grpSpPr>
        <p:sp>
          <p:nvSpPr>
            <p:cNvPr id="285703" name="Line 7"/>
            <p:cNvSpPr>
              <a:spLocks noChangeShapeType="1"/>
            </p:cNvSpPr>
            <p:nvPr/>
          </p:nvSpPr>
          <p:spPr bwMode="auto">
            <a:xfrm>
              <a:off x="2700338" y="5072063"/>
              <a:ext cx="1371600" cy="0"/>
            </a:xfrm>
            <a:prstGeom prst="line">
              <a:avLst/>
            </a:prstGeom>
            <a:noFill/>
            <a:ln w="28575">
              <a:solidFill>
                <a:srgbClr val="FF0000"/>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3" name="矩形 2"/>
            <p:cNvSpPr/>
            <p:nvPr/>
          </p:nvSpPr>
          <p:spPr>
            <a:xfrm>
              <a:off x="3139115" y="4485186"/>
              <a:ext cx="494046" cy="769441"/>
            </a:xfrm>
            <a:prstGeom prst="rect">
              <a:avLst/>
            </a:prstGeom>
          </p:spPr>
          <p:txBody>
            <a:bodyPr wrap="none">
              <a:spAutoFit/>
            </a:bodyPr>
            <a:lstStyle/>
            <a:p>
              <a:r>
                <a:rPr lang="en-US" altLang="zh-TW" sz="4400" dirty="0" smtClean="0">
                  <a:solidFill>
                    <a:srgbClr val="FF0000"/>
                  </a:solidFill>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endParaRPr lang="zh-TW" altLang="en-US" sz="4400" dirty="0">
                <a:solidFill>
                  <a:srgbClr val="FF0000"/>
                </a:solidFill>
                <a:effectLst>
                  <a:outerShdw blurRad="38100" dist="38100" dir="2700000" algn="tl">
                    <a:srgbClr val="000000">
                      <a:alpha val="43137"/>
                    </a:srgbClr>
                  </a:outerShdw>
                </a:effectLst>
                <a:latin typeface="Symbol" panose="05050102010706020507" pitchFamily="18" charset="2"/>
              </a:endParaRPr>
            </a:p>
          </p:txBody>
        </p:sp>
      </p:grpSp>
      <p:grpSp>
        <p:nvGrpSpPr>
          <p:cNvPr id="5" name="群組 4"/>
          <p:cNvGrpSpPr/>
          <p:nvPr/>
        </p:nvGrpSpPr>
        <p:grpSpPr>
          <a:xfrm>
            <a:off x="2700338" y="4915149"/>
            <a:ext cx="1371600" cy="769441"/>
            <a:chOff x="2700338" y="4915149"/>
            <a:chExt cx="1371600" cy="769441"/>
          </a:xfrm>
        </p:grpSpPr>
        <p:sp>
          <p:nvSpPr>
            <p:cNvPr id="285705" name="Line 9"/>
            <p:cNvSpPr>
              <a:spLocks noChangeShapeType="1"/>
            </p:cNvSpPr>
            <p:nvPr/>
          </p:nvSpPr>
          <p:spPr bwMode="auto">
            <a:xfrm>
              <a:off x="2700338" y="5529263"/>
              <a:ext cx="1371600" cy="0"/>
            </a:xfrm>
            <a:prstGeom prst="line">
              <a:avLst/>
            </a:prstGeom>
            <a:noFill/>
            <a:ln w="28575">
              <a:solidFill>
                <a:srgbClr val="FF0000"/>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23" name="矩形 22"/>
            <p:cNvSpPr/>
            <p:nvPr/>
          </p:nvSpPr>
          <p:spPr>
            <a:xfrm>
              <a:off x="3111481" y="4915149"/>
              <a:ext cx="494046" cy="769441"/>
            </a:xfrm>
            <a:prstGeom prst="rect">
              <a:avLst/>
            </a:prstGeom>
          </p:spPr>
          <p:txBody>
            <a:bodyPr wrap="none">
              <a:spAutoFit/>
            </a:bodyPr>
            <a:lstStyle/>
            <a:p>
              <a:r>
                <a:rPr lang="en-US" altLang="zh-TW" sz="4400" dirty="0" smtClean="0">
                  <a:solidFill>
                    <a:srgbClr val="FF0000"/>
                  </a:solidFill>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endParaRPr lang="zh-TW" altLang="en-US" sz="4400" dirty="0">
                <a:solidFill>
                  <a:srgbClr val="FF0000"/>
                </a:solidFill>
                <a:effectLst>
                  <a:outerShdw blurRad="38100" dist="38100" dir="2700000" algn="tl">
                    <a:srgbClr val="000000">
                      <a:alpha val="43137"/>
                    </a:srgbClr>
                  </a:outerShdw>
                </a:effectLst>
                <a:latin typeface="Symbol" panose="05050102010706020507" pitchFamily="18" charset="2"/>
              </a:endParaRPr>
            </a:p>
          </p:txBody>
        </p:sp>
      </p:grpSp>
    </p:spTree>
    <p:extLst>
      <p:ext uri="{BB962C8B-B14F-4D97-AF65-F5344CB8AC3E}">
        <p14:creationId xmlns:p14="http://schemas.microsoft.com/office/powerpoint/2010/main" val="282079444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5704"/>
                                        </p:tgtEl>
                                        <p:attrNameLst>
                                          <p:attrName>style.visibility</p:attrName>
                                        </p:attrNameLst>
                                      </p:cBhvr>
                                      <p:to>
                                        <p:strVal val="visible"/>
                                      </p:to>
                                    </p:set>
                                    <p:animEffect transition="in" filter="wipe(left)">
                                      <p:cBhvr>
                                        <p:cTn id="11" dur="500"/>
                                        <p:tgtEl>
                                          <p:spTgt spid="28570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85707"/>
                                        </p:tgtEl>
                                        <p:attrNameLst>
                                          <p:attrName>style.visibility</p:attrName>
                                        </p:attrNameLst>
                                      </p:cBhvr>
                                      <p:to>
                                        <p:strVal val="visible"/>
                                      </p:to>
                                    </p:set>
                                    <p:animEffect transition="in" filter="dissolve">
                                      <p:cBhvr>
                                        <p:cTn id="19" dur="500"/>
                                        <p:tgtEl>
                                          <p:spTgt spid="28570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85706"/>
                                        </p:tgtEl>
                                        <p:attrNameLst>
                                          <p:attrName>style.visibility</p:attrName>
                                        </p:attrNameLst>
                                      </p:cBhvr>
                                      <p:to>
                                        <p:strVal val="visible"/>
                                      </p:to>
                                    </p:set>
                                    <p:animEffect transition="in" filter="wipe(left)">
                                      <p:cBhvr>
                                        <p:cTn id="28" dur="500"/>
                                        <p:tgtEl>
                                          <p:spTgt spid="285706"/>
                                        </p:tgtEl>
                                      </p:cBhvr>
                                    </p:animEffect>
                                  </p:childTnLst>
                                </p:cTn>
                              </p:par>
                            </p:childTnLst>
                          </p:cTn>
                        </p:par>
                        <p:par>
                          <p:cTn id="29" fill="hold">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par>
                          <p:cTn id="33" fill="hold">
                            <p:stCondLst>
                              <p:cond delay="1500"/>
                            </p:stCondLst>
                            <p:childTnLst>
                              <p:par>
                                <p:cTn id="34" presetID="9" presetClass="entr" presetSubtype="0" fill="hold" grpId="0" nodeType="afterEffect">
                                  <p:stCondLst>
                                    <p:cond delay="0"/>
                                  </p:stCondLst>
                                  <p:childTnLst>
                                    <p:set>
                                      <p:cBhvr>
                                        <p:cTn id="35" dur="1" fill="hold">
                                          <p:stCondLst>
                                            <p:cond delay="0"/>
                                          </p:stCondLst>
                                        </p:cTn>
                                        <p:tgtEl>
                                          <p:spTgt spid="285708"/>
                                        </p:tgtEl>
                                        <p:attrNameLst>
                                          <p:attrName>style.visibility</p:attrName>
                                        </p:attrNameLst>
                                      </p:cBhvr>
                                      <p:to>
                                        <p:strVal val="visible"/>
                                      </p:to>
                                    </p:set>
                                    <p:animEffect transition="in" filter="dissolve">
                                      <p:cBhvr>
                                        <p:cTn id="36" dur="500"/>
                                        <p:tgtEl>
                                          <p:spTgt spid="285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7" grpId="0" animBg="1"/>
      <p:bldP spid="285708" grpId="0" animBg="1"/>
      <p:bldP spid="16" grpId="0"/>
      <p:bldP spid="1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629443D-330D-47A5-A565-94339DED3DB1}"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342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A919B91-7605-4A35-A5E9-4DF8557DD78F}" type="slidenum">
              <a:rPr kumimoji="1" lang="zh-TW" altLang="en-US">
                <a:effectLst>
                  <a:outerShdw blurRad="38100" dist="38100" dir="2700000" algn="tl">
                    <a:srgbClr val="000000"/>
                  </a:outerShdw>
                </a:effectLst>
                <a:ea typeface="華康細圓體" pitchFamily="49" charset="-120"/>
                <a:cs typeface="+mj-cs"/>
              </a:rPr>
              <a:pPr>
                <a:defRPr/>
              </a:pPr>
              <a:t>102</a:t>
            </a:fld>
            <a:endParaRPr kumimoji="1" lang="en-US" altLang="zh-TW">
              <a:effectLst>
                <a:outerShdw blurRad="38100" dist="38100" dir="2700000" algn="tl">
                  <a:srgbClr val="000000"/>
                </a:outerShdw>
              </a:effectLst>
              <a:ea typeface="華康細圓體" pitchFamily="49" charset="-120"/>
              <a:cs typeface="+mj-cs"/>
            </a:endParaRPr>
          </a:p>
        </p:txBody>
      </p:sp>
      <p:sp>
        <p:nvSpPr>
          <p:cNvPr id="287746" name="Rectangle 2"/>
          <p:cNvSpPr>
            <a:spLocks noGrp="1" noChangeArrowheads="1"/>
          </p:cNvSpPr>
          <p:nvPr>
            <p:ph type="title"/>
          </p:nvPr>
        </p:nvSpPr>
        <p:spPr>
          <a:xfrm>
            <a:off x="395288" y="260648"/>
            <a:ext cx="8229600" cy="127764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Tabular Approach: Step 3</a:t>
            </a:r>
          </a:p>
        </p:txBody>
      </p:sp>
      <p:sp>
        <p:nvSpPr>
          <p:cNvPr id="287747" name="Rectangle 3"/>
          <p:cNvSpPr>
            <a:spLocks noGrp="1" noChangeArrowheads="1"/>
          </p:cNvSpPr>
          <p:nvPr>
            <p:ph type="body" idx="1"/>
          </p:nvPr>
        </p:nvSpPr>
        <p:spPr>
          <a:xfrm>
            <a:off x="611560" y="1828800"/>
            <a:ext cx="7822828" cy="4333875"/>
          </a:xfrm>
        </p:spPr>
        <p:txBody>
          <a:bodyPr/>
          <a:lstStyle/>
          <a:p>
            <a:pPr eaLnBrk="1" hangingPunct="1">
              <a:defRPr/>
            </a:pPr>
            <a:r>
              <a:rPr lang="en-US" altLang="zh-TW" sz="4800" b="1" dirty="0" smtClean="0">
                <a:solidFill>
                  <a:schemeClr val="accent2"/>
                </a:solidFill>
              </a:rPr>
              <a:t>Sum</a:t>
            </a:r>
            <a:r>
              <a:rPr lang="en-US" altLang="zh-TW" sz="4800" dirty="0" smtClean="0"/>
              <a:t> the joint probabilities in column 4. The sum is the probability of the new information </a:t>
            </a:r>
            <a:r>
              <a:rPr lang="en-US" altLang="zh-TW" sz="4800" i="1" dirty="0" smtClean="0">
                <a:latin typeface="Times New Roman" pitchFamily="18" charset="0"/>
              </a:rPr>
              <a:t>P</a:t>
            </a:r>
            <a:r>
              <a:rPr lang="en-US" altLang="zh-TW" sz="4800" dirty="0" smtClean="0"/>
              <a:t>(</a:t>
            </a:r>
            <a:r>
              <a:rPr lang="en-US" altLang="zh-TW" sz="4800" i="1" dirty="0" smtClean="0">
                <a:latin typeface="Times New Roman" pitchFamily="18" charset="0"/>
              </a:rPr>
              <a:t>B</a:t>
            </a:r>
            <a:r>
              <a:rPr lang="en-US" altLang="zh-TW" sz="4800" dirty="0" smtClean="0"/>
              <a:t>). </a:t>
            </a:r>
          </a:p>
        </p:txBody>
      </p:sp>
    </p:spTree>
    <p:extLst>
      <p:ext uri="{BB962C8B-B14F-4D97-AF65-F5344CB8AC3E}">
        <p14:creationId xmlns:p14="http://schemas.microsoft.com/office/powerpoint/2010/main" val="2557571212"/>
      </p:ext>
    </p:extLst>
  </p:cSld>
  <p:clrMapOvr>
    <a:masterClrMapping/>
  </p:clrMapOvr>
  <p:transition>
    <p:dissolv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74114D9-A6C3-4EAB-9AA8-4DFDEF05BB54}"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445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D708174-F1BD-42DC-9EF2-39C837E12541}" type="slidenum">
              <a:rPr kumimoji="1" lang="zh-TW" altLang="en-US">
                <a:effectLst>
                  <a:outerShdw blurRad="38100" dist="38100" dir="2700000" algn="tl">
                    <a:srgbClr val="000000"/>
                  </a:outerShdw>
                </a:effectLst>
                <a:ea typeface="華康細圓體" pitchFamily="49" charset="-120"/>
                <a:cs typeface="+mj-cs"/>
              </a:rPr>
              <a:pPr>
                <a:defRPr/>
              </a:pPr>
              <a:t>103</a:t>
            </a:fld>
            <a:endParaRPr kumimoji="1" lang="en-US" altLang="zh-TW" dirty="0">
              <a:effectLst>
                <a:outerShdw blurRad="38100" dist="38100" dir="2700000" algn="tl">
                  <a:srgbClr val="000000"/>
                </a:outerShdw>
              </a:effectLst>
              <a:ea typeface="華康細圓體" pitchFamily="49" charset="-120"/>
              <a:cs typeface="+mj-cs"/>
            </a:endParaRPr>
          </a:p>
        </p:txBody>
      </p:sp>
      <p:sp>
        <p:nvSpPr>
          <p:cNvPr id="104452" name="Rectangle 2"/>
          <p:cNvSpPr>
            <a:spLocks noChangeArrowheads="1"/>
          </p:cNvSpPr>
          <p:nvPr/>
        </p:nvSpPr>
        <p:spPr bwMode="auto">
          <a:xfrm>
            <a:off x="0" y="2617788"/>
            <a:ext cx="9144000" cy="3835400"/>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p:spPr>
        <p:txBody>
          <a:bodyPr wrap="none" anchor="ctr"/>
          <a:lstStyle/>
          <a:p>
            <a:endParaRPr lang="zh-TW" altLang="en-US"/>
          </a:p>
        </p:txBody>
      </p:sp>
      <p:sp>
        <p:nvSpPr>
          <p:cNvPr id="291843" name="Rectangle 3"/>
          <p:cNvSpPr>
            <a:spLocks noGrp="1" noChangeArrowheads="1"/>
          </p:cNvSpPr>
          <p:nvPr>
            <p:ph type="title"/>
          </p:nvPr>
        </p:nvSpPr>
        <p:spPr>
          <a:xfrm>
            <a:off x="179512" y="260921"/>
            <a:ext cx="8712968" cy="1439887"/>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Tabular Approach: Step 3</a:t>
            </a:r>
          </a:p>
        </p:txBody>
      </p:sp>
      <p:sp>
        <p:nvSpPr>
          <p:cNvPr id="291844" name="Rectangle 4"/>
          <p:cNvSpPr>
            <a:spLocks noGrp="1" noChangeArrowheads="1"/>
          </p:cNvSpPr>
          <p:nvPr>
            <p:ph type="body" idx="1"/>
          </p:nvPr>
        </p:nvSpPr>
        <p:spPr>
          <a:xfrm>
            <a:off x="0" y="2627313"/>
            <a:ext cx="9144000" cy="3568700"/>
          </a:xfrm>
        </p:spPr>
        <p:txBody>
          <a:bodyPr/>
          <a:lstStyle/>
          <a:p>
            <a:pPr eaLnBrk="1" hangingPunct="1">
              <a:buFont typeface="Wingdings" pitchFamily="2" charset="2"/>
              <a:buNone/>
              <a:defRPr/>
            </a:pPr>
            <a:r>
              <a:rPr lang="zh-TW" altLang="en-US" sz="2800" dirty="0" smtClean="0"/>
              <a:t>    (1)	           (2)              (3)      	        (4)    	        (5)</a:t>
            </a:r>
          </a:p>
          <a:p>
            <a:pPr eaLnBrk="1" hangingPunct="1">
              <a:buFont typeface="Wingdings" pitchFamily="2" charset="2"/>
              <a:buNone/>
              <a:defRPr/>
            </a:pPr>
            <a:r>
              <a:rPr lang="zh-TW" altLang="en-US" sz="2800" dirty="0" smtClean="0"/>
              <a:t>                  </a:t>
            </a:r>
            <a:r>
              <a:rPr lang="en-US" altLang="zh-TW" sz="2800" dirty="0" smtClean="0"/>
              <a:t>Prior	       Conditional        Joint	</a:t>
            </a:r>
          </a:p>
          <a:p>
            <a:pPr eaLnBrk="1" hangingPunct="1">
              <a:buFont typeface="Wingdings" pitchFamily="2" charset="2"/>
              <a:buNone/>
              <a:defRPr/>
            </a:pPr>
            <a:r>
              <a:rPr lang="en-US" altLang="zh-TW" sz="2800" dirty="0" smtClean="0"/>
              <a:t>Events         Prob.          Prob.            Prob.</a:t>
            </a:r>
          </a:p>
          <a:p>
            <a:pPr eaLnBrk="1" hangingPunct="1">
              <a:buNone/>
              <a:defRPr/>
            </a:pPr>
            <a:r>
              <a:rPr lang="en-US" altLang="zh-TW" sz="2800" dirty="0" smtClean="0"/>
              <a:t>    </a:t>
            </a:r>
            <a:r>
              <a:rPr lang="en-US" altLang="zh-TW" sz="2800" i="1" dirty="0">
                <a:latin typeface="Times New Roman" pitchFamily="18" charset="0"/>
              </a:rPr>
              <a:t>A</a:t>
            </a:r>
            <a:r>
              <a:rPr lang="en-US" altLang="zh-TW" sz="2800" i="1" baseline="-25000" dirty="0">
                <a:latin typeface="Times New Roman" pitchFamily="18" charset="0"/>
              </a:rPr>
              <a:t>i</a:t>
            </a:r>
            <a:r>
              <a:rPr lang="en-US" altLang="zh-TW" sz="2800" dirty="0">
                <a:latin typeface="Times New Roman" pitchFamily="18" charset="0"/>
              </a:rPr>
              <a:t>  </a:t>
            </a:r>
            <a:r>
              <a:rPr lang="en-US" altLang="zh-TW" sz="2800" dirty="0"/>
              <a:t>         </a:t>
            </a:r>
            <a:r>
              <a:rPr lang="en-US" altLang="zh-TW" sz="2800" i="1" dirty="0">
                <a:latin typeface="Times New Roman" pitchFamily="18" charset="0"/>
              </a:rPr>
              <a:t>P</a:t>
            </a:r>
            <a:r>
              <a:rPr lang="en-US" altLang="zh-TW" sz="2800" dirty="0"/>
              <a:t>(</a:t>
            </a:r>
            <a:r>
              <a:rPr lang="en-US" altLang="zh-TW" sz="2800" i="1" dirty="0">
                <a:latin typeface="Times New Roman" pitchFamily="18" charset="0"/>
              </a:rPr>
              <a:t>A</a:t>
            </a:r>
            <a:r>
              <a:rPr lang="en-US" altLang="zh-TW" sz="2800" i="1" baseline="-25000" dirty="0">
                <a:latin typeface="Times New Roman" pitchFamily="18" charset="0"/>
              </a:rPr>
              <a:t>i</a:t>
            </a:r>
            <a:r>
              <a:rPr lang="en-US" altLang="zh-TW" sz="2800" dirty="0"/>
              <a:t>)	          </a:t>
            </a:r>
            <a:r>
              <a:rPr lang="en-US" altLang="zh-TW" sz="2800" i="1" dirty="0">
                <a:latin typeface="Times New Roman" pitchFamily="18" charset="0"/>
              </a:rPr>
              <a:t>P</a:t>
            </a:r>
            <a:r>
              <a:rPr lang="en-US" altLang="zh-TW" sz="2800" dirty="0"/>
              <a:t>(</a:t>
            </a:r>
            <a:r>
              <a:rPr lang="en-US" altLang="zh-TW" sz="2800" i="1" dirty="0" err="1">
                <a:latin typeface="Times New Roman" pitchFamily="18" charset="0"/>
              </a:rPr>
              <a:t>B</a:t>
            </a:r>
            <a:r>
              <a:rPr lang="en-US" altLang="zh-TW" sz="2800" dirty="0" err="1"/>
              <a:t>|</a:t>
            </a:r>
            <a:r>
              <a:rPr lang="en-US" altLang="zh-TW" sz="2800" i="1" dirty="0" err="1">
                <a:latin typeface="Times New Roman" pitchFamily="18" charset="0"/>
              </a:rPr>
              <a:t>A</a:t>
            </a:r>
            <a:r>
              <a:rPr lang="en-US" altLang="zh-TW" sz="2800" i="1" baseline="-25000" dirty="0" err="1">
                <a:latin typeface="Times New Roman" pitchFamily="18" charset="0"/>
              </a:rPr>
              <a:t>i</a:t>
            </a:r>
            <a:r>
              <a:rPr lang="en-US" altLang="zh-TW" sz="2800" dirty="0"/>
              <a:t>)       </a:t>
            </a:r>
            <a:r>
              <a:rPr lang="en-US" altLang="zh-TW" sz="2800" i="1" dirty="0">
                <a:latin typeface="Times New Roman" pitchFamily="18" charset="0"/>
              </a:rPr>
              <a:t>P</a:t>
            </a:r>
            <a:r>
              <a:rPr lang="en-US" altLang="zh-TW" sz="2800" dirty="0"/>
              <a:t>(</a:t>
            </a:r>
            <a:r>
              <a:rPr lang="en-US" altLang="zh-TW" sz="2800" i="1" dirty="0">
                <a:latin typeface="Times New Roman" pitchFamily="18" charset="0"/>
              </a:rPr>
              <a:t>A</a:t>
            </a:r>
            <a:r>
              <a:rPr lang="en-US" altLang="zh-TW" sz="2800" i="1" baseline="-25000" dirty="0"/>
              <a:t>i </a:t>
            </a:r>
            <a:r>
              <a:rPr lang="en-US" altLang="zh-TW" sz="2800" dirty="0">
                <a:latin typeface="MT Extra" pitchFamily="18" charset="2"/>
                <a:sym typeface="Symbol"/>
              </a:rPr>
              <a:t></a:t>
            </a:r>
            <a:r>
              <a:rPr lang="en-US" altLang="zh-TW" sz="2800" i="1" dirty="0">
                <a:latin typeface="Times New Roman" pitchFamily="18" charset="0"/>
              </a:rPr>
              <a:t>B</a:t>
            </a:r>
            <a:r>
              <a:rPr lang="en-US" altLang="zh-TW" sz="2800" dirty="0"/>
              <a:t>)</a:t>
            </a:r>
          </a:p>
          <a:p>
            <a:pPr eaLnBrk="1" hangingPunct="1">
              <a:buFont typeface="Wingdings" pitchFamily="2" charset="2"/>
              <a:buNone/>
              <a:defRPr/>
            </a:pPr>
            <a:r>
              <a:rPr lang="zh-TW" altLang="en-US" sz="2800" i="1" dirty="0" smtClean="0"/>
              <a:t>    </a:t>
            </a:r>
            <a:r>
              <a:rPr lang="en-US" altLang="zh-TW" sz="2800" i="1" dirty="0" smtClean="0">
                <a:latin typeface="Times New Roman" pitchFamily="18" charset="0"/>
              </a:rPr>
              <a:t>A	</a:t>
            </a:r>
            <a:r>
              <a:rPr lang="en-US" altLang="zh-TW" sz="2800" i="1" dirty="0" smtClean="0"/>
              <a:t>	    </a:t>
            </a:r>
            <a:r>
              <a:rPr lang="en-US" altLang="zh-TW" sz="2800" dirty="0" smtClean="0"/>
              <a:t>.1		     .52	       .052		</a:t>
            </a:r>
          </a:p>
          <a:p>
            <a:pPr eaLnBrk="1" hangingPunct="1">
              <a:buNone/>
              <a:defRPr/>
            </a:pPr>
            <a:r>
              <a:rPr lang="en-US" altLang="zh-TW" sz="2800" i="1" dirty="0" smtClean="0"/>
              <a:t>    </a:t>
            </a:r>
            <a:r>
              <a:rPr lang="en-US" altLang="zh-TW" sz="2800" i="1" dirty="0" smtClean="0">
                <a:latin typeface="Times New Roman" pitchFamily="18" charset="0"/>
              </a:rPr>
              <a:t>A</a:t>
            </a:r>
            <a:r>
              <a:rPr lang="en-US" altLang="zh-TW" sz="2800" i="1" baseline="30000" dirty="0" smtClean="0">
                <a:latin typeface="Times New Roman" pitchFamily="18" charset="0"/>
              </a:rPr>
              <a:t>C </a:t>
            </a:r>
            <a:r>
              <a:rPr lang="en-US" altLang="zh-TW" sz="2800" i="1" dirty="0" smtClean="0">
                <a:latin typeface="Times New Roman" pitchFamily="18" charset="0"/>
              </a:rPr>
              <a:t>	</a:t>
            </a:r>
            <a:r>
              <a:rPr lang="en-US" altLang="zh-TW" sz="2800" i="1" dirty="0" smtClean="0"/>
              <a:t>	    </a:t>
            </a:r>
            <a:r>
              <a:rPr lang="en-US" altLang="zh-TW" sz="2800" dirty="0" smtClean="0"/>
              <a:t>.9		     .23	       .207 	</a:t>
            </a:r>
            <a:endParaRPr lang="en-US" altLang="zh-TW" sz="2800" u="sng" dirty="0" smtClean="0"/>
          </a:p>
          <a:p>
            <a:pPr lvl="3" eaLnBrk="1" hangingPunct="1">
              <a:buFont typeface="Wingdings" pitchFamily="2" charset="2"/>
              <a:buNone/>
              <a:defRPr/>
            </a:pPr>
            <a:r>
              <a:rPr lang="en-US" altLang="zh-TW" sz="2800" dirty="0" smtClean="0"/>
              <a:t>       1.0		                </a:t>
            </a:r>
            <a:endParaRPr lang="en-US" altLang="zh-TW" sz="2800" dirty="0" smtClean="0">
              <a:latin typeface="Book Antiqua" pitchFamily="18" charset="0"/>
            </a:endParaRPr>
          </a:p>
        </p:txBody>
      </p:sp>
      <p:sp>
        <p:nvSpPr>
          <p:cNvPr id="291847" name="Rectangle 7"/>
          <p:cNvSpPr>
            <a:spLocks noChangeArrowheads="1"/>
          </p:cNvSpPr>
          <p:nvPr/>
        </p:nvSpPr>
        <p:spPr bwMode="auto">
          <a:xfrm>
            <a:off x="5257800" y="5730875"/>
            <a:ext cx="1906488" cy="533400"/>
          </a:xfrm>
          <a:prstGeom prst="rect">
            <a:avLst/>
          </a:prstGeom>
          <a:noFill/>
          <a:ln w="28575">
            <a:solidFill>
              <a:srgbClr val="FF00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291848" name="Text Box 8"/>
          <p:cNvSpPr txBox="1">
            <a:spLocks noChangeArrowheads="1"/>
          </p:cNvSpPr>
          <p:nvPr/>
        </p:nvSpPr>
        <p:spPr bwMode="auto">
          <a:xfrm>
            <a:off x="1835696" y="1772816"/>
            <a:ext cx="5976664" cy="701675"/>
          </a:xfrm>
          <a:prstGeom prst="rect">
            <a:avLst/>
          </a:prstGeom>
          <a:solidFill>
            <a:srgbClr val="221100"/>
          </a:solidFill>
          <a:ln w="12700">
            <a:solidFill>
              <a:schemeClr val="tx1"/>
            </a:solidFill>
            <a:miter lim="800000"/>
            <a:headEnd/>
            <a:tailEnd/>
          </a:ln>
          <a:effectLst/>
        </p:spPr>
        <p:txBody>
          <a:bodyPr wrap="square">
            <a:spAutoFit/>
          </a:bodyPr>
          <a:lstStyle/>
          <a:p>
            <a:pPr algn="ctr">
              <a:spcBef>
                <a:spcPct val="50000"/>
              </a:spcBef>
              <a:defRPr/>
            </a:pPr>
            <a:r>
              <a:rPr lang="en-US" altLang="zh-TW" sz="4000" dirty="0">
                <a:effectLst>
                  <a:outerShdw blurRad="38100" dist="38100" dir="2700000" algn="tl">
                    <a:srgbClr val="000000"/>
                  </a:outerShdw>
                </a:effectLst>
              </a:rPr>
              <a:t>Assume event </a:t>
            </a:r>
            <a:r>
              <a:rPr lang="en-US" altLang="zh-TW" sz="4000" i="1" dirty="0">
                <a:effectLst>
                  <a:outerShdw blurRad="38100" dist="38100" dir="2700000" algn="tl">
                    <a:srgbClr val="000000"/>
                  </a:outerShdw>
                </a:effectLst>
                <a:latin typeface="Times New Roman" pitchFamily="18" charset="0"/>
              </a:rPr>
              <a:t>B</a:t>
            </a:r>
            <a:r>
              <a:rPr lang="en-US" altLang="zh-TW" sz="4000" dirty="0">
                <a:effectLst>
                  <a:outerShdw blurRad="38100" dist="38100" dir="2700000" algn="tl">
                    <a:srgbClr val="000000"/>
                  </a:outerShdw>
                </a:effectLst>
              </a:rPr>
              <a:t> occurs</a:t>
            </a:r>
          </a:p>
        </p:txBody>
      </p:sp>
      <p:sp>
        <p:nvSpPr>
          <p:cNvPr id="291849" name="Line 9"/>
          <p:cNvSpPr>
            <a:spLocks noChangeShapeType="1"/>
          </p:cNvSpPr>
          <p:nvPr/>
        </p:nvSpPr>
        <p:spPr bwMode="auto">
          <a:xfrm>
            <a:off x="0" y="5661025"/>
            <a:ext cx="9144000" cy="0"/>
          </a:xfrm>
          <a:prstGeom prst="line">
            <a:avLst/>
          </a:prstGeom>
          <a:noFill/>
          <a:ln w="28575">
            <a:solidFill>
              <a:schemeClr val="tx1"/>
            </a:solidFill>
            <a:round/>
            <a:headEnd/>
            <a:tailEnd/>
          </a:ln>
          <a:effectLst>
            <a:outerShdw dist="35921" dir="2700000" algn="ctr" rotWithShape="0">
              <a:srgbClr val="000000"/>
            </a:outerShdw>
          </a:effectLst>
        </p:spPr>
        <p:txBody>
          <a:bodyPr/>
          <a:lstStyle/>
          <a:p>
            <a:pPr>
              <a:defRPr/>
            </a:pPr>
            <a:endParaRPr lang="zh-TW" altLang="en-US"/>
          </a:p>
        </p:txBody>
      </p:sp>
      <p:sp>
        <p:nvSpPr>
          <p:cNvPr id="291850" name="Line 10"/>
          <p:cNvSpPr>
            <a:spLocks noChangeShapeType="1"/>
          </p:cNvSpPr>
          <p:nvPr/>
        </p:nvSpPr>
        <p:spPr bwMode="auto">
          <a:xfrm>
            <a:off x="0" y="4652963"/>
            <a:ext cx="9144000" cy="0"/>
          </a:xfrm>
          <a:prstGeom prst="line">
            <a:avLst/>
          </a:prstGeom>
          <a:noFill/>
          <a:ln w="28575">
            <a:solidFill>
              <a:schemeClr val="tx1"/>
            </a:solidFill>
            <a:round/>
            <a:headEnd/>
            <a:tailEnd/>
          </a:ln>
          <a:effectLst>
            <a:outerShdw dist="35921" dir="2700000" algn="ctr" rotWithShape="0">
              <a:srgbClr val="000000"/>
            </a:outerShdw>
          </a:effectLst>
        </p:spPr>
        <p:txBody>
          <a:bodyPr/>
          <a:lstStyle/>
          <a:p>
            <a:pPr>
              <a:defRPr/>
            </a:pPr>
            <a:endParaRPr lang="zh-TW" altLang="en-US"/>
          </a:p>
        </p:txBody>
      </p:sp>
      <p:sp>
        <p:nvSpPr>
          <p:cNvPr id="11" name="文字方塊 10"/>
          <p:cNvSpPr txBox="1"/>
          <p:nvPr/>
        </p:nvSpPr>
        <p:spPr>
          <a:xfrm>
            <a:off x="5309929" y="5741056"/>
            <a:ext cx="1896143" cy="523220"/>
          </a:xfrm>
          <a:prstGeom prst="rect">
            <a:avLst/>
          </a:prstGeom>
          <a:noFill/>
        </p:spPr>
        <p:txBody>
          <a:bodyPr wrap="square" rtlCol="0">
            <a:spAutoFit/>
          </a:bodyPr>
          <a:lstStyle/>
          <a:p>
            <a:r>
              <a:rPr lang="en-US" altLang="zh-TW" sz="28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P</a:t>
            </a:r>
            <a:r>
              <a:rPr lang="en-US" altLang="zh-TW" sz="2800" dirty="0">
                <a:effectLst>
                  <a:outerShdw blurRad="38100" dist="38100" dir="2700000" algn="tl">
                    <a:srgbClr val="000000"/>
                  </a:outerShdw>
                </a:effectLst>
                <a:latin typeface="+mn-lt"/>
                <a:ea typeface="+mn-ea"/>
              </a:rPr>
              <a:t>(</a:t>
            </a:r>
            <a:r>
              <a:rPr lang="en-US" altLang="zh-TW" sz="28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B</a:t>
            </a:r>
            <a:r>
              <a:rPr lang="en-US" altLang="zh-TW" sz="2800" dirty="0">
                <a:effectLst>
                  <a:outerShdw blurRad="38100" dist="38100" dir="2700000" algn="tl">
                    <a:srgbClr val="000000"/>
                  </a:outerShdw>
                </a:effectLst>
                <a:latin typeface="+mn-lt"/>
                <a:ea typeface="+mn-ea"/>
              </a:rPr>
              <a:t>)=.259</a:t>
            </a:r>
            <a:endParaRPr lang="zh-TW" altLang="en-US" sz="2800" dirty="0">
              <a:effectLst>
                <a:outerShdw blurRad="38100" dist="38100" dir="2700000" algn="tl">
                  <a:srgbClr val="000000"/>
                </a:outerShdw>
              </a:effectLst>
              <a:latin typeface="+mn-lt"/>
              <a:ea typeface="+mn-ea"/>
            </a:endParaRPr>
          </a:p>
        </p:txBody>
      </p:sp>
    </p:spTree>
    <p:extLst>
      <p:ext uri="{BB962C8B-B14F-4D97-AF65-F5344CB8AC3E}">
        <p14:creationId xmlns:p14="http://schemas.microsoft.com/office/powerpoint/2010/main" val="339503174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1847"/>
                                        </p:tgtEl>
                                        <p:attrNameLst>
                                          <p:attrName>style.visibility</p:attrName>
                                        </p:attrNameLst>
                                      </p:cBhvr>
                                      <p:to>
                                        <p:strVal val="visible"/>
                                      </p:to>
                                    </p:set>
                                    <p:animEffect transition="in" filter="dissolve">
                                      <p:cBhvr>
                                        <p:cTn id="11" dur="500"/>
                                        <p:tgtEl>
                                          <p:spTgt spid="291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P spid="1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629443D-330D-47A5-A565-94339DED3DB1}"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342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A919B91-7605-4A35-A5E9-4DF8557DD78F}" type="slidenum">
              <a:rPr kumimoji="1" lang="zh-TW" altLang="en-US">
                <a:effectLst>
                  <a:outerShdw blurRad="38100" dist="38100" dir="2700000" algn="tl">
                    <a:srgbClr val="000000"/>
                  </a:outerShdw>
                </a:effectLst>
                <a:ea typeface="華康細圓體" pitchFamily="49" charset="-120"/>
                <a:cs typeface="+mj-cs"/>
              </a:rPr>
              <a:pPr>
                <a:defRPr/>
              </a:pPr>
              <a:t>104</a:t>
            </a:fld>
            <a:endParaRPr kumimoji="1" lang="en-US" altLang="zh-TW">
              <a:effectLst>
                <a:outerShdw blurRad="38100" dist="38100" dir="2700000" algn="tl">
                  <a:srgbClr val="000000"/>
                </a:outerShdw>
              </a:effectLst>
              <a:ea typeface="華康細圓體" pitchFamily="49" charset="-120"/>
              <a:cs typeface="+mj-cs"/>
            </a:endParaRPr>
          </a:p>
        </p:txBody>
      </p:sp>
      <p:sp>
        <p:nvSpPr>
          <p:cNvPr id="287746" name="Rectangle 2"/>
          <p:cNvSpPr>
            <a:spLocks noGrp="1" noChangeArrowheads="1"/>
          </p:cNvSpPr>
          <p:nvPr>
            <p:ph type="title"/>
          </p:nvPr>
        </p:nvSpPr>
        <p:spPr>
          <a:xfrm>
            <a:off x="395288" y="260648"/>
            <a:ext cx="8229600" cy="127764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Tabular Approach: Step 4</a:t>
            </a:r>
          </a:p>
        </p:txBody>
      </p:sp>
      <p:sp>
        <p:nvSpPr>
          <p:cNvPr id="287747" name="Rectangle 3"/>
          <p:cNvSpPr>
            <a:spLocks noGrp="1" noChangeArrowheads="1"/>
          </p:cNvSpPr>
          <p:nvPr>
            <p:ph type="body" idx="1"/>
          </p:nvPr>
        </p:nvSpPr>
        <p:spPr>
          <a:xfrm>
            <a:off x="363984" y="1412777"/>
            <a:ext cx="8437822" cy="3905300"/>
          </a:xfrm>
        </p:spPr>
        <p:txBody>
          <a:bodyPr anchor="ctr"/>
          <a:lstStyle/>
          <a:p>
            <a:pPr eaLnBrk="1" hangingPunct="1">
              <a:lnSpc>
                <a:spcPct val="90000"/>
              </a:lnSpc>
              <a:spcAft>
                <a:spcPts val="600"/>
              </a:spcAft>
              <a:defRPr/>
            </a:pPr>
            <a:r>
              <a:rPr lang="en-US" altLang="zh-TW" sz="4000" dirty="0" smtClean="0"/>
              <a:t>In column 5: compute the posterior probabilities using the basic relationship of conditional probability. (Note that the joint probability </a:t>
            </a:r>
            <a:r>
              <a:rPr lang="en-US" altLang="zh-TW" sz="4000" i="1" dirty="0">
                <a:latin typeface="Times New Roman" pitchFamily="18" charset="0"/>
              </a:rPr>
              <a:t>P</a:t>
            </a:r>
            <a:r>
              <a:rPr lang="en-US" altLang="zh-TW" sz="4000" dirty="0"/>
              <a:t>(</a:t>
            </a:r>
            <a:r>
              <a:rPr lang="en-US" altLang="zh-TW" sz="4000" i="1" dirty="0" err="1">
                <a:latin typeface="Times New Roman" pitchFamily="18" charset="0"/>
              </a:rPr>
              <a:t>A</a:t>
            </a:r>
            <a:r>
              <a:rPr lang="en-US" altLang="zh-TW" sz="4000" i="1" baseline="-25000" dirty="0" err="1">
                <a:latin typeface="Times New Roman" pitchFamily="18" charset="0"/>
              </a:rPr>
              <a:t>i</a:t>
            </a:r>
            <a:r>
              <a:rPr lang="en-US" altLang="zh-TW" sz="4000" dirty="0" err="1">
                <a:latin typeface="MT Extra" pitchFamily="18" charset="2"/>
                <a:sym typeface="Symbol"/>
              </a:rPr>
              <a:t></a:t>
            </a:r>
            <a:r>
              <a:rPr lang="en-US" altLang="zh-TW" sz="4000" i="1" dirty="0" err="1">
                <a:latin typeface="Times New Roman" pitchFamily="18" charset="0"/>
              </a:rPr>
              <a:t>B</a:t>
            </a:r>
            <a:r>
              <a:rPr lang="en-US" altLang="zh-TW" sz="4000" dirty="0"/>
              <a:t>) are </a:t>
            </a:r>
            <a:r>
              <a:rPr lang="en-US" altLang="zh-TW" sz="4000" dirty="0" smtClean="0"/>
              <a:t>in column 4 and </a:t>
            </a:r>
            <a:r>
              <a:rPr lang="en-US" altLang="zh-TW" sz="4000" dirty="0"/>
              <a:t>the </a:t>
            </a:r>
            <a:r>
              <a:rPr lang="en-US" altLang="zh-TW" sz="4000" dirty="0" smtClean="0"/>
              <a:t>probability, </a:t>
            </a:r>
            <a:r>
              <a:rPr lang="en-US" altLang="zh-TW" sz="4000" i="1" dirty="0">
                <a:latin typeface="Times New Roman" pitchFamily="18" charset="0"/>
              </a:rPr>
              <a:t>P</a:t>
            </a:r>
            <a:r>
              <a:rPr lang="en-US" altLang="zh-TW" sz="4000" dirty="0"/>
              <a:t>(</a:t>
            </a:r>
            <a:r>
              <a:rPr lang="en-US" altLang="zh-TW" sz="4000" i="1" dirty="0">
                <a:latin typeface="Times New Roman" pitchFamily="18" charset="0"/>
              </a:rPr>
              <a:t>B</a:t>
            </a:r>
            <a:r>
              <a:rPr lang="en-US" altLang="zh-TW" sz="4000" dirty="0" smtClean="0"/>
              <a:t>), </a:t>
            </a:r>
            <a:r>
              <a:rPr lang="en-US" altLang="zh-TW" sz="4000" dirty="0"/>
              <a:t>is t</a:t>
            </a:r>
            <a:r>
              <a:rPr lang="en-US" altLang="zh-TW" sz="4000" dirty="0" smtClean="0"/>
              <a:t>he sum of column 4.</a:t>
            </a:r>
          </a:p>
        </p:txBody>
      </p:sp>
      <p:graphicFrame>
        <p:nvGraphicFramePr>
          <p:cNvPr id="6" name="Object 3"/>
          <p:cNvGraphicFramePr>
            <a:graphicFrameLocks noChangeAspect="1"/>
          </p:cNvGraphicFramePr>
          <p:nvPr>
            <p:extLst>
              <p:ext uri="{D42A27DB-BD31-4B8C-83A1-F6EECF244321}">
                <p14:modId xmlns:p14="http://schemas.microsoft.com/office/powerpoint/2010/main" val="255531285"/>
              </p:ext>
            </p:extLst>
          </p:nvPr>
        </p:nvGraphicFramePr>
        <p:xfrm>
          <a:off x="2627784" y="5229200"/>
          <a:ext cx="4896544" cy="1511300"/>
        </p:xfrm>
        <a:graphic>
          <a:graphicData uri="http://schemas.openxmlformats.org/presentationml/2006/ole">
            <mc:AlternateContent xmlns:mc="http://schemas.openxmlformats.org/markup-compatibility/2006">
              <mc:Choice xmlns:v="urn:schemas-microsoft-com:vml" Requires="v">
                <p:oleObj spid="_x0000_s260138" name="方程式" r:id="rId4" imgW="1371600" imgH="419040" progId="Equation.3">
                  <p:embed/>
                </p:oleObj>
              </mc:Choice>
              <mc:Fallback>
                <p:oleObj name="方程式" r:id="rId4" imgW="137160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5229200"/>
                        <a:ext cx="4896544" cy="1511300"/>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Tree>
    <p:extLst>
      <p:ext uri="{BB962C8B-B14F-4D97-AF65-F5344CB8AC3E}">
        <p14:creationId xmlns:p14="http://schemas.microsoft.com/office/powerpoint/2010/main" val="3742097211"/>
      </p:ext>
    </p:extLst>
  </p:cSld>
  <p:clrMapOvr>
    <a:masterClrMapping/>
  </p:clrMapOvr>
  <p:transition>
    <p:dissolv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056410E-C5B3-471C-B05C-84281C4F7F72}"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547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CAE0B7B-498F-47B0-80B8-3B5315400D3E}" type="slidenum">
              <a:rPr kumimoji="1" lang="zh-TW" altLang="en-US">
                <a:effectLst>
                  <a:outerShdw blurRad="38100" dist="38100" dir="2700000" algn="tl">
                    <a:srgbClr val="000000"/>
                  </a:outerShdw>
                </a:effectLst>
                <a:ea typeface="華康細圓體" pitchFamily="49" charset="-120"/>
                <a:cs typeface="+mj-cs"/>
              </a:rPr>
              <a:pPr>
                <a:defRPr/>
              </a:pPr>
              <a:t>105</a:t>
            </a:fld>
            <a:endParaRPr kumimoji="1" lang="en-US" altLang="zh-TW" dirty="0">
              <a:effectLst>
                <a:outerShdw blurRad="38100" dist="38100" dir="2700000" algn="tl">
                  <a:srgbClr val="000000"/>
                </a:outerShdw>
              </a:effectLst>
              <a:ea typeface="華康細圓體" pitchFamily="49" charset="-120"/>
              <a:cs typeface="+mj-cs"/>
            </a:endParaRPr>
          </a:p>
        </p:txBody>
      </p:sp>
      <p:sp>
        <p:nvSpPr>
          <p:cNvPr id="105476" name="Rectangle 1026"/>
          <p:cNvSpPr>
            <a:spLocks noChangeArrowheads="1"/>
          </p:cNvSpPr>
          <p:nvPr/>
        </p:nvSpPr>
        <p:spPr bwMode="auto">
          <a:xfrm>
            <a:off x="0" y="2439988"/>
            <a:ext cx="9144000" cy="3941762"/>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p:spPr>
        <p:txBody>
          <a:bodyPr wrap="none" anchor="ctr"/>
          <a:lstStyle/>
          <a:p>
            <a:endParaRPr lang="zh-TW" altLang="en-US"/>
          </a:p>
        </p:txBody>
      </p:sp>
      <p:sp>
        <p:nvSpPr>
          <p:cNvPr id="295939" name="Rectangle 1027"/>
          <p:cNvSpPr>
            <a:spLocks noGrp="1" noChangeArrowheads="1"/>
          </p:cNvSpPr>
          <p:nvPr>
            <p:ph type="title"/>
          </p:nvPr>
        </p:nvSpPr>
        <p:spPr>
          <a:xfrm>
            <a:off x="323528" y="260648"/>
            <a:ext cx="8568952" cy="129614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Tabular Approach: Step 4</a:t>
            </a:r>
          </a:p>
        </p:txBody>
      </p:sp>
      <p:sp>
        <p:nvSpPr>
          <p:cNvPr id="295940" name="Rectangle 1028"/>
          <p:cNvSpPr>
            <a:spLocks noGrp="1" noChangeArrowheads="1"/>
          </p:cNvSpPr>
          <p:nvPr>
            <p:ph type="body" idx="1"/>
          </p:nvPr>
        </p:nvSpPr>
        <p:spPr>
          <a:xfrm>
            <a:off x="0" y="2376488"/>
            <a:ext cx="9144000" cy="3697287"/>
          </a:xfrm>
        </p:spPr>
        <p:txBody>
          <a:bodyPr/>
          <a:lstStyle/>
          <a:p>
            <a:pPr eaLnBrk="1" hangingPunct="1">
              <a:buFont typeface="Wingdings" pitchFamily="2" charset="2"/>
              <a:buNone/>
              <a:defRPr/>
            </a:pPr>
            <a:r>
              <a:rPr lang="zh-TW" altLang="en-US" sz="2800" dirty="0" smtClean="0"/>
              <a:t>    (1)	           (2)              (3)      	        (4)    	      (5)</a:t>
            </a:r>
          </a:p>
          <a:p>
            <a:pPr eaLnBrk="1" hangingPunct="1">
              <a:buFont typeface="Wingdings" pitchFamily="2" charset="2"/>
              <a:buNone/>
              <a:defRPr/>
            </a:pPr>
            <a:r>
              <a:rPr lang="zh-TW" altLang="en-US" sz="2800" dirty="0" smtClean="0"/>
              <a:t>                  </a:t>
            </a:r>
            <a:r>
              <a:rPr lang="en-US" altLang="zh-TW" sz="2800" dirty="0" smtClean="0"/>
              <a:t>Prior	       Conditional        Joint      Posterior</a:t>
            </a:r>
          </a:p>
          <a:p>
            <a:pPr eaLnBrk="1" hangingPunct="1">
              <a:buFont typeface="Wingdings" pitchFamily="2" charset="2"/>
              <a:buNone/>
              <a:defRPr/>
            </a:pPr>
            <a:r>
              <a:rPr lang="en-US" altLang="zh-TW" sz="2800" dirty="0" smtClean="0"/>
              <a:t>Events         Prob.          Prob.            Prob.        Prob.</a:t>
            </a:r>
          </a:p>
          <a:p>
            <a:pPr>
              <a:buNone/>
              <a:defRPr/>
            </a:pPr>
            <a:r>
              <a:rPr lang="en-US" altLang="zh-TW" sz="2800" dirty="0" smtClean="0"/>
              <a:t>   </a:t>
            </a:r>
            <a:r>
              <a:rPr lang="en-US" altLang="zh-TW" sz="2800" dirty="0" smtClean="0">
                <a:latin typeface="Times New Roman" pitchFamily="18" charset="0"/>
              </a:rPr>
              <a:t> </a:t>
            </a:r>
            <a:r>
              <a:rPr lang="en-US" altLang="zh-TW" sz="2800" i="1" dirty="0">
                <a:latin typeface="Times New Roman" pitchFamily="18" charset="0"/>
              </a:rPr>
              <a:t>A</a:t>
            </a:r>
            <a:r>
              <a:rPr lang="en-US" altLang="zh-TW" sz="2800" i="1" baseline="-25000" dirty="0">
                <a:latin typeface="Times New Roman" pitchFamily="18" charset="0"/>
              </a:rPr>
              <a:t>i</a:t>
            </a:r>
            <a:r>
              <a:rPr lang="en-US" altLang="zh-TW" sz="2800" dirty="0">
                <a:latin typeface="Times New Roman" pitchFamily="18" charset="0"/>
              </a:rPr>
              <a:t>  </a:t>
            </a:r>
            <a:r>
              <a:rPr lang="en-US" altLang="zh-TW" sz="2800" dirty="0"/>
              <a:t>         </a:t>
            </a:r>
            <a:r>
              <a:rPr lang="en-US" altLang="zh-TW" sz="2800" i="1" dirty="0">
                <a:latin typeface="Times New Roman" pitchFamily="18" charset="0"/>
              </a:rPr>
              <a:t>P</a:t>
            </a:r>
            <a:r>
              <a:rPr lang="en-US" altLang="zh-TW" sz="2800" dirty="0"/>
              <a:t>(</a:t>
            </a:r>
            <a:r>
              <a:rPr lang="en-US" altLang="zh-TW" sz="2800" i="1" dirty="0">
                <a:latin typeface="Times New Roman" pitchFamily="18" charset="0"/>
              </a:rPr>
              <a:t>A</a:t>
            </a:r>
            <a:r>
              <a:rPr lang="en-US" altLang="zh-TW" sz="2800" i="1" baseline="-25000" dirty="0">
                <a:latin typeface="Times New Roman" pitchFamily="18" charset="0"/>
              </a:rPr>
              <a:t>i</a:t>
            </a:r>
            <a:r>
              <a:rPr lang="en-US" altLang="zh-TW" sz="2800" dirty="0"/>
              <a:t>)	          </a:t>
            </a:r>
            <a:r>
              <a:rPr lang="en-US" altLang="zh-TW" sz="2800" i="1" dirty="0">
                <a:latin typeface="Times New Roman" pitchFamily="18" charset="0"/>
              </a:rPr>
              <a:t>P</a:t>
            </a:r>
            <a:r>
              <a:rPr lang="en-US" altLang="zh-TW" sz="2800" dirty="0"/>
              <a:t>(</a:t>
            </a:r>
            <a:r>
              <a:rPr lang="en-US" altLang="zh-TW" sz="2800" i="1" dirty="0" err="1">
                <a:latin typeface="Times New Roman" pitchFamily="18" charset="0"/>
              </a:rPr>
              <a:t>B</a:t>
            </a:r>
            <a:r>
              <a:rPr lang="en-US" altLang="zh-TW" sz="2800" dirty="0" err="1"/>
              <a:t>|</a:t>
            </a:r>
            <a:r>
              <a:rPr lang="en-US" altLang="zh-TW" sz="2800" i="1" dirty="0" err="1">
                <a:latin typeface="Times New Roman" pitchFamily="18" charset="0"/>
              </a:rPr>
              <a:t>A</a:t>
            </a:r>
            <a:r>
              <a:rPr lang="en-US" altLang="zh-TW" sz="2800" i="1" baseline="-25000" dirty="0" err="1">
                <a:latin typeface="Times New Roman" pitchFamily="18" charset="0"/>
              </a:rPr>
              <a:t>i</a:t>
            </a:r>
            <a:r>
              <a:rPr lang="en-US" altLang="zh-TW" sz="2800" dirty="0"/>
              <a:t>)       </a:t>
            </a:r>
            <a:r>
              <a:rPr lang="en-US" altLang="zh-TW" sz="2800" i="1" dirty="0">
                <a:latin typeface="Times New Roman" pitchFamily="18" charset="0"/>
              </a:rPr>
              <a:t>P</a:t>
            </a:r>
            <a:r>
              <a:rPr lang="en-US" altLang="zh-TW" sz="2800" dirty="0"/>
              <a:t>(</a:t>
            </a:r>
            <a:r>
              <a:rPr lang="en-US" altLang="zh-TW" sz="2800" i="1" dirty="0">
                <a:latin typeface="Times New Roman" pitchFamily="18" charset="0"/>
              </a:rPr>
              <a:t>A</a:t>
            </a:r>
            <a:r>
              <a:rPr lang="en-US" altLang="zh-TW" sz="2800" i="1" baseline="-25000" dirty="0"/>
              <a:t>i </a:t>
            </a:r>
            <a:r>
              <a:rPr lang="en-US" altLang="zh-TW" sz="2800" dirty="0">
                <a:latin typeface="MT Extra" pitchFamily="18" charset="2"/>
                <a:sym typeface="Symbol"/>
              </a:rPr>
              <a:t></a:t>
            </a:r>
            <a:r>
              <a:rPr lang="en-US" altLang="zh-TW" sz="2800" i="1" dirty="0">
                <a:latin typeface="Times New Roman" pitchFamily="18" charset="0"/>
              </a:rPr>
              <a:t>B</a:t>
            </a:r>
            <a:r>
              <a:rPr lang="en-US" altLang="zh-TW" sz="2800" dirty="0" smtClean="0"/>
              <a:t>)    </a:t>
            </a:r>
            <a:r>
              <a:rPr lang="en-US" altLang="zh-TW" sz="2800" i="1" dirty="0" smtClean="0">
                <a:latin typeface="Times New Roman" pitchFamily="18" charset="0"/>
              </a:rPr>
              <a:t>P</a:t>
            </a:r>
            <a:r>
              <a:rPr lang="en-US" altLang="zh-TW" sz="2800" dirty="0" smtClean="0"/>
              <a:t>(</a:t>
            </a:r>
            <a:r>
              <a:rPr lang="en-US" altLang="zh-TW" sz="2800" i="1" dirty="0" err="1" smtClean="0">
                <a:latin typeface="Times New Roman" pitchFamily="18" charset="0"/>
              </a:rPr>
              <a:t>A</a:t>
            </a:r>
            <a:r>
              <a:rPr lang="en-US" altLang="zh-TW" sz="2800" i="1" baseline="-25000" dirty="0" err="1" smtClean="0">
                <a:latin typeface="Times New Roman" pitchFamily="18" charset="0"/>
              </a:rPr>
              <a:t>i</a:t>
            </a:r>
            <a:r>
              <a:rPr lang="en-US" altLang="zh-TW" sz="2800" dirty="0" err="1" smtClean="0"/>
              <a:t>|</a:t>
            </a:r>
            <a:r>
              <a:rPr lang="en-US" altLang="zh-TW" sz="2800" i="1" dirty="0" err="1" smtClean="0">
                <a:latin typeface="Times New Roman" pitchFamily="18" charset="0"/>
              </a:rPr>
              <a:t>B</a:t>
            </a:r>
            <a:r>
              <a:rPr lang="en-US" altLang="zh-TW" sz="2800" dirty="0" smtClean="0"/>
              <a:t>) </a:t>
            </a:r>
          </a:p>
          <a:p>
            <a:pPr eaLnBrk="1" hangingPunct="1">
              <a:buFont typeface="Wingdings" pitchFamily="2" charset="2"/>
              <a:buNone/>
              <a:defRPr/>
            </a:pPr>
            <a:r>
              <a:rPr lang="en-US" altLang="zh-TW" sz="2800" i="1" dirty="0" smtClean="0"/>
              <a:t>   </a:t>
            </a:r>
            <a:r>
              <a:rPr lang="en-US" altLang="zh-TW" sz="2800" i="1" dirty="0" smtClean="0">
                <a:latin typeface="Times New Roman" pitchFamily="18" charset="0"/>
              </a:rPr>
              <a:t> A</a:t>
            </a:r>
            <a:r>
              <a:rPr lang="en-US" altLang="zh-TW" sz="2800" i="1" dirty="0" smtClean="0"/>
              <a:t>		    </a:t>
            </a:r>
            <a:r>
              <a:rPr lang="en-US" altLang="zh-TW" sz="2800" dirty="0" smtClean="0"/>
              <a:t>.1		     .52	        .052	      </a:t>
            </a:r>
          </a:p>
          <a:p>
            <a:pPr eaLnBrk="1" hangingPunct="1">
              <a:buNone/>
              <a:defRPr/>
            </a:pPr>
            <a:r>
              <a:rPr lang="en-US" altLang="zh-TW" sz="2800" i="1" dirty="0" smtClean="0"/>
              <a:t>    </a:t>
            </a:r>
            <a:r>
              <a:rPr lang="en-US" altLang="zh-TW" sz="2800" i="1" dirty="0" smtClean="0">
                <a:latin typeface="Times New Roman" pitchFamily="18" charset="0"/>
              </a:rPr>
              <a:t>A</a:t>
            </a:r>
            <a:r>
              <a:rPr lang="en-US" altLang="zh-TW" sz="2800" i="1" baseline="30000" dirty="0" smtClean="0">
                <a:latin typeface="Times New Roman" pitchFamily="18" charset="0"/>
              </a:rPr>
              <a:t>C </a:t>
            </a:r>
            <a:r>
              <a:rPr lang="en-US" altLang="zh-TW" sz="2800" i="1" dirty="0" smtClean="0">
                <a:latin typeface="Times New Roman" pitchFamily="18" charset="0"/>
              </a:rPr>
              <a:t>	</a:t>
            </a:r>
            <a:r>
              <a:rPr lang="en-US" altLang="zh-TW" sz="2800" i="1" dirty="0" smtClean="0"/>
              <a:t>	    </a:t>
            </a:r>
            <a:r>
              <a:rPr lang="en-US" altLang="zh-TW" sz="2800" dirty="0" smtClean="0"/>
              <a:t>.</a:t>
            </a:r>
            <a:r>
              <a:rPr lang="en-US" altLang="zh-TW" sz="2800" dirty="0"/>
              <a:t>9</a:t>
            </a:r>
            <a:r>
              <a:rPr lang="en-US" altLang="zh-TW" sz="2800" dirty="0" smtClean="0"/>
              <a:t>               .23               .207           </a:t>
            </a:r>
            <a:endParaRPr lang="en-US" altLang="zh-TW" sz="2800" u="sng" dirty="0" smtClean="0"/>
          </a:p>
          <a:p>
            <a:pPr lvl="3" eaLnBrk="1" hangingPunct="1">
              <a:buFont typeface="Wingdings" pitchFamily="2" charset="2"/>
              <a:buNone/>
              <a:defRPr/>
            </a:pPr>
            <a:r>
              <a:rPr lang="en-US" altLang="zh-TW" sz="2800" dirty="0" smtClean="0"/>
              <a:t>       1.0		                </a:t>
            </a:r>
            <a:r>
              <a:rPr lang="en-US" altLang="zh-TW" sz="2800" i="1" dirty="0" smtClean="0">
                <a:latin typeface="Times New Roman" pitchFamily="18" charset="0"/>
              </a:rPr>
              <a:t>P</a:t>
            </a:r>
            <a:r>
              <a:rPr lang="en-US" altLang="zh-TW" sz="2800" dirty="0" smtClean="0"/>
              <a:t>(</a:t>
            </a:r>
            <a:r>
              <a:rPr lang="en-US" altLang="zh-TW" sz="2800" i="1" dirty="0" smtClean="0">
                <a:latin typeface="Times New Roman" pitchFamily="18" charset="0"/>
              </a:rPr>
              <a:t>B</a:t>
            </a:r>
            <a:r>
              <a:rPr lang="en-US" altLang="zh-TW" sz="2800" dirty="0" smtClean="0"/>
              <a:t>)=.259 </a:t>
            </a:r>
            <a:endParaRPr lang="en-US" altLang="zh-TW" sz="2800" baseline="-25000" dirty="0" smtClean="0"/>
          </a:p>
        </p:txBody>
      </p:sp>
      <p:sp>
        <p:nvSpPr>
          <p:cNvPr id="295945" name="Rectangle 1033"/>
          <p:cNvSpPr>
            <a:spLocks noChangeArrowheads="1"/>
          </p:cNvSpPr>
          <p:nvPr/>
        </p:nvSpPr>
        <p:spPr bwMode="auto">
          <a:xfrm>
            <a:off x="7956550" y="4489450"/>
            <a:ext cx="1058863" cy="457200"/>
          </a:xfrm>
          <a:prstGeom prst="rect">
            <a:avLst/>
          </a:prstGeom>
          <a:noFill/>
          <a:ln w="28575">
            <a:solidFill>
              <a:srgbClr val="FF00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295949" name="Text Box 1037"/>
          <p:cNvSpPr txBox="1">
            <a:spLocks noChangeArrowheads="1"/>
          </p:cNvSpPr>
          <p:nvPr/>
        </p:nvSpPr>
        <p:spPr bwMode="auto">
          <a:xfrm>
            <a:off x="1979711" y="1556792"/>
            <a:ext cx="5616625" cy="701675"/>
          </a:xfrm>
          <a:prstGeom prst="rect">
            <a:avLst/>
          </a:prstGeom>
          <a:solidFill>
            <a:srgbClr val="221100"/>
          </a:solidFill>
          <a:ln w="12700">
            <a:solidFill>
              <a:schemeClr val="tx1"/>
            </a:solidFill>
            <a:miter lim="800000"/>
            <a:headEnd/>
            <a:tailEnd/>
          </a:ln>
          <a:effectLst/>
        </p:spPr>
        <p:txBody>
          <a:bodyPr wrap="square">
            <a:spAutoFit/>
          </a:bodyPr>
          <a:lstStyle/>
          <a:p>
            <a:pPr>
              <a:spcBef>
                <a:spcPct val="50000"/>
              </a:spcBef>
              <a:defRPr/>
            </a:pPr>
            <a:r>
              <a:rPr lang="en-US" altLang="zh-TW" sz="4000" dirty="0">
                <a:effectLst>
                  <a:outerShdw blurRad="38100" dist="38100" dir="2700000" algn="tl">
                    <a:srgbClr val="000000"/>
                  </a:outerShdw>
                </a:effectLst>
              </a:rPr>
              <a:t>Assume event </a:t>
            </a:r>
            <a:r>
              <a:rPr lang="en-US" altLang="zh-TW" sz="4000" i="1" dirty="0">
                <a:effectLst>
                  <a:outerShdw blurRad="38100" dist="38100" dir="2700000" algn="tl">
                    <a:srgbClr val="000000"/>
                  </a:outerShdw>
                </a:effectLst>
                <a:latin typeface="Times New Roman" pitchFamily="18" charset="0"/>
              </a:rPr>
              <a:t>B</a:t>
            </a:r>
            <a:r>
              <a:rPr lang="en-US" altLang="zh-TW" sz="4000" dirty="0">
                <a:effectLst>
                  <a:outerShdw blurRad="38100" dist="38100" dir="2700000" algn="tl">
                    <a:srgbClr val="000000"/>
                  </a:outerShdw>
                </a:effectLst>
              </a:rPr>
              <a:t> occurs</a:t>
            </a:r>
          </a:p>
        </p:txBody>
      </p:sp>
      <p:sp>
        <p:nvSpPr>
          <p:cNvPr id="295950" name="Line 1038"/>
          <p:cNvSpPr>
            <a:spLocks noChangeShapeType="1"/>
          </p:cNvSpPr>
          <p:nvPr/>
        </p:nvSpPr>
        <p:spPr bwMode="auto">
          <a:xfrm>
            <a:off x="0" y="5445125"/>
            <a:ext cx="9144000" cy="0"/>
          </a:xfrm>
          <a:prstGeom prst="line">
            <a:avLst/>
          </a:prstGeom>
          <a:noFill/>
          <a:ln w="28575">
            <a:solidFill>
              <a:schemeClr val="tx1"/>
            </a:solidFill>
            <a:round/>
            <a:headEnd/>
            <a:tailEnd/>
          </a:ln>
          <a:effectLst>
            <a:outerShdw dist="35921" dir="2700000" algn="ctr" rotWithShape="0">
              <a:srgbClr val="000000"/>
            </a:outerShdw>
          </a:effectLst>
        </p:spPr>
        <p:txBody>
          <a:bodyPr/>
          <a:lstStyle/>
          <a:p>
            <a:pPr>
              <a:defRPr/>
            </a:pPr>
            <a:endParaRPr lang="zh-TW" altLang="en-US"/>
          </a:p>
        </p:txBody>
      </p:sp>
      <p:sp>
        <p:nvSpPr>
          <p:cNvPr id="295951" name="Line 1039"/>
          <p:cNvSpPr>
            <a:spLocks noChangeShapeType="1"/>
          </p:cNvSpPr>
          <p:nvPr/>
        </p:nvSpPr>
        <p:spPr bwMode="auto">
          <a:xfrm>
            <a:off x="0" y="4437063"/>
            <a:ext cx="9144000" cy="0"/>
          </a:xfrm>
          <a:prstGeom prst="line">
            <a:avLst/>
          </a:prstGeom>
          <a:noFill/>
          <a:ln w="28575">
            <a:solidFill>
              <a:schemeClr val="tx1"/>
            </a:solidFill>
            <a:round/>
            <a:headEnd/>
            <a:tailEnd/>
          </a:ln>
          <a:effectLst>
            <a:outerShdw dist="35921" dir="2700000" algn="ctr" rotWithShape="0">
              <a:srgbClr val="000000"/>
            </a:outerShdw>
          </a:effectLst>
        </p:spPr>
        <p:txBody>
          <a:bodyPr/>
          <a:lstStyle/>
          <a:p>
            <a:pPr>
              <a:defRPr/>
            </a:pPr>
            <a:endParaRPr lang="zh-TW" altLang="en-US"/>
          </a:p>
        </p:txBody>
      </p:sp>
      <p:sp>
        <p:nvSpPr>
          <p:cNvPr id="295943" name="Freeform 1031"/>
          <p:cNvSpPr>
            <a:spLocks/>
          </p:cNvSpPr>
          <p:nvPr/>
        </p:nvSpPr>
        <p:spPr bwMode="auto">
          <a:xfrm rot="3173695">
            <a:off x="5888037" y="4829176"/>
            <a:ext cx="830263" cy="1014412"/>
          </a:xfrm>
          <a:custGeom>
            <a:avLst/>
            <a:gdLst/>
            <a:ahLst/>
            <a:cxnLst>
              <a:cxn ang="0">
                <a:pos x="0" y="0"/>
              </a:cxn>
              <a:cxn ang="0">
                <a:pos x="144" y="624"/>
              </a:cxn>
              <a:cxn ang="0">
                <a:pos x="672" y="432"/>
              </a:cxn>
            </a:cxnLst>
            <a:rect l="0" t="0" r="r" b="b"/>
            <a:pathLst>
              <a:path w="672" h="696">
                <a:moveTo>
                  <a:pt x="0" y="0"/>
                </a:moveTo>
                <a:cubicBezTo>
                  <a:pt x="16" y="276"/>
                  <a:pt x="32" y="552"/>
                  <a:pt x="144" y="624"/>
                </a:cubicBezTo>
                <a:cubicBezTo>
                  <a:pt x="256" y="696"/>
                  <a:pt x="464" y="564"/>
                  <a:pt x="672" y="432"/>
                </a:cubicBezTo>
              </a:path>
            </a:pathLst>
          </a:custGeom>
          <a:noFill/>
          <a:ln w="28575" cap="flat" cmpd="sng">
            <a:solidFill>
              <a:srgbClr val="FF0000"/>
            </a:solidFill>
            <a:prstDash val="solid"/>
            <a:round/>
            <a:headEnd type="none" w="med" len="me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95946" name="Freeform 1034"/>
          <p:cNvSpPr>
            <a:spLocks/>
          </p:cNvSpPr>
          <p:nvPr/>
        </p:nvSpPr>
        <p:spPr bwMode="auto">
          <a:xfrm rot="3173695">
            <a:off x="6163470" y="5130006"/>
            <a:ext cx="373062" cy="676275"/>
          </a:xfrm>
          <a:custGeom>
            <a:avLst/>
            <a:gdLst/>
            <a:ahLst/>
            <a:cxnLst>
              <a:cxn ang="0">
                <a:pos x="0" y="0"/>
              </a:cxn>
              <a:cxn ang="0">
                <a:pos x="144" y="624"/>
              </a:cxn>
              <a:cxn ang="0">
                <a:pos x="672" y="432"/>
              </a:cxn>
            </a:cxnLst>
            <a:rect l="0" t="0" r="r" b="b"/>
            <a:pathLst>
              <a:path w="672" h="696">
                <a:moveTo>
                  <a:pt x="0" y="0"/>
                </a:moveTo>
                <a:cubicBezTo>
                  <a:pt x="16" y="276"/>
                  <a:pt x="32" y="552"/>
                  <a:pt x="144" y="624"/>
                </a:cubicBezTo>
                <a:cubicBezTo>
                  <a:pt x="256" y="696"/>
                  <a:pt x="464" y="564"/>
                  <a:pt x="672" y="432"/>
                </a:cubicBezTo>
              </a:path>
            </a:pathLst>
          </a:custGeom>
          <a:noFill/>
          <a:ln w="28575" cap="flat" cmpd="sng">
            <a:solidFill>
              <a:srgbClr val="FFFF00"/>
            </a:solidFill>
            <a:prstDash val="solid"/>
            <a:round/>
            <a:headEnd type="none" w="med" len="me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95944" name="Line 1032"/>
          <p:cNvSpPr>
            <a:spLocks noChangeShapeType="1"/>
          </p:cNvSpPr>
          <p:nvPr/>
        </p:nvSpPr>
        <p:spPr bwMode="auto">
          <a:xfrm flipV="1">
            <a:off x="6948488" y="4632325"/>
            <a:ext cx="1003300" cy="1081088"/>
          </a:xfrm>
          <a:prstGeom prst="line">
            <a:avLst/>
          </a:prstGeom>
          <a:noFill/>
          <a:ln w="28575">
            <a:solidFill>
              <a:srgbClr val="FF0000"/>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95947" name="Line 1035"/>
          <p:cNvSpPr>
            <a:spLocks noChangeShapeType="1"/>
          </p:cNvSpPr>
          <p:nvPr/>
        </p:nvSpPr>
        <p:spPr bwMode="auto">
          <a:xfrm flipV="1">
            <a:off x="6948488" y="5208588"/>
            <a:ext cx="992187" cy="576262"/>
          </a:xfrm>
          <a:prstGeom prst="line">
            <a:avLst/>
          </a:prstGeom>
          <a:noFill/>
          <a:ln w="28575">
            <a:solidFill>
              <a:srgbClr val="FFFF00"/>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95948" name="Rectangle 1036"/>
          <p:cNvSpPr>
            <a:spLocks noChangeArrowheads="1"/>
          </p:cNvSpPr>
          <p:nvPr/>
        </p:nvSpPr>
        <p:spPr bwMode="auto">
          <a:xfrm>
            <a:off x="7956550" y="4992688"/>
            <a:ext cx="1058863" cy="457200"/>
          </a:xfrm>
          <a:prstGeom prst="rect">
            <a:avLst/>
          </a:prstGeom>
          <a:noFill/>
          <a:ln w="28575">
            <a:solidFill>
              <a:srgbClr val="FFFF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16" name="文字方塊 15"/>
          <p:cNvSpPr txBox="1"/>
          <p:nvPr/>
        </p:nvSpPr>
        <p:spPr>
          <a:xfrm>
            <a:off x="7966315" y="4417234"/>
            <a:ext cx="1152128" cy="523220"/>
          </a:xfrm>
          <a:prstGeom prst="rect">
            <a:avLst/>
          </a:prstGeom>
          <a:noFill/>
        </p:spPr>
        <p:txBody>
          <a:bodyPr wrap="square" rtlCol="0">
            <a:spAutoFit/>
          </a:bodyPr>
          <a:lstStyle/>
          <a:p>
            <a:r>
              <a:rPr lang="en-US" altLang="zh-TW" sz="2800" dirty="0">
                <a:effectLst>
                  <a:outerShdw blurRad="38100" dist="38100" dir="2700000" algn="tl">
                    <a:srgbClr val="000000"/>
                  </a:outerShdw>
                </a:effectLst>
                <a:latin typeface="+mn-lt"/>
                <a:ea typeface="+mn-ea"/>
              </a:rPr>
              <a:t>.2008</a:t>
            </a:r>
            <a:endParaRPr lang="zh-TW" altLang="en-US" sz="2800" dirty="0">
              <a:effectLst>
                <a:outerShdw blurRad="38100" dist="38100" dir="2700000" algn="tl">
                  <a:srgbClr val="000000"/>
                </a:outerShdw>
              </a:effectLst>
              <a:latin typeface="+mn-lt"/>
              <a:ea typeface="+mn-ea"/>
            </a:endParaRPr>
          </a:p>
        </p:txBody>
      </p:sp>
      <p:sp>
        <p:nvSpPr>
          <p:cNvPr id="17" name="文字方塊 16"/>
          <p:cNvSpPr txBox="1"/>
          <p:nvPr/>
        </p:nvSpPr>
        <p:spPr>
          <a:xfrm>
            <a:off x="7978515" y="4921905"/>
            <a:ext cx="1152128" cy="523220"/>
          </a:xfrm>
          <a:prstGeom prst="rect">
            <a:avLst/>
          </a:prstGeom>
          <a:noFill/>
        </p:spPr>
        <p:txBody>
          <a:bodyPr wrap="square" rtlCol="0">
            <a:spAutoFit/>
          </a:bodyPr>
          <a:lstStyle/>
          <a:p>
            <a:r>
              <a:rPr lang="en-US" altLang="zh-TW" sz="2800" dirty="0">
                <a:effectLst>
                  <a:outerShdw blurRad="38100" dist="38100" dir="2700000" algn="tl">
                    <a:srgbClr val="000000"/>
                  </a:outerShdw>
                </a:effectLst>
                <a:latin typeface="+mn-lt"/>
                <a:ea typeface="+mn-ea"/>
              </a:rPr>
              <a:t>.7992</a:t>
            </a:r>
            <a:endParaRPr lang="zh-TW" altLang="en-US" sz="2800" dirty="0">
              <a:effectLst>
                <a:outerShdw blurRad="38100" dist="38100" dir="2700000" algn="tl">
                  <a:srgbClr val="000000"/>
                </a:outerShdw>
              </a:effectLst>
              <a:latin typeface="+mn-lt"/>
              <a:ea typeface="+mn-ea"/>
            </a:endParaRPr>
          </a:p>
        </p:txBody>
      </p:sp>
      <p:sp>
        <p:nvSpPr>
          <p:cNvPr id="18" name="文字方塊 17"/>
          <p:cNvSpPr txBox="1"/>
          <p:nvPr/>
        </p:nvSpPr>
        <p:spPr>
          <a:xfrm>
            <a:off x="7772970" y="5447676"/>
            <a:ext cx="1296144" cy="523220"/>
          </a:xfrm>
          <a:prstGeom prst="rect">
            <a:avLst/>
          </a:prstGeom>
          <a:noFill/>
        </p:spPr>
        <p:txBody>
          <a:bodyPr wrap="square" rtlCol="0">
            <a:spAutoFit/>
          </a:bodyPr>
          <a:lstStyle/>
          <a:p>
            <a:r>
              <a:rPr lang="en-US" altLang="zh-TW" sz="2800" dirty="0">
                <a:effectLst>
                  <a:outerShdw blurRad="38100" dist="38100" dir="2700000" algn="tl">
                    <a:srgbClr val="000000"/>
                  </a:outerShdw>
                </a:effectLst>
                <a:latin typeface="+mn-lt"/>
                <a:ea typeface="+mn-ea"/>
              </a:rPr>
              <a:t>1.0000</a:t>
            </a:r>
            <a:endParaRPr lang="zh-TW" altLang="en-US" sz="2800" dirty="0">
              <a:effectLst>
                <a:outerShdw blurRad="38100" dist="38100" dir="2700000" algn="tl">
                  <a:srgbClr val="000000"/>
                </a:outerShdw>
              </a:effectLst>
              <a:latin typeface="+mn-lt"/>
              <a:ea typeface="+mn-ea"/>
            </a:endParaRPr>
          </a:p>
        </p:txBody>
      </p:sp>
    </p:spTree>
    <p:extLst>
      <p:ext uri="{BB962C8B-B14F-4D97-AF65-F5344CB8AC3E}">
        <p14:creationId xmlns:p14="http://schemas.microsoft.com/office/powerpoint/2010/main" val="47902922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5943"/>
                                        </p:tgtEl>
                                        <p:attrNameLst>
                                          <p:attrName>style.visibility</p:attrName>
                                        </p:attrNameLst>
                                      </p:cBhvr>
                                      <p:to>
                                        <p:strVal val="visible"/>
                                      </p:to>
                                    </p:set>
                                    <p:animEffect transition="in" filter="wipe(up)">
                                      <p:cBhvr>
                                        <p:cTn id="7" dur="500"/>
                                        <p:tgtEl>
                                          <p:spTgt spid="29594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5944"/>
                                        </p:tgtEl>
                                        <p:attrNameLst>
                                          <p:attrName>style.visibility</p:attrName>
                                        </p:attrNameLst>
                                      </p:cBhvr>
                                      <p:to>
                                        <p:strVal val="visible"/>
                                      </p:to>
                                    </p:set>
                                    <p:animEffect transition="in" filter="wipe(down)">
                                      <p:cBhvr>
                                        <p:cTn id="11" dur="500"/>
                                        <p:tgtEl>
                                          <p:spTgt spid="29594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95945"/>
                                        </p:tgtEl>
                                        <p:attrNameLst>
                                          <p:attrName>style.visibility</p:attrName>
                                        </p:attrNameLst>
                                      </p:cBhvr>
                                      <p:to>
                                        <p:strVal val="visible"/>
                                      </p:to>
                                    </p:set>
                                    <p:animEffect transition="in" filter="dissolve">
                                      <p:cBhvr>
                                        <p:cTn id="19" dur="500"/>
                                        <p:tgtEl>
                                          <p:spTgt spid="29594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95946"/>
                                        </p:tgtEl>
                                        <p:attrNameLst>
                                          <p:attrName>style.visibility</p:attrName>
                                        </p:attrNameLst>
                                      </p:cBhvr>
                                      <p:to>
                                        <p:strVal val="visible"/>
                                      </p:to>
                                    </p:set>
                                    <p:animEffect transition="in" filter="wipe(up)">
                                      <p:cBhvr>
                                        <p:cTn id="24" dur="500"/>
                                        <p:tgtEl>
                                          <p:spTgt spid="295946"/>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295947"/>
                                        </p:tgtEl>
                                        <p:attrNameLst>
                                          <p:attrName>style.visibility</p:attrName>
                                        </p:attrNameLst>
                                      </p:cBhvr>
                                      <p:to>
                                        <p:strVal val="visible"/>
                                      </p:to>
                                    </p:set>
                                    <p:animEffect transition="in" filter="wipe(down)">
                                      <p:cBhvr>
                                        <p:cTn id="28" dur="500"/>
                                        <p:tgtEl>
                                          <p:spTgt spid="295947"/>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1500"/>
                            </p:stCondLst>
                            <p:childTnLst>
                              <p:par>
                                <p:cTn id="34" presetID="9" presetClass="entr" presetSubtype="0" fill="hold" grpId="0" nodeType="afterEffect">
                                  <p:stCondLst>
                                    <p:cond delay="0"/>
                                  </p:stCondLst>
                                  <p:childTnLst>
                                    <p:set>
                                      <p:cBhvr>
                                        <p:cTn id="35" dur="1" fill="hold">
                                          <p:stCondLst>
                                            <p:cond delay="0"/>
                                          </p:stCondLst>
                                        </p:cTn>
                                        <p:tgtEl>
                                          <p:spTgt spid="295948"/>
                                        </p:tgtEl>
                                        <p:attrNameLst>
                                          <p:attrName>style.visibility</p:attrName>
                                        </p:attrNameLst>
                                      </p:cBhvr>
                                      <p:to>
                                        <p:strVal val="visible"/>
                                      </p:to>
                                    </p:set>
                                    <p:animEffect transition="in" filter="dissolve">
                                      <p:cBhvr>
                                        <p:cTn id="36" dur="500"/>
                                        <p:tgtEl>
                                          <p:spTgt spid="295948"/>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5" grpId="0" animBg="1"/>
      <p:bldP spid="295948" grpId="0" animBg="1"/>
      <p:bldP spid="16" grpId="0"/>
      <p:bldP spid="17" grpId="0"/>
      <p:bldP spid="1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056410E-C5B3-471C-B05C-84281C4F7F72}"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547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CAE0B7B-498F-47B0-80B8-3B5315400D3E}" type="slidenum">
              <a:rPr kumimoji="1" lang="zh-TW" altLang="en-US">
                <a:effectLst>
                  <a:outerShdw blurRad="38100" dist="38100" dir="2700000" algn="tl">
                    <a:srgbClr val="000000"/>
                  </a:outerShdw>
                </a:effectLst>
                <a:ea typeface="華康細圓體" pitchFamily="49" charset="-120"/>
                <a:cs typeface="+mj-cs"/>
              </a:rPr>
              <a:pPr>
                <a:defRPr/>
              </a:pPr>
              <a:t>106</a:t>
            </a:fld>
            <a:endParaRPr kumimoji="1" lang="en-US" altLang="zh-TW" dirty="0">
              <a:effectLst>
                <a:outerShdw blurRad="38100" dist="38100" dir="2700000" algn="tl">
                  <a:srgbClr val="000000"/>
                </a:outerShdw>
              </a:effectLst>
              <a:ea typeface="華康細圓體" pitchFamily="49" charset="-120"/>
              <a:cs typeface="+mj-cs"/>
            </a:endParaRPr>
          </a:p>
        </p:txBody>
      </p:sp>
      <p:sp>
        <p:nvSpPr>
          <p:cNvPr id="105476" name="Rectangle 1026"/>
          <p:cNvSpPr>
            <a:spLocks noChangeArrowheads="1"/>
          </p:cNvSpPr>
          <p:nvPr/>
        </p:nvSpPr>
        <p:spPr bwMode="auto">
          <a:xfrm>
            <a:off x="0" y="2204864"/>
            <a:ext cx="9144000" cy="3941762"/>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p:spPr>
        <p:txBody>
          <a:bodyPr wrap="none" anchor="ctr"/>
          <a:lstStyle/>
          <a:p>
            <a:endParaRPr lang="zh-TW" altLang="en-US"/>
          </a:p>
        </p:txBody>
      </p:sp>
      <p:sp>
        <p:nvSpPr>
          <p:cNvPr id="295939" name="Rectangle 1027"/>
          <p:cNvSpPr>
            <a:spLocks noGrp="1" noChangeArrowheads="1"/>
          </p:cNvSpPr>
          <p:nvPr>
            <p:ph type="title"/>
          </p:nvPr>
        </p:nvSpPr>
        <p:spPr>
          <a:xfrm>
            <a:off x="467544" y="260648"/>
            <a:ext cx="8352928" cy="115212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Tabular Approach</a:t>
            </a:r>
          </a:p>
        </p:txBody>
      </p:sp>
      <p:sp>
        <p:nvSpPr>
          <p:cNvPr id="295940" name="Rectangle 1028"/>
          <p:cNvSpPr>
            <a:spLocks noGrp="1" noChangeArrowheads="1"/>
          </p:cNvSpPr>
          <p:nvPr>
            <p:ph type="body" idx="1"/>
          </p:nvPr>
        </p:nvSpPr>
        <p:spPr>
          <a:xfrm>
            <a:off x="0" y="2376488"/>
            <a:ext cx="9144000" cy="3697287"/>
          </a:xfrm>
        </p:spPr>
        <p:txBody>
          <a:bodyPr/>
          <a:lstStyle/>
          <a:p>
            <a:pPr eaLnBrk="1" hangingPunct="1">
              <a:buFont typeface="Wingdings" pitchFamily="2" charset="2"/>
              <a:buNone/>
              <a:defRPr/>
            </a:pPr>
            <a:r>
              <a:rPr lang="zh-TW" altLang="en-US" sz="2800" dirty="0" smtClean="0"/>
              <a:t>    (1)	           (2)              (3)      	        (4)    	      (5)</a:t>
            </a:r>
          </a:p>
          <a:p>
            <a:pPr eaLnBrk="1" hangingPunct="1">
              <a:buFont typeface="Wingdings" pitchFamily="2" charset="2"/>
              <a:buNone/>
              <a:defRPr/>
            </a:pPr>
            <a:r>
              <a:rPr lang="zh-TW" altLang="en-US" sz="2800" dirty="0" smtClean="0"/>
              <a:t>                  </a:t>
            </a:r>
            <a:r>
              <a:rPr lang="en-US" altLang="zh-TW" sz="2800" dirty="0" smtClean="0"/>
              <a:t>Prior	       Conditional        Joint      Posterior</a:t>
            </a:r>
          </a:p>
          <a:p>
            <a:pPr eaLnBrk="1" hangingPunct="1">
              <a:buFont typeface="Wingdings" pitchFamily="2" charset="2"/>
              <a:buNone/>
              <a:defRPr/>
            </a:pPr>
            <a:r>
              <a:rPr lang="en-US" altLang="zh-TW" sz="2800" dirty="0" smtClean="0"/>
              <a:t>Events         Prob.          Prob.            Prob.        Prob.</a:t>
            </a:r>
          </a:p>
          <a:p>
            <a:pPr>
              <a:buNone/>
              <a:defRPr/>
            </a:pPr>
            <a:r>
              <a:rPr lang="en-US" altLang="zh-TW" sz="2800" dirty="0" smtClean="0"/>
              <a:t>   </a:t>
            </a:r>
            <a:r>
              <a:rPr lang="en-US" altLang="zh-TW" sz="2800" dirty="0" smtClean="0">
                <a:latin typeface="Times New Roman" pitchFamily="18" charset="0"/>
              </a:rPr>
              <a:t> </a:t>
            </a:r>
            <a:r>
              <a:rPr lang="en-US" altLang="zh-TW" sz="2800" i="1" dirty="0">
                <a:latin typeface="Times New Roman" pitchFamily="18" charset="0"/>
              </a:rPr>
              <a:t>A</a:t>
            </a:r>
            <a:r>
              <a:rPr lang="en-US" altLang="zh-TW" sz="2800" i="1" baseline="-25000" dirty="0">
                <a:latin typeface="Times New Roman" pitchFamily="18" charset="0"/>
              </a:rPr>
              <a:t>i</a:t>
            </a:r>
            <a:r>
              <a:rPr lang="en-US" altLang="zh-TW" sz="2800" dirty="0">
                <a:latin typeface="Times New Roman" pitchFamily="18" charset="0"/>
              </a:rPr>
              <a:t>  </a:t>
            </a:r>
            <a:r>
              <a:rPr lang="en-US" altLang="zh-TW" sz="2800" dirty="0"/>
              <a:t>         </a:t>
            </a:r>
            <a:r>
              <a:rPr lang="en-US" altLang="zh-TW" sz="2800" i="1" dirty="0">
                <a:latin typeface="Times New Roman" pitchFamily="18" charset="0"/>
              </a:rPr>
              <a:t>P</a:t>
            </a:r>
            <a:r>
              <a:rPr lang="en-US" altLang="zh-TW" sz="2800" dirty="0"/>
              <a:t>(</a:t>
            </a:r>
            <a:r>
              <a:rPr lang="en-US" altLang="zh-TW" sz="2800" i="1" dirty="0">
                <a:latin typeface="Times New Roman" pitchFamily="18" charset="0"/>
              </a:rPr>
              <a:t>A</a:t>
            </a:r>
            <a:r>
              <a:rPr lang="en-US" altLang="zh-TW" sz="2800" i="1" baseline="-25000" dirty="0">
                <a:latin typeface="Times New Roman" pitchFamily="18" charset="0"/>
              </a:rPr>
              <a:t>i</a:t>
            </a:r>
            <a:r>
              <a:rPr lang="en-US" altLang="zh-TW" sz="2800" dirty="0"/>
              <a:t>)	          </a:t>
            </a:r>
            <a:r>
              <a:rPr lang="en-US" altLang="zh-TW" sz="2800" i="1" dirty="0" smtClean="0">
                <a:latin typeface="Times New Roman" pitchFamily="18" charset="0"/>
              </a:rPr>
              <a:t>P</a:t>
            </a:r>
            <a:r>
              <a:rPr lang="en-US" altLang="zh-TW" sz="2800" dirty="0" smtClean="0"/>
              <a:t>(</a:t>
            </a:r>
            <a:r>
              <a:rPr lang="en-US" altLang="zh-TW" sz="2800" i="1" dirty="0" err="1" smtClean="0">
                <a:latin typeface="Times New Roman" pitchFamily="18" charset="0"/>
              </a:rPr>
              <a:t>B</a:t>
            </a:r>
            <a:r>
              <a:rPr lang="en-US" altLang="zh-TW" sz="2800" i="1" baseline="30000" dirty="0" err="1" smtClean="0">
                <a:latin typeface="Times New Roman" pitchFamily="18" charset="0"/>
              </a:rPr>
              <a:t>C</a:t>
            </a:r>
            <a:r>
              <a:rPr lang="en-US" altLang="zh-TW" sz="2800" dirty="0" err="1" smtClean="0"/>
              <a:t>|</a:t>
            </a:r>
            <a:r>
              <a:rPr lang="en-US" altLang="zh-TW" sz="2800" i="1" dirty="0" err="1" smtClean="0">
                <a:latin typeface="Times New Roman" pitchFamily="18" charset="0"/>
              </a:rPr>
              <a:t>A</a:t>
            </a:r>
            <a:r>
              <a:rPr lang="en-US" altLang="zh-TW" sz="2800" i="1" baseline="-25000" dirty="0" err="1" smtClean="0">
                <a:latin typeface="Times New Roman" pitchFamily="18" charset="0"/>
              </a:rPr>
              <a:t>i</a:t>
            </a:r>
            <a:r>
              <a:rPr lang="en-US" altLang="zh-TW" sz="2800" dirty="0"/>
              <a:t>)      </a:t>
            </a:r>
            <a:r>
              <a:rPr lang="en-US" altLang="zh-TW" sz="2800" i="1" dirty="0" smtClean="0">
                <a:latin typeface="Times New Roman" pitchFamily="18" charset="0"/>
              </a:rPr>
              <a:t>P</a:t>
            </a:r>
            <a:r>
              <a:rPr lang="en-US" altLang="zh-TW" sz="2800" dirty="0" smtClean="0"/>
              <a:t>(</a:t>
            </a:r>
            <a:r>
              <a:rPr lang="en-US" altLang="zh-TW" sz="2800" i="1" dirty="0" smtClean="0">
                <a:latin typeface="Times New Roman" pitchFamily="18" charset="0"/>
              </a:rPr>
              <a:t>A</a:t>
            </a:r>
            <a:r>
              <a:rPr lang="en-US" altLang="zh-TW" sz="2800" i="1" baseline="-25000" dirty="0" smtClean="0"/>
              <a:t>i </a:t>
            </a:r>
            <a:r>
              <a:rPr lang="en-US" altLang="zh-TW" sz="2800" dirty="0">
                <a:latin typeface="MT Extra" pitchFamily="18" charset="2"/>
                <a:sym typeface="Symbol"/>
              </a:rPr>
              <a:t></a:t>
            </a:r>
            <a:r>
              <a:rPr lang="en-US" altLang="zh-TW" sz="2800" i="1" dirty="0" smtClean="0">
                <a:latin typeface="Times New Roman" pitchFamily="18" charset="0"/>
              </a:rPr>
              <a:t>B</a:t>
            </a:r>
            <a:r>
              <a:rPr lang="en-US" altLang="zh-TW" sz="2800" i="1" baseline="30000" dirty="0" smtClean="0">
                <a:latin typeface="Times New Roman" pitchFamily="18" charset="0"/>
              </a:rPr>
              <a:t>C</a:t>
            </a:r>
            <a:r>
              <a:rPr lang="en-US" altLang="zh-TW" sz="2800" dirty="0" smtClean="0"/>
              <a:t>)   </a:t>
            </a:r>
            <a:r>
              <a:rPr lang="en-US" altLang="zh-TW" sz="2800" i="1" dirty="0" smtClean="0">
                <a:latin typeface="Times New Roman" pitchFamily="18" charset="0"/>
              </a:rPr>
              <a:t>P</a:t>
            </a:r>
            <a:r>
              <a:rPr lang="en-US" altLang="zh-TW" sz="2800" dirty="0" smtClean="0"/>
              <a:t>(</a:t>
            </a:r>
            <a:r>
              <a:rPr lang="en-US" altLang="zh-TW" sz="2800" i="1" dirty="0" err="1" smtClean="0">
                <a:latin typeface="Times New Roman" pitchFamily="18" charset="0"/>
              </a:rPr>
              <a:t>A</a:t>
            </a:r>
            <a:r>
              <a:rPr lang="en-US" altLang="zh-TW" sz="2800" i="1" baseline="-25000" dirty="0" err="1" smtClean="0">
                <a:latin typeface="Times New Roman" pitchFamily="18" charset="0"/>
              </a:rPr>
              <a:t>i</a:t>
            </a:r>
            <a:r>
              <a:rPr lang="en-US" altLang="zh-TW" sz="2800" dirty="0" err="1" smtClean="0"/>
              <a:t>|</a:t>
            </a:r>
            <a:r>
              <a:rPr lang="en-US" altLang="zh-TW" sz="2800" i="1" dirty="0" err="1" smtClean="0">
                <a:latin typeface="Times New Roman" pitchFamily="18" charset="0"/>
              </a:rPr>
              <a:t>B</a:t>
            </a:r>
            <a:r>
              <a:rPr lang="en-US" altLang="zh-TW" sz="2800" i="1" baseline="30000" dirty="0" err="1" smtClean="0">
                <a:latin typeface="Times New Roman" pitchFamily="18" charset="0"/>
              </a:rPr>
              <a:t>C</a:t>
            </a:r>
            <a:r>
              <a:rPr lang="en-US" altLang="zh-TW" sz="2800" dirty="0" smtClean="0"/>
              <a:t>)</a:t>
            </a:r>
            <a:r>
              <a:rPr lang="en-US" altLang="zh-TW" sz="2800" i="1" dirty="0" smtClean="0"/>
              <a:t>   </a:t>
            </a:r>
            <a:r>
              <a:rPr lang="en-US" altLang="zh-TW" sz="2800" i="1" dirty="0" smtClean="0">
                <a:latin typeface="Times New Roman" pitchFamily="18" charset="0"/>
              </a:rPr>
              <a:t> A</a:t>
            </a:r>
            <a:r>
              <a:rPr lang="en-US" altLang="zh-TW" sz="2800" i="1" dirty="0" smtClean="0"/>
              <a:t>		    </a:t>
            </a:r>
            <a:r>
              <a:rPr lang="en-US" altLang="zh-TW" sz="2800" dirty="0" smtClean="0"/>
              <a:t>.1		  .</a:t>
            </a:r>
            <a:r>
              <a:rPr lang="en-US" altLang="zh-TW" sz="2800" dirty="0" smtClean="0"/>
              <a:t>48</a:t>
            </a:r>
            <a:r>
              <a:rPr lang="en-US" altLang="zh-TW" sz="2800" dirty="0" smtClean="0"/>
              <a:t>	             .</a:t>
            </a:r>
            <a:r>
              <a:rPr lang="en-US" altLang="zh-TW" sz="2800" dirty="0" smtClean="0"/>
              <a:t>048</a:t>
            </a:r>
            <a:r>
              <a:rPr lang="en-US" altLang="zh-TW" sz="2800" dirty="0" smtClean="0"/>
              <a:t>	      .</a:t>
            </a:r>
            <a:r>
              <a:rPr lang="en-US" altLang="zh-TW" sz="2800" dirty="0" smtClean="0"/>
              <a:t>0648</a:t>
            </a:r>
            <a:endParaRPr lang="en-US" altLang="zh-TW" sz="2800" dirty="0" smtClean="0"/>
          </a:p>
          <a:p>
            <a:pPr eaLnBrk="1" hangingPunct="1">
              <a:buNone/>
              <a:defRPr/>
            </a:pPr>
            <a:r>
              <a:rPr lang="en-US" altLang="zh-TW" sz="2800" i="1" dirty="0" smtClean="0"/>
              <a:t>    </a:t>
            </a:r>
            <a:r>
              <a:rPr lang="en-US" altLang="zh-TW" sz="2800" i="1" dirty="0" smtClean="0">
                <a:latin typeface="Times New Roman" pitchFamily="18" charset="0"/>
              </a:rPr>
              <a:t>A</a:t>
            </a:r>
            <a:r>
              <a:rPr lang="en-US" altLang="zh-TW" sz="2800" i="1" baseline="30000" dirty="0" smtClean="0">
                <a:latin typeface="Times New Roman" pitchFamily="18" charset="0"/>
              </a:rPr>
              <a:t>C </a:t>
            </a:r>
            <a:r>
              <a:rPr lang="en-US" altLang="zh-TW" sz="2800" i="1" dirty="0" smtClean="0">
                <a:latin typeface="Times New Roman" pitchFamily="18" charset="0"/>
              </a:rPr>
              <a:t>	</a:t>
            </a:r>
            <a:r>
              <a:rPr lang="en-US" altLang="zh-TW" sz="2800" i="1" dirty="0" smtClean="0"/>
              <a:t>	    </a:t>
            </a:r>
            <a:r>
              <a:rPr lang="en-US" altLang="zh-TW" sz="2800" dirty="0" smtClean="0"/>
              <a:t>.9            .77               .693           .</a:t>
            </a:r>
            <a:r>
              <a:rPr lang="en-US" altLang="zh-TW" sz="2800" dirty="0" smtClean="0"/>
              <a:t>9352</a:t>
            </a:r>
            <a:endParaRPr lang="en-US" altLang="zh-TW" sz="2800" u="sng" dirty="0" smtClean="0"/>
          </a:p>
          <a:p>
            <a:pPr lvl="3" eaLnBrk="1" hangingPunct="1">
              <a:buFont typeface="Wingdings" pitchFamily="2" charset="2"/>
              <a:buNone/>
              <a:defRPr/>
            </a:pPr>
            <a:r>
              <a:rPr lang="en-US" altLang="zh-TW" sz="2800" dirty="0" smtClean="0"/>
              <a:t>       1.0		            </a:t>
            </a:r>
            <a:r>
              <a:rPr lang="en-US" altLang="zh-TW" sz="2800" i="1" dirty="0" smtClean="0">
                <a:latin typeface="Times New Roman" pitchFamily="18" charset="0"/>
              </a:rPr>
              <a:t>P</a:t>
            </a:r>
            <a:r>
              <a:rPr lang="en-US" altLang="zh-TW" sz="2800" dirty="0" smtClean="0"/>
              <a:t>(</a:t>
            </a:r>
            <a:r>
              <a:rPr lang="en-US" altLang="zh-TW" sz="2800" i="1" dirty="0" smtClean="0">
                <a:latin typeface="Times New Roman" pitchFamily="18" charset="0"/>
              </a:rPr>
              <a:t>B</a:t>
            </a:r>
            <a:r>
              <a:rPr lang="en-US" altLang="zh-TW" sz="2800" i="1" baseline="30000" dirty="0" smtClean="0">
                <a:latin typeface="Times New Roman" pitchFamily="18" charset="0"/>
              </a:rPr>
              <a:t>C</a:t>
            </a:r>
            <a:r>
              <a:rPr lang="en-US" altLang="zh-TW" sz="2800" dirty="0" smtClean="0"/>
              <a:t>)=.</a:t>
            </a:r>
            <a:r>
              <a:rPr lang="en-US" altLang="zh-TW" sz="2800" dirty="0" smtClean="0"/>
              <a:t>741 </a:t>
            </a:r>
            <a:r>
              <a:rPr lang="en-US" altLang="zh-TW" sz="2800" dirty="0" smtClean="0"/>
              <a:t>	     1.0000</a:t>
            </a:r>
            <a:endParaRPr lang="en-US" altLang="zh-TW" sz="2800" baseline="-25000" dirty="0" smtClean="0"/>
          </a:p>
        </p:txBody>
      </p:sp>
      <p:sp>
        <p:nvSpPr>
          <p:cNvPr id="295949" name="Text Box 1037"/>
          <p:cNvSpPr txBox="1">
            <a:spLocks noChangeArrowheads="1"/>
          </p:cNvSpPr>
          <p:nvPr/>
        </p:nvSpPr>
        <p:spPr bwMode="auto">
          <a:xfrm>
            <a:off x="1907703" y="1412776"/>
            <a:ext cx="6048673" cy="701675"/>
          </a:xfrm>
          <a:prstGeom prst="rect">
            <a:avLst/>
          </a:prstGeom>
          <a:solidFill>
            <a:schemeClr val="tx2">
              <a:lumMod val="10000"/>
            </a:schemeClr>
          </a:solidFill>
          <a:ln w="12700">
            <a:solidFill>
              <a:schemeClr val="tx1"/>
            </a:solidFill>
            <a:miter lim="800000"/>
            <a:headEnd/>
            <a:tailEnd/>
          </a:ln>
          <a:effectLst/>
        </p:spPr>
        <p:txBody>
          <a:bodyPr wrap="square">
            <a:spAutoFit/>
          </a:bodyPr>
          <a:lstStyle/>
          <a:p>
            <a:pPr algn="ctr">
              <a:spcBef>
                <a:spcPct val="50000"/>
              </a:spcBef>
              <a:defRPr/>
            </a:pPr>
            <a:r>
              <a:rPr lang="en-US" altLang="zh-TW" sz="4000" dirty="0">
                <a:effectLst>
                  <a:outerShdw blurRad="38100" dist="38100" dir="2700000" algn="tl">
                    <a:srgbClr val="000000"/>
                  </a:outerShdw>
                </a:effectLst>
              </a:rPr>
              <a:t>Assume event </a:t>
            </a:r>
            <a:r>
              <a:rPr lang="en-US" altLang="zh-TW" sz="4000" i="1" dirty="0" smtClean="0">
                <a:effectLst>
                  <a:outerShdw blurRad="38100" dist="38100" dir="2700000" algn="tl">
                    <a:srgbClr val="000000"/>
                  </a:outerShdw>
                </a:effectLst>
                <a:latin typeface="Times New Roman" pitchFamily="18" charset="0"/>
              </a:rPr>
              <a:t>B</a:t>
            </a:r>
            <a:r>
              <a:rPr lang="en-US" altLang="zh-TW" sz="4000" i="1" baseline="30000" dirty="0" smtClean="0">
                <a:effectLst>
                  <a:outerShdw blurRad="38100" dist="38100" dir="2700000" algn="tl">
                    <a:srgbClr val="000000"/>
                  </a:outerShdw>
                </a:effectLst>
                <a:latin typeface="Times New Roman" pitchFamily="18" charset="0"/>
              </a:rPr>
              <a:t>C</a:t>
            </a:r>
            <a:r>
              <a:rPr lang="en-US" altLang="zh-TW" sz="4000" dirty="0" smtClean="0">
                <a:effectLst>
                  <a:outerShdw blurRad="38100" dist="38100" dir="2700000" algn="tl">
                    <a:srgbClr val="000000"/>
                  </a:outerShdw>
                </a:effectLst>
              </a:rPr>
              <a:t> </a:t>
            </a:r>
            <a:r>
              <a:rPr lang="en-US" altLang="zh-TW" sz="4000" dirty="0">
                <a:effectLst>
                  <a:outerShdw blurRad="38100" dist="38100" dir="2700000" algn="tl">
                    <a:srgbClr val="000000"/>
                  </a:outerShdw>
                </a:effectLst>
              </a:rPr>
              <a:t>occurs</a:t>
            </a:r>
          </a:p>
        </p:txBody>
      </p:sp>
      <p:sp>
        <p:nvSpPr>
          <p:cNvPr id="295950" name="Line 1038"/>
          <p:cNvSpPr>
            <a:spLocks noChangeShapeType="1"/>
          </p:cNvSpPr>
          <p:nvPr/>
        </p:nvSpPr>
        <p:spPr bwMode="auto">
          <a:xfrm>
            <a:off x="0" y="5387975"/>
            <a:ext cx="9144000" cy="0"/>
          </a:xfrm>
          <a:prstGeom prst="line">
            <a:avLst/>
          </a:prstGeom>
          <a:noFill/>
          <a:ln w="28575">
            <a:solidFill>
              <a:schemeClr val="tx1"/>
            </a:solidFill>
            <a:round/>
            <a:headEnd/>
            <a:tailEnd/>
          </a:ln>
          <a:effectLst>
            <a:outerShdw dist="35921" dir="2700000" algn="ctr" rotWithShape="0">
              <a:srgbClr val="000000"/>
            </a:outerShdw>
          </a:effectLst>
        </p:spPr>
        <p:txBody>
          <a:bodyPr/>
          <a:lstStyle/>
          <a:p>
            <a:pPr>
              <a:defRPr/>
            </a:pPr>
            <a:endParaRPr lang="zh-TW" altLang="en-US"/>
          </a:p>
        </p:txBody>
      </p:sp>
      <p:sp>
        <p:nvSpPr>
          <p:cNvPr id="295951" name="Line 1039"/>
          <p:cNvSpPr>
            <a:spLocks noChangeShapeType="1"/>
          </p:cNvSpPr>
          <p:nvPr/>
        </p:nvSpPr>
        <p:spPr bwMode="auto">
          <a:xfrm>
            <a:off x="0" y="4437063"/>
            <a:ext cx="9144000" cy="0"/>
          </a:xfrm>
          <a:prstGeom prst="line">
            <a:avLst/>
          </a:prstGeom>
          <a:noFill/>
          <a:ln w="28575">
            <a:solidFill>
              <a:schemeClr val="tx1"/>
            </a:solidFill>
            <a:round/>
            <a:headEnd/>
            <a:tailEnd/>
          </a:ln>
          <a:effectLst>
            <a:outerShdw dist="35921" dir="2700000" algn="ctr" rotWithShape="0">
              <a:srgbClr val="000000"/>
            </a:outerShdw>
          </a:effectLst>
        </p:spPr>
        <p:txBody>
          <a:bodyPr/>
          <a:lstStyle/>
          <a:p>
            <a:pPr>
              <a:defRPr/>
            </a:pPr>
            <a:endParaRPr lang="zh-TW" altLang="en-US"/>
          </a:p>
        </p:txBody>
      </p:sp>
    </p:spTree>
    <p:extLst>
      <p:ext uri="{BB962C8B-B14F-4D97-AF65-F5344CB8AC3E}">
        <p14:creationId xmlns:p14="http://schemas.microsoft.com/office/powerpoint/2010/main" val="1756493773"/>
      </p:ext>
    </p:extLst>
  </p:cSld>
  <p:clrMapOvr>
    <a:masterClrMapping/>
  </p:clrMapOvr>
  <p:transition>
    <p:dissolv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DAE8733-E3E9-44B7-8E3B-1D99376D5D22}"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987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AB711D4-E082-4723-A3F0-92D8B05C74C7}" type="slidenum">
              <a:rPr kumimoji="1" lang="zh-TW" altLang="en-US">
                <a:effectLst>
                  <a:outerShdw blurRad="38100" dist="38100" dir="2700000" algn="tl">
                    <a:srgbClr val="000000"/>
                  </a:outerShdw>
                </a:effectLst>
                <a:ea typeface="華康細圓體" pitchFamily="49" charset="-120"/>
                <a:cs typeface="+mj-cs"/>
              </a:rPr>
              <a:pPr>
                <a:defRPr/>
              </a:pPr>
              <a:t>107</a:t>
            </a:fld>
            <a:endParaRPr kumimoji="1" lang="en-US" altLang="zh-TW">
              <a:effectLst>
                <a:outerShdw blurRad="38100" dist="38100" dir="2700000" algn="tl">
                  <a:srgbClr val="000000"/>
                </a:outerShdw>
              </a:effectLst>
              <a:ea typeface="華康細圓體" pitchFamily="49" charset="-120"/>
              <a:cs typeface="+mj-cs"/>
            </a:endParaRPr>
          </a:p>
        </p:txBody>
      </p:sp>
      <p:sp>
        <p:nvSpPr>
          <p:cNvPr id="142338" name="Rectangle 2"/>
          <p:cNvSpPr>
            <a:spLocks noGrp="1" noChangeArrowheads="1"/>
          </p:cNvSpPr>
          <p:nvPr>
            <p:ph type="title"/>
          </p:nvPr>
        </p:nvSpPr>
        <p:spPr>
          <a:xfrm>
            <a:off x="611188" y="260648"/>
            <a:ext cx="7921252" cy="1176337"/>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endParaRPr lang="zh-TW" altLang="en-US" dirty="0" smtClean="0"/>
          </a:p>
        </p:txBody>
      </p:sp>
      <p:sp>
        <p:nvSpPr>
          <p:cNvPr id="142339" name="Rectangle 3"/>
          <p:cNvSpPr>
            <a:spLocks noGrp="1" noChangeArrowheads="1"/>
          </p:cNvSpPr>
          <p:nvPr>
            <p:ph type="body" idx="1"/>
          </p:nvPr>
        </p:nvSpPr>
        <p:spPr>
          <a:xfrm>
            <a:off x="395288" y="1700213"/>
            <a:ext cx="8435975" cy="4840287"/>
          </a:xfrm>
        </p:spPr>
        <p:txBody>
          <a:bodyPr/>
          <a:lstStyle/>
          <a:p>
            <a:pPr eaLnBrk="1" hangingPunct="1">
              <a:buFont typeface="Wingdings" pitchFamily="2" charset="2"/>
              <a:buNone/>
              <a:defRPr/>
            </a:pPr>
            <a:r>
              <a:rPr lang="en-US" altLang="zh-TW" dirty="0" smtClean="0"/>
              <a:t>Suppose we are interested in </a:t>
            </a:r>
            <a:r>
              <a:rPr lang="en-US" altLang="zh-TW" b="1" dirty="0" smtClean="0">
                <a:solidFill>
                  <a:schemeClr val="accent2"/>
                </a:solidFill>
              </a:rPr>
              <a:t>the condition of a machine</a:t>
            </a:r>
            <a:r>
              <a:rPr lang="en-US" altLang="zh-TW" dirty="0" smtClean="0"/>
              <a:t> that produces a particular item.</a:t>
            </a:r>
          </a:p>
          <a:p>
            <a:pPr eaLnBrk="1" hangingPunct="1">
              <a:buFont typeface="Wingdings" pitchFamily="2" charset="2"/>
              <a:buNone/>
              <a:defRPr/>
            </a:pPr>
            <a:r>
              <a:rPr lang="en-US" altLang="zh-TW" dirty="0" smtClean="0"/>
              <a:t>From experience it is known that the machine is in </a:t>
            </a:r>
            <a:r>
              <a:rPr lang="en-US" altLang="zh-TW" b="1" dirty="0" smtClean="0">
                <a:solidFill>
                  <a:schemeClr val="hlink"/>
                </a:solidFill>
              </a:rPr>
              <a:t>good conditions</a:t>
            </a:r>
            <a:r>
              <a:rPr lang="en-US" altLang="zh-TW" dirty="0" smtClean="0">
                <a:solidFill>
                  <a:schemeClr val="hlink"/>
                </a:solidFill>
              </a:rPr>
              <a:t> </a:t>
            </a:r>
            <a:r>
              <a:rPr lang="en-US" altLang="zh-TW" b="1" dirty="0" smtClean="0">
                <a:solidFill>
                  <a:schemeClr val="hlink"/>
                </a:solidFill>
              </a:rPr>
              <a:t>90%</a:t>
            </a:r>
            <a:r>
              <a:rPr lang="en-US" altLang="zh-TW" dirty="0" smtClean="0"/>
              <a:t> of the time.</a:t>
            </a:r>
            <a:endParaRPr lang="zh-TW" altLang="en-US" dirty="0" smtClean="0"/>
          </a:p>
        </p:txBody>
      </p:sp>
    </p:spTree>
    <p:extLst>
      <p:ext uri="{BB962C8B-B14F-4D97-AF65-F5344CB8AC3E}">
        <p14:creationId xmlns:p14="http://schemas.microsoft.com/office/powerpoint/2010/main" val="2653719078"/>
      </p:ext>
    </p:extLst>
  </p:cSld>
  <p:clrMapOvr>
    <a:masterClrMapping/>
  </p:clrMapOvr>
  <p:transition>
    <p:dissolv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41FA182-8AF9-404B-A318-7ED6A1332C88}"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089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994538E-F78F-40E7-920F-EF4B860AE89F}" type="slidenum">
              <a:rPr kumimoji="1" lang="zh-TW" altLang="en-US">
                <a:effectLst>
                  <a:outerShdw blurRad="38100" dist="38100" dir="2700000" algn="tl">
                    <a:srgbClr val="000000"/>
                  </a:outerShdw>
                </a:effectLst>
                <a:ea typeface="華康細圓體" pitchFamily="49" charset="-120"/>
                <a:cs typeface="+mj-cs"/>
              </a:rPr>
              <a:pPr>
                <a:defRPr/>
              </a:pPr>
              <a:t>108</a:t>
            </a:fld>
            <a:endParaRPr kumimoji="1" lang="en-US" altLang="zh-TW">
              <a:effectLst>
                <a:outerShdw blurRad="38100" dist="38100" dir="2700000" algn="tl">
                  <a:srgbClr val="000000"/>
                </a:outerShdw>
              </a:effectLst>
              <a:ea typeface="華康細圓體" pitchFamily="49" charset="-120"/>
              <a:cs typeface="+mj-cs"/>
            </a:endParaRPr>
          </a:p>
        </p:txBody>
      </p:sp>
      <p:sp>
        <p:nvSpPr>
          <p:cNvPr id="38919" name="Rectangle 7"/>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Conditions</a:t>
            </a:r>
          </a:p>
        </p:txBody>
      </p:sp>
      <p:sp>
        <p:nvSpPr>
          <p:cNvPr id="38920" name="Rectangle 8"/>
          <p:cNvSpPr>
            <a:spLocks noGrp="1" noChangeArrowheads="1"/>
          </p:cNvSpPr>
          <p:nvPr>
            <p:ph type="body" idx="1"/>
          </p:nvPr>
        </p:nvSpPr>
        <p:spPr/>
        <p:txBody>
          <a:bodyPr/>
          <a:lstStyle/>
          <a:p>
            <a:pPr eaLnBrk="1" hangingPunct="1">
              <a:defRPr/>
            </a:pPr>
            <a:r>
              <a:rPr lang="en-US" altLang="zh-TW" smtClean="0"/>
              <a:t>When in </a:t>
            </a:r>
            <a:r>
              <a:rPr lang="en-US" altLang="zh-TW" b="1" smtClean="0">
                <a:solidFill>
                  <a:srgbClr val="FFFF00"/>
                </a:solidFill>
              </a:rPr>
              <a:t>good</a:t>
            </a:r>
            <a:r>
              <a:rPr lang="en-US" altLang="zh-TW" smtClean="0"/>
              <a:t> conditions, the machine produces a defective item </a:t>
            </a:r>
            <a:r>
              <a:rPr lang="en-US" altLang="zh-TW" b="1" smtClean="0">
                <a:solidFill>
                  <a:srgbClr val="FFFF00"/>
                </a:solidFill>
              </a:rPr>
              <a:t>1%</a:t>
            </a:r>
            <a:r>
              <a:rPr lang="en-US" altLang="zh-TW" smtClean="0"/>
              <a:t> of the time.</a:t>
            </a:r>
          </a:p>
          <a:p>
            <a:pPr eaLnBrk="1" hangingPunct="1">
              <a:defRPr/>
            </a:pPr>
            <a:r>
              <a:rPr lang="en-US" altLang="zh-TW" smtClean="0"/>
              <a:t>When in </a:t>
            </a:r>
            <a:r>
              <a:rPr lang="en-US" altLang="zh-TW" b="1" smtClean="0">
                <a:solidFill>
                  <a:schemeClr val="folHlink"/>
                </a:solidFill>
              </a:rPr>
              <a:t>bad</a:t>
            </a:r>
            <a:r>
              <a:rPr lang="en-US" altLang="zh-TW" smtClean="0"/>
              <a:t> conditions, the machine produces a defective </a:t>
            </a:r>
            <a:r>
              <a:rPr lang="en-US" altLang="zh-TW" b="1" smtClean="0">
                <a:solidFill>
                  <a:schemeClr val="folHlink"/>
                </a:solidFill>
              </a:rPr>
              <a:t>10%</a:t>
            </a:r>
            <a:r>
              <a:rPr lang="en-US" altLang="zh-TW" smtClean="0"/>
              <a:t> of the time.</a:t>
            </a:r>
          </a:p>
        </p:txBody>
      </p:sp>
    </p:spTree>
    <p:extLst>
      <p:ext uri="{BB962C8B-B14F-4D97-AF65-F5344CB8AC3E}">
        <p14:creationId xmlns:p14="http://schemas.microsoft.com/office/powerpoint/2010/main" val="160792149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920">
                                            <p:txEl>
                                              <p:pRg st="0" end="0"/>
                                            </p:txEl>
                                          </p:spTgt>
                                        </p:tgtEl>
                                        <p:attrNameLst>
                                          <p:attrName>style.visibility</p:attrName>
                                        </p:attrNameLst>
                                      </p:cBhvr>
                                      <p:to>
                                        <p:strVal val="visible"/>
                                      </p:to>
                                    </p:set>
                                    <p:animEffect transition="in" filter="wipe(left)">
                                      <p:cBhvr>
                                        <p:cTn id="7" dur="500"/>
                                        <p:tgtEl>
                                          <p:spTgt spid="38920">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920">
                                            <p:txEl>
                                              <p:pRg st="1" end="1"/>
                                            </p:txEl>
                                          </p:spTgt>
                                        </p:tgtEl>
                                        <p:attrNameLst>
                                          <p:attrName>style.visibility</p:attrName>
                                        </p:attrNameLst>
                                      </p:cBhvr>
                                      <p:to>
                                        <p:strVal val="visible"/>
                                      </p:to>
                                    </p:set>
                                    <p:animEffect transition="in" filter="wipe(left)">
                                      <p:cBhvr>
                                        <p:cTn id="11" dur="500"/>
                                        <p:tgtEl>
                                          <p:spTgt spid="389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build="p" bldLvl="2" autoUpdateAnimBg="0" advAuto="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056410E-C5B3-471C-B05C-84281C4F7F72}"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547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CAE0B7B-498F-47B0-80B8-3B5315400D3E}" type="slidenum">
              <a:rPr kumimoji="1" lang="zh-TW" altLang="en-US">
                <a:effectLst>
                  <a:outerShdw blurRad="38100" dist="38100" dir="2700000" algn="tl">
                    <a:srgbClr val="000000"/>
                  </a:outerShdw>
                </a:effectLst>
                <a:ea typeface="華康細圓體" pitchFamily="49" charset="-120"/>
                <a:cs typeface="+mj-cs"/>
              </a:rPr>
              <a:pPr>
                <a:defRPr/>
              </a:pPr>
              <a:t>109</a:t>
            </a:fld>
            <a:endParaRPr kumimoji="1" lang="en-US" altLang="zh-TW" dirty="0">
              <a:effectLst>
                <a:outerShdw blurRad="38100" dist="38100" dir="2700000" algn="tl">
                  <a:srgbClr val="000000"/>
                </a:outerShdw>
              </a:effectLst>
              <a:ea typeface="華康細圓體" pitchFamily="49" charset="-120"/>
              <a:cs typeface="+mj-cs"/>
            </a:endParaRPr>
          </a:p>
        </p:txBody>
      </p:sp>
      <p:sp>
        <p:nvSpPr>
          <p:cNvPr id="105476" name="Rectangle 1026"/>
          <p:cNvSpPr>
            <a:spLocks noChangeArrowheads="1"/>
          </p:cNvSpPr>
          <p:nvPr/>
        </p:nvSpPr>
        <p:spPr bwMode="auto">
          <a:xfrm>
            <a:off x="0" y="2204864"/>
            <a:ext cx="9144000" cy="3941762"/>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p:spPr>
        <p:txBody>
          <a:bodyPr wrap="none" anchor="ctr"/>
          <a:lstStyle/>
          <a:p>
            <a:endParaRPr lang="zh-TW" altLang="en-US"/>
          </a:p>
        </p:txBody>
      </p:sp>
      <p:sp>
        <p:nvSpPr>
          <p:cNvPr id="295939" name="Rectangle 1027"/>
          <p:cNvSpPr>
            <a:spLocks noGrp="1" noChangeArrowheads="1"/>
          </p:cNvSpPr>
          <p:nvPr>
            <p:ph type="title"/>
          </p:nvPr>
        </p:nvSpPr>
        <p:spPr>
          <a:xfrm>
            <a:off x="467544" y="260648"/>
            <a:ext cx="8352928" cy="115212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Tabular Approach   1/2</a:t>
            </a:r>
          </a:p>
        </p:txBody>
      </p:sp>
      <p:sp>
        <p:nvSpPr>
          <p:cNvPr id="295940" name="Rectangle 1028"/>
          <p:cNvSpPr>
            <a:spLocks noGrp="1" noChangeArrowheads="1"/>
          </p:cNvSpPr>
          <p:nvPr>
            <p:ph type="body" idx="1"/>
          </p:nvPr>
        </p:nvSpPr>
        <p:spPr>
          <a:xfrm>
            <a:off x="0" y="2376488"/>
            <a:ext cx="9144000" cy="3697287"/>
          </a:xfrm>
        </p:spPr>
        <p:txBody>
          <a:bodyPr/>
          <a:lstStyle/>
          <a:p>
            <a:pPr eaLnBrk="1" hangingPunct="1">
              <a:buFont typeface="Wingdings" pitchFamily="2" charset="2"/>
              <a:buNone/>
              <a:defRPr/>
            </a:pPr>
            <a:r>
              <a:rPr lang="zh-TW" altLang="en-US" sz="2800" dirty="0" smtClean="0"/>
              <a:t>    (1)	           (2)              (3)      	        (4)    	      (5)</a:t>
            </a:r>
          </a:p>
          <a:p>
            <a:pPr eaLnBrk="1" hangingPunct="1">
              <a:buFont typeface="Wingdings" pitchFamily="2" charset="2"/>
              <a:buNone/>
              <a:defRPr/>
            </a:pPr>
            <a:r>
              <a:rPr lang="zh-TW" altLang="en-US" sz="2800" dirty="0" smtClean="0"/>
              <a:t>                  </a:t>
            </a:r>
            <a:r>
              <a:rPr lang="en-US" altLang="zh-TW" sz="2800" dirty="0" smtClean="0"/>
              <a:t>Prior	       Conditional        Joint      Posterior</a:t>
            </a:r>
          </a:p>
          <a:p>
            <a:pPr eaLnBrk="1" hangingPunct="1">
              <a:buFont typeface="Wingdings" pitchFamily="2" charset="2"/>
              <a:buNone/>
              <a:defRPr/>
            </a:pPr>
            <a:r>
              <a:rPr lang="en-US" altLang="zh-TW" sz="2800" dirty="0" smtClean="0"/>
              <a:t>Events         Prob.          Prob.            Prob.        Prob.</a:t>
            </a:r>
          </a:p>
          <a:p>
            <a:pPr>
              <a:buNone/>
              <a:defRPr/>
            </a:pPr>
            <a:r>
              <a:rPr lang="en-US" altLang="zh-TW" sz="2800" dirty="0" smtClean="0"/>
              <a:t>   </a:t>
            </a:r>
            <a:r>
              <a:rPr lang="en-US" altLang="zh-TW" sz="2800" dirty="0" smtClean="0">
                <a:latin typeface="Times New Roman" pitchFamily="18" charset="0"/>
              </a:rPr>
              <a:t> </a:t>
            </a:r>
            <a:r>
              <a:rPr lang="en-US" altLang="zh-TW" sz="2800" i="1" dirty="0" err="1" smtClean="0">
                <a:latin typeface="Times New Roman" pitchFamily="18" charset="0"/>
              </a:rPr>
              <a:t>E</a:t>
            </a:r>
            <a:r>
              <a:rPr lang="en-US" altLang="zh-TW" sz="2800" i="1" baseline="-25000" dirty="0" err="1" smtClean="0">
                <a:latin typeface="Times New Roman" pitchFamily="18" charset="0"/>
              </a:rPr>
              <a:t>i</a:t>
            </a:r>
            <a:r>
              <a:rPr lang="en-US" altLang="zh-TW" sz="2800" dirty="0" smtClean="0">
                <a:latin typeface="Times New Roman" pitchFamily="18" charset="0"/>
              </a:rPr>
              <a:t>  </a:t>
            </a:r>
            <a:r>
              <a:rPr lang="en-US" altLang="zh-TW" sz="2800" dirty="0" smtClean="0"/>
              <a:t>         </a:t>
            </a:r>
            <a:r>
              <a:rPr lang="en-US" altLang="zh-TW" sz="2800" i="1" dirty="0" smtClean="0">
                <a:latin typeface="Times New Roman" pitchFamily="18" charset="0"/>
              </a:rPr>
              <a:t>P</a:t>
            </a:r>
            <a:r>
              <a:rPr lang="en-US" altLang="zh-TW" sz="2800" dirty="0" smtClean="0"/>
              <a:t>(</a:t>
            </a:r>
            <a:r>
              <a:rPr lang="en-US" altLang="zh-TW" sz="2800" i="1" dirty="0" err="1" smtClean="0">
                <a:latin typeface="Times New Roman" pitchFamily="18" charset="0"/>
              </a:rPr>
              <a:t>E</a:t>
            </a:r>
            <a:r>
              <a:rPr lang="en-US" altLang="zh-TW" sz="2800" i="1" baseline="-25000" dirty="0" err="1" smtClean="0">
                <a:latin typeface="Times New Roman" pitchFamily="18" charset="0"/>
              </a:rPr>
              <a:t>i</a:t>
            </a:r>
            <a:r>
              <a:rPr lang="en-US" altLang="zh-TW" sz="2800" dirty="0"/>
              <a:t>)	          </a:t>
            </a:r>
            <a:r>
              <a:rPr lang="en-US" altLang="zh-TW" sz="2800" i="1" dirty="0" smtClean="0">
                <a:latin typeface="Times New Roman" pitchFamily="18" charset="0"/>
              </a:rPr>
              <a:t>P</a:t>
            </a:r>
            <a:r>
              <a:rPr lang="en-US" altLang="zh-TW" sz="2800" dirty="0" smtClean="0"/>
              <a:t>(</a:t>
            </a:r>
            <a:r>
              <a:rPr lang="en-US" altLang="zh-TW" sz="2800" i="1" dirty="0" err="1" smtClean="0">
                <a:latin typeface="Times New Roman" pitchFamily="18" charset="0"/>
              </a:rPr>
              <a:t>D</a:t>
            </a:r>
            <a:r>
              <a:rPr lang="en-US" altLang="zh-TW" sz="2800" dirty="0" err="1" smtClean="0"/>
              <a:t>|</a:t>
            </a:r>
            <a:r>
              <a:rPr lang="en-US" altLang="zh-TW" sz="2800" i="1" dirty="0" err="1" smtClean="0">
                <a:latin typeface="Times New Roman" pitchFamily="18" charset="0"/>
              </a:rPr>
              <a:t>E</a:t>
            </a:r>
            <a:r>
              <a:rPr lang="en-US" altLang="zh-TW" sz="2800" i="1" baseline="-25000" dirty="0" err="1" smtClean="0">
                <a:latin typeface="Times New Roman" pitchFamily="18" charset="0"/>
              </a:rPr>
              <a:t>i</a:t>
            </a:r>
            <a:r>
              <a:rPr lang="en-US" altLang="zh-TW" sz="2800" dirty="0"/>
              <a:t>)      </a:t>
            </a:r>
            <a:r>
              <a:rPr lang="en-US" altLang="zh-TW" sz="2800" i="1" dirty="0" smtClean="0">
                <a:latin typeface="Times New Roman" pitchFamily="18" charset="0"/>
              </a:rPr>
              <a:t>P</a:t>
            </a:r>
            <a:r>
              <a:rPr lang="en-US" altLang="zh-TW" sz="2800" dirty="0" smtClean="0"/>
              <a:t>(</a:t>
            </a:r>
            <a:r>
              <a:rPr lang="en-US" altLang="zh-TW" sz="2800" i="1" dirty="0" err="1" smtClean="0">
                <a:latin typeface="Times New Roman" pitchFamily="18" charset="0"/>
              </a:rPr>
              <a:t>E</a:t>
            </a:r>
            <a:r>
              <a:rPr lang="en-US" altLang="zh-TW" sz="2800" i="1" baseline="-25000" dirty="0" err="1" smtClean="0"/>
              <a:t>i</a:t>
            </a:r>
            <a:r>
              <a:rPr lang="en-US" altLang="zh-TW" sz="2800" i="1" baseline="-25000" dirty="0" smtClean="0"/>
              <a:t> </a:t>
            </a:r>
            <a:r>
              <a:rPr lang="en-US" altLang="zh-TW" sz="2800" dirty="0" smtClean="0">
                <a:latin typeface="MT Extra" pitchFamily="18" charset="2"/>
                <a:sym typeface="Symbol"/>
              </a:rPr>
              <a:t></a:t>
            </a:r>
            <a:r>
              <a:rPr lang="en-US" altLang="zh-TW" sz="2800" i="1" dirty="0" smtClean="0">
                <a:latin typeface="Times New Roman" pitchFamily="18" charset="0"/>
              </a:rPr>
              <a:t>D</a:t>
            </a:r>
            <a:r>
              <a:rPr lang="en-US" altLang="zh-TW" sz="2800" dirty="0" smtClean="0"/>
              <a:t>)   </a:t>
            </a:r>
            <a:r>
              <a:rPr lang="en-US" altLang="zh-TW" sz="2800" i="1" dirty="0" smtClean="0">
                <a:latin typeface="Times New Roman" pitchFamily="18" charset="0"/>
              </a:rPr>
              <a:t>P</a:t>
            </a:r>
            <a:r>
              <a:rPr lang="en-US" altLang="zh-TW" sz="2800" dirty="0" smtClean="0"/>
              <a:t>(</a:t>
            </a:r>
            <a:r>
              <a:rPr lang="en-US" altLang="zh-TW" sz="2800" i="1" dirty="0" err="1" smtClean="0">
                <a:latin typeface="Times New Roman" pitchFamily="18" charset="0"/>
              </a:rPr>
              <a:t>E</a:t>
            </a:r>
            <a:r>
              <a:rPr lang="en-US" altLang="zh-TW" sz="2800" i="1" baseline="-25000" dirty="0" err="1" smtClean="0">
                <a:latin typeface="Times New Roman" pitchFamily="18" charset="0"/>
              </a:rPr>
              <a:t>i</a:t>
            </a:r>
            <a:r>
              <a:rPr lang="en-US" altLang="zh-TW" sz="2800" dirty="0" err="1" smtClean="0"/>
              <a:t>|</a:t>
            </a:r>
            <a:r>
              <a:rPr lang="en-US" altLang="zh-TW" sz="2800" i="1" dirty="0" err="1" smtClean="0">
                <a:latin typeface="Times New Roman" pitchFamily="18" charset="0"/>
              </a:rPr>
              <a:t>D</a:t>
            </a:r>
            <a:r>
              <a:rPr lang="en-US" altLang="zh-TW" sz="2800" dirty="0"/>
              <a:t>) </a:t>
            </a:r>
            <a:r>
              <a:rPr lang="en-US" altLang="zh-TW" sz="2800" i="1" dirty="0" smtClean="0"/>
              <a:t>  </a:t>
            </a:r>
            <a:r>
              <a:rPr lang="en-US" altLang="zh-TW" sz="2800" i="1" dirty="0" smtClean="0">
                <a:latin typeface="Times New Roman" pitchFamily="18" charset="0"/>
              </a:rPr>
              <a:t> G</a:t>
            </a:r>
            <a:r>
              <a:rPr lang="en-US" altLang="zh-TW" sz="2800" i="1" dirty="0" smtClean="0"/>
              <a:t>		   </a:t>
            </a:r>
            <a:r>
              <a:rPr lang="en-US" altLang="zh-TW" sz="2800" dirty="0" smtClean="0"/>
              <a:t>.9		     .01	     .009	    .4737</a:t>
            </a:r>
          </a:p>
          <a:p>
            <a:pPr eaLnBrk="1" hangingPunct="1">
              <a:buNone/>
              <a:defRPr/>
            </a:pPr>
            <a:r>
              <a:rPr lang="en-US" altLang="zh-TW" sz="2800" i="1" dirty="0" smtClean="0"/>
              <a:t>   </a:t>
            </a:r>
            <a:r>
              <a:rPr lang="en-US" altLang="zh-TW" sz="2800" i="1" dirty="0" smtClean="0">
                <a:latin typeface="Times New Roman" pitchFamily="18" charset="0"/>
              </a:rPr>
              <a:t>G</a:t>
            </a:r>
            <a:r>
              <a:rPr lang="en-US" altLang="zh-TW" sz="2800" i="1" baseline="30000" dirty="0" smtClean="0">
                <a:latin typeface="Times New Roman" pitchFamily="18" charset="0"/>
              </a:rPr>
              <a:t>C </a:t>
            </a:r>
            <a:r>
              <a:rPr lang="en-US" altLang="zh-TW" sz="2800" i="1" dirty="0" smtClean="0">
                <a:latin typeface="Times New Roman" pitchFamily="18" charset="0"/>
              </a:rPr>
              <a:t>	   </a:t>
            </a:r>
            <a:r>
              <a:rPr lang="en-US" altLang="zh-TW" sz="2800" i="1" dirty="0" smtClean="0"/>
              <a:t>         </a:t>
            </a:r>
            <a:r>
              <a:rPr lang="en-US" altLang="zh-TW" sz="2800" dirty="0" smtClean="0"/>
              <a:t>.1                .1              .01          .5263</a:t>
            </a:r>
            <a:endParaRPr lang="en-US" altLang="zh-TW" sz="2800" u="sng" dirty="0" smtClean="0"/>
          </a:p>
          <a:p>
            <a:pPr lvl="3" eaLnBrk="1" hangingPunct="1">
              <a:buFont typeface="Wingdings" pitchFamily="2" charset="2"/>
              <a:buNone/>
              <a:defRPr/>
            </a:pPr>
            <a:r>
              <a:rPr lang="en-US" altLang="zh-TW" sz="2800" dirty="0" smtClean="0"/>
              <a:t>       1.0		             </a:t>
            </a:r>
            <a:r>
              <a:rPr lang="en-US" altLang="zh-TW" sz="2800" i="1" dirty="0" smtClean="0">
                <a:latin typeface="Times New Roman" pitchFamily="18" charset="0"/>
              </a:rPr>
              <a:t>P</a:t>
            </a:r>
            <a:r>
              <a:rPr lang="en-US" altLang="zh-TW" sz="2800" dirty="0" smtClean="0"/>
              <a:t>(</a:t>
            </a:r>
            <a:r>
              <a:rPr lang="en-US" altLang="zh-TW" sz="2800" i="1" dirty="0" smtClean="0">
                <a:latin typeface="Times New Roman" pitchFamily="18" charset="0"/>
              </a:rPr>
              <a:t>D</a:t>
            </a:r>
            <a:r>
              <a:rPr lang="en-US" altLang="zh-TW" sz="2800" dirty="0" smtClean="0"/>
              <a:t>)=.019 	   1.0000</a:t>
            </a:r>
            <a:endParaRPr lang="en-US" altLang="zh-TW" sz="2800" baseline="-25000" dirty="0" smtClean="0"/>
          </a:p>
        </p:txBody>
      </p:sp>
      <p:sp>
        <p:nvSpPr>
          <p:cNvPr id="295949" name="Text Box 1037"/>
          <p:cNvSpPr txBox="1">
            <a:spLocks noChangeArrowheads="1"/>
          </p:cNvSpPr>
          <p:nvPr/>
        </p:nvSpPr>
        <p:spPr bwMode="auto">
          <a:xfrm>
            <a:off x="1907703" y="1412776"/>
            <a:ext cx="6048673" cy="701675"/>
          </a:xfrm>
          <a:prstGeom prst="rect">
            <a:avLst/>
          </a:prstGeom>
          <a:solidFill>
            <a:schemeClr val="tx2">
              <a:lumMod val="10000"/>
            </a:schemeClr>
          </a:solidFill>
          <a:ln w="12700">
            <a:solidFill>
              <a:schemeClr val="tx1"/>
            </a:solidFill>
            <a:miter lim="800000"/>
            <a:headEnd/>
            <a:tailEnd/>
          </a:ln>
          <a:effectLst/>
        </p:spPr>
        <p:txBody>
          <a:bodyPr wrap="square">
            <a:spAutoFit/>
          </a:bodyPr>
          <a:lstStyle/>
          <a:p>
            <a:pPr algn="ctr">
              <a:spcBef>
                <a:spcPct val="50000"/>
              </a:spcBef>
              <a:defRPr/>
            </a:pPr>
            <a:r>
              <a:rPr lang="en-US" altLang="zh-TW" sz="4000" dirty="0">
                <a:effectLst>
                  <a:outerShdw blurRad="38100" dist="38100" dir="2700000" algn="tl">
                    <a:srgbClr val="000000"/>
                  </a:outerShdw>
                </a:effectLst>
              </a:rPr>
              <a:t>Assume event </a:t>
            </a:r>
            <a:r>
              <a:rPr lang="en-US" altLang="zh-TW" sz="4000" i="1" dirty="0" smtClean="0">
                <a:effectLst>
                  <a:outerShdw blurRad="38100" dist="38100" dir="2700000" algn="tl">
                    <a:srgbClr val="000000"/>
                  </a:outerShdw>
                </a:effectLst>
                <a:latin typeface="Times New Roman" pitchFamily="18" charset="0"/>
              </a:rPr>
              <a:t>D</a:t>
            </a:r>
            <a:r>
              <a:rPr lang="en-US" altLang="zh-TW" sz="4000" dirty="0" smtClean="0">
                <a:effectLst>
                  <a:outerShdw blurRad="38100" dist="38100" dir="2700000" algn="tl">
                    <a:srgbClr val="000000"/>
                  </a:outerShdw>
                </a:effectLst>
              </a:rPr>
              <a:t> </a:t>
            </a:r>
            <a:r>
              <a:rPr lang="en-US" altLang="zh-TW" sz="4000" dirty="0">
                <a:effectLst>
                  <a:outerShdw blurRad="38100" dist="38100" dir="2700000" algn="tl">
                    <a:srgbClr val="000000"/>
                  </a:outerShdw>
                </a:effectLst>
              </a:rPr>
              <a:t>occurs</a:t>
            </a:r>
          </a:p>
        </p:txBody>
      </p:sp>
      <p:sp>
        <p:nvSpPr>
          <p:cNvPr id="295950" name="Line 1038"/>
          <p:cNvSpPr>
            <a:spLocks noChangeShapeType="1"/>
          </p:cNvSpPr>
          <p:nvPr/>
        </p:nvSpPr>
        <p:spPr bwMode="auto">
          <a:xfrm>
            <a:off x="0" y="5368925"/>
            <a:ext cx="9144000" cy="0"/>
          </a:xfrm>
          <a:prstGeom prst="line">
            <a:avLst/>
          </a:prstGeom>
          <a:noFill/>
          <a:ln w="28575">
            <a:solidFill>
              <a:schemeClr val="tx1"/>
            </a:solidFill>
            <a:round/>
            <a:headEnd/>
            <a:tailEnd/>
          </a:ln>
          <a:effectLst>
            <a:outerShdw dist="35921" dir="2700000" algn="ctr" rotWithShape="0">
              <a:srgbClr val="000000"/>
            </a:outerShdw>
          </a:effectLst>
        </p:spPr>
        <p:txBody>
          <a:bodyPr/>
          <a:lstStyle/>
          <a:p>
            <a:pPr>
              <a:defRPr/>
            </a:pPr>
            <a:endParaRPr lang="zh-TW" altLang="en-US"/>
          </a:p>
        </p:txBody>
      </p:sp>
      <p:sp>
        <p:nvSpPr>
          <p:cNvPr id="295951" name="Line 1039"/>
          <p:cNvSpPr>
            <a:spLocks noChangeShapeType="1"/>
          </p:cNvSpPr>
          <p:nvPr/>
        </p:nvSpPr>
        <p:spPr bwMode="auto">
          <a:xfrm>
            <a:off x="0" y="4398963"/>
            <a:ext cx="9144000" cy="0"/>
          </a:xfrm>
          <a:prstGeom prst="line">
            <a:avLst/>
          </a:prstGeom>
          <a:noFill/>
          <a:ln w="28575">
            <a:solidFill>
              <a:schemeClr val="tx1"/>
            </a:solidFill>
            <a:round/>
            <a:headEnd/>
            <a:tailEnd/>
          </a:ln>
          <a:effectLst>
            <a:outerShdw dist="35921" dir="2700000" algn="ctr" rotWithShape="0">
              <a:srgbClr val="000000"/>
            </a:outerShdw>
          </a:effectLst>
        </p:spPr>
        <p:txBody>
          <a:bodyPr/>
          <a:lstStyle/>
          <a:p>
            <a:pPr>
              <a:defRPr/>
            </a:pPr>
            <a:endParaRPr lang="zh-TW" altLang="en-US"/>
          </a:p>
        </p:txBody>
      </p:sp>
    </p:spTree>
    <p:extLst>
      <p:ext uri="{BB962C8B-B14F-4D97-AF65-F5344CB8AC3E}">
        <p14:creationId xmlns:p14="http://schemas.microsoft.com/office/powerpoint/2010/main" val="3769149782"/>
      </p:ext>
    </p:extLst>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版面配置區 2"/>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AA80EC7-6F3E-4677-8387-FE431147E2B9}"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44035"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9FEA2E6-6205-43BE-B397-A51F1C787566}" type="slidenum">
              <a:rPr kumimoji="1" lang="zh-TW" altLang="en-US">
                <a:effectLst>
                  <a:outerShdw blurRad="38100" dist="38100" dir="2700000" algn="tl">
                    <a:srgbClr val="000000"/>
                  </a:outerShdw>
                </a:effectLst>
                <a:ea typeface="華康細圓體" pitchFamily="49" charset="-120"/>
                <a:cs typeface="+mj-cs"/>
              </a:rPr>
              <a:pPr>
                <a:defRPr/>
              </a:pPr>
              <a:t>11</a:t>
            </a:fld>
            <a:endParaRPr kumimoji="1" lang="en-US" altLang="zh-TW">
              <a:effectLst>
                <a:outerShdw blurRad="38100" dist="38100" dir="2700000" algn="tl">
                  <a:srgbClr val="000000"/>
                </a:outerShdw>
              </a:effectLst>
              <a:ea typeface="華康細圓體" pitchFamily="49" charset="-120"/>
              <a:cs typeface="+mj-cs"/>
            </a:endParaRPr>
          </a:p>
        </p:txBody>
      </p:sp>
      <p:sp>
        <p:nvSpPr>
          <p:cNvPr id="4117" name="Freeform 21"/>
          <p:cNvSpPr>
            <a:spLocks/>
          </p:cNvSpPr>
          <p:nvPr/>
        </p:nvSpPr>
        <p:spPr bwMode="auto">
          <a:xfrm>
            <a:off x="1927225" y="3716338"/>
            <a:ext cx="2133600" cy="1447800"/>
          </a:xfrm>
          <a:custGeom>
            <a:avLst/>
            <a:gdLst/>
            <a:ahLst/>
            <a:cxnLst>
              <a:cxn ang="0">
                <a:pos x="48" y="0"/>
              </a:cxn>
              <a:cxn ang="0">
                <a:pos x="720" y="48"/>
              </a:cxn>
              <a:cxn ang="0">
                <a:pos x="1104" y="144"/>
              </a:cxn>
              <a:cxn ang="0">
                <a:pos x="1344" y="432"/>
              </a:cxn>
              <a:cxn ang="0">
                <a:pos x="1152" y="624"/>
              </a:cxn>
              <a:cxn ang="0">
                <a:pos x="1296" y="816"/>
              </a:cxn>
              <a:cxn ang="0">
                <a:pos x="1248" y="912"/>
              </a:cxn>
              <a:cxn ang="0">
                <a:pos x="864" y="912"/>
              </a:cxn>
              <a:cxn ang="0">
                <a:pos x="624" y="816"/>
              </a:cxn>
              <a:cxn ang="0">
                <a:pos x="192" y="912"/>
              </a:cxn>
              <a:cxn ang="0">
                <a:pos x="96" y="864"/>
              </a:cxn>
              <a:cxn ang="0">
                <a:pos x="48" y="480"/>
              </a:cxn>
              <a:cxn ang="0">
                <a:pos x="240" y="240"/>
              </a:cxn>
              <a:cxn ang="0">
                <a:pos x="0" y="96"/>
              </a:cxn>
              <a:cxn ang="0">
                <a:pos x="48" y="0"/>
              </a:cxn>
            </a:cxnLst>
            <a:rect l="0" t="0" r="r" b="b"/>
            <a:pathLst>
              <a:path w="1344" h="912">
                <a:moveTo>
                  <a:pt x="48" y="0"/>
                </a:moveTo>
                <a:lnTo>
                  <a:pt x="720" y="48"/>
                </a:lnTo>
                <a:lnTo>
                  <a:pt x="1104" y="144"/>
                </a:lnTo>
                <a:lnTo>
                  <a:pt x="1344" y="432"/>
                </a:lnTo>
                <a:lnTo>
                  <a:pt x="1152" y="624"/>
                </a:lnTo>
                <a:lnTo>
                  <a:pt x="1296" y="816"/>
                </a:lnTo>
                <a:lnTo>
                  <a:pt x="1248" y="912"/>
                </a:lnTo>
                <a:lnTo>
                  <a:pt x="864" y="912"/>
                </a:lnTo>
                <a:lnTo>
                  <a:pt x="624" y="816"/>
                </a:lnTo>
                <a:lnTo>
                  <a:pt x="192" y="912"/>
                </a:lnTo>
                <a:lnTo>
                  <a:pt x="96" y="864"/>
                </a:lnTo>
                <a:lnTo>
                  <a:pt x="48" y="480"/>
                </a:lnTo>
                <a:lnTo>
                  <a:pt x="240" y="240"/>
                </a:lnTo>
                <a:lnTo>
                  <a:pt x="0" y="96"/>
                </a:lnTo>
                <a:lnTo>
                  <a:pt x="48" y="0"/>
                </a:lnTo>
                <a:close/>
              </a:path>
            </a:pathLst>
          </a:custGeom>
          <a:solidFill>
            <a:srgbClr val="990033"/>
          </a:solidFill>
          <a:ln w="9525">
            <a:solidFill>
              <a:schemeClr val="tx1"/>
            </a:solidFill>
            <a:round/>
            <a:headEnd/>
            <a:tailEnd/>
          </a:ln>
          <a:effectLst>
            <a:outerShdw dist="107763" dir="18900000" algn="ctr" rotWithShape="0">
              <a:srgbClr val="000000"/>
            </a:outerShdw>
          </a:effectLst>
        </p:spPr>
        <p:txBody>
          <a:bodyPr wrap="none" anchor="ctr"/>
          <a:lstStyle/>
          <a:p>
            <a:pPr>
              <a:defRPr/>
            </a:pPr>
            <a:endParaRPr lang="zh-TW" altLang="en-US"/>
          </a:p>
        </p:txBody>
      </p:sp>
      <p:sp>
        <p:nvSpPr>
          <p:cNvPr id="4124" name="Freeform 28"/>
          <p:cNvSpPr>
            <a:spLocks/>
          </p:cNvSpPr>
          <p:nvPr/>
        </p:nvSpPr>
        <p:spPr bwMode="auto">
          <a:xfrm>
            <a:off x="2343150" y="4173538"/>
            <a:ext cx="1336675" cy="903287"/>
          </a:xfrm>
          <a:custGeom>
            <a:avLst/>
            <a:gdLst/>
            <a:ahLst/>
            <a:cxnLst>
              <a:cxn ang="0">
                <a:pos x="74" y="336"/>
              </a:cxn>
              <a:cxn ang="0">
                <a:pos x="314" y="192"/>
              </a:cxn>
              <a:cxn ang="0">
                <a:pos x="602" y="0"/>
              </a:cxn>
              <a:cxn ang="0">
                <a:pos x="698" y="0"/>
              </a:cxn>
              <a:cxn ang="0">
                <a:pos x="602" y="96"/>
              </a:cxn>
              <a:cxn ang="0">
                <a:pos x="842" y="288"/>
              </a:cxn>
              <a:cxn ang="0">
                <a:pos x="842" y="384"/>
              </a:cxn>
              <a:cxn ang="0">
                <a:pos x="652" y="569"/>
              </a:cxn>
              <a:cxn ang="0">
                <a:pos x="561" y="569"/>
              </a:cxn>
              <a:cxn ang="0">
                <a:pos x="352" y="543"/>
              </a:cxn>
              <a:cxn ang="0">
                <a:pos x="52" y="439"/>
              </a:cxn>
              <a:cxn ang="0">
                <a:pos x="0" y="347"/>
              </a:cxn>
              <a:cxn ang="0">
                <a:pos x="74" y="336"/>
              </a:cxn>
            </a:cxnLst>
            <a:rect l="0" t="0" r="r" b="b"/>
            <a:pathLst>
              <a:path w="842" h="569">
                <a:moveTo>
                  <a:pt x="74" y="336"/>
                </a:moveTo>
                <a:lnTo>
                  <a:pt x="314" y="192"/>
                </a:lnTo>
                <a:lnTo>
                  <a:pt x="602" y="0"/>
                </a:lnTo>
                <a:lnTo>
                  <a:pt x="698" y="0"/>
                </a:lnTo>
                <a:lnTo>
                  <a:pt x="602" y="96"/>
                </a:lnTo>
                <a:lnTo>
                  <a:pt x="842" y="288"/>
                </a:lnTo>
                <a:lnTo>
                  <a:pt x="842" y="384"/>
                </a:lnTo>
                <a:lnTo>
                  <a:pt x="652" y="569"/>
                </a:lnTo>
                <a:lnTo>
                  <a:pt x="561" y="569"/>
                </a:lnTo>
                <a:lnTo>
                  <a:pt x="352" y="543"/>
                </a:lnTo>
                <a:lnTo>
                  <a:pt x="52" y="439"/>
                </a:lnTo>
                <a:lnTo>
                  <a:pt x="0" y="347"/>
                </a:lnTo>
                <a:lnTo>
                  <a:pt x="74" y="336"/>
                </a:lnTo>
                <a:close/>
              </a:path>
            </a:pathLst>
          </a:custGeom>
          <a:solidFill>
            <a:schemeClr val="accent1"/>
          </a:solidFill>
          <a:ln w="9525">
            <a:solidFill>
              <a:schemeClr val="tx1"/>
            </a:solidFill>
            <a:round/>
            <a:headEnd/>
            <a:tailEnd/>
          </a:ln>
          <a:effectLst>
            <a:outerShdw dist="107763" dir="18900000" algn="ctr" rotWithShape="0">
              <a:srgbClr val="000000"/>
            </a:outerShdw>
          </a:effectLst>
        </p:spPr>
        <p:txBody>
          <a:bodyPr wrap="none" anchor="ctr"/>
          <a:lstStyle/>
          <a:p>
            <a:pPr>
              <a:defRPr/>
            </a:pPr>
            <a:endParaRPr lang="zh-TW" altLang="en-US"/>
          </a:p>
        </p:txBody>
      </p:sp>
      <p:sp>
        <p:nvSpPr>
          <p:cNvPr id="4100" name="Text Box 4"/>
          <p:cNvSpPr txBox="1">
            <a:spLocks noChangeArrowheads="1"/>
          </p:cNvSpPr>
          <p:nvPr/>
        </p:nvSpPr>
        <p:spPr bwMode="auto">
          <a:xfrm>
            <a:off x="5348288" y="3395663"/>
            <a:ext cx="2351087" cy="1441450"/>
          </a:xfrm>
          <a:prstGeom prst="rect">
            <a:avLst/>
          </a:prstGeom>
          <a:solidFill>
            <a:srgbClr val="990033"/>
          </a:solidFill>
          <a:ln w="9525">
            <a:solidFill>
              <a:schemeClr val="tx1"/>
            </a:solidFill>
            <a:miter lim="800000"/>
            <a:headEnd/>
            <a:tailEnd/>
          </a:ln>
          <a:effectLst/>
        </p:spPr>
        <p:txBody>
          <a:bodyPr>
            <a:spAutoFit/>
          </a:bodyPr>
          <a:lstStyle/>
          <a:p>
            <a:pPr eaLnBrk="0" hangingPunct="0">
              <a:defRPr/>
            </a:pPr>
            <a:r>
              <a:rPr kumimoji="0" lang="en-US" altLang="zh-TW" sz="4400" dirty="0">
                <a:effectLst>
                  <a:outerShdw blurRad="38100" dist="38100" dir="2700000" algn="tl">
                    <a:srgbClr val="000000"/>
                  </a:outerShdw>
                </a:effectLst>
              </a:rPr>
              <a:t>Sample </a:t>
            </a:r>
            <a:r>
              <a:rPr kumimoji="0" lang="en-US" altLang="zh-TW" sz="4400" dirty="0" smtClean="0">
                <a:effectLst>
                  <a:outerShdw blurRad="38100" dist="38100" dir="2700000" algn="tl">
                    <a:srgbClr val="000000"/>
                  </a:outerShdw>
                </a:effectLst>
              </a:rPr>
              <a:t>Space, </a:t>
            </a:r>
            <a:r>
              <a:rPr kumimoji="0" lang="en-US" altLang="zh-TW" sz="4400" i="1" dirty="0" smtClean="0">
                <a:effectLst>
                  <a:outerShdw blurRad="38100" dist="38100" dir="2700000" algn="tl">
                    <a:srgbClr val="000000"/>
                  </a:outerShdw>
                </a:effectLst>
                <a:latin typeface="Times New Roman" pitchFamily="18" charset="0"/>
                <a:cs typeface="Times New Roman" pitchFamily="18" charset="0"/>
              </a:rPr>
              <a:t>S</a:t>
            </a:r>
            <a:endParaRPr kumimoji="0" lang="en-US" altLang="zh-TW" sz="4400" i="1" dirty="0">
              <a:effectLst>
                <a:outerShdw blurRad="38100" dist="38100" dir="2700000" algn="tl">
                  <a:srgbClr val="000000"/>
                </a:outerShdw>
              </a:effectLst>
              <a:latin typeface="Times New Roman" pitchFamily="18" charset="0"/>
              <a:cs typeface="Times New Roman" pitchFamily="18" charset="0"/>
            </a:endParaRPr>
          </a:p>
        </p:txBody>
      </p:sp>
      <p:sp>
        <p:nvSpPr>
          <p:cNvPr id="4102" name="Oval 6"/>
          <p:cNvSpPr>
            <a:spLocks noChangeArrowheads="1"/>
          </p:cNvSpPr>
          <p:nvPr/>
        </p:nvSpPr>
        <p:spPr bwMode="auto">
          <a:xfrm>
            <a:off x="1927225" y="37163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03" name="Oval 7"/>
          <p:cNvSpPr>
            <a:spLocks noChangeArrowheads="1"/>
          </p:cNvSpPr>
          <p:nvPr/>
        </p:nvSpPr>
        <p:spPr bwMode="auto">
          <a:xfrm>
            <a:off x="2994025" y="37925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04" name="Oval 8"/>
          <p:cNvSpPr>
            <a:spLocks noChangeArrowheads="1"/>
          </p:cNvSpPr>
          <p:nvPr/>
        </p:nvSpPr>
        <p:spPr bwMode="auto">
          <a:xfrm>
            <a:off x="2841625" y="40211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05" name="Oval 9"/>
          <p:cNvSpPr>
            <a:spLocks noChangeArrowheads="1"/>
          </p:cNvSpPr>
          <p:nvPr/>
        </p:nvSpPr>
        <p:spPr bwMode="auto">
          <a:xfrm>
            <a:off x="2003425" y="44021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06" name="Oval 10"/>
          <p:cNvSpPr>
            <a:spLocks noChangeArrowheads="1"/>
          </p:cNvSpPr>
          <p:nvPr/>
        </p:nvSpPr>
        <p:spPr bwMode="auto">
          <a:xfrm>
            <a:off x="2384425" y="47069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07" name="Oval 11"/>
          <p:cNvSpPr>
            <a:spLocks noChangeArrowheads="1"/>
          </p:cNvSpPr>
          <p:nvPr/>
        </p:nvSpPr>
        <p:spPr bwMode="auto">
          <a:xfrm>
            <a:off x="3603625" y="39449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08" name="Oval 12"/>
          <p:cNvSpPr>
            <a:spLocks noChangeArrowheads="1"/>
          </p:cNvSpPr>
          <p:nvPr/>
        </p:nvSpPr>
        <p:spPr bwMode="auto">
          <a:xfrm>
            <a:off x="3908425" y="43259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09" name="Oval 13"/>
          <p:cNvSpPr>
            <a:spLocks noChangeArrowheads="1"/>
          </p:cNvSpPr>
          <p:nvPr/>
        </p:nvSpPr>
        <p:spPr bwMode="auto">
          <a:xfrm>
            <a:off x="2308225" y="40211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10" name="Oval 14"/>
          <p:cNvSpPr>
            <a:spLocks noChangeArrowheads="1"/>
          </p:cNvSpPr>
          <p:nvPr/>
        </p:nvSpPr>
        <p:spPr bwMode="auto">
          <a:xfrm>
            <a:off x="2079625" y="50117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11" name="Oval 15"/>
          <p:cNvSpPr>
            <a:spLocks noChangeArrowheads="1"/>
          </p:cNvSpPr>
          <p:nvPr/>
        </p:nvSpPr>
        <p:spPr bwMode="auto">
          <a:xfrm>
            <a:off x="3222625" y="41735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12" name="Oval 16"/>
          <p:cNvSpPr>
            <a:spLocks noChangeArrowheads="1"/>
          </p:cNvSpPr>
          <p:nvPr/>
        </p:nvSpPr>
        <p:spPr bwMode="auto">
          <a:xfrm>
            <a:off x="2765425" y="44783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13" name="Oval 17"/>
          <p:cNvSpPr>
            <a:spLocks noChangeArrowheads="1"/>
          </p:cNvSpPr>
          <p:nvPr/>
        </p:nvSpPr>
        <p:spPr bwMode="auto">
          <a:xfrm>
            <a:off x="2841625" y="48593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14" name="Oval 18"/>
          <p:cNvSpPr>
            <a:spLocks noChangeArrowheads="1"/>
          </p:cNvSpPr>
          <p:nvPr/>
        </p:nvSpPr>
        <p:spPr bwMode="auto">
          <a:xfrm>
            <a:off x="3603625" y="46307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15" name="Oval 19"/>
          <p:cNvSpPr>
            <a:spLocks noChangeArrowheads="1"/>
          </p:cNvSpPr>
          <p:nvPr/>
        </p:nvSpPr>
        <p:spPr bwMode="auto">
          <a:xfrm>
            <a:off x="3222625" y="49355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16" name="Oval 20"/>
          <p:cNvSpPr>
            <a:spLocks noChangeArrowheads="1"/>
          </p:cNvSpPr>
          <p:nvPr/>
        </p:nvSpPr>
        <p:spPr bwMode="auto">
          <a:xfrm>
            <a:off x="3832225" y="49355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18" name="Oval 22"/>
          <p:cNvSpPr>
            <a:spLocks noChangeArrowheads="1"/>
          </p:cNvSpPr>
          <p:nvPr/>
        </p:nvSpPr>
        <p:spPr bwMode="auto">
          <a:xfrm>
            <a:off x="3756025" y="5011738"/>
            <a:ext cx="152400" cy="152400"/>
          </a:xfrm>
          <a:prstGeom prst="ellipse">
            <a:avLst/>
          </a:prstGeom>
          <a:solidFill>
            <a:srgbClr val="FF9900"/>
          </a:solidFill>
          <a:ln w="952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119" name="Line 23"/>
          <p:cNvSpPr>
            <a:spLocks noChangeShapeType="1"/>
          </p:cNvSpPr>
          <p:nvPr/>
        </p:nvSpPr>
        <p:spPr bwMode="auto">
          <a:xfrm flipH="1" flipV="1">
            <a:off x="3276600" y="4038600"/>
            <a:ext cx="2035175" cy="76200"/>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4120" name="Text Box 24"/>
          <p:cNvSpPr txBox="1">
            <a:spLocks noChangeArrowheads="1"/>
          </p:cNvSpPr>
          <p:nvPr/>
        </p:nvSpPr>
        <p:spPr bwMode="auto">
          <a:xfrm>
            <a:off x="683568" y="5445224"/>
            <a:ext cx="4787786" cy="769441"/>
          </a:xfrm>
          <a:prstGeom prst="rect">
            <a:avLst/>
          </a:prstGeom>
          <a:solidFill>
            <a:srgbClr val="FF9900"/>
          </a:solidFill>
          <a:ln w="9525">
            <a:solidFill>
              <a:schemeClr val="tx1"/>
            </a:solidFill>
            <a:miter lim="800000"/>
            <a:headEnd/>
            <a:tailEnd/>
          </a:ln>
          <a:effectLst/>
        </p:spPr>
        <p:txBody>
          <a:bodyPr wrap="none">
            <a:spAutoFit/>
          </a:bodyPr>
          <a:lstStyle/>
          <a:p>
            <a:pPr eaLnBrk="0" hangingPunct="0">
              <a:defRPr/>
            </a:pPr>
            <a:r>
              <a:rPr kumimoji="0" lang="en-US" altLang="zh-TW" sz="4400" dirty="0">
                <a:effectLst>
                  <a:outerShdw blurRad="38100" dist="38100" dir="2700000" algn="tl">
                    <a:srgbClr val="000000"/>
                  </a:outerShdw>
                </a:effectLst>
              </a:rPr>
              <a:t>Simple </a:t>
            </a:r>
            <a:r>
              <a:rPr kumimoji="0" lang="en-US" altLang="zh-TW" sz="4400" dirty="0" smtClean="0">
                <a:effectLst>
                  <a:outerShdw blurRad="38100" dist="38100" dir="2700000" algn="tl">
                    <a:srgbClr val="000000"/>
                  </a:outerShdw>
                </a:effectLst>
              </a:rPr>
              <a:t>events, </a:t>
            </a:r>
            <a:r>
              <a:rPr kumimoji="0" lang="en-US" altLang="zh-TW" sz="4400" i="1" dirty="0" err="1" smtClean="0">
                <a:effectLst>
                  <a:outerShdw blurRad="38100" dist="38100" dir="2700000" algn="tl">
                    <a:srgbClr val="000000"/>
                  </a:outerShdw>
                </a:effectLst>
                <a:latin typeface="Times New Roman" pitchFamily="18" charset="0"/>
                <a:cs typeface="Times New Roman" pitchFamily="18" charset="0"/>
              </a:rPr>
              <a:t>E</a:t>
            </a:r>
            <a:r>
              <a:rPr kumimoji="0" lang="en-US" altLang="zh-TW" sz="4400" i="1" baseline="-25000" dirty="0" err="1" smtClean="0">
                <a:effectLst>
                  <a:outerShdw blurRad="38100" dist="38100" dir="2700000" algn="tl">
                    <a:srgbClr val="000000"/>
                  </a:outerShdw>
                </a:effectLst>
                <a:latin typeface="Times New Roman" pitchFamily="18" charset="0"/>
                <a:cs typeface="Times New Roman" pitchFamily="18" charset="0"/>
              </a:rPr>
              <a:t>i</a:t>
            </a:r>
            <a:r>
              <a:rPr kumimoji="0" lang="en-US" altLang="zh-TW" sz="4400" dirty="0" err="1" smtClean="0">
                <a:effectLst>
                  <a:outerShdw blurRad="38100" dist="38100" dir="2700000" algn="tl">
                    <a:srgbClr val="000000"/>
                  </a:outerShdw>
                </a:effectLst>
              </a:rPr>
              <a:t>’s</a:t>
            </a:r>
            <a:endParaRPr kumimoji="0" lang="en-US" altLang="zh-TW" sz="4400" dirty="0">
              <a:effectLst>
                <a:outerShdw blurRad="38100" dist="38100" dir="2700000" algn="tl">
                  <a:srgbClr val="000000"/>
                </a:outerShdw>
              </a:effectLst>
            </a:endParaRPr>
          </a:p>
        </p:txBody>
      </p:sp>
      <p:sp>
        <p:nvSpPr>
          <p:cNvPr id="4121" name="Line 25"/>
          <p:cNvSpPr>
            <a:spLocks noChangeShapeType="1"/>
          </p:cNvSpPr>
          <p:nvPr/>
        </p:nvSpPr>
        <p:spPr bwMode="auto">
          <a:xfrm flipV="1">
            <a:off x="2308225" y="4859338"/>
            <a:ext cx="152400" cy="609600"/>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4122" name="Line 26"/>
          <p:cNvSpPr>
            <a:spLocks noChangeShapeType="1"/>
          </p:cNvSpPr>
          <p:nvPr/>
        </p:nvSpPr>
        <p:spPr bwMode="auto">
          <a:xfrm flipV="1">
            <a:off x="2308225" y="4325938"/>
            <a:ext cx="990600" cy="1143000"/>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4125" name="Text Box 29"/>
          <p:cNvSpPr txBox="1">
            <a:spLocks noChangeArrowheads="1"/>
          </p:cNvSpPr>
          <p:nvPr/>
        </p:nvSpPr>
        <p:spPr bwMode="auto">
          <a:xfrm>
            <a:off x="6372225" y="5394325"/>
            <a:ext cx="2268954" cy="769441"/>
          </a:xfrm>
          <a:prstGeom prst="rect">
            <a:avLst/>
          </a:prstGeom>
          <a:solidFill>
            <a:schemeClr val="accent1"/>
          </a:solidFill>
          <a:ln w="9525">
            <a:solidFill>
              <a:schemeClr val="tx1"/>
            </a:solidFill>
            <a:miter lim="800000"/>
            <a:headEnd/>
            <a:tailEnd/>
          </a:ln>
          <a:effectLst/>
        </p:spPr>
        <p:txBody>
          <a:bodyPr wrap="none">
            <a:spAutoFit/>
          </a:bodyPr>
          <a:lstStyle/>
          <a:p>
            <a:pPr eaLnBrk="0" hangingPunct="0">
              <a:defRPr/>
            </a:pPr>
            <a:r>
              <a:rPr kumimoji="0" lang="en-US" altLang="zh-TW" sz="4400" dirty="0" smtClean="0">
                <a:effectLst>
                  <a:outerShdw blurRad="38100" dist="38100" dir="2700000" algn="tl">
                    <a:srgbClr val="000000"/>
                  </a:outerShdw>
                </a:effectLst>
              </a:rPr>
              <a:t>Event, </a:t>
            </a:r>
            <a:r>
              <a:rPr kumimoji="0" lang="en-US" altLang="zh-TW" sz="4400" i="1" dirty="0">
                <a:effectLst>
                  <a:outerShdw blurRad="38100" dist="38100" dir="2700000" algn="tl">
                    <a:srgbClr val="000000"/>
                  </a:outerShdw>
                </a:effectLst>
                <a:latin typeface="Times New Roman" pitchFamily="18" charset="0"/>
                <a:cs typeface="Times New Roman" pitchFamily="18" charset="0"/>
              </a:rPr>
              <a:t>A</a:t>
            </a:r>
          </a:p>
        </p:txBody>
      </p:sp>
      <p:sp>
        <p:nvSpPr>
          <p:cNvPr id="4126" name="Line 30"/>
          <p:cNvSpPr>
            <a:spLocks noChangeShapeType="1"/>
          </p:cNvSpPr>
          <p:nvPr/>
        </p:nvSpPr>
        <p:spPr bwMode="auto">
          <a:xfrm flipH="1" flipV="1">
            <a:off x="3375025" y="4706938"/>
            <a:ext cx="2997200" cy="1027112"/>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4128" name="Text Box 32"/>
          <p:cNvSpPr txBox="1">
            <a:spLocks noChangeArrowheads="1"/>
          </p:cNvSpPr>
          <p:nvPr/>
        </p:nvSpPr>
        <p:spPr bwMode="auto">
          <a:xfrm>
            <a:off x="250825" y="1916113"/>
            <a:ext cx="8785225" cy="1320800"/>
          </a:xfrm>
          <a:prstGeom prst="rect">
            <a:avLst/>
          </a:prstGeom>
          <a:solidFill>
            <a:srgbClr val="221100"/>
          </a:solidFill>
          <a:ln w="9525">
            <a:solidFill>
              <a:schemeClr val="tx1"/>
            </a:solidFill>
            <a:miter lim="800000"/>
            <a:headEnd/>
            <a:tailEnd/>
          </a:ln>
          <a:effectLst>
            <a:outerShdw dist="107763" dir="18900000" algn="ctr" rotWithShape="0">
              <a:srgbClr val="006699"/>
            </a:outerShdw>
          </a:effectLst>
        </p:spPr>
        <p:txBody>
          <a:bodyPr>
            <a:spAutoFit/>
          </a:bodyPr>
          <a:lstStyle/>
          <a:p>
            <a:pPr eaLnBrk="0" hangingPunct="0">
              <a:defRPr/>
            </a:pPr>
            <a:r>
              <a:rPr kumimoji="0" lang="en-US" altLang="zh-TW" sz="4000" dirty="0">
                <a:effectLst>
                  <a:outerShdw blurRad="38100" dist="38100" dir="2700000" algn="tl">
                    <a:srgbClr val="000000"/>
                  </a:outerShdw>
                </a:effectLst>
              </a:rPr>
              <a:t>Our objective is to determine </a:t>
            </a:r>
            <a:r>
              <a:rPr kumimoji="0" lang="en-US" altLang="zh-TW" sz="4000" b="1" i="1" dirty="0">
                <a:effectLst>
                  <a:outerShdw blurRad="38100" dist="38100" dir="2700000" algn="tl">
                    <a:srgbClr val="000000"/>
                  </a:outerShdw>
                </a:effectLst>
                <a:latin typeface="Times New Roman" pitchFamily="18" charset="0"/>
              </a:rPr>
              <a:t>P</a:t>
            </a:r>
            <a:r>
              <a:rPr kumimoji="0" lang="en-US" altLang="zh-TW" sz="4000" b="1" dirty="0">
                <a:effectLst>
                  <a:outerShdw blurRad="38100" dist="38100" dir="2700000" algn="tl">
                    <a:srgbClr val="000000"/>
                  </a:outerShdw>
                </a:effectLst>
              </a:rPr>
              <a:t>(</a:t>
            </a:r>
            <a:r>
              <a:rPr kumimoji="0" lang="en-US" altLang="zh-TW" sz="4000" b="1" i="1" dirty="0">
                <a:effectLst>
                  <a:outerShdw blurRad="38100" dist="38100" dir="2700000" algn="tl">
                    <a:srgbClr val="000000"/>
                  </a:outerShdw>
                </a:effectLst>
                <a:latin typeface="Times New Roman" pitchFamily="18" charset="0"/>
              </a:rPr>
              <a:t>A</a:t>
            </a:r>
            <a:r>
              <a:rPr kumimoji="0" lang="en-US" altLang="zh-TW" sz="4000" b="1" dirty="0">
                <a:effectLst>
                  <a:outerShdw blurRad="38100" dist="38100" dir="2700000" algn="tl">
                    <a:srgbClr val="000000"/>
                  </a:outerShdw>
                </a:effectLst>
              </a:rPr>
              <a:t>),</a:t>
            </a:r>
            <a:r>
              <a:rPr kumimoji="0" lang="en-US" altLang="zh-TW" sz="4000" dirty="0">
                <a:effectLst>
                  <a:outerShdw blurRad="38100" dist="38100" dir="2700000" algn="tl">
                    <a:srgbClr val="000000"/>
                  </a:outerShdw>
                </a:effectLst>
              </a:rPr>
              <a:t> the probability that event </a:t>
            </a:r>
            <a:r>
              <a:rPr kumimoji="0" lang="en-US" altLang="zh-TW" sz="4000" b="1" i="1" dirty="0">
                <a:effectLst>
                  <a:outerShdw blurRad="38100" dist="38100" dir="2700000" algn="tl">
                    <a:srgbClr val="000000"/>
                  </a:outerShdw>
                </a:effectLst>
                <a:latin typeface="Times New Roman" pitchFamily="18" charset="0"/>
              </a:rPr>
              <a:t>A</a:t>
            </a:r>
            <a:r>
              <a:rPr kumimoji="0" lang="en-US" altLang="zh-TW" sz="4000" dirty="0">
                <a:effectLst>
                  <a:outerShdw blurRad="38100" dist="38100" dir="2700000" algn="tl">
                    <a:srgbClr val="000000"/>
                  </a:outerShdw>
                </a:effectLst>
                <a:latin typeface="Times New Roman" pitchFamily="18" charset="0"/>
              </a:rPr>
              <a:t> </a:t>
            </a:r>
            <a:r>
              <a:rPr kumimoji="0" lang="en-US" altLang="zh-TW" sz="4000" dirty="0">
                <a:effectLst>
                  <a:outerShdw blurRad="38100" dist="38100" dir="2700000" algn="tl">
                    <a:srgbClr val="000000"/>
                  </a:outerShdw>
                </a:effectLst>
              </a:rPr>
              <a:t>will occur. </a:t>
            </a:r>
          </a:p>
        </p:txBody>
      </p:sp>
      <p:sp>
        <p:nvSpPr>
          <p:cNvPr id="4131" name="Rectangle 35"/>
          <p:cNvSpPr>
            <a:spLocks noGrp="1" noChangeArrowheads="1"/>
          </p:cNvSpPr>
          <p:nvPr>
            <p:ph type="title"/>
          </p:nvPr>
        </p:nvSpPr>
        <p:spPr>
          <a:xfrm>
            <a:off x="381000" y="260648"/>
            <a:ext cx="8515350" cy="126754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Event and Sample Space</a:t>
            </a:r>
          </a:p>
        </p:txBody>
      </p:sp>
    </p:spTree>
    <p:extLst>
      <p:ext uri="{BB962C8B-B14F-4D97-AF65-F5344CB8AC3E}">
        <p14:creationId xmlns:p14="http://schemas.microsoft.com/office/powerpoint/2010/main" val="100006468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4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09"/>
                                        </p:tgtEl>
                                        <p:attrNameLst>
                                          <p:attrName>style.visibility</p:attrName>
                                        </p:attrNameLst>
                                      </p:cBhvr>
                                      <p:to>
                                        <p:strVal val="visible"/>
                                      </p:to>
                                    </p:set>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411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411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4110"/>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41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10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113"/>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41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499"/>
                                          </p:stCondLst>
                                        </p:cTn>
                                        <p:tgtEl>
                                          <p:spTgt spid="410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499"/>
                                          </p:stCondLst>
                                        </p:cTn>
                                        <p:tgtEl>
                                          <p:spTgt spid="4118"/>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41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114"/>
                                        </p:tgtEl>
                                        <p:attrNameLst>
                                          <p:attrName>style.visibility</p:attrName>
                                        </p:attrNameLst>
                                      </p:cBhvr>
                                      <p:to>
                                        <p:strVal val="visible"/>
                                      </p:to>
                                    </p:set>
                                  </p:childTnLst>
                                </p:cTn>
                              </p:par>
                            </p:childTnLst>
                          </p:cTn>
                        </p:par>
                        <p:par>
                          <p:cTn id="35" fill="hold">
                            <p:stCondLst>
                              <p:cond delay="2500"/>
                            </p:stCondLst>
                            <p:childTnLst>
                              <p:par>
                                <p:cTn id="36" presetID="1" presetClass="entr" presetSubtype="0" fill="hold" grpId="0" nodeType="afterEffect">
                                  <p:stCondLst>
                                    <p:cond delay="0"/>
                                  </p:stCondLst>
                                  <p:childTnLst>
                                    <p:set>
                                      <p:cBhvr>
                                        <p:cTn id="37" dur="1" fill="hold">
                                          <p:stCondLst>
                                            <p:cond delay="499"/>
                                          </p:stCondLst>
                                        </p:cTn>
                                        <p:tgtEl>
                                          <p:spTgt spid="410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499"/>
                                          </p:stCondLst>
                                        </p:cTn>
                                        <p:tgtEl>
                                          <p:spTgt spid="410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4107"/>
                                        </p:tgtEl>
                                        <p:attrNameLst>
                                          <p:attrName>style.visibility</p:attrName>
                                        </p:attrNameLst>
                                      </p:cBhvr>
                                      <p:to>
                                        <p:strVal val="visible"/>
                                      </p:to>
                                    </p:set>
                                  </p:childTnLst>
                                </p:cTn>
                              </p:par>
                            </p:childTnLst>
                          </p:cTn>
                        </p:par>
                        <p:par>
                          <p:cTn id="42" fill="hold">
                            <p:stCondLst>
                              <p:cond delay="3000"/>
                            </p:stCondLst>
                            <p:childTnLst>
                              <p:par>
                                <p:cTn id="43" presetID="22" presetClass="entr" presetSubtype="8" fill="hold" nodeType="afterEffect">
                                  <p:stCondLst>
                                    <p:cond delay="0"/>
                                  </p:stCondLst>
                                  <p:childTnLst>
                                    <p:set>
                                      <p:cBhvr>
                                        <p:cTn id="44" dur="1" fill="hold">
                                          <p:stCondLst>
                                            <p:cond delay="0"/>
                                          </p:stCondLst>
                                        </p:cTn>
                                        <p:tgtEl>
                                          <p:spTgt spid="4117"/>
                                        </p:tgtEl>
                                        <p:attrNameLst>
                                          <p:attrName>style.visibility</p:attrName>
                                        </p:attrNameLst>
                                      </p:cBhvr>
                                      <p:to>
                                        <p:strVal val="visible"/>
                                      </p:to>
                                    </p:set>
                                    <p:animEffect transition="in" filter="wipe(left)">
                                      <p:cBhvr>
                                        <p:cTn id="45" dur="500"/>
                                        <p:tgtEl>
                                          <p:spTgt spid="4117"/>
                                        </p:tgtEl>
                                      </p:cBhvr>
                                    </p:animEffect>
                                  </p:childTnLst>
                                </p:cTn>
                              </p:par>
                            </p:childTnLst>
                          </p:cTn>
                        </p:par>
                        <p:par>
                          <p:cTn id="46" fill="hold">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4100"/>
                                        </p:tgtEl>
                                        <p:attrNameLst>
                                          <p:attrName>style.visibility</p:attrName>
                                        </p:attrNameLst>
                                      </p:cBhvr>
                                      <p:to>
                                        <p:strVal val="visible"/>
                                      </p:to>
                                    </p:set>
                                    <p:animEffect transition="in" filter="wipe(right)">
                                      <p:cBhvr>
                                        <p:cTn id="49" dur="500"/>
                                        <p:tgtEl>
                                          <p:spTgt spid="4100"/>
                                        </p:tgtEl>
                                      </p:cBhvr>
                                    </p:animEffect>
                                  </p:childTnLst>
                                </p:cTn>
                              </p:par>
                            </p:childTnLst>
                          </p:cTn>
                        </p:par>
                        <p:par>
                          <p:cTn id="50" fill="hold">
                            <p:stCondLst>
                              <p:cond delay="4000"/>
                            </p:stCondLst>
                            <p:childTnLst>
                              <p:par>
                                <p:cTn id="51" presetID="22" presetClass="entr" presetSubtype="2" fill="hold" nodeType="afterEffect">
                                  <p:stCondLst>
                                    <p:cond delay="0"/>
                                  </p:stCondLst>
                                  <p:childTnLst>
                                    <p:set>
                                      <p:cBhvr>
                                        <p:cTn id="52" dur="1" fill="hold">
                                          <p:stCondLst>
                                            <p:cond delay="0"/>
                                          </p:stCondLst>
                                        </p:cTn>
                                        <p:tgtEl>
                                          <p:spTgt spid="4119"/>
                                        </p:tgtEl>
                                        <p:attrNameLst>
                                          <p:attrName>style.visibility</p:attrName>
                                        </p:attrNameLst>
                                      </p:cBhvr>
                                      <p:to>
                                        <p:strVal val="visible"/>
                                      </p:to>
                                    </p:set>
                                    <p:animEffect transition="in" filter="wipe(right)">
                                      <p:cBhvr>
                                        <p:cTn id="53" dur="500"/>
                                        <p:tgtEl>
                                          <p:spTgt spid="4119"/>
                                        </p:tgtEl>
                                      </p:cBhvr>
                                    </p:animEffect>
                                  </p:childTnLst>
                                </p:cTn>
                              </p:par>
                            </p:childTnLst>
                          </p:cTn>
                        </p:par>
                        <p:par>
                          <p:cTn id="54" fill="hold">
                            <p:stCondLst>
                              <p:cond delay="4500"/>
                            </p:stCondLst>
                            <p:childTnLst>
                              <p:par>
                                <p:cTn id="55" presetID="22" presetClass="entr" presetSubtype="4" fill="hold" grpId="0" nodeType="afterEffect">
                                  <p:stCondLst>
                                    <p:cond delay="0"/>
                                  </p:stCondLst>
                                  <p:childTnLst>
                                    <p:set>
                                      <p:cBhvr>
                                        <p:cTn id="56" dur="1" fill="hold">
                                          <p:stCondLst>
                                            <p:cond delay="0"/>
                                          </p:stCondLst>
                                        </p:cTn>
                                        <p:tgtEl>
                                          <p:spTgt spid="4120"/>
                                        </p:tgtEl>
                                        <p:attrNameLst>
                                          <p:attrName>style.visibility</p:attrName>
                                        </p:attrNameLst>
                                      </p:cBhvr>
                                      <p:to>
                                        <p:strVal val="visible"/>
                                      </p:to>
                                    </p:set>
                                    <p:animEffect transition="in" filter="wipe(down)">
                                      <p:cBhvr>
                                        <p:cTn id="57" dur="500"/>
                                        <p:tgtEl>
                                          <p:spTgt spid="4120"/>
                                        </p:tgtEl>
                                      </p:cBhvr>
                                    </p:animEffect>
                                  </p:childTnLst>
                                </p:cTn>
                              </p:par>
                            </p:childTnLst>
                          </p:cTn>
                        </p:par>
                        <p:par>
                          <p:cTn id="58" fill="hold">
                            <p:stCondLst>
                              <p:cond delay="5000"/>
                            </p:stCondLst>
                            <p:childTnLst>
                              <p:par>
                                <p:cTn id="59" presetID="22" presetClass="entr" presetSubtype="4" fill="hold" nodeType="afterEffect">
                                  <p:stCondLst>
                                    <p:cond delay="0"/>
                                  </p:stCondLst>
                                  <p:childTnLst>
                                    <p:set>
                                      <p:cBhvr>
                                        <p:cTn id="60" dur="1" fill="hold">
                                          <p:stCondLst>
                                            <p:cond delay="0"/>
                                          </p:stCondLst>
                                        </p:cTn>
                                        <p:tgtEl>
                                          <p:spTgt spid="4121"/>
                                        </p:tgtEl>
                                        <p:attrNameLst>
                                          <p:attrName>style.visibility</p:attrName>
                                        </p:attrNameLst>
                                      </p:cBhvr>
                                      <p:to>
                                        <p:strVal val="visible"/>
                                      </p:to>
                                    </p:set>
                                    <p:animEffect transition="in" filter="wipe(down)">
                                      <p:cBhvr>
                                        <p:cTn id="61" dur="500"/>
                                        <p:tgtEl>
                                          <p:spTgt spid="4121"/>
                                        </p:tgtEl>
                                      </p:cBhvr>
                                    </p:animEffect>
                                  </p:childTnLst>
                                </p:cTn>
                              </p:par>
                            </p:childTnLst>
                          </p:cTn>
                        </p:par>
                        <p:par>
                          <p:cTn id="62" fill="hold">
                            <p:stCondLst>
                              <p:cond delay="5500"/>
                            </p:stCondLst>
                            <p:childTnLst>
                              <p:par>
                                <p:cTn id="63" presetID="22" presetClass="entr" presetSubtype="4" fill="hold" nodeType="afterEffect">
                                  <p:stCondLst>
                                    <p:cond delay="0"/>
                                  </p:stCondLst>
                                  <p:childTnLst>
                                    <p:set>
                                      <p:cBhvr>
                                        <p:cTn id="64" dur="1" fill="hold">
                                          <p:stCondLst>
                                            <p:cond delay="0"/>
                                          </p:stCondLst>
                                        </p:cTn>
                                        <p:tgtEl>
                                          <p:spTgt spid="4122"/>
                                        </p:tgtEl>
                                        <p:attrNameLst>
                                          <p:attrName>style.visibility</p:attrName>
                                        </p:attrNameLst>
                                      </p:cBhvr>
                                      <p:to>
                                        <p:strVal val="visible"/>
                                      </p:to>
                                    </p:set>
                                    <p:animEffect transition="in" filter="wipe(down)">
                                      <p:cBhvr>
                                        <p:cTn id="65" dur="500"/>
                                        <p:tgtEl>
                                          <p:spTgt spid="4122"/>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4125"/>
                                        </p:tgtEl>
                                        <p:attrNameLst>
                                          <p:attrName>style.visibility</p:attrName>
                                        </p:attrNameLst>
                                      </p:cBhvr>
                                      <p:to>
                                        <p:strVal val="visible"/>
                                      </p:to>
                                    </p:set>
                                  </p:childTnLst>
                                </p:cTn>
                              </p:par>
                            </p:childTnLst>
                          </p:cTn>
                        </p:par>
                        <p:par>
                          <p:cTn id="70" fill="hold">
                            <p:stCondLst>
                              <p:cond delay="500"/>
                            </p:stCondLst>
                            <p:childTnLst>
                              <p:par>
                                <p:cTn id="71" presetID="22" presetClass="entr" presetSubtype="2" fill="hold" nodeType="afterEffect">
                                  <p:stCondLst>
                                    <p:cond delay="0"/>
                                  </p:stCondLst>
                                  <p:childTnLst>
                                    <p:set>
                                      <p:cBhvr>
                                        <p:cTn id="72" dur="1" fill="hold">
                                          <p:stCondLst>
                                            <p:cond delay="0"/>
                                          </p:stCondLst>
                                        </p:cTn>
                                        <p:tgtEl>
                                          <p:spTgt spid="4126"/>
                                        </p:tgtEl>
                                        <p:attrNameLst>
                                          <p:attrName>style.visibility</p:attrName>
                                        </p:attrNameLst>
                                      </p:cBhvr>
                                      <p:to>
                                        <p:strVal val="visible"/>
                                      </p:to>
                                    </p:set>
                                    <p:animEffect transition="in" filter="wipe(right)">
                                      <p:cBhvr>
                                        <p:cTn id="73" dur="500"/>
                                        <p:tgtEl>
                                          <p:spTgt spid="4126"/>
                                        </p:tgtEl>
                                      </p:cBhvr>
                                    </p:animEffect>
                                  </p:childTnLst>
                                </p:cTn>
                              </p:par>
                            </p:childTnLst>
                          </p:cTn>
                        </p:par>
                        <p:par>
                          <p:cTn id="74" fill="hold">
                            <p:stCondLst>
                              <p:cond delay="1000"/>
                            </p:stCondLst>
                            <p:childTnLst>
                              <p:par>
                                <p:cTn id="75" presetID="22" presetClass="entr" presetSubtype="2" fill="hold" nodeType="afterEffect">
                                  <p:stCondLst>
                                    <p:cond delay="0"/>
                                  </p:stCondLst>
                                  <p:childTnLst>
                                    <p:set>
                                      <p:cBhvr>
                                        <p:cTn id="76" dur="1" fill="hold">
                                          <p:stCondLst>
                                            <p:cond delay="0"/>
                                          </p:stCondLst>
                                        </p:cTn>
                                        <p:tgtEl>
                                          <p:spTgt spid="4124"/>
                                        </p:tgtEl>
                                        <p:attrNameLst>
                                          <p:attrName>style.visibility</p:attrName>
                                        </p:attrNameLst>
                                      </p:cBhvr>
                                      <p:to>
                                        <p:strVal val="visible"/>
                                      </p:to>
                                    </p:set>
                                    <p:animEffect transition="in" filter="wipe(right)">
                                      <p:cBhvr>
                                        <p:cTn id="77" dur="500"/>
                                        <p:tgtEl>
                                          <p:spTgt spid="4124"/>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4128"/>
                                        </p:tgtEl>
                                        <p:attrNameLst>
                                          <p:attrName>style.visibility</p:attrName>
                                        </p:attrNameLst>
                                      </p:cBhvr>
                                      <p:to>
                                        <p:strVal val="visible"/>
                                      </p:to>
                                    </p:set>
                                    <p:animEffect transition="in" filter="box(out)">
                                      <p:cBhvr>
                                        <p:cTn id="82" dur="500"/>
                                        <p:tgtEl>
                                          <p:spTgt spid="4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autoUpdateAnimBg="0"/>
      <p:bldP spid="4102" grpId="0" animBg="1"/>
      <p:bldP spid="4103" grpId="0" animBg="1"/>
      <p:bldP spid="4104" grpId="0" animBg="1"/>
      <p:bldP spid="4105" grpId="0" animBg="1"/>
      <p:bldP spid="4106" grpId="0" animBg="1"/>
      <p:bldP spid="4107" grpId="0" animBg="1"/>
      <p:bldP spid="4108" grpId="0" animBg="1"/>
      <p:bldP spid="4109" grpId="0" animBg="1"/>
      <p:bldP spid="4110" grpId="0" animBg="1"/>
      <p:bldP spid="4111" grpId="0" animBg="1"/>
      <p:bldP spid="4112" grpId="0" animBg="1"/>
      <p:bldP spid="4113" grpId="0" animBg="1"/>
      <p:bldP spid="4114" grpId="0" animBg="1"/>
      <p:bldP spid="4115" grpId="0" animBg="1"/>
      <p:bldP spid="4116" grpId="0" animBg="1"/>
      <p:bldP spid="4118" grpId="0" animBg="1"/>
      <p:bldP spid="4120" grpId="0" animBg="1" autoUpdateAnimBg="0"/>
      <p:bldP spid="4125" grpId="0" animBg="1" autoUpdateAnimBg="0"/>
      <p:bldP spid="4128" grpId="0" animBg="1"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056410E-C5B3-471C-B05C-84281C4F7F72}"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547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CAE0B7B-498F-47B0-80B8-3B5315400D3E}" type="slidenum">
              <a:rPr kumimoji="1" lang="zh-TW" altLang="en-US">
                <a:effectLst>
                  <a:outerShdw blurRad="38100" dist="38100" dir="2700000" algn="tl">
                    <a:srgbClr val="000000"/>
                  </a:outerShdw>
                </a:effectLst>
                <a:ea typeface="華康細圓體" pitchFamily="49" charset="-120"/>
                <a:cs typeface="+mj-cs"/>
              </a:rPr>
              <a:pPr>
                <a:defRPr/>
              </a:pPr>
              <a:t>110</a:t>
            </a:fld>
            <a:endParaRPr kumimoji="1" lang="en-US" altLang="zh-TW" dirty="0">
              <a:effectLst>
                <a:outerShdw blurRad="38100" dist="38100" dir="2700000" algn="tl">
                  <a:srgbClr val="000000"/>
                </a:outerShdw>
              </a:effectLst>
              <a:ea typeface="華康細圓體" pitchFamily="49" charset="-120"/>
              <a:cs typeface="+mj-cs"/>
            </a:endParaRPr>
          </a:p>
        </p:txBody>
      </p:sp>
      <p:sp>
        <p:nvSpPr>
          <p:cNvPr id="105476" name="Rectangle 1026"/>
          <p:cNvSpPr>
            <a:spLocks noChangeArrowheads="1"/>
          </p:cNvSpPr>
          <p:nvPr/>
        </p:nvSpPr>
        <p:spPr bwMode="auto">
          <a:xfrm>
            <a:off x="0" y="2204864"/>
            <a:ext cx="9144000" cy="3941762"/>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p:spPr>
        <p:txBody>
          <a:bodyPr wrap="none" anchor="ctr"/>
          <a:lstStyle/>
          <a:p>
            <a:endParaRPr lang="zh-TW" altLang="en-US"/>
          </a:p>
        </p:txBody>
      </p:sp>
      <p:sp>
        <p:nvSpPr>
          <p:cNvPr id="295939" name="Rectangle 1027"/>
          <p:cNvSpPr>
            <a:spLocks noGrp="1" noChangeArrowheads="1"/>
          </p:cNvSpPr>
          <p:nvPr>
            <p:ph type="title"/>
          </p:nvPr>
        </p:nvSpPr>
        <p:spPr>
          <a:xfrm>
            <a:off x="467544" y="260648"/>
            <a:ext cx="8352928" cy="115212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Tabular Approach   2/2</a:t>
            </a:r>
          </a:p>
        </p:txBody>
      </p:sp>
      <p:sp>
        <p:nvSpPr>
          <p:cNvPr id="295940" name="Rectangle 1028"/>
          <p:cNvSpPr>
            <a:spLocks noGrp="1" noChangeArrowheads="1"/>
          </p:cNvSpPr>
          <p:nvPr>
            <p:ph type="body" idx="1"/>
          </p:nvPr>
        </p:nvSpPr>
        <p:spPr>
          <a:xfrm>
            <a:off x="0" y="2376488"/>
            <a:ext cx="9144000" cy="3697287"/>
          </a:xfrm>
        </p:spPr>
        <p:txBody>
          <a:bodyPr/>
          <a:lstStyle/>
          <a:p>
            <a:pPr eaLnBrk="1" hangingPunct="1">
              <a:buFont typeface="Wingdings" pitchFamily="2" charset="2"/>
              <a:buNone/>
              <a:defRPr/>
            </a:pPr>
            <a:r>
              <a:rPr lang="zh-TW" altLang="en-US" sz="2800" dirty="0" smtClean="0"/>
              <a:t>    (1)	           (2)              (3)      	        (4)    	      (5)</a:t>
            </a:r>
          </a:p>
          <a:p>
            <a:pPr eaLnBrk="1" hangingPunct="1">
              <a:buFont typeface="Wingdings" pitchFamily="2" charset="2"/>
              <a:buNone/>
              <a:defRPr/>
            </a:pPr>
            <a:r>
              <a:rPr lang="zh-TW" altLang="en-US" sz="2800" dirty="0" smtClean="0"/>
              <a:t>                  </a:t>
            </a:r>
            <a:r>
              <a:rPr lang="en-US" altLang="zh-TW" sz="2800" dirty="0" smtClean="0"/>
              <a:t>Prior	       Conditional        Joint      Posterior</a:t>
            </a:r>
          </a:p>
          <a:p>
            <a:pPr eaLnBrk="1" hangingPunct="1">
              <a:buFont typeface="Wingdings" pitchFamily="2" charset="2"/>
              <a:buNone/>
              <a:defRPr/>
            </a:pPr>
            <a:r>
              <a:rPr lang="en-US" altLang="zh-TW" sz="2800" dirty="0" smtClean="0"/>
              <a:t>Events         Prob.          Prob.            Prob.        Prob.</a:t>
            </a:r>
          </a:p>
          <a:p>
            <a:pPr>
              <a:buNone/>
              <a:defRPr/>
            </a:pPr>
            <a:r>
              <a:rPr lang="en-US" altLang="zh-TW" sz="2800" dirty="0" smtClean="0"/>
              <a:t>   </a:t>
            </a:r>
            <a:r>
              <a:rPr lang="en-US" altLang="zh-TW" sz="2800" dirty="0" smtClean="0">
                <a:latin typeface="Times New Roman" pitchFamily="18" charset="0"/>
              </a:rPr>
              <a:t> </a:t>
            </a:r>
            <a:r>
              <a:rPr lang="en-US" altLang="zh-TW" sz="2800" i="1" dirty="0" err="1" smtClean="0">
                <a:latin typeface="Times New Roman" pitchFamily="18" charset="0"/>
              </a:rPr>
              <a:t>E</a:t>
            </a:r>
            <a:r>
              <a:rPr lang="en-US" altLang="zh-TW" sz="2800" i="1" baseline="-25000" dirty="0" err="1" smtClean="0">
                <a:latin typeface="Times New Roman" pitchFamily="18" charset="0"/>
              </a:rPr>
              <a:t>i</a:t>
            </a:r>
            <a:r>
              <a:rPr lang="en-US" altLang="zh-TW" sz="2800" dirty="0" smtClean="0">
                <a:latin typeface="Times New Roman" pitchFamily="18" charset="0"/>
              </a:rPr>
              <a:t>  </a:t>
            </a:r>
            <a:r>
              <a:rPr lang="en-US" altLang="zh-TW" sz="2800" dirty="0" smtClean="0"/>
              <a:t>         </a:t>
            </a:r>
            <a:r>
              <a:rPr lang="en-US" altLang="zh-TW" sz="2800" i="1" dirty="0" smtClean="0">
                <a:latin typeface="Times New Roman" pitchFamily="18" charset="0"/>
              </a:rPr>
              <a:t>P</a:t>
            </a:r>
            <a:r>
              <a:rPr lang="en-US" altLang="zh-TW" sz="2800" dirty="0" smtClean="0"/>
              <a:t>(</a:t>
            </a:r>
            <a:r>
              <a:rPr lang="en-US" altLang="zh-TW" sz="2800" i="1" dirty="0" err="1" smtClean="0">
                <a:latin typeface="Times New Roman" pitchFamily="18" charset="0"/>
              </a:rPr>
              <a:t>E</a:t>
            </a:r>
            <a:r>
              <a:rPr lang="en-US" altLang="zh-TW" sz="2800" i="1" baseline="-25000" dirty="0" err="1" smtClean="0">
                <a:latin typeface="Times New Roman" pitchFamily="18" charset="0"/>
              </a:rPr>
              <a:t>i</a:t>
            </a:r>
            <a:r>
              <a:rPr lang="en-US" altLang="zh-TW" sz="2800" dirty="0"/>
              <a:t>)	        </a:t>
            </a:r>
            <a:r>
              <a:rPr lang="en-US" altLang="zh-TW" sz="2800" i="1" dirty="0" smtClean="0">
                <a:latin typeface="Times New Roman" pitchFamily="18" charset="0"/>
              </a:rPr>
              <a:t>P</a:t>
            </a:r>
            <a:r>
              <a:rPr lang="en-US" altLang="zh-TW" sz="2800" dirty="0" smtClean="0"/>
              <a:t>(</a:t>
            </a:r>
            <a:r>
              <a:rPr lang="en-US" altLang="zh-TW" sz="2800" i="1" dirty="0" err="1" smtClean="0">
                <a:latin typeface="Times New Roman" pitchFamily="18" charset="0"/>
              </a:rPr>
              <a:t>D</a:t>
            </a:r>
            <a:r>
              <a:rPr lang="en-US" altLang="zh-TW" sz="2800" i="1" baseline="30000" dirty="0" err="1" smtClean="0">
                <a:latin typeface="Times New Roman" pitchFamily="18" charset="0"/>
              </a:rPr>
              <a:t>C</a:t>
            </a:r>
            <a:r>
              <a:rPr lang="en-US" altLang="zh-TW" sz="2800" dirty="0" err="1" smtClean="0"/>
              <a:t>|</a:t>
            </a:r>
            <a:r>
              <a:rPr lang="en-US" altLang="zh-TW" sz="2800" i="1" dirty="0" err="1" smtClean="0">
                <a:latin typeface="Times New Roman" pitchFamily="18" charset="0"/>
              </a:rPr>
              <a:t>E</a:t>
            </a:r>
            <a:r>
              <a:rPr lang="en-US" altLang="zh-TW" sz="2800" i="1" baseline="-25000" dirty="0" err="1" smtClean="0">
                <a:latin typeface="Times New Roman" pitchFamily="18" charset="0"/>
              </a:rPr>
              <a:t>i</a:t>
            </a:r>
            <a:r>
              <a:rPr lang="en-US" altLang="zh-TW" sz="2800" dirty="0"/>
              <a:t>)      </a:t>
            </a:r>
            <a:r>
              <a:rPr lang="en-US" altLang="zh-TW" sz="2800" i="1" dirty="0" smtClean="0">
                <a:latin typeface="Times New Roman" pitchFamily="18" charset="0"/>
              </a:rPr>
              <a:t>P</a:t>
            </a:r>
            <a:r>
              <a:rPr lang="en-US" altLang="zh-TW" sz="2800" dirty="0" smtClean="0"/>
              <a:t>(</a:t>
            </a:r>
            <a:r>
              <a:rPr lang="en-US" altLang="zh-TW" sz="2800" i="1" dirty="0" err="1" smtClean="0">
                <a:latin typeface="Times New Roman" pitchFamily="18" charset="0"/>
              </a:rPr>
              <a:t>E</a:t>
            </a:r>
            <a:r>
              <a:rPr lang="en-US" altLang="zh-TW" sz="2800" i="1" baseline="-25000" dirty="0" err="1" smtClean="0"/>
              <a:t>i</a:t>
            </a:r>
            <a:r>
              <a:rPr lang="en-US" altLang="zh-TW" sz="2800" i="1" baseline="-25000" dirty="0" smtClean="0"/>
              <a:t> </a:t>
            </a:r>
            <a:r>
              <a:rPr lang="en-US" altLang="zh-TW" sz="2800" dirty="0" smtClean="0">
                <a:latin typeface="MT Extra" pitchFamily="18" charset="2"/>
                <a:sym typeface="Symbol"/>
              </a:rPr>
              <a:t></a:t>
            </a:r>
            <a:r>
              <a:rPr lang="en-US" altLang="zh-TW" sz="2800" i="1" dirty="0" smtClean="0">
                <a:latin typeface="Times New Roman" pitchFamily="18" charset="0"/>
              </a:rPr>
              <a:t>D</a:t>
            </a:r>
            <a:r>
              <a:rPr lang="en-US" altLang="zh-TW" sz="2800" i="1" baseline="30000" dirty="0" smtClean="0">
                <a:latin typeface="Times New Roman" pitchFamily="18" charset="0"/>
              </a:rPr>
              <a:t>C</a:t>
            </a:r>
            <a:r>
              <a:rPr lang="en-US" altLang="zh-TW" sz="2800" dirty="0" smtClean="0"/>
              <a:t>)   </a:t>
            </a:r>
            <a:r>
              <a:rPr lang="en-US" altLang="zh-TW" sz="2800" i="1" dirty="0" smtClean="0">
                <a:latin typeface="Times New Roman" pitchFamily="18" charset="0"/>
              </a:rPr>
              <a:t>P</a:t>
            </a:r>
            <a:r>
              <a:rPr lang="en-US" altLang="zh-TW" sz="2800" dirty="0" smtClean="0"/>
              <a:t>(</a:t>
            </a:r>
            <a:r>
              <a:rPr lang="en-US" altLang="zh-TW" sz="2800" i="1" dirty="0" err="1" smtClean="0">
                <a:latin typeface="Times New Roman" pitchFamily="18" charset="0"/>
              </a:rPr>
              <a:t>E</a:t>
            </a:r>
            <a:r>
              <a:rPr lang="en-US" altLang="zh-TW" sz="2800" i="1" baseline="-25000" dirty="0" err="1" smtClean="0">
                <a:latin typeface="Times New Roman" pitchFamily="18" charset="0"/>
              </a:rPr>
              <a:t>i</a:t>
            </a:r>
            <a:r>
              <a:rPr lang="en-US" altLang="zh-TW" sz="2800" dirty="0" err="1" smtClean="0"/>
              <a:t>|</a:t>
            </a:r>
            <a:r>
              <a:rPr lang="en-US" altLang="zh-TW" sz="2800" i="1" dirty="0" err="1" smtClean="0">
                <a:latin typeface="Times New Roman" pitchFamily="18" charset="0"/>
              </a:rPr>
              <a:t>D</a:t>
            </a:r>
            <a:r>
              <a:rPr lang="en-US" altLang="zh-TW" sz="2800" i="1" baseline="30000" dirty="0" err="1" smtClean="0">
                <a:latin typeface="Times New Roman" pitchFamily="18" charset="0"/>
              </a:rPr>
              <a:t>C</a:t>
            </a:r>
            <a:r>
              <a:rPr lang="en-US" altLang="zh-TW" sz="2800" dirty="0" smtClean="0"/>
              <a:t>) </a:t>
            </a:r>
            <a:r>
              <a:rPr lang="en-US" altLang="zh-TW" sz="2800" i="1" dirty="0" smtClean="0"/>
              <a:t>  </a:t>
            </a:r>
            <a:r>
              <a:rPr lang="en-US" altLang="zh-TW" sz="2800" i="1" dirty="0" smtClean="0">
                <a:latin typeface="Times New Roman" pitchFamily="18" charset="0"/>
              </a:rPr>
              <a:t> G</a:t>
            </a:r>
            <a:r>
              <a:rPr lang="en-US" altLang="zh-TW" sz="2800" i="1" dirty="0" smtClean="0"/>
              <a:t>		   </a:t>
            </a:r>
            <a:r>
              <a:rPr lang="en-US" altLang="zh-TW" sz="2800" dirty="0" smtClean="0"/>
              <a:t>.9		     .99	     .891	    .9083</a:t>
            </a:r>
          </a:p>
          <a:p>
            <a:pPr eaLnBrk="1" hangingPunct="1">
              <a:buNone/>
              <a:defRPr/>
            </a:pPr>
            <a:r>
              <a:rPr lang="en-US" altLang="zh-TW" sz="2800" i="1" dirty="0" smtClean="0"/>
              <a:t>   </a:t>
            </a:r>
            <a:r>
              <a:rPr lang="en-US" altLang="zh-TW" sz="2800" i="1" dirty="0" smtClean="0">
                <a:latin typeface="Times New Roman" pitchFamily="18" charset="0"/>
              </a:rPr>
              <a:t>G</a:t>
            </a:r>
            <a:r>
              <a:rPr lang="en-US" altLang="zh-TW" sz="2800" i="1" baseline="30000" dirty="0" smtClean="0">
                <a:latin typeface="Times New Roman" pitchFamily="18" charset="0"/>
              </a:rPr>
              <a:t>C </a:t>
            </a:r>
            <a:r>
              <a:rPr lang="en-US" altLang="zh-TW" sz="2800" i="1" dirty="0" smtClean="0">
                <a:latin typeface="Times New Roman" pitchFamily="18" charset="0"/>
              </a:rPr>
              <a:t>	   </a:t>
            </a:r>
            <a:r>
              <a:rPr lang="en-US" altLang="zh-TW" sz="2800" i="1" dirty="0" smtClean="0"/>
              <a:t>         </a:t>
            </a:r>
            <a:r>
              <a:rPr lang="en-US" altLang="zh-TW" sz="2800" dirty="0" smtClean="0"/>
              <a:t>.1                .9              .09          .0917</a:t>
            </a:r>
            <a:endParaRPr lang="en-US" altLang="zh-TW" sz="2800" u="sng" dirty="0" smtClean="0"/>
          </a:p>
          <a:p>
            <a:pPr lvl="3" eaLnBrk="1" hangingPunct="1">
              <a:buFont typeface="Wingdings" pitchFamily="2" charset="2"/>
              <a:buNone/>
              <a:defRPr/>
            </a:pPr>
            <a:r>
              <a:rPr lang="en-US" altLang="zh-TW" sz="2800" dirty="0" smtClean="0"/>
              <a:t>       1.0		             </a:t>
            </a:r>
            <a:r>
              <a:rPr lang="en-US" altLang="zh-TW" sz="2800" i="1" dirty="0" smtClean="0">
                <a:latin typeface="Times New Roman" pitchFamily="18" charset="0"/>
              </a:rPr>
              <a:t>P</a:t>
            </a:r>
            <a:r>
              <a:rPr lang="en-US" altLang="zh-TW" sz="2800" dirty="0" smtClean="0"/>
              <a:t>(</a:t>
            </a:r>
            <a:r>
              <a:rPr lang="en-US" altLang="zh-TW" sz="2800" i="1" dirty="0" smtClean="0">
                <a:latin typeface="Times New Roman" pitchFamily="18" charset="0"/>
              </a:rPr>
              <a:t>D</a:t>
            </a:r>
            <a:r>
              <a:rPr lang="en-US" altLang="zh-TW" sz="2800" i="1" baseline="30000" dirty="0" smtClean="0">
                <a:latin typeface="Times New Roman" pitchFamily="18" charset="0"/>
              </a:rPr>
              <a:t>C</a:t>
            </a:r>
            <a:r>
              <a:rPr lang="en-US" altLang="zh-TW" sz="2800" dirty="0" smtClean="0"/>
              <a:t>)=.981 	   1.0000</a:t>
            </a:r>
            <a:endParaRPr lang="en-US" altLang="zh-TW" sz="2800" baseline="-25000" dirty="0" smtClean="0"/>
          </a:p>
        </p:txBody>
      </p:sp>
      <p:sp>
        <p:nvSpPr>
          <p:cNvPr id="295949" name="Text Box 1037"/>
          <p:cNvSpPr txBox="1">
            <a:spLocks noChangeArrowheads="1"/>
          </p:cNvSpPr>
          <p:nvPr/>
        </p:nvSpPr>
        <p:spPr bwMode="auto">
          <a:xfrm>
            <a:off x="1907703" y="1412776"/>
            <a:ext cx="6048673" cy="701675"/>
          </a:xfrm>
          <a:prstGeom prst="rect">
            <a:avLst/>
          </a:prstGeom>
          <a:solidFill>
            <a:schemeClr val="tx2">
              <a:lumMod val="10000"/>
            </a:schemeClr>
          </a:solidFill>
          <a:ln w="12700">
            <a:solidFill>
              <a:schemeClr val="tx1"/>
            </a:solidFill>
            <a:miter lim="800000"/>
            <a:headEnd/>
            <a:tailEnd/>
          </a:ln>
          <a:effectLst/>
        </p:spPr>
        <p:txBody>
          <a:bodyPr wrap="square">
            <a:spAutoFit/>
          </a:bodyPr>
          <a:lstStyle/>
          <a:p>
            <a:pPr algn="ctr">
              <a:spcBef>
                <a:spcPct val="50000"/>
              </a:spcBef>
              <a:defRPr/>
            </a:pPr>
            <a:r>
              <a:rPr lang="en-US" altLang="zh-TW" sz="4000" dirty="0">
                <a:effectLst>
                  <a:outerShdw blurRad="38100" dist="38100" dir="2700000" algn="tl">
                    <a:srgbClr val="000000"/>
                  </a:outerShdw>
                </a:effectLst>
              </a:rPr>
              <a:t>Assume event </a:t>
            </a:r>
            <a:r>
              <a:rPr lang="en-US" altLang="zh-TW" sz="4000" i="1" dirty="0" smtClean="0">
                <a:effectLst>
                  <a:outerShdw blurRad="38100" dist="38100" dir="2700000" algn="tl">
                    <a:srgbClr val="000000"/>
                  </a:outerShdw>
                </a:effectLst>
                <a:latin typeface="Times New Roman" pitchFamily="18" charset="0"/>
              </a:rPr>
              <a:t>D</a:t>
            </a:r>
            <a:r>
              <a:rPr lang="en-US" altLang="zh-TW" sz="4000" i="1" baseline="30000" dirty="0" smtClean="0">
                <a:effectLst>
                  <a:outerShdw blurRad="38100" dist="38100" dir="2700000" algn="tl">
                    <a:srgbClr val="000000"/>
                  </a:outerShdw>
                </a:effectLst>
                <a:latin typeface="Times New Roman" pitchFamily="18" charset="0"/>
              </a:rPr>
              <a:t>C</a:t>
            </a:r>
            <a:r>
              <a:rPr lang="en-US" altLang="zh-TW" sz="4000" dirty="0" smtClean="0">
                <a:effectLst>
                  <a:outerShdw blurRad="38100" dist="38100" dir="2700000" algn="tl">
                    <a:srgbClr val="000000"/>
                  </a:outerShdw>
                </a:effectLst>
              </a:rPr>
              <a:t> </a:t>
            </a:r>
            <a:r>
              <a:rPr lang="en-US" altLang="zh-TW" sz="4000" dirty="0">
                <a:effectLst>
                  <a:outerShdw blurRad="38100" dist="38100" dir="2700000" algn="tl">
                    <a:srgbClr val="000000"/>
                  </a:outerShdw>
                </a:effectLst>
              </a:rPr>
              <a:t>occurs</a:t>
            </a:r>
          </a:p>
        </p:txBody>
      </p:sp>
      <p:sp>
        <p:nvSpPr>
          <p:cNvPr id="295950" name="Line 1038"/>
          <p:cNvSpPr>
            <a:spLocks noChangeShapeType="1"/>
          </p:cNvSpPr>
          <p:nvPr/>
        </p:nvSpPr>
        <p:spPr bwMode="auto">
          <a:xfrm>
            <a:off x="0" y="5368925"/>
            <a:ext cx="9144000" cy="0"/>
          </a:xfrm>
          <a:prstGeom prst="line">
            <a:avLst/>
          </a:prstGeom>
          <a:noFill/>
          <a:ln w="28575">
            <a:solidFill>
              <a:schemeClr val="tx1"/>
            </a:solidFill>
            <a:round/>
            <a:headEnd/>
            <a:tailEnd/>
          </a:ln>
          <a:effectLst>
            <a:outerShdw dist="35921" dir="2700000" algn="ctr" rotWithShape="0">
              <a:srgbClr val="000000"/>
            </a:outerShdw>
          </a:effectLst>
        </p:spPr>
        <p:txBody>
          <a:bodyPr/>
          <a:lstStyle/>
          <a:p>
            <a:pPr>
              <a:defRPr/>
            </a:pPr>
            <a:endParaRPr lang="zh-TW" altLang="en-US"/>
          </a:p>
        </p:txBody>
      </p:sp>
      <p:sp>
        <p:nvSpPr>
          <p:cNvPr id="295951" name="Line 1039"/>
          <p:cNvSpPr>
            <a:spLocks noChangeShapeType="1"/>
          </p:cNvSpPr>
          <p:nvPr/>
        </p:nvSpPr>
        <p:spPr bwMode="auto">
          <a:xfrm>
            <a:off x="0" y="4398963"/>
            <a:ext cx="9144000" cy="0"/>
          </a:xfrm>
          <a:prstGeom prst="line">
            <a:avLst/>
          </a:prstGeom>
          <a:noFill/>
          <a:ln w="28575">
            <a:solidFill>
              <a:schemeClr val="tx1"/>
            </a:solidFill>
            <a:round/>
            <a:headEnd/>
            <a:tailEnd/>
          </a:ln>
          <a:effectLst>
            <a:outerShdw dist="35921" dir="2700000" algn="ctr" rotWithShape="0">
              <a:srgbClr val="000000"/>
            </a:outerShdw>
          </a:effectLst>
        </p:spPr>
        <p:txBody>
          <a:bodyPr/>
          <a:lstStyle/>
          <a:p>
            <a:pPr>
              <a:defRPr/>
            </a:pPr>
            <a:endParaRPr lang="zh-TW" altLang="en-US"/>
          </a:p>
        </p:txBody>
      </p:sp>
    </p:spTree>
    <p:extLst>
      <p:ext uri="{BB962C8B-B14F-4D97-AF65-F5344CB8AC3E}">
        <p14:creationId xmlns:p14="http://schemas.microsoft.com/office/powerpoint/2010/main" val="1536600032"/>
      </p:ext>
    </p:extLst>
  </p:cSld>
  <p:clrMapOvr>
    <a:masterClrMapping/>
  </p:clrMapOvr>
  <p:transition>
    <p:dissolv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38539" y="476672"/>
            <a:ext cx="8229600" cy="216024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a:t>End of Chapter </a:t>
            </a:r>
            <a:r>
              <a:rPr lang="en-US" altLang="zh-TW" dirty="0" smtClean="0"/>
              <a:t>6</a:t>
            </a:r>
            <a:br>
              <a:rPr lang="en-US" altLang="zh-TW" dirty="0" smtClean="0"/>
            </a:br>
            <a:r>
              <a:rPr lang="en-US" altLang="zh-TW" dirty="0" smtClean="0"/>
              <a:t>Part B</a:t>
            </a:r>
            <a:endParaRPr lang="en-US" altLang="zh-TW" dirty="0"/>
          </a:p>
        </p:txBody>
      </p:sp>
      <p:sp>
        <p:nvSpPr>
          <p:cNvPr id="29699" name="AutoShape 3"/>
          <p:cNvSpPr>
            <a:spLocks noChangeArrowheads="1"/>
          </p:cNvSpPr>
          <p:nvPr/>
        </p:nvSpPr>
        <p:spPr bwMode="auto">
          <a:xfrm>
            <a:off x="3797300" y="3238500"/>
            <a:ext cx="1557338" cy="1611313"/>
          </a:xfrm>
          <a:prstGeom prst="roundRect">
            <a:avLst>
              <a:gd name="adj" fmla="val 12065"/>
            </a:avLst>
          </a:prstGeom>
          <a:noFill/>
          <a:ln w="50800">
            <a:solidFill>
              <a:srgbClr val="66FFFF"/>
            </a:solidFill>
            <a:round/>
            <a:headEnd/>
            <a:tailEnd/>
          </a:ln>
          <a:effectLst>
            <a:outerShdw dist="35921" dir="2700000" algn="ctr" rotWithShape="0">
              <a:srgbClr val="000000"/>
            </a:outerShdw>
          </a:effectLst>
        </p:spPr>
        <p:txBody>
          <a:bodyPr wrap="none" anchor="ctr"/>
          <a:lstStyle/>
          <a:p>
            <a:endParaRPr lang="zh-TW" altLang="en-US"/>
          </a:p>
        </p:txBody>
      </p:sp>
      <p:sp>
        <p:nvSpPr>
          <p:cNvPr id="29700" name="Freeform 4"/>
          <p:cNvSpPr>
            <a:spLocks/>
          </p:cNvSpPr>
          <p:nvPr/>
        </p:nvSpPr>
        <p:spPr bwMode="auto">
          <a:xfrm>
            <a:off x="3941763" y="2324100"/>
            <a:ext cx="1681162" cy="2670175"/>
          </a:xfrm>
          <a:custGeom>
            <a:avLst/>
            <a:gdLst/>
            <a:ahLst/>
            <a:cxnLst>
              <a:cxn ang="0">
                <a:pos x="119" y="784"/>
              </a:cxn>
              <a:cxn ang="0">
                <a:pos x="0" y="1239"/>
              </a:cxn>
              <a:cxn ang="0">
                <a:pos x="409" y="1681"/>
              </a:cxn>
              <a:cxn ang="0">
                <a:pos x="1058" y="196"/>
              </a:cxn>
              <a:cxn ang="0">
                <a:pos x="1058" y="0"/>
              </a:cxn>
              <a:cxn ang="0">
                <a:pos x="334" y="1252"/>
              </a:cxn>
              <a:cxn ang="0">
                <a:pos x="119" y="784"/>
              </a:cxn>
            </a:cxnLst>
            <a:rect l="0" t="0" r="r" b="b"/>
            <a:pathLst>
              <a:path w="1059" h="1682">
                <a:moveTo>
                  <a:pt x="119" y="784"/>
                </a:moveTo>
                <a:lnTo>
                  <a:pt x="0" y="1239"/>
                </a:lnTo>
                <a:lnTo>
                  <a:pt x="409" y="1681"/>
                </a:lnTo>
                <a:lnTo>
                  <a:pt x="1058" y="196"/>
                </a:lnTo>
                <a:lnTo>
                  <a:pt x="1058" y="0"/>
                </a:lnTo>
                <a:lnTo>
                  <a:pt x="334" y="1252"/>
                </a:lnTo>
                <a:lnTo>
                  <a:pt x="119" y="784"/>
                </a:lnTo>
              </a:path>
            </a:pathLst>
          </a:custGeom>
          <a:gradFill rotWithShape="0">
            <a:gsLst>
              <a:gs pos="0">
                <a:srgbClr val="006699">
                  <a:gamma/>
                  <a:shade val="46275"/>
                  <a:invGamma/>
                </a:srgbClr>
              </a:gs>
              <a:gs pos="50000">
                <a:srgbClr val="006699"/>
              </a:gs>
              <a:gs pos="100000">
                <a:srgbClr val="006699">
                  <a:gamma/>
                  <a:shade val="46275"/>
                  <a:invGamma/>
                </a:srgbClr>
              </a:gs>
            </a:gsLst>
            <a:lin ang="5400000" scaled="1"/>
          </a:gradFill>
          <a:ln w="12700" cap="rnd" cmpd="sng">
            <a:noFill/>
            <a:prstDash val="solid"/>
            <a:round/>
            <a:headEnd type="none" w="med" len="med"/>
            <a:tailEnd type="none" w="med" len="med"/>
          </a:ln>
          <a:effectLst>
            <a:outerShdw dist="35921" dir="2700000" algn="ctr" rotWithShape="0">
              <a:srgbClr val="000000"/>
            </a:outerShdw>
          </a:effectLst>
        </p:spPr>
        <p:txBody>
          <a:bodyPr/>
          <a:lstStyle/>
          <a:p>
            <a:endParaRPr lang="zh-TW" altLang="en-US"/>
          </a:p>
        </p:txBody>
      </p:sp>
      <p:sp>
        <p:nvSpPr>
          <p:cNvPr id="5" name="日期版面配置區 4"/>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038FC80-98BC-453A-8147-50F9C501C262}" type="datetime1">
              <a:rPr kumimoji="1" lang="zh-TW" altLang="en-US" smtClean="0">
                <a:effectLst>
                  <a:outerShdw blurRad="38100" dist="38100" dir="2700000" algn="tl">
                    <a:srgbClr val="000000"/>
                  </a:outerShdw>
                </a:effectLst>
                <a:ea typeface="華康細圓體" pitchFamily="49" charset="-120"/>
                <a:cs typeface="+mj-cs"/>
              </a:rPr>
              <a:pPr>
                <a:defRPr/>
              </a:pPr>
              <a:t>2017/10/18</a:t>
            </a:fld>
            <a:endParaRPr kumimoji="1" lang="en-US" altLang="zh-TW" dirty="0" smtClean="0">
              <a:effectLst>
                <a:outerShdw blurRad="38100" dist="38100" dir="2700000" algn="tl">
                  <a:srgbClr val="000000"/>
                </a:outerShdw>
              </a:effectLst>
              <a:ea typeface="華康細圓體" pitchFamily="49" charset="-120"/>
              <a:cs typeface="+mj-cs"/>
            </a:endParaRPr>
          </a:p>
          <a:p>
            <a:pPr>
              <a:defRPr/>
            </a:pPr>
            <a:r>
              <a:rPr kumimoji="1" lang="en-US" altLang="zh-TW" dirty="0" smtClean="0">
                <a:effectLst>
                  <a:outerShdw blurRad="38100" dist="38100" dir="2700000" algn="tl">
                    <a:srgbClr val="000000"/>
                  </a:outerShdw>
                </a:effectLst>
                <a:ea typeface="華康細圓體" pitchFamily="49" charset="-120"/>
                <a:cs typeface="+mj-cs"/>
              </a:rPr>
              <a:t>Statistics I</a:t>
            </a:r>
            <a:endParaRPr kumimoji="1" lang="en-US" altLang="zh-TW" dirty="0">
              <a:effectLst>
                <a:outerShdw blurRad="38100" dist="38100" dir="2700000" algn="tl">
                  <a:srgbClr val="000000"/>
                </a:outerShdw>
              </a:effectLst>
              <a:ea typeface="華康細圓體" pitchFamily="49" charset="-120"/>
              <a:cs typeface="+mj-cs"/>
            </a:endParaRP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B6AA5C1-CD85-448A-9EC4-402491BCFEEC}" type="slidenum">
              <a:rPr kumimoji="1" lang="en-US" altLang="zh-TW" smtClean="0">
                <a:effectLst>
                  <a:outerShdw blurRad="38100" dist="38100" dir="2700000" algn="tl">
                    <a:srgbClr val="000000"/>
                  </a:outerShdw>
                </a:effectLst>
                <a:ea typeface="華康細圓體" pitchFamily="49" charset="-120"/>
                <a:cs typeface="+mj-cs"/>
              </a:rPr>
              <a:pPr>
                <a:defRPr/>
              </a:pPr>
              <a:t>111</a:t>
            </a:fld>
            <a:endParaRPr kumimoji="1" lang="en-US" altLang="zh-TW">
              <a:effectLst>
                <a:outerShdw blurRad="38100" dist="38100" dir="2700000" algn="tl">
                  <a:srgbClr val="000000"/>
                </a:outerShdw>
              </a:effectLst>
              <a:ea typeface="華康細圓體" pitchFamily="49" charset="-120"/>
              <a:cs typeface="+mj-cs"/>
            </a:endParaRPr>
          </a:p>
        </p:txBody>
      </p:sp>
    </p:spTree>
    <p:extLst>
      <p:ext uri="{BB962C8B-B14F-4D97-AF65-F5344CB8AC3E}">
        <p14:creationId xmlns:p14="http://schemas.microsoft.com/office/powerpoint/2010/main" val="971978361"/>
      </p:ext>
    </p:extLst>
  </p:cSld>
  <p:clrMapOvr>
    <a:masterClrMapping/>
  </p:clrMapOvr>
  <p:transition>
    <p:zo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54E4625-1108-41D7-A2CF-0D830A972270}"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161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D993A51-0752-46D4-A3F2-703A08D60480}" type="slidenum">
              <a:rPr kumimoji="1" lang="zh-TW" altLang="en-US">
                <a:effectLst>
                  <a:outerShdw blurRad="38100" dist="38100" dir="2700000" algn="tl">
                    <a:srgbClr val="000000"/>
                  </a:outerShdw>
                </a:effectLst>
                <a:ea typeface="華康細圓體" pitchFamily="49" charset="-120"/>
                <a:cs typeface="+mj-cs"/>
              </a:rPr>
              <a:pPr>
                <a:defRPr/>
              </a:pPr>
              <a:t>112</a:t>
            </a:fld>
            <a:endParaRPr kumimoji="1" lang="en-US" altLang="zh-TW">
              <a:effectLst>
                <a:outerShdw blurRad="38100" dist="38100" dir="2700000" algn="tl">
                  <a:srgbClr val="000000"/>
                </a:outerShdw>
              </a:effectLst>
              <a:ea typeface="華康細圓體" pitchFamily="49" charset="-120"/>
              <a:cs typeface="+mj-cs"/>
            </a:endParaRPr>
          </a:p>
        </p:txBody>
      </p:sp>
      <p:sp>
        <p:nvSpPr>
          <p:cNvPr id="160770" name="Rectangle 1026"/>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Homework</a:t>
            </a:r>
          </a:p>
        </p:txBody>
      </p:sp>
      <p:sp>
        <p:nvSpPr>
          <p:cNvPr id="160771" name="Rectangle 1027"/>
          <p:cNvSpPr>
            <a:spLocks noGrp="1" noChangeArrowheads="1"/>
          </p:cNvSpPr>
          <p:nvPr>
            <p:ph type="body" idx="1"/>
          </p:nvPr>
        </p:nvSpPr>
        <p:spPr>
          <a:xfrm>
            <a:off x="1619672" y="1844824"/>
            <a:ext cx="6994525" cy="4061048"/>
          </a:xfrm>
        </p:spPr>
        <p:txBody>
          <a:bodyPr/>
          <a:lstStyle/>
          <a:p>
            <a:pPr eaLnBrk="1" hangingPunct="1">
              <a:defRPr/>
            </a:pPr>
            <a:r>
              <a:rPr lang="en-US" altLang="zh-TW" sz="4800" dirty="0"/>
              <a:t>6.3, </a:t>
            </a:r>
            <a:r>
              <a:rPr lang="en-US" altLang="zh-TW" sz="4800" dirty="0" smtClean="0"/>
              <a:t>6.13, </a:t>
            </a:r>
            <a:r>
              <a:rPr lang="en-US" altLang="zh-TW" sz="4800" dirty="0"/>
              <a:t>6.15</a:t>
            </a:r>
          </a:p>
          <a:p>
            <a:pPr eaLnBrk="1" hangingPunct="1">
              <a:defRPr/>
            </a:pPr>
            <a:r>
              <a:rPr lang="en-US" altLang="zh-TW" sz="4800" dirty="0" smtClean="0"/>
              <a:t>6.29, 6.35, 6.45</a:t>
            </a:r>
          </a:p>
          <a:p>
            <a:pPr eaLnBrk="1" hangingPunct="1">
              <a:defRPr/>
            </a:pPr>
            <a:r>
              <a:rPr lang="en-US" altLang="zh-TW" sz="4800" dirty="0" smtClean="0"/>
              <a:t>6.57</a:t>
            </a:r>
            <a:r>
              <a:rPr lang="en-US" altLang="zh-TW" sz="4800" smtClean="0"/>
              <a:t>, </a:t>
            </a:r>
            <a:r>
              <a:rPr lang="en-US" altLang="zh-TW" sz="4800" smtClean="0"/>
              <a:t>6.63, </a:t>
            </a:r>
            <a:r>
              <a:rPr lang="en-US" altLang="zh-TW" sz="4800" dirty="0" smtClean="0"/>
              <a:t>6.67</a:t>
            </a:r>
          </a:p>
          <a:p>
            <a:pPr eaLnBrk="1" hangingPunct="1">
              <a:defRPr/>
            </a:pPr>
            <a:r>
              <a:rPr lang="en-US" altLang="zh-TW" sz="4800" dirty="0" smtClean="0"/>
              <a:t>6.75, 6.83</a:t>
            </a:r>
            <a:endParaRPr lang="en-US" altLang="zh-TW" sz="4800" dirty="0"/>
          </a:p>
        </p:txBody>
      </p:sp>
    </p:spTree>
  </p:cSld>
  <p:clrMapOvr>
    <a:masterClrMapping/>
  </p:clrMapOvr>
  <p:transition>
    <p:dissolv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1C01C58-5FE4-48D6-B788-1BC66EA41509}"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2643"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62FAB1C-B1CD-49CE-9029-1F9CF838F307}" type="slidenum">
              <a:rPr kumimoji="1" lang="zh-TW" altLang="en-US">
                <a:effectLst>
                  <a:outerShdw blurRad="38100" dist="38100" dir="2700000" algn="tl">
                    <a:srgbClr val="000000"/>
                  </a:outerShdw>
                </a:effectLst>
                <a:ea typeface="華康細圓體" pitchFamily="49" charset="-120"/>
                <a:cs typeface="+mj-cs"/>
              </a:rPr>
              <a:pPr>
                <a:defRPr/>
              </a:pPr>
              <a:t>113</a:t>
            </a:fld>
            <a:endParaRPr kumimoji="1" lang="en-US" altLang="zh-TW">
              <a:effectLst>
                <a:outerShdw blurRad="38100" dist="38100" dir="2700000" algn="tl">
                  <a:srgbClr val="000000"/>
                </a:outerShdw>
              </a:effectLst>
              <a:ea typeface="華康細圓體" pitchFamily="49" charset="-120"/>
              <a:cs typeface="+mj-cs"/>
            </a:endParaRPr>
          </a:p>
        </p:txBody>
      </p:sp>
      <p:sp>
        <p:nvSpPr>
          <p:cNvPr id="312322" name="Rectangle 2"/>
          <p:cNvSpPr>
            <a:spLocks noGrp="1" noChangeArrowheads="1"/>
          </p:cNvSpPr>
          <p:nvPr>
            <p:ph type="title"/>
          </p:nvPr>
        </p:nvSpPr>
        <p:spPr>
          <a:xfrm>
            <a:off x="611560" y="260648"/>
            <a:ext cx="828479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Uncertainty</a:t>
            </a:r>
          </a:p>
        </p:txBody>
      </p:sp>
      <p:sp>
        <p:nvSpPr>
          <p:cNvPr id="312323" name="Rectangle 3"/>
          <p:cNvSpPr>
            <a:spLocks noGrp="1" noChangeArrowheads="1"/>
          </p:cNvSpPr>
          <p:nvPr>
            <p:ph type="body" idx="1"/>
          </p:nvPr>
        </p:nvSpPr>
        <p:spPr>
          <a:xfrm>
            <a:off x="609600" y="1412776"/>
            <a:ext cx="7994848" cy="4896544"/>
          </a:xfrm>
        </p:spPr>
        <p:txBody>
          <a:bodyPr/>
          <a:lstStyle/>
          <a:p>
            <a:pPr eaLnBrk="1" hangingPunct="1">
              <a:defRPr/>
            </a:pPr>
            <a:r>
              <a:rPr lang="en-US" altLang="zh-TW" sz="4800" dirty="0" smtClean="0"/>
              <a:t>Future demand of products</a:t>
            </a:r>
          </a:p>
          <a:p>
            <a:pPr eaLnBrk="1" hangingPunct="1">
              <a:defRPr/>
            </a:pPr>
            <a:r>
              <a:rPr lang="en-US" altLang="zh-TW" sz="4800" dirty="0" smtClean="0"/>
              <a:t>Future level of interest rate</a:t>
            </a:r>
          </a:p>
          <a:p>
            <a:pPr eaLnBrk="1" hangingPunct="1">
              <a:defRPr/>
            </a:pPr>
            <a:r>
              <a:rPr lang="en-US" altLang="zh-TW" sz="4800" dirty="0" smtClean="0"/>
              <a:t>The possibility of a labor strike</a:t>
            </a:r>
          </a:p>
          <a:p>
            <a:pPr eaLnBrk="1" hangingPunct="1">
              <a:defRPr/>
            </a:pPr>
            <a:r>
              <a:rPr lang="en-US" altLang="zh-TW" sz="4800" dirty="0" smtClean="0"/>
              <a:t>% of defective chips in the next production run.</a:t>
            </a:r>
          </a:p>
        </p:txBody>
      </p:sp>
      <p:sp>
        <p:nvSpPr>
          <p:cNvPr id="112646" name="AutoShape 4">
            <a:hlinkClick r:id="rId2" action="ppaction://hlinksldjump" highlightClick="1"/>
          </p:cNvPr>
          <p:cNvSpPr>
            <a:spLocks noChangeArrowheads="1"/>
          </p:cNvSpPr>
          <p:nvPr/>
        </p:nvSpPr>
        <p:spPr bwMode="auto">
          <a:xfrm>
            <a:off x="7740352" y="6093296"/>
            <a:ext cx="576064" cy="536104"/>
          </a:xfrm>
          <a:prstGeom prst="actionButtonReturn">
            <a:avLst/>
          </a:prstGeom>
          <a:solidFill>
            <a:srgbClr val="FF9900"/>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zh-TW" altLang="en-US"/>
          </a:p>
        </p:txBody>
      </p:sp>
    </p:spTree>
    <p:extLst>
      <p:ext uri="{BB962C8B-B14F-4D97-AF65-F5344CB8AC3E}">
        <p14:creationId xmlns:p14="http://schemas.microsoft.com/office/powerpoint/2010/main" val="3638095277"/>
      </p:ext>
    </p:extLst>
  </p:cSld>
  <p:clrMapOvr>
    <a:masterClrMapping/>
  </p:clrMapOvr>
  <p:transition>
    <p:dissolv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DDF625A-6670-47B1-8AFC-F28A4BEE4D47}"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366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1E95143-FDB5-4B94-89DE-1F8734026900}" type="slidenum">
              <a:rPr kumimoji="1" lang="zh-TW" altLang="en-US">
                <a:effectLst>
                  <a:outerShdw blurRad="38100" dist="38100" dir="2700000" algn="tl">
                    <a:srgbClr val="000000"/>
                  </a:outerShdw>
                </a:effectLst>
                <a:ea typeface="華康細圓體" pitchFamily="49" charset="-120"/>
                <a:cs typeface="+mj-cs"/>
              </a:rPr>
              <a:pPr>
                <a:defRPr/>
              </a:pPr>
              <a:t>114</a:t>
            </a:fld>
            <a:endParaRPr kumimoji="1" lang="en-US" altLang="zh-TW">
              <a:effectLst>
                <a:outerShdw blurRad="38100" dist="38100" dir="2700000" algn="tl">
                  <a:srgbClr val="000000"/>
                </a:outerShdw>
              </a:effectLst>
              <a:ea typeface="華康細圓體" pitchFamily="49" charset="-120"/>
              <a:cs typeface="+mj-cs"/>
            </a:endParaRPr>
          </a:p>
        </p:txBody>
      </p:sp>
      <p:sp>
        <p:nvSpPr>
          <p:cNvPr id="199682" name="Rectangle 2"/>
          <p:cNvSpPr>
            <a:spLocks noGrp="1" noChangeArrowheads="1"/>
          </p:cNvSpPr>
          <p:nvPr>
            <p:ph type="title"/>
          </p:nvPr>
        </p:nvSpPr>
        <p:spPr>
          <a:xfrm>
            <a:off x="468313" y="260648"/>
            <a:ext cx="8313737" cy="115212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Classical Approach   1/3</a:t>
            </a:r>
          </a:p>
        </p:txBody>
      </p:sp>
      <p:sp>
        <p:nvSpPr>
          <p:cNvPr id="199683" name="Rectangle 3"/>
          <p:cNvSpPr>
            <a:spLocks noGrp="1" noChangeArrowheads="1"/>
          </p:cNvSpPr>
          <p:nvPr>
            <p:ph type="body" idx="1"/>
          </p:nvPr>
        </p:nvSpPr>
        <p:spPr>
          <a:xfrm>
            <a:off x="569206" y="1412776"/>
            <a:ext cx="8242882" cy="5040560"/>
          </a:xfrm>
        </p:spPr>
        <p:txBody>
          <a:bodyPr/>
          <a:lstStyle/>
          <a:p>
            <a:pPr eaLnBrk="1" hangingPunct="1">
              <a:lnSpc>
                <a:spcPct val="90000"/>
              </a:lnSpc>
              <a:spcBef>
                <a:spcPts val="600"/>
              </a:spcBef>
              <a:defRPr/>
            </a:pPr>
            <a:r>
              <a:rPr lang="en-US" altLang="zh-TW" dirty="0" smtClean="0"/>
              <a:t>Deduce the probability of an outcome logically from the symmetric nature of the </a:t>
            </a:r>
            <a:r>
              <a:rPr lang="en-US" altLang="zh-TW" b="1" dirty="0" smtClean="0">
                <a:solidFill>
                  <a:srgbClr val="FF9900"/>
                </a:solidFill>
              </a:rPr>
              <a:t>experiments</a:t>
            </a:r>
            <a:r>
              <a:rPr lang="en-US" altLang="zh-TW" dirty="0" smtClean="0"/>
              <a:t>, e.g., flipping coins, picking a porker card, …</a:t>
            </a:r>
          </a:p>
          <a:p>
            <a:pPr eaLnBrk="1" hangingPunct="1">
              <a:lnSpc>
                <a:spcPct val="90000"/>
              </a:lnSpc>
              <a:spcBef>
                <a:spcPts val="600"/>
              </a:spcBef>
              <a:defRPr/>
            </a:pPr>
            <a:r>
              <a:rPr lang="en-US" altLang="zh-TW" b="1" dirty="0" smtClean="0">
                <a:solidFill>
                  <a:srgbClr val="FF9900"/>
                </a:solidFill>
              </a:rPr>
              <a:t>Assumptions</a:t>
            </a:r>
            <a:r>
              <a:rPr lang="en-US" altLang="zh-TW" dirty="0" smtClean="0"/>
              <a:t>: Randomness, Fairness, Equal and total information sharing</a:t>
            </a:r>
          </a:p>
        </p:txBody>
      </p:sp>
    </p:spTree>
    <p:extLst>
      <p:ext uri="{BB962C8B-B14F-4D97-AF65-F5344CB8AC3E}">
        <p14:creationId xmlns:p14="http://schemas.microsoft.com/office/powerpoint/2010/main" val="1393171164"/>
      </p:ext>
    </p:extLst>
  </p:cSld>
  <p:clrMapOvr>
    <a:masterClrMapping/>
  </p:clrMapOvr>
  <p:transition>
    <p:dissolv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Classical Approach  2/3</a:t>
            </a:r>
          </a:p>
        </p:txBody>
      </p:sp>
      <p:sp>
        <p:nvSpPr>
          <p:cNvPr id="5124" name="Rectangle 3"/>
          <p:cNvSpPr>
            <a:spLocks noGrp="1" noChangeArrowheads="1"/>
          </p:cNvSpPr>
          <p:nvPr>
            <p:ph type="body" idx="1"/>
          </p:nvPr>
        </p:nvSpPr>
        <p:spPr>
          <a:xfrm>
            <a:off x="539552" y="1412776"/>
            <a:ext cx="8424936" cy="5184576"/>
          </a:xfrm>
        </p:spPr>
        <p:txBody>
          <a:bodyPr/>
          <a:lstStyle/>
          <a:p>
            <a:pPr>
              <a:lnSpc>
                <a:spcPct val="80000"/>
              </a:lnSpc>
              <a:spcBef>
                <a:spcPts val="0"/>
              </a:spcBef>
              <a:spcAft>
                <a:spcPts val="600"/>
              </a:spcAft>
              <a:buNone/>
            </a:pPr>
            <a:r>
              <a:rPr lang="en-US" altLang="zh-TW" sz="4000" dirty="0" smtClean="0"/>
              <a:t>If an experiment has </a:t>
            </a:r>
            <a:r>
              <a:rPr lang="en-US" altLang="zh-TW" sz="4000" b="1" i="1" dirty="0" smtClean="0">
                <a:solidFill>
                  <a:schemeClr val="accent2"/>
                </a:solidFill>
                <a:latin typeface="Times New Roman" pitchFamily="18" charset="0"/>
                <a:cs typeface="Times New Roman" pitchFamily="18" charset="0"/>
              </a:rPr>
              <a:t>n</a:t>
            </a:r>
            <a:r>
              <a:rPr lang="en-US" altLang="zh-TW" sz="4000" b="1" dirty="0" smtClean="0">
                <a:solidFill>
                  <a:schemeClr val="accent2"/>
                </a:solidFill>
              </a:rPr>
              <a:t> possible outcomes</a:t>
            </a:r>
            <a:r>
              <a:rPr lang="en-US" altLang="zh-TW" sz="4000" dirty="0" smtClean="0"/>
              <a:t>, this method  would assign a probability of </a:t>
            </a:r>
            <a:r>
              <a:rPr lang="en-US" altLang="zh-TW" sz="4000" b="1" dirty="0" smtClean="0">
                <a:solidFill>
                  <a:schemeClr val="accent2"/>
                </a:solidFill>
              </a:rPr>
              <a:t>1/</a:t>
            </a:r>
            <a:r>
              <a:rPr lang="en-US" altLang="zh-TW" sz="4000" b="1" i="1" dirty="0" smtClean="0">
                <a:solidFill>
                  <a:schemeClr val="accent2"/>
                </a:solidFill>
                <a:latin typeface="Times New Roman" pitchFamily="18" charset="0"/>
                <a:cs typeface="Times New Roman" pitchFamily="18" charset="0"/>
              </a:rPr>
              <a:t>n</a:t>
            </a:r>
            <a:r>
              <a:rPr lang="en-US" altLang="zh-TW" sz="4000" dirty="0" smtClean="0"/>
              <a:t> to each outcome. It is necessary to determine the number of possible outcomes.</a:t>
            </a:r>
          </a:p>
          <a:p>
            <a:pPr>
              <a:lnSpc>
                <a:spcPct val="80000"/>
              </a:lnSpc>
              <a:spcBef>
                <a:spcPts val="0"/>
              </a:spcBef>
              <a:spcAft>
                <a:spcPts val="600"/>
              </a:spcAft>
              <a:buNone/>
            </a:pPr>
            <a:r>
              <a:rPr lang="en-US" altLang="zh-TW" sz="4000" dirty="0" smtClean="0"/>
              <a:t>Experiment: Rolling a die</a:t>
            </a:r>
          </a:p>
          <a:p>
            <a:pPr>
              <a:lnSpc>
                <a:spcPct val="80000"/>
              </a:lnSpc>
              <a:spcBef>
                <a:spcPts val="0"/>
              </a:spcBef>
              <a:spcAft>
                <a:spcPts val="600"/>
              </a:spcAft>
              <a:buNone/>
            </a:pPr>
            <a:r>
              <a:rPr lang="en-US" altLang="zh-TW" sz="4000" dirty="0" smtClean="0"/>
              <a:t>Outcomes: {1, 2, 3, 4, 5, 6}</a:t>
            </a:r>
          </a:p>
          <a:p>
            <a:pPr>
              <a:lnSpc>
                <a:spcPct val="80000"/>
              </a:lnSpc>
              <a:spcBef>
                <a:spcPts val="0"/>
              </a:spcBef>
              <a:spcAft>
                <a:spcPts val="600"/>
              </a:spcAft>
              <a:buNone/>
            </a:pPr>
            <a:r>
              <a:rPr lang="en-US" altLang="zh-TW" sz="4000" dirty="0" smtClean="0"/>
              <a:t>Probabilities: Each simple event has a 1/6 chance of occurring.</a:t>
            </a:r>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DDF625A-6670-47B1-8AFC-F28A4BEE4D47}"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1E95143-FDB5-4B94-89DE-1F8734026900}" type="slidenum">
              <a:rPr kumimoji="1" lang="zh-TW" altLang="en-US">
                <a:effectLst>
                  <a:outerShdw blurRad="38100" dist="38100" dir="2700000" algn="tl">
                    <a:srgbClr val="000000"/>
                  </a:outerShdw>
                </a:effectLst>
                <a:ea typeface="華康細圓體" pitchFamily="49" charset="-120"/>
                <a:cs typeface="+mj-cs"/>
              </a:rPr>
              <a:pPr>
                <a:defRPr/>
              </a:pPr>
              <a:t>115</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extLst>
      <p:ext uri="{BB962C8B-B14F-4D97-AF65-F5344CB8AC3E}">
        <p14:creationId xmlns:p14="http://schemas.microsoft.com/office/powerpoint/2010/main" val="314059049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wipe(left)">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4">
                                            <p:txEl>
                                              <p:pRg st="1" end="1"/>
                                            </p:txEl>
                                          </p:spTgt>
                                        </p:tgtEl>
                                        <p:attrNameLst>
                                          <p:attrName>style.visibility</p:attrName>
                                        </p:attrNameLst>
                                      </p:cBhvr>
                                      <p:to>
                                        <p:strVal val="visible"/>
                                      </p:to>
                                    </p:set>
                                    <p:animEffect transition="in" filter="wipe(left)">
                                      <p:cBhvr>
                                        <p:cTn id="12" dur="500"/>
                                        <p:tgtEl>
                                          <p:spTgt spid="5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4">
                                            <p:txEl>
                                              <p:pRg st="2" end="2"/>
                                            </p:txEl>
                                          </p:spTgt>
                                        </p:tgtEl>
                                        <p:attrNameLst>
                                          <p:attrName>style.visibility</p:attrName>
                                        </p:attrNameLst>
                                      </p:cBhvr>
                                      <p:to>
                                        <p:strVal val="visible"/>
                                      </p:to>
                                    </p:set>
                                    <p:animEffect transition="in" filter="wipe(left)">
                                      <p:cBhvr>
                                        <p:cTn id="17" dur="500"/>
                                        <p:tgtEl>
                                          <p:spTgt spid="51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4">
                                            <p:txEl>
                                              <p:pRg st="3" end="3"/>
                                            </p:txEl>
                                          </p:spTgt>
                                        </p:tgtEl>
                                        <p:attrNameLst>
                                          <p:attrName>style.visibility</p:attrName>
                                        </p:attrNameLst>
                                      </p:cBhvr>
                                      <p:to>
                                        <p:strVal val="visible"/>
                                      </p:to>
                                    </p:set>
                                    <p:animEffect transition="in" filter="wipe(left)">
                                      <p:cBhvr>
                                        <p:cTn id="22" dur="500"/>
                                        <p:tgtEl>
                                          <p:spTgt spid="51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97"/>
          <p:cNvSpPr>
            <a:spLocks noChangeArrowheads="1"/>
          </p:cNvSpPr>
          <p:nvPr/>
        </p:nvSpPr>
        <p:spPr bwMode="auto">
          <a:xfrm>
            <a:off x="876672" y="5373216"/>
            <a:ext cx="3119264" cy="710455"/>
          </a:xfrm>
          <a:prstGeom prst="rect">
            <a:avLst/>
          </a:prstGeom>
          <a:solidFill>
            <a:schemeClr val="tx2">
              <a:lumMod val="10000"/>
            </a:schemeClr>
          </a:solidFill>
          <a:ln w="9525">
            <a:solidFill>
              <a:schemeClr val="tx1"/>
            </a:solidFill>
            <a:miter lim="800000"/>
            <a:headEnd/>
            <a:tailEnd/>
          </a:ln>
        </p:spPr>
        <p:txBody>
          <a:bodyPr wrap="none" anchor="ctr"/>
          <a:lstStyle/>
          <a:p>
            <a:pPr>
              <a:spcBef>
                <a:spcPct val="20000"/>
              </a:spcBef>
              <a:buClr>
                <a:schemeClr val="hlink"/>
              </a:buClr>
              <a:buSzPct val="65000"/>
            </a:pPr>
            <a:r>
              <a:rPr lang="en-US" altLang="zh-TW" sz="4000" kern="0" dirty="0" smtClean="0">
                <a:effectLst>
                  <a:outerShdw blurRad="38100" dist="38100" dir="2700000" algn="tl">
                    <a:srgbClr val="000000"/>
                  </a:outerShdw>
                </a:effectLst>
                <a:latin typeface="+mn-lt"/>
                <a:ea typeface="新細明體" charset="-120"/>
              </a:rPr>
              <a:t>P(10) = 3/36</a:t>
            </a:r>
          </a:p>
        </p:txBody>
      </p:sp>
      <p:sp>
        <p:nvSpPr>
          <p:cNvPr id="6148" name="Rectangle 96"/>
          <p:cNvSpPr>
            <a:spLocks noChangeArrowheads="1"/>
          </p:cNvSpPr>
          <p:nvPr/>
        </p:nvSpPr>
        <p:spPr bwMode="auto">
          <a:xfrm>
            <a:off x="876672" y="4581128"/>
            <a:ext cx="3119264" cy="691205"/>
          </a:xfrm>
          <a:prstGeom prst="rect">
            <a:avLst/>
          </a:prstGeom>
          <a:solidFill>
            <a:srgbClr val="7030A0"/>
          </a:solidFill>
          <a:ln w="9525">
            <a:solidFill>
              <a:schemeClr val="tx1"/>
            </a:solidFill>
            <a:miter lim="800000"/>
            <a:headEnd/>
            <a:tailEnd/>
          </a:ln>
        </p:spPr>
        <p:txBody>
          <a:bodyPr wrap="none" anchor="ctr"/>
          <a:lstStyle/>
          <a:p>
            <a:pPr lvl="0">
              <a:spcBef>
                <a:spcPct val="20000"/>
              </a:spcBef>
              <a:buClr>
                <a:schemeClr val="hlink"/>
              </a:buClr>
              <a:buSzPct val="65000"/>
              <a:defRPr/>
            </a:pPr>
            <a:r>
              <a:rPr lang="en-US" altLang="zh-TW" sz="4000" kern="0" dirty="0" smtClean="0">
                <a:effectLst>
                  <a:outerShdw blurRad="38100" dist="38100" dir="2700000" algn="tl">
                    <a:srgbClr val="000000"/>
                  </a:outerShdw>
                </a:effectLst>
                <a:latin typeface="+mn-lt"/>
                <a:ea typeface="新細明體" charset="-120"/>
              </a:rPr>
              <a:t>P(6) = 5/36</a:t>
            </a:r>
          </a:p>
        </p:txBody>
      </p:sp>
      <p:sp>
        <p:nvSpPr>
          <p:cNvPr id="6149" name="Rectangle 94"/>
          <p:cNvSpPr>
            <a:spLocks noChangeArrowheads="1"/>
          </p:cNvSpPr>
          <p:nvPr/>
        </p:nvSpPr>
        <p:spPr bwMode="auto">
          <a:xfrm>
            <a:off x="876672" y="3789040"/>
            <a:ext cx="3119264" cy="691233"/>
          </a:xfrm>
          <a:prstGeom prst="rect">
            <a:avLst/>
          </a:prstGeom>
          <a:solidFill>
            <a:srgbClr val="221100"/>
          </a:solidFill>
          <a:ln w="9525">
            <a:solidFill>
              <a:schemeClr val="tx1"/>
            </a:solidFill>
            <a:miter lim="800000"/>
            <a:headEnd/>
            <a:tailEnd/>
          </a:ln>
        </p:spPr>
        <p:txBody>
          <a:bodyPr wrap="none" anchor="ctr"/>
          <a:lstStyle/>
          <a:p>
            <a:pPr>
              <a:spcBef>
                <a:spcPct val="20000"/>
              </a:spcBef>
              <a:buClr>
                <a:schemeClr val="hlink"/>
              </a:buClr>
              <a:buSzPct val="65000"/>
              <a:defRPr/>
            </a:pPr>
            <a:r>
              <a:rPr lang="en-US" altLang="zh-TW" sz="4000" kern="0" dirty="0" smtClean="0">
                <a:effectLst>
                  <a:outerShdw blurRad="38100" dist="38100" dir="2700000" algn="tl">
                    <a:srgbClr val="000000"/>
                  </a:outerShdw>
                </a:effectLst>
                <a:latin typeface="+mn-lt"/>
                <a:ea typeface="新細明體" charset="-120"/>
              </a:rPr>
              <a:t>P(2) = 1/36</a:t>
            </a:r>
          </a:p>
        </p:txBody>
      </p:sp>
      <p:sp>
        <p:nvSpPr>
          <p:cNvPr id="6150" name="Rectangle 2"/>
          <p:cNvSpPr>
            <a:spLocks noGrp="1" noChangeArrowheads="1"/>
          </p:cNvSpPr>
          <p:nvPr>
            <p:ph type="title"/>
          </p:nvPr>
        </p:nvSpPr>
        <p:spPr>
          <a:xfrm>
            <a:off x="457200" y="277813"/>
            <a:ext cx="8229600" cy="1062955"/>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Classical Approach  3/3</a:t>
            </a:r>
          </a:p>
        </p:txBody>
      </p:sp>
      <p:sp>
        <p:nvSpPr>
          <p:cNvPr id="6151" name="Rectangle 3"/>
          <p:cNvSpPr>
            <a:spLocks noGrp="1" noChangeArrowheads="1"/>
          </p:cNvSpPr>
          <p:nvPr>
            <p:ph type="body" idx="1"/>
          </p:nvPr>
        </p:nvSpPr>
        <p:spPr>
          <a:xfrm>
            <a:off x="827584" y="1124744"/>
            <a:ext cx="8064896" cy="1296144"/>
          </a:xfrm>
        </p:spPr>
        <p:txBody>
          <a:bodyPr/>
          <a:lstStyle/>
          <a:p>
            <a:pPr marL="625475" indent="-625475" eaLnBrk="1" hangingPunct="1">
              <a:buFontTx/>
              <a:buNone/>
            </a:pPr>
            <a:r>
              <a:rPr lang="en-US" altLang="zh-TW" sz="4000" dirty="0" smtClean="0">
                <a:ea typeface="新細明體" charset="-120"/>
              </a:rPr>
              <a:t>Experiment: Rolling two dices and observing the total points</a:t>
            </a:r>
          </a:p>
        </p:txBody>
      </p:sp>
      <p:sp>
        <p:nvSpPr>
          <p:cNvPr id="12"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DDF625A-6670-47B1-8AFC-F28A4BEE4D47}"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3"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1E95143-FDB5-4B94-89DE-1F8734026900}" type="slidenum">
              <a:rPr kumimoji="1" lang="zh-TW" altLang="en-US">
                <a:effectLst>
                  <a:outerShdw blurRad="38100" dist="38100" dir="2700000" algn="tl">
                    <a:srgbClr val="000000"/>
                  </a:outerShdw>
                </a:effectLst>
                <a:ea typeface="華康細圓體" pitchFamily="49" charset="-120"/>
                <a:cs typeface="+mj-cs"/>
              </a:rPr>
              <a:pPr>
                <a:defRPr/>
              </a:pPr>
              <a:t>116</a:t>
            </a:fld>
            <a:endParaRPr kumimoji="1" lang="en-US" altLang="zh-TW">
              <a:effectLst>
                <a:outerShdw blurRad="38100" dist="38100" dir="2700000" algn="tl">
                  <a:srgbClr val="000000"/>
                </a:outerShdw>
              </a:effectLst>
              <a:ea typeface="華康細圓體" pitchFamily="49" charset="-120"/>
              <a:cs typeface="+mj-cs"/>
            </a:endParaRPr>
          </a:p>
        </p:txBody>
      </p:sp>
      <p:sp>
        <p:nvSpPr>
          <p:cNvPr id="14" name="AutoShape 4">
            <a:hlinkClick r:id="rId3" action="ppaction://hlinksldjump" highlightClick="1"/>
          </p:cNvPr>
          <p:cNvSpPr>
            <a:spLocks noChangeArrowheads="1"/>
          </p:cNvSpPr>
          <p:nvPr/>
        </p:nvSpPr>
        <p:spPr bwMode="auto">
          <a:xfrm>
            <a:off x="2123728" y="6165304"/>
            <a:ext cx="476200" cy="497160"/>
          </a:xfrm>
          <a:prstGeom prst="actionButtonReturn">
            <a:avLst/>
          </a:prstGeom>
          <a:solidFill>
            <a:srgbClr val="FF9900"/>
          </a:solidFill>
          <a:ln w="12700">
            <a:solidFill>
              <a:schemeClr val="tx1"/>
            </a:solidFill>
            <a:miter lim="800000"/>
            <a:headEnd/>
            <a:tailEnd/>
          </a:ln>
          <a:effectLst>
            <a:outerShdw blurRad="50800" dist="50800" dir="5400000" algn="ctr" rotWithShape="0">
              <a:schemeClr val="accent4">
                <a:lumMod val="10000"/>
              </a:schemeClr>
            </a:outerShdw>
          </a:effectLst>
        </p:spPr>
        <p:txBody>
          <a:bodyPr wrap="none" anchor="ctr"/>
          <a:lstStyle/>
          <a:p>
            <a:endParaRPr lang="zh-TW" altLang="en-US"/>
          </a:p>
        </p:txBody>
      </p:sp>
      <p:graphicFrame>
        <p:nvGraphicFramePr>
          <p:cNvPr id="19563" name="Group 107"/>
          <p:cNvGraphicFramePr>
            <a:graphicFrameLocks noGrp="1"/>
          </p:cNvGraphicFramePr>
          <p:nvPr/>
        </p:nvGraphicFramePr>
        <p:xfrm>
          <a:off x="4925888" y="3114248"/>
          <a:ext cx="4038600" cy="3627120"/>
        </p:xfrm>
        <a:graphic>
          <a:graphicData uri="http://schemas.openxmlformats.org/drawingml/2006/table">
            <a:tbl>
              <a:tblPr firstRow="1" firstCol="1">
                <a:tableStyleId>{073A0DAA-6AF3-43AB-8588-CEC1D06C72B9}</a:tableStyleId>
              </a:tblPr>
              <a:tblGrid>
                <a:gridCol w="576263"/>
                <a:gridCol w="577850"/>
                <a:gridCol w="576262"/>
                <a:gridCol w="577850"/>
                <a:gridCol w="576263"/>
                <a:gridCol w="577850"/>
                <a:gridCol w="576262"/>
              </a:tblGrid>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1</a:t>
                      </a:r>
                      <a:endParaRPr kumimoji="0" lang="en-US" altLang="zh-TW" sz="2800" b="1" i="0" u="none" strike="noStrike" cap="none" normalizeH="0" baseline="0" smtClean="0">
                        <a:ln>
                          <a:noFill/>
                        </a:ln>
                        <a:solidFill>
                          <a:schemeClr val="bg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2</a:t>
                      </a:r>
                      <a:endParaRPr kumimoji="0" lang="en-US" altLang="zh-TW" sz="2800" b="1" i="0" u="none" strike="noStrike" cap="none" normalizeH="0" baseline="0" smtClean="0">
                        <a:ln>
                          <a:noFill/>
                        </a:ln>
                        <a:solidFill>
                          <a:schemeClr val="bg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3</a:t>
                      </a:r>
                      <a:endParaRPr kumimoji="0" lang="en-US" altLang="zh-TW" sz="2800" b="1" i="0" u="none" strike="noStrike" cap="none" normalizeH="0" baseline="0" smtClean="0">
                        <a:ln>
                          <a:noFill/>
                        </a:ln>
                        <a:solidFill>
                          <a:schemeClr val="bg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4</a:t>
                      </a:r>
                      <a:endParaRPr kumimoji="0" lang="en-US" altLang="zh-TW" sz="2800" b="1" i="0" u="none" strike="noStrike" cap="none" normalizeH="0" baseline="0" smtClean="0">
                        <a:ln>
                          <a:noFill/>
                        </a:ln>
                        <a:solidFill>
                          <a:schemeClr val="bg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5</a:t>
                      </a:r>
                      <a:endParaRPr kumimoji="0" lang="en-US" altLang="zh-TW" sz="2800" b="1" i="0" u="none" strike="noStrike" cap="none" normalizeH="0" baseline="0" smtClean="0">
                        <a:ln>
                          <a:noFill/>
                        </a:ln>
                        <a:solidFill>
                          <a:schemeClr val="bg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6</a:t>
                      </a:r>
                      <a:endParaRPr kumimoji="0" lang="en-US" altLang="zh-TW" sz="2800" b="1" i="0" u="none" strike="noStrike" cap="none" normalizeH="0" baseline="0" smtClean="0">
                        <a:ln>
                          <a:noFill/>
                        </a:ln>
                        <a:solidFill>
                          <a:schemeClr val="bg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1</a:t>
                      </a:r>
                      <a:endParaRPr kumimoji="0" lang="en-US" altLang="zh-TW" sz="2800" b="1"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solidFill>
                            <a:schemeClr val="tx1"/>
                          </a:solidFill>
                          <a:effectLst>
                            <a:outerShdw blurRad="38100" dist="38100" dir="2700000" algn="tl">
                              <a:srgbClr val="000000">
                                <a:alpha val="43137"/>
                              </a:srgbClr>
                            </a:outerShdw>
                          </a:effectLst>
                        </a:rPr>
                        <a:t>2</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211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3</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4</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5</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solidFill>
                            <a:schemeClr val="tx1"/>
                          </a:solidFill>
                          <a:effectLst>
                            <a:outerShdw blurRad="38100" dist="38100" dir="2700000" algn="tl">
                              <a:srgbClr val="000000">
                                <a:alpha val="43137"/>
                              </a:srgbClr>
                            </a:outerShdw>
                          </a:effectLst>
                        </a:rPr>
                        <a:t>6</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effectLst>
                            <a:outerShdw blurRad="38100" dist="38100" dir="2700000" algn="tl">
                              <a:srgbClr val="000000">
                                <a:alpha val="43137"/>
                              </a:srgbClr>
                            </a:outerShdw>
                          </a:effectLst>
                        </a:rPr>
                        <a:t>7</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2</a:t>
                      </a:r>
                      <a:endParaRPr kumimoji="0" lang="en-US" altLang="zh-TW" sz="2800" b="1"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3</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4</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5</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solidFill>
                            <a:schemeClr val="tx1"/>
                          </a:solidFill>
                          <a:effectLst>
                            <a:outerShdw blurRad="38100" dist="38100" dir="2700000" algn="tl">
                              <a:srgbClr val="000000">
                                <a:alpha val="43137"/>
                              </a:srgbClr>
                            </a:outerShdw>
                          </a:effectLst>
                        </a:rPr>
                        <a:t>6</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7</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effectLst>
                            <a:outerShdw blurRad="38100" dist="38100" dir="2700000" algn="tl">
                              <a:srgbClr val="000000">
                                <a:alpha val="43137"/>
                              </a:srgbClr>
                            </a:outerShdw>
                          </a:effectLst>
                        </a:rPr>
                        <a:t>8</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3</a:t>
                      </a:r>
                      <a:endParaRPr kumimoji="0" lang="en-US" altLang="zh-TW" sz="2800" b="1"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4</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5</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solidFill>
                            <a:schemeClr val="tx1"/>
                          </a:solidFill>
                          <a:effectLst>
                            <a:outerShdw blurRad="38100" dist="38100" dir="2700000" algn="tl">
                              <a:srgbClr val="000000">
                                <a:alpha val="43137"/>
                              </a:srgbClr>
                            </a:outerShdw>
                          </a:effectLst>
                        </a:rPr>
                        <a:t>6</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7</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8</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9</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4</a:t>
                      </a:r>
                      <a:endParaRPr kumimoji="0" lang="en-US" altLang="zh-TW" sz="2800" b="1"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5</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solidFill>
                            <a:schemeClr val="tx1"/>
                          </a:solidFill>
                          <a:effectLst>
                            <a:outerShdw blurRad="38100" dist="38100" dir="2700000" algn="tl">
                              <a:srgbClr val="000000">
                                <a:alpha val="43137"/>
                              </a:srgbClr>
                            </a:outerShdw>
                          </a:effectLst>
                        </a:rPr>
                        <a:t>6</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7</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8</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9</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solidFill>
                            <a:schemeClr val="tx1"/>
                          </a:solidFill>
                          <a:effectLst>
                            <a:outerShdw blurRad="38100" dist="38100" dir="2700000" algn="tl">
                              <a:srgbClr val="000000">
                                <a:alpha val="43137"/>
                              </a:srgbClr>
                            </a:outerShdw>
                          </a:effectLst>
                        </a:rPr>
                        <a:t>10</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5</a:t>
                      </a:r>
                      <a:endParaRPr kumimoji="0" lang="en-US" altLang="zh-TW" sz="2800" b="1"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solidFill>
                            <a:schemeClr val="tx1"/>
                          </a:solidFill>
                          <a:effectLst>
                            <a:outerShdw blurRad="38100" dist="38100" dir="2700000" algn="tl">
                              <a:srgbClr val="000000">
                                <a:alpha val="43137"/>
                              </a:srgbClr>
                            </a:outerShdw>
                          </a:effectLst>
                        </a:rPr>
                        <a:t>6</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7</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8</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9</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solidFill>
                            <a:schemeClr val="tx1"/>
                          </a:solidFill>
                          <a:effectLst>
                            <a:outerShdw blurRad="38100" dist="38100" dir="2700000" algn="tl">
                              <a:srgbClr val="000000">
                                <a:alpha val="43137"/>
                              </a:srgbClr>
                            </a:outerShdw>
                          </a:effectLst>
                        </a:rPr>
                        <a:t>10</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11</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6</a:t>
                      </a:r>
                      <a:endParaRPr kumimoji="0" lang="en-US" altLang="zh-TW" sz="2800" b="1"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7</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8</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9</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solidFill>
                            <a:schemeClr val="tx1"/>
                          </a:solidFill>
                          <a:effectLst>
                            <a:outerShdw blurRad="38100" dist="38100" dir="2700000" algn="tl">
                              <a:srgbClr val="000000">
                                <a:alpha val="43137"/>
                              </a:srgbClr>
                            </a:outerShdw>
                          </a:effectLst>
                        </a:rPr>
                        <a:t>10</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11</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effectLst>
                            <a:outerShdw blurRad="38100" dist="38100" dir="2700000" algn="tl">
                              <a:srgbClr val="000000">
                                <a:alpha val="43137"/>
                              </a:srgbClr>
                            </a:outerShdw>
                          </a:effectLst>
                        </a:rPr>
                        <a:t>12</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lt"/>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214" name="Line 108"/>
          <p:cNvSpPr>
            <a:spLocks noChangeShapeType="1"/>
          </p:cNvSpPr>
          <p:nvPr/>
        </p:nvSpPr>
        <p:spPr bwMode="auto">
          <a:xfrm flipV="1">
            <a:off x="3995936" y="3861048"/>
            <a:ext cx="1656184" cy="288032"/>
          </a:xfrm>
          <a:prstGeom prst="line">
            <a:avLst/>
          </a:prstGeom>
          <a:noFill/>
          <a:ln w="28575">
            <a:solidFill>
              <a:srgbClr val="FF0000"/>
            </a:solidFill>
            <a:round/>
            <a:headEnd/>
            <a:tailEnd type="arrow" w="med" len="lg"/>
          </a:ln>
          <a:effectLst>
            <a:outerShdw blurRad="50800" dist="38100" dir="2700000" algn="tl" rotWithShape="0">
              <a:prstClr val="black">
                <a:alpha val="40000"/>
              </a:prstClr>
            </a:outerShdw>
          </a:effectLst>
        </p:spPr>
        <p:txBody>
          <a:bodyPr wrap="none" anchor="ctr"/>
          <a:lstStyle/>
          <a:p>
            <a:endParaRPr lang="zh-TW" altLang="en-US"/>
          </a:p>
        </p:txBody>
      </p:sp>
      <p:sp>
        <p:nvSpPr>
          <p:cNvPr id="6215" name="Line 109"/>
          <p:cNvSpPr>
            <a:spLocks noChangeShapeType="1"/>
          </p:cNvSpPr>
          <p:nvPr/>
        </p:nvSpPr>
        <p:spPr bwMode="auto">
          <a:xfrm flipV="1">
            <a:off x="3995936" y="4941168"/>
            <a:ext cx="2736304" cy="0"/>
          </a:xfrm>
          <a:prstGeom prst="line">
            <a:avLst/>
          </a:prstGeom>
          <a:noFill/>
          <a:ln w="28575">
            <a:solidFill>
              <a:srgbClr val="FF0000"/>
            </a:solidFill>
            <a:round/>
            <a:headEnd/>
            <a:tailEnd type="arrow" w="med" len="lg"/>
          </a:ln>
          <a:effectLst>
            <a:outerShdw blurRad="50800" dist="38100" dir="2700000" algn="tl" rotWithShape="0">
              <a:prstClr val="black">
                <a:alpha val="40000"/>
              </a:prstClr>
            </a:outerShdw>
          </a:effectLst>
        </p:spPr>
        <p:txBody>
          <a:bodyPr wrap="none" anchor="ctr"/>
          <a:lstStyle/>
          <a:p>
            <a:endParaRPr lang="zh-TW" altLang="en-US"/>
          </a:p>
        </p:txBody>
      </p:sp>
      <p:sp>
        <p:nvSpPr>
          <p:cNvPr id="6216" name="Line 110"/>
          <p:cNvSpPr>
            <a:spLocks noChangeShapeType="1"/>
          </p:cNvSpPr>
          <p:nvPr/>
        </p:nvSpPr>
        <p:spPr bwMode="auto">
          <a:xfrm>
            <a:off x="3995936" y="5733256"/>
            <a:ext cx="3312368" cy="720080"/>
          </a:xfrm>
          <a:prstGeom prst="line">
            <a:avLst/>
          </a:prstGeom>
          <a:noFill/>
          <a:ln w="28575">
            <a:solidFill>
              <a:srgbClr val="FF0000"/>
            </a:solidFill>
            <a:round/>
            <a:headEnd/>
            <a:tailEnd type="arrow" w="med" len="lg"/>
          </a:ln>
          <a:effectLst>
            <a:outerShdw blurRad="50800" dist="38100" dir="2700000" algn="tl" rotWithShape="0">
              <a:prstClr val="black">
                <a:alpha val="40000"/>
              </a:prstClr>
            </a:outerShdw>
          </a:effectLst>
        </p:spPr>
        <p:txBody>
          <a:bodyPr wrap="none" anchor="ctr"/>
          <a:lstStyle/>
          <a:p>
            <a:endParaRPr lang="zh-TW" altLang="en-US"/>
          </a:p>
        </p:txBody>
      </p:sp>
      <p:sp>
        <p:nvSpPr>
          <p:cNvPr id="15" name="Rectangle 3"/>
          <p:cNvSpPr txBox="1">
            <a:spLocks noChangeArrowheads="1"/>
          </p:cNvSpPr>
          <p:nvPr/>
        </p:nvSpPr>
        <p:spPr bwMode="auto">
          <a:xfrm>
            <a:off x="899592" y="2420888"/>
            <a:ext cx="8064896" cy="7284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hlink"/>
              </a:buClr>
              <a:buSzPct val="65000"/>
              <a:buFontTx/>
              <a:buNone/>
              <a:tabLst/>
              <a:defRPr/>
            </a:pPr>
            <a:r>
              <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新細明體" charset="-120"/>
                <a:cs typeface="+mn-cs"/>
              </a:rPr>
              <a:t>Outcomes: {2, 3, …, 12}</a:t>
            </a:r>
          </a:p>
        </p:txBody>
      </p:sp>
      <p:sp>
        <p:nvSpPr>
          <p:cNvPr id="16" name="Rectangle 3"/>
          <p:cNvSpPr txBox="1">
            <a:spLocks noChangeArrowheads="1"/>
          </p:cNvSpPr>
          <p:nvPr/>
        </p:nvSpPr>
        <p:spPr bwMode="auto">
          <a:xfrm>
            <a:off x="899592" y="3068960"/>
            <a:ext cx="4320480" cy="792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hlink"/>
              </a:buClr>
              <a:buSzPct val="65000"/>
              <a:buFontTx/>
              <a:buNone/>
              <a:tabLst/>
              <a:defRPr/>
            </a:pPr>
            <a:r>
              <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新細明體" charset="-120"/>
                <a:cs typeface="+mn-cs"/>
              </a:rPr>
              <a:t>Examples:</a:t>
            </a:r>
          </a:p>
        </p:txBody>
      </p:sp>
      <p:graphicFrame>
        <p:nvGraphicFramePr>
          <p:cNvPr id="2" name="表格 1"/>
          <p:cNvGraphicFramePr>
            <a:graphicFrameLocks noGrp="1"/>
          </p:cNvGraphicFramePr>
          <p:nvPr>
            <p:extLst>
              <p:ext uri="{D42A27DB-BD31-4B8C-83A1-F6EECF244321}">
                <p14:modId xmlns:p14="http://schemas.microsoft.com/office/powerpoint/2010/main" val="2387666470"/>
              </p:ext>
            </p:extLst>
          </p:nvPr>
        </p:nvGraphicFramePr>
        <p:xfrm>
          <a:off x="214131" y="1996032"/>
          <a:ext cx="8784984" cy="741680"/>
        </p:xfrm>
        <a:graphic>
          <a:graphicData uri="http://schemas.openxmlformats.org/drawingml/2006/table">
            <a:tbl>
              <a:tblPr firstRow="1" firstCol="1" bandRow="1">
                <a:tableStyleId>{073A0DAA-6AF3-43AB-8588-CEC1D06C72B9}</a:tableStyleId>
              </a:tblPr>
              <a:tblGrid>
                <a:gridCol w="732082"/>
                <a:gridCol w="732082"/>
                <a:gridCol w="732082"/>
                <a:gridCol w="732082"/>
                <a:gridCol w="732082"/>
                <a:gridCol w="732082"/>
                <a:gridCol w="732082"/>
                <a:gridCol w="732082"/>
                <a:gridCol w="732082"/>
                <a:gridCol w="732082"/>
                <a:gridCol w="732082"/>
                <a:gridCol w="732082"/>
              </a:tblGrid>
              <a:tr h="370840">
                <a:tc>
                  <a:txBody>
                    <a:bodyPr/>
                    <a:lstStyle/>
                    <a:p>
                      <a:r>
                        <a:rPr lang="en-US" altLang="zh-TW"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altLang="zh-TW" i="1" baseline="-25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zh-TW" altLang="en-US"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tc>
                  <a:txBody>
                    <a:bodyPr/>
                    <a:lstStyle/>
                    <a:p>
                      <a:r>
                        <a:rPr lang="en-US" altLang="zh-TW" dirty="0" smtClean="0">
                          <a:effectLst>
                            <a:outerShdw blurRad="38100" dist="38100" dir="2700000" algn="tl">
                              <a:srgbClr val="000000">
                                <a:alpha val="43137"/>
                              </a:srgbClr>
                            </a:outerShdw>
                          </a:effectLst>
                        </a:rPr>
                        <a:t>2</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3</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4</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5</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6</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7</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8</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9</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10</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11</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12</a:t>
                      </a:r>
                      <a:endParaRPr lang="zh-TW" altLang="en-US" dirty="0">
                        <a:effectLst>
                          <a:outerShdw blurRad="38100" dist="38100" dir="2700000" algn="tl">
                            <a:srgbClr val="000000">
                              <a:alpha val="43137"/>
                            </a:srgbClr>
                          </a:outerShdw>
                        </a:effectLst>
                      </a:endParaRPr>
                    </a:p>
                  </a:txBody>
                  <a:tcPr/>
                </a:tc>
              </a:tr>
              <a:tr h="370840">
                <a:tc>
                  <a:txBody>
                    <a:bodyPr/>
                    <a:lstStyle/>
                    <a:p>
                      <a:r>
                        <a:rPr lang="en-US" altLang="zh-TW"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altLang="zh-TW" dirty="0" smtClean="0">
                          <a:effectLst>
                            <a:outerShdw blurRad="38100" dist="38100" dir="2700000" algn="tl">
                              <a:srgbClr val="000000">
                                <a:alpha val="43137"/>
                              </a:srgbClr>
                            </a:outerShdw>
                          </a:effectLst>
                        </a:rPr>
                        <a:t>(</a:t>
                      </a:r>
                      <a:r>
                        <a:rPr lang="en-US" altLang="zh-TW"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altLang="zh-TW" baseline="-25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altLang="zh-TW" dirty="0" smtClean="0">
                          <a:effectLst>
                            <a:outerShdw blurRad="38100" dist="38100" dir="2700000" algn="tl">
                              <a:srgbClr val="000000">
                                <a:alpha val="43137"/>
                              </a:srgbClr>
                            </a:outerShdw>
                          </a:effectLst>
                        </a:rPr>
                        <a:t>)</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1/36</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1/18</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1/12</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1/9</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5/36</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1/6</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5/36</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1/9</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1/12</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1/18</a:t>
                      </a:r>
                      <a:endParaRPr lang="zh-TW" altLang="en-US" dirty="0">
                        <a:effectLst>
                          <a:outerShdw blurRad="38100" dist="38100" dir="2700000" algn="tl">
                            <a:srgbClr val="000000">
                              <a:alpha val="43137"/>
                            </a:srgbClr>
                          </a:outerShdw>
                        </a:effectLst>
                      </a:endParaRPr>
                    </a:p>
                  </a:txBody>
                  <a:tcPr/>
                </a:tc>
                <a:tc>
                  <a:txBody>
                    <a:bodyPr/>
                    <a:lstStyle/>
                    <a:p>
                      <a:r>
                        <a:rPr lang="en-US" altLang="zh-TW" dirty="0" smtClean="0">
                          <a:effectLst>
                            <a:outerShdw blurRad="38100" dist="38100" dir="2700000" algn="tl">
                              <a:srgbClr val="000000">
                                <a:alpha val="43137"/>
                              </a:srgbClr>
                            </a:outerShdw>
                          </a:effectLst>
                        </a:rPr>
                        <a:t>1/36</a:t>
                      </a:r>
                      <a:endParaRPr lang="zh-TW" altLang="en-US" dirty="0">
                        <a:effectLst>
                          <a:outerShdw blurRad="38100" dist="38100" dir="2700000" algn="tl">
                            <a:srgbClr val="000000">
                              <a:alpha val="43137"/>
                            </a:srgbClr>
                          </a:outerShdw>
                        </a:effectLst>
                      </a:endParaRPr>
                    </a:p>
                  </a:txBody>
                  <a:tcPr/>
                </a:tc>
              </a:tr>
            </a:tbl>
          </a:graphicData>
        </a:graphic>
      </p:graphicFrame>
    </p:spTree>
    <p:custDataLst>
      <p:tags r:id="rId1"/>
    </p:custDataLst>
    <p:extLst>
      <p:ext uri="{BB962C8B-B14F-4D97-AF65-F5344CB8AC3E}">
        <p14:creationId xmlns:p14="http://schemas.microsoft.com/office/powerpoint/2010/main" val="378594006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563"/>
                                        </p:tgtEl>
                                        <p:attrNameLst>
                                          <p:attrName>style.visibility</p:attrName>
                                        </p:attrNameLst>
                                      </p:cBhvr>
                                      <p:to>
                                        <p:strVal val="visible"/>
                                      </p:to>
                                    </p:set>
                                    <p:animEffect transition="in" filter="dissolve">
                                      <p:cBhvr>
                                        <p:cTn id="12" dur="500"/>
                                        <p:tgtEl>
                                          <p:spTgt spid="195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wipe(left)">
                                      <p:cBhvr>
                                        <p:cTn id="17" dur="500"/>
                                        <p:tgtEl>
                                          <p:spTgt spid="16">
                                            <p:txEl>
                                              <p:pRg st="0" end="0"/>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149"/>
                                        </p:tgtEl>
                                        <p:attrNameLst>
                                          <p:attrName>style.visibility</p:attrName>
                                        </p:attrNameLst>
                                      </p:cBhvr>
                                      <p:to>
                                        <p:strVal val="visible"/>
                                      </p:to>
                                    </p:set>
                                    <p:animEffect transition="in" filter="wipe(left)">
                                      <p:cBhvr>
                                        <p:cTn id="21" dur="500"/>
                                        <p:tgtEl>
                                          <p:spTgt spid="6149"/>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6214"/>
                                        </p:tgtEl>
                                        <p:attrNameLst>
                                          <p:attrName>style.visibility</p:attrName>
                                        </p:attrNameLst>
                                      </p:cBhvr>
                                      <p:to>
                                        <p:strVal val="visible"/>
                                      </p:to>
                                    </p:set>
                                    <p:animEffect transition="in" filter="wipe(left)">
                                      <p:cBhvr>
                                        <p:cTn id="25" dur="500"/>
                                        <p:tgtEl>
                                          <p:spTgt spid="62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148"/>
                                        </p:tgtEl>
                                        <p:attrNameLst>
                                          <p:attrName>style.visibility</p:attrName>
                                        </p:attrNameLst>
                                      </p:cBhvr>
                                      <p:to>
                                        <p:strVal val="visible"/>
                                      </p:to>
                                    </p:set>
                                    <p:animEffect transition="in" filter="wipe(left)">
                                      <p:cBhvr>
                                        <p:cTn id="30" dur="500"/>
                                        <p:tgtEl>
                                          <p:spTgt spid="614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215"/>
                                        </p:tgtEl>
                                        <p:attrNameLst>
                                          <p:attrName>style.visibility</p:attrName>
                                        </p:attrNameLst>
                                      </p:cBhvr>
                                      <p:to>
                                        <p:strVal val="visible"/>
                                      </p:to>
                                    </p:set>
                                    <p:animEffect transition="in" filter="wipe(left)">
                                      <p:cBhvr>
                                        <p:cTn id="34" dur="500"/>
                                        <p:tgtEl>
                                          <p:spTgt spid="62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147"/>
                                        </p:tgtEl>
                                        <p:attrNameLst>
                                          <p:attrName>style.visibility</p:attrName>
                                        </p:attrNameLst>
                                      </p:cBhvr>
                                      <p:to>
                                        <p:strVal val="visible"/>
                                      </p:to>
                                    </p:set>
                                    <p:animEffect transition="in" filter="wipe(left)">
                                      <p:cBhvr>
                                        <p:cTn id="39" dur="500"/>
                                        <p:tgtEl>
                                          <p:spTgt spid="6147"/>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6216"/>
                                        </p:tgtEl>
                                        <p:attrNameLst>
                                          <p:attrName>style.visibility</p:attrName>
                                        </p:attrNameLst>
                                      </p:cBhvr>
                                      <p:to>
                                        <p:strVal val="visible"/>
                                      </p:to>
                                    </p:set>
                                    <p:animEffect transition="in" filter="wipe(left)">
                                      <p:cBhvr>
                                        <p:cTn id="43" dur="500"/>
                                        <p:tgtEl>
                                          <p:spTgt spid="62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left)">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8" grpId="0" animBg="1"/>
      <p:bldP spid="6149" grpId="0" animBg="1"/>
      <p:bldP spid="6214" grpId="0" animBg="1"/>
      <p:bldP spid="6215" grpId="0" animBg="1"/>
      <p:bldP spid="6216" grpId="0" animBg="1"/>
      <p:bldP spid="15" grpId="0" build="p"/>
      <p:bldP spid="16"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6A7CE24-E12F-4B16-AA72-893215CCA3D4}"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571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58A14CB-8CC0-433F-8630-46D1529D0539}" type="slidenum">
              <a:rPr kumimoji="1" lang="zh-TW" altLang="en-US">
                <a:effectLst>
                  <a:outerShdw blurRad="38100" dist="38100" dir="2700000" algn="tl">
                    <a:srgbClr val="000000"/>
                  </a:outerShdw>
                </a:effectLst>
                <a:ea typeface="華康細圓體" pitchFamily="49" charset="-120"/>
                <a:cs typeface="+mj-cs"/>
              </a:rPr>
              <a:pPr>
                <a:defRPr/>
              </a:pPr>
              <a:t>117</a:t>
            </a:fld>
            <a:endParaRPr kumimoji="1" lang="en-US" altLang="zh-TW">
              <a:effectLst>
                <a:outerShdw blurRad="38100" dist="38100" dir="2700000" algn="tl">
                  <a:srgbClr val="000000"/>
                </a:outerShdw>
              </a:effectLst>
              <a:ea typeface="華康細圓體" pitchFamily="49" charset="-120"/>
              <a:cs typeface="+mj-cs"/>
            </a:endParaRPr>
          </a:p>
        </p:txBody>
      </p:sp>
      <p:sp>
        <p:nvSpPr>
          <p:cNvPr id="201730" name="Rectangle 2"/>
          <p:cNvSpPr>
            <a:spLocks noGrp="1" noChangeArrowheads="1"/>
          </p:cNvSpPr>
          <p:nvPr>
            <p:ph type="title"/>
          </p:nvPr>
        </p:nvSpPr>
        <p:spPr>
          <a:xfrm>
            <a:off x="216024" y="260648"/>
            <a:ext cx="8676456" cy="1800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Relative Frequency Approach   1/3</a:t>
            </a:r>
          </a:p>
        </p:txBody>
      </p:sp>
      <p:sp>
        <p:nvSpPr>
          <p:cNvPr id="201731" name="Rectangle 3"/>
          <p:cNvSpPr>
            <a:spLocks noGrp="1" noChangeArrowheads="1"/>
          </p:cNvSpPr>
          <p:nvPr>
            <p:ph type="body" idx="1"/>
          </p:nvPr>
        </p:nvSpPr>
        <p:spPr>
          <a:xfrm>
            <a:off x="611560" y="1973560"/>
            <a:ext cx="8352928" cy="1815480"/>
          </a:xfrm>
        </p:spPr>
        <p:txBody>
          <a:bodyPr/>
          <a:lstStyle/>
          <a:p>
            <a:pPr eaLnBrk="1" hangingPunct="1">
              <a:lnSpc>
                <a:spcPct val="90000"/>
              </a:lnSpc>
              <a:buFont typeface="Wingdings" pitchFamily="2" charset="2"/>
              <a:buNone/>
              <a:defRPr/>
            </a:pPr>
            <a:r>
              <a:rPr lang="en-US" altLang="zh-TW" sz="4000" dirty="0" smtClean="0"/>
              <a:t>Expresses an outcome’s probability as its </a:t>
            </a:r>
            <a:r>
              <a:rPr lang="en-US" altLang="zh-TW" sz="4000" b="1" dirty="0" smtClean="0">
                <a:solidFill>
                  <a:srgbClr val="FF9900"/>
                </a:solidFill>
              </a:rPr>
              <a:t>long-run relative frequency</a:t>
            </a:r>
            <a:r>
              <a:rPr lang="en-US" altLang="zh-TW" sz="4000" dirty="0" smtClean="0">
                <a:solidFill>
                  <a:srgbClr val="FF9900"/>
                </a:solidFill>
              </a:rPr>
              <a:t> </a:t>
            </a:r>
            <a:r>
              <a:rPr lang="en-US" altLang="zh-TW" sz="4000" dirty="0" smtClean="0"/>
              <a:t>of occurrence </a:t>
            </a:r>
          </a:p>
        </p:txBody>
      </p:sp>
      <p:sp>
        <p:nvSpPr>
          <p:cNvPr id="7" name="Rectangle 3"/>
          <p:cNvSpPr txBox="1">
            <a:spLocks noChangeArrowheads="1"/>
          </p:cNvSpPr>
          <p:nvPr/>
        </p:nvSpPr>
        <p:spPr bwMode="auto">
          <a:xfrm>
            <a:off x="467544" y="3717032"/>
            <a:ext cx="8352928" cy="1728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itchFamily="2" charset="2"/>
              <a:buNone/>
              <a:tabLst/>
              <a:defRPr/>
            </a:pPr>
            <a:r>
              <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e.g., if 600 out of the last 1000 customers entering the store have made the purchases</a:t>
            </a:r>
          </a:p>
        </p:txBody>
      </p:sp>
      <p:sp>
        <p:nvSpPr>
          <p:cNvPr id="8" name="Rectangle 3"/>
          <p:cNvSpPr txBox="1">
            <a:spLocks noChangeArrowheads="1"/>
          </p:cNvSpPr>
          <p:nvPr/>
        </p:nvSpPr>
        <p:spPr bwMode="auto">
          <a:xfrm>
            <a:off x="467544" y="5445224"/>
            <a:ext cx="8352928" cy="1224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itchFamily="2" charset="2"/>
              <a:buNone/>
              <a:tabLst/>
              <a:defRPr/>
            </a:pPr>
            <a:r>
              <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=&gt; </a:t>
            </a:r>
            <a:r>
              <a:rPr kumimoji="1" lang="en-US" altLang="zh-TW" sz="40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P</a:t>
            </a:r>
            <a:r>
              <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 customer entering store will make purchases) = 0.6 </a:t>
            </a:r>
          </a:p>
        </p:txBody>
      </p:sp>
    </p:spTree>
    <p:extLst>
      <p:ext uri="{BB962C8B-B14F-4D97-AF65-F5344CB8AC3E}">
        <p14:creationId xmlns:p14="http://schemas.microsoft.com/office/powerpoint/2010/main" val="246333278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277812"/>
            <a:ext cx="8229600" cy="192705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Relative Frequency Approach   2/3</a:t>
            </a:r>
          </a:p>
        </p:txBody>
      </p:sp>
      <p:sp>
        <p:nvSpPr>
          <p:cNvPr id="7172" name="Rectangle 3"/>
          <p:cNvSpPr>
            <a:spLocks noGrp="1" noChangeArrowheads="1"/>
          </p:cNvSpPr>
          <p:nvPr>
            <p:ph type="body" idx="1"/>
          </p:nvPr>
        </p:nvSpPr>
        <p:spPr>
          <a:xfrm>
            <a:off x="107504" y="2060848"/>
            <a:ext cx="5112568" cy="4320480"/>
          </a:xfrm>
        </p:spPr>
        <p:txBody>
          <a:bodyPr/>
          <a:lstStyle/>
          <a:p>
            <a:pPr>
              <a:lnSpc>
                <a:spcPct val="90000"/>
              </a:lnSpc>
              <a:buNone/>
            </a:pPr>
            <a:r>
              <a:rPr lang="en-US" altLang="zh-TW" dirty="0" smtClean="0"/>
              <a:t>Bits &amp; Bytes Computer Shop tracks the number of desktop computer systems it sells over a month (30 days):</a:t>
            </a:r>
          </a:p>
        </p:txBody>
      </p:sp>
      <p:graphicFrame>
        <p:nvGraphicFramePr>
          <p:cNvPr id="20573" name="Group 93"/>
          <p:cNvGraphicFramePr>
            <a:graphicFrameLocks noGrp="1"/>
          </p:cNvGraphicFramePr>
          <p:nvPr>
            <p:extLst>
              <p:ext uri="{D42A27DB-BD31-4B8C-83A1-F6EECF244321}">
                <p14:modId xmlns:p14="http://schemas.microsoft.com/office/powerpoint/2010/main" val="2548845087"/>
              </p:ext>
            </p:extLst>
          </p:nvPr>
        </p:nvGraphicFramePr>
        <p:xfrm>
          <a:off x="5255840" y="2348880"/>
          <a:ext cx="3708648" cy="3681732"/>
        </p:xfrm>
        <a:graphic>
          <a:graphicData uri="http://schemas.openxmlformats.org/drawingml/2006/table">
            <a:tbl>
              <a:tblPr firstRow="1" bandRow="1">
                <a:tableStyleId>{125E5076-3810-47DD-B79F-674D7AD40C01}</a:tableStyleId>
              </a:tblPr>
              <a:tblGrid>
                <a:gridCol w="1854324"/>
                <a:gridCol w="1854324"/>
              </a:tblGrid>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effectLst>
                            <a:outerShdw blurRad="38100" dist="38100" dir="2700000" algn="tl">
                              <a:srgbClr val="000000">
                                <a:alpha val="43137"/>
                              </a:srgbClr>
                            </a:outerShdw>
                          </a:effectLst>
                        </a:rPr>
                        <a:t>Desktops Sold</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Times" pitchFamily="18"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effectLst>
                            <a:outerShdw blurRad="38100" dist="38100" dir="2700000" algn="tl">
                              <a:srgbClr val="000000">
                                <a:alpha val="43137"/>
                              </a:srgbClr>
                            </a:outerShdw>
                          </a:effectLst>
                        </a:rPr>
                        <a:t># of Days</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Times" pitchFamily="18"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0</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effectLst>
                            <a:outerShdw blurRad="38100" dist="38100" dir="2700000" algn="tl">
                              <a:srgbClr val="000000">
                                <a:alpha val="43137"/>
                              </a:srgbClr>
                            </a:outerShdw>
                          </a:effectLst>
                        </a:rPr>
                        <a:t>1</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1</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effectLst>
                            <a:outerShdw blurRad="38100" dist="38100" dir="2700000" algn="tl">
                              <a:srgbClr val="000000">
                                <a:alpha val="43137"/>
                              </a:srgbClr>
                            </a:outerShdw>
                          </a:effectLst>
                        </a:rPr>
                        <a:t>2</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2</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10</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3</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12</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4</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effectLst>
                            <a:outerShdw blurRad="38100" dist="38100" dir="2700000" algn="tl">
                              <a:srgbClr val="000000">
                                <a:alpha val="43137"/>
                              </a:srgbClr>
                            </a:outerShdw>
                          </a:effectLst>
                        </a:rPr>
                        <a:t>5</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6A7CE24-E12F-4B16-AA72-893215CCA3D4}"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58A14CB-8CC0-433F-8630-46D1529D0539}" type="slidenum">
              <a:rPr kumimoji="1" lang="zh-TW" altLang="en-US">
                <a:effectLst>
                  <a:outerShdw blurRad="38100" dist="38100" dir="2700000" algn="tl">
                    <a:srgbClr val="000000"/>
                  </a:outerShdw>
                </a:effectLst>
                <a:ea typeface="華康細圓體" pitchFamily="49" charset="-120"/>
                <a:cs typeface="+mj-cs"/>
              </a:rPr>
              <a:pPr>
                <a:defRPr/>
              </a:pPr>
              <a:t>118</a:t>
            </a:fld>
            <a:endParaRPr kumimoji="1" lang="en-US" altLang="zh-TW">
              <a:effectLst>
                <a:outerShdw blurRad="38100" dist="38100" dir="2700000" algn="tl">
                  <a:srgbClr val="000000"/>
                </a:outerShdw>
              </a:effectLst>
              <a:ea typeface="華康細圓體" pitchFamily="49" charset="-120"/>
              <a:cs typeface="+mj-cs"/>
            </a:endParaRPr>
          </a:p>
        </p:txBody>
      </p:sp>
      <p:sp>
        <p:nvSpPr>
          <p:cNvPr id="8" name="Rectangle 3"/>
          <p:cNvSpPr txBox="1">
            <a:spLocks noChangeArrowheads="1"/>
          </p:cNvSpPr>
          <p:nvPr/>
        </p:nvSpPr>
        <p:spPr bwMode="auto">
          <a:xfrm>
            <a:off x="158080" y="2060848"/>
            <a:ext cx="4906888" cy="4568552"/>
          </a:xfrm>
          <a:prstGeom prst="rect">
            <a:avLst/>
          </a:prstGeom>
          <a:solidFill>
            <a:srgbClr val="221100"/>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9pPr>
          </a:lstStyle>
          <a:p>
            <a:pPr>
              <a:lnSpc>
                <a:spcPct val="90000"/>
              </a:lnSpc>
              <a:spcBef>
                <a:spcPts val="0"/>
              </a:spcBef>
              <a:buFont typeface="Wingdings" pitchFamily="2" charset="2"/>
              <a:buNone/>
            </a:pPr>
            <a:r>
              <a:rPr lang="en-US" altLang="zh-TW" sz="4000" kern="0" dirty="0" smtClean="0"/>
              <a:t>10 days out of 30</a:t>
            </a:r>
          </a:p>
          <a:p>
            <a:pPr>
              <a:lnSpc>
                <a:spcPct val="90000"/>
              </a:lnSpc>
              <a:spcBef>
                <a:spcPts val="0"/>
              </a:spcBef>
              <a:buFont typeface="Wingdings" pitchFamily="2" charset="2"/>
              <a:buNone/>
            </a:pPr>
            <a:r>
              <a:rPr lang="en-US" altLang="zh-TW" sz="4000" kern="0" dirty="0" smtClean="0"/>
              <a:t>2 desktops were sold. From this we can construct the probabilities of an event (i.e. the # of desktop sold on a given day)…</a:t>
            </a:r>
          </a:p>
        </p:txBody>
      </p:sp>
      <p:sp>
        <p:nvSpPr>
          <p:cNvPr id="7" name="Line 94"/>
          <p:cNvSpPr>
            <a:spLocks noChangeShapeType="1"/>
          </p:cNvSpPr>
          <p:nvPr/>
        </p:nvSpPr>
        <p:spPr bwMode="auto">
          <a:xfrm>
            <a:off x="611560" y="2561456"/>
            <a:ext cx="4623320" cy="2019672"/>
          </a:xfrm>
          <a:prstGeom prst="line">
            <a:avLst/>
          </a:prstGeom>
          <a:noFill/>
          <a:ln w="28575">
            <a:solidFill>
              <a:srgbClr val="FF0000"/>
            </a:solidFill>
            <a:round/>
            <a:headEnd/>
            <a:tailEnd type="arrow" w="med" len="lg"/>
          </a:ln>
          <a:effectLst>
            <a:outerShdw blurRad="50800" dist="38100" dir="2700000" algn="tl" rotWithShape="0">
              <a:prstClr val="black">
                <a:alpha val="40000"/>
              </a:prstClr>
            </a:outerShdw>
          </a:effectLst>
        </p:spPr>
        <p:txBody>
          <a:bodyPr wrap="none" anchor="ctr"/>
          <a:lstStyle/>
          <a:p>
            <a:endParaRPr lang="zh-TW" altLang="en-US"/>
          </a:p>
        </p:txBody>
      </p:sp>
      <p:sp>
        <p:nvSpPr>
          <p:cNvPr id="2" name="矩形 1"/>
          <p:cNvSpPr/>
          <p:nvPr/>
        </p:nvSpPr>
        <p:spPr bwMode="auto">
          <a:xfrm>
            <a:off x="5270648" y="4365104"/>
            <a:ext cx="3693840" cy="576064"/>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spTree>
    <p:custDataLst>
      <p:tags r:id="rId1"/>
    </p:custDataLst>
    <p:extLst>
      <p:ext uri="{BB962C8B-B14F-4D97-AF65-F5344CB8AC3E}">
        <p14:creationId xmlns:p14="http://schemas.microsoft.com/office/powerpoint/2010/main" val="403511158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6A7CE24-E12F-4B16-AA72-893215CCA3D4}"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58A14CB-8CC0-433F-8630-46D1529D0539}" type="slidenum">
              <a:rPr kumimoji="1" lang="zh-TW" altLang="en-US">
                <a:effectLst>
                  <a:outerShdw blurRad="38100" dist="38100" dir="2700000" algn="tl">
                    <a:srgbClr val="000000"/>
                  </a:outerShdw>
                </a:effectLst>
                <a:ea typeface="華康細圓體" pitchFamily="49" charset="-120"/>
                <a:cs typeface="+mj-cs"/>
              </a:rPr>
              <a:pPr>
                <a:defRPr/>
              </a:pPr>
              <a:t>119</a:t>
            </a:fld>
            <a:endParaRPr kumimoji="1" lang="en-US" altLang="zh-TW">
              <a:effectLst>
                <a:outerShdw blurRad="38100" dist="38100" dir="2700000" algn="tl">
                  <a:srgbClr val="000000"/>
                </a:outerShdw>
              </a:effectLst>
              <a:ea typeface="華康細圓體" pitchFamily="49" charset="-120"/>
              <a:cs typeface="+mj-cs"/>
            </a:endParaRPr>
          </a:p>
        </p:txBody>
      </p:sp>
      <p:sp>
        <p:nvSpPr>
          <p:cNvPr id="8195" name="Rectangle 2"/>
          <p:cNvSpPr>
            <a:spLocks noGrp="1" noChangeArrowheads="1"/>
          </p:cNvSpPr>
          <p:nvPr>
            <p:ph type="title"/>
          </p:nvPr>
        </p:nvSpPr>
        <p:spPr>
          <a:xfrm>
            <a:off x="457200" y="277812"/>
            <a:ext cx="8229600" cy="1529553"/>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Relative Frequency Approach   3/3</a:t>
            </a:r>
          </a:p>
        </p:txBody>
      </p:sp>
      <p:sp>
        <p:nvSpPr>
          <p:cNvPr id="8196" name="Rectangle 3"/>
          <p:cNvSpPr>
            <a:spLocks noGrp="1" noChangeArrowheads="1"/>
          </p:cNvSpPr>
          <p:nvPr>
            <p:ph type="body" idx="1"/>
          </p:nvPr>
        </p:nvSpPr>
        <p:spPr>
          <a:xfrm>
            <a:off x="539552" y="5688632"/>
            <a:ext cx="8496944" cy="1052736"/>
          </a:xfrm>
        </p:spPr>
        <p:txBody>
          <a:bodyPr/>
          <a:lstStyle/>
          <a:p>
            <a:pPr marL="0" indent="0" eaLnBrk="1" hangingPunct="1">
              <a:lnSpc>
                <a:spcPct val="90000"/>
              </a:lnSpc>
              <a:buFontTx/>
              <a:buNone/>
            </a:pPr>
            <a:r>
              <a:rPr lang="en-US" altLang="zh-TW" sz="3600" dirty="0" smtClean="0">
                <a:ea typeface="新細明體" charset="-120"/>
              </a:rPr>
              <a:t>“There is a 40% chance Bits &amp; Bytes will sell 3 desktops on any given day”</a:t>
            </a:r>
          </a:p>
        </p:txBody>
      </p:sp>
      <p:graphicFrame>
        <p:nvGraphicFramePr>
          <p:cNvPr id="21567" name="Group 63"/>
          <p:cNvGraphicFramePr>
            <a:graphicFrameLocks noGrp="1"/>
          </p:cNvGraphicFramePr>
          <p:nvPr>
            <p:extLst>
              <p:ext uri="{D42A27DB-BD31-4B8C-83A1-F6EECF244321}">
                <p14:modId xmlns:p14="http://schemas.microsoft.com/office/powerpoint/2010/main" val="4237265607"/>
              </p:ext>
            </p:extLst>
          </p:nvPr>
        </p:nvGraphicFramePr>
        <p:xfrm>
          <a:off x="179512" y="1807366"/>
          <a:ext cx="8784976" cy="3925890"/>
        </p:xfrm>
        <a:graphic>
          <a:graphicData uri="http://schemas.openxmlformats.org/drawingml/2006/table">
            <a:tbl>
              <a:tblPr firstRow="1" lastRow="1" bandRow="1">
                <a:tableStyleId>{125E5076-3810-47DD-B79F-674D7AD40C01}</a:tableStyleId>
              </a:tblPr>
              <a:tblGrid>
                <a:gridCol w="3024336"/>
                <a:gridCol w="2317879"/>
                <a:gridCol w="3442761"/>
              </a:tblGrid>
              <a:tr h="641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effectLst>
                            <a:outerShdw blurRad="38100" dist="38100" dir="2700000" algn="tl">
                              <a:srgbClr val="000000">
                                <a:alpha val="43137"/>
                              </a:srgbClr>
                            </a:outerShdw>
                          </a:effectLst>
                        </a:rPr>
                        <a:t>Desktops Sold</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Times" pitchFamily="18"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 of Days</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imes" pitchFamily="18"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effectLst>
                            <a:outerShdw blurRad="38100" dist="38100" dir="2700000" algn="tl">
                              <a:srgbClr val="000000">
                                <a:alpha val="43137"/>
                              </a:srgbClr>
                            </a:outerShdw>
                          </a:effectLst>
                        </a:rPr>
                        <a:t>Desktops Sold</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Times" pitchFamily="18"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0</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1</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effectLst>
                            <a:outerShdw blurRad="38100" dist="38100" dir="2700000" algn="tl">
                              <a:srgbClr val="000000">
                                <a:alpha val="43137"/>
                              </a:srgbClr>
                            </a:outerShdw>
                          </a:effectLst>
                        </a:rPr>
                        <a:t>1/30 = .03</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1</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2</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2/30 = .07</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2</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10</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10/30 = .33</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3</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12</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12/30 = .40</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4</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5</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smtClean="0">
                          <a:ln>
                            <a:noFill/>
                          </a:ln>
                          <a:effectLst>
                            <a:outerShdw blurRad="38100" dist="38100" dir="2700000" algn="tl">
                              <a:srgbClr val="000000">
                                <a:alpha val="43137"/>
                              </a:srgbClr>
                            </a:outerShdw>
                          </a:effectLst>
                        </a:rPr>
                        <a:t>5/30 = .17 </a:t>
                      </a:r>
                      <a:endParaRPr kumimoji="0" lang="en-US"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zh-TW" sz="2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smtClean="0">
                          <a:ln>
                            <a:noFill/>
                          </a:ln>
                          <a:effectLst>
                            <a:outerShdw blurRad="38100" dist="38100" dir="2700000" algn="tl">
                              <a:srgbClr val="000000">
                                <a:alpha val="43137"/>
                              </a:srgbClr>
                            </a:outerShdw>
                          </a:effectLst>
                        </a:rPr>
                        <a:t>∑ = 1.00</a:t>
                      </a:r>
                      <a:endParaRPr kumimoji="0" lang="en-US" altLang="zh-TW" sz="2800" b="0"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AutoShape 4">
            <a:hlinkClick r:id="rId3" action="ppaction://hlinksldjump" highlightClick="1"/>
          </p:cNvPr>
          <p:cNvSpPr>
            <a:spLocks noChangeArrowheads="1"/>
          </p:cNvSpPr>
          <p:nvPr/>
        </p:nvSpPr>
        <p:spPr bwMode="auto">
          <a:xfrm>
            <a:off x="8172400" y="6237312"/>
            <a:ext cx="452488" cy="452413"/>
          </a:xfrm>
          <a:prstGeom prst="actionButtonReturn">
            <a:avLst/>
          </a:prstGeom>
          <a:solidFill>
            <a:srgbClr val="FF9900"/>
          </a:solidFill>
          <a:ln w="12700">
            <a:solidFill>
              <a:schemeClr val="tx1"/>
            </a:solidFill>
            <a:miter lim="800000"/>
            <a:headEnd/>
            <a:tailEnd/>
          </a:ln>
          <a:effectLst>
            <a:outerShdw blurRad="50800" dist="50800" dir="5400000" algn="ctr" rotWithShape="0">
              <a:schemeClr val="accent4">
                <a:lumMod val="10000"/>
              </a:schemeClr>
            </a:outerShdw>
          </a:effectLst>
        </p:spPr>
        <p:txBody>
          <a:bodyPr wrap="none" anchor="ctr"/>
          <a:lstStyle/>
          <a:p>
            <a:endParaRPr lang="zh-TW" altLang="en-US"/>
          </a:p>
        </p:txBody>
      </p:sp>
      <p:sp>
        <p:nvSpPr>
          <p:cNvPr id="8227" name="Line 64"/>
          <p:cNvSpPr>
            <a:spLocks noChangeShapeType="1"/>
          </p:cNvSpPr>
          <p:nvPr/>
        </p:nvSpPr>
        <p:spPr bwMode="auto">
          <a:xfrm flipV="1">
            <a:off x="3563888" y="4664124"/>
            <a:ext cx="2304256" cy="1141140"/>
          </a:xfrm>
          <a:prstGeom prst="line">
            <a:avLst/>
          </a:prstGeom>
          <a:noFill/>
          <a:ln w="28575">
            <a:solidFill>
              <a:srgbClr val="FF0000"/>
            </a:solidFill>
            <a:round/>
            <a:headEnd/>
            <a:tailEnd type="arrow" w="med" len="lg"/>
          </a:ln>
          <a:effectLst>
            <a:outerShdw blurRad="50800" dist="38100" dir="2700000" algn="tl" rotWithShape="0">
              <a:prstClr val="black">
                <a:alpha val="40000"/>
              </a:prstClr>
            </a:outerShdw>
          </a:effectLst>
        </p:spPr>
        <p:txBody>
          <a:bodyPr wrap="none" anchor="ctr"/>
          <a:lstStyle/>
          <a:p>
            <a:endParaRPr lang="zh-TW" altLang="en-US"/>
          </a:p>
        </p:txBody>
      </p:sp>
      <p:sp>
        <p:nvSpPr>
          <p:cNvPr id="10" name="矩形 9"/>
          <p:cNvSpPr/>
          <p:nvPr/>
        </p:nvSpPr>
        <p:spPr bwMode="auto">
          <a:xfrm>
            <a:off x="179512" y="4088060"/>
            <a:ext cx="8784976" cy="576064"/>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spTree>
    <p:custDataLst>
      <p:tags r:id="rId1"/>
    </p:custDataLst>
    <p:extLst>
      <p:ext uri="{BB962C8B-B14F-4D97-AF65-F5344CB8AC3E}">
        <p14:creationId xmlns:p14="http://schemas.microsoft.com/office/powerpoint/2010/main" val="57853101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196">
                                            <p:txEl>
                                              <p:pRg st="0" end="0"/>
                                            </p:txEl>
                                          </p:spTgt>
                                        </p:tgtEl>
                                        <p:attrNameLst>
                                          <p:attrName>style.visibility</p:attrName>
                                        </p:attrNameLst>
                                      </p:cBhvr>
                                      <p:to>
                                        <p:strVal val="visible"/>
                                      </p:to>
                                    </p:set>
                                    <p:animEffect transition="in" filter="wipe(left)">
                                      <p:cBhvr>
                                        <p:cTn id="11" dur="500"/>
                                        <p:tgtEl>
                                          <p:spTgt spid="8196">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227"/>
                                        </p:tgtEl>
                                        <p:attrNameLst>
                                          <p:attrName>style.visibility</p:attrName>
                                        </p:attrNameLst>
                                      </p:cBhvr>
                                      <p:to>
                                        <p:strVal val="visible"/>
                                      </p:to>
                                    </p:set>
                                    <p:animEffect transition="in" filter="wipe(down)">
                                      <p:cBhvr>
                                        <p:cTn id="15" dur="500"/>
                                        <p:tgtEl>
                                          <p:spTgt spid="8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P spid="8227"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2BC1EFD-6CFC-4FC4-A188-618EF316D936}"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4710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8849863-4153-40E6-97D4-1208145F852E}" type="slidenum">
              <a:rPr kumimoji="1" lang="zh-TW" altLang="en-US">
                <a:effectLst>
                  <a:outerShdw blurRad="38100" dist="38100" dir="2700000" algn="tl">
                    <a:srgbClr val="000000"/>
                  </a:outerShdw>
                </a:effectLst>
                <a:ea typeface="華康細圓體" pitchFamily="49" charset="-120"/>
                <a:cs typeface="+mj-cs"/>
              </a:rPr>
              <a:pPr>
                <a:defRPr/>
              </a:pPr>
              <a:t>12</a:t>
            </a:fld>
            <a:endParaRPr kumimoji="1" lang="en-US" altLang="zh-TW">
              <a:effectLst>
                <a:outerShdw blurRad="38100" dist="38100" dir="2700000" algn="tl">
                  <a:srgbClr val="000000"/>
                </a:outerShdw>
              </a:effectLst>
              <a:ea typeface="華康細圓體" pitchFamily="49" charset="-120"/>
              <a:cs typeface="+mj-cs"/>
            </a:endParaRPr>
          </a:p>
        </p:txBody>
      </p:sp>
      <p:grpSp>
        <p:nvGrpSpPr>
          <p:cNvPr id="2" name="Group 81"/>
          <p:cNvGrpSpPr>
            <a:grpSpLocks/>
          </p:cNvGrpSpPr>
          <p:nvPr/>
        </p:nvGrpSpPr>
        <p:grpSpPr bwMode="auto">
          <a:xfrm>
            <a:off x="7533456" y="1648817"/>
            <a:ext cx="1143000" cy="3508375"/>
            <a:chOff x="3264" y="1356"/>
            <a:chExt cx="720" cy="2160"/>
          </a:xfrm>
        </p:grpSpPr>
        <p:sp>
          <p:nvSpPr>
            <p:cNvPr id="47117" name="AutoShape 62"/>
            <p:cNvSpPr>
              <a:spLocks noChangeArrowheads="1"/>
            </p:cNvSpPr>
            <p:nvPr/>
          </p:nvSpPr>
          <p:spPr bwMode="auto">
            <a:xfrm>
              <a:off x="3264" y="1356"/>
              <a:ext cx="720" cy="2160"/>
            </a:xfrm>
            <a:prstGeom prst="roundRect">
              <a:avLst>
                <a:gd name="adj" fmla="val 16667"/>
              </a:avLst>
            </a:prstGeom>
            <a:solidFill>
              <a:srgbClr val="06EAE5"/>
            </a:solidFill>
            <a:ln w="12700">
              <a:solidFill>
                <a:schemeClr val="tx1"/>
              </a:solidFill>
              <a:round/>
              <a:headEnd/>
              <a:tailEnd/>
            </a:ln>
          </p:spPr>
          <p:txBody>
            <a:bodyPr wrap="none" anchor="ctr"/>
            <a:lstStyle/>
            <a:p>
              <a:endParaRPr lang="zh-TW" altLang="en-US"/>
            </a:p>
          </p:txBody>
        </p:sp>
        <p:sp>
          <p:nvSpPr>
            <p:cNvPr id="16412" name="Text Box 28"/>
            <p:cNvSpPr txBox="1">
              <a:spLocks noChangeArrowheads="1"/>
            </p:cNvSpPr>
            <p:nvPr/>
          </p:nvSpPr>
          <p:spPr bwMode="auto">
            <a:xfrm>
              <a:off x="3320" y="1434"/>
              <a:ext cx="592" cy="469"/>
            </a:xfrm>
            <a:prstGeom prst="rect">
              <a:avLst/>
            </a:prstGeom>
            <a:noFill/>
            <a:ln w="9525">
              <a:noFill/>
              <a:miter lim="800000"/>
              <a:headEnd/>
              <a:tailEnd/>
            </a:ln>
            <a:effectLst/>
          </p:spPr>
          <p:txBody>
            <a:bodyPr wrap="none">
              <a:spAutoFit/>
            </a:bodyPr>
            <a:lstStyle/>
            <a:p>
              <a:pPr eaLnBrk="0" hangingPunct="0">
                <a:defRPr/>
              </a:pPr>
              <a:r>
                <a:rPr kumimoji="0" lang="en-US" altLang="zh-TW" sz="4400" dirty="0">
                  <a:solidFill>
                    <a:srgbClr val="990033"/>
                  </a:solidFill>
                  <a:effectLst>
                    <a:outerShdw blurRad="38100" dist="38100" dir="2700000" algn="tl">
                      <a:srgbClr val="000000"/>
                    </a:outerShdw>
                  </a:effectLst>
                </a:rPr>
                <a:t>H</a:t>
              </a:r>
              <a:r>
                <a:rPr kumimoji="0" lang="en-US" altLang="zh-TW" sz="4400" dirty="0">
                  <a:solidFill>
                    <a:srgbClr val="FF00FF"/>
                  </a:solidFill>
                  <a:effectLst>
                    <a:outerShdw blurRad="38100" dist="38100" dir="2700000" algn="tl">
                      <a:srgbClr val="000000"/>
                    </a:outerShdw>
                  </a:effectLst>
                </a:rPr>
                <a:t>H</a:t>
              </a:r>
              <a:endParaRPr kumimoji="0" lang="en-US" altLang="zh-TW" sz="4400" dirty="0">
                <a:effectLst>
                  <a:outerShdw blurRad="38100" dist="38100" dir="2700000" algn="tl">
                    <a:srgbClr val="000000"/>
                  </a:outerShdw>
                </a:effectLst>
              </a:endParaRPr>
            </a:p>
          </p:txBody>
        </p:sp>
        <p:sp>
          <p:nvSpPr>
            <p:cNvPr id="16413" name="Text Box 29"/>
            <p:cNvSpPr txBox="1">
              <a:spLocks noChangeArrowheads="1"/>
            </p:cNvSpPr>
            <p:nvPr/>
          </p:nvSpPr>
          <p:spPr bwMode="auto">
            <a:xfrm>
              <a:off x="3353" y="2470"/>
              <a:ext cx="560" cy="469"/>
            </a:xfrm>
            <a:prstGeom prst="rect">
              <a:avLst/>
            </a:prstGeom>
            <a:noFill/>
            <a:ln w="9525">
              <a:noFill/>
              <a:miter lim="800000"/>
              <a:headEnd/>
              <a:tailEnd/>
            </a:ln>
            <a:effectLst/>
          </p:spPr>
          <p:txBody>
            <a:bodyPr wrap="none">
              <a:spAutoFit/>
            </a:bodyPr>
            <a:lstStyle/>
            <a:p>
              <a:pPr eaLnBrk="0" hangingPunct="0">
                <a:defRPr/>
              </a:pPr>
              <a:r>
                <a:rPr kumimoji="0" lang="en-US" altLang="zh-TW" sz="4400" dirty="0">
                  <a:solidFill>
                    <a:srgbClr val="990033"/>
                  </a:solidFill>
                  <a:effectLst>
                    <a:outerShdw blurRad="38100" dist="38100" dir="2700000" algn="tl">
                      <a:srgbClr val="000000"/>
                    </a:outerShdw>
                  </a:effectLst>
                </a:rPr>
                <a:t>T</a:t>
              </a:r>
              <a:r>
                <a:rPr kumimoji="0" lang="en-US" altLang="zh-TW" sz="4400" dirty="0">
                  <a:solidFill>
                    <a:srgbClr val="FF00FF"/>
                  </a:solidFill>
                  <a:effectLst>
                    <a:outerShdw blurRad="38100" dist="38100" dir="2700000" algn="tl">
                      <a:srgbClr val="000000"/>
                    </a:outerShdw>
                  </a:effectLst>
                </a:rPr>
                <a:t>H</a:t>
              </a:r>
              <a:endParaRPr kumimoji="0" lang="en-US" altLang="zh-TW" sz="4400" dirty="0">
                <a:effectLst>
                  <a:outerShdw blurRad="38100" dist="38100" dir="2700000" algn="tl">
                    <a:srgbClr val="000000"/>
                  </a:outerShdw>
                </a:effectLst>
              </a:endParaRPr>
            </a:p>
          </p:txBody>
        </p:sp>
        <p:sp>
          <p:nvSpPr>
            <p:cNvPr id="16414" name="Text Box 30"/>
            <p:cNvSpPr txBox="1">
              <a:spLocks noChangeArrowheads="1"/>
            </p:cNvSpPr>
            <p:nvPr/>
          </p:nvSpPr>
          <p:spPr bwMode="auto">
            <a:xfrm>
              <a:off x="3377" y="2970"/>
              <a:ext cx="528" cy="469"/>
            </a:xfrm>
            <a:prstGeom prst="rect">
              <a:avLst/>
            </a:prstGeom>
            <a:noFill/>
            <a:ln w="9525">
              <a:noFill/>
              <a:miter lim="800000"/>
              <a:headEnd/>
              <a:tailEnd/>
            </a:ln>
            <a:effectLst/>
          </p:spPr>
          <p:txBody>
            <a:bodyPr wrap="none">
              <a:spAutoFit/>
            </a:bodyPr>
            <a:lstStyle/>
            <a:p>
              <a:pPr eaLnBrk="0" hangingPunct="0">
                <a:defRPr/>
              </a:pPr>
              <a:r>
                <a:rPr kumimoji="0" lang="en-US" altLang="zh-TW" sz="4400" dirty="0">
                  <a:solidFill>
                    <a:srgbClr val="990033"/>
                  </a:solidFill>
                  <a:effectLst>
                    <a:outerShdw blurRad="38100" dist="38100" dir="2700000" algn="tl">
                      <a:srgbClr val="000000"/>
                    </a:outerShdw>
                  </a:effectLst>
                </a:rPr>
                <a:t>T</a:t>
              </a:r>
              <a:r>
                <a:rPr kumimoji="0" lang="en-US" altLang="zh-TW" sz="4400" dirty="0">
                  <a:solidFill>
                    <a:srgbClr val="FF00FF"/>
                  </a:solidFill>
                  <a:effectLst>
                    <a:outerShdw blurRad="38100" dist="38100" dir="2700000" algn="tl">
                      <a:srgbClr val="000000"/>
                    </a:outerShdw>
                  </a:effectLst>
                </a:rPr>
                <a:t>T</a:t>
              </a:r>
              <a:endParaRPr kumimoji="0" lang="en-US" altLang="zh-TW" sz="4400" dirty="0">
                <a:effectLst>
                  <a:outerShdw blurRad="38100" dist="38100" dir="2700000" algn="tl">
                    <a:srgbClr val="000000"/>
                  </a:outerShdw>
                </a:effectLst>
              </a:endParaRPr>
            </a:p>
          </p:txBody>
        </p:sp>
        <p:sp>
          <p:nvSpPr>
            <p:cNvPr id="16415" name="Text Box 31"/>
            <p:cNvSpPr txBox="1">
              <a:spLocks noChangeArrowheads="1"/>
            </p:cNvSpPr>
            <p:nvPr/>
          </p:nvSpPr>
          <p:spPr bwMode="auto">
            <a:xfrm>
              <a:off x="3332" y="1939"/>
              <a:ext cx="560" cy="469"/>
            </a:xfrm>
            <a:prstGeom prst="rect">
              <a:avLst/>
            </a:prstGeom>
            <a:noFill/>
            <a:ln w="9525">
              <a:noFill/>
              <a:miter lim="800000"/>
              <a:headEnd/>
              <a:tailEnd/>
            </a:ln>
            <a:effectLst/>
          </p:spPr>
          <p:txBody>
            <a:bodyPr wrap="none">
              <a:spAutoFit/>
            </a:bodyPr>
            <a:lstStyle/>
            <a:p>
              <a:pPr eaLnBrk="0" hangingPunct="0">
                <a:defRPr/>
              </a:pPr>
              <a:r>
                <a:rPr kumimoji="0" lang="en-US" altLang="zh-TW" sz="4400" dirty="0">
                  <a:solidFill>
                    <a:srgbClr val="990033"/>
                  </a:solidFill>
                  <a:effectLst>
                    <a:outerShdw blurRad="38100" dist="38100" dir="2700000" algn="tl">
                      <a:srgbClr val="000000"/>
                    </a:outerShdw>
                  </a:effectLst>
                </a:rPr>
                <a:t>H</a:t>
              </a:r>
              <a:r>
                <a:rPr kumimoji="0" lang="en-US" altLang="zh-TW" sz="4400" dirty="0">
                  <a:solidFill>
                    <a:srgbClr val="FF00FF"/>
                  </a:solidFill>
                  <a:effectLst>
                    <a:outerShdw blurRad="38100" dist="38100" dir="2700000" algn="tl">
                      <a:srgbClr val="000000"/>
                    </a:outerShdw>
                  </a:effectLst>
                </a:rPr>
                <a:t>T</a:t>
              </a:r>
              <a:endParaRPr kumimoji="0" lang="en-US" altLang="zh-TW" sz="4400" dirty="0">
                <a:effectLst>
                  <a:outerShdw blurRad="38100" dist="38100" dir="2700000" algn="tl">
                    <a:srgbClr val="000000"/>
                  </a:outerShdw>
                </a:effectLst>
              </a:endParaRPr>
            </a:p>
          </p:txBody>
        </p:sp>
      </p:grpSp>
      <p:sp>
        <p:nvSpPr>
          <p:cNvPr id="16448" name="Text Box 64"/>
          <p:cNvSpPr txBox="1">
            <a:spLocks noChangeArrowheads="1"/>
          </p:cNvSpPr>
          <p:nvPr/>
        </p:nvSpPr>
        <p:spPr bwMode="auto">
          <a:xfrm>
            <a:off x="2709043" y="2996605"/>
            <a:ext cx="4779963" cy="701675"/>
          </a:xfrm>
          <a:prstGeom prst="rect">
            <a:avLst/>
          </a:prstGeom>
          <a:solidFill>
            <a:srgbClr val="06EAE5"/>
          </a:solidFill>
          <a:ln w="9525">
            <a:noFill/>
            <a:miter lim="800000"/>
            <a:headEnd/>
            <a:tailEnd/>
          </a:ln>
          <a:effectLst/>
        </p:spPr>
        <p:txBody>
          <a:bodyPr>
            <a:spAutoFit/>
          </a:bodyPr>
          <a:lstStyle/>
          <a:p>
            <a:pPr eaLnBrk="0" hangingPunct="0">
              <a:defRPr/>
            </a:pPr>
            <a:r>
              <a:rPr kumimoji="0" lang="en-US" altLang="zh-TW" sz="4000">
                <a:solidFill>
                  <a:schemeClr val="bg2"/>
                </a:solidFill>
                <a:effectLst>
                  <a:outerShdw blurRad="38100" dist="38100" dir="2700000" algn="tl">
                    <a:srgbClr val="000000"/>
                  </a:outerShdw>
                </a:effectLst>
              </a:rPr>
              <a:t>The sample space =</a:t>
            </a:r>
          </a:p>
        </p:txBody>
      </p:sp>
      <p:sp>
        <p:nvSpPr>
          <p:cNvPr id="16456" name="Rectangle 72"/>
          <p:cNvSpPr>
            <a:spLocks noGrp="1" noChangeArrowheads="1"/>
          </p:cNvSpPr>
          <p:nvPr>
            <p:ph type="title"/>
          </p:nvPr>
        </p:nvSpPr>
        <p:spPr>
          <a:xfrm>
            <a:off x="468313" y="260648"/>
            <a:ext cx="8305800" cy="1224136"/>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tabLst>
                <a:tab pos="911225" algn="l"/>
              </a:tabLst>
              <a:defRPr/>
            </a:pPr>
            <a:r>
              <a:rPr lang="en-US" altLang="zh-TW" dirty="0" smtClean="0"/>
              <a:t>Example</a:t>
            </a:r>
          </a:p>
        </p:txBody>
      </p:sp>
      <p:sp>
        <p:nvSpPr>
          <p:cNvPr id="12" name="Text Box 8"/>
          <p:cNvSpPr txBox="1">
            <a:spLocks noChangeArrowheads="1"/>
          </p:cNvSpPr>
          <p:nvPr/>
        </p:nvSpPr>
        <p:spPr bwMode="auto">
          <a:xfrm>
            <a:off x="251520" y="4185662"/>
            <a:ext cx="7200800" cy="2123658"/>
          </a:xfrm>
          <a:prstGeom prst="rect">
            <a:avLst/>
          </a:prstGeom>
          <a:solidFill>
            <a:srgbClr val="002060"/>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eaLnBrk="0" hangingPunct="0">
              <a:defRPr/>
            </a:pPr>
            <a:r>
              <a:rPr kumimoji="0" lang="en-US" altLang="zh-TW" sz="4400" dirty="0" smtClean="0">
                <a:effectLst>
                  <a:outerShdw blurRad="38100" dist="38100" dir="2700000" algn="tl">
                    <a:srgbClr val="000000"/>
                  </a:outerShdw>
                </a:effectLst>
              </a:rPr>
              <a:t>Define event </a:t>
            </a:r>
            <a:r>
              <a:rPr kumimoji="0" lang="en-US" altLang="zh-TW" sz="4400" i="1" dirty="0">
                <a:effectLst>
                  <a:outerShdw blurRad="38100" dist="38100" dir="2700000" algn="tl">
                    <a:srgbClr val="000000"/>
                  </a:outerShdw>
                </a:effectLst>
                <a:latin typeface="Times New Roman" pitchFamily="18" charset="0"/>
              </a:rPr>
              <a:t>A</a:t>
            </a:r>
            <a:r>
              <a:rPr kumimoji="0" lang="en-US" altLang="zh-TW" sz="4400" i="1" dirty="0">
                <a:effectLst>
                  <a:outerShdw blurRad="38100" dist="38100" dir="2700000" algn="tl">
                    <a:srgbClr val="000000"/>
                  </a:outerShdw>
                </a:effectLst>
              </a:rPr>
              <a:t> </a:t>
            </a:r>
            <a:r>
              <a:rPr kumimoji="0" lang="en-US" altLang="zh-TW" sz="4400" dirty="0" smtClean="0">
                <a:effectLst>
                  <a:outerShdw blurRad="38100" dist="38100" dir="2700000" algn="tl">
                    <a:srgbClr val="000000"/>
                  </a:outerShdw>
                </a:effectLst>
              </a:rPr>
              <a:t>as flipping a coin twice and obtaining at </a:t>
            </a:r>
            <a:r>
              <a:rPr kumimoji="0" lang="en-US" altLang="zh-TW" sz="4400" dirty="0">
                <a:effectLst>
                  <a:outerShdw blurRad="38100" dist="38100" dir="2700000" algn="tl">
                    <a:srgbClr val="000000"/>
                  </a:outerShdw>
                </a:effectLst>
              </a:rPr>
              <a:t>least one </a:t>
            </a:r>
            <a:r>
              <a:rPr kumimoji="0" lang="en-US" altLang="zh-TW" sz="4400" dirty="0" smtClean="0">
                <a:effectLst>
                  <a:outerShdw blurRad="38100" dist="38100" dir="2700000" algn="tl">
                    <a:srgbClr val="000000"/>
                  </a:outerShdw>
                </a:effectLst>
              </a:rPr>
              <a:t>Head.</a:t>
            </a:r>
            <a:endParaRPr kumimoji="0" lang="en-US" altLang="zh-TW" sz="4400" dirty="0">
              <a:effectLst>
                <a:outerShdw blurRad="38100" dist="38100" dir="2700000" algn="tl">
                  <a:srgbClr val="000000"/>
                </a:outerShdw>
              </a:effectLst>
            </a:endParaRPr>
          </a:p>
        </p:txBody>
      </p:sp>
      <p:sp>
        <p:nvSpPr>
          <p:cNvPr id="13" name="Rectangle 18"/>
          <p:cNvSpPr>
            <a:spLocks noChangeArrowheads="1"/>
          </p:cNvSpPr>
          <p:nvPr/>
        </p:nvSpPr>
        <p:spPr bwMode="auto">
          <a:xfrm>
            <a:off x="7641192" y="1844824"/>
            <a:ext cx="914400" cy="2460625"/>
          </a:xfrm>
          <a:prstGeom prst="rect">
            <a:avLst/>
          </a:prstGeom>
          <a:solidFill>
            <a:srgbClr val="114FFB">
              <a:alpha val="25882"/>
            </a:srgbClr>
          </a:solidFill>
          <a:ln w="9525">
            <a:solidFill>
              <a:schemeClr val="tx1"/>
            </a:solidFill>
            <a:miter lim="800000"/>
            <a:headEnd/>
            <a:tailEnd/>
          </a:ln>
        </p:spPr>
        <p:txBody>
          <a:bodyPr wrap="none" anchor="ctr"/>
          <a:lstStyle/>
          <a:p>
            <a:pPr algn="ctr"/>
            <a:endParaRPr lang="zh-TW" altLang="en-US"/>
          </a:p>
        </p:txBody>
      </p:sp>
      <p:sp>
        <p:nvSpPr>
          <p:cNvPr id="14" name="Text Box 8"/>
          <p:cNvSpPr txBox="1">
            <a:spLocks noChangeArrowheads="1"/>
          </p:cNvSpPr>
          <p:nvPr/>
        </p:nvSpPr>
        <p:spPr bwMode="auto">
          <a:xfrm>
            <a:off x="1043608" y="1412776"/>
            <a:ext cx="5976664" cy="1446550"/>
          </a:xfrm>
          <a:prstGeom prst="rect">
            <a:avLst/>
          </a:prstGeom>
          <a:solidFill>
            <a:srgbClr val="221100"/>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p>
            <a:pPr eaLnBrk="0" hangingPunct="0">
              <a:defRPr/>
            </a:pPr>
            <a:r>
              <a:rPr kumimoji="0" lang="en-US" altLang="zh-TW" sz="4400" dirty="0" smtClean="0">
                <a:effectLst>
                  <a:outerShdw blurRad="38100" dist="38100" dir="2700000" algn="tl">
                    <a:srgbClr val="000000"/>
                  </a:outerShdw>
                </a:effectLst>
              </a:rPr>
              <a:t>What is the probability of event </a:t>
            </a:r>
            <a:r>
              <a:rPr kumimoji="0" lang="en-US" altLang="zh-TW" sz="4400" b="1" i="1" dirty="0" smtClean="0">
                <a:effectLst>
                  <a:outerShdw blurRad="38100" dist="38100" dir="2700000" algn="tl">
                    <a:srgbClr val="000000"/>
                  </a:outerShdw>
                </a:effectLst>
                <a:latin typeface="Times New Roman" pitchFamily="18" charset="0"/>
              </a:rPr>
              <a:t>A</a:t>
            </a:r>
            <a:r>
              <a:rPr kumimoji="0" lang="en-US" altLang="zh-TW" sz="4400" dirty="0" smtClean="0">
                <a:effectLst>
                  <a:outerShdw blurRad="38100" dist="38100" dir="2700000" algn="tl">
                    <a:srgbClr val="000000"/>
                  </a:outerShdw>
                </a:effectLst>
              </a:rPr>
              <a:t>?</a:t>
            </a:r>
            <a:endParaRPr kumimoji="0" lang="en-US" altLang="zh-TW" sz="4400" dirty="0">
              <a:effectLst>
                <a:outerShdw blurRad="38100" dist="38100" dir="2700000" algn="tl">
                  <a:srgbClr val="000000"/>
                </a:outerShdw>
              </a:effectLst>
            </a:endParaRPr>
          </a:p>
        </p:txBody>
      </p:sp>
    </p:spTree>
    <p:extLst>
      <p:ext uri="{BB962C8B-B14F-4D97-AF65-F5344CB8AC3E}">
        <p14:creationId xmlns:p14="http://schemas.microsoft.com/office/powerpoint/2010/main" val="303483032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animBg="1"/>
      <p:bldP spid="14"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852FD30-2024-463F-8747-93D97391ADAC}"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673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16EED77-D2FF-41B1-8BC8-0A7456E1EA06}" type="slidenum">
              <a:rPr kumimoji="1" lang="zh-TW" altLang="en-US">
                <a:effectLst>
                  <a:outerShdw blurRad="38100" dist="38100" dir="2700000" algn="tl">
                    <a:srgbClr val="000000"/>
                  </a:outerShdw>
                </a:effectLst>
                <a:ea typeface="華康細圓體" pitchFamily="49" charset="-120"/>
                <a:cs typeface="+mj-cs"/>
              </a:rPr>
              <a:pPr>
                <a:defRPr/>
              </a:pPr>
              <a:t>120</a:t>
            </a:fld>
            <a:endParaRPr kumimoji="1" lang="en-US" altLang="zh-TW">
              <a:effectLst>
                <a:outerShdw blurRad="38100" dist="38100" dir="2700000" algn="tl">
                  <a:srgbClr val="000000"/>
                </a:outerShdw>
              </a:effectLst>
              <a:ea typeface="華康細圓體" pitchFamily="49" charset="-120"/>
              <a:cs typeface="+mj-cs"/>
            </a:endParaRPr>
          </a:p>
        </p:txBody>
      </p:sp>
      <p:sp>
        <p:nvSpPr>
          <p:cNvPr id="202754" name="Rectangle 2"/>
          <p:cNvSpPr>
            <a:spLocks noGrp="1" noChangeArrowheads="1"/>
          </p:cNvSpPr>
          <p:nvPr>
            <p:ph type="title"/>
          </p:nvPr>
        </p:nvSpPr>
        <p:spPr>
          <a:xfrm>
            <a:off x="228600" y="260648"/>
            <a:ext cx="8667750" cy="136815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Subjective Approach 1/3</a:t>
            </a:r>
            <a:endParaRPr lang="zh-TW" altLang="en-US" dirty="0" smtClean="0"/>
          </a:p>
        </p:txBody>
      </p:sp>
      <p:sp>
        <p:nvSpPr>
          <p:cNvPr id="202755" name="Rectangle 3"/>
          <p:cNvSpPr>
            <a:spLocks noGrp="1" noChangeArrowheads="1"/>
          </p:cNvSpPr>
          <p:nvPr>
            <p:ph type="body" idx="1"/>
          </p:nvPr>
        </p:nvSpPr>
        <p:spPr>
          <a:xfrm>
            <a:off x="468313" y="1628800"/>
            <a:ext cx="8316912" cy="4824536"/>
          </a:xfrm>
        </p:spPr>
        <p:txBody>
          <a:bodyPr/>
          <a:lstStyle/>
          <a:p>
            <a:pPr eaLnBrk="1" hangingPunct="1">
              <a:defRPr/>
            </a:pPr>
            <a:r>
              <a:rPr lang="en-US" altLang="zh-TW" dirty="0" smtClean="0"/>
              <a:t>The experimental outcomes are </a:t>
            </a:r>
            <a:r>
              <a:rPr lang="en-US" altLang="zh-TW" b="1" dirty="0" smtClean="0">
                <a:solidFill>
                  <a:srgbClr val="FF9900"/>
                </a:solidFill>
              </a:rPr>
              <a:t>not equally likely</a:t>
            </a:r>
            <a:r>
              <a:rPr lang="en-US" altLang="zh-TW" dirty="0"/>
              <a:t>,</a:t>
            </a:r>
            <a:r>
              <a:rPr lang="en-US" altLang="zh-TW" dirty="0" smtClean="0">
                <a:solidFill>
                  <a:srgbClr val="FF9900"/>
                </a:solidFill>
              </a:rPr>
              <a:t> </a:t>
            </a:r>
            <a:r>
              <a:rPr lang="en-US" altLang="zh-TW" dirty="0"/>
              <a:t>and</a:t>
            </a:r>
            <a:r>
              <a:rPr lang="en-US" altLang="zh-TW" dirty="0" smtClean="0">
                <a:solidFill>
                  <a:srgbClr val="FF9900"/>
                </a:solidFill>
              </a:rPr>
              <a:t> </a:t>
            </a:r>
            <a:r>
              <a:rPr lang="en-US" altLang="zh-TW" b="1" dirty="0" smtClean="0">
                <a:solidFill>
                  <a:srgbClr val="FF9900"/>
                </a:solidFill>
              </a:rPr>
              <a:t>no history</a:t>
            </a:r>
            <a:r>
              <a:rPr lang="en-US" altLang="zh-TW" dirty="0" smtClean="0">
                <a:solidFill>
                  <a:srgbClr val="FF9900"/>
                </a:solidFill>
              </a:rPr>
              <a:t> </a:t>
            </a:r>
            <a:r>
              <a:rPr lang="en-US" altLang="zh-TW" dirty="0" smtClean="0"/>
              <a:t>of repetition exists,</a:t>
            </a:r>
          </a:p>
          <a:p>
            <a:pPr eaLnBrk="1" hangingPunct="1">
              <a:buFont typeface="Wingdings" pitchFamily="2" charset="2"/>
              <a:buNone/>
              <a:defRPr/>
            </a:pPr>
            <a:r>
              <a:rPr lang="en-US" altLang="zh-TW" dirty="0" smtClean="0"/>
              <a:t>=&gt;Subjective Probability Determination (reflects the </a:t>
            </a:r>
            <a:r>
              <a:rPr lang="en-US" altLang="zh-TW" b="1" dirty="0" smtClean="0">
                <a:solidFill>
                  <a:srgbClr val="FF9900"/>
                </a:solidFill>
              </a:rPr>
              <a:t>personal evaluation</a:t>
            </a:r>
            <a:r>
              <a:rPr lang="en-US" altLang="zh-TW" dirty="0" smtClean="0">
                <a:solidFill>
                  <a:srgbClr val="FF9900"/>
                </a:solidFill>
              </a:rPr>
              <a:t> </a:t>
            </a:r>
            <a:r>
              <a:rPr lang="en-US" altLang="zh-TW" dirty="0" smtClean="0"/>
              <a:t>of the uncertainties involved.)</a:t>
            </a:r>
            <a:endParaRPr lang="zh-TW" altLang="en-US" dirty="0" smtClean="0"/>
          </a:p>
        </p:txBody>
      </p:sp>
    </p:spTree>
    <p:extLst>
      <p:ext uri="{BB962C8B-B14F-4D97-AF65-F5344CB8AC3E}">
        <p14:creationId xmlns:p14="http://schemas.microsoft.com/office/powerpoint/2010/main" val="147062787"/>
      </p:ext>
    </p:extLst>
  </p:cSld>
  <p:clrMapOvr>
    <a:masterClrMapping/>
  </p:clrMapOvr>
  <p:transition>
    <p:dissolv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Subjective Approach  2/3</a:t>
            </a:r>
          </a:p>
        </p:txBody>
      </p:sp>
      <p:sp>
        <p:nvSpPr>
          <p:cNvPr id="9220" name="Rectangle 3"/>
          <p:cNvSpPr>
            <a:spLocks noGrp="1" noChangeArrowheads="1"/>
          </p:cNvSpPr>
          <p:nvPr>
            <p:ph type="body" idx="1"/>
          </p:nvPr>
        </p:nvSpPr>
        <p:spPr>
          <a:xfrm>
            <a:off x="755576" y="1600200"/>
            <a:ext cx="8136904" cy="4530725"/>
          </a:xfrm>
        </p:spPr>
        <p:txBody>
          <a:bodyPr/>
          <a:lstStyle/>
          <a:p>
            <a:pPr>
              <a:buNone/>
            </a:pPr>
            <a:r>
              <a:rPr lang="en-US" altLang="zh-TW" dirty="0" smtClean="0"/>
              <a:t>“In the subjective approach we define probability as the degree of belief that we hold in the occurrence of an event”</a:t>
            </a:r>
          </a:p>
          <a:p>
            <a:pPr>
              <a:buNone/>
            </a:pPr>
            <a:r>
              <a:rPr lang="en-US" altLang="zh-TW" dirty="0" smtClean="0"/>
              <a:t>E.g. weather forecasting’s “P.O.P.”</a:t>
            </a:r>
          </a:p>
        </p:txBody>
      </p:sp>
      <p:sp>
        <p:nvSpPr>
          <p:cNvPr id="7"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852FD30-2024-463F-8747-93D97391ADAC}"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16EED77-D2FF-41B1-8BC8-0A7456E1EA06}" type="slidenum">
              <a:rPr kumimoji="1" lang="zh-TW" altLang="en-US">
                <a:effectLst>
                  <a:outerShdw blurRad="38100" dist="38100" dir="2700000" algn="tl">
                    <a:srgbClr val="000000"/>
                  </a:outerShdw>
                </a:effectLst>
                <a:ea typeface="華康細圓體" pitchFamily="49" charset="-120"/>
                <a:cs typeface="+mj-cs"/>
              </a:rPr>
              <a:pPr>
                <a:defRPr/>
              </a:pPr>
              <a:t>121</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extLst>
      <p:ext uri="{BB962C8B-B14F-4D97-AF65-F5344CB8AC3E}">
        <p14:creationId xmlns:p14="http://schemas.microsoft.com/office/powerpoint/2010/main" val="3207694912"/>
      </p:ext>
    </p:extLst>
  </p:cSld>
  <p:clrMapOvr>
    <a:masterClrMapping/>
  </p:clrMapOvr>
  <p:transition>
    <p:dissolv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277812"/>
            <a:ext cx="8229600" cy="1206971"/>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Subjective Approach  3/3</a:t>
            </a:r>
          </a:p>
        </p:txBody>
      </p:sp>
      <p:sp>
        <p:nvSpPr>
          <p:cNvPr id="9220" name="Rectangle 3"/>
          <p:cNvSpPr>
            <a:spLocks noGrp="1" noChangeArrowheads="1"/>
          </p:cNvSpPr>
          <p:nvPr>
            <p:ph type="body" idx="1"/>
          </p:nvPr>
        </p:nvSpPr>
        <p:spPr>
          <a:xfrm>
            <a:off x="179512" y="1484784"/>
            <a:ext cx="8856984" cy="5040560"/>
          </a:xfrm>
        </p:spPr>
        <p:txBody>
          <a:bodyPr/>
          <a:lstStyle/>
          <a:p>
            <a:pPr>
              <a:lnSpc>
                <a:spcPct val="90000"/>
              </a:lnSpc>
              <a:spcBef>
                <a:spcPts val="600"/>
              </a:spcBef>
              <a:buNone/>
            </a:pPr>
            <a:r>
              <a:rPr lang="en-US" altLang="zh-TW" sz="4000" dirty="0" smtClean="0"/>
              <a:t>“Probability of Precipitation” (or P.O.P.) is defined in different ways by different forecasters, but basically it’s a subjective probability based on past observations combined with current weather conditions.</a:t>
            </a:r>
          </a:p>
          <a:p>
            <a:pPr>
              <a:lnSpc>
                <a:spcPct val="90000"/>
              </a:lnSpc>
              <a:spcBef>
                <a:spcPts val="600"/>
              </a:spcBef>
              <a:buNone/>
            </a:pPr>
            <a:r>
              <a:rPr lang="en-US" altLang="zh-TW" sz="4000" dirty="0" smtClean="0"/>
              <a:t>i.e., POP 60%: Based on current conditions, there is a 60% chance of rain.</a:t>
            </a:r>
          </a:p>
          <a:p>
            <a:pPr>
              <a:lnSpc>
                <a:spcPct val="90000"/>
              </a:lnSpc>
              <a:spcBef>
                <a:spcPts val="600"/>
              </a:spcBef>
            </a:pPr>
            <a:endParaRPr lang="en-US" altLang="zh-TW" sz="4000" dirty="0" smtClean="0"/>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852FD30-2024-463F-8747-93D97391ADAC}"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16EED77-D2FF-41B1-8BC8-0A7456E1EA06}" type="slidenum">
              <a:rPr kumimoji="1" lang="zh-TW" altLang="en-US">
                <a:effectLst>
                  <a:outerShdw blurRad="38100" dist="38100" dir="2700000" algn="tl">
                    <a:srgbClr val="000000"/>
                  </a:outerShdw>
                </a:effectLst>
                <a:ea typeface="華康細圓體" pitchFamily="49" charset="-120"/>
                <a:cs typeface="+mj-cs"/>
              </a:rPr>
              <a:pPr>
                <a:defRPr/>
              </a:pPr>
              <a:t>122</a:t>
            </a:fld>
            <a:endParaRPr kumimoji="1" lang="en-US" altLang="zh-TW">
              <a:effectLst>
                <a:outerShdw blurRad="38100" dist="38100" dir="2700000" algn="tl">
                  <a:srgbClr val="000000"/>
                </a:outerShdw>
              </a:effectLst>
              <a:ea typeface="華康細圓體" pitchFamily="49" charset="-120"/>
              <a:cs typeface="+mj-cs"/>
            </a:endParaRPr>
          </a:p>
        </p:txBody>
      </p:sp>
      <p:sp>
        <p:nvSpPr>
          <p:cNvPr id="10" name="AutoShape 4">
            <a:hlinkClick r:id="rId3" action="ppaction://hlinksldjump" highlightClick="1"/>
          </p:cNvPr>
          <p:cNvSpPr>
            <a:spLocks noChangeArrowheads="1"/>
          </p:cNvSpPr>
          <p:nvPr/>
        </p:nvSpPr>
        <p:spPr bwMode="auto">
          <a:xfrm>
            <a:off x="8243888" y="6308725"/>
            <a:ext cx="381000" cy="381000"/>
          </a:xfrm>
          <a:prstGeom prst="actionButtonReturn">
            <a:avLst/>
          </a:prstGeom>
          <a:solidFill>
            <a:srgbClr val="FF9900"/>
          </a:solidFill>
          <a:ln w="12700">
            <a:solidFill>
              <a:schemeClr val="tx1"/>
            </a:solidFill>
            <a:miter lim="800000"/>
            <a:headEnd/>
            <a:tailEnd/>
          </a:ln>
          <a:effectLst>
            <a:outerShdw blurRad="50800" dist="50800" dir="5400000" algn="ctr" rotWithShape="0">
              <a:schemeClr val="accent4">
                <a:lumMod val="10000"/>
              </a:schemeClr>
            </a:outerShdw>
          </a:effectLst>
        </p:spPr>
        <p:txBody>
          <a:bodyPr wrap="none" anchor="ctr"/>
          <a:lstStyle/>
          <a:p>
            <a:endParaRPr lang="zh-TW" altLang="en-US"/>
          </a:p>
        </p:txBody>
      </p:sp>
    </p:spTree>
    <p:custDataLst>
      <p:tags r:id="rId1"/>
    </p:custDataLst>
    <p:extLst>
      <p:ext uri="{BB962C8B-B14F-4D97-AF65-F5344CB8AC3E}">
        <p14:creationId xmlns:p14="http://schemas.microsoft.com/office/powerpoint/2010/main" val="2936935730"/>
      </p:ext>
    </p:extLst>
  </p:cSld>
  <p:clrMapOvr>
    <a:masterClrMapping/>
  </p:clrMapOvr>
  <p:transition>
    <p:dissolv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74B34FE-2B89-4E15-BBE5-707DA55B3B9F}"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662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19D2B93-5961-4DD7-A2E2-359971419AAF}" type="slidenum">
              <a:rPr kumimoji="1" lang="zh-TW" altLang="en-US">
                <a:effectLst>
                  <a:outerShdw blurRad="38100" dist="38100" dir="2700000" algn="tl">
                    <a:srgbClr val="000000"/>
                  </a:outerShdw>
                </a:effectLst>
                <a:ea typeface="華康細圓體" pitchFamily="49" charset="-120"/>
                <a:cs typeface="+mj-cs"/>
              </a:rPr>
              <a:pPr>
                <a:defRPr/>
              </a:pPr>
              <a:t>123</a:t>
            </a:fld>
            <a:endParaRPr kumimoji="1" lang="en-US" altLang="zh-TW">
              <a:effectLst>
                <a:outerShdw blurRad="38100" dist="38100" dir="2700000" algn="tl">
                  <a:srgbClr val="000000"/>
                </a:outerShdw>
              </a:effectLst>
              <a:ea typeface="華康細圓體" pitchFamily="49" charset="-120"/>
              <a:cs typeface="+mj-cs"/>
            </a:endParaRPr>
          </a:p>
        </p:txBody>
      </p:sp>
      <p:sp>
        <p:nvSpPr>
          <p:cNvPr id="203778" name="Rectangle 2"/>
          <p:cNvSpPr>
            <a:spLocks noGrp="1" noChangeArrowheads="1"/>
          </p:cNvSpPr>
          <p:nvPr>
            <p:ph type="title"/>
          </p:nvPr>
        </p:nvSpPr>
        <p:spPr>
          <a:xfrm>
            <a:off x="827584" y="260648"/>
            <a:ext cx="771525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Intersection</a:t>
            </a:r>
          </a:p>
        </p:txBody>
      </p:sp>
      <p:sp>
        <p:nvSpPr>
          <p:cNvPr id="203779" name="Rectangle 3"/>
          <p:cNvSpPr>
            <a:spLocks noGrp="1" noChangeArrowheads="1"/>
          </p:cNvSpPr>
          <p:nvPr>
            <p:ph type="body" idx="1"/>
          </p:nvPr>
        </p:nvSpPr>
        <p:spPr>
          <a:xfrm>
            <a:off x="179512" y="1412776"/>
            <a:ext cx="8856984" cy="2736304"/>
          </a:xfrm>
        </p:spPr>
        <p:txBody>
          <a:bodyPr/>
          <a:lstStyle/>
          <a:p>
            <a:pPr eaLnBrk="1" hangingPunct="1">
              <a:defRPr/>
            </a:pPr>
            <a:r>
              <a:rPr lang="en-US" altLang="zh-TW" dirty="0" smtClean="0"/>
              <a:t>For two events, </a:t>
            </a:r>
            <a:r>
              <a:rPr lang="en-US" altLang="zh-TW" i="1" dirty="0" smtClean="0">
                <a:latin typeface="Times New Roman" pitchFamily="18" charset="0"/>
              </a:rPr>
              <a:t>A</a:t>
            </a:r>
            <a:r>
              <a:rPr lang="en-US" altLang="zh-TW" dirty="0" smtClean="0"/>
              <a:t> and </a:t>
            </a:r>
            <a:r>
              <a:rPr lang="en-US" altLang="zh-TW" i="1" dirty="0" smtClean="0">
                <a:latin typeface="Times New Roman" pitchFamily="18" charset="0"/>
              </a:rPr>
              <a:t>B</a:t>
            </a:r>
            <a:r>
              <a:rPr lang="en-US" altLang="zh-TW" dirty="0" smtClean="0"/>
              <a:t>, </a:t>
            </a:r>
            <a:r>
              <a:rPr lang="en-US" altLang="zh-TW" b="1" i="1" dirty="0" smtClean="0">
                <a:solidFill>
                  <a:schemeClr val="folHlink"/>
                </a:solidFill>
                <a:latin typeface="Times New Roman" pitchFamily="18" charset="0"/>
              </a:rPr>
              <a:t>P</a:t>
            </a:r>
            <a:r>
              <a:rPr lang="en-US" altLang="zh-TW" b="1" dirty="0" smtClean="0">
                <a:solidFill>
                  <a:schemeClr val="folHlink"/>
                </a:solidFill>
              </a:rPr>
              <a:t>(</a:t>
            </a:r>
            <a:r>
              <a:rPr lang="en-US" altLang="zh-TW" b="1" i="1" dirty="0" smtClean="0">
                <a:solidFill>
                  <a:schemeClr val="folHlink"/>
                </a:solidFill>
                <a:latin typeface="Times New Roman" pitchFamily="18" charset="0"/>
              </a:rPr>
              <a:t>A</a:t>
            </a:r>
            <a:r>
              <a:rPr lang="en-US" altLang="zh-TW" b="1" dirty="0" smtClean="0">
                <a:solidFill>
                  <a:schemeClr val="folHlink"/>
                </a:solidFill>
                <a:sym typeface="Symbol"/>
              </a:rPr>
              <a:t></a:t>
            </a:r>
            <a:r>
              <a:rPr lang="en-US" altLang="zh-TW" b="1" i="1" dirty="0" smtClean="0">
                <a:solidFill>
                  <a:schemeClr val="folHlink"/>
                </a:solidFill>
                <a:latin typeface="Times New Roman" pitchFamily="18" charset="0"/>
              </a:rPr>
              <a:t>B</a:t>
            </a:r>
            <a:r>
              <a:rPr lang="en-US" altLang="zh-TW" b="1" dirty="0" smtClean="0">
                <a:solidFill>
                  <a:schemeClr val="folHlink"/>
                </a:solidFill>
              </a:rPr>
              <a:t>) = </a:t>
            </a:r>
            <a:r>
              <a:rPr lang="en-US" altLang="zh-TW" b="1" i="1" dirty="0" smtClean="0">
                <a:solidFill>
                  <a:schemeClr val="folHlink"/>
                </a:solidFill>
                <a:latin typeface="Times New Roman" pitchFamily="18" charset="0"/>
              </a:rPr>
              <a:t>P</a:t>
            </a:r>
            <a:r>
              <a:rPr lang="en-US" altLang="zh-TW" b="1" dirty="0" smtClean="0">
                <a:solidFill>
                  <a:schemeClr val="folHlink"/>
                </a:solidFill>
              </a:rPr>
              <a:t>(</a:t>
            </a:r>
            <a:r>
              <a:rPr lang="en-US" altLang="zh-TW" b="1" i="1" dirty="0" smtClean="0">
                <a:solidFill>
                  <a:schemeClr val="folHlink"/>
                </a:solidFill>
                <a:latin typeface="Times New Roman" pitchFamily="18" charset="0"/>
              </a:rPr>
              <a:t>A</a:t>
            </a:r>
            <a:r>
              <a:rPr lang="en-US" altLang="zh-TW" b="1" dirty="0" smtClean="0">
                <a:solidFill>
                  <a:schemeClr val="folHlink"/>
                </a:solidFill>
              </a:rPr>
              <a:t> and </a:t>
            </a:r>
            <a:r>
              <a:rPr lang="en-US" altLang="zh-TW" b="1" i="1" dirty="0" smtClean="0">
                <a:solidFill>
                  <a:schemeClr val="folHlink"/>
                </a:solidFill>
                <a:latin typeface="Times New Roman" pitchFamily="18" charset="0"/>
              </a:rPr>
              <a:t>B</a:t>
            </a:r>
            <a:r>
              <a:rPr lang="en-US" altLang="zh-TW" b="1" dirty="0" smtClean="0">
                <a:solidFill>
                  <a:schemeClr val="folHlink"/>
                </a:solidFill>
              </a:rPr>
              <a:t>)</a:t>
            </a:r>
            <a:r>
              <a:rPr lang="en-US" altLang="zh-TW" dirty="0" smtClean="0"/>
              <a:t> =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A</a:t>
            </a:r>
            <a:r>
              <a:rPr lang="en-US" altLang="zh-TW" dirty="0" smtClean="0"/>
              <a:t> and </a:t>
            </a:r>
            <a:r>
              <a:rPr lang="en-US" altLang="zh-TW" i="1" dirty="0" smtClean="0">
                <a:latin typeface="Times New Roman" pitchFamily="18" charset="0"/>
              </a:rPr>
              <a:t>B</a:t>
            </a:r>
            <a:r>
              <a:rPr lang="en-US" altLang="zh-TW" dirty="0" smtClean="0"/>
              <a:t> both occur) = </a:t>
            </a:r>
            <a:r>
              <a:rPr lang="en-US" altLang="zh-TW" i="1" dirty="0" smtClean="0">
                <a:latin typeface="Times New Roman" pitchFamily="18" charset="0"/>
              </a:rPr>
              <a:t>P</a:t>
            </a:r>
            <a:r>
              <a:rPr lang="en-US" altLang="zh-TW" dirty="0" smtClean="0"/>
              <a:t>(The intersection of </a:t>
            </a:r>
            <a:r>
              <a:rPr lang="en-US" altLang="zh-TW" i="1" dirty="0" smtClean="0">
                <a:latin typeface="Times New Roman" pitchFamily="18" charset="0"/>
              </a:rPr>
              <a:t>A</a:t>
            </a:r>
            <a:r>
              <a:rPr lang="en-US" altLang="zh-TW" dirty="0" smtClean="0"/>
              <a:t> and </a:t>
            </a:r>
            <a:r>
              <a:rPr lang="en-US" altLang="zh-TW" i="1" dirty="0" smtClean="0">
                <a:latin typeface="Times New Roman" pitchFamily="18" charset="0"/>
              </a:rPr>
              <a:t>B</a:t>
            </a:r>
            <a:r>
              <a:rPr lang="en-US" altLang="zh-TW" dirty="0" smtClean="0"/>
              <a:t>)</a:t>
            </a:r>
            <a:endParaRPr lang="en-US" altLang="zh-TW" i="1" dirty="0" smtClean="0">
              <a:latin typeface="Times New Roman" pitchFamily="18" charset="0"/>
            </a:endParaRPr>
          </a:p>
        </p:txBody>
      </p:sp>
      <p:graphicFrame>
        <p:nvGraphicFramePr>
          <p:cNvPr id="26626" name="Object 4"/>
          <p:cNvGraphicFramePr>
            <a:graphicFrameLocks noChangeAspect="1"/>
          </p:cNvGraphicFramePr>
          <p:nvPr/>
        </p:nvGraphicFramePr>
        <p:xfrm>
          <a:off x="611560" y="5301208"/>
          <a:ext cx="7920037" cy="936104"/>
        </p:xfrm>
        <a:graphic>
          <a:graphicData uri="http://schemas.openxmlformats.org/presentationml/2006/ole">
            <mc:AlternateContent xmlns:mc="http://schemas.openxmlformats.org/markup-compatibility/2006">
              <mc:Choice xmlns:v="urn:schemas-microsoft-com:vml" Requires="v">
                <p:oleObj spid="_x0000_s26736" name="方程式" r:id="rId3" imgW="1854000" imgH="228600" progId="Equation.3">
                  <p:embed/>
                </p:oleObj>
              </mc:Choice>
              <mc:Fallback>
                <p:oleObj name="方程式" r:id="rId3" imgW="18540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5301208"/>
                        <a:ext cx="7920037" cy="936104"/>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7" name="Rectangle 3"/>
          <p:cNvSpPr txBox="1">
            <a:spLocks noChangeArrowheads="1"/>
          </p:cNvSpPr>
          <p:nvPr/>
        </p:nvSpPr>
        <p:spPr bwMode="auto">
          <a:xfrm>
            <a:off x="179512" y="4365104"/>
            <a:ext cx="8640960" cy="9362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For </a:t>
            </a:r>
            <a:r>
              <a:rPr kumimoji="1" lang="en-US" altLang="zh-TW" sz="44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n</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 </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events, </a:t>
            </a:r>
            <a:r>
              <a:rPr kumimoji="1" lang="en-US" altLang="zh-TW" sz="44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A</a:t>
            </a:r>
            <a:r>
              <a:rPr kumimoji="1" lang="en-US" altLang="zh-TW" sz="4400" b="0" i="1" u="none" strike="noStrike" kern="0" cap="none" spc="0" normalizeH="0" baseline="-2500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i</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 </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where 1 </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Symbol" pitchFamily="18" charset="2"/>
              </a:rPr>
              <a:t></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1" lang="en-US" altLang="zh-TW" sz="4400" b="0" i="1"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i</a:t>
            </a:r>
            <a:r>
              <a:rPr kumimoji="1" lang="en-US" altLang="zh-TW" sz="44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 </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Symbol" pitchFamily="18" charset="2"/>
              </a:rPr>
              <a:t></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1" lang="en-US" altLang="zh-TW" sz="44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626"/>
                                        </p:tgtEl>
                                        <p:attrNameLst>
                                          <p:attrName>style.visibility</p:attrName>
                                        </p:attrNameLst>
                                      </p:cBhvr>
                                      <p:to>
                                        <p:strVal val="visible"/>
                                      </p:to>
                                    </p:set>
                                    <p:animEffect transition="in" filter="wipe(left)">
                                      <p:cBhvr>
                                        <p:cTn id="11"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1E9314C-37AF-461B-A359-71AA25A2A6C4}"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7763"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2B26043-1043-45B9-A86B-CFDDE1F792B2}" type="slidenum">
              <a:rPr kumimoji="1" lang="zh-TW" altLang="en-US">
                <a:effectLst>
                  <a:outerShdw blurRad="38100" dist="38100" dir="2700000" algn="tl">
                    <a:srgbClr val="000000"/>
                  </a:outerShdw>
                </a:effectLst>
                <a:ea typeface="華康細圓體" pitchFamily="49" charset="-120"/>
                <a:cs typeface="+mj-cs"/>
              </a:rPr>
              <a:pPr>
                <a:defRPr/>
              </a:pPr>
              <a:t>124</a:t>
            </a:fld>
            <a:endParaRPr kumimoji="1" lang="en-US" altLang="zh-TW">
              <a:effectLst>
                <a:outerShdw blurRad="38100" dist="38100" dir="2700000" algn="tl">
                  <a:srgbClr val="000000"/>
                </a:outerShdw>
              </a:effectLst>
              <a:ea typeface="華康細圓體" pitchFamily="49" charset="-120"/>
              <a:cs typeface="+mj-cs"/>
            </a:endParaRPr>
          </a:p>
        </p:txBody>
      </p:sp>
      <p:sp>
        <p:nvSpPr>
          <p:cNvPr id="221186" name="Rectangle 2"/>
          <p:cNvSpPr>
            <a:spLocks noGrp="1" noChangeArrowheads="1"/>
          </p:cNvSpPr>
          <p:nvPr>
            <p:ph type="title"/>
          </p:nvPr>
        </p:nvSpPr>
        <p:spPr>
          <a:xfrm>
            <a:off x="827088" y="260648"/>
            <a:ext cx="7715250" cy="102393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221187" name="Rectangle 3"/>
          <p:cNvSpPr>
            <a:spLocks noGrp="1" noChangeArrowheads="1"/>
          </p:cNvSpPr>
          <p:nvPr>
            <p:ph type="body" idx="1"/>
          </p:nvPr>
        </p:nvSpPr>
        <p:spPr>
          <a:xfrm>
            <a:off x="468313" y="1341438"/>
            <a:ext cx="8447087" cy="5183187"/>
          </a:xfrm>
        </p:spPr>
        <p:txBody>
          <a:bodyPr/>
          <a:lstStyle/>
          <a:p>
            <a:pPr eaLnBrk="1" hangingPunct="1">
              <a:lnSpc>
                <a:spcPct val="90000"/>
              </a:lnSpc>
              <a:buFont typeface="Wingdings" pitchFamily="2" charset="2"/>
              <a:buNone/>
              <a:defRPr/>
            </a:pPr>
            <a:r>
              <a:rPr lang="en-US" altLang="zh-TW" smtClean="0"/>
              <a:t>The number of spots turning up when </a:t>
            </a:r>
            <a:r>
              <a:rPr lang="en-US" altLang="zh-TW" b="1" smtClean="0">
                <a:solidFill>
                  <a:schemeClr val="folHlink"/>
                </a:solidFill>
              </a:rPr>
              <a:t>a six-side dice</a:t>
            </a:r>
            <a:r>
              <a:rPr lang="en-US" altLang="zh-TW" smtClean="0"/>
              <a:t> is tossed is observed. Consider the following events.</a:t>
            </a:r>
          </a:p>
          <a:p>
            <a:pPr eaLnBrk="1" hangingPunct="1">
              <a:lnSpc>
                <a:spcPct val="90000"/>
              </a:lnSpc>
              <a:buFont typeface="Wingdings" pitchFamily="2" charset="2"/>
              <a:buNone/>
              <a:defRPr/>
            </a:pPr>
            <a:r>
              <a:rPr lang="en-US" altLang="zh-TW" b="1" i="1" smtClean="0">
                <a:latin typeface="Times New Roman" pitchFamily="18" charset="0"/>
              </a:rPr>
              <a:t>A</a:t>
            </a:r>
            <a:r>
              <a:rPr lang="en-US" altLang="zh-TW" smtClean="0"/>
              <a:t>: The number observed is </a:t>
            </a:r>
            <a:r>
              <a:rPr lang="en-US" altLang="zh-TW" b="1" smtClean="0">
                <a:solidFill>
                  <a:schemeClr val="folHlink"/>
                </a:solidFill>
              </a:rPr>
              <a:t>at most 2</a:t>
            </a:r>
            <a:r>
              <a:rPr lang="en-US" altLang="zh-TW" smtClean="0"/>
              <a:t>.</a:t>
            </a:r>
          </a:p>
          <a:p>
            <a:pPr eaLnBrk="1" hangingPunct="1">
              <a:lnSpc>
                <a:spcPct val="90000"/>
              </a:lnSpc>
              <a:buFont typeface="Wingdings" pitchFamily="2" charset="2"/>
              <a:buNone/>
              <a:defRPr/>
            </a:pPr>
            <a:r>
              <a:rPr lang="en-US" altLang="zh-TW" b="1" i="1" smtClean="0">
                <a:latin typeface="Times New Roman" pitchFamily="18" charset="0"/>
              </a:rPr>
              <a:t>B</a:t>
            </a:r>
            <a:r>
              <a:rPr lang="en-US" altLang="zh-TW" smtClean="0"/>
              <a:t>: The number observed is </a:t>
            </a:r>
            <a:r>
              <a:rPr lang="en-US" altLang="zh-TW" b="1" smtClean="0">
                <a:solidFill>
                  <a:schemeClr val="folHlink"/>
                </a:solidFill>
              </a:rPr>
              <a:t>an even number</a:t>
            </a:r>
            <a:r>
              <a:rPr lang="en-US" altLang="zh-TW" smtClean="0"/>
              <a:t>.</a:t>
            </a:r>
            <a:endParaRPr lang="zh-TW" altLang="en-US" smtClean="0"/>
          </a:p>
        </p:txBody>
      </p:sp>
      <p:pic>
        <p:nvPicPr>
          <p:cNvPr id="6" name="圖片 5" descr="AnimationDD-full_size_2x6.gif"/>
          <p:cNvPicPr>
            <a:picLocks noChangeAspect="1"/>
          </p:cNvPicPr>
          <p:nvPr/>
        </p:nvPicPr>
        <p:blipFill>
          <a:blip r:embed="rId2" cstate="print"/>
          <a:stretch>
            <a:fillRect/>
          </a:stretch>
        </p:blipFill>
        <p:spPr>
          <a:xfrm>
            <a:off x="7524328" y="404664"/>
            <a:ext cx="864096" cy="885432"/>
          </a:xfrm>
          <a:prstGeom prst="rect">
            <a:avLst/>
          </a:prstGeom>
        </p:spPr>
      </p:pic>
    </p:spTree>
  </p:cSld>
  <p:clrMapOvr>
    <a:masterClrMapping/>
  </p:clrMapOvr>
  <p:transition>
    <p:dissolv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24CDD40-E90E-4AAE-9CB0-6B54E2B451A9}"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7652"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C4E4329-649F-44E3-9115-2E7E50FC2752}" type="slidenum">
              <a:rPr kumimoji="1" lang="zh-TW" altLang="en-US">
                <a:effectLst>
                  <a:outerShdw blurRad="38100" dist="38100" dir="2700000" algn="tl">
                    <a:srgbClr val="000000"/>
                  </a:outerShdw>
                </a:effectLst>
                <a:ea typeface="華康細圓體" pitchFamily="49" charset="-120"/>
                <a:cs typeface="+mj-cs"/>
              </a:rPr>
              <a:pPr>
                <a:defRPr/>
              </a:pPr>
              <a:t>125</a:t>
            </a:fld>
            <a:endParaRPr kumimoji="1" lang="en-US" altLang="zh-TW">
              <a:effectLst>
                <a:outerShdw blurRad="38100" dist="38100" dir="2700000" algn="tl">
                  <a:srgbClr val="000000"/>
                </a:outerShdw>
              </a:effectLst>
              <a:ea typeface="華康細圓體" pitchFamily="49" charset="-120"/>
              <a:cs typeface="+mj-cs"/>
            </a:endParaRPr>
          </a:p>
        </p:txBody>
      </p:sp>
      <p:sp>
        <p:nvSpPr>
          <p:cNvPr id="211971" name="Rectangle 3"/>
          <p:cNvSpPr>
            <a:spLocks noChangeArrowheads="1"/>
          </p:cNvSpPr>
          <p:nvPr/>
        </p:nvSpPr>
        <p:spPr bwMode="auto">
          <a:xfrm>
            <a:off x="971550" y="3276600"/>
            <a:ext cx="4114800" cy="2514600"/>
          </a:xfrm>
          <a:prstGeom prst="rect">
            <a:avLst/>
          </a:prstGeom>
          <a:solidFill>
            <a:schemeClr val="bg2"/>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endParaRPr kumimoji="0" lang="zh-TW" altLang="en-US" sz="2400">
              <a:effectLst>
                <a:outerShdw blurRad="38100" dist="38100" dir="2700000" algn="tl">
                  <a:srgbClr val="000000"/>
                </a:outerShdw>
              </a:effectLst>
              <a:latin typeface="Arial Narrow" pitchFamily="34" charset="0"/>
            </a:endParaRPr>
          </a:p>
        </p:txBody>
      </p:sp>
      <p:sp>
        <p:nvSpPr>
          <p:cNvPr id="211972" name="Oval 4"/>
          <p:cNvSpPr>
            <a:spLocks noChangeArrowheads="1"/>
          </p:cNvSpPr>
          <p:nvPr/>
        </p:nvSpPr>
        <p:spPr bwMode="auto">
          <a:xfrm>
            <a:off x="1200150" y="3371850"/>
            <a:ext cx="1828800" cy="1565275"/>
          </a:xfrm>
          <a:prstGeom prst="ellipse">
            <a:avLst/>
          </a:prstGeom>
          <a:solidFill>
            <a:schemeClr val="tx1"/>
          </a:solidFill>
          <a:ln w="38100">
            <a:solidFill>
              <a:srgbClr val="FF00FF"/>
            </a:solidFill>
            <a:round/>
            <a:headEnd/>
            <a:tailEnd/>
          </a:ln>
          <a:effectLst>
            <a:outerShdw dist="35921" dir="2700000" algn="ctr" rotWithShape="0">
              <a:schemeClr val="bg2"/>
            </a:outerShdw>
          </a:effectLst>
        </p:spPr>
        <p:txBody>
          <a:bodyPr wrap="none" anchor="ctr"/>
          <a:lstStyle/>
          <a:p>
            <a:pPr algn="ctr" eaLnBrk="0" hangingPunct="0">
              <a:defRPr/>
            </a:pPr>
            <a:endParaRPr kumimoji="0" lang="zh-TW" altLang="en-US" sz="2400">
              <a:effectLst>
                <a:outerShdw blurRad="38100" dist="38100" dir="2700000" algn="tl">
                  <a:srgbClr val="C0C0C0"/>
                </a:outerShdw>
              </a:effectLst>
              <a:latin typeface="Arial Narrow" pitchFamily="34" charset="0"/>
            </a:endParaRPr>
          </a:p>
        </p:txBody>
      </p:sp>
      <p:grpSp>
        <p:nvGrpSpPr>
          <p:cNvPr id="2" name="Group 44"/>
          <p:cNvGrpSpPr>
            <a:grpSpLocks/>
          </p:cNvGrpSpPr>
          <p:nvPr/>
        </p:nvGrpSpPr>
        <p:grpSpPr bwMode="auto">
          <a:xfrm>
            <a:off x="1835150" y="4037015"/>
            <a:ext cx="1233488" cy="931863"/>
            <a:chOff x="336" y="2112"/>
            <a:chExt cx="777" cy="587"/>
          </a:xfrm>
        </p:grpSpPr>
        <p:graphicFrame>
          <p:nvGraphicFramePr>
            <p:cNvPr id="27650" name="Object 5"/>
            <p:cNvGraphicFramePr>
              <a:graphicFrameLocks noChangeAspect="1"/>
            </p:cNvGraphicFramePr>
            <p:nvPr/>
          </p:nvGraphicFramePr>
          <p:xfrm>
            <a:off x="336" y="2112"/>
            <a:ext cx="768" cy="576"/>
          </p:xfrm>
          <a:graphic>
            <a:graphicData uri="http://schemas.openxmlformats.org/presentationml/2006/ole">
              <mc:AlternateContent xmlns:mc="http://schemas.openxmlformats.org/markup-compatibility/2006">
                <mc:Choice xmlns:v="urn:schemas-microsoft-com:vml" Requires="v">
                  <p:oleObj spid="_x0000_s27760" name="點陣圖影像" r:id="rId3" imgW="1286073" imgH="990638" progId="PBrush">
                    <p:embed/>
                  </p:oleObj>
                </mc:Choice>
                <mc:Fallback>
                  <p:oleObj name="點陣圖影像" r:id="rId3" imgW="1286073" imgH="990638"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2112"/>
                          <a:ext cx="768" cy="576"/>
                        </a:xfrm>
                        <a:prstGeom prst="rect">
                          <a:avLst/>
                        </a:prstGeom>
                        <a:solidFill>
                          <a:schemeClr val="bg2">
                            <a:alpha val="50000"/>
                          </a:schemeClr>
                        </a:soli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77" name="Freeform 41"/>
            <p:cNvSpPr>
              <a:spLocks/>
            </p:cNvSpPr>
            <p:nvPr/>
          </p:nvSpPr>
          <p:spPr bwMode="auto">
            <a:xfrm>
              <a:off x="478" y="2239"/>
              <a:ext cx="635" cy="460"/>
            </a:xfrm>
            <a:custGeom>
              <a:avLst/>
              <a:gdLst>
                <a:gd name="T0" fmla="*/ 514 w 520"/>
                <a:gd name="T1" fmla="*/ 0 h 446"/>
                <a:gd name="T2" fmla="*/ 464 w 520"/>
                <a:gd name="T3" fmla="*/ 169 h 446"/>
                <a:gd name="T4" fmla="*/ 373 w 520"/>
                <a:gd name="T5" fmla="*/ 277 h 446"/>
                <a:gd name="T6" fmla="*/ 328 w 520"/>
                <a:gd name="T7" fmla="*/ 322 h 446"/>
                <a:gd name="T8" fmla="*/ 170 w 520"/>
                <a:gd name="T9" fmla="*/ 390 h 446"/>
                <a:gd name="T10" fmla="*/ 0 w 520"/>
                <a:gd name="T11" fmla="*/ 440 h 446"/>
                <a:gd name="T12" fmla="*/ 520 w 520"/>
                <a:gd name="T13" fmla="*/ 446 h 446"/>
                <a:gd name="T14" fmla="*/ 514 w 520"/>
                <a:gd name="T15" fmla="*/ 0 h 446"/>
                <a:gd name="T16" fmla="*/ 0 60000 65536"/>
                <a:gd name="T17" fmla="*/ 0 60000 65536"/>
                <a:gd name="T18" fmla="*/ 0 60000 65536"/>
                <a:gd name="T19" fmla="*/ 0 60000 65536"/>
                <a:gd name="T20" fmla="*/ 0 60000 65536"/>
                <a:gd name="T21" fmla="*/ 0 60000 65536"/>
                <a:gd name="T22" fmla="*/ 0 60000 65536"/>
                <a:gd name="T23" fmla="*/ 0 60000 65536"/>
                <a:gd name="T24" fmla="*/ 0 w 520"/>
                <a:gd name="T25" fmla="*/ 0 h 446"/>
                <a:gd name="T26" fmla="*/ 520 w 520"/>
                <a:gd name="T27" fmla="*/ 446 h 4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0" h="446">
                  <a:moveTo>
                    <a:pt x="514" y="0"/>
                  </a:moveTo>
                  <a:cubicBezTo>
                    <a:pt x="504" y="45"/>
                    <a:pt x="485" y="130"/>
                    <a:pt x="464" y="169"/>
                  </a:cubicBezTo>
                  <a:cubicBezTo>
                    <a:pt x="440" y="212"/>
                    <a:pt x="408" y="242"/>
                    <a:pt x="373" y="277"/>
                  </a:cubicBezTo>
                  <a:cubicBezTo>
                    <a:pt x="360" y="290"/>
                    <a:pt x="344" y="311"/>
                    <a:pt x="328" y="322"/>
                  </a:cubicBezTo>
                  <a:cubicBezTo>
                    <a:pt x="281" y="354"/>
                    <a:pt x="223" y="369"/>
                    <a:pt x="170" y="390"/>
                  </a:cubicBezTo>
                  <a:cubicBezTo>
                    <a:pt x="114" y="412"/>
                    <a:pt x="62" y="440"/>
                    <a:pt x="0" y="440"/>
                  </a:cubicBezTo>
                  <a:lnTo>
                    <a:pt x="520" y="446"/>
                  </a:lnTo>
                  <a:lnTo>
                    <a:pt x="514" y="0"/>
                  </a:lnTo>
                  <a:close/>
                </a:path>
              </a:pathLst>
            </a:custGeom>
            <a:solidFill>
              <a:schemeClr val="bg2"/>
            </a:solidFill>
            <a:ln w="12700" cap="flat" cmpd="sng">
              <a:noFill/>
              <a:prstDash val="solid"/>
              <a:round/>
              <a:headEnd type="none" w="med" len="med"/>
              <a:tailEnd type="none" w="med" len="med"/>
            </a:ln>
          </p:spPr>
          <p:txBody>
            <a:bodyPr wrap="none" anchor="ctr"/>
            <a:lstStyle/>
            <a:p>
              <a:endParaRPr lang="zh-TW" altLang="en-US"/>
            </a:p>
          </p:txBody>
        </p:sp>
      </p:grpSp>
      <p:sp>
        <p:nvSpPr>
          <p:cNvPr id="211970" name="Rectangle 2"/>
          <p:cNvSpPr>
            <a:spLocks noGrp="1" noChangeArrowheads="1"/>
          </p:cNvSpPr>
          <p:nvPr>
            <p:ph type="body" idx="1"/>
          </p:nvPr>
        </p:nvSpPr>
        <p:spPr>
          <a:xfrm>
            <a:off x="611188" y="1268413"/>
            <a:ext cx="8370887" cy="1447800"/>
          </a:xfrm>
        </p:spPr>
        <p:txBody>
          <a:bodyPr/>
          <a:lstStyle/>
          <a:p>
            <a:pPr eaLnBrk="1" hangingPunct="1">
              <a:lnSpc>
                <a:spcPct val="90000"/>
              </a:lnSpc>
              <a:buFont typeface="Wingdings" pitchFamily="2" charset="2"/>
              <a:buNone/>
              <a:defRPr/>
            </a:pPr>
            <a:r>
              <a:rPr lang="en-US" altLang="zh-TW" smtClean="0"/>
              <a:t>Determine the probability of the intersection event </a:t>
            </a:r>
            <a:r>
              <a:rPr lang="en-US" altLang="zh-TW" i="1" smtClean="0">
                <a:latin typeface="Times New Roman" pitchFamily="18" charset="0"/>
              </a:rPr>
              <a:t>A</a:t>
            </a:r>
            <a:r>
              <a:rPr lang="en-US" altLang="zh-TW" smtClean="0"/>
              <a:t> and </a:t>
            </a:r>
            <a:r>
              <a:rPr lang="en-US" altLang="zh-TW" i="1" smtClean="0">
                <a:latin typeface="Times New Roman" pitchFamily="18" charset="0"/>
              </a:rPr>
              <a:t>B</a:t>
            </a:r>
            <a:r>
              <a:rPr lang="en-US" altLang="zh-TW" smtClean="0"/>
              <a:t>.</a:t>
            </a:r>
          </a:p>
        </p:txBody>
      </p:sp>
      <p:sp>
        <p:nvSpPr>
          <p:cNvPr id="211974" name="Oval 6"/>
          <p:cNvSpPr>
            <a:spLocks noChangeArrowheads="1"/>
          </p:cNvSpPr>
          <p:nvPr/>
        </p:nvSpPr>
        <p:spPr bwMode="auto">
          <a:xfrm>
            <a:off x="4171950" y="520065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5</a:t>
            </a:r>
          </a:p>
        </p:txBody>
      </p:sp>
      <p:sp>
        <p:nvSpPr>
          <p:cNvPr id="211975" name="Oval 7"/>
          <p:cNvSpPr>
            <a:spLocks noChangeArrowheads="1"/>
          </p:cNvSpPr>
          <p:nvPr/>
        </p:nvSpPr>
        <p:spPr bwMode="auto">
          <a:xfrm>
            <a:off x="3867150" y="360045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3</a:t>
            </a:r>
          </a:p>
        </p:txBody>
      </p:sp>
      <p:sp>
        <p:nvSpPr>
          <p:cNvPr id="211976" name="Oval 8"/>
          <p:cNvSpPr>
            <a:spLocks noChangeArrowheads="1"/>
          </p:cNvSpPr>
          <p:nvPr/>
        </p:nvSpPr>
        <p:spPr bwMode="auto">
          <a:xfrm>
            <a:off x="1809750" y="4057650"/>
            <a:ext cx="2133600" cy="1581150"/>
          </a:xfrm>
          <a:prstGeom prst="ellipse">
            <a:avLst/>
          </a:prstGeom>
          <a:noFill/>
          <a:ln w="38100">
            <a:solidFill>
              <a:schemeClr val="accent2"/>
            </a:solidFill>
            <a:round/>
            <a:headEnd/>
            <a:tailEnd/>
          </a:ln>
          <a:effectLst>
            <a:outerShdw dist="35921" dir="2700000" algn="ctr" rotWithShape="0">
              <a:schemeClr val="bg2"/>
            </a:outerShdw>
          </a:effectLst>
        </p:spPr>
        <p:txBody>
          <a:bodyPr wrap="none" anchor="ctr"/>
          <a:lstStyle/>
          <a:p>
            <a:pPr algn="ctr" eaLnBrk="0" hangingPunct="0">
              <a:defRPr/>
            </a:pPr>
            <a:endParaRPr kumimoji="0" lang="zh-TW" altLang="en-US" sz="2400">
              <a:effectLst>
                <a:outerShdw blurRad="38100" dist="38100" dir="2700000" algn="tl">
                  <a:srgbClr val="000000"/>
                </a:outerShdw>
              </a:effectLst>
              <a:latin typeface="Arial Narrow" pitchFamily="34" charset="0"/>
            </a:endParaRPr>
          </a:p>
        </p:txBody>
      </p:sp>
      <p:sp>
        <p:nvSpPr>
          <p:cNvPr id="211977" name="Oval 9"/>
          <p:cNvSpPr>
            <a:spLocks noChangeArrowheads="1"/>
          </p:cNvSpPr>
          <p:nvPr/>
        </p:nvSpPr>
        <p:spPr bwMode="auto">
          <a:xfrm>
            <a:off x="1428750" y="367665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1</a:t>
            </a:r>
          </a:p>
        </p:txBody>
      </p:sp>
      <p:sp>
        <p:nvSpPr>
          <p:cNvPr id="211978" name="Oval 10"/>
          <p:cNvSpPr>
            <a:spLocks noChangeArrowheads="1"/>
          </p:cNvSpPr>
          <p:nvPr/>
        </p:nvSpPr>
        <p:spPr bwMode="auto">
          <a:xfrm>
            <a:off x="2190750" y="421005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2</a:t>
            </a:r>
          </a:p>
        </p:txBody>
      </p:sp>
      <p:sp>
        <p:nvSpPr>
          <p:cNvPr id="211979" name="Oval 11"/>
          <p:cNvSpPr>
            <a:spLocks noChangeArrowheads="1"/>
          </p:cNvSpPr>
          <p:nvPr/>
        </p:nvSpPr>
        <p:spPr bwMode="auto">
          <a:xfrm>
            <a:off x="2419350" y="502920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4</a:t>
            </a:r>
          </a:p>
        </p:txBody>
      </p:sp>
      <p:sp>
        <p:nvSpPr>
          <p:cNvPr id="211980" name="Oval 12"/>
          <p:cNvSpPr>
            <a:spLocks noChangeArrowheads="1"/>
          </p:cNvSpPr>
          <p:nvPr/>
        </p:nvSpPr>
        <p:spPr bwMode="auto">
          <a:xfrm>
            <a:off x="3181350" y="459105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6</a:t>
            </a:r>
          </a:p>
        </p:txBody>
      </p:sp>
      <p:sp>
        <p:nvSpPr>
          <p:cNvPr id="211981" name="Text Box 13"/>
          <p:cNvSpPr txBox="1">
            <a:spLocks noChangeArrowheads="1"/>
          </p:cNvSpPr>
          <p:nvPr/>
        </p:nvSpPr>
        <p:spPr bwMode="auto">
          <a:xfrm>
            <a:off x="2987675" y="5013325"/>
            <a:ext cx="488950" cy="641350"/>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3600" b="1" i="1">
                <a:solidFill>
                  <a:schemeClr val="accent2"/>
                </a:solidFill>
                <a:effectLst>
                  <a:outerShdw blurRad="38100" dist="38100" dir="2700000" algn="tl">
                    <a:srgbClr val="000000"/>
                  </a:outerShdw>
                </a:effectLst>
                <a:latin typeface="Times New Roman" pitchFamily="18" charset="0"/>
              </a:rPr>
              <a:t>B</a:t>
            </a:r>
          </a:p>
        </p:txBody>
      </p:sp>
      <p:sp>
        <p:nvSpPr>
          <p:cNvPr id="211982" name="Text Box 14"/>
          <p:cNvSpPr txBox="1">
            <a:spLocks noChangeArrowheads="1"/>
          </p:cNvSpPr>
          <p:nvPr/>
        </p:nvSpPr>
        <p:spPr bwMode="auto">
          <a:xfrm>
            <a:off x="1947863" y="3584575"/>
            <a:ext cx="488950" cy="641350"/>
          </a:xfrm>
          <a:prstGeom prst="rect">
            <a:avLst/>
          </a:prstGeom>
          <a:noFill/>
          <a:ln w="9525">
            <a:noFill/>
            <a:miter lim="800000"/>
            <a:headEnd/>
            <a:tailEnd/>
          </a:ln>
          <a:effectLst>
            <a:outerShdw dist="35921" sx="1000" sy="1000" algn="ctr" rotWithShape="0">
              <a:schemeClr val="bg2"/>
            </a:outerShdw>
          </a:effectLst>
        </p:spPr>
        <p:txBody>
          <a:bodyPr wrap="none" anchor="ctr">
            <a:spAutoFit/>
          </a:bodyPr>
          <a:lstStyle/>
          <a:p>
            <a:pPr algn="ctr" eaLnBrk="0" hangingPunct="0">
              <a:defRPr/>
            </a:pPr>
            <a:r>
              <a:rPr kumimoji="0" lang="en-US" altLang="zh-TW" sz="3600" b="1" i="1" dirty="0">
                <a:solidFill>
                  <a:srgbClr val="FF00FF"/>
                </a:solidFill>
                <a:effectLst>
                  <a:outerShdw blurRad="38100" dist="38100" dir="2700000" algn="tl">
                    <a:srgbClr val="000000">
                      <a:alpha val="43137"/>
                    </a:srgbClr>
                  </a:outerShdw>
                </a:effectLst>
                <a:latin typeface="Times New Roman" pitchFamily="18" charset="0"/>
              </a:rPr>
              <a:t>A</a:t>
            </a:r>
          </a:p>
        </p:txBody>
      </p:sp>
      <p:sp>
        <p:nvSpPr>
          <p:cNvPr id="211983" name="Text Box 15"/>
          <p:cNvSpPr txBox="1">
            <a:spLocks noChangeArrowheads="1"/>
          </p:cNvSpPr>
          <p:nvPr/>
        </p:nvSpPr>
        <p:spPr bwMode="auto">
          <a:xfrm>
            <a:off x="5191125" y="3475038"/>
            <a:ext cx="1919288" cy="701675"/>
          </a:xfrm>
          <a:prstGeom prst="rect">
            <a:avLst/>
          </a:prstGeom>
          <a:noFill/>
          <a:ln w="9525">
            <a:noFill/>
            <a:miter lim="800000"/>
            <a:headEnd/>
            <a:tailEnd/>
          </a:ln>
          <a:effectLst>
            <a:outerShdw dist="35921" dir="2700000" algn="ctr" rotWithShape="0">
              <a:srgbClr val="000000"/>
            </a:outerShdw>
          </a:effectLst>
        </p:spPr>
        <p:txBody>
          <a:bodyPr wrap="none" anchor="ctr">
            <a:spAutoFit/>
          </a:bodyPr>
          <a:lstStyle/>
          <a:p>
            <a:pPr algn="ctr" eaLnBrk="0" hangingPunct="0">
              <a:defRPr/>
            </a:pPr>
            <a:r>
              <a:rPr kumimoji="0" lang="en-US" altLang="zh-TW" sz="4000" i="1">
                <a:latin typeface="Times New Roman" pitchFamily="18" charset="0"/>
              </a:rPr>
              <a:t>A </a:t>
            </a:r>
            <a:r>
              <a:rPr kumimoji="0" lang="en-US" altLang="zh-TW" sz="4000"/>
              <a:t>and </a:t>
            </a:r>
            <a:r>
              <a:rPr kumimoji="0" lang="en-US" altLang="zh-TW" sz="4000" i="1">
                <a:latin typeface="Times New Roman" pitchFamily="18" charset="0"/>
              </a:rPr>
              <a:t>B</a:t>
            </a:r>
          </a:p>
        </p:txBody>
      </p:sp>
      <p:sp>
        <p:nvSpPr>
          <p:cNvPr id="211984" name="Oval 16"/>
          <p:cNvSpPr>
            <a:spLocks noChangeArrowheads="1"/>
          </p:cNvSpPr>
          <p:nvPr/>
        </p:nvSpPr>
        <p:spPr bwMode="auto">
          <a:xfrm>
            <a:off x="2419350" y="5029200"/>
            <a:ext cx="533400" cy="533400"/>
          </a:xfrm>
          <a:prstGeom prst="ellipse">
            <a:avLst/>
          </a:prstGeom>
          <a:solidFill>
            <a:schemeClr val="folHlink"/>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4</a:t>
            </a:r>
          </a:p>
        </p:txBody>
      </p:sp>
      <p:sp>
        <p:nvSpPr>
          <p:cNvPr id="211985" name="Oval 17"/>
          <p:cNvSpPr>
            <a:spLocks noChangeArrowheads="1"/>
          </p:cNvSpPr>
          <p:nvPr/>
        </p:nvSpPr>
        <p:spPr bwMode="auto">
          <a:xfrm>
            <a:off x="3181350" y="4591050"/>
            <a:ext cx="533400" cy="533400"/>
          </a:xfrm>
          <a:prstGeom prst="ellipse">
            <a:avLst/>
          </a:prstGeom>
          <a:solidFill>
            <a:schemeClr val="folHlink"/>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6</a:t>
            </a:r>
          </a:p>
        </p:txBody>
      </p:sp>
      <p:sp>
        <p:nvSpPr>
          <p:cNvPr id="211986" name="Oval 18"/>
          <p:cNvSpPr>
            <a:spLocks noChangeArrowheads="1"/>
          </p:cNvSpPr>
          <p:nvPr/>
        </p:nvSpPr>
        <p:spPr bwMode="auto">
          <a:xfrm>
            <a:off x="1428750" y="3676650"/>
            <a:ext cx="533400" cy="533400"/>
          </a:xfrm>
          <a:prstGeom prst="ellipse">
            <a:avLst/>
          </a:prstGeom>
          <a:solidFill>
            <a:srgbClr val="FF00FF"/>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1</a:t>
            </a:r>
          </a:p>
        </p:txBody>
      </p:sp>
      <p:sp>
        <p:nvSpPr>
          <p:cNvPr id="211987" name="Oval 19"/>
          <p:cNvSpPr>
            <a:spLocks noChangeArrowheads="1"/>
          </p:cNvSpPr>
          <p:nvPr/>
        </p:nvSpPr>
        <p:spPr bwMode="auto">
          <a:xfrm>
            <a:off x="2190750" y="4210050"/>
            <a:ext cx="533400" cy="533400"/>
          </a:xfrm>
          <a:prstGeom prst="ellipse">
            <a:avLst/>
          </a:prstGeom>
          <a:solidFill>
            <a:srgbClr val="FF00FF"/>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2</a:t>
            </a:r>
          </a:p>
        </p:txBody>
      </p:sp>
      <p:sp>
        <p:nvSpPr>
          <p:cNvPr id="211988" name="Oval 20"/>
          <p:cNvSpPr>
            <a:spLocks noChangeArrowheads="1"/>
          </p:cNvSpPr>
          <p:nvPr/>
        </p:nvSpPr>
        <p:spPr bwMode="auto">
          <a:xfrm>
            <a:off x="2190750" y="4210050"/>
            <a:ext cx="533400" cy="533400"/>
          </a:xfrm>
          <a:prstGeom prst="ellipse">
            <a:avLst/>
          </a:prstGeom>
          <a:solidFill>
            <a:schemeClr val="accent2"/>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2</a:t>
            </a:r>
          </a:p>
        </p:txBody>
      </p:sp>
      <p:sp>
        <p:nvSpPr>
          <p:cNvPr id="211989" name="Oval 21"/>
          <p:cNvSpPr>
            <a:spLocks noChangeArrowheads="1"/>
          </p:cNvSpPr>
          <p:nvPr/>
        </p:nvSpPr>
        <p:spPr bwMode="auto">
          <a:xfrm>
            <a:off x="2195513" y="4221163"/>
            <a:ext cx="533400" cy="533400"/>
          </a:xfrm>
          <a:prstGeom prst="ellipse">
            <a:avLst/>
          </a:prstGeom>
          <a:solidFill>
            <a:srgbClr val="CC99FF"/>
          </a:solidFill>
          <a:ln w="38100">
            <a:solidFill>
              <a:srgbClr val="990033"/>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2</a:t>
            </a:r>
          </a:p>
        </p:txBody>
      </p:sp>
      <p:sp>
        <p:nvSpPr>
          <p:cNvPr id="211990" name="Text Box 22"/>
          <p:cNvSpPr txBox="1">
            <a:spLocks noChangeArrowheads="1"/>
          </p:cNvSpPr>
          <p:nvPr/>
        </p:nvSpPr>
        <p:spPr bwMode="auto">
          <a:xfrm>
            <a:off x="5292725" y="4437063"/>
            <a:ext cx="3517900" cy="1311275"/>
          </a:xfrm>
          <a:prstGeom prst="rect">
            <a:avLst/>
          </a:prstGeom>
          <a:noFill/>
          <a:ln w="9525">
            <a:noFill/>
            <a:miter lim="800000"/>
            <a:headEnd/>
            <a:tailEnd/>
          </a:ln>
          <a:effectLst>
            <a:outerShdw dist="35921" dir="2700000" algn="ctr" rotWithShape="0">
              <a:srgbClr val="000000"/>
            </a:outerShdw>
          </a:effectLst>
        </p:spPr>
        <p:txBody>
          <a:bodyPr anchor="ctr">
            <a:spAutoFit/>
          </a:bodyPr>
          <a:lstStyle/>
          <a:p>
            <a:pPr algn="ctr" eaLnBrk="0" hangingPunct="0">
              <a:defRPr/>
            </a:pPr>
            <a:r>
              <a:rPr kumimoji="0" lang="en-US" altLang="zh-TW" sz="4000" i="1">
                <a:latin typeface="Times New Roman" pitchFamily="18" charset="0"/>
              </a:rPr>
              <a:t>P</a:t>
            </a:r>
            <a:r>
              <a:rPr kumimoji="0" lang="en-US" altLang="zh-TW" sz="4000"/>
              <a:t>(</a:t>
            </a:r>
            <a:r>
              <a:rPr kumimoji="0" lang="en-US" altLang="zh-TW" sz="4000" i="1">
                <a:latin typeface="Times New Roman" pitchFamily="18" charset="0"/>
              </a:rPr>
              <a:t>A</a:t>
            </a:r>
            <a:r>
              <a:rPr kumimoji="0" lang="en-US" altLang="zh-TW" sz="4000"/>
              <a:t> and </a:t>
            </a:r>
            <a:r>
              <a:rPr kumimoji="0" lang="en-US" altLang="zh-TW" sz="4000" i="1">
                <a:latin typeface="Times New Roman" pitchFamily="18" charset="0"/>
              </a:rPr>
              <a:t>B</a:t>
            </a:r>
            <a:r>
              <a:rPr kumimoji="0" lang="en-US" altLang="zh-TW" sz="4000"/>
              <a:t>) </a:t>
            </a:r>
          </a:p>
          <a:p>
            <a:pPr algn="ctr" eaLnBrk="0" hangingPunct="0">
              <a:defRPr/>
            </a:pPr>
            <a:r>
              <a:rPr kumimoji="0" lang="en-US" altLang="zh-TW" sz="4000"/>
              <a:t>= </a:t>
            </a:r>
            <a:r>
              <a:rPr kumimoji="0" lang="en-US" altLang="zh-TW" sz="4000" i="1">
                <a:latin typeface="Times New Roman" pitchFamily="18" charset="0"/>
              </a:rPr>
              <a:t>P</a:t>
            </a:r>
            <a:r>
              <a:rPr kumimoji="0" lang="en-US" altLang="zh-TW" sz="4000"/>
              <a:t>(2) = 1/6</a:t>
            </a:r>
          </a:p>
        </p:txBody>
      </p:sp>
      <p:sp>
        <p:nvSpPr>
          <p:cNvPr id="211991" name="Line 23"/>
          <p:cNvSpPr>
            <a:spLocks noChangeShapeType="1"/>
          </p:cNvSpPr>
          <p:nvPr/>
        </p:nvSpPr>
        <p:spPr bwMode="auto">
          <a:xfrm flipH="1">
            <a:off x="2800350" y="4114800"/>
            <a:ext cx="2514600" cy="228600"/>
          </a:xfrm>
          <a:prstGeom prst="line">
            <a:avLst/>
          </a:prstGeom>
          <a:noFill/>
          <a:ln w="28575">
            <a:solidFill>
              <a:srgbClr val="990033"/>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211992" name="Rectangle 24"/>
          <p:cNvSpPr>
            <a:spLocks noGrp="1" noChangeArrowheads="1"/>
          </p:cNvSpPr>
          <p:nvPr>
            <p:ph type="title"/>
          </p:nvPr>
        </p:nvSpPr>
        <p:spPr>
          <a:xfrm>
            <a:off x="611560" y="260648"/>
            <a:ext cx="8246690" cy="103475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27676" name="AutoShape 25">
            <a:hlinkClick r:id="rId5" action="ppaction://hlinksldjump" highlightClick="1"/>
          </p:cNvPr>
          <p:cNvSpPr>
            <a:spLocks noChangeArrowheads="1"/>
          </p:cNvSpPr>
          <p:nvPr/>
        </p:nvSpPr>
        <p:spPr bwMode="auto">
          <a:xfrm>
            <a:off x="7848600" y="6248400"/>
            <a:ext cx="457200" cy="457200"/>
          </a:xfrm>
          <a:prstGeom prst="actionButtonReturn">
            <a:avLst/>
          </a:prstGeom>
          <a:solidFill>
            <a:schemeClr val="folHlink"/>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endParaRPr lang="zh-TW" altLang="en-US">
              <a:solidFill>
                <a:schemeClr val="folHlink"/>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1986"/>
                                        </p:tgtEl>
                                        <p:attrNameLst>
                                          <p:attrName>style.visibility</p:attrName>
                                        </p:attrNameLst>
                                      </p:cBhvr>
                                      <p:to>
                                        <p:strVal val="visible"/>
                                      </p:to>
                                    </p:set>
                                    <p:animEffect transition="in" filter="box(out)">
                                      <p:cBhvr>
                                        <p:cTn id="7" dur="500"/>
                                        <p:tgtEl>
                                          <p:spTgt spid="211986"/>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11987"/>
                                        </p:tgtEl>
                                        <p:attrNameLst>
                                          <p:attrName>style.visibility</p:attrName>
                                        </p:attrNameLst>
                                      </p:cBhvr>
                                      <p:to>
                                        <p:strVal val="visible"/>
                                      </p:to>
                                    </p:set>
                                    <p:animEffect transition="in" filter="box(out)">
                                      <p:cBhvr>
                                        <p:cTn id="11" dur="500"/>
                                        <p:tgtEl>
                                          <p:spTgt spid="211987"/>
                                        </p:tgtEl>
                                      </p:cBhvr>
                                    </p:animEffect>
                                  </p:childTnLst>
                                </p:cTn>
                              </p:par>
                            </p:childTnLst>
                          </p:cTn>
                        </p:par>
                        <p:par>
                          <p:cTn id="12" fill="hold">
                            <p:stCondLst>
                              <p:cond delay="1000"/>
                            </p:stCondLst>
                            <p:childTnLst>
                              <p:par>
                                <p:cTn id="13" presetID="23" presetClass="entr" presetSubtype="16" fill="hold" grpId="0" nodeType="afterEffect">
                                  <p:stCondLst>
                                    <p:cond delay="500"/>
                                  </p:stCondLst>
                                  <p:childTnLst>
                                    <p:set>
                                      <p:cBhvr>
                                        <p:cTn id="14" dur="1" fill="hold">
                                          <p:stCondLst>
                                            <p:cond delay="0"/>
                                          </p:stCondLst>
                                        </p:cTn>
                                        <p:tgtEl>
                                          <p:spTgt spid="211972"/>
                                        </p:tgtEl>
                                        <p:attrNameLst>
                                          <p:attrName>style.visibility</p:attrName>
                                        </p:attrNameLst>
                                      </p:cBhvr>
                                      <p:to>
                                        <p:strVal val="visible"/>
                                      </p:to>
                                    </p:set>
                                    <p:anim calcmode="lin" valueType="num">
                                      <p:cBhvr>
                                        <p:cTn id="15" dur="500" fill="hold"/>
                                        <p:tgtEl>
                                          <p:spTgt spid="211972"/>
                                        </p:tgtEl>
                                        <p:attrNameLst>
                                          <p:attrName>ppt_w</p:attrName>
                                        </p:attrNameLst>
                                      </p:cBhvr>
                                      <p:tavLst>
                                        <p:tav tm="0">
                                          <p:val>
                                            <p:fltVal val="0"/>
                                          </p:val>
                                        </p:tav>
                                        <p:tav tm="100000">
                                          <p:val>
                                            <p:strVal val="#ppt_w"/>
                                          </p:val>
                                        </p:tav>
                                      </p:tavLst>
                                    </p:anim>
                                    <p:anim calcmode="lin" valueType="num">
                                      <p:cBhvr>
                                        <p:cTn id="16" dur="500" fill="hold"/>
                                        <p:tgtEl>
                                          <p:spTgt spid="211972"/>
                                        </p:tgtEl>
                                        <p:attrNameLst>
                                          <p:attrName>ppt_h</p:attrName>
                                        </p:attrNameLst>
                                      </p:cBhvr>
                                      <p:tavLst>
                                        <p:tav tm="0">
                                          <p:val>
                                            <p:fltVal val="0"/>
                                          </p:val>
                                        </p:tav>
                                        <p:tav tm="100000">
                                          <p:val>
                                            <p:strVal val="#ppt_h"/>
                                          </p:val>
                                        </p:tav>
                                      </p:tavLst>
                                    </p:anim>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21198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11984"/>
                                        </p:tgtEl>
                                        <p:attrNameLst>
                                          <p:attrName>style.visibility</p:attrName>
                                        </p:attrNameLst>
                                      </p:cBhvr>
                                      <p:to>
                                        <p:strVal val="visible"/>
                                      </p:to>
                                    </p:set>
                                    <p:animEffect transition="in" filter="box(out)">
                                      <p:cBhvr>
                                        <p:cTn id="24" dur="500"/>
                                        <p:tgtEl>
                                          <p:spTgt spid="211984"/>
                                        </p:tgtEl>
                                      </p:cBhvr>
                                    </p:animEffect>
                                  </p:child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211985"/>
                                        </p:tgtEl>
                                        <p:attrNameLst>
                                          <p:attrName>style.visibility</p:attrName>
                                        </p:attrNameLst>
                                      </p:cBhvr>
                                      <p:to>
                                        <p:strVal val="visible"/>
                                      </p:to>
                                    </p:set>
                                    <p:animEffect transition="in" filter="box(out)">
                                      <p:cBhvr>
                                        <p:cTn id="28" dur="500"/>
                                        <p:tgtEl>
                                          <p:spTgt spid="211985"/>
                                        </p:tgtEl>
                                      </p:cBhvr>
                                    </p:animEffect>
                                  </p:childTnLst>
                                </p:cTn>
                              </p:par>
                            </p:childTnLst>
                          </p:cTn>
                        </p:par>
                        <p:par>
                          <p:cTn id="29" fill="hold">
                            <p:stCondLst>
                              <p:cond delay="1000"/>
                            </p:stCondLst>
                            <p:childTnLst>
                              <p:par>
                                <p:cTn id="30" presetID="4" presetClass="entr" presetSubtype="32" fill="hold" grpId="0" nodeType="afterEffect">
                                  <p:stCondLst>
                                    <p:cond delay="0"/>
                                  </p:stCondLst>
                                  <p:childTnLst>
                                    <p:set>
                                      <p:cBhvr>
                                        <p:cTn id="31" dur="1" fill="hold">
                                          <p:stCondLst>
                                            <p:cond delay="0"/>
                                          </p:stCondLst>
                                        </p:cTn>
                                        <p:tgtEl>
                                          <p:spTgt spid="211988"/>
                                        </p:tgtEl>
                                        <p:attrNameLst>
                                          <p:attrName>style.visibility</p:attrName>
                                        </p:attrNameLst>
                                      </p:cBhvr>
                                      <p:to>
                                        <p:strVal val="visible"/>
                                      </p:to>
                                    </p:set>
                                    <p:animEffect transition="in" filter="box(out)">
                                      <p:cBhvr>
                                        <p:cTn id="32" dur="500"/>
                                        <p:tgtEl>
                                          <p:spTgt spid="211988"/>
                                        </p:tgtEl>
                                      </p:cBhvr>
                                    </p:animEffect>
                                  </p:childTnLst>
                                </p:cTn>
                              </p:par>
                            </p:childTnLst>
                          </p:cTn>
                        </p:par>
                        <p:par>
                          <p:cTn id="33" fill="hold">
                            <p:stCondLst>
                              <p:cond delay="1500"/>
                            </p:stCondLst>
                            <p:childTnLst>
                              <p:par>
                                <p:cTn id="34" presetID="23" presetClass="entr" presetSubtype="16" fill="hold" grpId="0" nodeType="afterEffect">
                                  <p:stCondLst>
                                    <p:cond delay="0"/>
                                  </p:stCondLst>
                                  <p:childTnLst>
                                    <p:set>
                                      <p:cBhvr>
                                        <p:cTn id="35" dur="1" fill="hold">
                                          <p:stCondLst>
                                            <p:cond delay="0"/>
                                          </p:stCondLst>
                                        </p:cTn>
                                        <p:tgtEl>
                                          <p:spTgt spid="211976"/>
                                        </p:tgtEl>
                                        <p:attrNameLst>
                                          <p:attrName>style.visibility</p:attrName>
                                        </p:attrNameLst>
                                      </p:cBhvr>
                                      <p:to>
                                        <p:strVal val="visible"/>
                                      </p:to>
                                    </p:set>
                                    <p:anim calcmode="lin" valueType="num">
                                      <p:cBhvr>
                                        <p:cTn id="36" dur="500" fill="hold"/>
                                        <p:tgtEl>
                                          <p:spTgt spid="211976"/>
                                        </p:tgtEl>
                                        <p:attrNameLst>
                                          <p:attrName>ppt_w</p:attrName>
                                        </p:attrNameLst>
                                      </p:cBhvr>
                                      <p:tavLst>
                                        <p:tav tm="0">
                                          <p:val>
                                            <p:fltVal val="0"/>
                                          </p:val>
                                        </p:tav>
                                        <p:tav tm="100000">
                                          <p:val>
                                            <p:strVal val="#ppt_w"/>
                                          </p:val>
                                        </p:tav>
                                      </p:tavLst>
                                    </p:anim>
                                    <p:anim calcmode="lin" valueType="num">
                                      <p:cBhvr>
                                        <p:cTn id="37" dur="500" fill="hold"/>
                                        <p:tgtEl>
                                          <p:spTgt spid="211976"/>
                                        </p:tgtEl>
                                        <p:attrNameLst>
                                          <p:attrName>ppt_h</p:attrName>
                                        </p:attrNameLst>
                                      </p:cBhvr>
                                      <p:tavLst>
                                        <p:tav tm="0">
                                          <p:val>
                                            <p:fltVal val="0"/>
                                          </p:val>
                                        </p:tav>
                                        <p:tav tm="100000">
                                          <p:val>
                                            <p:strVal val="#ppt_h"/>
                                          </p:val>
                                        </p:tav>
                                      </p:tavLst>
                                    </p:anim>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499"/>
                                          </p:stCondLst>
                                        </p:cTn>
                                        <p:tgtEl>
                                          <p:spTgt spid="21198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11989"/>
                                        </p:tgtEl>
                                        <p:attrNameLst>
                                          <p:attrName>style.visibility</p:attrName>
                                        </p:attrNameLst>
                                      </p:cBhvr>
                                      <p:to>
                                        <p:strVal val="visible"/>
                                      </p:to>
                                    </p:set>
                                    <p:animEffect transition="in" filter="box(in)">
                                      <p:cBhvr>
                                        <p:cTn id="45" dur="500"/>
                                        <p:tgtEl>
                                          <p:spTgt spid="211989"/>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up)">
                                      <p:cBhvr>
                                        <p:cTn id="49" dur="500"/>
                                        <p:tgtEl>
                                          <p:spTgt spid="2"/>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211983"/>
                                        </p:tgtEl>
                                        <p:attrNameLst>
                                          <p:attrName>style.visibility</p:attrName>
                                        </p:attrNameLst>
                                      </p:cBhvr>
                                      <p:to>
                                        <p:strVal val="visible"/>
                                      </p:to>
                                    </p:set>
                                    <p:animEffect transition="in" filter="wipe(up)">
                                      <p:cBhvr>
                                        <p:cTn id="53" dur="500"/>
                                        <p:tgtEl>
                                          <p:spTgt spid="211983"/>
                                        </p:tgtEl>
                                      </p:cBhvr>
                                    </p:animEffect>
                                  </p:childTnLst>
                                </p:cTn>
                              </p:par>
                            </p:childTnLst>
                          </p:cTn>
                        </p:par>
                        <p:par>
                          <p:cTn id="54" fill="hold">
                            <p:stCondLst>
                              <p:cond delay="1500"/>
                            </p:stCondLst>
                            <p:childTnLst>
                              <p:par>
                                <p:cTn id="55" presetID="1" presetClass="entr" presetSubtype="0" fill="hold" nodeType="afterEffect">
                                  <p:stCondLst>
                                    <p:cond delay="0"/>
                                  </p:stCondLst>
                                  <p:childTnLst>
                                    <p:set>
                                      <p:cBhvr>
                                        <p:cTn id="56" dur="1" fill="hold">
                                          <p:stCondLst>
                                            <p:cond delay="499"/>
                                          </p:stCondLst>
                                        </p:cTn>
                                        <p:tgtEl>
                                          <p:spTgt spid="211991"/>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499"/>
                                          </p:stCondLst>
                                        </p:cTn>
                                        <p:tgtEl>
                                          <p:spTgt spid="21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nimBg="1" autoUpdateAnimBg="0"/>
      <p:bldP spid="211976" grpId="0" animBg="1" autoUpdateAnimBg="0"/>
      <p:bldP spid="211981" grpId="0" autoUpdateAnimBg="0"/>
      <p:bldP spid="211982" grpId="0" autoUpdateAnimBg="0"/>
      <p:bldP spid="211983" grpId="0" autoUpdateAnimBg="0"/>
      <p:bldP spid="211984" grpId="0" animBg="1" autoUpdateAnimBg="0"/>
      <p:bldP spid="211985" grpId="0" animBg="1" autoUpdateAnimBg="0"/>
      <p:bldP spid="211986" grpId="0" animBg="1" autoUpdateAnimBg="0"/>
      <p:bldP spid="211987" grpId="0" animBg="1" autoUpdateAnimBg="0"/>
      <p:bldP spid="211988" grpId="0" animBg="1" autoUpdateAnimBg="0"/>
      <p:bldP spid="211989" grpId="0" animBg="1" autoUpdateAnimBg="0"/>
      <p:bldP spid="211990"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9ACE362-B6FB-4B10-B82B-AA3AA5FB8503}"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878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55B779B-360C-45C1-B7E0-745244F10908}" type="slidenum">
              <a:rPr kumimoji="1" lang="zh-TW" altLang="en-US">
                <a:effectLst>
                  <a:outerShdw blurRad="38100" dist="38100" dir="2700000" algn="tl">
                    <a:srgbClr val="000000"/>
                  </a:outerShdw>
                </a:effectLst>
                <a:ea typeface="華康細圓體" pitchFamily="49" charset="-120"/>
                <a:cs typeface="+mj-cs"/>
              </a:rPr>
              <a:pPr>
                <a:defRPr/>
              </a:pPr>
              <a:t>126</a:t>
            </a:fld>
            <a:endParaRPr kumimoji="1" lang="en-US" altLang="zh-TW">
              <a:effectLst>
                <a:outerShdw blurRad="38100" dist="38100" dir="2700000" algn="tl">
                  <a:srgbClr val="000000"/>
                </a:outerShdw>
              </a:effectLst>
              <a:ea typeface="華康細圓體" pitchFamily="49" charset="-120"/>
              <a:cs typeface="+mj-cs"/>
            </a:endParaRPr>
          </a:p>
        </p:txBody>
      </p:sp>
      <p:sp>
        <p:nvSpPr>
          <p:cNvPr id="205826" name="Rectangle 2"/>
          <p:cNvSpPr>
            <a:spLocks noGrp="1" noChangeArrowheads="1"/>
          </p:cNvSpPr>
          <p:nvPr>
            <p:ph type="title"/>
          </p:nvPr>
        </p:nvSpPr>
        <p:spPr>
          <a:xfrm>
            <a:off x="838200" y="260648"/>
            <a:ext cx="771525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Union</a:t>
            </a:r>
          </a:p>
        </p:txBody>
      </p:sp>
      <p:sp>
        <p:nvSpPr>
          <p:cNvPr id="205827" name="Rectangle 3"/>
          <p:cNvSpPr>
            <a:spLocks noGrp="1" noChangeArrowheads="1"/>
          </p:cNvSpPr>
          <p:nvPr>
            <p:ph type="body" idx="1"/>
          </p:nvPr>
        </p:nvSpPr>
        <p:spPr>
          <a:xfrm>
            <a:off x="611560" y="1412776"/>
            <a:ext cx="8280722" cy="2304256"/>
          </a:xfrm>
        </p:spPr>
        <p:txBody>
          <a:bodyPr/>
          <a:lstStyle/>
          <a:p>
            <a:pPr eaLnBrk="1" hangingPunct="1">
              <a:defRPr/>
            </a:pPr>
            <a:r>
              <a:rPr lang="en-US" altLang="zh-TW" sz="4800" dirty="0" smtClean="0"/>
              <a:t>For two events, </a:t>
            </a:r>
            <a:r>
              <a:rPr lang="en-US" altLang="zh-TW" sz="4800" i="1" dirty="0" smtClean="0">
                <a:latin typeface="Times New Roman" pitchFamily="18" charset="0"/>
              </a:rPr>
              <a:t>A</a:t>
            </a:r>
            <a:r>
              <a:rPr lang="en-US" altLang="zh-TW" sz="4800" dirty="0" smtClean="0"/>
              <a:t> and </a:t>
            </a:r>
            <a:r>
              <a:rPr lang="en-US" altLang="zh-TW" sz="4800" i="1" dirty="0" smtClean="0">
                <a:latin typeface="Times New Roman" pitchFamily="18" charset="0"/>
              </a:rPr>
              <a:t>B</a:t>
            </a:r>
            <a:r>
              <a:rPr lang="en-US" altLang="zh-TW" sz="4800" dirty="0" smtClean="0"/>
              <a:t>,</a:t>
            </a:r>
            <a:r>
              <a:rPr lang="en-US" altLang="zh-TW" sz="4800" b="1" dirty="0" smtClean="0">
                <a:solidFill>
                  <a:srgbClr val="FFFF00"/>
                </a:solidFill>
              </a:rPr>
              <a:t> </a:t>
            </a:r>
            <a:r>
              <a:rPr lang="en-US" altLang="zh-TW" sz="4800" b="1" i="1" dirty="0" smtClean="0">
                <a:solidFill>
                  <a:schemeClr val="folHlink"/>
                </a:solidFill>
                <a:latin typeface="Times New Roman" pitchFamily="18" charset="0"/>
              </a:rPr>
              <a:t>P</a:t>
            </a:r>
            <a:r>
              <a:rPr lang="en-US" altLang="zh-TW" sz="4800" b="1" dirty="0" smtClean="0">
                <a:solidFill>
                  <a:schemeClr val="folHlink"/>
                </a:solidFill>
              </a:rPr>
              <a:t>(</a:t>
            </a:r>
            <a:r>
              <a:rPr lang="en-US" altLang="zh-TW" sz="4800" b="1" i="1" dirty="0" smtClean="0">
                <a:solidFill>
                  <a:schemeClr val="folHlink"/>
                </a:solidFill>
                <a:latin typeface="Times New Roman" pitchFamily="18" charset="0"/>
              </a:rPr>
              <a:t>A</a:t>
            </a:r>
            <a:r>
              <a:rPr lang="en-US" altLang="zh-TW" sz="4800" b="1" dirty="0" smtClean="0">
                <a:solidFill>
                  <a:schemeClr val="folHlink"/>
                </a:solidFill>
                <a:sym typeface="Symbol"/>
              </a:rPr>
              <a:t></a:t>
            </a:r>
            <a:r>
              <a:rPr lang="en-US" altLang="zh-TW" sz="4800" b="1" i="1" dirty="0" smtClean="0">
                <a:solidFill>
                  <a:schemeClr val="folHlink"/>
                </a:solidFill>
                <a:latin typeface="Times New Roman" pitchFamily="18" charset="0"/>
              </a:rPr>
              <a:t>B</a:t>
            </a:r>
            <a:r>
              <a:rPr lang="en-US" altLang="zh-TW" sz="4800" b="1" dirty="0" smtClean="0">
                <a:solidFill>
                  <a:schemeClr val="folHlink"/>
                </a:solidFill>
              </a:rPr>
              <a:t>) = </a:t>
            </a:r>
            <a:r>
              <a:rPr lang="en-US" altLang="zh-TW" sz="4800" b="1" i="1" dirty="0" smtClean="0">
                <a:solidFill>
                  <a:schemeClr val="folHlink"/>
                </a:solidFill>
                <a:latin typeface="Times New Roman" pitchFamily="18" charset="0"/>
              </a:rPr>
              <a:t>P</a:t>
            </a:r>
            <a:r>
              <a:rPr lang="en-US" altLang="zh-TW" sz="4800" b="1" dirty="0" smtClean="0">
                <a:solidFill>
                  <a:schemeClr val="folHlink"/>
                </a:solidFill>
              </a:rPr>
              <a:t>(</a:t>
            </a:r>
            <a:r>
              <a:rPr lang="en-US" altLang="zh-TW" sz="4800" b="1" i="1" dirty="0" smtClean="0">
                <a:solidFill>
                  <a:schemeClr val="folHlink"/>
                </a:solidFill>
                <a:latin typeface="Times New Roman" pitchFamily="18" charset="0"/>
              </a:rPr>
              <a:t>A</a:t>
            </a:r>
            <a:r>
              <a:rPr lang="en-US" altLang="zh-TW" sz="4800" b="1" dirty="0" smtClean="0">
                <a:solidFill>
                  <a:schemeClr val="folHlink"/>
                </a:solidFill>
              </a:rPr>
              <a:t> or </a:t>
            </a:r>
            <a:r>
              <a:rPr lang="en-US" altLang="zh-TW" sz="4800" b="1" i="1" dirty="0" smtClean="0">
                <a:solidFill>
                  <a:schemeClr val="folHlink"/>
                </a:solidFill>
                <a:latin typeface="Times New Roman" pitchFamily="18" charset="0"/>
              </a:rPr>
              <a:t>B</a:t>
            </a:r>
            <a:r>
              <a:rPr lang="en-US" altLang="zh-TW" sz="4800" b="1" dirty="0" smtClean="0">
                <a:solidFill>
                  <a:schemeClr val="folHlink"/>
                </a:solidFill>
              </a:rPr>
              <a:t>)</a:t>
            </a:r>
            <a:r>
              <a:rPr lang="en-US" altLang="zh-TW" sz="4800" dirty="0" smtClean="0"/>
              <a:t> = </a:t>
            </a:r>
            <a:r>
              <a:rPr lang="en-US" altLang="zh-TW" sz="4800" i="1" dirty="0" smtClean="0">
                <a:latin typeface="Times New Roman" pitchFamily="18" charset="0"/>
              </a:rPr>
              <a:t>P</a:t>
            </a:r>
            <a:r>
              <a:rPr lang="en-US" altLang="zh-TW" sz="4800" dirty="0" smtClean="0"/>
              <a:t>(</a:t>
            </a:r>
            <a:r>
              <a:rPr lang="en-US" altLang="zh-TW" sz="4800" i="1" dirty="0" smtClean="0">
                <a:latin typeface="Times New Roman" pitchFamily="18" charset="0"/>
              </a:rPr>
              <a:t>A</a:t>
            </a:r>
            <a:r>
              <a:rPr lang="en-US" altLang="zh-TW" sz="4800" dirty="0" smtClean="0"/>
              <a:t> occurs or </a:t>
            </a:r>
            <a:r>
              <a:rPr lang="en-US" altLang="zh-TW" sz="4800" i="1" dirty="0" smtClean="0">
                <a:latin typeface="Times New Roman" pitchFamily="18" charset="0"/>
              </a:rPr>
              <a:t>B</a:t>
            </a:r>
            <a:r>
              <a:rPr lang="en-US" altLang="zh-TW" sz="4800" dirty="0" smtClean="0"/>
              <a:t> occurs or both)</a:t>
            </a:r>
            <a:endParaRPr lang="en-US" altLang="zh-TW" sz="4800" i="1" dirty="0" smtClean="0">
              <a:latin typeface="Times New Roman" pitchFamily="18" charset="0"/>
            </a:endParaRPr>
          </a:p>
        </p:txBody>
      </p:sp>
      <p:graphicFrame>
        <p:nvGraphicFramePr>
          <p:cNvPr id="159745" name="Object 4"/>
          <p:cNvGraphicFramePr>
            <a:graphicFrameLocks noChangeAspect="1"/>
          </p:cNvGraphicFramePr>
          <p:nvPr/>
        </p:nvGraphicFramePr>
        <p:xfrm>
          <a:off x="467544" y="5373216"/>
          <a:ext cx="8244408" cy="859764"/>
        </p:xfrm>
        <a:graphic>
          <a:graphicData uri="http://schemas.openxmlformats.org/presentationml/2006/ole">
            <mc:AlternateContent xmlns:mc="http://schemas.openxmlformats.org/markup-compatibility/2006">
              <mc:Choice xmlns:v="urn:schemas-microsoft-com:vml" Requires="v">
                <p:oleObj spid="_x0000_s159855" name="方程式" r:id="rId3" imgW="2298600" imgH="228600" progId="Equation.3">
                  <p:embed/>
                </p:oleObj>
              </mc:Choice>
              <mc:Fallback>
                <p:oleObj name="方程式" r:id="rId3" imgW="2298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373216"/>
                        <a:ext cx="8244408" cy="859764"/>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7" name="Rectangle 3"/>
          <p:cNvSpPr txBox="1">
            <a:spLocks noChangeArrowheads="1"/>
          </p:cNvSpPr>
          <p:nvPr/>
        </p:nvSpPr>
        <p:spPr bwMode="auto">
          <a:xfrm>
            <a:off x="611560" y="3816424"/>
            <a:ext cx="8208912" cy="162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For </a:t>
            </a:r>
            <a:r>
              <a:rPr kumimoji="1" lang="en-US" altLang="zh-TW" sz="48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n</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 </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events, </a:t>
            </a:r>
            <a:r>
              <a:rPr kumimoji="1" lang="en-US" altLang="zh-TW" sz="48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A</a:t>
            </a:r>
            <a:r>
              <a:rPr kumimoji="1" lang="en-US" altLang="zh-TW" sz="4800" b="0" i="1" u="none" strike="noStrike" kern="0" cap="none" spc="0" normalizeH="0" baseline="-2500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i</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 </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where 1 </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Symbol" pitchFamily="18" charset="2"/>
              </a:rPr>
              <a:t></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1" lang="en-US" altLang="zh-TW" sz="4800" b="0" i="1"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i</a:t>
            </a:r>
            <a:r>
              <a:rPr kumimoji="1" lang="en-US" altLang="zh-TW" sz="48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 </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Symbol" pitchFamily="18" charset="2"/>
              </a:rPr>
              <a:t></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1" lang="en-US" altLang="zh-TW" sz="48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9745"/>
                                        </p:tgtEl>
                                        <p:attrNameLst>
                                          <p:attrName>style.visibility</p:attrName>
                                        </p:attrNameLst>
                                      </p:cBhvr>
                                      <p:to>
                                        <p:strVal val="visible"/>
                                      </p:to>
                                    </p:set>
                                    <p:animEffect transition="in" filter="wipe(left)">
                                      <p:cBhvr>
                                        <p:cTn id="12" dur="500"/>
                                        <p:tgtEl>
                                          <p:spTgt spid="159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1349D24-CF9A-4F70-A340-1734AB5BE833}"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981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FE0A430-2351-45B5-800B-A1A8BEF9A49E}" type="slidenum">
              <a:rPr kumimoji="1" lang="zh-TW" altLang="en-US">
                <a:effectLst>
                  <a:outerShdw blurRad="38100" dist="38100" dir="2700000" algn="tl">
                    <a:srgbClr val="000000"/>
                  </a:outerShdw>
                </a:effectLst>
                <a:ea typeface="華康細圓體" pitchFamily="49" charset="-120"/>
                <a:cs typeface="+mj-cs"/>
              </a:rPr>
              <a:pPr>
                <a:defRPr/>
              </a:pPr>
              <a:t>127</a:t>
            </a:fld>
            <a:endParaRPr kumimoji="1" lang="en-US" altLang="zh-TW">
              <a:effectLst>
                <a:outerShdw blurRad="38100" dist="38100" dir="2700000" algn="tl">
                  <a:srgbClr val="000000"/>
                </a:outerShdw>
              </a:effectLst>
              <a:ea typeface="華康細圓體" pitchFamily="49" charset="-120"/>
              <a:cs typeface="+mj-cs"/>
            </a:endParaRPr>
          </a:p>
        </p:txBody>
      </p:sp>
      <p:sp>
        <p:nvSpPr>
          <p:cNvPr id="342018" name="Rectangle 2"/>
          <p:cNvSpPr>
            <a:spLocks noGrp="1" noChangeArrowheads="1"/>
          </p:cNvSpPr>
          <p:nvPr>
            <p:ph type="title"/>
          </p:nvPr>
        </p:nvSpPr>
        <p:spPr>
          <a:xfrm>
            <a:off x="827088" y="260648"/>
            <a:ext cx="7715250" cy="102393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342019" name="Rectangle 3"/>
          <p:cNvSpPr>
            <a:spLocks noGrp="1" noChangeArrowheads="1"/>
          </p:cNvSpPr>
          <p:nvPr>
            <p:ph type="body" idx="1"/>
          </p:nvPr>
        </p:nvSpPr>
        <p:spPr>
          <a:xfrm>
            <a:off x="468313" y="1341438"/>
            <a:ext cx="8447087" cy="5183187"/>
          </a:xfrm>
        </p:spPr>
        <p:txBody>
          <a:bodyPr/>
          <a:lstStyle/>
          <a:p>
            <a:pPr eaLnBrk="1" hangingPunct="1">
              <a:lnSpc>
                <a:spcPct val="90000"/>
              </a:lnSpc>
              <a:buFont typeface="Wingdings" pitchFamily="2" charset="2"/>
              <a:buNone/>
              <a:defRPr/>
            </a:pPr>
            <a:r>
              <a:rPr lang="en-US" altLang="zh-TW" smtClean="0"/>
              <a:t>The number of spots turning up when </a:t>
            </a:r>
            <a:r>
              <a:rPr lang="en-US" altLang="zh-TW" b="1" smtClean="0">
                <a:solidFill>
                  <a:schemeClr val="folHlink"/>
                </a:solidFill>
              </a:rPr>
              <a:t>a six-side dice</a:t>
            </a:r>
            <a:r>
              <a:rPr lang="en-US" altLang="zh-TW" smtClean="0"/>
              <a:t> is tossed is observed. Consider the following events.</a:t>
            </a:r>
          </a:p>
          <a:p>
            <a:pPr eaLnBrk="1" hangingPunct="1">
              <a:lnSpc>
                <a:spcPct val="90000"/>
              </a:lnSpc>
              <a:buFont typeface="Wingdings" pitchFamily="2" charset="2"/>
              <a:buNone/>
              <a:defRPr/>
            </a:pPr>
            <a:r>
              <a:rPr lang="en-US" altLang="zh-TW" b="1" i="1" smtClean="0">
                <a:latin typeface="Times New Roman" pitchFamily="18" charset="0"/>
              </a:rPr>
              <a:t>A</a:t>
            </a:r>
            <a:r>
              <a:rPr lang="en-US" altLang="zh-TW" smtClean="0"/>
              <a:t>: The number observed is </a:t>
            </a:r>
            <a:r>
              <a:rPr lang="en-US" altLang="zh-TW" b="1" smtClean="0">
                <a:solidFill>
                  <a:schemeClr val="folHlink"/>
                </a:solidFill>
              </a:rPr>
              <a:t>at most 2</a:t>
            </a:r>
            <a:r>
              <a:rPr lang="en-US" altLang="zh-TW" smtClean="0"/>
              <a:t>.</a:t>
            </a:r>
          </a:p>
          <a:p>
            <a:pPr eaLnBrk="1" hangingPunct="1">
              <a:lnSpc>
                <a:spcPct val="90000"/>
              </a:lnSpc>
              <a:buFont typeface="Wingdings" pitchFamily="2" charset="2"/>
              <a:buNone/>
              <a:defRPr/>
            </a:pPr>
            <a:r>
              <a:rPr lang="en-US" altLang="zh-TW" b="1" i="1" smtClean="0">
                <a:latin typeface="Times New Roman" pitchFamily="18" charset="0"/>
              </a:rPr>
              <a:t>B</a:t>
            </a:r>
            <a:r>
              <a:rPr lang="en-US" altLang="zh-TW" smtClean="0"/>
              <a:t>: The number observed is </a:t>
            </a:r>
            <a:r>
              <a:rPr lang="en-US" altLang="zh-TW" b="1" smtClean="0">
                <a:solidFill>
                  <a:schemeClr val="folHlink"/>
                </a:solidFill>
              </a:rPr>
              <a:t>an even number</a:t>
            </a:r>
            <a:r>
              <a:rPr lang="en-US" altLang="zh-TW" smtClean="0"/>
              <a:t>.</a:t>
            </a:r>
            <a:endParaRPr lang="zh-TW" altLang="en-US" smtClean="0"/>
          </a:p>
        </p:txBody>
      </p:sp>
      <p:pic>
        <p:nvPicPr>
          <p:cNvPr id="6" name="圖片 5" descr="AnimationDD-full_size_2x6.gif"/>
          <p:cNvPicPr>
            <a:picLocks noChangeAspect="1"/>
          </p:cNvPicPr>
          <p:nvPr/>
        </p:nvPicPr>
        <p:blipFill>
          <a:blip r:embed="rId2" cstate="print"/>
          <a:stretch>
            <a:fillRect/>
          </a:stretch>
        </p:blipFill>
        <p:spPr>
          <a:xfrm>
            <a:off x="7524328" y="404664"/>
            <a:ext cx="864096" cy="885432"/>
          </a:xfrm>
          <a:prstGeom prst="rect">
            <a:avLst/>
          </a:prstGeom>
        </p:spPr>
      </p:pic>
    </p:spTree>
  </p:cSld>
  <p:clrMapOvr>
    <a:masterClrMapping/>
  </p:clrMapOvr>
  <p:transition>
    <p:dissolv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A325546-9BA1-4F81-B5C8-E79068F58164}"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2083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B073D22-5953-4904-A44E-58F82C11362B}" type="slidenum">
              <a:rPr kumimoji="1" lang="zh-TW" altLang="en-US">
                <a:effectLst>
                  <a:outerShdw blurRad="38100" dist="38100" dir="2700000" algn="tl">
                    <a:srgbClr val="000000"/>
                  </a:outerShdw>
                </a:effectLst>
                <a:ea typeface="華康細圓體" pitchFamily="49" charset="-120"/>
                <a:cs typeface="+mj-cs"/>
              </a:rPr>
              <a:pPr>
                <a:defRPr/>
              </a:pPr>
              <a:t>128</a:t>
            </a:fld>
            <a:endParaRPr kumimoji="1" lang="en-US" altLang="zh-TW">
              <a:effectLst>
                <a:outerShdw blurRad="38100" dist="38100" dir="2700000" algn="tl">
                  <a:srgbClr val="000000"/>
                </a:outerShdw>
              </a:effectLst>
              <a:ea typeface="華康細圓體" pitchFamily="49" charset="-120"/>
              <a:cs typeface="+mj-cs"/>
            </a:endParaRPr>
          </a:p>
        </p:txBody>
      </p:sp>
      <p:sp>
        <p:nvSpPr>
          <p:cNvPr id="215042" name="Rectangle 2"/>
          <p:cNvSpPr>
            <a:spLocks noGrp="1" noChangeArrowheads="1"/>
          </p:cNvSpPr>
          <p:nvPr>
            <p:ph type="body" idx="1"/>
          </p:nvPr>
        </p:nvSpPr>
        <p:spPr>
          <a:xfrm>
            <a:off x="755650" y="1484313"/>
            <a:ext cx="7848600" cy="1600200"/>
          </a:xfrm>
        </p:spPr>
        <p:txBody>
          <a:bodyPr/>
          <a:lstStyle/>
          <a:p>
            <a:pPr eaLnBrk="1" hangingPunct="1">
              <a:buFont typeface="Wingdings" pitchFamily="2" charset="2"/>
              <a:buNone/>
              <a:defRPr/>
            </a:pPr>
            <a:r>
              <a:rPr lang="en-US" altLang="zh-TW" smtClean="0"/>
              <a:t>Determine the probability of the union event (</a:t>
            </a:r>
            <a:r>
              <a:rPr lang="en-US" altLang="zh-TW" i="1" smtClean="0">
                <a:latin typeface="Times New Roman" pitchFamily="18" charset="0"/>
              </a:rPr>
              <a:t>A</a:t>
            </a:r>
            <a:r>
              <a:rPr lang="en-US" altLang="zh-TW" smtClean="0"/>
              <a:t> or </a:t>
            </a:r>
            <a:r>
              <a:rPr lang="en-US" altLang="zh-TW" i="1" smtClean="0">
                <a:latin typeface="Times New Roman" pitchFamily="18" charset="0"/>
              </a:rPr>
              <a:t>B</a:t>
            </a:r>
            <a:r>
              <a:rPr lang="en-US" altLang="zh-TW" smtClean="0"/>
              <a:t>).</a:t>
            </a:r>
          </a:p>
        </p:txBody>
      </p:sp>
      <p:sp>
        <p:nvSpPr>
          <p:cNvPr id="215064" name="Rectangle 24"/>
          <p:cNvSpPr>
            <a:spLocks noGrp="1" noChangeArrowheads="1"/>
          </p:cNvSpPr>
          <p:nvPr>
            <p:ph type="title"/>
          </p:nvPr>
        </p:nvSpPr>
        <p:spPr>
          <a:xfrm>
            <a:off x="467544" y="260648"/>
            <a:ext cx="8390706" cy="110378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Solution: Union</a:t>
            </a:r>
          </a:p>
        </p:txBody>
      </p:sp>
      <p:sp>
        <p:nvSpPr>
          <p:cNvPr id="120838" name="AutoShape 25">
            <a:hlinkClick r:id="rId2" action="ppaction://hlinksldjump" highlightClick="1"/>
          </p:cNvPr>
          <p:cNvSpPr>
            <a:spLocks noChangeArrowheads="1"/>
          </p:cNvSpPr>
          <p:nvPr/>
        </p:nvSpPr>
        <p:spPr bwMode="auto">
          <a:xfrm>
            <a:off x="8172450" y="6237288"/>
            <a:ext cx="457200" cy="457200"/>
          </a:xfrm>
          <a:prstGeom prst="actionButtonReturn">
            <a:avLst/>
          </a:prstGeom>
          <a:solidFill>
            <a:schemeClr val="accent2"/>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215066" name="Rectangle 26"/>
          <p:cNvSpPr>
            <a:spLocks noChangeArrowheads="1"/>
          </p:cNvSpPr>
          <p:nvPr/>
        </p:nvSpPr>
        <p:spPr bwMode="auto">
          <a:xfrm>
            <a:off x="4114800" y="3581400"/>
            <a:ext cx="4114800" cy="2514600"/>
          </a:xfrm>
          <a:prstGeom prst="rect">
            <a:avLst/>
          </a:prstGeom>
          <a:solidFill>
            <a:schemeClr val="tx2"/>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endParaRPr kumimoji="0" lang="zh-TW" altLang="en-US" sz="2400">
              <a:effectLst>
                <a:outerShdw blurRad="38100" dist="38100" dir="2700000" algn="tl">
                  <a:srgbClr val="000000"/>
                </a:outerShdw>
              </a:effectLst>
              <a:latin typeface="Arial Narrow" pitchFamily="34" charset="0"/>
            </a:endParaRPr>
          </a:p>
        </p:txBody>
      </p:sp>
      <p:sp>
        <p:nvSpPr>
          <p:cNvPr id="215067" name="Oval 27"/>
          <p:cNvSpPr>
            <a:spLocks noChangeArrowheads="1"/>
          </p:cNvSpPr>
          <p:nvPr/>
        </p:nvSpPr>
        <p:spPr bwMode="auto">
          <a:xfrm>
            <a:off x="4343400" y="3676650"/>
            <a:ext cx="1828800" cy="1565275"/>
          </a:xfrm>
          <a:prstGeom prst="ellipse">
            <a:avLst/>
          </a:prstGeom>
          <a:solidFill>
            <a:schemeClr val="bg1"/>
          </a:solidFill>
          <a:ln w="38100">
            <a:solidFill>
              <a:srgbClr val="FF00FF"/>
            </a:solidFill>
            <a:round/>
            <a:headEnd/>
            <a:tailEnd/>
          </a:ln>
          <a:effectLst>
            <a:outerShdw dist="35921" dir="2700000" algn="ctr" rotWithShape="0">
              <a:schemeClr val="bg2"/>
            </a:outerShdw>
          </a:effectLst>
        </p:spPr>
        <p:txBody>
          <a:bodyPr wrap="none" anchor="ctr"/>
          <a:lstStyle/>
          <a:p>
            <a:pPr algn="ctr" eaLnBrk="0" hangingPunct="0">
              <a:defRPr/>
            </a:pPr>
            <a:endParaRPr kumimoji="0" lang="zh-TW" altLang="en-US" sz="2400">
              <a:effectLst>
                <a:outerShdw blurRad="38100" dist="38100" dir="2700000" algn="tl">
                  <a:srgbClr val="000000"/>
                </a:outerShdw>
              </a:effectLst>
              <a:latin typeface="Arial Narrow" pitchFamily="34" charset="0"/>
            </a:endParaRPr>
          </a:p>
        </p:txBody>
      </p:sp>
      <p:sp>
        <p:nvSpPr>
          <p:cNvPr id="215068" name="Oval 28"/>
          <p:cNvSpPr>
            <a:spLocks noChangeArrowheads="1"/>
          </p:cNvSpPr>
          <p:nvPr/>
        </p:nvSpPr>
        <p:spPr bwMode="auto">
          <a:xfrm>
            <a:off x="7315200" y="550545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5</a:t>
            </a:r>
          </a:p>
        </p:txBody>
      </p:sp>
      <p:sp>
        <p:nvSpPr>
          <p:cNvPr id="215069" name="Oval 29"/>
          <p:cNvSpPr>
            <a:spLocks noChangeArrowheads="1"/>
          </p:cNvSpPr>
          <p:nvPr/>
        </p:nvSpPr>
        <p:spPr bwMode="auto">
          <a:xfrm>
            <a:off x="7010400" y="390525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3</a:t>
            </a:r>
          </a:p>
        </p:txBody>
      </p:sp>
      <p:sp>
        <p:nvSpPr>
          <p:cNvPr id="215070" name="Oval 30"/>
          <p:cNvSpPr>
            <a:spLocks noChangeArrowheads="1"/>
          </p:cNvSpPr>
          <p:nvPr/>
        </p:nvSpPr>
        <p:spPr bwMode="auto">
          <a:xfrm>
            <a:off x="4953000" y="4362450"/>
            <a:ext cx="2133600" cy="1524000"/>
          </a:xfrm>
          <a:prstGeom prst="ellipse">
            <a:avLst/>
          </a:prstGeom>
          <a:noFill/>
          <a:ln w="38100">
            <a:solidFill>
              <a:schemeClr val="accent2"/>
            </a:solidFill>
            <a:round/>
            <a:headEnd/>
            <a:tailEnd/>
          </a:ln>
          <a:effectLst>
            <a:outerShdw dist="35921" dir="2700000" algn="ctr" rotWithShape="0">
              <a:schemeClr val="bg2"/>
            </a:outerShdw>
          </a:effectLst>
        </p:spPr>
        <p:txBody>
          <a:bodyPr wrap="none" anchor="ctr"/>
          <a:lstStyle/>
          <a:p>
            <a:pPr algn="ctr" eaLnBrk="0" hangingPunct="0">
              <a:defRPr/>
            </a:pPr>
            <a:endParaRPr kumimoji="0" lang="zh-TW" altLang="en-US" sz="2400">
              <a:effectLst>
                <a:outerShdw blurRad="38100" dist="38100" dir="2700000" algn="tl">
                  <a:srgbClr val="000000"/>
                </a:outerShdw>
              </a:effectLst>
              <a:latin typeface="Arial Narrow" pitchFamily="34" charset="0"/>
            </a:endParaRPr>
          </a:p>
        </p:txBody>
      </p:sp>
      <p:sp>
        <p:nvSpPr>
          <p:cNvPr id="215071" name="Oval 31"/>
          <p:cNvSpPr>
            <a:spLocks noChangeArrowheads="1"/>
          </p:cNvSpPr>
          <p:nvPr/>
        </p:nvSpPr>
        <p:spPr bwMode="auto">
          <a:xfrm>
            <a:off x="4572000" y="398145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1</a:t>
            </a:r>
          </a:p>
        </p:txBody>
      </p:sp>
      <p:sp>
        <p:nvSpPr>
          <p:cNvPr id="215072" name="Oval 32"/>
          <p:cNvSpPr>
            <a:spLocks noChangeArrowheads="1"/>
          </p:cNvSpPr>
          <p:nvPr/>
        </p:nvSpPr>
        <p:spPr bwMode="auto">
          <a:xfrm>
            <a:off x="5334000" y="451485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2</a:t>
            </a:r>
          </a:p>
        </p:txBody>
      </p:sp>
      <p:sp>
        <p:nvSpPr>
          <p:cNvPr id="215073" name="Oval 33"/>
          <p:cNvSpPr>
            <a:spLocks noChangeArrowheads="1"/>
          </p:cNvSpPr>
          <p:nvPr/>
        </p:nvSpPr>
        <p:spPr bwMode="auto">
          <a:xfrm>
            <a:off x="5410200" y="527685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4</a:t>
            </a:r>
          </a:p>
        </p:txBody>
      </p:sp>
      <p:sp>
        <p:nvSpPr>
          <p:cNvPr id="215074" name="Oval 34"/>
          <p:cNvSpPr>
            <a:spLocks noChangeArrowheads="1"/>
          </p:cNvSpPr>
          <p:nvPr/>
        </p:nvSpPr>
        <p:spPr bwMode="auto">
          <a:xfrm>
            <a:off x="6324600" y="489585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6</a:t>
            </a:r>
          </a:p>
        </p:txBody>
      </p:sp>
      <p:sp>
        <p:nvSpPr>
          <p:cNvPr id="215075" name="Text Box 35"/>
          <p:cNvSpPr txBox="1">
            <a:spLocks noChangeArrowheads="1"/>
          </p:cNvSpPr>
          <p:nvPr/>
        </p:nvSpPr>
        <p:spPr bwMode="auto">
          <a:xfrm>
            <a:off x="6208713" y="4514850"/>
            <a:ext cx="387350" cy="457200"/>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b="1" i="1">
                <a:solidFill>
                  <a:schemeClr val="accent2"/>
                </a:solidFill>
                <a:effectLst>
                  <a:outerShdw blurRad="38100" dist="38100" dir="2700000" algn="tl">
                    <a:srgbClr val="000000"/>
                  </a:outerShdw>
                </a:effectLst>
                <a:latin typeface="Times New Roman" pitchFamily="18" charset="0"/>
              </a:rPr>
              <a:t>B</a:t>
            </a:r>
          </a:p>
        </p:txBody>
      </p:sp>
      <p:sp>
        <p:nvSpPr>
          <p:cNvPr id="215076" name="Text Box 36"/>
          <p:cNvSpPr txBox="1">
            <a:spLocks noChangeArrowheads="1"/>
          </p:cNvSpPr>
          <p:nvPr/>
        </p:nvSpPr>
        <p:spPr bwMode="auto">
          <a:xfrm>
            <a:off x="5141913" y="3981450"/>
            <a:ext cx="387350" cy="457200"/>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b="1" i="1">
                <a:solidFill>
                  <a:srgbClr val="FF00FF"/>
                </a:solidFill>
                <a:effectLst>
                  <a:outerShdw blurRad="38100" dist="38100" dir="2700000" algn="tl">
                    <a:srgbClr val="000000"/>
                  </a:outerShdw>
                </a:effectLst>
                <a:latin typeface="Times New Roman" pitchFamily="18" charset="0"/>
              </a:rPr>
              <a:t>A</a:t>
            </a:r>
          </a:p>
        </p:txBody>
      </p:sp>
      <p:sp>
        <p:nvSpPr>
          <p:cNvPr id="215077" name="Oval 37"/>
          <p:cNvSpPr>
            <a:spLocks noChangeArrowheads="1"/>
          </p:cNvSpPr>
          <p:nvPr/>
        </p:nvSpPr>
        <p:spPr bwMode="auto">
          <a:xfrm>
            <a:off x="5410200" y="5276850"/>
            <a:ext cx="533400" cy="533400"/>
          </a:xfrm>
          <a:prstGeom prst="ellipse">
            <a:avLst/>
          </a:prstGeom>
          <a:solidFill>
            <a:schemeClr val="accent2"/>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4</a:t>
            </a:r>
          </a:p>
        </p:txBody>
      </p:sp>
      <p:sp>
        <p:nvSpPr>
          <p:cNvPr id="215078" name="Oval 38"/>
          <p:cNvSpPr>
            <a:spLocks noChangeArrowheads="1"/>
          </p:cNvSpPr>
          <p:nvPr/>
        </p:nvSpPr>
        <p:spPr bwMode="auto">
          <a:xfrm>
            <a:off x="6324600" y="4895850"/>
            <a:ext cx="533400" cy="533400"/>
          </a:xfrm>
          <a:prstGeom prst="ellipse">
            <a:avLst/>
          </a:prstGeom>
          <a:solidFill>
            <a:schemeClr val="accent2"/>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6</a:t>
            </a:r>
          </a:p>
        </p:txBody>
      </p:sp>
      <p:sp>
        <p:nvSpPr>
          <p:cNvPr id="215079" name="Oval 39"/>
          <p:cNvSpPr>
            <a:spLocks noChangeArrowheads="1"/>
          </p:cNvSpPr>
          <p:nvPr/>
        </p:nvSpPr>
        <p:spPr bwMode="auto">
          <a:xfrm>
            <a:off x="4572000" y="3981450"/>
            <a:ext cx="533400" cy="533400"/>
          </a:xfrm>
          <a:prstGeom prst="ellipse">
            <a:avLst/>
          </a:prstGeom>
          <a:solidFill>
            <a:srgbClr val="FF00FF"/>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1</a:t>
            </a:r>
          </a:p>
        </p:txBody>
      </p:sp>
      <p:sp>
        <p:nvSpPr>
          <p:cNvPr id="215080" name="Oval 40"/>
          <p:cNvSpPr>
            <a:spLocks noChangeArrowheads="1"/>
          </p:cNvSpPr>
          <p:nvPr/>
        </p:nvSpPr>
        <p:spPr bwMode="auto">
          <a:xfrm>
            <a:off x="5334000" y="4514850"/>
            <a:ext cx="533400" cy="533400"/>
          </a:xfrm>
          <a:prstGeom prst="ellipse">
            <a:avLst/>
          </a:prstGeom>
          <a:solidFill>
            <a:srgbClr val="FF00FF"/>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2</a:t>
            </a:r>
          </a:p>
        </p:txBody>
      </p:sp>
      <p:sp>
        <p:nvSpPr>
          <p:cNvPr id="215081" name="Oval 41"/>
          <p:cNvSpPr>
            <a:spLocks noChangeArrowheads="1"/>
          </p:cNvSpPr>
          <p:nvPr/>
        </p:nvSpPr>
        <p:spPr bwMode="auto">
          <a:xfrm>
            <a:off x="5334000" y="4514850"/>
            <a:ext cx="533400" cy="533400"/>
          </a:xfrm>
          <a:prstGeom prst="ellipse">
            <a:avLst/>
          </a:prstGeom>
          <a:solidFill>
            <a:schemeClr val="accent2"/>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2</a:t>
            </a:r>
          </a:p>
        </p:txBody>
      </p:sp>
      <p:sp>
        <p:nvSpPr>
          <p:cNvPr id="215082" name="Text Box 42"/>
          <p:cNvSpPr txBox="1">
            <a:spLocks noChangeArrowheads="1"/>
          </p:cNvSpPr>
          <p:nvPr/>
        </p:nvSpPr>
        <p:spPr bwMode="auto">
          <a:xfrm>
            <a:off x="323850" y="3200400"/>
            <a:ext cx="3960813" cy="2771775"/>
          </a:xfrm>
          <a:prstGeom prst="rect">
            <a:avLst/>
          </a:prstGeom>
          <a:noFill/>
          <a:ln w="9525">
            <a:noFill/>
            <a:miter lim="800000"/>
            <a:headEnd/>
            <a:tailEnd/>
          </a:ln>
          <a:effectLst>
            <a:outerShdw dist="35921" dir="2700000" algn="ctr" rotWithShape="0">
              <a:schemeClr val="bg2"/>
            </a:outerShdw>
          </a:effectLst>
        </p:spPr>
        <p:txBody>
          <a:bodyPr anchor="ctr">
            <a:spAutoFit/>
          </a:bodyPr>
          <a:lstStyle/>
          <a:p>
            <a:pPr eaLnBrk="0" hangingPunct="0">
              <a:defRPr/>
            </a:pP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A</a:t>
            </a:r>
            <a:r>
              <a:rPr kumimoji="0" lang="en-US" altLang="zh-TW" sz="4400">
                <a:effectLst>
                  <a:outerShdw blurRad="38100" dist="38100" dir="2700000" algn="tl">
                    <a:srgbClr val="000000"/>
                  </a:outerShdw>
                </a:effectLst>
              </a:rPr>
              <a:t> or </a:t>
            </a:r>
            <a:r>
              <a:rPr kumimoji="0" lang="en-US" altLang="zh-TW" sz="4400" i="1">
                <a:effectLst>
                  <a:outerShdw blurRad="38100" dist="38100" dir="2700000" algn="tl">
                    <a:srgbClr val="000000"/>
                  </a:outerShdw>
                </a:effectLst>
                <a:latin typeface="Times New Roman" pitchFamily="18" charset="0"/>
              </a:rPr>
              <a:t>B</a:t>
            </a:r>
            <a:r>
              <a:rPr kumimoji="0" lang="en-US" altLang="zh-TW" sz="4400">
                <a:effectLst>
                  <a:outerShdw blurRad="38100" dist="38100" dir="2700000" algn="tl">
                    <a:srgbClr val="000000"/>
                  </a:outerShdw>
                </a:effectLst>
              </a:rPr>
              <a:t>) = </a:t>
            </a:r>
          </a:p>
          <a:p>
            <a:pPr eaLnBrk="0" hangingPunct="0">
              <a:defRPr/>
            </a:pP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(1) +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(2) + </a:t>
            </a:r>
          </a:p>
          <a:p>
            <a:pPr eaLnBrk="0" hangingPunct="0">
              <a:defRPr/>
            </a:pP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(4) +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(6) = 4/6</a:t>
            </a:r>
          </a:p>
        </p:txBody>
      </p:sp>
      <p:grpSp>
        <p:nvGrpSpPr>
          <p:cNvPr id="2" name="Group 43"/>
          <p:cNvGrpSpPr>
            <a:grpSpLocks/>
          </p:cNvGrpSpPr>
          <p:nvPr/>
        </p:nvGrpSpPr>
        <p:grpSpPr bwMode="auto">
          <a:xfrm>
            <a:off x="4356100" y="3684588"/>
            <a:ext cx="2743200" cy="2209800"/>
            <a:chOff x="1872" y="1296"/>
            <a:chExt cx="1728" cy="1392"/>
          </a:xfrm>
        </p:grpSpPr>
        <p:sp>
          <p:nvSpPr>
            <p:cNvPr id="215084" name="Oval 44"/>
            <p:cNvSpPr>
              <a:spLocks noChangeArrowheads="1"/>
            </p:cNvSpPr>
            <p:nvPr/>
          </p:nvSpPr>
          <p:spPr bwMode="auto">
            <a:xfrm>
              <a:off x="2256" y="1728"/>
              <a:ext cx="1344" cy="960"/>
            </a:xfrm>
            <a:prstGeom prst="ellipse">
              <a:avLst/>
            </a:prstGeom>
            <a:solidFill>
              <a:srgbClr val="CC0099"/>
            </a:solidFill>
            <a:ln w="38100">
              <a:noFill/>
              <a:round/>
              <a:headEnd/>
              <a:tailEnd/>
            </a:ln>
            <a:effectLst/>
          </p:spPr>
          <p:txBody>
            <a:bodyPr wrap="none" anchor="ctr"/>
            <a:lstStyle/>
            <a:p>
              <a:pPr algn="ctr" eaLnBrk="0" hangingPunct="0">
                <a:defRPr/>
              </a:pPr>
              <a:endParaRPr kumimoji="0" lang="zh-TW" altLang="en-US" sz="2400">
                <a:effectLst>
                  <a:outerShdw blurRad="38100" dist="38100" dir="2700000" algn="tl">
                    <a:srgbClr val="000000"/>
                  </a:outerShdw>
                </a:effectLst>
                <a:latin typeface="Arial Narrow" pitchFamily="34" charset="0"/>
              </a:endParaRPr>
            </a:p>
          </p:txBody>
        </p:sp>
        <p:sp>
          <p:nvSpPr>
            <p:cNvPr id="215085" name="Oval 45"/>
            <p:cNvSpPr>
              <a:spLocks noChangeArrowheads="1"/>
            </p:cNvSpPr>
            <p:nvPr/>
          </p:nvSpPr>
          <p:spPr bwMode="auto">
            <a:xfrm>
              <a:off x="1872" y="1296"/>
              <a:ext cx="1152" cy="986"/>
            </a:xfrm>
            <a:prstGeom prst="ellipse">
              <a:avLst/>
            </a:prstGeom>
            <a:solidFill>
              <a:srgbClr val="CC0099"/>
            </a:solidFill>
            <a:ln w="38100">
              <a:noFill/>
              <a:round/>
              <a:headEnd/>
              <a:tailEnd/>
            </a:ln>
            <a:effectLst/>
          </p:spPr>
          <p:txBody>
            <a:bodyPr wrap="none" anchor="ctr"/>
            <a:lstStyle/>
            <a:p>
              <a:pPr algn="ctr" eaLnBrk="0" hangingPunct="0">
                <a:defRPr/>
              </a:pPr>
              <a:endParaRPr kumimoji="0" lang="zh-TW" altLang="en-US" sz="2400">
                <a:effectLst>
                  <a:outerShdw blurRad="38100" dist="38100" dir="2700000" algn="tl">
                    <a:srgbClr val="000000"/>
                  </a:outerShdw>
                </a:effectLst>
                <a:latin typeface="Arial Narrow" pitchFamily="34" charset="0"/>
              </a:endParaRPr>
            </a:p>
          </p:txBody>
        </p:sp>
      </p:grpSp>
      <p:grpSp>
        <p:nvGrpSpPr>
          <p:cNvPr id="3" name="Group 46"/>
          <p:cNvGrpSpPr>
            <a:grpSpLocks/>
          </p:cNvGrpSpPr>
          <p:nvPr/>
        </p:nvGrpSpPr>
        <p:grpSpPr bwMode="auto">
          <a:xfrm>
            <a:off x="4572000" y="3981450"/>
            <a:ext cx="2286000" cy="1828800"/>
            <a:chOff x="3936" y="336"/>
            <a:chExt cx="1440" cy="1152"/>
          </a:xfrm>
        </p:grpSpPr>
        <p:sp>
          <p:nvSpPr>
            <p:cNvPr id="215087" name="Oval 47"/>
            <p:cNvSpPr>
              <a:spLocks noChangeArrowheads="1"/>
            </p:cNvSpPr>
            <p:nvPr/>
          </p:nvSpPr>
          <p:spPr bwMode="auto">
            <a:xfrm>
              <a:off x="4464" y="1152"/>
              <a:ext cx="336" cy="336"/>
            </a:xfrm>
            <a:prstGeom prst="ellipse">
              <a:avLst/>
            </a:prstGeom>
            <a:solidFill>
              <a:srgbClr val="CC99FF"/>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4</a:t>
              </a:r>
            </a:p>
          </p:txBody>
        </p:sp>
        <p:sp>
          <p:nvSpPr>
            <p:cNvPr id="215088" name="Oval 48"/>
            <p:cNvSpPr>
              <a:spLocks noChangeArrowheads="1"/>
            </p:cNvSpPr>
            <p:nvPr/>
          </p:nvSpPr>
          <p:spPr bwMode="auto">
            <a:xfrm>
              <a:off x="5040" y="912"/>
              <a:ext cx="336" cy="336"/>
            </a:xfrm>
            <a:prstGeom prst="ellipse">
              <a:avLst/>
            </a:prstGeom>
            <a:solidFill>
              <a:srgbClr val="CC99FF"/>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6</a:t>
              </a:r>
            </a:p>
          </p:txBody>
        </p:sp>
        <p:sp>
          <p:nvSpPr>
            <p:cNvPr id="215089" name="Oval 49"/>
            <p:cNvSpPr>
              <a:spLocks noChangeArrowheads="1"/>
            </p:cNvSpPr>
            <p:nvPr/>
          </p:nvSpPr>
          <p:spPr bwMode="auto">
            <a:xfrm>
              <a:off x="3936" y="336"/>
              <a:ext cx="336" cy="336"/>
            </a:xfrm>
            <a:prstGeom prst="ellipse">
              <a:avLst/>
            </a:prstGeom>
            <a:solidFill>
              <a:srgbClr val="CC99FF"/>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1</a:t>
              </a:r>
            </a:p>
          </p:txBody>
        </p:sp>
        <p:sp>
          <p:nvSpPr>
            <p:cNvPr id="215090" name="Oval 50"/>
            <p:cNvSpPr>
              <a:spLocks noChangeArrowheads="1"/>
            </p:cNvSpPr>
            <p:nvPr/>
          </p:nvSpPr>
          <p:spPr bwMode="auto">
            <a:xfrm>
              <a:off x="4416" y="672"/>
              <a:ext cx="336" cy="336"/>
            </a:xfrm>
            <a:prstGeom prst="ellipse">
              <a:avLst/>
            </a:prstGeom>
            <a:solidFill>
              <a:srgbClr val="CC99FF"/>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2</a:t>
              </a:r>
            </a:p>
          </p:txBody>
        </p:sp>
      </p:grpSp>
      <p:grpSp>
        <p:nvGrpSpPr>
          <p:cNvPr id="4" name="Group 51"/>
          <p:cNvGrpSpPr>
            <a:grpSpLocks/>
          </p:cNvGrpSpPr>
          <p:nvPr/>
        </p:nvGrpSpPr>
        <p:grpSpPr bwMode="auto">
          <a:xfrm>
            <a:off x="5045870" y="2779750"/>
            <a:ext cx="3697289" cy="2524126"/>
            <a:chOff x="2330" y="3101"/>
            <a:chExt cx="2329" cy="1590"/>
          </a:xfrm>
        </p:grpSpPr>
        <p:sp>
          <p:nvSpPr>
            <p:cNvPr id="215092" name="Text Box 52"/>
            <p:cNvSpPr txBox="1">
              <a:spLocks noChangeArrowheads="1"/>
            </p:cNvSpPr>
            <p:nvPr/>
          </p:nvSpPr>
          <p:spPr bwMode="auto">
            <a:xfrm>
              <a:off x="3766" y="3101"/>
              <a:ext cx="893" cy="446"/>
            </a:xfrm>
            <a:prstGeom prst="rect">
              <a:avLst/>
            </a:prstGeom>
            <a:noFill/>
            <a:ln w="38100">
              <a:noFill/>
              <a:miter lim="800000"/>
              <a:headEnd/>
              <a:tailEnd/>
            </a:ln>
            <a:effectLst>
              <a:outerShdw blurRad="50800" dist="38100" dir="2700000" algn="tl" rotWithShape="0">
                <a:prstClr val="black">
                  <a:alpha val="40000"/>
                </a:prstClr>
              </a:outerShdw>
            </a:effectLst>
          </p:spPr>
          <p:txBody>
            <a:bodyPr wrap="none" anchor="ctr">
              <a:spAutoFit/>
            </a:bodyPr>
            <a:lstStyle/>
            <a:p>
              <a:pPr algn="ctr" eaLnBrk="0" hangingPunct="0">
                <a:defRPr/>
              </a:pPr>
              <a:r>
                <a:rPr kumimoji="0" lang="en-US" altLang="zh-TW" sz="4000" i="1" dirty="0">
                  <a:effectLst>
                    <a:outerShdw blurRad="38100" dist="38100" dir="2700000" algn="tl">
                      <a:srgbClr val="000000"/>
                    </a:outerShdw>
                  </a:effectLst>
                  <a:latin typeface="Times New Roman" pitchFamily="18" charset="0"/>
                </a:rPr>
                <a:t>A</a:t>
              </a:r>
              <a:r>
                <a:rPr kumimoji="0" lang="en-US" altLang="zh-TW" sz="4000" dirty="0">
                  <a:effectLst>
                    <a:outerShdw blurRad="38100" dist="38100" dir="2700000" algn="tl">
                      <a:srgbClr val="000000"/>
                    </a:outerShdw>
                  </a:effectLst>
                  <a:latin typeface="Arial Narrow" pitchFamily="34" charset="0"/>
                </a:rPr>
                <a:t> or </a:t>
              </a:r>
              <a:r>
                <a:rPr kumimoji="0" lang="en-US" altLang="zh-TW" sz="4000" i="1" dirty="0">
                  <a:effectLst>
                    <a:outerShdw blurRad="38100" dist="38100" dir="2700000" algn="tl">
                      <a:srgbClr val="000000"/>
                    </a:outerShdw>
                  </a:effectLst>
                  <a:latin typeface="Times New Roman" pitchFamily="18" charset="0"/>
                </a:rPr>
                <a:t>B</a:t>
              </a:r>
            </a:p>
          </p:txBody>
        </p:sp>
        <p:sp>
          <p:nvSpPr>
            <p:cNvPr id="215093" name="Line 53"/>
            <p:cNvSpPr>
              <a:spLocks noChangeShapeType="1"/>
            </p:cNvSpPr>
            <p:nvPr/>
          </p:nvSpPr>
          <p:spPr bwMode="auto">
            <a:xfrm flipH="1">
              <a:off x="2330" y="3264"/>
              <a:ext cx="1414" cy="647"/>
            </a:xfrm>
            <a:prstGeom prst="line">
              <a:avLst/>
            </a:prstGeom>
            <a:noFill/>
            <a:ln w="28575">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215094" name="Line 54"/>
            <p:cNvSpPr>
              <a:spLocks noChangeShapeType="1"/>
            </p:cNvSpPr>
            <p:nvPr/>
          </p:nvSpPr>
          <p:spPr bwMode="auto">
            <a:xfrm flipH="1">
              <a:off x="3328" y="3504"/>
              <a:ext cx="429" cy="930"/>
            </a:xfrm>
            <a:prstGeom prst="line">
              <a:avLst/>
            </a:prstGeom>
            <a:noFill/>
            <a:ln w="28575">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215095" name="Line 55"/>
            <p:cNvSpPr>
              <a:spLocks noChangeShapeType="1"/>
            </p:cNvSpPr>
            <p:nvPr/>
          </p:nvSpPr>
          <p:spPr bwMode="auto">
            <a:xfrm flipH="1">
              <a:off x="2847" y="3360"/>
              <a:ext cx="911" cy="1331"/>
            </a:xfrm>
            <a:prstGeom prst="line">
              <a:avLst/>
            </a:prstGeom>
            <a:noFill/>
            <a:ln w="28575">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37" name="Line 53"/>
            <p:cNvSpPr>
              <a:spLocks noChangeShapeType="1"/>
            </p:cNvSpPr>
            <p:nvPr/>
          </p:nvSpPr>
          <p:spPr bwMode="auto">
            <a:xfrm flipH="1">
              <a:off x="2726" y="3347"/>
              <a:ext cx="974" cy="847"/>
            </a:xfrm>
            <a:prstGeom prst="line">
              <a:avLst/>
            </a:prstGeom>
            <a:noFill/>
            <a:ln w="28575">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5079"/>
                                        </p:tgtEl>
                                        <p:attrNameLst>
                                          <p:attrName>style.visibility</p:attrName>
                                        </p:attrNameLst>
                                      </p:cBhvr>
                                      <p:to>
                                        <p:strVal val="visible"/>
                                      </p:to>
                                    </p:set>
                                    <p:animEffect transition="in" filter="box(out)">
                                      <p:cBhvr>
                                        <p:cTn id="7" dur="500"/>
                                        <p:tgtEl>
                                          <p:spTgt spid="215079"/>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15080"/>
                                        </p:tgtEl>
                                        <p:attrNameLst>
                                          <p:attrName>style.visibility</p:attrName>
                                        </p:attrNameLst>
                                      </p:cBhvr>
                                      <p:to>
                                        <p:strVal val="visible"/>
                                      </p:to>
                                    </p:set>
                                    <p:animEffect transition="in" filter="box(out)">
                                      <p:cBhvr>
                                        <p:cTn id="11" dur="500"/>
                                        <p:tgtEl>
                                          <p:spTgt spid="215080"/>
                                        </p:tgtEl>
                                      </p:cBhvr>
                                    </p:animEffect>
                                  </p:childTnLst>
                                </p:cTn>
                              </p:par>
                            </p:childTnLst>
                          </p:cTn>
                        </p:par>
                        <p:par>
                          <p:cTn id="12" fill="hold">
                            <p:stCondLst>
                              <p:cond delay="1000"/>
                            </p:stCondLst>
                            <p:childTnLst>
                              <p:par>
                                <p:cTn id="13" presetID="23" presetClass="entr" presetSubtype="16" fill="hold" grpId="0" nodeType="afterEffect">
                                  <p:stCondLst>
                                    <p:cond delay="500"/>
                                  </p:stCondLst>
                                  <p:childTnLst>
                                    <p:set>
                                      <p:cBhvr>
                                        <p:cTn id="14" dur="1" fill="hold">
                                          <p:stCondLst>
                                            <p:cond delay="0"/>
                                          </p:stCondLst>
                                        </p:cTn>
                                        <p:tgtEl>
                                          <p:spTgt spid="215067"/>
                                        </p:tgtEl>
                                        <p:attrNameLst>
                                          <p:attrName>style.visibility</p:attrName>
                                        </p:attrNameLst>
                                      </p:cBhvr>
                                      <p:to>
                                        <p:strVal val="visible"/>
                                      </p:to>
                                    </p:set>
                                    <p:anim calcmode="lin" valueType="num">
                                      <p:cBhvr>
                                        <p:cTn id="15" dur="500" fill="hold"/>
                                        <p:tgtEl>
                                          <p:spTgt spid="215067"/>
                                        </p:tgtEl>
                                        <p:attrNameLst>
                                          <p:attrName>ppt_w</p:attrName>
                                        </p:attrNameLst>
                                      </p:cBhvr>
                                      <p:tavLst>
                                        <p:tav tm="0">
                                          <p:val>
                                            <p:fltVal val="0"/>
                                          </p:val>
                                        </p:tav>
                                        <p:tav tm="100000">
                                          <p:val>
                                            <p:strVal val="#ppt_w"/>
                                          </p:val>
                                        </p:tav>
                                      </p:tavLst>
                                    </p:anim>
                                    <p:anim calcmode="lin" valueType="num">
                                      <p:cBhvr>
                                        <p:cTn id="16" dur="500" fill="hold"/>
                                        <p:tgtEl>
                                          <p:spTgt spid="215067"/>
                                        </p:tgtEl>
                                        <p:attrNameLst>
                                          <p:attrName>ppt_h</p:attrName>
                                        </p:attrNameLst>
                                      </p:cBhvr>
                                      <p:tavLst>
                                        <p:tav tm="0">
                                          <p:val>
                                            <p:fltVal val="0"/>
                                          </p:val>
                                        </p:tav>
                                        <p:tav tm="100000">
                                          <p:val>
                                            <p:strVal val="#ppt_h"/>
                                          </p:val>
                                        </p:tav>
                                      </p:tavLst>
                                    </p:anim>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21507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15077"/>
                                        </p:tgtEl>
                                        <p:attrNameLst>
                                          <p:attrName>style.visibility</p:attrName>
                                        </p:attrNameLst>
                                      </p:cBhvr>
                                      <p:to>
                                        <p:strVal val="visible"/>
                                      </p:to>
                                    </p:set>
                                    <p:animEffect transition="in" filter="box(out)">
                                      <p:cBhvr>
                                        <p:cTn id="24" dur="500"/>
                                        <p:tgtEl>
                                          <p:spTgt spid="215077"/>
                                        </p:tgtEl>
                                      </p:cBhvr>
                                    </p:animEffect>
                                  </p:child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215078"/>
                                        </p:tgtEl>
                                        <p:attrNameLst>
                                          <p:attrName>style.visibility</p:attrName>
                                        </p:attrNameLst>
                                      </p:cBhvr>
                                      <p:to>
                                        <p:strVal val="visible"/>
                                      </p:to>
                                    </p:set>
                                    <p:animEffect transition="in" filter="box(out)">
                                      <p:cBhvr>
                                        <p:cTn id="28" dur="500"/>
                                        <p:tgtEl>
                                          <p:spTgt spid="215078"/>
                                        </p:tgtEl>
                                      </p:cBhvr>
                                    </p:animEffect>
                                  </p:childTnLst>
                                </p:cTn>
                              </p:par>
                            </p:childTnLst>
                          </p:cTn>
                        </p:par>
                        <p:par>
                          <p:cTn id="29" fill="hold">
                            <p:stCondLst>
                              <p:cond delay="1000"/>
                            </p:stCondLst>
                            <p:childTnLst>
                              <p:par>
                                <p:cTn id="30" presetID="4" presetClass="entr" presetSubtype="32" fill="hold" grpId="0" nodeType="afterEffect">
                                  <p:stCondLst>
                                    <p:cond delay="0"/>
                                  </p:stCondLst>
                                  <p:childTnLst>
                                    <p:set>
                                      <p:cBhvr>
                                        <p:cTn id="31" dur="1" fill="hold">
                                          <p:stCondLst>
                                            <p:cond delay="0"/>
                                          </p:stCondLst>
                                        </p:cTn>
                                        <p:tgtEl>
                                          <p:spTgt spid="215081"/>
                                        </p:tgtEl>
                                        <p:attrNameLst>
                                          <p:attrName>style.visibility</p:attrName>
                                        </p:attrNameLst>
                                      </p:cBhvr>
                                      <p:to>
                                        <p:strVal val="visible"/>
                                      </p:to>
                                    </p:set>
                                    <p:animEffect transition="in" filter="box(out)">
                                      <p:cBhvr>
                                        <p:cTn id="32" dur="500"/>
                                        <p:tgtEl>
                                          <p:spTgt spid="215081"/>
                                        </p:tgtEl>
                                      </p:cBhvr>
                                    </p:animEffect>
                                  </p:childTnLst>
                                </p:cTn>
                              </p:par>
                            </p:childTnLst>
                          </p:cTn>
                        </p:par>
                        <p:par>
                          <p:cTn id="33" fill="hold">
                            <p:stCondLst>
                              <p:cond delay="1500"/>
                            </p:stCondLst>
                            <p:childTnLst>
                              <p:par>
                                <p:cTn id="34" presetID="23" presetClass="entr" presetSubtype="16" fill="hold" grpId="0" nodeType="afterEffect">
                                  <p:stCondLst>
                                    <p:cond delay="0"/>
                                  </p:stCondLst>
                                  <p:childTnLst>
                                    <p:set>
                                      <p:cBhvr>
                                        <p:cTn id="35" dur="1" fill="hold">
                                          <p:stCondLst>
                                            <p:cond delay="0"/>
                                          </p:stCondLst>
                                        </p:cTn>
                                        <p:tgtEl>
                                          <p:spTgt spid="215070"/>
                                        </p:tgtEl>
                                        <p:attrNameLst>
                                          <p:attrName>style.visibility</p:attrName>
                                        </p:attrNameLst>
                                      </p:cBhvr>
                                      <p:to>
                                        <p:strVal val="visible"/>
                                      </p:to>
                                    </p:set>
                                    <p:anim calcmode="lin" valueType="num">
                                      <p:cBhvr>
                                        <p:cTn id="36" dur="500" fill="hold"/>
                                        <p:tgtEl>
                                          <p:spTgt spid="215070"/>
                                        </p:tgtEl>
                                        <p:attrNameLst>
                                          <p:attrName>ppt_w</p:attrName>
                                        </p:attrNameLst>
                                      </p:cBhvr>
                                      <p:tavLst>
                                        <p:tav tm="0">
                                          <p:val>
                                            <p:fltVal val="0"/>
                                          </p:val>
                                        </p:tav>
                                        <p:tav tm="100000">
                                          <p:val>
                                            <p:strVal val="#ppt_w"/>
                                          </p:val>
                                        </p:tav>
                                      </p:tavLst>
                                    </p:anim>
                                    <p:anim calcmode="lin" valueType="num">
                                      <p:cBhvr>
                                        <p:cTn id="37" dur="500" fill="hold"/>
                                        <p:tgtEl>
                                          <p:spTgt spid="215070"/>
                                        </p:tgtEl>
                                        <p:attrNameLst>
                                          <p:attrName>ppt_h</p:attrName>
                                        </p:attrNameLst>
                                      </p:cBhvr>
                                      <p:tavLst>
                                        <p:tav tm="0">
                                          <p:val>
                                            <p:fltVal val="0"/>
                                          </p:val>
                                        </p:tav>
                                        <p:tav tm="100000">
                                          <p:val>
                                            <p:strVal val="#ppt_h"/>
                                          </p:val>
                                        </p:tav>
                                      </p:tavLst>
                                    </p:anim>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499"/>
                                          </p:stCondLst>
                                        </p:cTn>
                                        <p:tgtEl>
                                          <p:spTgt spid="21507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ox(in)">
                                      <p:cBhvr>
                                        <p:cTn id="45" dur="500"/>
                                        <p:tgtEl>
                                          <p:spTgt spid="3"/>
                                        </p:tgtEl>
                                      </p:cBhvr>
                                    </p:animEffect>
                                  </p:childTnLst>
                                </p:cTn>
                              </p:par>
                            </p:childTnLst>
                          </p:cTn>
                        </p:par>
                        <p:par>
                          <p:cTn id="46" fill="hold">
                            <p:stCondLst>
                              <p:cond delay="500"/>
                            </p:stCondLst>
                            <p:childTnLst>
                              <p:par>
                                <p:cTn id="47" presetID="23" presetClass="entr" presetSubtype="16"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p:cTn id="49" dur="500" fill="hold"/>
                                        <p:tgtEl>
                                          <p:spTgt spid="2"/>
                                        </p:tgtEl>
                                        <p:attrNameLst>
                                          <p:attrName>ppt_w</p:attrName>
                                        </p:attrNameLst>
                                      </p:cBhvr>
                                      <p:tavLst>
                                        <p:tav tm="0">
                                          <p:val>
                                            <p:fltVal val="0"/>
                                          </p:val>
                                        </p:tav>
                                        <p:tav tm="100000">
                                          <p:val>
                                            <p:strVal val="#ppt_w"/>
                                          </p:val>
                                        </p:tav>
                                      </p:tavLst>
                                    </p:anim>
                                    <p:anim calcmode="lin" valueType="num">
                                      <p:cBhvr>
                                        <p:cTn id="50" dur="500" fill="hold"/>
                                        <p:tgtEl>
                                          <p:spTgt spid="2"/>
                                        </p:tgtEl>
                                        <p:attrNameLst>
                                          <p:attrName>ppt_h</p:attrName>
                                        </p:attrNameLst>
                                      </p:cBhvr>
                                      <p:tavLst>
                                        <p:tav tm="0">
                                          <p:val>
                                            <p:fltVal val="0"/>
                                          </p:val>
                                        </p:tav>
                                        <p:tav tm="100000">
                                          <p:val>
                                            <p:strVal val="#ppt_h"/>
                                          </p:val>
                                        </p:tav>
                                      </p:tavLst>
                                    </p:anim>
                                  </p:childTnLst>
                                </p:cTn>
                              </p:par>
                            </p:childTnLst>
                          </p:cTn>
                        </p:par>
                        <p:par>
                          <p:cTn id="51" fill="hold">
                            <p:stCondLst>
                              <p:cond delay="1000"/>
                            </p:stCondLst>
                            <p:childTnLst>
                              <p:par>
                                <p:cTn id="52" presetID="1" presetClass="entr" presetSubtype="0" fill="hold" nodeType="afterEffect">
                                  <p:stCondLst>
                                    <p:cond delay="0"/>
                                  </p:stCondLst>
                                  <p:childTnLst>
                                    <p:set>
                                      <p:cBhvr>
                                        <p:cTn id="53" dur="1" fill="hold">
                                          <p:stCondLst>
                                            <p:cond delay="499"/>
                                          </p:stCondLst>
                                        </p:cTn>
                                        <p:tgtEl>
                                          <p:spTgt spid="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15082"/>
                                        </p:tgtEl>
                                        <p:attrNameLst>
                                          <p:attrName>style.visibility</p:attrName>
                                        </p:attrNameLst>
                                      </p:cBhvr>
                                      <p:to>
                                        <p:strVal val="visible"/>
                                      </p:to>
                                    </p:set>
                                    <p:animEffect transition="in" filter="wipe(left)">
                                      <p:cBhvr>
                                        <p:cTn id="58" dur="500"/>
                                        <p:tgtEl>
                                          <p:spTgt spid="215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7" grpId="0" animBg="1" autoUpdateAnimBg="0"/>
      <p:bldP spid="215070" grpId="0" animBg="1" autoUpdateAnimBg="0"/>
      <p:bldP spid="215075" grpId="0" autoUpdateAnimBg="0"/>
      <p:bldP spid="215076" grpId="0" autoUpdateAnimBg="0"/>
      <p:bldP spid="215077" grpId="0" animBg="1" autoUpdateAnimBg="0"/>
      <p:bldP spid="215078" grpId="0" animBg="1" autoUpdateAnimBg="0"/>
      <p:bldP spid="215079" grpId="0" animBg="1" autoUpdateAnimBg="0"/>
      <p:bldP spid="215080" grpId="0" animBg="1" autoUpdateAnimBg="0"/>
      <p:bldP spid="215081" grpId="0" animBg="1" autoUpdateAnimBg="0"/>
      <p:bldP spid="215082"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8F2C3A3-51DF-4D2A-B7D2-2746FC715C0F}"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2185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1871C37-00C9-40DB-B956-4D320081FFAE}" type="slidenum">
              <a:rPr kumimoji="1" lang="zh-TW" altLang="en-US">
                <a:effectLst>
                  <a:outerShdw blurRad="38100" dist="38100" dir="2700000" algn="tl">
                    <a:srgbClr val="000000"/>
                  </a:outerShdw>
                </a:effectLst>
                <a:ea typeface="華康細圓體" pitchFamily="49" charset="-120"/>
                <a:cs typeface="+mj-cs"/>
              </a:rPr>
              <a:pPr>
                <a:defRPr/>
              </a:pPr>
              <a:t>129</a:t>
            </a:fld>
            <a:endParaRPr kumimoji="1" lang="en-US" altLang="zh-TW">
              <a:effectLst>
                <a:outerShdw blurRad="38100" dist="38100" dir="2700000" algn="tl">
                  <a:srgbClr val="000000"/>
                </a:outerShdw>
              </a:effectLst>
              <a:ea typeface="華康細圓體" pitchFamily="49" charset="-120"/>
              <a:cs typeface="+mj-cs"/>
            </a:endParaRPr>
          </a:p>
        </p:txBody>
      </p:sp>
      <p:sp>
        <p:nvSpPr>
          <p:cNvPr id="204802" name="Rectangle 2"/>
          <p:cNvSpPr>
            <a:spLocks noGrp="1" noChangeArrowheads="1"/>
          </p:cNvSpPr>
          <p:nvPr>
            <p:ph type="title"/>
          </p:nvPr>
        </p:nvSpPr>
        <p:spPr>
          <a:xfrm>
            <a:off x="467544" y="260648"/>
            <a:ext cx="8390706"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Complement</a:t>
            </a:r>
          </a:p>
        </p:txBody>
      </p:sp>
      <p:sp>
        <p:nvSpPr>
          <p:cNvPr id="204803" name="Rectangle 3"/>
          <p:cNvSpPr>
            <a:spLocks noGrp="1" noChangeArrowheads="1"/>
          </p:cNvSpPr>
          <p:nvPr>
            <p:ph type="body" idx="1"/>
          </p:nvPr>
        </p:nvSpPr>
        <p:spPr>
          <a:xfrm>
            <a:off x="685800" y="1676400"/>
            <a:ext cx="8262938" cy="2057400"/>
          </a:xfrm>
        </p:spPr>
        <p:txBody>
          <a:bodyPr/>
          <a:lstStyle/>
          <a:p>
            <a:pPr eaLnBrk="1" hangingPunct="1">
              <a:defRPr/>
            </a:pPr>
            <a:r>
              <a:rPr lang="en-US" altLang="zh-TW" dirty="0" smtClean="0"/>
              <a:t>For event </a:t>
            </a:r>
            <a:r>
              <a:rPr lang="en-US" altLang="zh-TW" i="1" dirty="0" smtClean="0">
                <a:latin typeface="Times New Roman" pitchFamily="18" charset="0"/>
              </a:rPr>
              <a:t>A</a:t>
            </a:r>
            <a:r>
              <a:rPr lang="en-US" altLang="zh-TW" dirty="0" smtClean="0"/>
              <a:t>,</a:t>
            </a:r>
            <a:r>
              <a:rPr lang="en-US" altLang="zh-TW" b="1" dirty="0" smtClean="0">
                <a:solidFill>
                  <a:srgbClr val="FFFF00"/>
                </a:solidFill>
              </a:rPr>
              <a:t> </a:t>
            </a:r>
            <a:r>
              <a:rPr lang="en-US" altLang="zh-TW" b="1" i="1" dirty="0" smtClean="0">
                <a:solidFill>
                  <a:schemeClr val="folHlink"/>
                </a:solidFill>
                <a:latin typeface="Times New Roman" pitchFamily="18" charset="0"/>
              </a:rPr>
              <a:t>P</a:t>
            </a:r>
            <a:r>
              <a:rPr lang="en-US" altLang="zh-TW" b="1" dirty="0" smtClean="0">
                <a:solidFill>
                  <a:schemeClr val="folHlink"/>
                </a:solidFill>
              </a:rPr>
              <a:t>(</a:t>
            </a:r>
            <a:r>
              <a:rPr lang="en-US" altLang="zh-TW" b="1" i="1" dirty="0" smtClean="0">
                <a:solidFill>
                  <a:schemeClr val="folHlink"/>
                </a:solidFill>
                <a:latin typeface="Times New Roman" pitchFamily="18" charset="0"/>
              </a:rPr>
              <a:t>A</a:t>
            </a:r>
            <a:r>
              <a:rPr lang="en-US" altLang="zh-TW" b="1" i="1" baseline="30000" dirty="0" smtClean="0">
                <a:solidFill>
                  <a:schemeClr val="folHlink"/>
                </a:solidFill>
                <a:latin typeface="Times New Roman" pitchFamily="18" charset="0"/>
              </a:rPr>
              <a:t>C</a:t>
            </a:r>
            <a:r>
              <a:rPr lang="en-US" altLang="zh-TW" b="1" dirty="0" smtClean="0">
                <a:solidFill>
                  <a:schemeClr val="folHlink"/>
                </a:solidFill>
              </a:rPr>
              <a:t>)</a:t>
            </a:r>
            <a:r>
              <a:rPr lang="en-US" altLang="zh-TW" dirty="0" smtClean="0"/>
              <a:t> =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A</a:t>
            </a:r>
            <a:r>
              <a:rPr lang="en-US" altLang="zh-TW" dirty="0" smtClean="0"/>
              <a:t> is not true) = </a:t>
            </a:r>
            <a:r>
              <a:rPr lang="en-US" altLang="zh-TW" i="1" dirty="0" smtClean="0">
                <a:latin typeface="Times New Roman" pitchFamily="18" charset="0"/>
              </a:rPr>
              <a:t>P</a:t>
            </a:r>
            <a:r>
              <a:rPr lang="en-US" altLang="zh-TW" dirty="0" smtClean="0"/>
              <a:t>(The complement event of </a:t>
            </a:r>
            <a:r>
              <a:rPr lang="en-US" altLang="zh-TW" i="1" dirty="0" smtClean="0">
                <a:latin typeface="Times New Roman" pitchFamily="18" charset="0"/>
              </a:rPr>
              <a:t>A</a:t>
            </a:r>
            <a:r>
              <a:rPr lang="en-US" altLang="zh-TW" dirty="0" smtClean="0"/>
              <a:t>)</a:t>
            </a:r>
          </a:p>
        </p:txBody>
      </p:sp>
      <p:sp>
        <p:nvSpPr>
          <p:cNvPr id="121862" name="Rectangle 5"/>
          <p:cNvSpPr>
            <a:spLocks noChangeArrowheads="1"/>
          </p:cNvSpPr>
          <p:nvPr/>
        </p:nvSpPr>
        <p:spPr bwMode="auto">
          <a:xfrm>
            <a:off x="2049463" y="4195763"/>
            <a:ext cx="3732212" cy="2041525"/>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p:spPr>
        <p:txBody>
          <a:bodyPr wrap="none" anchor="ctr"/>
          <a:lstStyle/>
          <a:p>
            <a:endParaRPr lang="zh-TW" altLang="en-US"/>
          </a:p>
        </p:txBody>
      </p:sp>
      <p:sp>
        <p:nvSpPr>
          <p:cNvPr id="121863" name="Oval 6"/>
          <p:cNvSpPr>
            <a:spLocks noChangeArrowheads="1"/>
          </p:cNvSpPr>
          <p:nvPr/>
        </p:nvSpPr>
        <p:spPr bwMode="auto">
          <a:xfrm>
            <a:off x="2382838" y="4405313"/>
            <a:ext cx="1663700" cy="1587500"/>
          </a:xfrm>
          <a:prstGeom prst="ellipse">
            <a:avLst/>
          </a:prstGeom>
          <a:gradFill rotWithShape="0">
            <a:gsLst>
              <a:gs pos="0">
                <a:srgbClr val="004747"/>
              </a:gs>
              <a:gs pos="50000">
                <a:srgbClr val="009999"/>
              </a:gs>
              <a:gs pos="100000">
                <a:srgbClr val="004747"/>
              </a:gs>
            </a:gsLst>
            <a:lin ang="0" scaled="1"/>
          </a:gradFill>
          <a:ln w="12700">
            <a:solidFill>
              <a:schemeClr val="tx1"/>
            </a:solidFill>
            <a:round/>
            <a:headEnd/>
            <a:tailEnd/>
          </a:ln>
        </p:spPr>
        <p:txBody>
          <a:bodyPr wrap="none" anchor="ctr"/>
          <a:lstStyle/>
          <a:p>
            <a:endParaRPr lang="zh-TW" altLang="en-US"/>
          </a:p>
        </p:txBody>
      </p:sp>
      <p:sp>
        <p:nvSpPr>
          <p:cNvPr id="204807" name="Rectangle 7"/>
          <p:cNvSpPr>
            <a:spLocks noChangeArrowheads="1"/>
          </p:cNvSpPr>
          <p:nvPr/>
        </p:nvSpPr>
        <p:spPr bwMode="auto">
          <a:xfrm>
            <a:off x="2552700" y="4956175"/>
            <a:ext cx="1452322" cy="520655"/>
          </a:xfrm>
          <a:prstGeom prst="rect">
            <a:avLst/>
          </a:prstGeom>
          <a:noFill/>
          <a:ln w="12700">
            <a:noFill/>
            <a:miter lim="800000"/>
            <a:headEnd/>
            <a:tailEnd/>
          </a:ln>
          <a:effectLst/>
        </p:spPr>
        <p:txBody>
          <a:bodyPr wrap="none" lIns="90488" tIns="44450" rIns="90488" bIns="44450">
            <a:spAutoFit/>
          </a:bodyPr>
          <a:lstStyle/>
          <a:p>
            <a:pPr eaLnBrk="0" hangingPunct="0">
              <a:defRPr/>
            </a:pPr>
            <a:r>
              <a:rPr kumimoji="0" lang="en-US" altLang="zh-TW" sz="2800" dirty="0">
                <a:effectLst>
                  <a:outerShdw blurRad="38100" dist="38100" dir="2700000" algn="tl">
                    <a:srgbClr val="000000"/>
                  </a:outerShdw>
                </a:effectLst>
                <a:latin typeface="Book Antiqua" pitchFamily="18" charset="0"/>
              </a:rPr>
              <a:t>Event </a:t>
            </a:r>
            <a:r>
              <a:rPr kumimoji="0" lang="en-US" altLang="zh-TW" sz="2800" i="1" dirty="0" smtClean="0">
                <a:effectLst>
                  <a:outerShdw blurRad="38100" dist="38100" dir="2700000" algn="tl">
                    <a:srgbClr val="000000"/>
                  </a:outerShdw>
                </a:effectLst>
                <a:latin typeface="Book Antiqua" pitchFamily="18" charset="0"/>
              </a:rPr>
              <a:t>A</a:t>
            </a:r>
            <a:endParaRPr kumimoji="0" lang="en-US" altLang="zh-TW" sz="2800" i="1" dirty="0">
              <a:solidFill>
                <a:srgbClr val="000000"/>
              </a:solidFill>
              <a:latin typeface="Book Antiqua" pitchFamily="18" charset="0"/>
            </a:endParaRPr>
          </a:p>
        </p:txBody>
      </p:sp>
      <p:sp>
        <p:nvSpPr>
          <p:cNvPr id="204808" name="Rectangle 8"/>
          <p:cNvSpPr>
            <a:spLocks noChangeArrowheads="1"/>
          </p:cNvSpPr>
          <p:nvPr/>
        </p:nvSpPr>
        <p:spPr bwMode="auto">
          <a:xfrm>
            <a:off x="4667250" y="4975225"/>
            <a:ext cx="601128" cy="582211"/>
          </a:xfrm>
          <a:prstGeom prst="rect">
            <a:avLst/>
          </a:prstGeom>
          <a:noFill/>
          <a:ln w="12700">
            <a:noFill/>
            <a:miter lim="800000"/>
            <a:headEnd/>
            <a:tailEnd/>
          </a:ln>
          <a:effectLst/>
        </p:spPr>
        <p:txBody>
          <a:bodyPr wrap="none" lIns="90488" tIns="44450" rIns="90488" bIns="44450">
            <a:spAutoFit/>
          </a:bodyPr>
          <a:lstStyle/>
          <a:p>
            <a:pPr eaLnBrk="0" hangingPunct="0">
              <a:defRPr/>
            </a:pPr>
            <a:r>
              <a:rPr kumimoji="0" lang="en-US" altLang="zh-TW" sz="3200" i="1" dirty="0" smtClean="0">
                <a:effectLst>
                  <a:outerShdw blurRad="38100" dist="38100" dir="2700000" algn="tl">
                    <a:srgbClr val="000000"/>
                  </a:outerShdw>
                </a:effectLst>
                <a:latin typeface="Book Antiqua" pitchFamily="18" charset="0"/>
              </a:rPr>
              <a:t>A</a:t>
            </a:r>
            <a:r>
              <a:rPr kumimoji="0" lang="en-US" altLang="zh-TW" sz="3200" baseline="40000" dirty="0" smtClean="0">
                <a:effectLst>
                  <a:outerShdw blurRad="38100" dist="38100" dir="2700000" algn="tl">
                    <a:srgbClr val="000000"/>
                  </a:outerShdw>
                </a:effectLst>
                <a:latin typeface="Book Antiqua" pitchFamily="18" charset="0"/>
              </a:rPr>
              <a:t>c</a:t>
            </a:r>
            <a:endParaRPr kumimoji="0" lang="en-US" altLang="zh-TW" sz="3200" baseline="40000" dirty="0">
              <a:solidFill>
                <a:srgbClr val="000000"/>
              </a:solidFill>
              <a:latin typeface="Book Antiqua" pitchFamily="18" charset="0"/>
            </a:endParaRPr>
          </a:p>
        </p:txBody>
      </p:sp>
      <p:sp>
        <p:nvSpPr>
          <p:cNvPr id="204809" name="Rectangle 9"/>
          <p:cNvSpPr>
            <a:spLocks noChangeArrowheads="1"/>
          </p:cNvSpPr>
          <p:nvPr/>
        </p:nvSpPr>
        <p:spPr bwMode="auto">
          <a:xfrm>
            <a:off x="6372225" y="4438650"/>
            <a:ext cx="2592388" cy="1428750"/>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eaLnBrk="0" hangingPunct="0">
              <a:defRPr/>
            </a:pPr>
            <a:r>
              <a:rPr kumimoji="0" lang="en-US" altLang="zh-TW" sz="4400">
                <a:latin typeface="Verdana" pitchFamily="34" charset="0"/>
              </a:rPr>
              <a:t>Sample Space </a:t>
            </a:r>
            <a:r>
              <a:rPr kumimoji="0" lang="en-US" altLang="zh-TW" sz="4400" i="1">
                <a:latin typeface="Times New Roman" pitchFamily="18" charset="0"/>
              </a:rPr>
              <a:t>S</a:t>
            </a:r>
          </a:p>
        </p:txBody>
      </p:sp>
      <p:sp>
        <p:nvSpPr>
          <p:cNvPr id="204810" name="Line 10"/>
          <p:cNvSpPr>
            <a:spLocks noChangeShapeType="1"/>
          </p:cNvSpPr>
          <p:nvPr/>
        </p:nvSpPr>
        <p:spPr bwMode="auto">
          <a:xfrm flipH="1">
            <a:off x="5772150" y="5164138"/>
            <a:ext cx="671513" cy="3175"/>
          </a:xfrm>
          <a:prstGeom prst="line">
            <a:avLst/>
          </a:prstGeom>
          <a:noFill/>
          <a:ln w="28575">
            <a:solidFill>
              <a:schemeClr val="tx1"/>
            </a:solidFill>
            <a:round/>
            <a:headEnd/>
            <a:tailEnd type="triangle" w="med" len="med"/>
          </a:ln>
          <a:effectLst>
            <a:outerShdw dist="17961" dir="2700000" algn="ctr" rotWithShape="0">
              <a:srgbClr val="000000"/>
            </a:outerShdw>
          </a:effectLst>
        </p:spPr>
        <p:txBody>
          <a:bodyPr wrap="none" anchor="ctr"/>
          <a:lstStyle/>
          <a:p>
            <a:pPr>
              <a:defRPr/>
            </a:pPr>
            <a:endParaRPr lang="zh-TW" altLang="en-US"/>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2AE81EE-7935-45D0-B7F9-3D7308230CC9}"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307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292C9F1-267B-4E54-847D-95E02637D068}" type="slidenum">
              <a:rPr kumimoji="1" lang="zh-TW" altLang="en-US">
                <a:effectLst>
                  <a:outerShdw blurRad="38100" dist="38100" dir="2700000" algn="tl">
                    <a:srgbClr val="000000"/>
                  </a:outerShdw>
                </a:effectLst>
                <a:ea typeface="華康細圓體" pitchFamily="49" charset="-120"/>
                <a:cs typeface="+mj-cs"/>
              </a:rPr>
              <a:pPr>
                <a:defRPr/>
              </a:pPr>
              <a:t>13</a:t>
            </a:fld>
            <a:endParaRPr kumimoji="1" lang="en-US" altLang="zh-TW" dirty="0">
              <a:effectLst>
                <a:outerShdw blurRad="38100" dist="38100" dir="2700000" algn="tl">
                  <a:srgbClr val="000000"/>
                </a:outerShdw>
              </a:effectLst>
              <a:ea typeface="華康細圓體" pitchFamily="49" charset="-120"/>
              <a:cs typeface="+mj-cs"/>
            </a:endParaRPr>
          </a:p>
        </p:txBody>
      </p:sp>
      <p:sp>
        <p:nvSpPr>
          <p:cNvPr id="116738" name="Rectangle 1026"/>
          <p:cNvSpPr>
            <a:spLocks noGrp="1" noChangeArrowheads="1"/>
          </p:cNvSpPr>
          <p:nvPr>
            <p:ph type="title"/>
          </p:nvPr>
        </p:nvSpPr>
        <p:spPr>
          <a:xfrm>
            <a:off x="304800" y="269776"/>
            <a:ext cx="859155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Properties of Probability</a:t>
            </a:r>
            <a:endParaRPr lang="zh-TW" altLang="en-US" dirty="0" smtClean="0"/>
          </a:p>
        </p:txBody>
      </p:sp>
      <p:sp>
        <p:nvSpPr>
          <p:cNvPr id="116739" name="Rectangle 1027"/>
          <p:cNvSpPr>
            <a:spLocks noGrp="1" noChangeArrowheads="1"/>
          </p:cNvSpPr>
          <p:nvPr>
            <p:ph type="body" idx="1"/>
          </p:nvPr>
        </p:nvSpPr>
        <p:spPr>
          <a:xfrm>
            <a:off x="179388" y="1484313"/>
            <a:ext cx="8856662" cy="2743200"/>
          </a:xfrm>
        </p:spPr>
        <p:txBody>
          <a:bodyPr/>
          <a:lstStyle/>
          <a:p>
            <a:pPr eaLnBrk="1" hangingPunct="1">
              <a:buFont typeface="Wingdings" pitchFamily="2" charset="2"/>
              <a:buNone/>
              <a:defRPr/>
            </a:pPr>
            <a:r>
              <a:rPr lang="en-US" altLang="zh-TW" dirty="0" smtClean="0"/>
              <a:t>Given a sample space </a:t>
            </a:r>
            <a:r>
              <a:rPr lang="en-US" altLang="zh-TW" i="1" dirty="0" smtClean="0">
                <a:latin typeface="Times New Roman" pitchFamily="18" charset="0"/>
              </a:rPr>
              <a:t>S </a:t>
            </a:r>
            <a:r>
              <a:rPr lang="en-US" altLang="zh-TW" dirty="0" smtClean="0"/>
              <a:t>={</a:t>
            </a:r>
            <a:r>
              <a:rPr lang="en-US" altLang="zh-TW" i="1" dirty="0" smtClean="0">
                <a:latin typeface="Times New Roman" pitchFamily="18" charset="0"/>
              </a:rPr>
              <a:t>E</a:t>
            </a:r>
            <a:r>
              <a:rPr lang="en-US" altLang="zh-TW" i="1" baseline="-25000" dirty="0" smtClean="0">
                <a:latin typeface="Times New Roman" pitchFamily="18" charset="0"/>
              </a:rPr>
              <a:t>1</a:t>
            </a:r>
            <a:r>
              <a:rPr lang="en-US" altLang="zh-TW" dirty="0" smtClean="0"/>
              <a:t>,</a:t>
            </a:r>
            <a:r>
              <a:rPr lang="en-US" altLang="zh-TW" i="1" dirty="0" smtClean="0">
                <a:latin typeface="Times New Roman" pitchFamily="18" charset="0"/>
              </a:rPr>
              <a:t>E</a:t>
            </a:r>
            <a:r>
              <a:rPr lang="en-US" altLang="zh-TW" i="1" baseline="-25000" dirty="0" smtClean="0">
                <a:latin typeface="Times New Roman" pitchFamily="18" charset="0"/>
              </a:rPr>
              <a:t>2</a:t>
            </a:r>
            <a:r>
              <a:rPr lang="en-US" altLang="zh-TW" dirty="0" smtClean="0"/>
              <a:t>,…, </a:t>
            </a:r>
            <a:r>
              <a:rPr lang="en-US" altLang="zh-TW" i="1" dirty="0" smtClean="0">
                <a:latin typeface="Times New Roman" pitchFamily="18" charset="0"/>
              </a:rPr>
              <a:t>E</a:t>
            </a:r>
            <a:r>
              <a:rPr lang="en-US" altLang="zh-TW" i="1" baseline="-25000" dirty="0" smtClean="0">
                <a:latin typeface="Times New Roman" pitchFamily="18" charset="0"/>
              </a:rPr>
              <a:t>n</a:t>
            </a:r>
            <a:r>
              <a:rPr lang="en-US" altLang="zh-TW" dirty="0" smtClean="0"/>
              <a:t>}, the following characteristics for the probability, </a:t>
            </a:r>
            <a:r>
              <a:rPr lang="en-US" altLang="zh-TW" i="1" dirty="0" smtClean="0">
                <a:latin typeface="Times New Roman" pitchFamily="18" charset="0"/>
              </a:rPr>
              <a:t>P</a:t>
            </a:r>
            <a:r>
              <a:rPr lang="en-US" altLang="zh-TW" dirty="0" smtClean="0"/>
              <a:t>(</a:t>
            </a:r>
            <a:r>
              <a:rPr lang="en-US" altLang="zh-TW" i="1" dirty="0" err="1" smtClean="0">
                <a:latin typeface="Times New Roman" pitchFamily="18" charset="0"/>
              </a:rPr>
              <a:t>E</a:t>
            </a:r>
            <a:r>
              <a:rPr lang="en-US" altLang="zh-TW" i="1" baseline="-25000" dirty="0" err="1" smtClean="0">
                <a:latin typeface="Times New Roman" pitchFamily="18" charset="0"/>
              </a:rPr>
              <a:t>i</a:t>
            </a:r>
            <a:r>
              <a:rPr lang="en-US" altLang="zh-TW" dirty="0" smtClean="0"/>
              <a:t>), of the </a:t>
            </a:r>
            <a:r>
              <a:rPr lang="en-US" altLang="zh-TW" b="1" dirty="0" smtClean="0">
                <a:solidFill>
                  <a:srgbClr val="FF9900"/>
                </a:solidFill>
              </a:rPr>
              <a:t>Simple Event </a:t>
            </a:r>
            <a:r>
              <a:rPr lang="en-US" altLang="zh-TW" b="1" i="1" dirty="0" err="1" smtClean="0">
                <a:solidFill>
                  <a:srgbClr val="FF9900"/>
                </a:solidFill>
                <a:latin typeface="Times New Roman" pitchFamily="18" charset="0"/>
              </a:rPr>
              <a:t>E</a:t>
            </a:r>
            <a:r>
              <a:rPr lang="en-US" altLang="zh-TW" b="1" i="1" baseline="-25000" dirty="0" err="1" smtClean="0">
                <a:solidFill>
                  <a:srgbClr val="FF9900"/>
                </a:solidFill>
                <a:latin typeface="Times New Roman" pitchFamily="18" charset="0"/>
              </a:rPr>
              <a:t>i</a:t>
            </a:r>
            <a:r>
              <a:rPr lang="en-US" altLang="zh-TW" i="1" baseline="-25000" dirty="0" smtClean="0">
                <a:solidFill>
                  <a:srgbClr val="FF9900"/>
                </a:solidFill>
                <a:latin typeface="Times New Roman" pitchFamily="18" charset="0"/>
              </a:rPr>
              <a:t> </a:t>
            </a:r>
            <a:r>
              <a:rPr lang="en-US" altLang="zh-TW" i="1" baseline="-25000" dirty="0" smtClean="0">
                <a:solidFill>
                  <a:srgbClr val="FF9900"/>
                </a:solidFill>
              </a:rPr>
              <a:t> </a:t>
            </a:r>
            <a:r>
              <a:rPr lang="en-US" altLang="zh-TW" dirty="0" smtClean="0"/>
              <a:t>must hold</a:t>
            </a:r>
            <a:r>
              <a:rPr lang="en-US" altLang="zh-TW" i="1" dirty="0" smtClean="0"/>
              <a:t>:</a:t>
            </a:r>
            <a:endParaRPr lang="zh-TW" altLang="en-US" dirty="0" smtClean="0"/>
          </a:p>
        </p:txBody>
      </p:sp>
      <p:graphicFrame>
        <p:nvGraphicFramePr>
          <p:cNvPr id="376832" name="Object 1024"/>
          <p:cNvGraphicFramePr>
            <a:graphicFrameLocks noChangeAspect="1"/>
          </p:cNvGraphicFramePr>
          <p:nvPr/>
        </p:nvGraphicFramePr>
        <p:xfrm>
          <a:off x="947738" y="4424363"/>
          <a:ext cx="7440612" cy="2244725"/>
        </p:xfrm>
        <a:graphic>
          <a:graphicData uri="http://schemas.openxmlformats.org/presentationml/2006/ole">
            <mc:AlternateContent xmlns:mc="http://schemas.openxmlformats.org/markup-compatibility/2006">
              <mc:Choice xmlns:v="urn:schemas-microsoft-com:vml" Requires="v">
                <p:oleObj spid="_x0000_s259126" name="方程式" r:id="rId3" imgW="1942920" imgH="558720" progId="Equation.3">
                  <p:embed/>
                </p:oleObj>
              </mc:Choice>
              <mc:Fallback>
                <p:oleObj name="方程式" r:id="rId3" imgW="1942920" imgH="558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738" y="4424363"/>
                        <a:ext cx="7440612" cy="224472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Tree>
    <p:extLst>
      <p:ext uri="{BB962C8B-B14F-4D97-AF65-F5344CB8AC3E}">
        <p14:creationId xmlns:p14="http://schemas.microsoft.com/office/powerpoint/2010/main" val="99003853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6832"/>
                                        </p:tgtEl>
                                        <p:attrNameLst>
                                          <p:attrName>style.visibility</p:attrName>
                                        </p:attrNameLst>
                                      </p:cBhvr>
                                      <p:to>
                                        <p:strVal val="visible"/>
                                      </p:to>
                                    </p:set>
                                    <p:animEffect transition="in" filter="wipe(left)">
                                      <p:cBhvr>
                                        <p:cTn id="7" dur="500"/>
                                        <p:tgtEl>
                                          <p:spTgt spid="376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47B850D-CB62-4E9A-A748-07B97F2BF39F}"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867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0491C12-1EE6-4B53-9B19-90DC302B585A}" type="slidenum">
              <a:rPr kumimoji="1" lang="zh-TW" altLang="en-US">
                <a:effectLst>
                  <a:outerShdw blurRad="38100" dist="38100" dir="2700000" algn="tl">
                    <a:srgbClr val="000000"/>
                  </a:outerShdw>
                </a:effectLst>
                <a:ea typeface="華康細圓體" pitchFamily="49" charset="-120"/>
                <a:cs typeface="+mj-cs"/>
              </a:rPr>
              <a:pPr>
                <a:defRPr/>
              </a:pPr>
              <a:t>130</a:t>
            </a:fld>
            <a:endParaRPr kumimoji="1" lang="en-US" altLang="zh-TW">
              <a:effectLst>
                <a:outerShdw blurRad="38100" dist="38100" dir="2700000" algn="tl">
                  <a:srgbClr val="000000"/>
                </a:outerShdw>
              </a:effectLst>
              <a:ea typeface="華康細圓體" pitchFamily="49" charset="-120"/>
              <a:cs typeface="+mj-cs"/>
            </a:endParaRPr>
          </a:p>
        </p:txBody>
      </p:sp>
      <p:sp>
        <p:nvSpPr>
          <p:cNvPr id="217090" name="Rectangle 2"/>
          <p:cNvSpPr>
            <a:spLocks noGrp="1" noChangeArrowheads="1"/>
          </p:cNvSpPr>
          <p:nvPr>
            <p:ph type="body" idx="1"/>
          </p:nvPr>
        </p:nvSpPr>
        <p:spPr>
          <a:xfrm>
            <a:off x="914400" y="1219200"/>
            <a:ext cx="7924800" cy="2438400"/>
          </a:xfrm>
        </p:spPr>
        <p:txBody>
          <a:bodyPr/>
          <a:lstStyle/>
          <a:p>
            <a:pPr eaLnBrk="1" hangingPunct="1">
              <a:buFont typeface="Wingdings" pitchFamily="2" charset="2"/>
              <a:buNone/>
              <a:defRPr/>
            </a:pPr>
            <a:r>
              <a:rPr lang="en-US" altLang="zh-TW" i="1" smtClean="0">
                <a:latin typeface="Times New Roman" pitchFamily="18" charset="0"/>
              </a:rPr>
              <a:t>A</a:t>
            </a:r>
            <a:r>
              <a:rPr lang="en-US" altLang="zh-TW" smtClean="0"/>
              <a:t>: The number observed is at most 2.</a:t>
            </a:r>
          </a:p>
          <a:p>
            <a:pPr eaLnBrk="1" hangingPunct="1">
              <a:buFont typeface="Wingdings" pitchFamily="2" charset="2"/>
              <a:buNone/>
              <a:defRPr/>
            </a:pPr>
            <a:r>
              <a:rPr lang="en-US" altLang="zh-TW" smtClean="0"/>
              <a:t>Determine the probability of </a:t>
            </a:r>
            <a:r>
              <a:rPr lang="en-US" altLang="zh-TW" i="1" smtClean="0">
                <a:latin typeface="Times New Roman" pitchFamily="18" charset="0"/>
              </a:rPr>
              <a:t>A</a:t>
            </a:r>
            <a:r>
              <a:rPr lang="en-US" altLang="zh-TW" i="1" baseline="30000" smtClean="0">
                <a:latin typeface="Times New Roman" pitchFamily="18" charset="0"/>
              </a:rPr>
              <a:t>C</a:t>
            </a:r>
            <a:r>
              <a:rPr lang="en-US" altLang="zh-TW" smtClean="0"/>
              <a:t>.</a:t>
            </a:r>
          </a:p>
        </p:txBody>
      </p:sp>
      <p:sp>
        <p:nvSpPr>
          <p:cNvPr id="217091" name="Rectangle 3"/>
          <p:cNvSpPr>
            <a:spLocks noGrp="1" noChangeArrowheads="1"/>
          </p:cNvSpPr>
          <p:nvPr>
            <p:ph type="title"/>
          </p:nvPr>
        </p:nvSpPr>
        <p:spPr>
          <a:xfrm>
            <a:off x="467544" y="260648"/>
            <a:ext cx="8390706" cy="1107976"/>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28679" name="AutoShape 4">
            <a:hlinkClick r:id="rId3" action="ppaction://hlinksldjump" highlightClick="1"/>
          </p:cNvPr>
          <p:cNvSpPr>
            <a:spLocks noChangeArrowheads="1"/>
          </p:cNvSpPr>
          <p:nvPr/>
        </p:nvSpPr>
        <p:spPr bwMode="auto">
          <a:xfrm>
            <a:off x="8243888" y="6165850"/>
            <a:ext cx="457200" cy="457200"/>
          </a:xfrm>
          <a:prstGeom prst="actionButtonReturn">
            <a:avLst/>
          </a:prstGeom>
          <a:solidFill>
            <a:schemeClr val="accent2"/>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217123" name="Rectangle 35"/>
          <p:cNvSpPr>
            <a:spLocks noChangeArrowheads="1"/>
          </p:cNvSpPr>
          <p:nvPr/>
        </p:nvSpPr>
        <p:spPr bwMode="auto">
          <a:xfrm>
            <a:off x="3810000" y="3810000"/>
            <a:ext cx="4114800" cy="2514600"/>
          </a:xfrm>
          <a:prstGeom prst="rect">
            <a:avLst/>
          </a:prstGeom>
          <a:solidFill>
            <a:srgbClr val="990033"/>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endParaRPr kumimoji="0" lang="zh-TW" altLang="en-US" sz="2400">
              <a:latin typeface="Arial Narrow" pitchFamily="34" charset="0"/>
            </a:endParaRPr>
          </a:p>
        </p:txBody>
      </p:sp>
      <p:sp>
        <p:nvSpPr>
          <p:cNvPr id="217124" name="Rectangle 36"/>
          <p:cNvSpPr>
            <a:spLocks noChangeArrowheads="1"/>
          </p:cNvSpPr>
          <p:nvPr/>
        </p:nvSpPr>
        <p:spPr bwMode="auto">
          <a:xfrm>
            <a:off x="3810000" y="3810000"/>
            <a:ext cx="4114800" cy="2514600"/>
          </a:xfrm>
          <a:prstGeom prst="rect">
            <a:avLst/>
          </a:prstGeom>
          <a:solidFill>
            <a:srgbClr val="8FF9D1"/>
          </a:solidFill>
          <a:ln w="38100">
            <a:solidFill>
              <a:schemeClr val="accent2"/>
            </a:solidFill>
            <a:miter lim="800000"/>
            <a:headEnd/>
            <a:tailEnd/>
          </a:ln>
          <a:effectLst>
            <a:outerShdw dist="35921" dir="2700000" algn="ctr" rotWithShape="0">
              <a:schemeClr val="bg2"/>
            </a:outerShdw>
          </a:effectLst>
        </p:spPr>
        <p:txBody>
          <a:bodyPr wrap="none" anchor="ctr"/>
          <a:lstStyle/>
          <a:p>
            <a:pPr algn="ctr" eaLnBrk="0" hangingPunct="0">
              <a:defRPr/>
            </a:pPr>
            <a:endParaRPr kumimoji="0" lang="zh-TW" altLang="en-US" sz="2400">
              <a:solidFill>
                <a:schemeClr val="accent2"/>
              </a:solidFill>
              <a:latin typeface="Arial Narrow" pitchFamily="34" charset="0"/>
            </a:endParaRPr>
          </a:p>
        </p:txBody>
      </p:sp>
      <p:sp>
        <p:nvSpPr>
          <p:cNvPr id="217125" name="Oval 37"/>
          <p:cNvSpPr>
            <a:spLocks noChangeArrowheads="1"/>
          </p:cNvSpPr>
          <p:nvPr/>
        </p:nvSpPr>
        <p:spPr bwMode="auto">
          <a:xfrm>
            <a:off x="4038600" y="3886200"/>
            <a:ext cx="1828800" cy="1600200"/>
          </a:xfrm>
          <a:prstGeom prst="ellipse">
            <a:avLst/>
          </a:prstGeom>
          <a:solidFill>
            <a:schemeClr val="folHlink"/>
          </a:solidFill>
          <a:ln w="9525">
            <a:solidFill>
              <a:srgbClr val="FF00FF"/>
            </a:solidFill>
            <a:round/>
            <a:headEnd/>
            <a:tailEnd/>
          </a:ln>
          <a:effectLst>
            <a:outerShdw dist="35921" dir="2700000" algn="ctr" rotWithShape="0">
              <a:schemeClr val="bg2"/>
            </a:outerShdw>
          </a:effectLst>
        </p:spPr>
        <p:txBody>
          <a:bodyPr wrap="none" anchor="ctr"/>
          <a:lstStyle/>
          <a:p>
            <a:pPr algn="ctr" eaLnBrk="0" hangingPunct="0">
              <a:defRPr/>
            </a:pPr>
            <a:r>
              <a:rPr kumimoji="0" lang="en-US" altLang="zh-TW" sz="2400" b="1" i="1">
                <a:solidFill>
                  <a:srgbClr val="FF00FF"/>
                </a:solidFill>
                <a:effectLst>
                  <a:outerShdw blurRad="38100" dist="38100" dir="2700000" algn="tl">
                    <a:srgbClr val="000000"/>
                  </a:outerShdw>
                </a:effectLst>
                <a:latin typeface="Times New Roman" pitchFamily="18" charset="0"/>
              </a:rPr>
              <a:t>A</a:t>
            </a:r>
            <a:endParaRPr kumimoji="0" lang="en-US" altLang="zh-TW" sz="2400" i="1">
              <a:effectLst>
                <a:outerShdw blurRad="38100" dist="38100" dir="2700000" algn="tl">
                  <a:srgbClr val="000000"/>
                </a:outerShdw>
              </a:effectLst>
              <a:latin typeface="Times New Roman" pitchFamily="18" charset="0"/>
            </a:endParaRPr>
          </a:p>
        </p:txBody>
      </p:sp>
      <p:sp>
        <p:nvSpPr>
          <p:cNvPr id="217126" name="Oval 38"/>
          <p:cNvSpPr>
            <a:spLocks noChangeArrowheads="1"/>
          </p:cNvSpPr>
          <p:nvPr/>
        </p:nvSpPr>
        <p:spPr bwMode="auto">
          <a:xfrm>
            <a:off x="4191000" y="464820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latin typeface="Arial Narrow" pitchFamily="34" charset="0"/>
              </a:rPr>
              <a:t>1</a:t>
            </a:r>
          </a:p>
        </p:txBody>
      </p:sp>
      <p:sp>
        <p:nvSpPr>
          <p:cNvPr id="217127" name="Oval 39"/>
          <p:cNvSpPr>
            <a:spLocks noChangeArrowheads="1"/>
          </p:cNvSpPr>
          <p:nvPr/>
        </p:nvSpPr>
        <p:spPr bwMode="auto">
          <a:xfrm>
            <a:off x="5105400" y="419100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latin typeface="Arial Narrow" pitchFamily="34" charset="0"/>
              </a:rPr>
              <a:t>2</a:t>
            </a:r>
          </a:p>
        </p:txBody>
      </p:sp>
      <p:sp>
        <p:nvSpPr>
          <p:cNvPr id="217128" name="Oval 40"/>
          <p:cNvSpPr>
            <a:spLocks noChangeArrowheads="1"/>
          </p:cNvSpPr>
          <p:nvPr/>
        </p:nvSpPr>
        <p:spPr bwMode="auto">
          <a:xfrm>
            <a:off x="4724400" y="556260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4</a:t>
            </a:r>
          </a:p>
        </p:txBody>
      </p:sp>
      <p:sp>
        <p:nvSpPr>
          <p:cNvPr id="217129" name="Oval 41"/>
          <p:cNvSpPr>
            <a:spLocks noChangeArrowheads="1"/>
          </p:cNvSpPr>
          <p:nvPr/>
        </p:nvSpPr>
        <p:spPr bwMode="auto">
          <a:xfrm>
            <a:off x="5867400" y="563880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5</a:t>
            </a:r>
          </a:p>
        </p:txBody>
      </p:sp>
      <p:sp>
        <p:nvSpPr>
          <p:cNvPr id="217130" name="Oval 42"/>
          <p:cNvSpPr>
            <a:spLocks noChangeArrowheads="1"/>
          </p:cNvSpPr>
          <p:nvPr/>
        </p:nvSpPr>
        <p:spPr bwMode="auto">
          <a:xfrm>
            <a:off x="6877050" y="5373688"/>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6</a:t>
            </a:r>
          </a:p>
        </p:txBody>
      </p:sp>
      <p:sp>
        <p:nvSpPr>
          <p:cNvPr id="217131" name="Oval 43"/>
          <p:cNvSpPr>
            <a:spLocks noChangeArrowheads="1"/>
          </p:cNvSpPr>
          <p:nvPr/>
        </p:nvSpPr>
        <p:spPr bwMode="auto">
          <a:xfrm>
            <a:off x="6400800" y="4343400"/>
            <a:ext cx="533400" cy="533400"/>
          </a:xfrm>
          <a:prstGeom prst="ellipse">
            <a:avLst/>
          </a:prstGeom>
          <a:solidFill>
            <a:schemeClr val="tx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C0C0C0"/>
                  </a:outerShdw>
                </a:effectLst>
                <a:latin typeface="Arial Narrow" pitchFamily="34" charset="0"/>
              </a:rPr>
              <a:t>3</a:t>
            </a:r>
          </a:p>
        </p:txBody>
      </p:sp>
      <p:graphicFrame>
        <p:nvGraphicFramePr>
          <p:cNvPr id="217132" name="Object 44"/>
          <p:cNvGraphicFramePr>
            <a:graphicFrameLocks noChangeAspect="1"/>
          </p:cNvGraphicFramePr>
          <p:nvPr/>
        </p:nvGraphicFramePr>
        <p:xfrm>
          <a:off x="533400" y="4114800"/>
          <a:ext cx="3084513" cy="1692275"/>
        </p:xfrm>
        <a:graphic>
          <a:graphicData uri="http://schemas.openxmlformats.org/presentationml/2006/ole">
            <mc:AlternateContent xmlns:mc="http://schemas.openxmlformats.org/markup-compatibility/2006">
              <mc:Choice xmlns:v="urn:schemas-microsoft-com:vml" Requires="v">
                <p:oleObj spid="_x0000_s28784" name="方程式" r:id="rId4" imgW="711000" imgH="393480" progId="Equation.3">
                  <p:embed/>
                </p:oleObj>
              </mc:Choice>
              <mc:Fallback>
                <p:oleObj name="方程式" r:id="rId4" imgW="711000" imgH="393480" progId="Equation.3">
                  <p:embed/>
                  <p:pic>
                    <p:nvPicPr>
                      <p:cNvPr id="0"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114800"/>
                        <a:ext cx="3084513" cy="169227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7133" name="Text Box 45"/>
          <p:cNvSpPr txBox="1">
            <a:spLocks noChangeArrowheads="1"/>
          </p:cNvSpPr>
          <p:nvPr/>
        </p:nvSpPr>
        <p:spPr bwMode="auto">
          <a:xfrm>
            <a:off x="8089900" y="4249738"/>
            <a:ext cx="666750" cy="641350"/>
          </a:xfrm>
          <a:prstGeom prst="rect">
            <a:avLst/>
          </a:prstGeom>
          <a:noFill/>
          <a:ln w="28575">
            <a:noFill/>
            <a:miter lim="800000"/>
            <a:headEnd/>
            <a:tailEnd/>
          </a:ln>
          <a:effectLst>
            <a:outerShdw dist="35921" dir="2700000" algn="ctr" rotWithShape="0">
              <a:schemeClr val="bg2"/>
            </a:outerShdw>
          </a:effectLst>
        </p:spPr>
        <p:txBody>
          <a:bodyPr wrap="none">
            <a:spAutoFit/>
          </a:bodyPr>
          <a:lstStyle/>
          <a:p>
            <a:pPr algn="ctr" eaLnBrk="0" hangingPunct="0">
              <a:defRPr/>
            </a:pPr>
            <a:r>
              <a:rPr kumimoji="0" lang="en-US" altLang="zh-TW" sz="3600" i="1">
                <a:effectLst>
                  <a:outerShdw blurRad="38100" dist="38100" dir="2700000" algn="tl">
                    <a:srgbClr val="000000"/>
                  </a:outerShdw>
                </a:effectLst>
                <a:latin typeface="Times New Roman" pitchFamily="18" charset="0"/>
              </a:rPr>
              <a:t>A</a:t>
            </a:r>
            <a:r>
              <a:rPr kumimoji="0" lang="en-US" altLang="zh-TW" sz="3600" i="1" baseline="30000">
                <a:effectLst>
                  <a:outerShdw blurRad="38100" dist="38100" dir="2700000" algn="tl">
                    <a:srgbClr val="000000"/>
                  </a:outerShdw>
                </a:effectLst>
                <a:latin typeface="Times New Roman" pitchFamily="18" charset="0"/>
              </a:rPr>
              <a:t>C</a:t>
            </a:r>
            <a:endParaRPr kumimoji="0" lang="en-US" altLang="zh-TW" sz="3600" i="1">
              <a:effectLst>
                <a:outerShdw blurRad="38100" dist="38100" dir="2700000" algn="tl">
                  <a:srgbClr val="000000"/>
                </a:outerShdw>
              </a:effectLst>
              <a:latin typeface="Times New Roman" pitchFamily="18" charset="0"/>
            </a:endParaRPr>
          </a:p>
        </p:txBody>
      </p:sp>
      <p:grpSp>
        <p:nvGrpSpPr>
          <p:cNvPr id="2" name="Group 51"/>
          <p:cNvGrpSpPr>
            <a:grpSpLocks/>
          </p:cNvGrpSpPr>
          <p:nvPr/>
        </p:nvGrpSpPr>
        <p:grpSpPr bwMode="auto">
          <a:xfrm>
            <a:off x="5524500" y="4035425"/>
            <a:ext cx="2598738" cy="2085975"/>
            <a:chOff x="3480" y="2542"/>
            <a:chExt cx="1637" cy="1314"/>
          </a:xfrm>
        </p:grpSpPr>
        <p:sp>
          <p:nvSpPr>
            <p:cNvPr id="217135" name="Line 47"/>
            <p:cNvSpPr>
              <a:spLocks noChangeShapeType="1"/>
            </p:cNvSpPr>
            <p:nvPr/>
          </p:nvSpPr>
          <p:spPr bwMode="auto">
            <a:xfrm rot="-4095056" flipH="1" flipV="1">
              <a:off x="3554" y="2468"/>
              <a:ext cx="1314" cy="1462"/>
            </a:xfrm>
            <a:prstGeom prst="line">
              <a:avLst/>
            </a:prstGeom>
            <a:noFill/>
            <a:ln w="28575">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217136" name="Line 48"/>
            <p:cNvSpPr>
              <a:spLocks noChangeShapeType="1"/>
            </p:cNvSpPr>
            <p:nvPr/>
          </p:nvSpPr>
          <p:spPr bwMode="auto">
            <a:xfrm rot="-4095056" flipH="1" flipV="1">
              <a:off x="4008" y="2814"/>
              <a:ext cx="1050" cy="885"/>
            </a:xfrm>
            <a:prstGeom prst="line">
              <a:avLst/>
            </a:prstGeom>
            <a:noFill/>
            <a:ln w="28575">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217137" name="Line 49"/>
            <p:cNvSpPr>
              <a:spLocks noChangeShapeType="1"/>
            </p:cNvSpPr>
            <p:nvPr/>
          </p:nvSpPr>
          <p:spPr bwMode="auto">
            <a:xfrm rot="-4095056" flipH="1" flipV="1">
              <a:off x="4574" y="3060"/>
              <a:ext cx="619" cy="367"/>
            </a:xfrm>
            <a:prstGeom prst="line">
              <a:avLst/>
            </a:prstGeom>
            <a:noFill/>
            <a:ln w="28575">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217138" name="Line 50"/>
            <p:cNvSpPr>
              <a:spLocks noChangeShapeType="1"/>
            </p:cNvSpPr>
            <p:nvPr/>
          </p:nvSpPr>
          <p:spPr bwMode="auto">
            <a:xfrm rot="-4095056" flipH="1" flipV="1">
              <a:off x="4589" y="2486"/>
              <a:ext cx="336" cy="720"/>
            </a:xfrm>
            <a:prstGeom prst="line">
              <a:avLst/>
            </a:prstGeom>
            <a:noFill/>
            <a:ln w="28575">
              <a:solidFill>
                <a:srgbClr val="CC6600"/>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grpSp>
      <p:sp>
        <p:nvSpPr>
          <p:cNvPr id="217140" name="Oval 52"/>
          <p:cNvSpPr>
            <a:spLocks noChangeArrowheads="1"/>
          </p:cNvSpPr>
          <p:nvPr/>
        </p:nvSpPr>
        <p:spPr bwMode="auto">
          <a:xfrm>
            <a:off x="6403975" y="4341813"/>
            <a:ext cx="533400" cy="533400"/>
          </a:xfrm>
          <a:prstGeom prst="ellipse">
            <a:avLst/>
          </a:prstGeom>
          <a:solidFill>
            <a:srgbClr val="9D5FC3"/>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3</a:t>
            </a:r>
          </a:p>
        </p:txBody>
      </p:sp>
      <p:sp>
        <p:nvSpPr>
          <p:cNvPr id="217141" name="Oval 53"/>
          <p:cNvSpPr>
            <a:spLocks noChangeArrowheads="1"/>
          </p:cNvSpPr>
          <p:nvPr/>
        </p:nvSpPr>
        <p:spPr bwMode="auto">
          <a:xfrm>
            <a:off x="4732338" y="5557838"/>
            <a:ext cx="533400" cy="533400"/>
          </a:xfrm>
          <a:prstGeom prst="ellipse">
            <a:avLst/>
          </a:prstGeom>
          <a:solidFill>
            <a:srgbClr val="9D5FC3"/>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4</a:t>
            </a:r>
          </a:p>
        </p:txBody>
      </p:sp>
      <p:sp>
        <p:nvSpPr>
          <p:cNvPr id="217142" name="Oval 54"/>
          <p:cNvSpPr>
            <a:spLocks noChangeArrowheads="1"/>
          </p:cNvSpPr>
          <p:nvPr/>
        </p:nvSpPr>
        <p:spPr bwMode="auto">
          <a:xfrm>
            <a:off x="5867400" y="5629275"/>
            <a:ext cx="533400" cy="533400"/>
          </a:xfrm>
          <a:prstGeom prst="ellipse">
            <a:avLst/>
          </a:prstGeom>
          <a:solidFill>
            <a:srgbClr val="9D5FC3"/>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5</a:t>
            </a:r>
          </a:p>
        </p:txBody>
      </p:sp>
      <p:sp>
        <p:nvSpPr>
          <p:cNvPr id="217143" name="Oval 55"/>
          <p:cNvSpPr>
            <a:spLocks noChangeArrowheads="1"/>
          </p:cNvSpPr>
          <p:nvPr/>
        </p:nvSpPr>
        <p:spPr bwMode="auto">
          <a:xfrm>
            <a:off x="6886575" y="5373688"/>
            <a:ext cx="533400" cy="533400"/>
          </a:xfrm>
          <a:prstGeom prst="ellipse">
            <a:avLst/>
          </a:prstGeom>
          <a:solidFill>
            <a:srgbClr val="9D5FC3"/>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2400" b="1">
                <a:solidFill>
                  <a:schemeClr val="bg1"/>
                </a:solidFill>
                <a:effectLst>
                  <a:outerShdw blurRad="38100" dist="38100" dir="2700000" algn="tl">
                    <a:srgbClr val="000000"/>
                  </a:outerShdw>
                </a:effectLst>
                <a:latin typeface="Arial Narrow" pitchFamily="34" charset="0"/>
              </a:rPr>
              <a:t>6</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7125"/>
                                        </p:tgtEl>
                                        <p:attrNameLst>
                                          <p:attrName>style.visibility</p:attrName>
                                        </p:attrNameLst>
                                      </p:cBhvr>
                                      <p:to>
                                        <p:strVal val="visible"/>
                                      </p:to>
                                    </p:set>
                                    <p:anim calcmode="lin" valueType="num">
                                      <p:cBhvr>
                                        <p:cTn id="7" dur="500" fill="hold"/>
                                        <p:tgtEl>
                                          <p:spTgt spid="217125"/>
                                        </p:tgtEl>
                                        <p:attrNameLst>
                                          <p:attrName>ppt_w</p:attrName>
                                        </p:attrNameLst>
                                      </p:cBhvr>
                                      <p:tavLst>
                                        <p:tav tm="0">
                                          <p:val>
                                            <p:fltVal val="0"/>
                                          </p:val>
                                        </p:tav>
                                        <p:tav tm="100000">
                                          <p:val>
                                            <p:strVal val="#ppt_w"/>
                                          </p:val>
                                        </p:tav>
                                      </p:tavLst>
                                    </p:anim>
                                    <p:anim calcmode="lin" valueType="num">
                                      <p:cBhvr>
                                        <p:cTn id="8" dur="500" fill="hold"/>
                                        <p:tgtEl>
                                          <p:spTgt spid="217125"/>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217125"/>
                                        </p:tgtEl>
                                        <p:attrNameLst>
                                          <p:attrName>ppt_c</p:attrName>
                                        </p:attrNameLst>
                                      </p:cBhvr>
                                      <p:to>
                                        <a:schemeClr val="bg1"/>
                                      </p:to>
                                    </p:animClr>
                                  </p:sub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17124"/>
                                        </p:tgtEl>
                                        <p:attrNameLst>
                                          <p:attrName>style.visibility</p:attrName>
                                        </p:attrNameLst>
                                      </p:cBhvr>
                                      <p:to>
                                        <p:strVal val="visible"/>
                                      </p:to>
                                    </p:set>
                                    <p:animEffect transition="in" filter="wipe(up)">
                                      <p:cBhvr>
                                        <p:cTn id="13" dur="500"/>
                                        <p:tgtEl>
                                          <p:spTgt spid="217124"/>
                                        </p:tgtEl>
                                      </p:cBhvr>
                                    </p:animEffect>
                                  </p:childTnLst>
                                </p:cTn>
                              </p:par>
                            </p:childTnLst>
                          </p:cTn>
                        </p:par>
                        <p:par>
                          <p:cTn id="14" fill="hold">
                            <p:stCondLst>
                              <p:cond delay="500"/>
                            </p:stCondLst>
                            <p:childTnLst>
                              <p:par>
                                <p:cTn id="15" presetID="4" presetClass="entr" presetSubtype="16" fill="hold" grpId="0" nodeType="afterEffect">
                                  <p:stCondLst>
                                    <p:cond delay="0"/>
                                  </p:stCondLst>
                                  <p:childTnLst>
                                    <p:set>
                                      <p:cBhvr>
                                        <p:cTn id="16" dur="1" fill="hold">
                                          <p:stCondLst>
                                            <p:cond delay="0"/>
                                          </p:stCondLst>
                                        </p:cTn>
                                        <p:tgtEl>
                                          <p:spTgt spid="217133"/>
                                        </p:tgtEl>
                                        <p:attrNameLst>
                                          <p:attrName>style.visibility</p:attrName>
                                        </p:attrNameLst>
                                      </p:cBhvr>
                                      <p:to>
                                        <p:strVal val="visible"/>
                                      </p:to>
                                    </p:set>
                                    <p:animEffect transition="in" filter="box(in)">
                                      <p:cBhvr>
                                        <p:cTn id="17" dur="500"/>
                                        <p:tgtEl>
                                          <p:spTgt spid="21713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right)">
                                      <p:cBhvr>
                                        <p:cTn id="21" dur="500"/>
                                        <p:tgtEl>
                                          <p:spTgt spid="2"/>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217140"/>
                                        </p:tgtEl>
                                        <p:attrNameLst>
                                          <p:attrName>style.visibility</p:attrName>
                                        </p:attrNameLst>
                                      </p:cBhvr>
                                      <p:to>
                                        <p:strVal val="visible"/>
                                      </p:to>
                                    </p:set>
                                    <p:animEffect transition="in" filter="dissolve">
                                      <p:cBhvr>
                                        <p:cTn id="25" dur="500"/>
                                        <p:tgtEl>
                                          <p:spTgt spid="217140"/>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217141"/>
                                        </p:tgtEl>
                                        <p:attrNameLst>
                                          <p:attrName>style.visibility</p:attrName>
                                        </p:attrNameLst>
                                      </p:cBhvr>
                                      <p:to>
                                        <p:strVal val="visible"/>
                                      </p:to>
                                    </p:set>
                                    <p:animEffect transition="in" filter="dissolve">
                                      <p:cBhvr>
                                        <p:cTn id="29" dur="500"/>
                                        <p:tgtEl>
                                          <p:spTgt spid="217141"/>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217142"/>
                                        </p:tgtEl>
                                        <p:attrNameLst>
                                          <p:attrName>style.visibility</p:attrName>
                                        </p:attrNameLst>
                                      </p:cBhvr>
                                      <p:to>
                                        <p:strVal val="visible"/>
                                      </p:to>
                                    </p:set>
                                    <p:animEffect transition="in" filter="dissolve">
                                      <p:cBhvr>
                                        <p:cTn id="33" dur="500"/>
                                        <p:tgtEl>
                                          <p:spTgt spid="217142"/>
                                        </p:tgtEl>
                                      </p:cBhvr>
                                    </p:animEffect>
                                  </p:childTnLst>
                                </p:cTn>
                              </p:par>
                            </p:childTnLst>
                          </p:cTn>
                        </p:par>
                        <p:par>
                          <p:cTn id="34" fill="hold">
                            <p:stCondLst>
                              <p:cond delay="3000"/>
                            </p:stCondLst>
                            <p:childTnLst>
                              <p:par>
                                <p:cTn id="35" presetID="9" presetClass="entr" presetSubtype="0" fill="hold" grpId="0" nodeType="afterEffect">
                                  <p:stCondLst>
                                    <p:cond delay="0"/>
                                  </p:stCondLst>
                                  <p:childTnLst>
                                    <p:set>
                                      <p:cBhvr>
                                        <p:cTn id="36" dur="1" fill="hold">
                                          <p:stCondLst>
                                            <p:cond delay="0"/>
                                          </p:stCondLst>
                                        </p:cTn>
                                        <p:tgtEl>
                                          <p:spTgt spid="217143"/>
                                        </p:tgtEl>
                                        <p:attrNameLst>
                                          <p:attrName>style.visibility</p:attrName>
                                        </p:attrNameLst>
                                      </p:cBhvr>
                                      <p:to>
                                        <p:strVal val="visible"/>
                                      </p:to>
                                    </p:set>
                                    <p:animEffect transition="in" filter="dissolve">
                                      <p:cBhvr>
                                        <p:cTn id="37" dur="500"/>
                                        <p:tgtEl>
                                          <p:spTgt spid="2171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7132"/>
                                        </p:tgtEl>
                                        <p:attrNameLst>
                                          <p:attrName>style.visibility</p:attrName>
                                        </p:attrNameLst>
                                      </p:cBhvr>
                                      <p:to>
                                        <p:strVal val="visible"/>
                                      </p:to>
                                    </p:set>
                                    <p:animEffect transition="in" filter="wipe(left)">
                                      <p:cBhvr>
                                        <p:cTn id="42" dur="500"/>
                                        <p:tgtEl>
                                          <p:spTgt spid="217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24" grpId="0" animBg="1" autoUpdateAnimBg="0"/>
      <p:bldP spid="217125" grpId="0" animBg="1" autoUpdateAnimBg="0"/>
      <p:bldP spid="217133" grpId="0" autoUpdateAnimBg="0"/>
      <p:bldP spid="217140" grpId="0" animBg="1"/>
      <p:bldP spid="217141" grpId="0" animBg="1"/>
      <p:bldP spid="217142" grpId="0" animBg="1"/>
      <p:bldP spid="217143" grpId="0" animBg="1"/>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486B282-4352-4227-BF70-6153D4007FB3}"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22883"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9DFE817-CFD2-4C68-9481-8A5328FAFCEA}" type="slidenum">
              <a:rPr kumimoji="1" lang="zh-TW" altLang="en-US">
                <a:effectLst>
                  <a:outerShdw blurRad="38100" dist="38100" dir="2700000" algn="tl">
                    <a:srgbClr val="000000"/>
                  </a:outerShdw>
                </a:effectLst>
                <a:ea typeface="華康細圓體" pitchFamily="49" charset="-120"/>
                <a:cs typeface="+mj-cs"/>
              </a:rPr>
              <a:pPr>
                <a:defRPr/>
              </a:pPr>
              <a:t>131</a:t>
            </a:fld>
            <a:endParaRPr kumimoji="1" lang="en-US" altLang="zh-TW">
              <a:effectLst>
                <a:outerShdw blurRad="38100" dist="38100" dir="2700000" algn="tl">
                  <a:srgbClr val="000000"/>
                </a:outerShdw>
              </a:effectLst>
              <a:ea typeface="華康細圓體" pitchFamily="49" charset="-120"/>
              <a:cs typeface="+mj-cs"/>
            </a:endParaRPr>
          </a:p>
        </p:txBody>
      </p:sp>
      <p:sp>
        <p:nvSpPr>
          <p:cNvPr id="209922" name="Rectangle 2"/>
          <p:cNvSpPr>
            <a:spLocks noGrp="1" noChangeArrowheads="1"/>
          </p:cNvSpPr>
          <p:nvPr>
            <p:ph type="title"/>
          </p:nvPr>
        </p:nvSpPr>
        <p:spPr>
          <a:xfrm>
            <a:off x="304800" y="260648"/>
            <a:ext cx="8591550" cy="111095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Conditional Probability</a:t>
            </a:r>
            <a:endParaRPr lang="zh-TW" altLang="en-US" dirty="0" smtClean="0"/>
          </a:p>
        </p:txBody>
      </p:sp>
      <p:sp>
        <p:nvSpPr>
          <p:cNvPr id="209923" name="Rectangle 3"/>
          <p:cNvSpPr>
            <a:spLocks noGrp="1" noChangeArrowheads="1"/>
          </p:cNvSpPr>
          <p:nvPr>
            <p:ph type="body" idx="1"/>
          </p:nvPr>
        </p:nvSpPr>
        <p:spPr>
          <a:xfrm>
            <a:off x="395288" y="1268413"/>
            <a:ext cx="8548687" cy="2743200"/>
          </a:xfrm>
        </p:spPr>
        <p:txBody>
          <a:bodyPr/>
          <a:lstStyle/>
          <a:p>
            <a:pPr eaLnBrk="1" hangingPunct="1">
              <a:buFont typeface="Wingdings" pitchFamily="2" charset="2"/>
              <a:buNone/>
              <a:defRPr/>
            </a:pPr>
            <a:r>
              <a:rPr lang="en-US" altLang="zh-TW" dirty="0" smtClean="0"/>
              <a:t>The probability of an event when </a:t>
            </a:r>
            <a:r>
              <a:rPr lang="en-US" altLang="zh-TW" b="1" dirty="0" smtClean="0">
                <a:solidFill>
                  <a:schemeClr val="accent2"/>
                </a:solidFill>
              </a:rPr>
              <a:t>partial knowledge </a:t>
            </a:r>
            <a:r>
              <a:rPr lang="en-US" altLang="zh-TW" dirty="0" smtClean="0"/>
              <a:t>about the outcome of an experiment is known.</a:t>
            </a:r>
          </a:p>
        </p:txBody>
      </p:sp>
      <p:sp>
        <p:nvSpPr>
          <p:cNvPr id="209924" name="Rectangle 4"/>
          <p:cNvSpPr>
            <a:spLocks noChangeArrowheads="1"/>
          </p:cNvSpPr>
          <p:nvPr/>
        </p:nvSpPr>
        <p:spPr bwMode="auto">
          <a:xfrm>
            <a:off x="250825" y="4191000"/>
            <a:ext cx="8713788" cy="21336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hlink"/>
              </a:buClr>
              <a:buSzPct val="65000"/>
              <a:buFont typeface="Wingdings" pitchFamily="2" charset="2"/>
              <a:buNone/>
              <a:defRPr/>
            </a:pPr>
            <a:r>
              <a:rPr lang="en-US" altLang="zh-TW" sz="4400" i="1">
                <a:effectLst>
                  <a:outerShdw blurRad="38100" dist="38100" dir="2700000" algn="tl">
                    <a:srgbClr val="000000"/>
                  </a:outerShdw>
                </a:effectLst>
                <a:latin typeface="Times New Roman" pitchFamily="18" charset="0"/>
              </a:rPr>
              <a:t>P</a:t>
            </a:r>
            <a:r>
              <a:rPr lang="en-US" altLang="zh-TW" sz="4400">
                <a:effectLst>
                  <a:outerShdw blurRad="38100" dist="38100" dir="2700000" algn="tl">
                    <a:srgbClr val="000000"/>
                  </a:outerShdw>
                </a:effectLst>
              </a:rPr>
              <a:t>(</a:t>
            </a:r>
            <a:r>
              <a:rPr lang="en-US" altLang="zh-TW" sz="4400" i="1">
                <a:effectLst>
                  <a:outerShdw blurRad="38100" dist="38100" dir="2700000" algn="tl">
                    <a:srgbClr val="000000"/>
                  </a:outerShdw>
                </a:effectLst>
                <a:latin typeface="Times New Roman" pitchFamily="18" charset="0"/>
              </a:rPr>
              <a:t>A</a:t>
            </a:r>
            <a:r>
              <a:rPr lang="en-US" altLang="zh-TW" sz="4400">
                <a:effectLst>
                  <a:outerShdw blurRad="38100" dist="38100" dir="2700000" algn="tl">
                    <a:srgbClr val="000000"/>
                  </a:outerShdw>
                </a:effectLst>
              </a:rPr>
              <a:t>|</a:t>
            </a:r>
            <a:r>
              <a:rPr lang="en-US" altLang="zh-TW" sz="4400" i="1">
                <a:effectLst>
                  <a:outerShdw blurRad="38100" dist="38100" dir="2700000" algn="tl">
                    <a:srgbClr val="000000"/>
                  </a:outerShdw>
                </a:effectLst>
                <a:latin typeface="Times New Roman" pitchFamily="18" charset="0"/>
              </a:rPr>
              <a:t>B</a:t>
            </a:r>
            <a:r>
              <a:rPr lang="en-US" altLang="zh-TW" sz="4400">
                <a:effectLst>
                  <a:outerShdw blurRad="38100" dist="38100" dir="2700000" algn="tl">
                    <a:srgbClr val="000000"/>
                  </a:outerShdw>
                </a:effectLst>
              </a:rPr>
              <a:t>) = The conditional probability that event </a:t>
            </a:r>
            <a:r>
              <a:rPr lang="en-US" altLang="zh-TW" sz="4400" i="1">
                <a:effectLst>
                  <a:outerShdw blurRad="38100" dist="38100" dir="2700000" algn="tl">
                    <a:srgbClr val="000000"/>
                  </a:outerShdw>
                </a:effectLst>
                <a:latin typeface="Times New Roman" pitchFamily="18" charset="0"/>
              </a:rPr>
              <a:t>A</a:t>
            </a:r>
            <a:r>
              <a:rPr lang="en-US" altLang="zh-TW" sz="4400">
                <a:effectLst>
                  <a:outerShdw blurRad="38100" dist="38100" dir="2700000" algn="tl">
                    <a:srgbClr val="000000"/>
                  </a:outerShdw>
                </a:effectLst>
              </a:rPr>
              <a:t> occurs, given that event </a:t>
            </a:r>
            <a:r>
              <a:rPr lang="en-US" altLang="zh-TW" sz="4400" i="1">
                <a:effectLst>
                  <a:outerShdw blurRad="38100" dist="38100" dir="2700000" algn="tl">
                    <a:srgbClr val="000000"/>
                  </a:outerShdw>
                </a:effectLst>
                <a:latin typeface="Times New Roman" pitchFamily="18" charset="0"/>
              </a:rPr>
              <a:t>B</a:t>
            </a:r>
            <a:r>
              <a:rPr lang="en-US" altLang="zh-TW" sz="4400">
                <a:effectLst>
                  <a:outerShdw blurRad="38100" dist="38100" dir="2700000" algn="tl">
                    <a:srgbClr val="000000"/>
                  </a:outerShdw>
                </a:effectLst>
              </a:rPr>
              <a:t> has occurred.</a:t>
            </a:r>
            <a:endParaRPr lang="zh-TW" altLang="en-US" sz="4400">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Effect transition="in" filter="wipe(left)">
                                      <p:cBhvr>
                                        <p:cTn id="7" dur="500"/>
                                        <p:tgtEl>
                                          <p:spTgt spid="20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1C2EF5E-A934-4B9B-9251-3BE7C4073370}"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9700"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50A93C4-CC52-4257-81C7-008D9182B8D7}" type="slidenum">
              <a:rPr kumimoji="1" lang="zh-TW" altLang="en-US">
                <a:effectLst>
                  <a:outerShdw blurRad="38100" dist="38100" dir="2700000" algn="tl">
                    <a:srgbClr val="000000"/>
                  </a:outerShdw>
                </a:effectLst>
                <a:ea typeface="華康細圓體" pitchFamily="49" charset="-120"/>
                <a:cs typeface="+mj-cs"/>
              </a:rPr>
              <a:pPr>
                <a:defRPr/>
              </a:pPr>
              <a:t>132</a:t>
            </a:fld>
            <a:endParaRPr kumimoji="1" lang="en-US" altLang="zh-TW">
              <a:effectLst>
                <a:outerShdw blurRad="38100" dist="38100" dir="2700000" algn="tl">
                  <a:srgbClr val="000000"/>
                </a:outerShdw>
              </a:effectLst>
              <a:ea typeface="華康細圓體" pitchFamily="49" charset="-120"/>
              <a:cs typeface="+mj-cs"/>
            </a:endParaRPr>
          </a:p>
        </p:txBody>
      </p:sp>
      <p:sp>
        <p:nvSpPr>
          <p:cNvPr id="210946" name="Text Box 2"/>
          <p:cNvSpPr txBox="1">
            <a:spLocks noChangeArrowheads="1"/>
          </p:cNvSpPr>
          <p:nvPr/>
        </p:nvSpPr>
        <p:spPr bwMode="auto">
          <a:xfrm>
            <a:off x="2133600" y="4333875"/>
            <a:ext cx="5848350" cy="2130425"/>
          </a:xfrm>
          <a:prstGeom prst="rect">
            <a:avLst/>
          </a:prstGeom>
          <a:noFill/>
          <a:ln w="28575">
            <a:solidFill>
              <a:srgbClr val="FF00FF"/>
            </a:solidFill>
            <a:miter lim="800000"/>
            <a:headEnd/>
            <a:tailEnd/>
          </a:ln>
          <a:effectLst>
            <a:prstShdw prst="shdw17" dist="17961" dir="2700000">
              <a:srgbClr val="000000"/>
            </a:prstShdw>
          </a:effectLst>
        </p:spPr>
        <p:txBody>
          <a:bodyPr wrap="none" anchor="ctr">
            <a:spAutoFit/>
          </a:bodyPr>
          <a:lstStyle/>
          <a:p>
            <a:pPr eaLnBrk="0" hangingPunct="0">
              <a:defRPr/>
            </a:pPr>
            <a:r>
              <a:rPr kumimoji="0" lang="en-US" altLang="zh-TW" sz="4400">
                <a:effectLst>
                  <a:outerShdw blurRad="38100" dist="38100" dir="2700000" algn="tl">
                    <a:srgbClr val="000000"/>
                  </a:outerShdw>
                </a:effectLst>
              </a:rPr>
              <a:t>The partial knowledge </a:t>
            </a:r>
          </a:p>
          <a:p>
            <a:pPr eaLnBrk="0" hangingPunct="0">
              <a:defRPr/>
            </a:pPr>
            <a:r>
              <a:rPr kumimoji="0" lang="en-US" altLang="zh-TW" sz="4400">
                <a:effectLst>
                  <a:outerShdw blurRad="38100" dist="38100" dir="2700000" algn="tl">
                    <a:srgbClr val="000000"/>
                  </a:outerShdw>
                </a:effectLst>
              </a:rPr>
              <a:t>is contained in the </a:t>
            </a:r>
          </a:p>
          <a:p>
            <a:pPr eaLnBrk="0" hangingPunct="0">
              <a:defRPr/>
            </a:pPr>
            <a:r>
              <a:rPr kumimoji="0" lang="en-US" altLang="zh-TW" sz="4400">
                <a:effectLst>
                  <a:outerShdw blurRad="38100" dist="38100" dir="2700000" algn="tl">
                    <a:srgbClr val="000000"/>
                  </a:outerShdw>
                </a:effectLst>
              </a:rPr>
              <a:t>“condition”</a:t>
            </a:r>
          </a:p>
        </p:txBody>
      </p:sp>
      <p:graphicFrame>
        <p:nvGraphicFramePr>
          <p:cNvPr id="210947" name="Object 3"/>
          <p:cNvGraphicFramePr>
            <a:graphicFrameLocks noChangeAspect="1"/>
          </p:cNvGraphicFramePr>
          <p:nvPr/>
        </p:nvGraphicFramePr>
        <p:xfrm>
          <a:off x="1371600" y="1817688"/>
          <a:ext cx="6746875" cy="1781175"/>
        </p:xfrm>
        <a:graphic>
          <a:graphicData uri="http://schemas.openxmlformats.org/presentationml/2006/ole">
            <mc:AlternateContent xmlns:mc="http://schemas.openxmlformats.org/markup-compatibility/2006">
              <mc:Choice xmlns:v="urn:schemas-microsoft-com:vml" Requires="v">
                <p:oleObj spid="_x0000_s29808" name="方程式" r:id="rId3" imgW="1485720" imgH="393480" progId="Equation.3">
                  <p:embed/>
                </p:oleObj>
              </mc:Choice>
              <mc:Fallback>
                <p:oleObj name="方程式" r:id="rId3" imgW="148572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817688"/>
                        <a:ext cx="6746875" cy="1781175"/>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rgbClr val="06EAE5"/>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10948" name="Line 4"/>
          <p:cNvSpPr>
            <a:spLocks noChangeShapeType="1"/>
          </p:cNvSpPr>
          <p:nvPr/>
        </p:nvSpPr>
        <p:spPr bwMode="auto">
          <a:xfrm flipV="1">
            <a:off x="3133725" y="2971800"/>
            <a:ext cx="0" cy="1371600"/>
          </a:xfrm>
          <a:prstGeom prst="line">
            <a:avLst/>
          </a:prstGeom>
          <a:noFill/>
          <a:ln w="38100">
            <a:solidFill>
              <a:srgbClr val="FF00FF"/>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10949" name="Rectangle 5"/>
          <p:cNvSpPr>
            <a:spLocks noGrp="1" noChangeArrowheads="1"/>
          </p:cNvSpPr>
          <p:nvPr>
            <p:ph type="title"/>
          </p:nvPr>
        </p:nvSpPr>
        <p:spPr>
          <a:xfrm>
            <a:off x="685800" y="260648"/>
            <a:ext cx="7851775" cy="103894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tabLst>
                <a:tab pos="911225" algn="l"/>
              </a:tabLst>
              <a:defRPr/>
            </a:pPr>
            <a:r>
              <a:rPr lang="en-US" altLang="zh-TW" dirty="0" smtClean="0"/>
              <a:t>Conditional Probability</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0949"/>
                                        </p:tgtEl>
                                        <p:attrNameLst>
                                          <p:attrName>style.visibility</p:attrName>
                                        </p:attrNameLst>
                                      </p:cBhvr>
                                      <p:to>
                                        <p:strVal val="visible"/>
                                      </p:to>
                                    </p:set>
                                    <p:animEffect transition="in" filter="dissolve">
                                      <p:cBhvr>
                                        <p:cTn id="7" dur="500"/>
                                        <p:tgtEl>
                                          <p:spTgt spid="21094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0947"/>
                                        </p:tgtEl>
                                        <p:attrNameLst>
                                          <p:attrName>style.visibility</p:attrName>
                                        </p:attrNameLst>
                                      </p:cBhvr>
                                      <p:to>
                                        <p:strVal val="visible"/>
                                      </p:to>
                                    </p:set>
                                    <p:animEffect transition="in" filter="wipe(left)">
                                      <p:cBhvr>
                                        <p:cTn id="11" dur="500"/>
                                        <p:tgtEl>
                                          <p:spTgt spid="21094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10946"/>
                                        </p:tgtEl>
                                        <p:attrNameLst>
                                          <p:attrName>style.visibility</p:attrName>
                                        </p:attrNameLst>
                                      </p:cBhvr>
                                      <p:to>
                                        <p:strVal val="visible"/>
                                      </p:to>
                                    </p:set>
                                    <p:animEffect transition="in" filter="wipe(down)">
                                      <p:cBhvr>
                                        <p:cTn id="15" dur="500"/>
                                        <p:tgtEl>
                                          <p:spTgt spid="21094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10948"/>
                                        </p:tgtEl>
                                        <p:attrNameLst>
                                          <p:attrName>style.visibility</p:attrName>
                                        </p:attrNameLst>
                                      </p:cBhvr>
                                      <p:to>
                                        <p:strVal val="visible"/>
                                      </p:to>
                                    </p:set>
                                    <p:animEffect transition="in" filter="wipe(down)">
                                      <p:cBhvr>
                                        <p:cTn id="19" dur="500"/>
                                        <p:tgtEl>
                                          <p:spTgt spid="21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autoUpdateAnimBg="0"/>
      <p:bldP spid="210949"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日期版面配置區 2"/>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E904DB9-07D7-4A2C-9E8B-88B1AC4E5021}"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23907"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4021C3F-3D6D-40D8-AB63-CBCA9B946032}" type="slidenum">
              <a:rPr kumimoji="1" lang="zh-TW" altLang="en-US">
                <a:effectLst>
                  <a:outerShdw blurRad="38100" dist="38100" dir="2700000" algn="tl">
                    <a:srgbClr val="000000"/>
                  </a:outerShdw>
                </a:effectLst>
                <a:ea typeface="華康細圓體" pitchFamily="49" charset="-120"/>
                <a:cs typeface="+mj-cs"/>
              </a:rPr>
              <a:pPr>
                <a:defRPr/>
              </a:pPr>
              <a:t>133</a:t>
            </a:fld>
            <a:endParaRPr kumimoji="1" lang="en-US" altLang="zh-TW">
              <a:effectLst>
                <a:outerShdw blurRad="38100" dist="38100" dir="2700000" algn="tl">
                  <a:srgbClr val="000000"/>
                </a:outerShdw>
              </a:effectLst>
              <a:ea typeface="華康細圓體" pitchFamily="49" charset="-120"/>
              <a:cs typeface="+mj-cs"/>
            </a:endParaRPr>
          </a:p>
        </p:txBody>
      </p:sp>
      <p:sp>
        <p:nvSpPr>
          <p:cNvPr id="218114" name="Rectangle 2"/>
          <p:cNvSpPr>
            <a:spLocks noChangeArrowheads="1"/>
          </p:cNvSpPr>
          <p:nvPr/>
        </p:nvSpPr>
        <p:spPr bwMode="auto">
          <a:xfrm>
            <a:off x="3200400" y="2362200"/>
            <a:ext cx="4114800" cy="2514600"/>
          </a:xfrm>
          <a:prstGeom prst="rect">
            <a:avLst/>
          </a:prstGeom>
          <a:solidFill>
            <a:schemeClr val="tx2"/>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0" hangingPunct="0">
              <a:defRPr/>
            </a:pPr>
            <a:endParaRPr kumimoji="0" lang="zh-TW" altLang="en-US" sz="3200">
              <a:effectLst>
                <a:outerShdw blurRad="38100" dist="38100" dir="2700000" algn="tl">
                  <a:srgbClr val="000000"/>
                </a:outerShdw>
              </a:effectLst>
              <a:latin typeface="Arial Narrow" pitchFamily="34" charset="0"/>
            </a:endParaRPr>
          </a:p>
        </p:txBody>
      </p:sp>
      <p:sp>
        <p:nvSpPr>
          <p:cNvPr id="218115" name="Oval 3"/>
          <p:cNvSpPr>
            <a:spLocks noChangeArrowheads="1"/>
          </p:cNvSpPr>
          <p:nvPr/>
        </p:nvSpPr>
        <p:spPr bwMode="auto">
          <a:xfrm>
            <a:off x="6629400" y="3295650"/>
            <a:ext cx="533400" cy="533400"/>
          </a:xfrm>
          <a:prstGeom prst="ellipse">
            <a:avLst/>
          </a:prstGeom>
          <a:solidFill>
            <a:schemeClr val="accent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3200" b="1">
                <a:solidFill>
                  <a:schemeClr val="bg1"/>
                </a:solidFill>
                <a:effectLst>
                  <a:outerShdw blurRad="38100" dist="38100" dir="2700000" algn="tl">
                    <a:srgbClr val="000000"/>
                  </a:outerShdw>
                </a:effectLst>
                <a:latin typeface="Arial Narrow" pitchFamily="34" charset="0"/>
              </a:rPr>
              <a:t>5</a:t>
            </a:r>
          </a:p>
        </p:txBody>
      </p:sp>
      <p:sp>
        <p:nvSpPr>
          <p:cNvPr id="218116" name="Oval 4"/>
          <p:cNvSpPr>
            <a:spLocks noChangeArrowheads="1"/>
          </p:cNvSpPr>
          <p:nvPr/>
        </p:nvSpPr>
        <p:spPr bwMode="auto">
          <a:xfrm>
            <a:off x="5791200" y="2914650"/>
            <a:ext cx="533400" cy="533400"/>
          </a:xfrm>
          <a:prstGeom prst="ellipse">
            <a:avLst/>
          </a:prstGeom>
          <a:solidFill>
            <a:schemeClr val="accent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3200" b="1">
                <a:solidFill>
                  <a:schemeClr val="bg1"/>
                </a:solidFill>
                <a:effectLst>
                  <a:outerShdw blurRad="38100" dist="38100" dir="2700000" algn="tl">
                    <a:srgbClr val="000000"/>
                  </a:outerShdw>
                </a:effectLst>
                <a:latin typeface="Arial Narrow" pitchFamily="34" charset="0"/>
              </a:rPr>
              <a:t>3</a:t>
            </a:r>
          </a:p>
        </p:txBody>
      </p:sp>
      <p:sp>
        <p:nvSpPr>
          <p:cNvPr id="218117" name="Rectangle 5"/>
          <p:cNvSpPr>
            <a:spLocks noChangeArrowheads="1"/>
          </p:cNvSpPr>
          <p:nvPr/>
        </p:nvSpPr>
        <p:spPr bwMode="auto">
          <a:xfrm>
            <a:off x="990600" y="1371600"/>
            <a:ext cx="5791200" cy="990600"/>
          </a:xfrm>
          <a:prstGeom prst="rect">
            <a:avLst/>
          </a:prstGeom>
          <a:noFill/>
          <a:ln w="9525">
            <a:noFill/>
            <a:miter lim="800000"/>
            <a:headEnd/>
            <a:tailEnd/>
          </a:ln>
          <a:effectLst/>
        </p:spPr>
        <p:txBody>
          <a:bodyPr/>
          <a:lstStyle/>
          <a:p>
            <a:pPr eaLnBrk="0" hangingPunct="0">
              <a:tabLst>
                <a:tab pos="1377950" algn="l"/>
              </a:tabLst>
              <a:defRPr/>
            </a:pPr>
            <a:r>
              <a:rPr kumimoji="0" lang="en-US" altLang="zh-TW" sz="4800">
                <a:effectLst>
                  <a:outerShdw blurRad="38100" dist="38100" dir="2700000" algn="tl">
                    <a:srgbClr val="000000"/>
                  </a:outerShdw>
                </a:effectLst>
              </a:rPr>
              <a:t>Determine </a:t>
            </a:r>
            <a:r>
              <a:rPr kumimoji="0" lang="en-US" altLang="zh-TW" sz="4800" i="1">
                <a:effectLst>
                  <a:outerShdw blurRad="38100" dist="38100" dir="2700000" algn="tl">
                    <a:srgbClr val="000000"/>
                  </a:outerShdw>
                </a:effectLst>
                <a:latin typeface="Times New Roman" pitchFamily="18" charset="0"/>
              </a:rPr>
              <a:t>P</a:t>
            </a:r>
            <a:r>
              <a:rPr kumimoji="0" lang="en-US" altLang="zh-TW" sz="4800">
                <a:effectLst>
                  <a:outerShdw blurRad="38100" dist="38100" dir="2700000" algn="tl">
                    <a:srgbClr val="000000"/>
                  </a:outerShdw>
                </a:effectLst>
                <a:latin typeface="Times New Roman" pitchFamily="18" charset="0"/>
              </a:rPr>
              <a:t>(</a:t>
            </a:r>
            <a:r>
              <a:rPr kumimoji="0" lang="en-US" altLang="zh-TW" sz="4800" i="1">
                <a:effectLst>
                  <a:outerShdw blurRad="38100" dist="38100" dir="2700000" algn="tl">
                    <a:srgbClr val="000000"/>
                  </a:outerShdw>
                </a:effectLst>
                <a:latin typeface="Times New Roman" pitchFamily="18" charset="0"/>
              </a:rPr>
              <a:t>A</a:t>
            </a:r>
            <a:r>
              <a:rPr kumimoji="0" lang="en-US" altLang="zh-TW" sz="4800">
                <a:effectLst>
                  <a:outerShdw blurRad="38100" dist="38100" dir="2700000" algn="tl">
                    <a:srgbClr val="000000"/>
                  </a:outerShdw>
                </a:effectLst>
                <a:latin typeface="Times New Roman" pitchFamily="18" charset="0"/>
              </a:rPr>
              <a:t>|</a:t>
            </a:r>
            <a:r>
              <a:rPr kumimoji="0" lang="en-US" altLang="zh-TW" sz="4800" i="1">
                <a:effectLst>
                  <a:outerShdw blurRad="38100" dist="38100" dir="2700000" algn="tl">
                    <a:srgbClr val="000000"/>
                  </a:outerShdw>
                </a:effectLst>
                <a:latin typeface="Times New Roman" pitchFamily="18" charset="0"/>
              </a:rPr>
              <a:t>B</a:t>
            </a:r>
            <a:r>
              <a:rPr kumimoji="0" lang="en-US" altLang="zh-TW" sz="4800">
                <a:effectLst>
                  <a:outerShdw blurRad="38100" dist="38100" dir="2700000" algn="tl">
                    <a:srgbClr val="000000"/>
                  </a:outerShdw>
                </a:effectLst>
                <a:latin typeface="Times New Roman" pitchFamily="18" charset="0"/>
              </a:rPr>
              <a:t>)	</a:t>
            </a:r>
          </a:p>
        </p:txBody>
      </p:sp>
      <p:sp>
        <p:nvSpPr>
          <p:cNvPr id="123912" name="Text Box 6"/>
          <p:cNvSpPr txBox="1">
            <a:spLocks noChangeArrowheads="1"/>
          </p:cNvSpPr>
          <p:nvPr/>
        </p:nvSpPr>
        <p:spPr bwMode="auto">
          <a:xfrm>
            <a:off x="1736725" y="914400"/>
            <a:ext cx="184150" cy="457200"/>
          </a:xfrm>
          <a:prstGeom prst="rect">
            <a:avLst/>
          </a:prstGeom>
          <a:noFill/>
          <a:ln w="9525">
            <a:noFill/>
            <a:miter lim="800000"/>
            <a:headEnd/>
            <a:tailEnd/>
          </a:ln>
        </p:spPr>
        <p:txBody>
          <a:bodyPr wrap="none" anchor="ctr">
            <a:spAutoFit/>
          </a:bodyPr>
          <a:lstStyle/>
          <a:p>
            <a:pPr algn="ctr" eaLnBrk="0" hangingPunct="0"/>
            <a:endParaRPr kumimoji="0" lang="zh-TW" altLang="en-US" sz="2400">
              <a:latin typeface="Arial Narrow" pitchFamily="34" charset="0"/>
            </a:endParaRPr>
          </a:p>
        </p:txBody>
      </p:sp>
      <p:sp>
        <p:nvSpPr>
          <p:cNvPr id="218119" name="Oval 7"/>
          <p:cNvSpPr>
            <a:spLocks noChangeArrowheads="1"/>
          </p:cNvSpPr>
          <p:nvPr/>
        </p:nvSpPr>
        <p:spPr bwMode="auto">
          <a:xfrm>
            <a:off x="3429000" y="3124200"/>
            <a:ext cx="1676400" cy="838200"/>
          </a:xfrm>
          <a:prstGeom prst="ellipse">
            <a:avLst/>
          </a:prstGeom>
          <a:solidFill>
            <a:srgbClr val="9D5FC3"/>
          </a:solidFill>
          <a:ln w="9525">
            <a:solidFill>
              <a:srgbClr val="FF00FF"/>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218120" name="Oval 8"/>
          <p:cNvSpPr>
            <a:spLocks noChangeArrowheads="1"/>
          </p:cNvSpPr>
          <p:nvPr/>
        </p:nvSpPr>
        <p:spPr bwMode="auto">
          <a:xfrm>
            <a:off x="3581400" y="3219450"/>
            <a:ext cx="533400" cy="533400"/>
          </a:xfrm>
          <a:prstGeom prst="ellipse">
            <a:avLst/>
          </a:prstGeom>
          <a:solidFill>
            <a:schemeClr val="accent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3200" b="1">
                <a:solidFill>
                  <a:schemeClr val="bg1"/>
                </a:solidFill>
                <a:effectLst>
                  <a:outerShdw blurRad="38100" dist="38100" dir="2700000" algn="tl">
                    <a:srgbClr val="000000"/>
                  </a:outerShdw>
                </a:effectLst>
                <a:latin typeface="Arial Narrow" pitchFamily="34" charset="0"/>
              </a:rPr>
              <a:t>1</a:t>
            </a:r>
          </a:p>
        </p:txBody>
      </p:sp>
      <p:sp>
        <p:nvSpPr>
          <p:cNvPr id="218121" name="Text Box 9"/>
          <p:cNvSpPr txBox="1">
            <a:spLocks noChangeArrowheads="1"/>
          </p:cNvSpPr>
          <p:nvPr/>
        </p:nvSpPr>
        <p:spPr bwMode="auto">
          <a:xfrm>
            <a:off x="844550" y="3048000"/>
            <a:ext cx="2082800" cy="762000"/>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4400">
                <a:effectLst>
                  <a:outerShdw blurRad="38100" dist="38100" dir="2700000" algn="tl">
                    <a:srgbClr val="000000"/>
                  </a:outerShdw>
                </a:effectLst>
              </a:rPr>
              <a:t>Event </a:t>
            </a:r>
            <a:r>
              <a:rPr kumimoji="0" lang="en-US" altLang="zh-TW" sz="4400" i="1">
                <a:effectLst>
                  <a:outerShdw blurRad="38100" dist="38100" dir="2700000" algn="tl">
                    <a:srgbClr val="000000"/>
                  </a:outerShdw>
                </a:effectLst>
                <a:latin typeface="Times New Roman" pitchFamily="18" charset="0"/>
              </a:rPr>
              <a:t>A</a:t>
            </a:r>
          </a:p>
        </p:txBody>
      </p:sp>
      <p:sp>
        <p:nvSpPr>
          <p:cNvPr id="218122" name="Line 10"/>
          <p:cNvSpPr>
            <a:spLocks noChangeShapeType="1"/>
          </p:cNvSpPr>
          <p:nvPr/>
        </p:nvSpPr>
        <p:spPr bwMode="auto">
          <a:xfrm>
            <a:off x="2209800" y="3810000"/>
            <a:ext cx="1676400" cy="0"/>
          </a:xfrm>
          <a:prstGeom prst="line">
            <a:avLst/>
          </a:prstGeom>
          <a:noFill/>
          <a:ln w="38100">
            <a:solidFill>
              <a:srgbClr val="990033"/>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218123" name="Oval 11"/>
          <p:cNvSpPr>
            <a:spLocks noChangeArrowheads="1"/>
          </p:cNvSpPr>
          <p:nvPr/>
        </p:nvSpPr>
        <p:spPr bwMode="auto">
          <a:xfrm>
            <a:off x="4038600" y="3143250"/>
            <a:ext cx="2133600" cy="1524000"/>
          </a:xfrm>
          <a:prstGeom prst="ellipse">
            <a:avLst/>
          </a:prstGeom>
          <a:noFill/>
          <a:ln w="38100">
            <a:solidFill>
              <a:schemeClr val="accent2"/>
            </a:solidFill>
            <a:round/>
            <a:headEnd/>
            <a:tailEnd/>
          </a:ln>
          <a:effectLst>
            <a:outerShdw dist="35921" dir="2700000" algn="ctr" rotWithShape="0">
              <a:schemeClr val="bg2"/>
            </a:outerShdw>
          </a:effectLst>
        </p:spPr>
        <p:txBody>
          <a:bodyPr wrap="none" anchor="ctr"/>
          <a:lstStyle/>
          <a:p>
            <a:pPr algn="ctr" eaLnBrk="0" hangingPunct="0">
              <a:defRPr/>
            </a:pPr>
            <a:endParaRPr kumimoji="0" lang="zh-TW" altLang="en-US" sz="3200">
              <a:effectLst>
                <a:outerShdw blurRad="38100" dist="38100" dir="2700000" algn="tl">
                  <a:srgbClr val="000000"/>
                </a:outerShdw>
              </a:effectLst>
              <a:latin typeface="Arial Narrow" pitchFamily="34" charset="0"/>
            </a:endParaRPr>
          </a:p>
        </p:txBody>
      </p:sp>
      <p:sp>
        <p:nvSpPr>
          <p:cNvPr id="218124" name="Oval 12"/>
          <p:cNvSpPr>
            <a:spLocks noChangeArrowheads="1"/>
          </p:cNvSpPr>
          <p:nvPr/>
        </p:nvSpPr>
        <p:spPr bwMode="auto">
          <a:xfrm>
            <a:off x="4495800" y="4057650"/>
            <a:ext cx="533400" cy="533400"/>
          </a:xfrm>
          <a:prstGeom prst="ellipse">
            <a:avLst/>
          </a:prstGeom>
          <a:solidFill>
            <a:schemeClr val="accent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3200" b="1">
                <a:solidFill>
                  <a:schemeClr val="bg1"/>
                </a:solidFill>
                <a:effectLst>
                  <a:outerShdw blurRad="38100" dist="38100" dir="2700000" algn="tl">
                    <a:srgbClr val="000000"/>
                  </a:outerShdw>
                </a:effectLst>
                <a:latin typeface="Arial Narrow" pitchFamily="34" charset="0"/>
              </a:rPr>
              <a:t>4</a:t>
            </a:r>
          </a:p>
        </p:txBody>
      </p:sp>
      <p:sp>
        <p:nvSpPr>
          <p:cNvPr id="218125" name="Oval 13"/>
          <p:cNvSpPr>
            <a:spLocks noChangeArrowheads="1"/>
          </p:cNvSpPr>
          <p:nvPr/>
        </p:nvSpPr>
        <p:spPr bwMode="auto">
          <a:xfrm>
            <a:off x="5410200" y="3676650"/>
            <a:ext cx="533400" cy="533400"/>
          </a:xfrm>
          <a:prstGeom prst="ellipse">
            <a:avLst/>
          </a:prstGeom>
          <a:solidFill>
            <a:schemeClr val="accent1"/>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3200" b="1">
                <a:solidFill>
                  <a:schemeClr val="bg1"/>
                </a:solidFill>
                <a:effectLst>
                  <a:outerShdw blurRad="38100" dist="38100" dir="2700000" algn="tl">
                    <a:srgbClr val="000000"/>
                  </a:outerShdw>
                </a:effectLst>
                <a:latin typeface="Arial Narrow" pitchFamily="34" charset="0"/>
              </a:rPr>
              <a:t>6</a:t>
            </a:r>
          </a:p>
        </p:txBody>
      </p:sp>
      <p:sp>
        <p:nvSpPr>
          <p:cNvPr id="218126" name="Oval 14"/>
          <p:cNvSpPr>
            <a:spLocks noChangeArrowheads="1"/>
          </p:cNvSpPr>
          <p:nvPr/>
        </p:nvSpPr>
        <p:spPr bwMode="auto">
          <a:xfrm>
            <a:off x="4419600" y="3295650"/>
            <a:ext cx="533400" cy="533400"/>
          </a:xfrm>
          <a:prstGeom prst="ellipse">
            <a:avLst/>
          </a:prstGeom>
          <a:solidFill>
            <a:schemeClr val="accent1"/>
          </a:solidFill>
          <a:ln w="317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3200" b="1">
                <a:solidFill>
                  <a:schemeClr val="bg1"/>
                </a:solidFill>
                <a:effectLst>
                  <a:outerShdw blurRad="38100" dist="38100" dir="2700000" algn="tl">
                    <a:srgbClr val="000000"/>
                  </a:outerShdw>
                </a:effectLst>
                <a:latin typeface="Arial Narrow" pitchFamily="34" charset="0"/>
              </a:rPr>
              <a:t>2</a:t>
            </a:r>
          </a:p>
        </p:txBody>
      </p:sp>
      <p:sp>
        <p:nvSpPr>
          <p:cNvPr id="218127" name="Text Box 15"/>
          <p:cNvSpPr txBox="1">
            <a:spLocks noChangeArrowheads="1"/>
          </p:cNvSpPr>
          <p:nvPr/>
        </p:nvSpPr>
        <p:spPr bwMode="auto">
          <a:xfrm>
            <a:off x="5260975" y="3233738"/>
            <a:ext cx="455613" cy="579437"/>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3200" b="1" i="1">
                <a:solidFill>
                  <a:schemeClr val="accent2"/>
                </a:solidFill>
                <a:effectLst>
                  <a:outerShdw blurRad="38100" dist="38100" dir="2700000" algn="tl">
                    <a:srgbClr val="000000"/>
                  </a:outerShdw>
                </a:effectLst>
                <a:latin typeface="Times New Roman" pitchFamily="18" charset="0"/>
              </a:rPr>
              <a:t>B</a:t>
            </a:r>
          </a:p>
        </p:txBody>
      </p:sp>
      <p:sp>
        <p:nvSpPr>
          <p:cNvPr id="218128" name="Text Box 16"/>
          <p:cNvSpPr txBox="1">
            <a:spLocks noChangeArrowheads="1"/>
          </p:cNvSpPr>
          <p:nvPr/>
        </p:nvSpPr>
        <p:spPr bwMode="auto">
          <a:xfrm>
            <a:off x="684213" y="5084763"/>
            <a:ext cx="7850187" cy="1431925"/>
          </a:xfrm>
          <a:prstGeom prst="rect">
            <a:avLst/>
          </a:prstGeom>
          <a:noFill/>
          <a:ln w="9525">
            <a:noFill/>
            <a:miter lim="800000"/>
            <a:headEnd/>
            <a:tailEnd/>
          </a:ln>
          <a:effectLst/>
        </p:spPr>
        <p:txBody>
          <a:bodyPr anchor="ctr">
            <a:spAutoFit/>
          </a:bodyPr>
          <a:lstStyle/>
          <a:p>
            <a:pPr eaLnBrk="0" hangingPunct="0">
              <a:defRPr/>
            </a:pP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(The number is 2 | The number is even) = 1/3</a:t>
            </a:r>
          </a:p>
        </p:txBody>
      </p:sp>
      <p:sp>
        <p:nvSpPr>
          <p:cNvPr id="218129" name="Oval 17"/>
          <p:cNvSpPr>
            <a:spLocks noChangeArrowheads="1"/>
          </p:cNvSpPr>
          <p:nvPr/>
        </p:nvSpPr>
        <p:spPr bwMode="auto">
          <a:xfrm>
            <a:off x="4495800" y="4057650"/>
            <a:ext cx="533400" cy="533400"/>
          </a:xfrm>
          <a:prstGeom prst="ellipse">
            <a:avLst/>
          </a:prstGeom>
          <a:solidFill>
            <a:schemeClr val="accent2"/>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3200" b="1">
                <a:solidFill>
                  <a:schemeClr val="bg1"/>
                </a:solidFill>
                <a:effectLst>
                  <a:outerShdw blurRad="38100" dist="38100" dir="2700000" algn="tl">
                    <a:srgbClr val="000000"/>
                  </a:outerShdw>
                </a:effectLst>
                <a:latin typeface="Arial Narrow" pitchFamily="34" charset="0"/>
              </a:rPr>
              <a:t>4</a:t>
            </a:r>
          </a:p>
        </p:txBody>
      </p:sp>
      <p:sp>
        <p:nvSpPr>
          <p:cNvPr id="218130" name="Oval 18"/>
          <p:cNvSpPr>
            <a:spLocks noChangeArrowheads="1"/>
          </p:cNvSpPr>
          <p:nvPr/>
        </p:nvSpPr>
        <p:spPr bwMode="auto">
          <a:xfrm>
            <a:off x="5419725" y="3676650"/>
            <a:ext cx="533400" cy="533400"/>
          </a:xfrm>
          <a:prstGeom prst="ellipse">
            <a:avLst/>
          </a:prstGeom>
          <a:solidFill>
            <a:schemeClr val="accent2"/>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3200" b="1">
                <a:solidFill>
                  <a:schemeClr val="bg1"/>
                </a:solidFill>
                <a:effectLst>
                  <a:outerShdw blurRad="38100" dist="38100" dir="2700000" algn="tl">
                    <a:srgbClr val="000000"/>
                  </a:outerShdw>
                </a:effectLst>
                <a:latin typeface="Arial Narrow" pitchFamily="34" charset="0"/>
              </a:rPr>
              <a:t>6</a:t>
            </a:r>
          </a:p>
        </p:txBody>
      </p:sp>
      <p:sp>
        <p:nvSpPr>
          <p:cNvPr id="218131" name="Oval 19"/>
          <p:cNvSpPr>
            <a:spLocks noChangeArrowheads="1"/>
          </p:cNvSpPr>
          <p:nvPr/>
        </p:nvSpPr>
        <p:spPr bwMode="auto">
          <a:xfrm>
            <a:off x="4419600" y="3295650"/>
            <a:ext cx="533400" cy="533400"/>
          </a:xfrm>
          <a:prstGeom prst="ellipse">
            <a:avLst/>
          </a:prstGeom>
          <a:solidFill>
            <a:schemeClr val="accent2"/>
          </a:solidFill>
          <a:ln w="317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3200" b="1">
                <a:solidFill>
                  <a:schemeClr val="bg1"/>
                </a:solidFill>
                <a:effectLst>
                  <a:outerShdw blurRad="38100" dist="38100" dir="2700000" algn="tl">
                    <a:srgbClr val="000000"/>
                  </a:outerShdw>
                </a:effectLst>
                <a:latin typeface="Arial Narrow" pitchFamily="34" charset="0"/>
              </a:rPr>
              <a:t>2</a:t>
            </a:r>
          </a:p>
        </p:txBody>
      </p:sp>
      <p:sp>
        <p:nvSpPr>
          <p:cNvPr id="218132" name="Oval 20"/>
          <p:cNvSpPr>
            <a:spLocks noChangeArrowheads="1"/>
          </p:cNvSpPr>
          <p:nvPr/>
        </p:nvSpPr>
        <p:spPr bwMode="auto">
          <a:xfrm>
            <a:off x="4429125" y="3295650"/>
            <a:ext cx="533400" cy="533400"/>
          </a:xfrm>
          <a:prstGeom prst="ellipse">
            <a:avLst/>
          </a:prstGeom>
          <a:solidFill>
            <a:srgbClr val="990033"/>
          </a:solidFill>
          <a:ln w="9525">
            <a:solidFill>
              <a:schemeClr val="tx1"/>
            </a:solidFill>
            <a:round/>
            <a:headEnd/>
            <a:tailEnd/>
          </a:ln>
          <a:effectLst>
            <a:outerShdw dist="35921" dir="2700000" algn="ctr" rotWithShape="0">
              <a:schemeClr val="bg2"/>
            </a:outerShdw>
          </a:effectLst>
        </p:spPr>
        <p:txBody>
          <a:bodyPr wrap="none" anchor="ctr"/>
          <a:lstStyle/>
          <a:p>
            <a:pPr algn="ctr" eaLnBrk="0" hangingPunct="0">
              <a:defRPr/>
            </a:pPr>
            <a:r>
              <a:rPr kumimoji="0" lang="zh-TW" altLang="en-US" sz="3200" b="1">
                <a:solidFill>
                  <a:schemeClr val="bg1"/>
                </a:solidFill>
                <a:effectLst>
                  <a:outerShdw blurRad="38100" dist="38100" dir="2700000" algn="tl">
                    <a:srgbClr val="000000"/>
                  </a:outerShdw>
                </a:effectLst>
                <a:latin typeface="Arial Narrow" pitchFamily="34" charset="0"/>
              </a:rPr>
              <a:t>2</a:t>
            </a:r>
          </a:p>
        </p:txBody>
      </p:sp>
      <p:sp>
        <p:nvSpPr>
          <p:cNvPr id="218133" name="Rectangle 21"/>
          <p:cNvSpPr>
            <a:spLocks noGrp="1" noChangeArrowheads="1"/>
          </p:cNvSpPr>
          <p:nvPr>
            <p:ph type="title"/>
          </p:nvPr>
        </p:nvSpPr>
        <p:spPr>
          <a:xfrm>
            <a:off x="467544" y="269776"/>
            <a:ext cx="8314506"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218135" name="Text Box 23"/>
          <p:cNvSpPr txBox="1">
            <a:spLocks noChangeArrowheads="1"/>
          </p:cNvSpPr>
          <p:nvPr/>
        </p:nvSpPr>
        <p:spPr bwMode="auto">
          <a:xfrm>
            <a:off x="250825" y="5084763"/>
            <a:ext cx="8283575" cy="1431925"/>
          </a:xfrm>
          <a:prstGeom prst="rect">
            <a:avLst/>
          </a:prstGeom>
          <a:noFill/>
          <a:ln w="9525">
            <a:noFill/>
            <a:miter lim="800000"/>
            <a:headEnd/>
            <a:tailEnd/>
          </a:ln>
          <a:effectLst/>
        </p:spPr>
        <p:txBody>
          <a:bodyPr anchor="ctr">
            <a:spAutoFit/>
          </a:bodyPr>
          <a:lstStyle/>
          <a:p>
            <a:pPr eaLnBrk="0" hangingPunct="0">
              <a:defRPr/>
            </a:pP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A</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B</a:t>
            </a:r>
            <a:r>
              <a:rPr kumimoji="0" lang="en-US" altLang="zh-TW" sz="4400">
                <a:effectLst>
                  <a:outerShdw blurRad="38100" dist="38100" dir="2700000" algn="tl">
                    <a:srgbClr val="000000"/>
                  </a:outerShdw>
                </a:effectLst>
              </a:rPr>
              <a:t>) =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A</a:t>
            </a:r>
            <a:r>
              <a:rPr kumimoji="0" lang="en-US" altLang="zh-TW" sz="4400">
                <a:effectLst>
                  <a:outerShdw blurRad="38100" dist="38100" dir="2700000" algn="tl">
                    <a:srgbClr val="000000"/>
                  </a:outerShdw>
                </a:effectLst>
              </a:rPr>
              <a:t> and </a:t>
            </a:r>
            <a:r>
              <a:rPr kumimoji="0" lang="en-US" altLang="zh-TW" sz="4400" i="1">
                <a:effectLst>
                  <a:outerShdw blurRad="38100" dist="38100" dir="2700000" algn="tl">
                    <a:srgbClr val="000000"/>
                  </a:outerShdw>
                </a:effectLst>
                <a:latin typeface="Times New Roman" pitchFamily="18" charset="0"/>
              </a:rPr>
              <a:t>B</a:t>
            </a:r>
            <a:r>
              <a:rPr kumimoji="0" lang="en-US" altLang="zh-TW" sz="4400">
                <a:effectLst>
                  <a:outerShdw blurRad="38100" dist="38100" dir="2700000" algn="tl">
                    <a:srgbClr val="000000"/>
                  </a:outerShdw>
                </a:effectLst>
              </a:rPr>
              <a:t>) /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B</a:t>
            </a:r>
            <a:r>
              <a:rPr kumimoji="0" lang="en-US" altLang="zh-TW" sz="4400">
                <a:effectLst>
                  <a:outerShdw blurRad="38100" dist="38100" dir="2700000" algn="tl">
                    <a:srgbClr val="000000"/>
                  </a:outerShdw>
                </a:effectLst>
              </a:rPr>
              <a:t>)</a:t>
            </a:r>
          </a:p>
          <a:p>
            <a:pPr eaLnBrk="0" hangingPunct="0">
              <a:defRPr/>
            </a:pPr>
            <a:r>
              <a:rPr kumimoji="0" lang="en-US" altLang="zh-TW" sz="4400">
                <a:effectLst>
                  <a:outerShdw blurRad="38100" dist="38100" dir="2700000" algn="tl">
                    <a:srgbClr val="000000"/>
                  </a:outerShdw>
                </a:effectLst>
              </a:rPr>
              <a:t>	       = (1/6) / (1/2) = 1/3</a:t>
            </a:r>
          </a:p>
        </p:txBody>
      </p:sp>
      <p:sp>
        <p:nvSpPr>
          <p:cNvPr id="123928" name="AutoShape 22">
            <a:hlinkClick r:id="rId2" action="ppaction://hlinksldjump" highlightClick="1"/>
          </p:cNvPr>
          <p:cNvSpPr>
            <a:spLocks noChangeArrowheads="1"/>
          </p:cNvSpPr>
          <p:nvPr/>
        </p:nvSpPr>
        <p:spPr bwMode="auto">
          <a:xfrm>
            <a:off x="8101013" y="6172200"/>
            <a:ext cx="457200" cy="457200"/>
          </a:xfrm>
          <a:prstGeom prst="actionButtonReturn">
            <a:avLst/>
          </a:prstGeom>
          <a:solidFill>
            <a:schemeClr val="folHlink"/>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zh-TW"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wipe(left)">
                                      <p:cBhvr>
                                        <p:cTn id="7" dur="500"/>
                                        <p:tgtEl>
                                          <p:spTgt spid="2181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8131"/>
                                        </p:tgtEl>
                                        <p:attrNameLst>
                                          <p:attrName>style.visibility</p:attrName>
                                        </p:attrNameLst>
                                      </p:cBhvr>
                                      <p:to>
                                        <p:strVal val="visible"/>
                                      </p:to>
                                    </p:set>
                                    <p:animEffect transition="in" filter="box(in)">
                                      <p:cBhvr>
                                        <p:cTn id="12" dur="500"/>
                                        <p:tgtEl>
                                          <p:spTgt spid="218131"/>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218129"/>
                                        </p:tgtEl>
                                        <p:attrNameLst>
                                          <p:attrName>style.visibility</p:attrName>
                                        </p:attrNameLst>
                                      </p:cBhvr>
                                      <p:to>
                                        <p:strVal val="visible"/>
                                      </p:to>
                                    </p:set>
                                    <p:animEffect transition="in" filter="box(out)">
                                      <p:cBhvr>
                                        <p:cTn id="16" dur="500"/>
                                        <p:tgtEl>
                                          <p:spTgt spid="218129"/>
                                        </p:tgtEl>
                                      </p:cBhvr>
                                    </p:animEffect>
                                  </p:childTnLst>
                                </p:cTn>
                              </p:par>
                            </p:childTnLst>
                          </p:cTn>
                        </p:par>
                        <p:par>
                          <p:cTn id="17" fill="hold">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218130"/>
                                        </p:tgtEl>
                                        <p:attrNameLst>
                                          <p:attrName>style.visibility</p:attrName>
                                        </p:attrNameLst>
                                      </p:cBhvr>
                                      <p:to>
                                        <p:strVal val="visible"/>
                                      </p:to>
                                    </p:set>
                                    <p:animEffect transition="in" filter="box(out)">
                                      <p:cBhvr>
                                        <p:cTn id="20" dur="500"/>
                                        <p:tgtEl>
                                          <p:spTgt spid="218130"/>
                                        </p:tgtEl>
                                      </p:cBhvr>
                                    </p:animEffect>
                                  </p:childTnLst>
                                </p:cTn>
                              </p:par>
                            </p:childTnLst>
                          </p:cTn>
                        </p:par>
                        <p:par>
                          <p:cTn id="21" fill="hold">
                            <p:stCondLst>
                              <p:cond delay="1500"/>
                            </p:stCondLst>
                            <p:childTnLst>
                              <p:par>
                                <p:cTn id="22" presetID="23" presetClass="entr" presetSubtype="16" fill="hold" grpId="0" nodeType="afterEffect">
                                  <p:stCondLst>
                                    <p:cond delay="0"/>
                                  </p:stCondLst>
                                  <p:childTnLst>
                                    <p:set>
                                      <p:cBhvr>
                                        <p:cTn id="23" dur="1" fill="hold">
                                          <p:stCondLst>
                                            <p:cond delay="0"/>
                                          </p:stCondLst>
                                        </p:cTn>
                                        <p:tgtEl>
                                          <p:spTgt spid="218123"/>
                                        </p:tgtEl>
                                        <p:attrNameLst>
                                          <p:attrName>style.visibility</p:attrName>
                                        </p:attrNameLst>
                                      </p:cBhvr>
                                      <p:to>
                                        <p:strVal val="visible"/>
                                      </p:to>
                                    </p:set>
                                    <p:anim calcmode="lin" valueType="num">
                                      <p:cBhvr>
                                        <p:cTn id="24" dur="500" fill="hold"/>
                                        <p:tgtEl>
                                          <p:spTgt spid="218123"/>
                                        </p:tgtEl>
                                        <p:attrNameLst>
                                          <p:attrName>ppt_w</p:attrName>
                                        </p:attrNameLst>
                                      </p:cBhvr>
                                      <p:tavLst>
                                        <p:tav tm="0">
                                          <p:val>
                                            <p:fltVal val="0"/>
                                          </p:val>
                                        </p:tav>
                                        <p:tav tm="100000">
                                          <p:val>
                                            <p:strVal val="#ppt_w"/>
                                          </p:val>
                                        </p:tav>
                                      </p:tavLst>
                                    </p:anim>
                                    <p:anim calcmode="lin" valueType="num">
                                      <p:cBhvr>
                                        <p:cTn id="25" dur="500" fill="hold"/>
                                        <p:tgtEl>
                                          <p:spTgt spid="218123"/>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218127"/>
                                        </p:tgtEl>
                                        <p:attrNameLst>
                                          <p:attrName>style.visibility</p:attrName>
                                        </p:attrNameLst>
                                      </p:cBhvr>
                                      <p:to>
                                        <p:strVal val="visible"/>
                                      </p:to>
                                    </p:set>
                                    <p:animEffect transition="in" filter="dissolve">
                                      <p:cBhvr>
                                        <p:cTn id="29" dur="500"/>
                                        <p:tgtEl>
                                          <p:spTgt spid="218127"/>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18119"/>
                                        </p:tgtEl>
                                        <p:attrNameLst>
                                          <p:attrName>style.visibility</p:attrName>
                                        </p:attrNameLst>
                                      </p:cBhvr>
                                      <p:to>
                                        <p:strVal val="visible"/>
                                      </p:to>
                                    </p:set>
                                    <p:animEffect transition="in" filter="box(in)">
                                      <p:cBhvr>
                                        <p:cTn id="34" dur="500"/>
                                        <p:tgtEl>
                                          <p:spTgt spid="218119"/>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18121"/>
                                        </p:tgtEl>
                                        <p:attrNameLst>
                                          <p:attrName>style.visibility</p:attrName>
                                        </p:attrNameLst>
                                      </p:cBhvr>
                                      <p:to>
                                        <p:strVal val="visible"/>
                                      </p:to>
                                    </p:set>
                                    <p:animEffect transition="in" filter="wipe(left)">
                                      <p:cBhvr>
                                        <p:cTn id="38" dur="500"/>
                                        <p:tgtEl>
                                          <p:spTgt spid="218121"/>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218122"/>
                                        </p:tgtEl>
                                        <p:attrNameLst>
                                          <p:attrName>style.visibility</p:attrName>
                                        </p:attrNameLst>
                                      </p:cBhvr>
                                      <p:to>
                                        <p:strVal val="visible"/>
                                      </p:to>
                                    </p:set>
                                    <p:animEffect transition="in" filter="wipe(left)">
                                      <p:cBhvr>
                                        <p:cTn id="42" dur="500"/>
                                        <p:tgtEl>
                                          <p:spTgt spid="21812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18132"/>
                                        </p:tgtEl>
                                        <p:attrNameLst>
                                          <p:attrName>style.visibility</p:attrName>
                                        </p:attrNameLst>
                                      </p:cBhvr>
                                      <p:to>
                                        <p:strVal val="visible"/>
                                      </p:to>
                                    </p:set>
                                    <p:animEffect transition="in" filter="box(out)">
                                      <p:cBhvr>
                                        <p:cTn id="47" dur="500"/>
                                        <p:tgtEl>
                                          <p:spTgt spid="218132"/>
                                        </p:tgtEl>
                                      </p:cBhvr>
                                    </p:animEffect>
                                  </p:childTnLst>
                                </p:cTn>
                              </p:par>
                            </p:childTnLst>
                          </p:cTn>
                        </p:par>
                        <p:par>
                          <p:cTn id="48" fill="hold">
                            <p:stCondLst>
                              <p:cond delay="500"/>
                            </p:stCondLst>
                            <p:childTnLst>
                              <p:par>
                                <p:cTn id="49" presetID="22" presetClass="entr" presetSubtype="8" fill="hold" grpId="0" nodeType="afterEffect">
                                  <p:stCondLst>
                                    <p:cond delay="500"/>
                                  </p:stCondLst>
                                  <p:childTnLst>
                                    <p:set>
                                      <p:cBhvr>
                                        <p:cTn id="50" dur="1" fill="hold">
                                          <p:stCondLst>
                                            <p:cond delay="0"/>
                                          </p:stCondLst>
                                        </p:cTn>
                                        <p:tgtEl>
                                          <p:spTgt spid="218128"/>
                                        </p:tgtEl>
                                        <p:attrNameLst>
                                          <p:attrName>style.visibility</p:attrName>
                                        </p:attrNameLst>
                                      </p:cBhvr>
                                      <p:to>
                                        <p:strVal val="visible"/>
                                      </p:to>
                                    </p:set>
                                    <p:animEffect transition="in" filter="wipe(left)">
                                      <p:cBhvr>
                                        <p:cTn id="51" dur="500"/>
                                        <p:tgtEl>
                                          <p:spTgt spid="218128"/>
                                        </p:tgtEl>
                                      </p:cBhvr>
                                    </p:animEffect>
                                  </p:childTnLst>
                                  <p:subTnLst>
                                    <p:set>
                                      <p:cBhvr override="childStyle">
                                        <p:cTn dur="1" fill="hold" display="0" masterRel="nextClick" afterEffect="1"/>
                                        <p:tgtEl>
                                          <p:spTgt spid="218128"/>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18135"/>
                                        </p:tgtEl>
                                        <p:attrNameLst>
                                          <p:attrName>style.visibility</p:attrName>
                                        </p:attrNameLst>
                                      </p:cBhvr>
                                      <p:to>
                                        <p:strVal val="visible"/>
                                      </p:to>
                                    </p:set>
                                    <p:animEffect transition="in" filter="wipe(left)">
                                      <p:cBhvr>
                                        <p:cTn id="56" dur="500"/>
                                        <p:tgtEl>
                                          <p:spTgt spid="21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autoUpdateAnimBg="0"/>
      <p:bldP spid="218119" grpId="0" animBg="1"/>
      <p:bldP spid="218121" grpId="0" autoUpdateAnimBg="0"/>
      <p:bldP spid="218123" grpId="0" animBg="1" autoUpdateAnimBg="0"/>
      <p:bldP spid="218127" grpId="0" autoUpdateAnimBg="0"/>
      <p:bldP spid="218128" grpId="0" autoUpdateAnimBg="0"/>
      <p:bldP spid="218129" grpId="0" animBg="1" autoUpdateAnimBg="0"/>
      <p:bldP spid="218130" grpId="0" animBg="1" autoUpdateAnimBg="0"/>
      <p:bldP spid="218131" grpId="0" animBg="1" autoUpdateAnimBg="0"/>
      <p:bldP spid="218132" grpId="0" animBg="1" autoUpdateAnimBg="0"/>
      <p:bldP spid="218135"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486B282-4352-4227-BF70-6153D4007FB3}"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22883"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9DFE817-CFD2-4C68-9481-8A5328FAFCEA}" type="slidenum">
              <a:rPr kumimoji="1" lang="zh-TW" altLang="en-US">
                <a:effectLst>
                  <a:outerShdw blurRad="38100" dist="38100" dir="2700000" algn="tl">
                    <a:srgbClr val="000000"/>
                  </a:outerShdw>
                </a:effectLst>
                <a:ea typeface="華康細圓體" pitchFamily="49" charset="-120"/>
                <a:cs typeface="+mj-cs"/>
              </a:rPr>
              <a:pPr>
                <a:defRPr/>
              </a:pPr>
              <a:t>134</a:t>
            </a:fld>
            <a:endParaRPr kumimoji="1" lang="en-US" altLang="zh-TW">
              <a:effectLst>
                <a:outerShdw blurRad="38100" dist="38100" dir="2700000" algn="tl">
                  <a:srgbClr val="000000"/>
                </a:outerShdw>
              </a:effectLst>
              <a:ea typeface="華康細圓體" pitchFamily="49" charset="-120"/>
              <a:cs typeface="+mj-cs"/>
            </a:endParaRPr>
          </a:p>
        </p:txBody>
      </p:sp>
      <p:sp>
        <p:nvSpPr>
          <p:cNvPr id="209922" name="Rectangle 2"/>
          <p:cNvSpPr>
            <a:spLocks noGrp="1" noChangeArrowheads="1"/>
          </p:cNvSpPr>
          <p:nvPr>
            <p:ph type="title"/>
          </p:nvPr>
        </p:nvSpPr>
        <p:spPr>
          <a:xfrm>
            <a:off x="304800" y="260648"/>
            <a:ext cx="8591550" cy="111095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Conditional Probability 1/2</a:t>
            </a:r>
            <a:endParaRPr lang="zh-TW" altLang="en-US" dirty="0" smtClean="0"/>
          </a:p>
        </p:txBody>
      </p:sp>
      <p:sp>
        <p:nvSpPr>
          <p:cNvPr id="209923" name="Rectangle 3"/>
          <p:cNvSpPr>
            <a:spLocks noGrp="1" noChangeArrowheads="1"/>
          </p:cNvSpPr>
          <p:nvPr>
            <p:ph type="body" idx="1"/>
          </p:nvPr>
        </p:nvSpPr>
        <p:spPr>
          <a:xfrm>
            <a:off x="395288" y="1268413"/>
            <a:ext cx="8548687" cy="2743200"/>
          </a:xfrm>
        </p:spPr>
        <p:txBody>
          <a:bodyPr/>
          <a:lstStyle/>
          <a:p>
            <a:pPr eaLnBrk="1" hangingPunct="1">
              <a:buFont typeface="Wingdings" pitchFamily="2" charset="2"/>
              <a:buNone/>
              <a:defRPr/>
            </a:pPr>
            <a:r>
              <a:rPr lang="en-US" altLang="zh-TW" dirty="0" smtClean="0"/>
              <a:t>The probability of an event when </a:t>
            </a:r>
            <a:r>
              <a:rPr lang="en-US" altLang="zh-TW" b="1" dirty="0" smtClean="0">
                <a:solidFill>
                  <a:schemeClr val="accent2"/>
                </a:solidFill>
              </a:rPr>
              <a:t>partial knowledge </a:t>
            </a:r>
            <a:r>
              <a:rPr lang="en-US" altLang="zh-TW" dirty="0" smtClean="0"/>
              <a:t>about the outcome of an experiment is known.</a:t>
            </a:r>
          </a:p>
        </p:txBody>
      </p:sp>
      <p:sp>
        <p:nvSpPr>
          <p:cNvPr id="209924" name="Rectangle 4"/>
          <p:cNvSpPr>
            <a:spLocks noChangeArrowheads="1"/>
          </p:cNvSpPr>
          <p:nvPr/>
        </p:nvSpPr>
        <p:spPr bwMode="auto">
          <a:xfrm>
            <a:off x="250825" y="4191000"/>
            <a:ext cx="8713788" cy="21336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hlink"/>
              </a:buClr>
              <a:buSzPct val="65000"/>
              <a:buFont typeface="Wingdings" pitchFamily="2" charset="2"/>
              <a:buNone/>
              <a:defRPr/>
            </a:pPr>
            <a:r>
              <a:rPr lang="en-US" altLang="zh-TW" sz="4400" i="1">
                <a:effectLst>
                  <a:outerShdw blurRad="38100" dist="38100" dir="2700000" algn="tl">
                    <a:srgbClr val="000000"/>
                  </a:outerShdw>
                </a:effectLst>
                <a:latin typeface="Times New Roman" pitchFamily="18" charset="0"/>
              </a:rPr>
              <a:t>P</a:t>
            </a:r>
            <a:r>
              <a:rPr lang="en-US" altLang="zh-TW" sz="4400">
                <a:effectLst>
                  <a:outerShdw blurRad="38100" dist="38100" dir="2700000" algn="tl">
                    <a:srgbClr val="000000"/>
                  </a:outerShdw>
                </a:effectLst>
              </a:rPr>
              <a:t>(</a:t>
            </a:r>
            <a:r>
              <a:rPr lang="en-US" altLang="zh-TW" sz="4400" i="1">
                <a:effectLst>
                  <a:outerShdw blurRad="38100" dist="38100" dir="2700000" algn="tl">
                    <a:srgbClr val="000000"/>
                  </a:outerShdw>
                </a:effectLst>
                <a:latin typeface="Times New Roman" pitchFamily="18" charset="0"/>
              </a:rPr>
              <a:t>A</a:t>
            </a:r>
            <a:r>
              <a:rPr lang="en-US" altLang="zh-TW" sz="4400">
                <a:effectLst>
                  <a:outerShdw blurRad="38100" dist="38100" dir="2700000" algn="tl">
                    <a:srgbClr val="000000"/>
                  </a:outerShdw>
                </a:effectLst>
              </a:rPr>
              <a:t>|</a:t>
            </a:r>
            <a:r>
              <a:rPr lang="en-US" altLang="zh-TW" sz="4400" i="1">
                <a:effectLst>
                  <a:outerShdw blurRad="38100" dist="38100" dir="2700000" algn="tl">
                    <a:srgbClr val="000000"/>
                  </a:outerShdw>
                </a:effectLst>
                <a:latin typeface="Times New Roman" pitchFamily="18" charset="0"/>
              </a:rPr>
              <a:t>B</a:t>
            </a:r>
            <a:r>
              <a:rPr lang="en-US" altLang="zh-TW" sz="4400">
                <a:effectLst>
                  <a:outerShdw blurRad="38100" dist="38100" dir="2700000" algn="tl">
                    <a:srgbClr val="000000"/>
                  </a:outerShdw>
                </a:effectLst>
              </a:rPr>
              <a:t>) = The conditional probability that event </a:t>
            </a:r>
            <a:r>
              <a:rPr lang="en-US" altLang="zh-TW" sz="4400" i="1">
                <a:effectLst>
                  <a:outerShdw blurRad="38100" dist="38100" dir="2700000" algn="tl">
                    <a:srgbClr val="000000"/>
                  </a:outerShdw>
                </a:effectLst>
                <a:latin typeface="Times New Roman" pitchFamily="18" charset="0"/>
              </a:rPr>
              <a:t>A</a:t>
            </a:r>
            <a:r>
              <a:rPr lang="en-US" altLang="zh-TW" sz="4400">
                <a:effectLst>
                  <a:outerShdw blurRad="38100" dist="38100" dir="2700000" algn="tl">
                    <a:srgbClr val="000000"/>
                  </a:outerShdw>
                </a:effectLst>
              </a:rPr>
              <a:t> occurs, given that event </a:t>
            </a:r>
            <a:r>
              <a:rPr lang="en-US" altLang="zh-TW" sz="4400" i="1">
                <a:effectLst>
                  <a:outerShdw blurRad="38100" dist="38100" dir="2700000" algn="tl">
                    <a:srgbClr val="000000"/>
                  </a:outerShdw>
                </a:effectLst>
                <a:latin typeface="Times New Roman" pitchFamily="18" charset="0"/>
              </a:rPr>
              <a:t>B</a:t>
            </a:r>
            <a:r>
              <a:rPr lang="en-US" altLang="zh-TW" sz="4400">
                <a:effectLst>
                  <a:outerShdw blurRad="38100" dist="38100" dir="2700000" algn="tl">
                    <a:srgbClr val="000000"/>
                  </a:outerShdw>
                </a:effectLst>
              </a:rPr>
              <a:t> has occurred.</a:t>
            </a:r>
            <a:endParaRPr lang="zh-TW" altLang="en-US" sz="4400">
              <a:effectLst>
                <a:outerShdw blurRad="38100" dist="38100" dir="2700000" algn="tl">
                  <a:srgbClr val="000000"/>
                </a:outerShdw>
              </a:effectLst>
            </a:endParaRPr>
          </a:p>
        </p:txBody>
      </p:sp>
    </p:spTree>
    <p:extLst>
      <p:ext uri="{BB962C8B-B14F-4D97-AF65-F5344CB8AC3E}">
        <p14:creationId xmlns:p14="http://schemas.microsoft.com/office/powerpoint/2010/main" val="57651517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Effect transition="in" filter="wipe(left)">
                                      <p:cBhvr>
                                        <p:cTn id="7" dur="500"/>
                                        <p:tgtEl>
                                          <p:spTgt spid="20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1C2EF5E-A934-4B9B-9251-3BE7C4073370}"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9700"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50A93C4-CC52-4257-81C7-008D9182B8D7}" type="slidenum">
              <a:rPr kumimoji="1" lang="zh-TW" altLang="en-US">
                <a:effectLst>
                  <a:outerShdw blurRad="38100" dist="38100" dir="2700000" algn="tl">
                    <a:srgbClr val="000000"/>
                  </a:outerShdw>
                </a:effectLst>
                <a:ea typeface="華康細圓體" pitchFamily="49" charset="-120"/>
                <a:cs typeface="+mj-cs"/>
              </a:rPr>
              <a:pPr>
                <a:defRPr/>
              </a:pPr>
              <a:t>135</a:t>
            </a:fld>
            <a:endParaRPr kumimoji="1" lang="en-US" altLang="zh-TW">
              <a:effectLst>
                <a:outerShdw blurRad="38100" dist="38100" dir="2700000" algn="tl">
                  <a:srgbClr val="000000"/>
                </a:outerShdw>
              </a:effectLst>
              <a:ea typeface="華康細圓體" pitchFamily="49" charset="-120"/>
              <a:cs typeface="+mj-cs"/>
            </a:endParaRPr>
          </a:p>
        </p:txBody>
      </p:sp>
      <p:sp>
        <p:nvSpPr>
          <p:cNvPr id="210946" name="Text Box 2"/>
          <p:cNvSpPr txBox="1">
            <a:spLocks noChangeArrowheads="1"/>
          </p:cNvSpPr>
          <p:nvPr/>
        </p:nvSpPr>
        <p:spPr bwMode="auto">
          <a:xfrm>
            <a:off x="2133600" y="4333875"/>
            <a:ext cx="5848350" cy="2130425"/>
          </a:xfrm>
          <a:prstGeom prst="rect">
            <a:avLst/>
          </a:prstGeom>
          <a:noFill/>
          <a:ln w="28575">
            <a:solidFill>
              <a:srgbClr val="FF00FF"/>
            </a:solidFill>
            <a:miter lim="800000"/>
            <a:headEnd/>
            <a:tailEnd/>
          </a:ln>
          <a:effectLst>
            <a:prstShdw prst="shdw17" dist="17961" dir="2700000">
              <a:srgbClr val="000000"/>
            </a:prstShdw>
          </a:effectLst>
        </p:spPr>
        <p:txBody>
          <a:bodyPr wrap="none" anchor="ctr">
            <a:spAutoFit/>
          </a:bodyPr>
          <a:lstStyle/>
          <a:p>
            <a:pPr eaLnBrk="0" hangingPunct="0">
              <a:defRPr/>
            </a:pPr>
            <a:r>
              <a:rPr kumimoji="0" lang="en-US" altLang="zh-TW" sz="4400">
                <a:effectLst>
                  <a:outerShdw blurRad="38100" dist="38100" dir="2700000" algn="tl">
                    <a:srgbClr val="000000"/>
                  </a:outerShdw>
                </a:effectLst>
              </a:rPr>
              <a:t>The partial knowledge </a:t>
            </a:r>
          </a:p>
          <a:p>
            <a:pPr eaLnBrk="0" hangingPunct="0">
              <a:defRPr/>
            </a:pPr>
            <a:r>
              <a:rPr kumimoji="0" lang="en-US" altLang="zh-TW" sz="4400">
                <a:effectLst>
                  <a:outerShdw blurRad="38100" dist="38100" dir="2700000" algn="tl">
                    <a:srgbClr val="000000"/>
                  </a:outerShdw>
                </a:effectLst>
              </a:rPr>
              <a:t>is contained in the </a:t>
            </a:r>
          </a:p>
          <a:p>
            <a:pPr eaLnBrk="0" hangingPunct="0">
              <a:defRPr/>
            </a:pPr>
            <a:r>
              <a:rPr kumimoji="0" lang="en-US" altLang="zh-TW" sz="4400">
                <a:effectLst>
                  <a:outerShdw blurRad="38100" dist="38100" dir="2700000" algn="tl">
                    <a:srgbClr val="000000"/>
                  </a:outerShdw>
                </a:effectLst>
              </a:rPr>
              <a:t>“condition”</a:t>
            </a:r>
          </a:p>
        </p:txBody>
      </p:sp>
      <p:graphicFrame>
        <p:nvGraphicFramePr>
          <p:cNvPr id="210947" name="Object 3"/>
          <p:cNvGraphicFramePr>
            <a:graphicFrameLocks noChangeAspect="1"/>
          </p:cNvGraphicFramePr>
          <p:nvPr/>
        </p:nvGraphicFramePr>
        <p:xfrm>
          <a:off x="1371600" y="1817688"/>
          <a:ext cx="6746875" cy="1781175"/>
        </p:xfrm>
        <a:graphic>
          <a:graphicData uri="http://schemas.openxmlformats.org/presentationml/2006/ole">
            <mc:AlternateContent xmlns:mc="http://schemas.openxmlformats.org/markup-compatibility/2006">
              <mc:Choice xmlns:v="urn:schemas-microsoft-com:vml" Requires="v">
                <p:oleObj spid="_x0000_s253036" name="方程式" r:id="rId3" imgW="1485720" imgH="393480" progId="Equation.3">
                  <p:embed/>
                </p:oleObj>
              </mc:Choice>
              <mc:Fallback>
                <p:oleObj name="方程式" r:id="rId3" imgW="148572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817688"/>
                        <a:ext cx="6746875" cy="1781175"/>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rgbClr val="06EAE5"/>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10948" name="Line 4"/>
          <p:cNvSpPr>
            <a:spLocks noChangeShapeType="1"/>
          </p:cNvSpPr>
          <p:nvPr/>
        </p:nvSpPr>
        <p:spPr bwMode="auto">
          <a:xfrm flipV="1">
            <a:off x="3133725" y="2971800"/>
            <a:ext cx="0" cy="1371600"/>
          </a:xfrm>
          <a:prstGeom prst="line">
            <a:avLst/>
          </a:prstGeom>
          <a:noFill/>
          <a:ln w="38100">
            <a:solidFill>
              <a:srgbClr val="FF00FF"/>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10949" name="Rectangle 5"/>
          <p:cNvSpPr>
            <a:spLocks noGrp="1" noChangeArrowheads="1"/>
          </p:cNvSpPr>
          <p:nvPr>
            <p:ph type="title"/>
          </p:nvPr>
        </p:nvSpPr>
        <p:spPr>
          <a:xfrm>
            <a:off x="251520" y="260648"/>
            <a:ext cx="8712968" cy="103894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tabLst>
                <a:tab pos="911225" algn="l"/>
              </a:tabLst>
              <a:defRPr/>
            </a:pPr>
            <a:r>
              <a:rPr lang="en-US" altLang="zh-TW" dirty="0" smtClean="0"/>
              <a:t>Conditional Probability 2/2</a:t>
            </a:r>
          </a:p>
        </p:txBody>
      </p:sp>
      <p:sp>
        <p:nvSpPr>
          <p:cNvPr id="8" name="動作按鈕: 返回 7">
            <a:hlinkClick r:id="rId5" action="ppaction://hlinksldjump" highlightClick="1"/>
          </p:cNvPr>
          <p:cNvSpPr/>
          <p:nvPr/>
        </p:nvSpPr>
        <p:spPr bwMode="auto">
          <a:xfrm>
            <a:off x="8244408" y="4941168"/>
            <a:ext cx="576064" cy="576064"/>
          </a:xfrm>
          <a:prstGeom prst="actionButtonReturn">
            <a:avLst/>
          </a:prstGeom>
          <a:solidFill>
            <a:schemeClr val="accent2"/>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9" name="動作按鈕: 終點 8">
            <a:hlinkClick r:id="rId6" action="ppaction://hlinksldjump" highlightClick="1"/>
          </p:cNvPr>
          <p:cNvSpPr/>
          <p:nvPr/>
        </p:nvSpPr>
        <p:spPr bwMode="auto">
          <a:xfrm>
            <a:off x="8316416" y="5949280"/>
            <a:ext cx="576064" cy="504056"/>
          </a:xfrm>
          <a:prstGeom prst="actionButtonEnd">
            <a:avLst/>
          </a:prstGeom>
          <a:solidFill>
            <a:schemeClr val="accent2"/>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spTree>
    <p:extLst>
      <p:ext uri="{BB962C8B-B14F-4D97-AF65-F5344CB8AC3E}">
        <p14:creationId xmlns:p14="http://schemas.microsoft.com/office/powerpoint/2010/main" val="24813198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0949"/>
                                        </p:tgtEl>
                                        <p:attrNameLst>
                                          <p:attrName>style.visibility</p:attrName>
                                        </p:attrNameLst>
                                      </p:cBhvr>
                                      <p:to>
                                        <p:strVal val="visible"/>
                                      </p:to>
                                    </p:set>
                                    <p:animEffect transition="in" filter="dissolve">
                                      <p:cBhvr>
                                        <p:cTn id="7" dur="500"/>
                                        <p:tgtEl>
                                          <p:spTgt spid="21094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0947"/>
                                        </p:tgtEl>
                                        <p:attrNameLst>
                                          <p:attrName>style.visibility</p:attrName>
                                        </p:attrNameLst>
                                      </p:cBhvr>
                                      <p:to>
                                        <p:strVal val="visible"/>
                                      </p:to>
                                    </p:set>
                                    <p:animEffect transition="in" filter="wipe(left)">
                                      <p:cBhvr>
                                        <p:cTn id="11" dur="500"/>
                                        <p:tgtEl>
                                          <p:spTgt spid="21094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10946"/>
                                        </p:tgtEl>
                                        <p:attrNameLst>
                                          <p:attrName>style.visibility</p:attrName>
                                        </p:attrNameLst>
                                      </p:cBhvr>
                                      <p:to>
                                        <p:strVal val="visible"/>
                                      </p:to>
                                    </p:set>
                                    <p:animEffect transition="in" filter="wipe(down)">
                                      <p:cBhvr>
                                        <p:cTn id="15" dur="500"/>
                                        <p:tgtEl>
                                          <p:spTgt spid="21094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10948"/>
                                        </p:tgtEl>
                                        <p:attrNameLst>
                                          <p:attrName>style.visibility</p:attrName>
                                        </p:attrNameLst>
                                      </p:cBhvr>
                                      <p:to>
                                        <p:strVal val="visible"/>
                                      </p:to>
                                    </p:set>
                                    <p:animEffect transition="in" filter="wipe(down)">
                                      <p:cBhvr>
                                        <p:cTn id="19" dur="500"/>
                                        <p:tgtEl>
                                          <p:spTgt spid="21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autoUpdateAnimBg="0"/>
      <p:bldP spid="21094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D379C83-8296-4FFB-8F51-DF42710399E0}"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4505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8E5B35E-878A-4811-B7E5-DDC61D4FFECF}" type="slidenum">
              <a:rPr kumimoji="1" lang="zh-TW" altLang="en-US">
                <a:effectLst>
                  <a:outerShdw blurRad="38100" dist="38100" dir="2700000" algn="tl">
                    <a:srgbClr val="000000"/>
                  </a:outerShdw>
                </a:effectLst>
                <a:ea typeface="華康細圓體" pitchFamily="49" charset="-120"/>
                <a:cs typeface="+mj-cs"/>
              </a:rPr>
              <a:pPr>
                <a:defRPr/>
              </a:pPr>
              <a:t>14</a:t>
            </a:fld>
            <a:endParaRPr kumimoji="1" lang="en-US" altLang="zh-TW">
              <a:effectLst>
                <a:outerShdw blurRad="38100" dist="38100" dir="2700000" algn="tl">
                  <a:srgbClr val="000000"/>
                </a:outerShdw>
              </a:effectLst>
              <a:ea typeface="華康細圓體" pitchFamily="49" charset="-120"/>
              <a:cs typeface="+mj-cs"/>
            </a:endParaRPr>
          </a:p>
        </p:txBody>
      </p:sp>
      <p:sp>
        <p:nvSpPr>
          <p:cNvPr id="117762" name="Rectangle 2050"/>
          <p:cNvSpPr>
            <a:spLocks noGrp="1" noChangeArrowheads="1"/>
          </p:cNvSpPr>
          <p:nvPr>
            <p:ph type="title"/>
          </p:nvPr>
        </p:nvSpPr>
        <p:spPr>
          <a:xfrm>
            <a:off x="250825" y="260648"/>
            <a:ext cx="851535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of an Event </a:t>
            </a:r>
            <a:r>
              <a:rPr lang="en-US" altLang="zh-TW" i="1" dirty="0" smtClean="0">
                <a:latin typeface="Times New Roman" pitchFamily="18" charset="0"/>
                <a:cs typeface="Times New Roman" pitchFamily="18" charset="0"/>
              </a:rPr>
              <a:t>A</a:t>
            </a:r>
          </a:p>
        </p:txBody>
      </p:sp>
      <p:sp>
        <p:nvSpPr>
          <p:cNvPr id="117763" name="Rectangle 2051"/>
          <p:cNvSpPr>
            <a:spLocks noGrp="1" noChangeArrowheads="1"/>
          </p:cNvSpPr>
          <p:nvPr>
            <p:ph type="body" idx="1"/>
          </p:nvPr>
        </p:nvSpPr>
        <p:spPr>
          <a:xfrm>
            <a:off x="539750" y="1557338"/>
            <a:ext cx="8210550" cy="3671887"/>
          </a:xfrm>
        </p:spPr>
        <p:txBody>
          <a:bodyPr/>
          <a:lstStyle/>
          <a:p>
            <a:pPr eaLnBrk="1" hangingPunct="1">
              <a:buFont typeface="Wingdings" pitchFamily="2" charset="2"/>
              <a:buNone/>
              <a:defRPr/>
            </a:pPr>
            <a:r>
              <a:rPr lang="en-US" altLang="zh-TW" sz="4800" smtClean="0"/>
              <a:t>The probability of event </a:t>
            </a:r>
            <a:r>
              <a:rPr lang="en-US" altLang="zh-TW" sz="4800" i="1" smtClean="0">
                <a:latin typeface="Times New Roman" pitchFamily="18" charset="0"/>
              </a:rPr>
              <a:t>A</a:t>
            </a:r>
            <a:r>
              <a:rPr lang="en-US" altLang="zh-TW" sz="4800" smtClean="0"/>
              <a:t>,</a:t>
            </a:r>
            <a:r>
              <a:rPr lang="en-US" altLang="zh-TW" sz="4800" i="1" smtClean="0"/>
              <a:t> </a:t>
            </a:r>
            <a:r>
              <a:rPr lang="en-US" altLang="zh-TW" sz="4800" i="1" smtClean="0">
                <a:latin typeface="Times New Roman" pitchFamily="18" charset="0"/>
              </a:rPr>
              <a:t>P</a:t>
            </a:r>
            <a:r>
              <a:rPr lang="en-US" altLang="zh-TW" sz="4800" smtClean="0"/>
              <a:t>(</a:t>
            </a:r>
            <a:r>
              <a:rPr lang="en-US" altLang="zh-TW" sz="4800" i="1" smtClean="0">
                <a:latin typeface="Times New Roman" pitchFamily="18" charset="0"/>
              </a:rPr>
              <a:t>A</a:t>
            </a:r>
            <a:r>
              <a:rPr lang="en-US" altLang="zh-TW" sz="4800" smtClean="0"/>
              <a:t>),</a:t>
            </a:r>
            <a:r>
              <a:rPr lang="en-US" altLang="zh-TW" sz="4800" i="1" smtClean="0"/>
              <a:t> </a:t>
            </a:r>
            <a:r>
              <a:rPr lang="en-US" altLang="zh-TW" sz="4800" smtClean="0"/>
              <a:t>is the sum of the probabilities assigned to the simple events contained in </a:t>
            </a:r>
            <a:r>
              <a:rPr lang="en-US" altLang="zh-TW" sz="4800" i="1" smtClean="0">
                <a:latin typeface="Times New Roman" pitchFamily="18" charset="0"/>
              </a:rPr>
              <a:t>A</a:t>
            </a:r>
            <a:r>
              <a:rPr lang="en-US" altLang="zh-TW" sz="4800" smtClean="0"/>
              <a:t>.</a:t>
            </a:r>
            <a:endParaRPr lang="zh-TW" altLang="en-US" sz="4800" smtClean="0"/>
          </a:p>
        </p:txBody>
      </p:sp>
      <p:sp>
        <p:nvSpPr>
          <p:cNvPr id="117764" name="Text Box 2052"/>
          <p:cNvSpPr txBox="1">
            <a:spLocks noChangeArrowheads="1"/>
          </p:cNvSpPr>
          <p:nvPr/>
        </p:nvSpPr>
        <p:spPr bwMode="auto">
          <a:xfrm>
            <a:off x="1763713" y="5084763"/>
            <a:ext cx="6403975" cy="914400"/>
          </a:xfrm>
          <a:prstGeom prst="rect">
            <a:avLst/>
          </a:prstGeom>
          <a:noFill/>
          <a:ln w="12700">
            <a:noFill/>
            <a:miter lim="800000"/>
            <a:headEnd/>
            <a:tailEnd/>
          </a:ln>
          <a:effectLst/>
        </p:spPr>
        <p:txBody>
          <a:bodyPr>
            <a:spAutoFit/>
          </a:bodyPr>
          <a:lstStyle/>
          <a:p>
            <a:pPr algn="ctr">
              <a:defRPr/>
            </a:pPr>
            <a:r>
              <a:rPr lang="en-US" altLang="zh-TW" sz="5400" i="1">
                <a:effectLst>
                  <a:outerShdw blurRad="38100" dist="38100" dir="2700000" algn="tl">
                    <a:srgbClr val="000000"/>
                  </a:outerShdw>
                </a:effectLst>
                <a:latin typeface="Times New Roman" pitchFamily="18" charset="0"/>
              </a:rPr>
              <a:t>P</a:t>
            </a:r>
            <a:r>
              <a:rPr lang="en-US" altLang="zh-TW" sz="5400">
                <a:effectLst>
                  <a:outerShdw blurRad="38100" dist="38100" dir="2700000" algn="tl">
                    <a:srgbClr val="000000"/>
                  </a:outerShdw>
                </a:effectLst>
                <a:latin typeface="Times New Roman" pitchFamily="18" charset="0"/>
              </a:rPr>
              <a:t>(</a:t>
            </a:r>
            <a:r>
              <a:rPr lang="en-US" altLang="zh-TW" sz="5400" i="1">
                <a:effectLst>
                  <a:outerShdw blurRad="38100" dist="38100" dir="2700000" algn="tl">
                    <a:srgbClr val="000000"/>
                  </a:outerShdw>
                </a:effectLst>
                <a:latin typeface="Times New Roman" pitchFamily="18" charset="0"/>
              </a:rPr>
              <a:t>A</a:t>
            </a:r>
            <a:r>
              <a:rPr lang="en-US" altLang="zh-TW" sz="5400">
                <a:effectLst>
                  <a:outerShdw blurRad="38100" dist="38100" dir="2700000" algn="tl">
                    <a:srgbClr val="000000"/>
                  </a:outerShdw>
                </a:effectLst>
                <a:latin typeface="Times New Roman" pitchFamily="18" charset="0"/>
              </a:rPr>
              <a:t>) = </a:t>
            </a:r>
            <a:r>
              <a:rPr lang="en-US" altLang="zh-TW" sz="5400">
                <a:effectLst>
                  <a:outerShdw blurRad="38100" dist="38100" dir="2700000" algn="tl">
                    <a:srgbClr val="000000"/>
                  </a:outerShdw>
                </a:effectLst>
                <a:latin typeface="Symbol" pitchFamily="18" charset="2"/>
              </a:rPr>
              <a:t>S</a:t>
            </a:r>
            <a:r>
              <a:rPr lang="en-US" altLang="zh-TW" sz="5400" baseline="-25000">
                <a:effectLst>
                  <a:outerShdw blurRad="38100" dist="38100" dir="2700000" algn="tl">
                    <a:srgbClr val="000000"/>
                  </a:outerShdw>
                </a:effectLst>
                <a:latin typeface="Times New Roman" pitchFamily="18" charset="0"/>
              </a:rPr>
              <a:t>all </a:t>
            </a:r>
            <a:r>
              <a:rPr lang="en-US" altLang="zh-TW" sz="5400" i="1" baseline="-25000">
                <a:effectLst>
                  <a:outerShdw blurRad="38100" dist="38100" dir="2700000" algn="tl">
                    <a:srgbClr val="000000"/>
                  </a:outerShdw>
                </a:effectLst>
                <a:latin typeface="Times New Roman" pitchFamily="18" charset="0"/>
              </a:rPr>
              <a:t>E</a:t>
            </a:r>
            <a:r>
              <a:rPr lang="en-US" altLang="zh-TW" sz="5400" i="1" baseline="-50000">
                <a:effectLst>
                  <a:outerShdw blurRad="38100" dist="38100" dir="2700000" algn="tl">
                    <a:srgbClr val="000000"/>
                  </a:outerShdw>
                </a:effectLst>
                <a:latin typeface="Times New Roman" pitchFamily="18" charset="0"/>
              </a:rPr>
              <a:t>i</a:t>
            </a:r>
            <a:r>
              <a:rPr lang="en-US" altLang="zh-TW" sz="5400" baseline="-25000">
                <a:effectLst>
                  <a:outerShdw blurRad="38100" dist="38100" dir="2700000" algn="tl">
                    <a:srgbClr val="000000"/>
                  </a:outerShdw>
                </a:effectLst>
                <a:latin typeface="Times New Roman" pitchFamily="18" charset="0"/>
              </a:rPr>
              <a:t> in </a:t>
            </a:r>
            <a:r>
              <a:rPr lang="en-US" altLang="zh-TW" sz="5400" i="1" baseline="-25000">
                <a:effectLst>
                  <a:outerShdw blurRad="38100" dist="38100" dir="2700000" algn="tl">
                    <a:srgbClr val="000000"/>
                  </a:outerShdw>
                </a:effectLst>
                <a:latin typeface="Times New Roman" pitchFamily="18" charset="0"/>
              </a:rPr>
              <a:t>A</a:t>
            </a:r>
            <a:r>
              <a:rPr lang="en-US" altLang="zh-TW" sz="5400">
                <a:effectLst>
                  <a:outerShdw blurRad="38100" dist="38100" dir="2700000" algn="tl">
                    <a:srgbClr val="000000"/>
                  </a:outerShdw>
                </a:effectLst>
                <a:latin typeface="Times New Roman" pitchFamily="18" charset="0"/>
              </a:rPr>
              <a:t> </a:t>
            </a:r>
            <a:r>
              <a:rPr lang="en-US" altLang="zh-TW" sz="5400" i="1">
                <a:effectLst>
                  <a:outerShdw blurRad="38100" dist="38100" dir="2700000" algn="tl">
                    <a:srgbClr val="000000"/>
                  </a:outerShdw>
                </a:effectLst>
                <a:latin typeface="Times New Roman" pitchFamily="18" charset="0"/>
              </a:rPr>
              <a:t>P</a:t>
            </a:r>
            <a:r>
              <a:rPr lang="en-US" altLang="zh-TW" sz="5400">
                <a:effectLst>
                  <a:outerShdw blurRad="38100" dist="38100" dir="2700000" algn="tl">
                    <a:srgbClr val="000000"/>
                  </a:outerShdw>
                </a:effectLst>
                <a:latin typeface="Times New Roman" pitchFamily="18" charset="0"/>
              </a:rPr>
              <a:t>(</a:t>
            </a:r>
            <a:r>
              <a:rPr lang="en-US" altLang="zh-TW" sz="5400" i="1">
                <a:effectLst>
                  <a:outerShdw blurRad="38100" dist="38100" dir="2700000" algn="tl">
                    <a:srgbClr val="000000"/>
                  </a:outerShdw>
                </a:effectLst>
                <a:latin typeface="Times New Roman" pitchFamily="18" charset="0"/>
              </a:rPr>
              <a:t>E</a:t>
            </a:r>
            <a:r>
              <a:rPr lang="en-US" altLang="zh-TW" sz="5400" i="1" baseline="-25000">
                <a:effectLst>
                  <a:outerShdw blurRad="38100" dist="38100" dir="2700000" algn="tl">
                    <a:srgbClr val="000000"/>
                  </a:outerShdw>
                </a:effectLst>
                <a:latin typeface="Times New Roman" pitchFamily="18" charset="0"/>
              </a:rPr>
              <a:t>i</a:t>
            </a:r>
            <a:r>
              <a:rPr lang="en-US" altLang="zh-TW" sz="5400">
                <a:effectLst>
                  <a:outerShdw blurRad="38100" dist="38100" dir="2700000" algn="tl">
                    <a:srgbClr val="000000"/>
                  </a:outerShdw>
                </a:effectLst>
                <a:latin typeface="Times New Roman" pitchFamily="18" charset="0"/>
              </a:rPr>
              <a:t>)</a:t>
            </a:r>
          </a:p>
        </p:txBody>
      </p:sp>
    </p:spTree>
    <p:extLst>
      <p:ext uri="{BB962C8B-B14F-4D97-AF65-F5344CB8AC3E}">
        <p14:creationId xmlns:p14="http://schemas.microsoft.com/office/powerpoint/2010/main" val="568626962"/>
      </p:ext>
    </p:extLst>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40D0B58-317B-4B97-9683-E81AB0037D33}"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46083"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C1051D3-2ABA-4DC6-A8BC-266FB5226B8E}" type="slidenum">
              <a:rPr kumimoji="1" lang="zh-TW" altLang="en-US">
                <a:effectLst>
                  <a:outerShdw blurRad="38100" dist="38100" dir="2700000" algn="tl">
                    <a:srgbClr val="000000"/>
                  </a:outerShdw>
                </a:effectLst>
                <a:ea typeface="華康細圓體" pitchFamily="49" charset="-120"/>
                <a:cs typeface="+mj-cs"/>
              </a:rPr>
              <a:pPr>
                <a:defRPr/>
              </a:pPr>
              <a:t>15</a:t>
            </a:fld>
            <a:endParaRPr kumimoji="1" lang="en-US" altLang="zh-TW">
              <a:effectLst>
                <a:outerShdw blurRad="38100" dist="38100" dir="2700000" algn="tl">
                  <a:srgbClr val="000000"/>
                </a:outerShdw>
              </a:effectLst>
              <a:ea typeface="華康細圓體" pitchFamily="49" charset="-120"/>
              <a:cs typeface="+mj-cs"/>
            </a:endParaRPr>
          </a:p>
        </p:txBody>
      </p:sp>
      <p:sp>
        <p:nvSpPr>
          <p:cNvPr id="130050"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Assigning Probability</a:t>
            </a:r>
          </a:p>
        </p:txBody>
      </p:sp>
      <p:sp>
        <p:nvSpPr>
          <p:cNvPr id="130051" name="Rectangle 3"/>
          <p:cNvSpPr>
            <a:spLocks noGrp="1" noChangeArrowheads="1"/>
          </p:cNvSpPr>
          <p:nvPr>
            <p:ph type="body" idx="1"/>
          </p:nvPr>
        </p:nvSpPr>
        <p:spPr>
          <a:xfrm>
            <a:off x="1116013" y="1916113"/>
            <a:ext cx="7570787" cy="4214812"/>
          </a:xfrm>
        </p:spPr>
        <p:txBody>
          <a:bodyPr/>
          <a:lstStyle/>
          <a:p>
            <a:pPr eaLnBrk="1" hangingPunct="1">
              <a:defRPr/>
            </a:pPr>
            <a:r>
              <a:rPr lang="en-US" altLang="zh-TW" sz="4800" dirty="0" smtClean="0">
                <a:hlinkClick r:id="rId2" action="ppaction://hlinksldjump"/>
              </a:rPr>
              <a:t>Classical </a:t>
            </a:r>
            <a:r>
              <a:rPr lang="en-US" altLang="zh-TW" sz="4800" dirty="0" smtClean="0"/>
              <a:t>Approach</a:t>
            </a:r>
          </a:p>
          <a:p>
            <a:pPr eaLnBrk="1" hangingPunct="1">
              <a:defRPr/>
            </a:pPr>
            <a:r>
              <a:rPr lang="en-US" altLang="zh-TW" sz="4800" dirty="0" smtClean="0">
                <a:hlinkClick r:id="rId3" action="ppaction://hlinksldjump"/>
              </a:rPr>
              <a:t>Relative Frequency </a:t>
            </a:r>
            <a:r>
              <a:rPr lang="en-US" altLang="zh-TW" sz="4800" dirty="0" smtClean="0"/>
              <a:t>Approach</a:t>
            </a:r>
          </a:p>
          <a:p>
            <a:pPr eaLnBrk="1" hangingPunct="1">
              <a:defRPr/>
            </a:pPr>
            <a:r>
              <a:rPr lang="en-US" altLang="zh-TW" sz="4800" dirty="0" smtClean="0">
                <a:hlinkClick r:id="rId4" action="ppaction://hlinksldjump"/>
              </a:rPr>
              <a:t>Subjective</a:t>
            </a:r>
            <a:r>
              <a:rPr lang="en-US" altLang="zh-TW" sz="4800" dirty="0" smtClean="0"/>
              <a:t> Approach</a:t>
            </a:r>
          </a:p>
        </p:txBody>
      </p:sp>
    </p:spTree>
    <p:extLst>
      <p:ext uri="{BB962C8B-B14F-4D97-AF65-F5344CB8AC3E}">
        <p14:creationId xmlns:p14="http://schemas.microsoft.com/office/powerpoint/2010/main" val="3006177865"/>
      </p:ext>
    </p:extLst>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D4230F1-FD46-4E93-9ED1-B8AAB114893E}"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5124"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6EDB6DC-61D6-465B-9E70-F402161B9E6A}" type="slidenum">
              <a:rPr kumimoji="1" lang="zh-TW" altLang="en-US">
                <a:effectLst>
                  <a:outerShdw blurRad="38100" dist="38100" dir="2700000" algn="tl">
                    <a:srgbClr val="000000"/>
                  </a:outerShdw>
                </a:effectLst>
                <a:ea typeface="華康細圓體" pitchFamily="49" charset="-120"/>
                <a:cs typeface="+mj-cs"/>
              </a:rPr>
              <a:pPr>
                <a:defRPr/>
              </a:pPr>
              <a:t>16</a:t>
            </a:fld>
            <a:endParaRPr kumimoji="1" lang="en-US" altLang="zh-TW">
              <a:effectLst>
                <a:outerShdw blurRad="38100" dist="38100" dir="2700000" algn="tl">
                  <a:srgbClr val="000000"/>
                </a:outerShdw>
              </a:effectLst>
              <a:ea typeface="華康細圓體" pitchFamily="49" charset="-120"/>
              <a:cs typeface="+mj-cs"/>
            </a:endParaRPr>
          </a:p>
        </p:txBody>
      </p:sp>
      <p:sp>
        <p:nvSpPr>
          <p:cNvPr id="333829" name="Rectangle 5"/>
          <p:cNvSpPr>
            <a:spLocks noGrp="1" noChangeArrowheads="1"/>
          </p:cNvSpPr>
          <p:nvPr>
            <p:ph type="title"/>
          </p:nvPr>
        </p:nvSpPr>
        <p:spPr>
          <a:xfrm>
            <a:off x="467544" y="269776"/>
            <a:ext cx="822960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Agenda</a:t>
            </a:r>
          </a:p>
        </p:txBody>
      </p:sp>
      <p:sp>
        <p:nvSpPr>
          <p:cNvPr id="333830" name="Rectangle 6"/>
          <p:cNvSpPr>
            <a:spLocks noGrp="1" noChangeArrowheads="1"/>
          </p:cNvSpPr>
          <p:nvPr>
            <p:ph type="body" idx="1"/>
          </p:nvPr>
        </p:nvSpPr>
        <p:spPr>
          <a:xfrm>
            <a:off x="179512" y="1268760"/>
            <a:ext cx="8820472" cy="5112568"/>
          </a:xfrm>
        </p:spPr>
        <p:txBody>
          <a:bodyPr/>
          <a:lstStyle/>
          <a:p>
            <a:pPr eaLnBrk="1" hangingPunct="1">
              <a:defRPr/>
            </a:pPr>
            <a:r>
              <a:rPr lang="en-US" altLang="zh-TW" sz="4800" dirty="0" smtClean="0"/>
              <a:t>Assigning Probability to Events</a:t>
            </a:r>
          </a:p>
          <a:p>
            <a:pPr eaLnBrk="1" hangingPunct="1">
              <a:buClr>
                <a:schemeClr val="folHlink"/>
              </a:buClr>
              <a:buFont typeface="Wingdings" pitchFamily="2" charset="2"/>
              <a:buChar char="þ"/>
              <a:defRPr/>
            </a:pPr>
            <a:r>
              <a:rPr lang="en-US" altLang="zh-TW" sz="4800" b="1" dirty="0" smtClean="0">
                <a:solidFill>
                  <a:schemeClr val="folHlink"/>
                </a:solidFill>
              </a:rPr>
              <a:t>Joint, Marginal, and Conditional Probability</a:t>
            </a:r>
          </a:p>
          <a:p>
            <a:pPr eaLnBrk="1" hangingPunct="1">
              <a:defRPr/>
            </a:pPr>
            <a:r>
              <a:rPr lang="en-US" altLang="zh-TW" sz="4800" dirty="0" smtClean="0"/>
              <a:t>Probability Rules </a:t>
            </a:r>
          </a:p>
          <a:p>
            <a:pPr eaLnBrk="1" hangingPunct="1">
              <a:defRPr/>
            </a:pPr>
            <a:r>
              <a:rPr lang="en-US" altLang="zh-TW" sz="4800" dirty="0" smtClean="0"/>
              <a:t>Probability Trees</a:t>
            </a:r>
          </a:p>
          <a:p>
            <a:pPr eaLnBrk="1" hangingPunct="1">
              <a:defRPr/>
            </a:pPr>
            <a:r>
              <a:rPr lang="en-US" altLang="zh-TW" sz="4800" dirty="0" err="1" smtClean="0"/>
              <a:t>Bayes</a:t>
            </a:r>
            <a:r>
              <a:rPr lang="en-US" altLang="zh-TW" sz="4800" dirty="0" smtClean="0"/>
              <a:t>’ Law</a:t>
            </a:r>
          </a:p>
        </p:txBody>
      </p:sp>
      <p:pic>
        <p:nvPicPr>
          <p:cNvPr id="7" name="圖片 6" descr="Poker-Clip-Art_Animation2.gif"/>
          <p:cNvPicPr>
            <a:picLocks noChangeAspect="1"/>
          </p:cNvPicPr>
          <p:nvPr/>
        </p:nvPicPr>
        <p:blipFill>
          <a:blip r:embed="rId2" cstate="print"/>
          <a:stretch>
            <a:fillRect/>
          </a:stretch>
        </p:blipFill>
        <p:spPr>
          <a:xfrm>
            <a:off x="6156176" y="4869160"/>
            <a:ext cx="2664296" cy="1862649"/>
          </a:xfrm>
          <a:prstGeom prst="rect">
            <a:avLst/>
          </a:prstGeom>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835C270-A7EA-4151-9F40-C67392BE33D8}"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5222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037D090-7963-4920-8D30-8926A7ADFE94}" type="slidenum">
              <a:rPr kumimoji="1" lang="zh-TW" altLang="en-US">
                <a:effectLst>
                  <a:outerShdw blurRad="38100" dist="38100" dir="2700000" algn="tl">
                    <a:srgbClr val="000000"/>
                  </a:outerShdw>
                </a:effectLst>
                <a:ea typeface="華康細圓體" pitchFamily="49" charset="-120"/>
                <a:cs typeface="+mj-cs"/>
              </a:rPr>
              <a:pPr>
                <a:defRPr/>
              </a:pPr>
              <a:t>17</a:t>
            </a:fld>
            <a:endParaRPr kumimoji="1" lang="en-US" altLang="zh-TW">
              <a:effectLst>
                <a:outerShdw blurRad="38100" dist="38100" dir="2700000" algn="tl">
                  <a:srgbClr val="000000"/>
                </a:outerShdw>
              </a:effectLst>
              <a:ea typeface="華康細圓體" pitchFamily="49" charset="-120"/>
              <a:cs typeface="+mj-cs"/>
            </a:endParaRPr>
          </a:p>
        </p:txBody>
      </p:sp>
      <p:sp>
        <p:nvSpPr>
          <p:cNvPr id="118786" name="Rectangle 2"/>
          <p:cNvSpPr>
            <a:spLocks noGrp="1" noChangeArrowheads="1"/>
          </p:cNvSpPr>
          <p:nvPr>
            <p:ph type="title"/>
          </p:nvPr>
        </p:nvSpPr>
        <p:spPr>
          <a:xfrm>
            <a:off x="228600" y="260648"/>
            <a:ext cx="8667750" cy="1905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of Combinations of Events</a:t>
            </a:r>
            <a:endParaRPr lang="zh-TW" altLang="en-US" dirty="0" smtClean="0"/>
          </a:p>
        </p:txBody>
      </p:sp>
      <p:sp>
        <p:nvSpPr>
          <p:cNvPr id="118787" name="Rectangle 3"/>
          <p:cNvSpPr>
            <a:spLocks noGrp="1" noChangeArrowheads="1"/>
          </p:cNvSpPr>
          <p:nvPr>
            <p:ph type="body" idx="1"/>
          </p:nvPr>
        </p:nvSpPr>
        <p:spPr>
          <a:xfrm>
            <a:off x="1676400" y="2362200"/>
            <a:ext cx="6967538" cy="3810000"/>
          </a:xfrm>
        </p:spPr>
        <p:txBody>
          <a:bodyPr/>
          <a:lstStyle/>
          <a:p>
            <a:pPr eaLnBrk="1" hangingPunct="1">
              <a:defRPr/>
            </a:pPr>
            <a:r>
              <a:rPr lang="en-US" altLang="zh-TW" sz="4800" smtClean="0">
                <a:hlinkClick r:id="rId2" action="ppaction://hlinksldjump"/>
              </a:rPr>
              <a:t>Intersection</a:t>
            </a:r>
            <a:endParaRPr lang="en-US" altLang="zh-TW" sz="4800" smtClean="0"/>
          </a:p>
          <a:p>
            <a:pPr eaLnBrk="1" hangingPunct="1">
              <a:defRPr/>
            </a:pPr>
            <a:r>
              <a:rPr lang="en-US" altLang="zh-TW" sz="4800" smtClean="0">
                <a:hlinkClick r:id="rId3" action="ppaction://hlinksldjump"/>
              </a:rPr>
              <a:t>Union</a:t>
            </a:r>
            <a:endParaRPr lang="en-US" altLang="zh-TW" sz="4800" smtClean="0"/>
          </a:p>
          <a:p>
            <a:pPr eaLnBrk="1" hangingPunct="1">
              <a:defRPr/>
            </a:pPr>
            <a:r>
              <a:rPr lang="en-US" altLang="zh-TW" sz="4800" smtClean="0">
                <a:hlinkClick r:id="rId4" action="ppaction://hlinksldjump"/>
              </a:rPr>
              <a:t>Complement</a:t>
            </a:r>
            <a:endParaRPr lang="en-US" altLang="zh-TW" sz="4800" smtClean="0"/>
          </a:p>
          <a:p>
            <a:pPr eaLnBrk="1" hangingPunct="1">
              <a:defRPr/>
            </a:pPr>
            <a:r>
              <a:rPr lang="en-US" altLang="zh-TW" sz="4800" smtClean="0">
                <a:hlinkClick r:id="rId5" action="ppaction://hlinksldjump"/>
              </a:rPr>
              <a:t>Conditional</a:t>
            </a:r>
            <a:endParaRPr lang="en-US" altLang="zh-TW" sz="4800" smtClean="0"/>
          </a:p>
        </p:txBody>
      </p:sp>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818B11C-BACA-4F1B-9B51-11E03485139C}"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445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fld id="{AADC5233-64EC-48B1-B62F-D2741488BEF7}" type="slidenum">
              <a:rPr kumimoji="1" lang="zh-TW" altLang="en-US">
                <a:effectLst>
                  <a:outerShdw blurRad="38100" dist="38100" dir="2700000" algn="tl">
                    <a:srgbClr val="000000"/>
                  </a:outerShdw>
                </a:effectLst>
                <a:ea typeface="華康細圓體" pitchFamily="49" charset="-120"/>
                <a:cs typeface="+mj-cs"/>
              </a:rPr>
              <a:pPr/>
              <a:t>18</a:t>
            </a:fld>
            <a:endParaRPr kumimoji="1" lang="en-US" altLang="zh-TW">
              <a:effectLst>
                <a:outerShdw blurRad="38100" dist="38100" dir="2700000" algn="tl">
                  <a:srgbClr val="000000"/>
                </a:outerShdw>
              </a:effectLst>
              <a:ea typeface="華康細圓體" pitchFamily="49" charset="-120"/>
              <a:cs typeface="+mj-cs"/>
            </a:endParaRPr>
          </a:p>
        </p:txBody>
      </p:sp>
      <p:sp>
        <p:nvSpPr>
          <p:cNvPr id="333826" name="Rectangle 2"/>
          <p:cNvSpPr>
            <a:spLocks noGrp="1" noChangeArrowheads="1"/>
          </p:cNvSpPr>
          <p:nvPr>
            <p:ph type="title"/>
          </p:nvPr>
        </p:nvSpPr>
        <p:spPr>
          <a:xfrm>
            <a:off x="251520" y="341784"/>
            <a:ext cx="8712968" cy="143103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latin typeface="Tahoma" pitchFamily="34" charset="0"/>
                <a:ea typeface="華康細圓體" pitchFamily="49" charset="-120"/>
              </a:rPr>
              <a:t>Contingency Table (</a:t>
            </a:r>
            <a:r>
              <a:rPr lang="zh-TW" altLang="en-US" dirty="0" smtClean="0">
                <a:latin typeface="Tahoma" pitchFamily="34" charset="0"/>
                <a:ea typeface="華康細圓體" pitchFamily="49" charset="-120"/>
              </a:rPr>
              <a:t>列聯表</a:t>
            </a:r>
            <a:r>
              <a:rPr lang="en-US" altLang="zh-TW" dirty="0" smtClean="0">
                <a:latin typeface="Tahoma" pitchFamily="34" charset="0"/>
                <a:ea typeface="華康細圓體" pitchFamily="49" charset="-120"/>
              </a:rPr>
              <a:t>)</a:t>
            </a:r>
          </a:p>
        </p:txBody>
      </p:sp>
      <p:sp>
        <p:nvSpPr>
          <p:cNvPr id="333827" name="Rectangle 3"/>
          <p:cNvSpPr>
            <a:spLocks noGrp="1" noChangeArrowheads="1"/>
          </p:cNvSpPr>
          <p:nvPr>
            <p:ph type="body" idx="1"/>
          </p:nvPr>
        </p:nvSpPr>
        <p:spPr>
          <a:xfrm>
            <a:off x="179388" y="1844824"/>
            <a:ext cx="8785225" cy="4608364"/>
          </a:xfrm>
        </p:spPr>
        <p:txBody>
          <a:bodyPr/>
          <a:lstStyle/>
          <a:p>
            <a:pPr eaLnBrk="1" hangingPunct="1">
              <a:lnSpc>
                <a:spcPct val="90000"/>
              </a:lnSpc>
              <a:defRPr/>
            </a:pPr>
            <a:r>
              <a:rPr lang="en-US" altLang="zh-TW" dirty="0" smtClean="0"/>
              <a:t>Also called a cross-classification table or cross-tabulation table</a:t>
            </a:r>
          </a:p>
          <a:p>
            <a:pPr eaLnBrk="1" hangingPunct="1">
              <a:lnSpc>
                <a:spcPct val="90000"/>
              </a:lnSpc>
              <a:defRPr/>
            </a:pPr>
            <a:r>
              <a:rPr lang="en-US" altLang="zh-TW" dirty="0" smtClean="0"/>
              <a:t>To describe the relationship between </a:t>
            </a:r>
            <a:r>
              <a:rPr lang="en-US" altLang="zh-TW" b="1" dirty="0" smtClean="0">
                <a:solidFill>
                  <a:schemeClr val="folHlink"/>
                </a:solidFill>
              </a:rPr>
              <a:t>two</a:t>
            </a:r>
            <a:r>
              <a:rPr lang="en-US" altLang="zh-TW" dirty="0" smtClean="0"/>
              <a:t> nominal variables.</a:t>
            </a:r>
          </a:p>
          <a:p>
            <a:pPr eaLnBrk="1" hangingPunct="1">
              <a:lnSpc>
                <a:spcPct val="90000"/>
              </a:lnSpc>
              <a:defRPr/>
            </a:pPr>
            <a:r>
              <a:rPr lang="en-US" altLang="zh-TW" dirty="0" smtClean="0"/>
              <a:t>Lists the </a:t>
            </a:r>
            <a:r>
              <a:rPr lang="en-US" altLang="zh-TW" b="1" i="1" dirty="0" smtClean="0">
                <a:solidFill>
                  <a:schemeClr val="hlink"/>
                </a:solidFill>
              </a:rPr>
              <a:t>frequency</a:t>
            </a:r>
            <a:r>
              <a:rPr lang="en-US" altLang="zh-TW" dirty="0" smtClean="0">
                <a:solidFill>
                  <a:schemeClr val="hlink"/>
                </a:solidFill>
              </a:rPr>
              <a:t> </a:t>
            </a:r>
            <a:r>
              <a:rPr lang="en-US" altLang="zh-TW" dirty="0" smtClean="0"/>
              <a:t>of </a:t>
            </a:r>
            <a:r>
              <a:rPr lang="en-US" altLang="zh-TW" b="1" i="1" dirty="0" smtClean="0">
                <a:solidFill>
                  <a:srgbClr val="FF0000"/>
                </a:solidFill>
              </a:rPr>
              <a:t>each combination</a:t>
            </a:r>
            <a:r>
              <a:rPr lang="en-US" altLang="zh-TW" dirty="0" smtClean="0"/>
              <a:t> of the values of the two variables</a:t>
            </a:r>
          </a:p>
        </p:txBody>
      </p:sp>
    </p:spTree>
    <p:extLst>
      <p:ext uri="{BB962C8B-B14F-4D97-AF65-F5344CB8AC3E}">
        <p14:creationId xmlns:p14="http://schemas.microsoft.com/office/powerpoint/2010/main" val="553405376"/>
      </p:ext>
    </p:extLst>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25DF277-54E5-406A-8747-2B1A0406F49E}"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14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13B8BB8-6CF8-4A3B-8144-97E364E2F410}" type="slidenum">
              <a:rPr kumimoji="1" lang="zh-TW" altLang="en-US">
                <a:effectLst>
                  <a:outerShdw blurRad="38100" dist="38100" dir="2700000" algn="tl">
                    <a:srgbClr val="000000"/>
                  </a:outerShdw>
                </a:effectLst>
                <a:ea typeface="華康細圓體" pitchFamily="49" charset="-120"/>
                <a:cs typeface="+mj-cs"/>
              </a:rPr>
              <a:pPr>
                <a:defRPr/>
              </a:pPr>
              <a:t>19</a:t>
            </a:fld>
            <a:endParaRPr kumimoji="1" lang="en-US" altLang="zh-TW">
              <a:effectLst>
                <a:outerShdw blurRad="38100" dist="38100" dir="2700000" algn="tl">
                  <a:srgbClr val="000000"/>
                </a:outerShdw>
              </a:effectLst>
              <a:ea typeface="華康細圓體" pitchFamily="49" charset="-120"/>
              <a:cs typeface="+mj-cs"/>
            </a:endParaRPr>
          </a:p>
        </p:txBody>
      </p:sp>
      <p:sp>
        <p:nvSpPr>
          <p:cNvPr id="225282" name="Rectangle 2"/>
          <p:cNvSpPr>
            <a:spLocks noGrp="1" noChangeArrowheads="1"/>
          </p:cNvSpPr>
          <p:nvPr>
            <p:ph type="title"/>
          </p:nvPr>
        </p:nvSpPr>
        <p:spPr>
          <a:xfrm>
            <a:off x="467544" y="260648"/>
            <a:ext cx="8466906" cy="9906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225283" name="Rectangle 3"/>
          <p:cNvSpPr>
            <a:spLocks noGrp="1" noChangeArrowheads="1"/>
          </p:cNvSpPr>
          <p:nvPr>
            <p:ph type="body" idx="1"/>
          </p:nvPr>
        </p:nvSpPr>
        <p:spPr>
          <a:xfrm>
            <a:off x="179388" y="1282700"/>
            <a:ext cx="8856662" cy="3225800"/>
          </a:xfrm>
        </p:spPr>
        <p:txBody>
          <a:bodyPr/>
          <a:lstStyle/>
          <a:p>
            <a:pPr eaLnBrk="1" hangingPunct="1">
              <a:lnSpc>
                <a:spcPct val="90000"/>
              </a:lnSpc>
              <a:buFont typeface="Wingdings" pitchFamily="2" charset="2"/>
              <a:buNone/>
              <a:defRPr/>
            </a:pPr>
            <a:r>
              <a:rPr lang="en-US" altLang="zh-TW" smtClean="0"/>
              <a:t>The personnel department of an insurance company has compiled data regarding promotion, classified by </a:t>
            </a:r>
            <a:r>
              <a:rPr lang="en-US" altLang="zh-TW" b="1" smtClean="0">
                <a:solidFill>
                  <a:schemeClr val="folHlink"/>
                </a:solidFill>
              </a:rPr>
              <a:t>gender</a:t>
            </a:r>
            <a:r>
              <a:rPr lang="en-US" altLang="zh-TW" smtClean="0"/>
              <a:t>. The following table describes the data</a:t>
            </a:r>
          </a:p>
        </p:txBody>
      </p:sp>
      <p:graphicFrame>
        <p:nvGraphicFramePr>
          <p:cNvPr id="7" name="表格 6"/>
          <p:cNvGraphicFramePr>
            <a:graphicFrameLocks noGrp="1"/>
          </p:cNvGraphicFramePr>
          <p:nvPr/>
        </p:nvGraphicFramePr>
        <p:xfrm>
          <a:off x="395537" y="4581128"/>
          <a:ext cx="8568951" cy="1828800"/>
        </p:xfrm>
        <a:graphic>
          <a:graphicData uri="http://schemas.openxmlformats.org/drawingml/2006/table">
            <a:tbl>
              <a:tblPr firstRow="1" bandRow="1">
                <a:tableStyleId>{5C22544A-7EE6-4342-B048-85BDC9FD1C3A}</a:tableStyleId>
              </a:tblPr>
              <a:tblGrid>
                <a:gridCol w="2808311"/>
                <a:gridCol w="1800200"/>
                <a:gridCol w="2589814"/>
                <a:gridCol w="1370626"/>
              </a:tblGrid>
              <a:tr h="370840">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Manager Gender</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Not 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Total</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46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184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230</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Female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8</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32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40</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Total</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54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216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270</a:t>
                      </a:r>
                      <a:endParaRPr lang="zh-TW" altLang="en-US" sz="2400" dirty="0">
                        <a:effectLst>
                          <a:outerShdw blurRad="38100" dist="38100" dir="2700000" algn="tl">
                            <a:srgbClr val="000000">
                              <a:alpha val="43137"/>
                            </a:srgbClr>
                          </a:outerShdw>
                        </a:effectLst>
                      </a:endParaRPr>
                    </a:p>
                  </a:txBody>
                  <a:tcPr/>
                </a:tc>
              </a:tr>
            </a:tbl>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7200" y="260648"/>
            <a:ext cx="822960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Gambling and Probability</a:t>
            </a:r>
          </a:p>
        </p:txBody>
      </p:sp>
      <p:sp>
        <p:nvSpPr>
          <p:cNvPr id="1027"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50740E9-FC7E-4BBE-8D25-DAC3A72EDE7E}"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dirty="0">
              <a:effectLst>
                <a:outerShdw blurRad="38100" dist="38100" dir="2700000" algn="tl">
                  <a:srgbClr val="000000"/>
                </a:outerShdw>
              </a:effectLst>
              <a:ea typeface="華康細圓體" pitchFamily="49" charset="-120"/>
              <a:cs typeface="+mj-cs"/>
            </a:endParaRPr>
          </a:p>
          <a:p>
            <a:pPr>
              <a:defRPr/>
            </a:pPr>
            <a:r>
              <a:rPr kumimoji="1" lang="en-US" altLang="zh-TW" dirty="0">
                <a:effectLst>
                  <a:outerShdw blurRad="38100" dist="38100" dir="2700000" algn="tl">
                    <a:srgbClr val="000000"/>
                  </a:outerShdw>
                </a:effectLst>
                <a:ea typeface="華康細圓體" pitchFamily="49" charset="-120"/>
                <a:cs typeface="+mj-cs"/>
              </a:rPr>
              <a:t>Statistics I</a:t>
            </a:r>
          </a:p>
        </p:txBody>
      </p:sp>
      <p:sp>
        <p:nvSpPr>
          <p:cNvPr id="1028"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8F6841E-1E87-47AD-AB62-35925B5E41A4}" type="slidenum">
              <a:rPr kumimoji="1" lang="zh-TW" altLang="en-US">
                <a:effectLst>
                  <a:outerShdw blurRad="38100" dist="38100" dir="2700000" algn="tl">
                    <a:srgbClr val="000000"/>
                  </a:outerShdw>
                </a:effectLst>
                <a:ea typeface="華康細圓體" pitchFamily="49" charset="-120"/>
                <a:cs typeface="+mj-cs"/>
              </a:rPr>
              <a:pPr>
                <a:defRPr/>
              </a:pPr>
              <a:t>2</a:t>
            </a:fld>
            <a:endParaRPr kumimoji="1" lang="en-US" altLang="zh-TW" dirty="0">
              <a:effectLst>
                <a:outerShdw blurRad="38100" dist="38100" dir="2700000" algn="tl">
                  <a:srgbClr val="000000"/>
                </a:outerShdw>
              </a:effectLst>
              <a:ea typeface="華康細圓體" pitchFamily="49" charset="-120"/>
              <a:cs typeface="+mj-cs"/>
            </a:endParaRPr>
          </a:p>
        </p:txBody>
      </p:sp>
      <p:graphicFrame>
        <p:nvGraphicFramePr>
          <p:cNvPr id="195587" name="Object 3">
            <a:hlinkClick r:id="" action="ppaction://ole?verb=0"/>
          </p:cNvPr>
          <p:cNvGraphicFramePr>
            <a:graphicFrameLocks/>
          </p:cNvGraphicFramePr>
          <p:nvPr>
            <p:extLst>
              <p:ext uri="{D42A27DB-BD31-4B8C-83A1-F6EECF244321}">
                <p14:modId xmlns:p14="http://schemas.microsoft.com/office/powerpoint/2010/main" val="1373217425"/>
              </p:ext>
            </p:extLst>
          </p:nvPr>
        </p:nvGraphicFramePr>
        <p:xfrm>
          <a:off x="2339752" y="1268760"/>
          <a:ext cx="3744416" cy="2490514"/>
        </p:xfrm>
        <a:graphic>
          <a:graphicData uri="http://schemas.openxmlformats.org/presentationml/2006/ole">
            <mc:AlternateContent xmlns:mc="http://schemas.openxmlformats.org/markup-compatibility/2006">
              <mc:Choice xmlns:v="urn:schemas-microsoft-com:vml" Requires="v">
                <p:oleObj spid="_x0000_s257078" name="多媒體項目" r:id="rId3" imgW="5987880" imgH="5059080" progId="">
                  <p:embed/>
                </p:oleObj>
              </mc:Choice>
              <mc:Fallback>
                <p:oleObj name="多媒體項目" r:id="rId3" imgW="5987880" imgH="505908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268760"/>
                        <a:ext cx="3744416" cy="2490514"/>
                      </a:xfrm>
                      <a:prstGeom prst="rect">
                        <a:avLst/>
                      </a:prstGeom>
                      <a:noFill/>
                      <a:ln>
                        <a:noFill/>
                      </a:ln>
                      <a:effectLst/>
                      <a:extLst/>
                    </p:spPr>
                  </p:pic>
                </p:oleObj>
              </mc:Fallback>
            </mc:AlternateContent>
          </a:graphicData>
        </a:graphic>
      </p:graphicFrame>
      <p:sp>
        <p:nvSpPr>
          <p:cNvPr id="6" name="內容版面配置區 5"/>
          <p:cNvSpPr>
            <a:spLocks noGrp="1"/>
          </p:cNvSpPr>
          <p:nvPr>
            <p:ph idx="1"/>
          </p:nvPr>
        </p:nvSpPr>
        <p:spPr>
          <a:xfrm>
            <a:off x="107504" y="3784823"/>
            <a:ext cx="8784976" cy="2636912"/>
          </a:xfrm>
        </p:spPr>
        <p:txBody>
          <a:bodyPr/>
          <a:lstStyle/>
          <a:p>
            <a:pPr>
              <a:buNone/>
            </a:pPr>
            <a:r>
              <a:rPr lang="en-US" altLang="zh-TW" sz="2800" dirty="0" smtClean="0"/>
              <a:t>The mathematical theory of probability has its roots in attempts to analyze </a:t>
            </a:r>
            <a:r>
              <a:rPr lang="en-US" altLang="zh-TW" sz="2800" b="1" dirty="0" smtClean="0">
                <a:solidFill>
                  <a:srgbClr val="FF9900"/>
                </a:solidFill>
              </a:rPr>
              <a:t>games of chance </a:t>
            </a:r>
            <a:r>
              <a:rPr lang="en-US" altLang="zh-TW" sz="2800" dirty="0" smtClean="0"/>
              <a:t>by </a:t>
            </a:r>
            <a:r>
              <a:rPr lang="en-US" altLang="zh-TW" sz="2800" b="1" dirty="0" err="1" smtClean="0">
                <a:solidFill>
                  <a:srgbClr val="FF9900"/>
                </a:solidFill>
              </a:rPr>
              <a:t>Gerolamo</a:t>
            </a:r>
            <a:r>
              <a:rPr lang="en-US" altLang="zh-TW" sz="2800" b="1" dirty="0" smtClean="0">
                <a:solidFill>
                  <a:srgbClr val="FF9900"/>
                </a:solidFill>
              </a:rPr>
              <a:t> </a:t>
            </a:r>
            <a:r>
              <a:rPr lang="en-US" altLang="zh-TW" sz="2800" b="1" dirty="0" err="1" smtClean="0">
                <a:solidFill>
                  <a:srgbClr val="FF9900"/>
                </a:solidFill>
              </a:rPr>
              <a:t>Cardano</a:t>
            </a:r>
            <a:r>
              <a:rPr lang="en-US" altLang="zh-TW" sz="2800" b="1" dirty="0" smtClean="0">
                <a:solidFill>
                  <a:srgbClr val="FF9900"/>
                </a:solidFill>
              </a:rPr>
              <a:t> </a:t>
            </a:r>
            <a:r>
              <a:rPr lang="en-US" altLang="zh-TW" sz="2800" dirty="0" smtClean="0"/>
              <a:t>in the sixteenth century, and by </a:t>
            </a:r>
            <a:r>
              <a:rPr lang="en-US" altLang="zh-TW" sz="2800" b="1" dirty="0" smtClean="0">
                <a:solidFill>
                  <a:srgbClr val="FF9900"/>
                </a:solidFill>
              </a:rPr>
              <a:t>Pierre de Fermat </a:t>
            </a:r>
            <a:r>
              <a:rPr lang="en-US" altLang="zh-TW" sz="2800" dirty="0" smtClean="0"/>
              <a:t>and </a:t>
            </a:r>
            <a:r>
              <a:rPr lang="en-US" altLang="zh-TW" sz="2800" b="1" dirty="0" err="1" smtClean="0">
                <a:solidFill>
                  <a:srgbClr val="FF9900"/>
                </a:solidFill>
              </a:rPr>
              <a:t>Blaise</a:t>
            </a:r>
            <a:r>
              <a:rPr lang="en-US" altLang="zh-TW" sz="2800" b="1" dirty="0" smtClean="0">
                <a:solidFill>
                  <a:srgbClr val="FF9900"/>
                </a:solidFill>
              </a:rPr>
              <a:t> Pascal </a:t>
            </a:r>
            <a:r>
              <a:rPr lang="en-US" altLang="zh-TW" sz="2800" dirty="0" smtClean="0"/>
              <a:t>in the seventeenth. </a:t>
            </a:r>
            <a:r>
              <a:rPr lang="en-US" altLang="zh-TW" sz="2800" dirty="0" err="1" smtClean="0"/>
              <a:t>Christiaan</a:t>
            </a:r>
            <a:r>
              <a:rPr lang="en-US" altLang="zh-TW" sz="2800" dirty="0" smtClean="0"/>
              <a:t> Huygens published a book on the subject in 1657.</a:t>
            </a:r>
            <a:endParaRPr lang="zh-TW" altLang="en-US" sz="2800" dirty="0"/>
          </a:p>
        </p:txBody>
      </p:sp>
    </p:spTree>
    <p:extLst>
      <p:ext uri="{BB962C8B-B14F-4D97-AF65-F5344CB8AC3E}">
        <p14:creationId xmlns:p14="http://schemas.microsoft.com/office/powerpoint/2010/main" val="133809835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5587"/>
                                        </p:tgtEl>
                                        <p:attrNameLst>
                                          <p:attrName>style.visibility</p:attrName>
                                        </p:attrNameLst>
                                      </p:cBhvr>
                                      <p:to>
                                        <p:strVal val="visible"/>
                                      </p:to>
                                    </p:set>
                                    <p:animEffect transition="in" filter="wipe(left)">
                                      <p:cBhvr>
                                        <p:cTn id="7"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323528" y="4051721"/>
          <a:ext cx="8568951" cy="1828800"/>
        </p:xfrm>
        <a:graphic>
          <a:graphicData uri="http://schemas.openxmlformats.org/drawingml/2006/table">
            <a:tbl>
              <a:tblPr firstRow="1" bandRow="1">
                <a:tableStyleId>{5C22544A-7EE6-4342-B048-85BDC9FD1C3A}</a:tableStyleId>
              </a:tblPr>
              <a:tblGrid>
                <a:gridCol w="2808311"/>
                <a:gridCol w="1800200"/>
                <a:gridCol w="2589814"/>
                <a:gridCol w="1370626"/>
              </a:tblGrid>
              <a:tr h="370840">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Manager Gender</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Not 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Total</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0.1704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0.6815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0.8519</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Female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0.0296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0.1185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0.1481</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Total</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0.2000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1.0000</a:t>
                      </a:r>
                      <a:endParaRPr lang="zh-TW" altLang="en-US" sz="2400" dirty="0">
                        <a:effectLst>
                          <a:outerShdw blurRad="38100" dist="38100" dir="2700000" algn="tl">
                            <a:srgbClr val="000000">
                              <a:alpha val="43137"/>
                            </a:srgbClr>
                          </a:outerShdw>
                        </a:effectLst>
                      </a:endParaRPr>
                    </a:p>
                  </a:txBody>
                  <a:tcPr/>
                </a:tc>
              </a:tr>
            </a:tbl>
          </a:graphicData>
        </a:graphic>
      </p:graphicFrame>
      <p:sp>
        <p:nvSpPr>
          <p:cNvPr id="7171"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0D4F94A-18DC-4B61-B107-12BB9229D0EF}"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172"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84F9AC6-12B4-4208-9012-B103158FE491}" type="slidenum">
              <a:rPr kumimoji="1" lang="zh-TW" altLang="en-US">
                <a:effectLst>
                  <a:outerShdw blurRad="38100" dist="38100" dir="2700000" algn="tl">
                    <a:srgbClr val="000000"/>
                  </a:outerShdw>
                </a:effectLst>
                <a:ea typeface="華康細圓體" pitchFamily="49" charset="-120"/>
                <a:cs typeface="+mj-cs"/>
              </a:rPr>
              <a:pPr>
                <a:defRPr/>
              </a:pPr>
              <a:t>20</a:t>
            </a:fld>
            <a:endParaRPr kumimoji="1" lang="en-US" altLang="zh-TW">
              <a:effectLst>
                <a:outerShdw blurRad="38100" dist="38100" dir="2700000" algn="tl">
                  <a:srgbClr val="000000"/>
                </a:outerShdw>
              </a:effectLst>
              <a:ea typeface="華康細圓體" pitchFamily="49" charset="-120"/>
              <a:cs typeface="+mj-cs"/>
            </a:endParaRPr>
          </a:p>
        </p:txBody>
      </p:sp>
      <p:sp>
        <p:nvSpPr>
          <p:cNvPr id="234498" name="Rectangle 1026"/>
          <p:cNvSpPr>
            <a:spLocks noGrp="1" noChangeArrowheads="1"/>
          </p:cNvSpPr>
          <p:nvPr>
            <p:ph type="title"/>
          </p:nvPr>
        </p:nvSpPr>
        <p:spPr>
          <a:xfrm>
            <a:off x="323850" y="260648"/>
            <a:ext cx="8591550" cy="864096"/>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Computation</a:t>
            </a:r>
          </a:p>
        </p:txBody>
      </p:sp>
      <p:sp>
        <p:nvSpPr>
          <p:cNvPr id="234499" name="Rectangle 1027"/>
          <p:cNvSpPr>
            <a:spLocks noGrp="1" noChangeArrowheads="1"/>
          </p:cNvSpPr>
          <p:nvPr>
            <p:ph type="body" idx="1"/>
          </p:nvPr>
        </p:nvSpPr>
        <p:spPr>
          <a:xfrm>
            <a:off x="179512" y="1196752"/>
            <a:ext cx="8840787" cy="838200"/>
          </a:xfrm>
        </p:spPr>
        <p:txBody>
          <a:bodyPr/>
          <a:lstStyle/>
          <a:p>
            <a:pPr eaLnBrk="1" hangingPunct="1">
              <a:defRPr/>
            </a:pPr>
            <a:r>
              <a:rPr lang="en-US" altLang="zh-TW" dirty="0" smtClean="0"/>
              <a:t>Convert the data into probability</a:t>
            </a:r>
          </a:p>
        </p:txBody>
      </p:sp>
      <p:sp>
        <p:nvSpPr>
          <p:cNvPr id="234502" name="Rectangle 1030"/>
          <p:cNvSpPr>
            <a:spLocks noChangeArrowheads="1"/>
          </p:cNvSpPr>
          <p:nvPr/>
        </p:nvSpPr>
        <p:spPr bwMode="auto">
          <a:xfrm>
            <a:off x="3131840" y="4512369"/>
            <a:ext cx="1800200" cy="432048"/>
          </a:xfrm>
          <a:prstGeom prst="rect">
            <a:avLst/>
          </a:prstGeom>
          <a:noFill/>
          <a:ln w="38100">
            <a:solidFill>
              <a:srgbClr val="FF00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234503" name="Line 1031"/>
          <p:cNvSpPr>
            <a:spLocks noChangeShapeType="1"/>
          </p:cNvSpPr>
          <p:nvPr/>
        </p:nvSpPr>
        <p:spPr bwMode="auto">
          <a:xfrm>
            <a:off x="4067944" y="4944417"/>
            <a:ext cx="576064" cy="1117501"/>
          </a:xfrm>
          <a:prstGeom prst="line">
            <a:avLst/>
          </a:prstGeom>
          <a:noFill/>
          <a:ln w="38100">
            <a:solidFill>
              <a:srgbClr val="FF0000"/>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34504" name="Text Box 1032"/>
          <p:cNvSpPr txBox="1">
            <a:spLocks noChangeArrowheads="1"/>
          </p:cNvSpPr>
          <p:nvPr/>
        </p:nvSpPr>
        <p:spPr bwMode="auto">
          <a:xfrm>
            <a:off x="3651299" y="6061918"/>
            <a:ext cx="1928813" cy="679450"/>
          </a:xfrm>
          <a:prstGeom prst="rect">
            <a:avLst/>
          </a:prstGeom>
          <a:noFill/>
          <a:ln w="38100">
            <a:solidFill>
              <a:srgbClr val="FF0000"/>
            </a:solidFill>
            <a:miter lim="800000"/>
            <a:headEnd/>
            <a:tailEnd/>
          </a:ln>
          <a:effectLst>
            <a:outerShdw dist="35921" dir="2700000" algn="ctr" rotWithShape="0">
              <a:srgbClr val="000000"/>
            </a:outerShdw>
          </a:effectLst>
        </p:spPr>
        <p:txBody>
          <a:bodyPr wrap="none">
            <a:spAutoFit/>
          </a:bodyPr>
          <a:lstStyle/>
          <a:p>
            <a:pPr algn="ctr">
              <a:defRPr/>
            </a:pPr>
            <a:r>
              <a:rPr lang="zh-TW" altLang="en-US" sz="3600">
                <a:effectLst>
                  <a:outerShdw blurRad="38100" dist="38100" dir="2700000" algn="tl">
                    <a:srgbClr val="000000"/>
                  </a:outerShdw>
                </a:effectLst>
              </a:rPr>
              <a:t>46 / 270</a:t>
            </a:r>
          </a:p>
        </p:txBody>
      </p:sp>
      <p:sp>
        <p:nvSpPr>
          <p:cNvPr id="234505" name="Rectangle 1033"/>
          <p:cNvSpPr>
            <a:spLocks noChangeArrowheads="1"/>
          </p:cNvSpPr>
          <p:nvPr/>
        </p:nvSpPr>
        <p:spPr bwMode="auto">
          <a:xfrm>
            <a:off x="7524328" y="4944417"/>
            <a:ext cx="1368152" cy="448072"/>
          </a:xfrm>
          <a:prstGeom prst="rect">
            <a:avLst/>
          </a:prstGeom>
          <a:noFill/>
          <a:ln w="38100">
            <a:solidFill>
              <a:srgbClr val="FFFF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234506" name="Line 1034"/>
          <p:cNvSpPr>
            <a:spLocks noChangeShapeType="1"/>
          </p:cNvSpPr>
          <p:nvPr/>
        </p:nvSpPr>
        <p:spPr bwMode="auto">
          <a:xfrm flipH="1" flipV="1">
            <a:off x="6096000" y="3792289"/>
            <a:ext cx="1788368" cy="1152128"/>
          </a:xfrm>
          <a:prstGeom prst="line">
            <a:avLst/>
          </a:prstGeom>
          <a:noFill/>
          <a:ln w="38100">
            <a:solidFill>
              <a:srgbClr val="FFFF00"/>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34507" name="Text Box 1035"/>
          <p:cNvSpPr txBox="1">
            <a:spLocks noChangeArrowheads="1"/>
          </p:cNvSpPr>
          <p:nvPr/>
        </p:nvSpPr>
        <p:spPr bwMode="auto">
          <a:xfrm>
            <a:off x="1835398" y="3106489"/>
            <a:ext cx="6481018" cy="669925"/>
          </a:xfrm>
          <a:prstGeom prst="rect">
            <a:avLst/>
          </a:prstGeom>
          <a:noFill/>
          <a:ln w="28575">
            <a:solidFill>
              <a:srgbClr val="FFFF00"/>
            </a:solidFill>
            <a:miter lim="800000"/>
            <a:headEnd/>
            <a:tailEnd/>
          </a:ln>
          <a:effectLst>
            <a:outerShdw dist="35921" dir="2700000" algn="ctr" rotWithShape="0">
              <a:schemeClr val="bg2"/>
            </a:outerShdw>
          </a:effectLst>
        </p:spPr>
        <p:txBody>
          <a:bodyPr wrap="square">
            <a:spAutoFit/>
          </a:bodyPr>
          <a:lstStyle/>
          <a:p>
            <a:pPr algn="ctr">
              <a:defRPr/>
            </a:pPr>
            <a:r>
              <a:rPr lang="zh-TW" altLang="en-US" sz="3600">
                <a:effectLst>
                  <a:outerShdw blurRad="38100" dist="38100" dir="2700000" algn="tl">
                    <a:srgbClr val="000000"/>
                  </a:outerShdw>
                </a:effectLst>
              </a:rPr>
              <a:t>(40 / 270) </a:t>
            </a:r>
            <a:r>
              <a:rPr lang="en-US" altLang="zh-TW" sz="3600">
                <a:effectLst>
                  <a:outerShdw blurRad="38100" dist="38100" dir="2700000" algn="tl">
                    <a:srgbClr val="000000"/>
                  </a:outerShdw>
                </a:effectLst>
              </a:rPr>
              <a:t>or (0.0296+0.1185)</a:t>
            </a:r>
          </a:p>
        </p:txBody>
      </p:sp>
      <p:graphicFrame>
        <p:nvGraphicFramePr>
          <p:cNvPr id="14" name="表格 13"/>
          <p:cNvGraphicFramePr>
            <a:graphicFrameLocks noGrp="1"/>
          </p:cNvGraphicFramePr>
          <p:nvPr/>
        </p:nvGraphicFramePr>
        <p:xfrm>
          <a:off x="251520" y="1124744"/>
          <a:ext cx="8568951" cy="1828800"/>
        </p:xfrm>
        <a:graphic>
          <a:graphicData uri="http://schemas.openxmlformats.org/drawingml/2006/table">
            <a:tbl>
              <a:tblPr firstRow="1" bandRow="1">
                <a:tableStyleId>{5C22544A-7EE6-4342-B048-85BDC9FD1C3A}</a:tableStyleId>
              </a:tblPr>
              <a:tblGrid>
                <a:gridCol w="2808311"/>
                <a:gridCol w="1800200"/>
                <a:gridCol w="2589814"/>
                <a:gridCol w="1370626"/>
              </a:tblGrid>
              <a:tr h="370840">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Manager Gender</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Not 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Total</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46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184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230</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Female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8</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32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40</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Total</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54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216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270</a:t>
                      </a:r>
                      <a:endParaRPr lang="zh-TW" altLang="en-US" sz="2400" dirty="0">
                        <a:effectLst>
                          <a:outerShdw blurRad="38100" dist="38100" dir="2700000" algn="tl">
                            <a:srgbClr val="000000">
                              <a:alpha val="43137"/>
                            </a:srgbClr>
                          </a:outerShdw>
                        </a:effectLst>
                      </a:endParaRPr>
                    </a:p>
                  </a:txBody>
                  <a:tcPr/>
                </a:tc>
              </a:tr>
            </a:tbl>
          </a:graphicData>
        </a:graphic>
      </p:graphicFrame>
      <p:grpSp>
        <p:nvGrpSpPr>
          <p:cNvPr id="8" name="群組 7"/>
          <p:cNvGrpSpPr/>
          <p:nvPr/>
        </p:nvGrpSpPr>
        <p:grpSpPr>
          <a:xfrm>
            <a:off x="3995936" y="2034952"/>
            <a:ext cx="4104456" cy="4130352"/>
            <a:chOff x="3995936" y="2034952"/>
            <a:chExt cx="4104456" cy="4130352"/>
          </a:xfrm>
        </p:grpSpPr>
        <p:cxnSp>
          <p:nvCxnSpPr>
            <p:cNvPr id="3" name="直線單箭頭接點 2"/>
            <p:cNvCxnSpPr/>
            <p:nvPr/>
          </p:nvCxnSpPr>
          <p:spPr bwMode="auto">
            <a:xfrm>
              <a:off x="3995936" y="2034952"/>
              <a:ext cx="0" cy="4130352"/>
            </a:xfrm>
            <a:prstGeom prst="straightConnector1">
              <a:avLst/>
            </a:prstGeom>
            <a:solidFill>
              <a:schemeClr val="accent1"/>
            </a:solidFill>
            <a:ln w="38100" cap="flat" cmpd="sng" algn="ctr">
              <a:solidFill>
                <a:srgbClr val="FF0000"/>
              </a:solidFill>
              <a:prstDash val="solid"/>
              <a:round/>
              <a:headEnd type="none" w="med" len="med"/>
              <a:tailEnd type="triangle"/>
            </a:ln>
            <a:effectLst>
              <a:outerShdw blurRad="50800" dist="38100" dir="2700000" algn="tl" rotWithShape="0">
                <a:prstClr val="black">
                  <a:alpha val="40000"/>
                </a:prstClr>
              </a:outerShdw>
            </a:effectLst>
          </p:spPr>
        </p:cxnSp>
        <p:cxnSp>
          <p:nvCxnSpPr>
            <p:cNvPr id="18" name="直線單箭頭接點 17"/>
            <p:cNvCxnSpPr/>
            <p:nvPr/>
          </p:nvCxnSpPr>
          <p:spPr bwMode="auto">
            <a:xfrm flipH="1">
              <a:off x="4932040" y="2780928"/>
              <a:ext cx="3168352" cy="3384376"/>
            </a:xfrm>
            <a:prstGeom prst="straightConnector1">
              <a:avLst/>
            </a:prstGeom>
            <a:solidFill>
              <a:schemeClr val="accent1"/>
            </a:solidFill>
            <a:ln w="38100" cap="flat" cmpd="sng" algn="ctr">
              <a:solidFill>
                <a:srgbClr val="FF0000"/>
              </a:solidFill>
              <a:prstDash val="solid"/>
              <a:round/>
              <a:headEnd type="none" w="med" len="med"/>
              <a:tailEnd type="triangle"/>
            </a:ln>
            <a:effectLst>
              <a:outerShdw blurRad="50800" dist="38100" dir="2700000" algn="tl" rotWithShape="0">
                <a:prstClr val="black">
                  <a:alpha val="40000"/>
                </a:prstClr>
              </a:outerShdw>
            </a:effectLst>
          </p:spPr>
        </p:cxnSp>
      </p:grpSp>
      <p:grpSp>
        <p:nvGrpSpPr>
          <p:cNvPr id="9" name="群組 8"/>
          <p:cNvGrpSpPr/>
          <p:nvPr/>
        </p:nvGrpSpPr>
        <p:grpSpPr>
          <a:xfrm>
            <a:off x="2555776" y="2222922"/>
            <a:ext cx="5328592" cy="1142998"/>
            <a:chOff x="2555776" y="2222922"/>
            <a:chExt cx="5328592" cy="1142998"/>
          </a:xfrm>
        </p:grpSpPr>
        <p:sp>
          <p:nvSpPr>
            <p:cNvPr id="22" name="Line 1034"/>
            <p:cNvSpPr>
              <a:spLocks noChangeShapeType="1"/>
            </p:cNvSpPr>
            <p:nvPr/>
          </p:nvSpPr>
          <p:spPr bwMode="auto">
            <a:xfrm flipH="1">
              <a:off x="2555776" y="2222922"/>
              <a:ext cx="5328592" cy="990054"/>
            </a:xfrm>
            <a:prstGeom prst="line">
              <a:avLst/>
            </a:prstGeom>
            <a:noFill/>
            <a:ln w="38100">
              <a:solidFill>
                <a:srgbClr val="FFFF00"/>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3" name="Line 1034"/>
            <p:cNvSpPr>
              <a:spLocks noChangeShapeType="1"/>
            </p:cNvSpPr>
            <p:nvPr/>
          </p:nvSpPr>
          <p:spPr bwMode="auto">
            <a:xfrm flipH="1">
              <a:off x="3851920" y="2780927"/>
              <a:ext cx="4032448" cy="584993"/>
            </a:xfrm>
            <a:prstGeom prst="line">
              <a:avLst/>
            </a:prstGeom>
            <a:noFill/>
            <a:ln w="38100">
              <a:solidFill>
                <a:srgbClr val="FFFF00"/>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4502"/>
                                        </p:tgtEl>
                                        <p:attrNameLst>
                                          <p:attrName>style.visibility</p:attrName>
                                        </p:attrNameLst>
                                      </p:cBhvr>
                                      <p:to>
                                        <p:strVal val="visible"/>
                                      </p:to>
                                    </p:set>
                                    <p:animEffect transition="in" filter="dissolve">
                                      <p:cBhvr>
                                        <p:cTn id="17" dur="500"/>
                                        <p:tgtEl>
                                          <p:spTgt spid="2345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4503"/>
                                        </p:tgtEl>
                                        <p:attrNameLst>
                                          <p:attrName>style.visibility</p:attrName>
                                        </p:attrNameLst>
                                      </p:cBhvr>
                                      <p:to>
                                        <p:strVal val="visible"/>
                                      </p:to>
                                    </p:set>
                                    <p:animEffect transition="in" filter="wipe(up)">
                                      <p:cBhvr>
                                        <p:cTn id="22" dur="500"/>
                                        <p:tgtEl>
                                          <p:spTgt spid="234503"/>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34504"/>
                                        </p:tgtEl>
                                        <p:attrNameLst>
                                          <p:attrName>style.visibility</p:attrName>
                                        </p:attrNameLst>
                                      </p:cBhvr>
                                      <p:to>
                                        <p:strVal val="visible"/>
                                      </p:to>
                                    </p:set>
                                    <p:animEffect transition="in" filter="dissolve">
                                      <p:cBhvr>
                                        <p:cTn id="26" dur="500"/>
                                        <p:tgtEl>
                                          <p:spTgt spid="234504"/>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34505"/>
                                        </p:tgtEl>
                                        <p:attrNameLst>
                                          <p:attrName>style.visibility</p:attrName>
                                        </p:attrNameLst>
                                      </p:cBhvr>
                                      <p:to>
                                        <p:strVal val="visible"/>
                                      </p:to>
                                    </p:set>
                                    <p:animEffect transition="in" filter="dissolve">
                                      <p:cBhvr>
                                        <p:cTn id="35" dur="500"/>
                                        <p:tgtEl>
                                          <p:spTgt spid="23450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34506"/>
                                        </p:tgtEl>
                                        <p:attrNameLst>
                                          <p:attrName>style.visibility</p:attrName>
                                        </p:attrNameLst>
                                      </p:cBhvr>
                                      <p:to>
                                        <p:strVal val="visible"/>
                                      </p:to>
                                    </p:set>
                                    <p:animEffect transition="in" filter="wipe(down)">
                                      <p:cBhvr>
                                        <p:cTn id="40" dur="500"/>
                                        <p:tgtEl>
                                          <p:spTgt spid="234506"/>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234507"/>
                                        </p:tgtEl>
                                        <p:attrNameLst>
                                          <p:attrName>style.visibility</p:attrName>
                                        </p:attrNameLst>
                                      </p:cBhvr>
                                      <p:to>
                                        <p:strVal val="visible"/>
                                      </p:to>
                                    </p:set>
                                    <p:animEffect transition="in" filter="dissolve">
                                      <p:cBhvr>
                                        <p:cTn id="44" dur="500"/>
                                        <p:tgtEl>
                                          <p:spTgt spid="234507"/>
                                        </p:tgtEl>
                                      </p:cBhvr>
                                    </p:animEffect>
                                  </p:childTnLst>
                                </p:cTn>
                              </p:par>
                            </p:childTnLst>
                          </p:cTn>
                        </p:par>
                        <p:par>
                          <p:cTn id="45" fill="hold">
                            <p:stCondLst>
                              <p:cond delay="1000"/>
                            </p:stCondLst>
                            <p:childTnLst>
                              <p:par>
                                <p:cTn id="46" presetID="22" presetClass="entr" presetSubtype="1"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up)">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animBg="1"/>
      <p:bldP spid="234504" grpId="0" animBg="1" autoUpdateAnimBg="0"/>
      <p:bldP spid="234505" grpId="0" animBg="1"/>
      <p:bldP spid="23450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nvGraphicFramePr>
        <p:xfrm>
          <a:off x="323528" y="3356992"/>
          <a:ext cx="8568951" cy="1828800"/>
        </p:xfrm>
        <a:graphic>
          <a:graphicData uri="http://schemas.openxmlformats.org/drawingml/2006/table">
            <a:tbl>
              <a:tblPr firstRow="1" bandRow="1">
                <a:tableStyleId>{5C22544A-7EE6-4342-B048-85BDC9FD1C3A}</a:tableStyleId>
              </a:tblPr>
              <a:tblGrid>
                <a:gridCol w="2808311"/>
                <a:gridCol w="1800200"/>
                <a:gridCol w="2589814"/>
                <a:gridCol w="1370626"/>
              </a:tblGrid>
              <a:tr h="370840">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Manager Gender</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Not 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Total</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0.1704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0.6815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0.8519</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Female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0.0296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0.1185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0.1481</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Total</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0.2000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1.0000</a:t>
                      </a:r>
                      <a:endParaRPr lang="zh-TW" altLang="en-US" sz="2400" dirty="0">
                        <a:effectLst>
                          <a:outerShdw blurRad="38100" dist="38100" dir="2700000" algn="tl">
                            <a:srgbClr val="000000">
                              <a:alpha val="43137"/>
                            </a:srgbClr>
                          </a:outerShdw>
                        </a:effectLst>
                      </a:endParaRPr>
                    </a:p>
                  </a:txBody>
                  <a:tcPr/>
                </a:tc>
              </a:tr>
            </a:tbl>
          </a:graphicData>
        </a:graphic>
      </p:graphicFrame>
      <p:sp>
        <p:nvSpPr>
          <p:cNvPr id="8195" name="日期版面配置區 2"/>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5F559AF-E0B7-4421-A917-44D986FF2C66}"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196"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FB62A45-4940-4073-9C39-9347C6217336}" type="slidenum">
              <a:rPr kumimoji="1" lang="zh-TW" altLang="en-US">
                <a:effectLst>
                  <a:outerShdw blurRad="38100" dist="38100" dir="2700000" algn="tl">
                    <a:srgbClr val="000000"/>
                  </a:outerShdw>
                </a:effectLst>
                <a:ea typeface="華康細圓體" pitchFamily="49" charset="-120"/>
                <a:cs typeface="+mj-cs"/>
              </a:rPr>
              <a:pPr>
                <a:defRPr/>
              </a:pPr>
              <a:t>21</a:t>
            </a:fld>
            <a:endParaRPr kumimoji="1" lang="en-US" altLang="zh-TW">
              <a:effectLst>
                <a:outerShdw blurRad="38100" dist="38100" dir="2700000" algn="tl">
                  <a:srgbClr val="000000"/>
                </a:outerShdw>
              </a:effectLst>
              <a:ea typeface="華康細圓體" pitchFamily="49" charset="-120"/>
              <a:cs typeface="+mj-cs"/>
            </a:endParaRPr>
          </a:p>
        </p:txBody>
      </p:sp>
      <p:sp>
        <p:nvSpPr>
          <p:cNvPr id="233474" name="Rectangle 2"/>
          <p:cNvSpPr>
            <a:spLocks noGrp="1" noChangeArrowheads="1"/>
          </p:cNvSpPr>
          <p:nvPr>
            <p:ph type="title"/>
          </p:nvPr>
        </p:nvSpPr>
        <p:spPr>
          <a:xfrm>
            <a:off x="323528" y="260648"/>
            <a:ext cx="8534722"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The Joint Probability  1/2</a:t>
            </a:r>
          </a:p>
        </p:txBody>
      </p:sp>
      <p:sp>
        <p:nvSpPr>
          <p:cNvPr id="233477" name="Rectangle 5"/>
          <p:cNvSpPr>
            <a:spLocks noChangeArrowheads="1"/>
          </p:cNvSpPr>
          <p:nvPr/>
        </p:nvSpPr>
        <p:spPr bwMode="auto">
          <a:xfrm>
            <a:off x="251520" y="3789040"/>
            <a:ext cx="8686800" cy="432048"/>
          </a:xfrm>
          <a:prstGeom prst="rect">
            <a:avLst/>
          </a:prstGeom>
          <a:noFill/>
          <a:ln w="28575">
            <a:solidFill>
              <a:srgbClr val="FF00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233478" name="Rectangle 6"/>
          <p:cNvSpPr>
            <a:spLocks noChangeArrowheads="1"/>
          </p:cNvSpPr>
          <p:nvPr/>
        </p:nvSpPr>
        <p:spPr bwMode="auto">
          <a:xfrm>
            <a:off x="3131840" y="3356992"/>
            <a:ext cx="1800200" cy="1800200"/>
          </a:xfrm>
          <a:prstGeom prst="rect">
            <a:avLst/>
          </a:prstGeom>
          <a:noFill/>
          <a:ln w="28575">
            <a:solidFill>
              <a:srgbClr val="FFFF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233479" name="Rectangle 7"/>
          <p:cNvSpPr>
            <a:spLocks noChangeArrowheads="1"/>
          </p:cNvSpPr>
          <p:nvPr/>
        </p:nvSpPr>
        <p:spPr bwMode="auto">
          <a:xfrm>
            <a:off x="3131840" y="3807146"/>
            <a:ext cx="1800200" cy="432048"/>
          </a:xfrm>
          <a:prstGeom prst="rect">
            <a:avLst/>
          </a:prstGeom>
          <a:solidFill>
            <a:schemeClr val="tx2">
              <a:alpha val="50195"/>
            </a:schemeClr>
          </a:solidFill>
          <a:ln w="12700">
            <a:solidFill>
              <a:schemeClr val="tx1"/>
            </a:solidFill>
            <a:miter lim="800000"/>
            <a:headEnd/>
            <a:tailEnd/>
          </a:ln>
        </p:spPr>
        <p:txBody>
          <a:bodyPr wrap="none" anchor="ctr"/>
          <a:lstStyle/>
          <a:p>
            <a:endParaRPr lang="zh-TW" altLang="en-US"/>
          </a:p>
        </p:txBody>
      </p:sp>
      <p:sp>
        <p:nvSpPr>
          <p:cNvPr id="233481" name="Line 9"/>
          <p:cNvSpPr>
            <a:spLocks noChangeShapeType="1"/>
          </p:cNvSpPr>
          <p:nvPr/>
        </p:nvSpPr>
        <p:spPr bwMode="auto">
          <a:xfrm flipV="1">
            <a:off x="3851920" y="2514600"/>
            <a:ext cx="110480" cy="1274440"/>
          </a:xfrm>
          <a:prstGeom prst="line">
            <a:avLst/>
          </a:prstGeom>
          <a:noFill/>
          <a:ln w="38100">
            <a:solidFill>
              <a:srgbClr val="FF0000"/>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33482" name="Text Box 10"/>
          <p:cNvSpPr txBox="1">
            <a:spLocks noChangeArrowheads="1"/>
          </p:cNvSpPr>
          <p:nvPr/>
        </p:nvSpPr>
        <p:spPr bwMode="auto">
          <a:xfrm>
            <a:off x="1187450" y="1773238"/>
            <a:ext cx="7143750" cy="669925"/>
          </a:xfrm>
          <a:prstGeom prst="rect">
            <a:avLst/>
          </a:prstGeom>
          <a:noFill/>
          <a:ln w="28575">
            <a:solidFill>
              <a:srgbClr val="FF0000"/>
            </a:solidFill>
            <a:miter lim="800000"/>
            <a:headEnd/>
            <a:tailEnd/>
          </a:ln>
          <a:effectLst>
            <a:outerShdw dist="35921" dir="2700000" algn="ctr" rotWithShape="0">
              <a:srgbClr val="000000"/>
            </a:outerShdw>
          </a:effectLst>
        </p:spPr>
        <p:txBody>
          <a:bodyPr>
            <a:spAutoFit/>
          </a:bodyPr>
          <a:lstStyle/>
          <a:p>
            <a:pPr algn="ctr">
              <a:defRPr/>
            </a:pPr>
            <a:r>
              <a:rPr lang="en-US" altLang="zh-TW" sz="3600" i="1" dirty="0">
                <a:effectLst>
                  <a:outerShdw blurRad="38100" dist="38100" dir="2700000" algn="tl">
                    <a:srgbClr val="000000"/>
                  </a:outerShdw>
                </a:effectLst>
                <a:latin typeface="Times New Roman" pitchFamily="18" charset="0"/>
              </a:rPr>
              <a:t>P</a:t>
            </a:r>
            <a:r>
              <a:rPr lang="en-US" altLang="zh-TW" sz="3600" dirty="0">
                <a:effectLst>
                  <a:outerShdw blurRad="38100" dist="38100" dir="2700000" algn="tl">
                    <a:srgbClr val="000000"/>
                  </a:outerShdw>
                </a:effectLst>
              </a:rPr>
              <a:t>(A male employee </a:t>
            </a:r>
            <a:r>
              <a:rPr lang="en-US" altLang="zh-TW" sz="3600" dirty="0" smtClean="0">
                <a:effectLst>
                  <a:outerShdw blurRad="38100" dist="38100" dir="2700000" algn="tl">
                    <a:srgbClr val="000000"/>
                  </a:outerShdw>
                </a:effectLst>
                <a:sym typeface="Symbol"/>
              </a:rPr>
              <a:t> </a:t>
            </a:r>
            <a:r>
              <a:rPr lang="en-US" altLang="zh-TW" sz="3600" dirty="0" smtClean="0">
                <a:effectLst>
                  <a:outerShdw blurRad="38100" dist="38100" dir="2700000" algn="tl">
                    <a:srgbClr val="000000"/>
                  </a:outerShdw>
                </a:effectLst>
              </a:rPr>
              <a:t>Promoted</a:t>
            </a:r>
            <a:r>
              <a:rPr lang="en-US" altLang="zh-TW" sz="3600" dirty="0">
                <a:effectLst>
                  <a:outerShdw blurRad="38100" dist="38100" dir="2700000" algn="tl">
                    <a:srgbClr val="000000"/>
                  </a:outerShdw>
                </a:effectLst>
              </a:rPr>
              <a:t>)</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3479"/>
                                        </p:tgtEl>
                                        <p:attrNameLst>
                                          <p:attrName>style.visibility</p:attrName>
                                        </p:attrNameLst>
                                      </p:cBhvr>
                                      <p:to>
                                        <p:strVal val="visible"/>
                                      </p:to>
                                    </p:set>
                                    <p:animEffect transition="in" filter="dissolve">
                                      <p:cBhvr>
                                        <p:cTn id="7" dur="500"/>
                                        <p:tgtEl>
                                          <p:spTgt spid="2334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7"/>
                                        </p:tgtEl>
                                        <p:attrNameLst>
                                          <p:attrName>style.visibility</p:attrName>
                                        </p:attrNameLst>
                                      </p:cBhvr>
                                      <p:to>
                                        <p:strVal val="visible"/>
                                      </p:to>
                                    </p:set>
                                    <p:animEffect transition="in" filter="wipe(left)">
                                      <p:cBhvr>
                                        <p:cTn id="12" dur="500"/>
                                        <p:tgtEl>
                                          <p:spTgt spid="233477"/>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33478"/>
                                        </p:tgtEl>
                                        <p:attrNameLst>
                                          <p:attrName>style.visibility</p:attrName>
                                        </p:attrNameLst>
                                      </p:cBhvr>
                                      <p:to>
                                        <p:strVal val="visible"/>
                                      </p:to>
                                    </p:set>
                                    <p:animEffect transition="in" filter="wipe(up)">
                                      <p:cBhvr>
                                        <p:cTn id="16" dur="500"/>
                                        <p:tgtEl>
                                          <p:spTgt spid="233478"/>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233481"/>
                                        </p:tgtEl>
                                        <p:attrNameLst>
                                          <p:attrName>style.visibility</p:attrName>
                                        </p:attrNameLst>
                                      </p:cBhvr>
                                      <p:to>
                                        <p:strVal val="visible"/>
                                      </p:to>
                                    </p:set>
                                    <p:animEffect transition="in" filter="wipe(down)">
                                      <p:cBhvr>
                                        <p:cTn id="20" dur="500"/>
                                        <p:tgtEl>
                                          <p:spTgt spid="233481"/>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233482"/>
                                        </p:tgtEl>
                                        <p:attrNameLst>
                                          <p:attrName>style.visibility</p:attrName>
                                        </p:attrNameLst>
                                      </p:cBhvr>
                                      <p:to>
                                        <p:strVal val="visible"/>
                                      </p:to>
                                    </p:set>
                                    <p:animEffect transition="in" filter="dissolve">
                                      <p:cBhvr>
                                        <p:cTn id="24" dur="500"/>
                                        <p:tgtEl>
                                          <p:spTgt spid="233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animBg="1"/>
      <p:bldP spid="233478" grpId="0" animBg="1"/>
      <p:bldP spid="233479" grpId="0" animBg="1"/>
      <p:bldP spid="233482"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nvGraphicFramePr>
        <p:xfrm>
          <a:off x="323528" y="3356992"/>
          <a:ext cx="8568951" cy="1828800"/>
        </p:xfrm>
        <a:graphic>
          <a:graphicData uri="http://schemas.openxmlformats.org/drawingml/2006/table">
            <a:tbl>
              <a:tblPr firstRow="1" bandRow="1">
                <a:tableStyleId>{5C22544A-7EE6-4342-B048-85BDC9FD1C3A}</a:tableStyleId>
              </a:tblPr>
              <a:tblGrid>
                <a:gridCol w="2808311"/>
                <a:gridCol w="1800200"/>
                <a:gridCol w="2589814"/>
                <a:gridCol w="1370626"/>
              </a:tblGrid>
              <a:tr h="370840">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Manager Gender</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Not 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Total</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0.1704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0.6815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0.8519</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Female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0.0296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0.1185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0.1481</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Total</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0.2000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1.0000</a:t>
                      </a:r>
                      <a:endParaRPr lang="zh-TW" altLang="en-US" sz="2400" dirty="0">
                        <a:effectLst>
                          <a:outerShdw blurRad="38100" dist="38100" dir="2700000" algn="tl">
                            <a:srgbClr val="000000">
                              <a:alpha val="43137"/>
                            </a:srgbClr>
                          </a:outerShdw>
                        </a:effectLst>
                      </a:endParaRPr>
                    </a:p>
                  </a:txBody>
                  <a:tcPr/>
                </a:tc>
              </a:tr>
            </a:tbl>
          </a:graphicData>
        </a:graphic>
      </p:graphicFrame>
      <p:sp>
        <p:nvSpPr>
          <p:cNvPr id="9219" name="日期版面配置區 2"/>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97FB7A5-5359-4E7D-A158-C1C61646CB43}"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220"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DB58614-5A27-4C66-B7C0-45911C7A7712}" type="slidenum">
              <a:rPr kumimoji="1" lang="zh-TW" altLang="en-US">
                <a:effectLst>
                  <a:outerShdw blurRad="38100" dist="38100" dir="2700000" algn="tl">
                    <a:srgbClr val="000000"/>
                  </a:outerShdw>
                </a:effectLst>
                <a:ea typeface="華康細圓體" pitchFamily="49" charset="-120"/>
                <a:cs typeface="+mj-cs"/>
              </a:rPr>
              <a:pPr>
                <a:defRPr/>
              </a:pPr>
              <a:t>22</a:t>
            </a:fld>
            <a:endParaRPr kumimoji="1" lang="en-US" altLang="zh-TW">
              <a:effectLst>
                <a:outerShdw blurRad="38100" dist="38100" dir="2700000" algn="tl">
                  <a:srgbClr val="000000"/>
                </a:outerShdw>
              </a:effectLst>
              <a:ea typeface="華康細圓體" pitchFamily="49" charset="-120"/>
              <a:cs typeface="+mj-cs"/>
            </a:endParaRPr>
          </a:p>
        </p:txBody>
      </p:sp>
      <p:sp>
        <p:nvSpPr>
          <p:cNvPr id="316418" name="Rectangle 2"/>
          <p:cNvSpPr>
            <a:spLocks noGrp="1" noChangeArrowheads="1"/>
          </p:cNvSpPr>
          <p:nvPr>
            <p:ph type="title"/>
          </p:nvPr>
        </p:nvSpPr>
        <p:spPr>
          <a:xfrm>
            <a:off x="323850" y="260648"/>
            <a:ext cx="853440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The Joint Probability  2/2</a:t>
            </a:r>
          </a:p>
        </p:txBody>
      </p:sp>
      <p:sp>
        <p:nvSpPr>
          <p:cNvPr id="316425" name="Rectangle 9"/>
          <p:cNvSpPr>
            <a:spLocks noChangeArrowheads="1"/>
          </p:cNvSpPr>
          <p:nvPr/>
        </p:nvSpPr>
        <p:spPr bwMode="auto">
          <a:xfrm>
            <a:off x="4932040" y="4293096"/>
            <a:ext cx="2599184" cy="461392"/>
          </a:xfrm>
          <a:prstGeom prst="rect">
            <a:avLst/>
          </a:prstGeom>
          <a:solidFill>
            <a:schemeClr val="accent2">
              <a:alpha val="50195"/>
            </a:schemeClr>
          </a:solidFill>
          <a:ln w="12700">
            <a:solidFill>
              <a:schemeClr val="tx1"/>
            </a:solidFill>
            <a:miter lim="800000"/>
            <a:headEnd/>
            <a:tailEnd/>
          </a:ln>
        </p:spPr>
        <p:txBody>
          <a:bodyPr wrap="none" anchor="ctr"/>
          <a:lstStyle/>
          <a:p>
            <a:endParaRPr lang="zh-TW" altLang="en-US"/>
          </a:p>
        </p:txBody>
      </p:sp>
      <p:sp>
        <p:nvSpPr>
          <p:cNvPr id="316427" name="Text Box 11"/>
          <p:cNvSpPr txBox="1">
            <a:spLocks noChangeArrowheads="1"/>
          </p:cNvSpPr>
          <p:nvPr/>
        </p:nvSpPr>
        <p:spPr bwMode="auto">
          <a:xfrm>
            <a:off x="468313" y="5810250"/>
            <a:ext cx="8142287" cy="669925"/>
          </a:xfrm>
          <a:prstGeom prst="rect">
            <a:avLst/>
          </a:prstGeom>
          <a:noFill/>
          <a:ln w="28575">
            <a:solidFill>
              <a:schemeClr val="accent2"/>
            </a:solidFill>
            <a:miter lim="800000"/>
            <a:headEnd/>
            <a:tailEnd/>
          </a:ln>
          <a:effectLst>
            <a:outerShdw dist="35921" dir="2700000" algn="ctr" rotWithShape="0">
              <a:schemeClr val="bg2"/>
            </a:outerShdw>
          </a:effectLst>
        </p:spPr>
        <p:txBody>
          <a:bodyPr>
            <a:spAutoFit/>
          </a:bodyPr>
          <a:lstStyle/>
          <a:p>
            <a:pPr algn="ctr">
              <a:defRPr/>
            </a:pPr>
            <a:r>
              <a:rPr lang="en-US" altLang="zh-TW" sz="3600" i="1" dirty="0">
                <a:effectLst>
                  <a:outerShdw blurRad="38100" dist="38100" dir="2700000" algn="tl">
                    <a:srgbClr val="000000"/>
                  </a:outerShdw>
                </a:effectLst>
                <a:latin typeface="Times New Roman" pitchFamily="18" charset="0"/>
              </a:rPr>
              <a:t>P</a:t>
            </a:r>
            <a:r>
              <a:rPr lang="en-US" altLang="zh-TW" sz="3600" dirty="0">
                <a:effectLst>
                  <a:outerShdw blurRad="38100" dist="38100" dir="2700000" algn="tl">
                    <a:srgbClr val="000000"/>
                  </a:outerShdw>
                </a:effectLst>
              </a:rPr>
              <a:t>(A female employee </a:t>
            </a:r>
            <a:r>
              <a:rPr lang="en-US" altLang="zh-TW" sz="3600" dirty="0" smtClean="0">
                <a:effectLst>
                  <a:outerShdw blurRad="38100" dist="38100" dir="2700000" algn="tl">
                    <a:srgbClr val="000000"/>
                  </a:outerShdw>
                </a:effectLst>
                <a:sym typeface="Symbol"/>
              </a:rPr>
              <a:t></a:t>
            </a:r>
            <a:r>
              <a:rPr lang="en-US" altLang="zh-TW" sz="3600" dirty="0" smtClean="0">
                <a:effectLst>
                  <a:outerShdw blurRad="38100" dist="38100" dir="2700000" algn="tl">
                    <a:srgbClr val="000000"/>
                  </a:outerShdw>
                </a:effectLst>
              </a:rPr>
              <a:t> Not Promoted</a:t>
            </a:r>
            <a:r>
              <a:rPr lang="en-US" altLang="zh-TW" sz="3600" dirty="0">
                <a:effectLst>
                  <a:outerShdw blurRad="38100" dist="38100" dir="2700000" algn="tl">
                    <a:srgbClr val="000000"/>
                  </a:outerShdw>
                </a:effectLst>
              </a:rPr>
              <a:t>)</a:t>
            </a:r>
          </a:p>
        </p:txBody>
      </p:sp>
      <p:sp>
        <p:nvSpPr>
          <p:cNvPr id="316428" name="Rectangle 12"/>
          <p:cNvSpPr>
            <a:spLocks noChangeArrowheads="1"/>
          </p:cNvSpPr>
          <p:nvPr/>
        </p:nvSpPr>
        <p:spPr bwMode="auto">
          <a:xfrm>
            <a:off x="323527" y="4265936"/>
            <a:ext cx="8564885" cy="499567"/>
          </a:xfrm>
          <a:prstGeom prst="rect">
            <a:avLst/>
          </a:prstGeom>
          <a:noFill/>
          <a:ln w="28575">
            <a:solidFill>
              <a:srgbClr val="FF00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316429" name="Rectangle 13"/>
          <p:cNvSpPr>
            <a:spLocks noChangeArrowheads="1"/>
          </p:cNvSpPr>
          <p:nvPr/>
        </p:nvSpPr>
        <p:spPr bwMode="auto">
          <a:xfrm>
            <a:off x="4932040" y="3356992"/>
            <a:ext cx="2592288" cy="1800200"/>
          </a:xfrm>
          <a:prstGeom prst="rect">
            <a:avLst/>
          </a:prstGeom>
          <a:noFill/>
          <a:ln w="28575">
            <a:solidFill>
              <a:srgbClr val="FFFF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316426" name="Line 10"/>
          <p:cNvSpPr>
            <a:spLocks noChangeShapeType="1"/>
          </p:cNvSpPr>
          <p:nvPr/>
        </p:nvSpPr>
        <p:spPr bwMode="auto">
          <a:xfrm flipH="1">
            <a:off x="4953000" y="4797152"/>
            <a:ext cx="1131168" cy="994048"/>
          </a:xfrm>
          <a:prstGeom prst="line">
            <a:avLst/>
          </a:prstGeom>
          <a:noFill/>
          <a:ln w="38100">
            <a:solidFill>
              <a:schemeClr val="accent2"/>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6425"/>
                                        </p:tgtEl>
                                        <p:attrNameLst>
                                          <p:attrName>style.visibility</p:attrName>
                                        </p:attrNameLst>
                                      </p:cBhvr>
                                      <p:to>
                                        <p:strVal val="visible"/>
                                      </p:to>
                                    </p:set>
                                    <p:animEffect transition="in" filter="dissolve">
                                      <p:cBhvr>
                                        <p:cTn id="7" dur="500"/>
                                        <p:tgtEl>
                                          <p:spTgt spid="3164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6428"/>
                                        </p:tgtEl>
                                        <p:attrNameLst>
                                          <p:attrName>style.visibility</p:attrName>
                                        </p:attrNameLst>
                                      </p:cBhvr>
                                      <p:to>
                                        <p:strVal val="visible"/>
                                      </p:to>
                                    </p:set>
                                    <p:animEffect transition="in" filter="wipe(left)">
                                      <p:cBhvr>
                                        <p:cTn id="12" dur="500"/>
                                        <p:tgtEl>
                                          <p:spTgt spid="31642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16429"/>
                                        </p:tgtEl>
                                        <p:attrNameLst>
                                          <p:attrName>style.visibility</p:attrName>
                                        </p:attrNameLst>
                                      </p:cBhvr>
                                      <p:to>
                                        <p:strVal val="visible"/>
                                      </p:to>
                                    </p:set>
                                    <p:animEffect transition="in" filter="wipe(up)">
                                      <p:cBhvr>
                                        <p:cTn id="16" dur="500"/>
                                        <p:tgtEl>
                                          <p:spTgt spid="316429"/>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316426"/>
                                        </p:tgtEl>
                                        <p:attrNameLst>
                                          <p:attrName>style.visibility</p:attrName>
                                        </p:attrNameLst>
                                      </p:cBhvr>
                                      <p:to>
                                        <p:strVal val="visible"/>
                                      </p:to>
                                    </p:set>
                                    <p:animEffect transition="in" filter="wipe(up)">
                                      <p:cBhvr>
                                        <p:cTn id="20" dur="500"/>
                                        <p:tgtEl>
                                          <p:spTgt spid="316426"/>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316427"/>
                                        </p:tgtEl>
                                        <p:attrNameLst>
                                          <p:attrName>style.visibility</p:attrName>
                                        </p:attrNameLst>
                                      </p:cBhvr>
                                      <p:to>
                                        <p:strVal val="visible"/>
                                      </p:to>
                                    </p:set>
                                    <p:animEffect transition="in" filter="dissolve">
                                      <p:cBhvr>
                                        <p:cTn id="24" dur="500"/>
                                        <p:tgtEl>
                                          <p:spTgt spid="316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5" grpId="0" animBg="1"/>
      <p:bldP spid="316427" grpId="0" animBg="1" autoUpdateAnimBg="0"/>
      <p:bldP spid="316428" grpId="0" animBg="1"/>
      <p:bldP spid="3164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E8FA757-12E4-4B11-852E-468F5EDFC960}"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5939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6EA2143-796E-410A-98B8-4FDFF4EF108F}" type="slidenum">
              <a:rPr kumimoji="1" lang="zh-TW" altLang="en-US">
                <a:effectLst>
                  <a:outerShdw blurRad="38100" dist="38100" dir="2700000" algn="tl">
                    <a:srgbClr val="000000"/>
                  </a:outerShdw>
                </a:effectLst>
                <a:ea typeface="華康細圓體" pitchFamily="49" charset="-120"/>
                <a:cs typeface="+mj-cs"/>
              </a:rPr>
              <a:pPr>
                <a:defRPr/>
              </a:pPr>
              <a:t>23</a:t>
            </a:fld>
            <a:endParaRPr kumimoji="1" lang="en-US" altLang="zh-TW">
              <a:effectLst>
                <a:outerShdw blurRad="38100" dist="38100" dir="2700000" algn="tl">
                  <a:srgbClr val="000000"/>
                </a:outerShdw>
              </a:effectLst>
              <a:ea typeface="華康細圓體" pitchFamily="49" charset="-120"/>
              <a:cs typeface="+mj-cs"/>
            </a:endParaRPr>
          </a:p>
        </p:txBody>
      </p:sp>
      <p:sp>
        <p:nvSpPr>
          <p:cNvPr id="343042" name="Rectangle 2"/>
          <p:cNvSpPr>
            <a:spLocks noGrp="1" noChangeArrowheads="1"/>
          </p:cNvSpPr>
          <p:nvPr>
            <p:ph type="title"/>
          </p:nvPr>
        </p:nvSpPr>
        <p:spPr>
          <a:xfrm>
            <a:off x="457200" y="277812"/>
            <a:ext cx="8229600" cy="1350987"/>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The Marginal Probability</a:t>
            </a:r>
            <a:endParaRPr lang="zh-TW" altLang="en-US" dirty="0" smtClean="0"/>
          </a:p>
        </p:txBody>
      </p:sp>
      <p:sp>
        <p:nvSpPr>
          <p:cNvPr id="343043" name="Rectangle 3"/>
          <p:cNvSpPr>
            <a:spLocks noGrp="1" noChangeArrowheads="1"/>
          </p:cNvSpPr>
          <p:nvPr>
            <p:ph type="body" idx="1"/>
          </p:nvPr>
        </p:nvSpPr>
        <p:spPr>
          <a:xfrm>
            <a:off x="466725" y="1699221"/>
            <a:ext cx="8326065" cy="4704233"/>
          </a:xfrm>
        </p:spPr>
        <p:txBody>
          <a:bodyPr/>
          <a:lstStyle/>
          <a:p>
            <a:pPr eaLnBrk="1" hangingPunct="1">
              <a:lnSpc>
                <a:spcPct val="90000"/>
              </a:lnSpc>
              <a:defRPr/>
            </a:pPr>
            <a:r>
              <a:rPr lang="en-US" altLang="zh-TW" dirty="0" smtClean="0"/>
              <a:t>Given a table with two random experiments</a:t>
            </a:r>
          </a:p>
          <a:p>
            <a:pPr eaLnBrk="1" hangingPunct="1">
              <a:lnSpc>
                <a:spcPct val="90000"/>
              </a:lnSpc>
              <a:defRPr/>
            </a:pPr>
            <a:r>
              <a:rPr lang="en-US" altLang="zh-TW" dirty="0" smtClean="0"/>
              <a:t>Computed by adding </a:t>
            </a:r>
            <a:r>
              <a:rPr lang="en-US" altLang="zh-TW" b="1" dirty="0" smtClean="0">
                <a:solidFill>
                  <a:schemeClr val="folHlink"/>
                </a:solidFill>
              </a:rPr>
              <a:t>across rows and down columns</a:t>
            </a:r>
          </a:p>
          <a:p>
            <a:pPr eaLnBrk="1" hangingPunct="1">
              <a:lnSpc>
                <a:spcPct val="90000"/>
              </a:lnSpc>
              <a:defRPr/>
            </a:pPr>
            <a:r>
              <a:rPr lang="en-US" altLang="zh-TW" dirty="0" smtClean="0"/>
              <a:t>So named because they are calculated in the </a:t>
            </a:r>
            <a:r>
              <a:rPr lang="en-US" altLang="zh-TW" b="1" dirty="0" smtClean="0">
                <a:solidFill>
                  <a:schemeClr val="folHlink"/>
                </a:solidFill>
              </a:rPr>
              <a:t>margins</a:t>
            </a:r>
            <a:r>
              <a:rPr lang="en-US" altLang="zh-TW" dirty="0" smtClean="0"/>
              <a:t> of the table</a:t>
            </a:r>
          </a:p>
        </p:txBody>
      </p:sp>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323528" y="3616424"/>
          <a:ext cx="8568951" cy="1828800"/>
        </p:xfrm>
        <a:graphic>
          <a:graphicData uri="http://schemas.openxmlformats.org/drawingml/2006/table">
            <a:tbl>
              <a:tblPr firstRow="1" bandRow="1">
                <a:tableStyleId>{5C22544A-7EE6-4342-B048-85BDC9FD1C3A}</a:tableStyleId>
              </a:tblPr>
              <a:tblGrid>
                <a:gridCol w="2808311"/>
                <a:gridCol w="1800200"/>
                <a:gridCol w="2589814"/>
                <a:gridCol w="1370626"/>
              </a:tblGrid>
              <a:tr h="370840">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Manager Gender</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Not 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Total</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0.1704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0.6815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0.8519</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Female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0.0296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0.1185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0.1481</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Total</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0.2000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1.0000</a:t>
                      </a:r>
                      <a:endParaRPr lang="zh-TW" altLang="en-US" sz="2400" dirty="0">
                        <a:effectLst>
                          <a:outerShdw blurRad="38100" dist="38100" dir="2700000" algn="tl">
                            <a:srgbClr val="000000">
                              <a:alpha val="43137"/>
                            </a:srgbClr>
                          </a:outerShdw>
                        </a:effectLst>
                      </a:endParaRPr>
                    </a:p>
                  </a:txBody>
                  <a:tcPr/>
                </a:tc>
              </a:tr>
            </a:tbl>
          </a:graphicData>
        </a:graphic>
      </p:graphicFrame>
      <p:sp>
        <p:nvSpPr>
          <p:cNvPr id="10243"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5A0D1DE-6893-48E5-870A-2BB821155CBC}"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244"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97A660A-775C-4C10-8F91-E308E039DE19}" type="slidenum">
              <a:rPr kumimoji="1" lang="zh-TW" altLang="en-US">
                <a:effectLst>
                  <a:outerShdw blurRad="38100" dist="38100" dir="2700000" algn="tl">
                    <a:srgbClr val="000000"/>
                  </a:outerShdw>
                </a:effectLst>
                <a:ea typeface="華康細圓體" pitchFamily="49" charset="-120"/>
                <a:cs typeface="+mj-cs"/>
              </a:rPr>
              <a:pPr>
                <a:defRPr/>
              </a:pPr>
              <a:t>24</a:t>
            </a:fld>
            <a:endParaRPr kumimoji="1" lang="en-US" altLang="zh-TW">
              <a:effectLst>
                <a:outerShdw blurRad="38100" dist="38100" dir="2700000" algn="tl">
                  <a:srgbClr val="000000"/>
                </a:outerShdw>
              </a:effectLst>
              <a:ea typeface="華康細圓體" pitchFamily="49" charset="-120"/>
              <a:cs typeface="+mj-cs"/>
            </a:endParaRPr>
          </a:p>
        </p:txBody>
      </p:sp>
      <p:sp>
        <p:nvSpPr>
          <p:cNvPr id="235522" name="Rectangle 1026"/>
          <p:cNvSpPr>
            <a:spLocks noGrp="1" noChangeArrowheads="1"/>
          </p:cNvSpPr>
          <p:nvPr>
            <p:ph type="title"/>
          </p:nvPr>
        </p:nvSpPr>
        <p:spPr>
          <a:xfrm>
            <a:off x="228600" y="260648"/>
            <a:ext cx="8667750" cy="1107976"/>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The Marginal Probability</a:t>
            </a:r>
          </a:p>
        </p:txBody>
      </p:sp>
      <p:sp>
        <p:nvSpPr>
          <p:cNvPr id="235524" name="Rectangle 1028"/>
          <p:cNvSpPr>
            <a:spLocks noChangeArrowheads="1"/>
          </p:cNvSpPr>
          <p:nvPr/>
        </p:nvSpPr>
        <p:spPr bwMode="auto">
          <a:xfrm>
            <a:off x="285750" y="5011094"/>
            <a:ext cx="7238578" cy="416024"/>
          </a:xfrm>
          <a:prstGeom prst="rect">
            <a:avLst/>
          </a:prstGeom>
          <a:noFill/>
          <a:ln w="28575">
            <a:solidFill>
              <a:schemeClr val="folHlink"/>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235525" name="Rectangle 1029"/>
          <p:cNvSpPr>
            <a:spLocks noChangeArrowheads="1"/>
          </p:cNvSpPr>
          <p:nvPr/>
        </p:nvSpPr>
        <p:spPr bwMode="auto">
          <a:xfrm>
            <a:off x="7524328" y="3618282"/>
            <a:ext cx="1368152" cy="1394894"/>
          </a:xfrm>
          <a:prstGeom prst="rect">
            <a:avLst/>
          </a:prstGeom>
          <a:noFill/>
          <a:ln w="28575">
            <a:solidFill>
              <a:schemeClr val="tx2"/>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235526" name="Rectangle 1030"/>
          <p:cNvSpPr>
            <a:spLocks noChangeArrowheads="1"/>
          </p:cNvSpPr>
          <p:nvPr/>
        </p:nvSpPr>
        <p:spPr bwMode="auto">
          <a:xfrm>
            <a:off x="3131840" y="5031282"/>
            <a:ext cx="1800200" cy="386783"/>
          </a:xfrm>
          <a:prstGeom prst="rect">
            <a:avLst/>
          </a:prstGeom>
          <a:solidFill>
            <a:schemeClr val="folHlink">
              <a:alpha val="50195"/>
            </a:schemeClr>
          </a:solidFill>
          <a:ln w="12700">
            <a:solidFill>
              <a:schemeClr val="tx1"/>
            </a:solidFill>
            <a:miter lim="800000"/>
            <a:headEnd/>
            <a:tailEnd/>
          </a:ln>
        </p:spPr>
        <p:txBody>
          <a:bodyPr wrap="none" anchor="ctr"/>
          <a:lstStyle/>
          <a:p>
            <a:endParaRPr lang="zh-TW" altLang="en-US"/>
          </a:p>
        </p:txBody>
      </p:sp>
      <p:sp>
        <p:nvSpPr>
          <p:cNvPr id="235527" name="Line 1031"/>
          <p:cNvSpPr>
            <a:spLocks noChangeShapeType="1"/>
          </p:cNvSpPr>
          <p:nvPr/>
        </p:nvSpPr>
        <p:spPr bwMode="auto">
          <a:xfrm flipH="1" flipV="1">
            <a:off x="4499992" y="3356990"/>
            <a:ext cx="3024336" cy="936105"/>
          </a:xfrm>
          <a:prstGeom prst="line">
            <a:avLst/>
          </a:prstGeom>
          <a:noFill/>
          <a:ln w="38100">
            <a:solidFill>
              <a:schemeClr val="tx2"/>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235528" name="Text Box 1032"/>
          <p:cNvSpPr txBox="1">
            <a:spLocks noChangeArrowheads="1"/>
          </p:cNvSpPr>
          <p:nvPr/>
        </p:nvSpPr>
        <p:spPr bwMode="auto">
          <a:xfrm>
            <a:off x="3059832" y="2636912"/>
            <a:ext cx="3960813" cy="669925"/>
          </a:xfrm>
          <a:prstGeom prst="rect">
            <a:avLst/>
          </a:prstGeom>
          <a:noFill/>
          <a:ln w="28575">
            <a:solidFill>
              <a:schemeClr val="tx2"/>
            </a:solidFill>
            <a:miter lim="800000"/>
            <a:headEnd/>
            <a:tailEnd/>
          </a:ln>
          <a:effectLst>
            <a:outerShdw dist="35921" dir="2700000" algn="ctr" rotWithShape="0">
              <a:schemeClr val="bg2"/>
            </a:outerShdw>
          </a:effectLst>
        </p:spPr>
        <p:txBody>
          <a:bodyPr>
            <a:spAutoFit/>
          </a:bodyPr>
          <a:lstStyle/>
          <a:p>
            <a:pPr algn="ctr">
              <a:defRPr/>
            </a:pPr>
            <a:r>
              <a:rPr lang="en-US" altLang="zh-TW" sz="3600" i="1" dirty="0" smtClean="0">
                <a:effectLst>
                  <a:outerShdw blurRad="38100" dist="38100" dir="2700000" algn="tl">
                    <a:srgbClr val="000000"/>
                  </a:outerShdw>
                </a:effectLst>
                <a:latin typeface="Times New Roman" pitchFamily="18" charset="0"/>
              </a:rPr>
              <a:t>P</a:t>
            </a:r>
            <a:r>
              <a:rPr lang="en-US" altLang="zh-TW" sz="3600" dirty="0" smtClean="0">
                <a:effectLst>
                  <a:outerShdw blurRad="38100" dist="38100" dir="2700000" algn="tl">
                    <a:srgbClr val="000000"/>
                  </a:outerShdw>
                </a:effectLst>
              </a:rPr>
              <a:t>(Male Employees)</a:t>
            </a:r>
            <a:endParaRPr lang="en-US" altLang="zh-TW" sz="3600" dirty="0">
              <a:effectLst>
                <a:outerShdw blurRad="38100" dist="38100" dir="2700000" algn="tl">
                  <a:srgbClr val="000000"/>
                </a:outerShdw>
              </a:effectLst>
            </a:endParaRPr>
          </a:p>
        </p:txBody>
      </p:sp>
      <p:sp>
        <p:nvSpPr>
          <p:cNvPr id="235529" name="Rectangle 1033"/>
          <p:cNvSpPr>
            <a:spLocks noChangeArrowheads="1"/>
          </p:cNvSpPr>
          <p:nvPr/>
        </p:nvSpPr>
        <p:spPr bwMode="auto">
          <a:xfrm>
            <a:off x="7578230" y="4049913"/>
            <a:ext cx="1296143" cy="504056"/>
          </a:xfrm>
          <a:prstGeom prst="rect">
            <a:avLst/>
          </a:prstGeom>
          <a:solidFill>
            <a:schemeClr val="tx2">
              <a:alpha val="50195"/>
            </a:schemeClr>
          </a:solidFill>
          <a:ln w="12700">
            <a:solidFill>
              <a:schemeClr val="tx1"/>
            </a:solidFill>
            <a:miter lim="800000"/>
            <a:headEnd/>
            <a:tailEnd/>
          </a:ln>
        </p:spPr>
        <p:txBody>
          <a:bodyPr wrap="none" anchor="ctr"/>
          <a:lstStyle/>
          <a:p>
            <a:endParaRPr lang="zh-TW" altLang="en-US"/>
          </a:p>
        </p:txBody>
      </p:sp>
      <p:sp>
        <p:nvSpPr>
          <p:cNvPr id="235530" name="Line 1034"/>
          <p:cNvSpPr>
            <a:spLocks noChangeShapeType="1"/>
          </p:cNvSpPr>
          <p:nvPr/>
        </p:nvSpPr>
        <p:spPr bwMode="auto">
          <a:xfrm>
            <a:off x="3635895" y="5445225"/>
            <a:ext cx="2807767" cy="576164"/>
          </a:xfrm>
          <a:prstGeom prst="line">
            <a:avLst/>
          </a:prstGeom>
          <a:noFill/>
          <a:ln w="38100">
            <a:solidFill>
              <a:schemeClr val="accent2"/>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35531" name="Text Box 1035"/>
          <p:cNvSpPr txBox="1">
            <a:spLocks noChangeArrowheads="1"/>
          </p:cNvSpPr>
          <p:nvPr/>
        </p:nvSpPr>
        <p:spPr bwMode="auto">
          <a:xfrm>
            <a:off x="5076056" y="6021388"/>
            <a:ext cx="3024336" cy="669925"/>
          </a:xfrm>
          <a:prstGeom prst="rect">
            <a:avLst/>
          </a:prstGeom>
          <a:noFill/>
          <a:ln w="28575">
            <a:solidFill>
              <a:schemeClr val="accent2"/>
            </a:solidFill>
            <a:miter lim="800000"/>
            <a:headEnd/>
            <a:tailEnd/>
          </a:ln>
          <a:effectLst>
            <a:outerShdw dist="35921" dir="2700000" algn="ctr" rotWithShape="0">
              <a:srgbClr val="000000"/>
            </a:outerShdw>
          </a:effectLst>
        </p:spPr>
        <p:txBody>
          <a:bodyPr wrap="square">
            <a:spAutoFit/>
          </a:bodyPr>
          <a:lstStyle/>
          <a:p>
            <a:pPr algn="ctr">
              <a:defRPr/>
            </a:pPr>
            <a:r>
              <a:rPr lang="en-US" altLang="zh-TW" sz="3600" i="1" dirty="0" smtClean="0">
                <a:effectLst>
                  <a:outerShdw blurRad="38100" dist="38100" dir="2700000" algn="tl">
                    <a:srgbClr val="000000"/>
                  </a:outerShdw>
                </a:effectLst>
                <a:latin typeface="Times New Roman" pitchFamily="18" charset="0"/>
              </a:rPr>
              <a:t>P</a:t>
            </a:r>
            <a:r>
              <a:rPr lang="en-US" altLang="zh-TW" sz="3600" dirty="0" smtClean="0">
                <a:effectLst>
                  <a:outerShdw blurRad="38100" dist="38100" dir="2700000" algn="tl">
                    <a:srgbClr val="000000"/>
                  </a:outerShdw>
                </a:effectLst>
              </a:rPr>
              <a:t>(Promoted</a:t>
            </a:r>
            <a:r>
              <a:rPr lang="en-US" altLang="zh-TW" sz="3600" dirty="0">
                <a:effectLst>
                  <a:outerShdw blurRad="38100" dist="38100" dir="2700000" algn="tl">
                    <a:srgbClr val="000000"/>
                  </a:outerShdw>
                </a:effectLst>
              </a:rPr>
              <a:t>)</a:t>
            </a:r>
          </a:p>
        </p:txBody>
      </p:sp>
      <p:sp>
        <p:nvSpPr>
          <p:cNvPr id="235532" name="Rectangle 1036"/>
          <p:cNvSpPr>
            <a:spLocks noGrp="1" noChangeArrowheads="1"/>
          </p:cNvSpPr>
          <p:nvPr>
            <p:ph type="body" idx="1"/>
          </p:nvPr>
        </p:nvSpPr>
        <p:spPr>
          <a:xfrm>
            <a:off x="358775" y="1290638"/>
            <a:ext cx="8534400" cy="1778000"/>
          </a:xfrm>
        </p:spPr>
        <p:txBody>
          <a:bodyPr/>
          <a:lstStyle/>
          <a:p>
            <a:pPr eaLnBrk="1" hangingPunct="1">
              <a:lnSpc>
                <a:spcPct val="90000"/>
              </a:lnSpc>
              <a:buFont typeface="Wingdings" pitchFamily="2" charset="2"/>
              <a:buNone/>
              <a:defRPr/>
            </a:pPr>
            <a:r>
              <a:rPr lang="en-US" altLang="zh-TW" sz="4000" dirty="0" smtClean="0"/>
              <a:t>These probabilities are computed by adding across rows and down columns</a:t>
            </a:r>
            <a:endParaRPr lang="zh-TW" altLang="en-US" sz="4000" dirty="0" smtClean="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4"/>
                                        </p:tgtEl>
                                        <p:attrNameLst>
                                          <p:attrName>style.visibility</p:attrName>
                                        </p:attrNameLst>
                                      </p:cBhvr>
                                      <p:to>
                                        <p:strVal val="visible"/>
                                      </p:to>
                                    </p:set>
                                    <p:animEffect transition="in" filter="wipe(left)">
                                      <p:cBhvr>
                                        <p:cTn id="7" dur="500"/>
                                        <p:tgtEl>
                                          <p:spTgt spid="23552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5525"/>
                                        </p:tgtEl>
                                        <p:attrNameLst>
                                          <p:attrName>style.visibility</p:attrName>
                                        </p:attrNameLst>
                                      </p:cBhvr>
                                      <p:to>
                                        <p:strVal val="visible"/>
                                      </p:to>
                                    </p:set>
                                    <p:animEffect transition="in" filter="wipe(up)">
                                      <p:cBhvr>
                                        <p:cTn id="11" dur="500"/>
                                        <p:tgtEl>
                                          <p:spTgt spid="23552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35526"/>
                                        </p:tgtEl>
                                        <p:attrNameLst>
                                          <p:attrName>style.visibility</p:attrName>
                                        </p:attrNameLst>
                                      </p:cBhvr>
                                      <p:to>
                                        <p:strVal val="visible"/>
                                      </p:to>
                                    </p:set>
                                    <p:animEffect transition="in" filter="dissolve">
                                      <p:cBhvr>
                                        <p:cTn id="16" dur="500"/>
                                        <p:tgtEl>
                                          <p:spTgt spid="2355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35530"/>
                                        </p:tgtEl>
                                        <p:attrNameLst>
                                          <p:attrName>style.visibility</p:attrName>
                                        </p:attrNameLst>
                                      </p:cBhvr>
                                      <p:to>
                                        <p:strVal val="visible"/>
                                      </p:to>
                                    </p:set>
                                    <p:animEffect transition="in" filter="wipe(up)">
                                      <p:cBhvr>
                                        <p:cTn id="21" dur="500"/>
                                        <p:tgtEl>
                                          <p:spTgt spid="235530"/>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35531"/>
                                        </p:tgtEl>
                                        <p:attrNameLst>
                                          <p:attrName>style.visibility</p:attrName>
                                        </p:attrNameLst>
                                      </p:cBhvr>
                                      <p:to>
                                        <p:strVal val="visible"/>
                                      </p:to>
                                    </p:set>
                                    <p:animEffect transition="in" filter="dissolve">
                                      <p:cBhvr>
                                        <p:cTn id="25" dur="500"/>
                                        <p:tgtEl>
                                          <p:spTgt spid="23553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35529"/>
                                        </p:tgtEl>
                                        <p:attrNameLst>
                                          <p:attrName>style.visibility</p:attrName>
                                        </p:attrNameLst>
                                      </p:cBhvr>
                                      <p:to>
                                        <p:strVal val="visible"/>
                                      </p:to>
                                    </p:set>
                                    <p:animEffect transition="in" filter="dissolve">
                                      <p:cBhvr>
                                        <p:cTn id="30" dur="500"/>
                                        <p:tgtEl>
                                          <p:spTgt spid="2355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35527"/>
                                        </p:tgtEl>
                                        <p:attrNameLst>
                                          <p:attrName>style.visibility</p:attrName>
                                        </p:attrNameLst>
                                      </p:cBhvr>
                                      <p:to>
                                        <p:strVal val="visible"/>
                                      </p:to>
                                    </p:set>
                                    <p:animEffect transition="in" filter="wipe(down)">
                                      <p:cBhvr>
                                        <p:cTn id="35" dur="500"/>
                                        <p:tgtEl>
                                          <p:spTgt spid="235527"/>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235528"/>
                                        </p:tgtEl>
                                        <p:attrNameLst>
                                          <p:attrName>style.visibility</p:attrName>
                                        </p:attrNameLst>
                                      </p:cBhvr>
                                      <p:to>
                                        <p:strVal val="visible"/>
                                      </p:to>
                                    </p:set>
                                    <p:animEffect transition="in" filter="dissolve">
                                      <p:cBhvr>
                                        <p:cTn id="39" dur="500"/>
                                        <p:tgtEl>
                                          <p:spTgt spid="235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animBg="1"/>
      <p:bldP spid="235525" grpId="0" animBg="1"/>
      <p:bldP spid="235526" grpId="0" animBg="1"/>
      <p:bldP spid="235528" grpId="0" animBg="1" autoUpdateAnimBg="0"/>
      <p:bldP spid="235529" grpId="0" animBg="1"/>
      <p:bldP spid="23553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5B752AA-5BA9-425E-890D-908B1B88A540}"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041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D48431E-B1BF-44BE-BD1B-5945D7603E65}" type="slidenum">
              <a:rPr kumimoji="1" lang="zh-TW" altLang="en-US">
                <a:effectLst>
                  <a:outerShdw blurRad="38100" dist="38100" dir="2700000" algn="tl">
                    <a:srgbClr val="000000"/>
                  </a:outerShdw>
                </a:effectLst>
                <a:ea typeface="華康細圓體" pitchFamily="49" charset="-120"/>
                <a:cs typeface="+mj-cs"/>
              </a:rPr>
              <a:pPr>
                <a:defRPr/>
              </a:pPr>
              <a:t>25</a:t>
            </a:fld>
            <a:endParaRPr kumimoji="1" lang="en-US" altLang="zh-TW">
              <a:effectLst>
                <a:outerShdw blurRad="38100" dist="38100" dir="2700000" algn="tl">
                  <a:srgbClr val="000000"/>
                </a:outerShdw>
              </a:effectLst>
              <a:ea typeface="華康細圓體" pitchFamily="49" charset="-120"/>
              <a:cs typeface="+mj-cs"/>
            </a:endParaRPr>
          </a:p>
        </p:txBody>
      </p:sp>
      <p:sp>
        <p:nvSpPr>
          <p:cNvPr id="232452" name="Rectangle 4"/>
          <p:cNvSpPr>
            <a:spLocks noGrp="1" noChangeArrowheads="1"/>
          </p:cNvSpPr>
          <p:nvPr>
            <p:ph type="title"/>
          </p:nvPr>
        </p:nvSpPr>
        <p:spPr>
          <a:xfrm>
            <a:off x="250825" y="260648"/>
            <a:ext cx="8713788"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Define the Following Events</a:t>
            </a:r>
          </a:p>
        </p:txBody>
      </p:sp>
      <p:sp>
        <p:nvSpPr>
          <p:cNvPr id="232453" name="Rectangle 5"/>
          <p:cNvSpPr>
            <a:spLocks noGrp="1" noChangeArrowheads="1"/>
          </p:cNvSpPr>
          <p:nvPr>
            <p:ph type="body" idx="1"/>
          </p:nvPr>
        </p:nvSpPr>
        <p:spPr>
          <a:xfrm>
            <a:off x="522288" y="1412777"/>
            <a:ext cx="8297862" cy="2376263"/>
          </a:xfrm>
        </p:spPr>
        <p:txBody>
          <a:bodyPr/>
          <a:lstStyle/>
          <a:p>
            <a:pPr eaLnBrk="1" hangingPunct="1">
              <a:defRPr/>
            </a:pPr>
            <a:r>
              <a:rPr lang="en-US" altLang="zh-TW" sz="4800" b="1" i="1" dirty="0" smtClean="0">
                <a:latin typeface="Times New Roman" pitchFamily="18" charset="0"/>
              </a:rPr>
              <a:t>M</a:t>
            </a:r>
            <a:r>
              <a:rPr lang="en-US" altLang="zh-TW" sz="4800" dirty="0" smtClean="0"/>
              <a:t>: An employee is a male</a:t>
            </a:r>
          </a:p>
          <a:p>
            <a:pPr eaLnBrk="1" hangingPunct="1">
              <a:defRPr/>
            </a:pPr>
            <a:r>
              <a:rPr lang="en-US" altLang="zh-TW" sz="4800" b="1" i="1" dirty="0" smtClean="0">
                <a:latin typeface="Times New Roman" pitchFamily="18" charset="0"/>
              </a:rPr>
              <a:t>M</a:t>
            </a:r>
            <a:r>
              <a:rPr lang="en-US" altLang="zh-TW" sz="4800" b="1" i="1" baseline="30000" dirty="0" smtClean="0">
                <a:latin typeface="Times New Roman" pitchFamily="18" charset="0"/>
              </a:rPr>
              <a:t>C</a:t>
            </a:r>
            <a:r>
              <a:rPr lang="en-US" altLang="zh-TW" sz="4800" dirty="0" smtClean="0"/>
              <a:t>: An employee is a female</a:t>
            </a:r>
            <a:endParaRPr lang="zh-TW" altLang="en-US" sz="4800" dirty="0" smtClean="0"/>
          </a:p>
        </p:txBody>
      </p:sp>
      <p:sp>
        <p:nvSpPr>
          <p:cNvPr id="6" name="矩形 5"/>
          <p:cNvSpPr/>
          <p:nvPr/>
        </p:nvSpPr>
        <p:spPr bwMode="auto">
          <a:xfrm>
            <a:off x="395536" y="1412776"/>
            <a:ext cx="8568952" cy="2448272"/>
          </a:xfrm>
          <a:prstGeom prst="rect">
            <a:avLst/>
          </a:prstGeom>
          <a:noFill/>
          <a:ln w="28575"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7" name="Rectangle 5"/>
          <p:cNvSpPr txBox="1">
            <a:spLocks noChangeArrowheads="1"/>
          </p:cNvSpPr>
          <p:nvPr/>
        </p:nvSpPr>
        <p:spPr bwMode="auto">
          <a:xfrm>
            <a:off x="539552" y="4005064"/>
            <a:ext cx="8297862" cy="2376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kumimoji="1" lang="en-US" altLang="zh-TW" sz="4800" b="1"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P</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An employee is promoted</a:t>
            </a:r>
          </a:p>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kumimoji="1" lang="en-US" altLang="zh-TW" sz="4800" b="1"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P</a:t>
            </a:r>
            <a:r>
              <a:rPr kumimoji="1" lang="en-US" altLang="zh-TW" sz="4800" b="1" i="1" u="none" strike="noStrike" kern="0" cap="none" spc="0" normalizeH="0" baseline="3000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C</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An employee is not promoted</a:t>
            </a:r>
            <a:endParaRPr kumimoji="1" lang="zh-TW" altLang="en-US"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8" name="矩形 7"/>
          <p:cNvSpPr/>
          <p:nvPr/>
        </p:nvSpPr>
        <p:spPr bwMode="auto">
          <a:xfrm>
            <a:off x="395536" y="4005064"/>
            <a:ext cx="8568952" cy="2448272"/>
          </a:xfrm>
          <a:prstGeom prst="rect">
            <a:avLst/>
          </a:prstGeom>
          <a:noFill/>
          <a:ln w="28575" cap="flat" cmpd="sng" algn="ctr">
            <a:solidFill>
              <a:srgbClr val="000F2E"/>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323528" y="4653136"/>
          <a:ext cx="8568951" cy="1828800"/>
        </p:xfrm>
        <a:graphic>
          <a:graphicData uri="http://schemas.openxmlformats.org/drawingml/2006/table">
            <a:tbl>
              <a:tblPr firstRow="1" bandRow="1">
                <a:tableStyleId>{5C22544A-7EE6-4342-B048-85BDC9FD1C3A}</a:tableStyleId>
              </a:tblPr>
              <a:tblGrid>
                <a:gridCol w="2808311"/>
                <a:gridCol w="1800200"/>
                <a:gridCol w="2589814"/>
                <a:gridCol w="1370626"/>
              </a:tblGrid>
              <a:tr h="370840">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Manager Gender</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Not 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Total</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0.1704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0.6815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0.8519</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Female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0.0296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0.1185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0.1481</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Total</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0.2000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1.0000</a:t>
                      </a:r>
                      <a:endParaRPr lang="zh-TW" altLang="en-US" sz="2400" dirty="0">
                        <a:effectLst>
                          <a:outerShdw blurRad="38100" dist="38100" dir="2700000" algn="tl">
                            <a:srgbClr val="000000">
                              <a:alpha val="43137"/>
                            </a:srgbClr>
                          </a:outerShdw>
                        </a:effectLst>
                      </a:endParaRPr>
                    </a:p>
                  </a:txBody>
                  <a:tcPr/>
                </a:tc>
              </a:tr>
            </a:tbl>
          </a:graphicData>
        </a:graphic>
      </p:graphicFrame>
      <p:sp>
        <p:nvSpPr>
          <p:cNvPr id="11267"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C4D9CCD-F0EE-4854-A010-AEE055EAAC26}"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26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EB04D23-4231-460E-9017-D849FAAFFAD0}" type="slidenum">
              <a:rPr kumimoji="1" lang="zh-TW" altLang="en-US">
                <a:effectLst>
                  <a:outerShdw blurRad="38100" dist="38100" dir="2700000" algn="tl">
                    <a:srgbClr val="000000"/>
                  </a:outerShdw>
                </a:effectLst>
                <a:ea typeface="華康細圓體" pitchFamily="49" charset="-120"/>
                <a:cs typeface="+mj-cs"/>
              </a:rPr>
              <a:pPr>
                <a:defRPr/>
              </a:pPr>
              <a:t>26</a:t>
            </a:fld>
            <a:endParaRPr kumimoji="1" lang="en-US" altLang="zh-TW">
              <a:effectLst>
                <a:outerShdw blurRad="38100" dist="38100" dir="2700000" algn="tl">
                  <a:srgbClr val="000000"/>
                </a:outerShdw>
              </a:effectLst>
              <a:ea typeface="華康細圓體" pitchFamily="49" charset="-120"/>
              <a:cs typeface="+mj-cs"/>
            </a:endParaRPr>
          </a:p>
        </p:txBody>
      </p:sp>
      <p:sp>
        <p:nvSpPr>
          <p:cNvPr id="237572" name="Rectangle 1028"/>
          <p:cNvSpPr>
            <a:spLocks noGrp="1" noChangeArrowheads="1"/>
          </p:cNvSpPr>
          <p:nvPr>
            <p:ph type="title"/>
          </p:nvPr>
        </p:nvSpPr>
        <p:spPr>
          <a:xfrm>
            <a:off x="755650" y="260648"/>
            <a:ext cx="771525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Conditional Probability</a:t>
            </a:r>
          </a:p>
        </p:txBody>
      </p:sp>
      <p:sp>
        <p:nvSpPr>
          <p:cNvPr id="237573" name="Rectangle 1029"/>
          <p:cNvSpPr>
            <a:spLocks noGrp="1" noChangeArrowheads="1"/>
          </p:cNvSpPr>
          <p:nvPr>
            <p:ph type="body" idx="1"/>
          </p:nvPr>
        </p:nvSpPr>
        <p:spPr>
          <a:xfrm>
            <a:off x="107950" y="1484313"/>
            <a:ext cx="8913813" cy="1447800"/>
          </a:xfrm>
        </p:spPr>
        <p:txBody>
          <a:bodyPr/>
          <a:lstStyle/>
          <a:p>
            <a:pPr eaLnBrk="1" hangingPunct="1">
              <a:buFont typeface="Wingdings" pitchFamily="2" charset="2"/>
              <a:buNone/>
              <a:defRPr/>
            </a:pP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M</a:t>
            </a:r>
            <a:r>
              <a:rPr lang="en-US" altLang="zh-TW" dirty="0" smtClean="0"/>
              <a:t>) = </a:t>
            </a:r>
            <a:r>
              <a:rPr lang="en-US" altLang="zh-TW" i="1" dirty="0" smtClean="0">
                <a:latin typeface="Times New Roman" pitchFamily="18" charset="0"/>
              </a:rPr>
              <a:t>P</a:t>
            </a:r>
            <a:r>
              <a:rPr lang="en-US" altLang="zh-TW" dirty="0" smtClean="0"/>
              <a:t>(The employee is promoted | The employee is male)</a:t>
            </a:r>
            <a:endParaRPr lang="zh-TW" altLang="en-US" dirty="0" smtClean="0"/>
          </a:p>
        </p:txBody>
      </p:sp>
      <p:sp>
        <p:nvSpPr>
          <p:cNvPr id="237575" name="Text Box 1031"/>
          <p:cNvSpPr txBox="1">
            <a:spLocks noChangeArrowheads="1"/>
          </p:cNvSpPr>
          <p:nvPr/>
        </p:nvSpPr>
        <p:spPr bwMode="auto">
          <a:xfrm>
            <a:off x="107950" y="2997200"/>
            <a:ext cx="8964613" cy="762000"/>
          </a:xfrm>
          <a:prstGeom prst="rect">
            <a:avLst/>
          </a:prstGeom>
          <a:noFill/>
          <a:ln w="12700">
            <a:noFill/>
            <a:miter lim="800000"/>
            <a:headEnd/>
            <a:tailEnd/>
          </a:ln>
          <a:effectLst/>
        </p:spPr>
        <p:txBody>
          <a:bodyPr>
            <a:spAutoFit/>
          </a:bodyPr>
          <a:lstStyle/>
          <a:p>
            <a:pPr>
              <a:defRPr/>
            </a:pPr>
            <a:r>
              <a:rPr lang="zh-TW" altLang="en-US" sz="4400" dirty="0">
                <a:effectLst>
                  <a:outerShdw blurRad="38100" dist="38100" dir="2700000" algn="tl">
                    <a:srgbClr val="000000"/>
                  </a:outerShdw>
                </a:effectLst>
              </a:rPr>
              <a:t>=</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 </a:t>
            </a:r>
            <a:r>
              <a:rPr lang="en-US" altLang="zh-TW" sz="4400" dirty="0">
                <a:effectLst>
                  <a:outerShdw blurRad="38100" dist="38100" dir="2700000" algn="tl">
                    <a:srgbClr val="000000"/>
                  </a:outerShdw>
                </a:effectLst>
              </a:rPr>
              <a:t>and </a:t>
            </a:r>
            <a:r>
              <a:rPr lang="en-US" altLang="zh-TW" sz="4400" i="1" dirty="0">
                <a:effectLst>
                  <a:outerShdw blurRad="38100" dist="38100" dir="2700000" algn="tl">
                    <a:srgbClr val="000000"/>
                  </a:outerShdw>
                </a:effectLst>
                <a:latin typeface="Times New Roman" pitchFamily="18" charset="0"/>
              </a:rPr>
              <a:t>M</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P</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M</a:t>
            </a:r>
            <a:r>
              <a:rPr lang="en-US" altLang="zh-TW" sz="4400" dirty="0">
                <a:effectLst>
                  <a:outerShdw blurRad="38100" dist="38100" dir="2700000" algn="tl">
                    <a:srgbClr val="000000"/>
                  </a:outerShdw>
                </a:effectLst>
              </a:rPr>
              <a:t>)=0.1704/0.8519</a:t>
            </a:r>
          </a:p>
        </p:txBody>
      </p:sp>
      <p:sp>
        <p:nvSpPr>
          <p:cNvPr id="237576" name="Rectangle 1032"/>
          <p:cNvSpPr>
            <a:spLocks noChangeArrowheads="1"/>
          </p:cNvSpPr>
          <p:nvPr/>
        </p:nvSpPr>
        <p:spPr bwMode="auto">
          <a:xfrm>
            <a:off x="3103240" y="5060950"/>
            <a:ext cx="1828800" cy="533400"/>
          </a:xfrm>
          <a:prstGeom prst="rect">
            <a:avLst/>
          </a:prstGeom>
          <a:noFill/>
          <a:ln w="38100">
            <a:solidFill>
              <a:srgbClr val="FF00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237577" name="Rectangle 1033"/>
          <p:cNvSpPr>
            <a:spLocks noChangeArrowheads="1"/>
          </p:cNvSpPr>
          <p:nvPr/>
        </p:nvSpPr>
        <p:spPr bwMode="auto">
          <a:xfrm>
            <a:off x="7524327" y="5060950"/>
            <a:ext cx="1378393" cy="533400"/>
          </a:xfrm>
          <a:prstGeom prst="rect">
            <a:avLst/>
          </a:prstGeom>
          <a:noFill/>
          <a:ln w="38100">
            <a:solidFill>
              <a:srgbClr val="FF0000"/>
            </a:solidFill>
            <a:miter lim="800000"/>
            <a:headEnd/>
            <a:tailEnd/>
          </a:ln>
          <a:effectLst>
            <a:outerShdw dist="35921" dir="2700000" algn="ctr" rotWithShape="0">
              <a:schemeClr val="bg2"/>
            </a:outerShdw>
          </a:effectLst>
        </p:spPr>
        <p:txBody>
          <a:bodyPr wrap="none" anchor="ctr"/>
          <a:lstStyle/>
          <a:p>
            <a:pPr>
              <a:defRPr/>
            </a:pPr>
            <a:endParaRPr lang="zh-TW" altLang="en-US"/>
          </a:p>
        </p:txBody>
      </p:sp>
      <p:sp>
        <p:nvSpPr>
          <p:cNvPr id="237578" name="Line 1034"/>
          <p:cNvSpPr>
            <a:spLocks noChangeShapeType="1"/>
          </p:cNvSpPr>
          <p:nvPr/>
        </p:nvSpPr>
        <p:spPr bwMode="auto">
          <a:xfrm flipV="1">
            <a:off x="4067944" y="3645024"/>
            <a:ext cx="2160240" cy="1440160"/>
          </a:xfrm>
          <a:prstGeom prst="line">
            <a:avLst/>
          </a:prstGeom>
          <a:noFill/>
          <a:ln w="38100">
            <a:solidFill>
              <a:srgbClr val="FF0000"/>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37579" name="Line 1035"/>
          <p:cNvSpPr>
            <a:spLocks noChangeShapeType="1"/>
          </p:cNvSpPr>
          <p:nvPr/>
        </p:nvSpPr>
        <p:spPr bwMode="auto">
          <a:xfrm flipH="1" flipV="1">
            <a:off x="8100392" y="3717032"/>
            <a:ext cx="53008" cy="1343918"/>
          </a:xfrm>
          <a:prstGeom prst="line">
            <a:avLst/>
          </a:prstGeom>
          <a:noFill/>
          <a:ln w="38100">
            <a:solidFill>
              <a:srgbClr val="FF0000"/>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37580" name="Text Box 1036"/>
          <p:cNvSpPr txBox="1">
            <a:spLocks noChangeArrowheads="1"/>
          </p:cNvSpPr>
          <p:nvPr/>
        </p:nvSpPr>
        <p:spPr bwMode="auto">
          <a:xfrm>
            <a:off x="107950" y="3841750"/>
            <a:ext cx="1719263" cy="762000"/>
          </a:xfrm>
          <a:prstGeom prst="rect">
            <a:avLst/>
          </a:prstGeom>
          <a:noFill/>
          <a:ln w="12700">
            <a:noFill/>
            <a:miter lim="800000"/>
            <a:headEnd/>
            <a:tailEnd/>
          </a:ln>
          <a:effectLst/>
        </p:spPr>
        <p:txBody>
          <a:bodyPr wrap="none">
            <a:spAutoFit/>
          </a:bodyPr>
          <a:lstStyle/>
          <a:p>
            <a:pPr algn="ctr">
              <a:defRPr/>
            </a:pPr>
            <a:r>
              <a:rPr lang="zh-TW" altLang="zh-TW" sz="4400">
                <a:effectLst>
                  <a:outerShdw blurRad="38100" dist="38100" dir="2700000" algn="tl">
                    <a:srgbClr val="000000"/>
                  </a:outerShdw>
                </a:effectLst>
              </a:rPr>
              <a:t>= 0.2 </a:t>
            </a:r>
            <a:endParaRPr lang="zh-TW" altLang="en-US" sz="200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7577"/>
                                        </p:tgtEl>
                                        <p:attrNameLst>
                                          <p:attrName>style.visibility</p:attrName>
                                        </p:attrNameLst>
                                      </p:cBhvr>
                                      <p:to>
                                        <p:strVal val="visible"/>
                                      </p:to>
                                    </p:set>
                                    <p:animEffect transition="in" filter="dissolve">
                                      <p:cBhvr>
                                        <p:cTn id="7" dur="500"/>
                                        <p:tgtEl>
                                          <p:spTgt spid="23757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7576"/>
                                        </p:tgtEl>
                                        <p:attrNameLst>
                                          <p:attrName>style.visibility</p:attrName>
                                        </p:attrNameLst>
                                      </p:cBhvr>
                                      <p:to>
                                        <p:strVal val="visible"/>
                                      </p:to>
                                    </p:set>
                                    <p:animEffect transition="in" filter="dissolve">
                                      <p:cBhvr>
                                        <p:cTn id="11" dur="500"/>
                                        <p:tgtEl>
                                          <p:spTgt spid="23757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7575"/>
                                        </p:tgtEl>
                                        <p:attrNameLst>
                                          <p:attrName>style.visibility</p:attrName>
                                        </p:attrNameLst>
                                      </p:cBhvr>
                                      <p:to>
                                        <p:strVal val="visible"/>
                                      </p:to>
                                    </p:set>
                                    <p:animEffect transition="in" filter="wipe(left)">
                                      <p:cBhvr>
                                        <p:cTn id="16" dur="500"/>
                                        <p:tgtEl>
                                          <p:spTgt spid="237575"/>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237578"/>
                                        </p:tgtEl>
                                        <p:attrNameLst>
                                          <p:attrName>style.visibility</p:attrName>
                                        </p:attrNameLst>
                                      </p:cBhvr>
                                      <p:to>
                                        <p:strVal val="visible"/>
                                      </p:to>
                                    </p:set>
                                    <p:animEffect transition="in" filter="wipe(down)">
                                      <p:cBhvr>
                                        <p:cTn id="20" dur="500"/>
                                        <p:tgtEl>
                                          <p:spTgt spid="237578"/>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237579"/>
                                        </p:tgtEl>
                                        <p:attrNameLst>
                                          <p:attrName>style.visibility</p:attrName>
                                        </p:attrNameLst>
                                      </p:cBhvr>
                                      <p:to>
                                        <p:strVal val="visible"/>
                                      </p:to>
                                    </p:set>
                                    <p:animEffect transition="in" filter="wipe(down)">
                                      <p:cBhvr>
                                        <p:cTn id="24" dur="500"/>
                                        <p:tgtEl>
                                          <p:spTgt spid="23757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37580"/>
                                        </p:tgtEl>
                                        <p:attrNameLst>
                                          <p:attrName>style.visibility</p:attrName>
                                        </p:attrNameLst>
                                      </p:cBhvr>
                                      <p:to>
                                        <p:strVal val="visible"/>
                                      </p:to>
                                    </p:set>
                                    <p:animEffect transition="in" filter="dissolve">
                                      <p:cBhvr>
                                        <p:cTn id="29" dur="500"/>
                                        <p:tgtEl>
                                          <p:spTgt spid="237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autoUpdateAnimBg="0"/>
      <p:bldP spid="237576" grpId="0" animBg="1"/>
      <p:bldP spid="237577" grpId="0" animBg="1"/>
      <p:bldP spid="23758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87CA8F7-C274-4E05-962B-98274C01B4FC}"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1443"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17254B8-B45A-429B-B67A-8E53CE630564}" type="slidenum">
              <a:rPr kumimoji="1" lang="zh-TW" altLang="en-US">
                <a:effectLst>
                  <a:outerShdw blurRad="38100" dist="38100" dir="2700000" algn="tl">
                    <a:srgbClr val="000000"/>
                  </a:outerShdw>
                </a:effectLst>
                <a:ea typeface="華康細圓體" pitchFamily="49" charset="-120"/>
                <a:cs typeface="+mj-cs"/>
              </a:rPr>
              <a:pPr>
                <a:defRPr/>
              </a:pPr>
              <a:t>27</a:t>
            </a:fld>
            <a:endParaRPr kumimoji="1" lang="en-US" altLang="zh-TW">
              <a:effectLst>
                <a:outerShdw blurRad="38100" dist="38100" dir="2700000" algn="tl">
                  <a:srgbClr val="000000"/>
                </a:outerShdw>
              </a:effectLst>
              <a:ea typeface="華康細圓體" pitchFamily="49" charset="-120"/>
              <a:cs typeface="+mj-cs"/>
            </a:endParaRPr>
          </a:p>
        </p:txBody>
      </p:sp>
      <p:sp>
        <p:nvSpPr>
          <p:cNvPr id="224258" name="Rectangle 2"/>
          <p:cNvSpPr>
            <a:spLocks noGrp="1" noChangeArrowheads="1"/>
          </p:cNvSpPr>
          <p:nvPr>
            <p:ph type="body" idx="1"/>
          </p:nvPr>
        </p:nvSpPr>
        <p:spPr>
          <a:xfrm>
            <a:off x="539750" y="2438400"/>
            <a:ext cx="8223250" cy="3886200"/>
          </a:xfrm>
        </p:spPr>
        <p:txBody>
          <a:bodyPr/>
          <a:lstStyle/>
          <a:p>
            <a:pPr eaLnBrk="1" hangingPunct="1">
              <a:buFont typeface="Wingdings" pitchFamily="2" charset="2"/>
              <a:buNone/>
              <a:defRPr/>
            </a:pPr>
            <a:r>
              <a:rPr lang="en-US" altLang="zh-TW" dirty="0" smtClean="0"/>
              <a:t>Note that, if the occurrence of one event </a:t>
            </a:r>
            <a:r>
              <a:rPr lang="en-US" altLang="zh-TW" b="1" dirty="0" smtClean="0">
                <a:solidFill>
                  <a:schemeClr val="folHlink"/>
                </a:solidFill>
              </a:rPr>
              <a:t>does not change</a:t>
            </a:r>
            <a:r>
              <a:rPr lang="en-US" altLang="zh-TW" dirty="0" smtClean="0"/>
              <a:t> the likelihood of occurrence of the other event, the two events are </a:t>
            </a:r>
            <a:r>
              <a:rPr lang="en-US" altLang="zh-TW" b="1" dirty="0" smtClean="0">
                <a:solidFill>
                  <a:schemeClr val="accent2"/>
                </a:solidFill>
              </a:rPr>
              <a:t>independent</a:t>
            </a:r>
            <a:r>
              <a:rPr lang="en-US" altLang="zh-TW" dirty="0" smtClean="0"/>
              <a:t>. </a:t>
            </a:r>
          </a:p>
        </p:txBody>
      </p:sp>
      <p:sp>
        <p:nvSpPr>
          <p:cNvPr id="224259" name="Rectangle 3"/>
          <p:cNvSpPr>
            <a:spLocks noGrp="1" noChangeArrowheads="1"/>
          </p:cNvSpPr>
          <p:nvPr>
            <p:ph type="title"/>
          </p:nvPr>
        </p:nvSpPr>
        <p:spPr>
          <a:xfrm>
            <a:off x="395288" y="260648"/>
            <a:ext cx="8215312" cy="18288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tabLst>
                <a:tab pos="911225" algn="l"/>
              </a:tabLst>
              <a:defRPr/>
            </a:pPr>
            <a:r>
              <a:rPr lang="en-US" altLang="zh-TW" dirty="0" smtClean="0"/>
              <a:t>Independent and Dependent Events  1/2</a:t>
            </a:r>
          </a:p>
        </p:txBody>
      </p:sp>
    </p:spTree>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D6DB038-37F1-4A7D-8EE4-7161717862D9}"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246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96DF665-66DD-499B-BB34-7B17D53AA2FF}" type="slidenum">
              <a:rPr kumimoji="1" lang="zh-TW" altLang="en-US">
                <a:effectLst>
                  <a:outerShdw blurRad="38100" dist="38100" dir="2700000" algn="tl">
                    <a:srgbClr val="000000"/>
                  </a:outerShdw>
                </a:effectLst>
                <a:ea typeface="華康細圓體" pitchFamily="49" charset="-120"/>
                <a:cs typeface="+mj-cs"/>
              </a:rPr>
              <a:pPr>
                <a:defRPr/>
              </a:pPr>
              <a:t>28</a:t>
            </a:fld>
            <a:endParaRPr kumimoji="1" lang="en-US" altLang="zh-TW">
              <a:effectLst>
                <a:outerShdw blurRad="38100" dist="38100" dir="2700000" algn="tl">
                  <a:srgbClr val="000000"/>
                </a:outerShdw>
              </a:effectLst>
              <a:ea typeface="華康細圓體" pitchFamily="49" charset="-120"/>
              <a:cs typeface="+mj-cs"/>
            </a:endParaRPr>
          </a:p>
        </p:txBody>
      </p:sp>
      <p:sp>
        <p:nvSpPr>
          <p:cNvPr id="223234" name="Rectangle 2"/>
          <p:cNvSpPr>
            <a:spLocks noGrp="1" noChangeArrowheads="1"/>
          </p:cNvSpPr>
          <p:nvPr>
            <p:ph type="title"/>
          </p:nvPr>
        </p:nvSpPr>
        <p:spPr>
          <a:xfrm>
            <a:off x="395288" y="260648"/>
            <a:ext cx="8501062" cy="1905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Independent vs. Dependent Events  2/2</a:t>
            </a:r>
            <a:endParaRPr lang="zh-TW" altLang="en-US" dirty="0" smtClean="0"/>
          </a:p>
        </p:txBody>
      </p:sp>
      <p:sp>
        <p:nvSpPr>
          <p:cNvPr id="223235" name="Rectangle 3"/>
          <p:cNvSpPr>
            <a:spLocks noGrp="1" noChangeArrowheads="1"/>
          </p:cNvSpPr>
          <p:nvPr>
            <p:ph type="body" idx="1"/>
          </p:nvPr>
        </p:nvSpPr>
        <p:spPr>
          <a:xfrm>
            <a:off x="250825" y="2276475"/>
            <a:ext cx="8713788" cy="3943350"/>
          </a:xfrm>
        </p:spPr>
        <p:txBody>
          <a:bodyPr/>
          <a:lstStyle/>
          <a:p>
            <a:pPr eaLnBrk="1" hangingPunct="1">
              <a:buFont typeface="Wingdings" pitchFamily="2" charset="2"/>
              <a:buNone/>
              <a:defRPr/>
            </a:pPr>
            <a:r>
              <a:rPr lang="en-US" altLang="zh-TW" sz="4800" dirty="0" smtClean="0"/>
              <a:t>Two events </a:t>
            </a:r>
            <a:r>
              <a:rPr lang="en-US" altLang="zh-TW" sz="4800" i="1" dirty="0" smtClean="0">
                <a:latin typeface="Times New Roman" pitchFamily="18" charset="0"/>
              </a:rPr>
              <a:t>A</a:t>
            </a:r>
            <a:r>
              <a:rPr lang="en-US" altLang="zh-TW" sz="4800" dirty="0" smtClean="0"/>
              <a:t> and </a:t>
            </a:r>
            <a:r>
              <a:rPr lang="en-US" altLang="zh-TW" sz="4800" i="1" dirty="0" smtClean="0">
                <a:latin typeface="Times New Roman" pitchFamily="18" charset="0"/>
              </a:rPr>
              <a:t>B</a:t>
            </a:r>
            <a:r>
              <a:rPr lang="en-US" altLang="zh-TW" sz="4800" dirty="0" smtClean="0"/>
              <a:t> are said to be </a:t>
            </a:r>
            <a:r>
              <a:rPr lang="en-US" altLang="zh-TW" sz="4800" b="1" dirty="0" smtClean="0">
                <a:solidFill>
                  <a:schemeClr val="folHlink"/>
                </a:solidFill>
              </a:rPr>
              <a:t>independent</a:t>
            </a:r>
            <a:r>
              <a:rPr lang="en-US" altLang="zh-TW" sz="4800" b="1" dirty="0" smtClean="0"/>
              <a:t> </a:t>
            </a:r>
            <a:r>
              <a:rPr lang="en-US" altLang="zh-TW" sz="4800" dirty="0" smtClean="0"/>
              <a:t>if </a:t>
            </a:r>
            <a:r>
              <a:rPr lang="en-US" altLang="zh-TW" sz="4800" i="1" dirty="0" smtClean="0">
                <a:latin typeface="Times New Roman" pitchFamily="18" charset="0"/>
              </a:rPr>
              <a:t>P</a:t>
            </a:r>
            <a:r>
              <a:rPr lang="en-US" altLang="zh-TW" sz="4800" dirty="0" smtClean="0"/>
              <a:t>(</a:t>
            </a:r>
            <a:r>
              <a:rPr lang="en-US" altLang="zh-TW" sz="4800" b="1" i="1" dirty="0" smtClean="0">
                <a:solidFill>
                  <a:schemeClr val="accent2"/>
                </a:solidFill>
                <a:latin typeface="Times New Roman" pitchFamily="18" charset="0"/>
              </a:rPr>
              <a:t>A</a:t>
            </a:r>
            <a:r>
              <a:rPr lang="en-US" altLang="zh-TW" sz="4800" dirty="0" smtClean="0"/>
              <a:t>|</a:t>
            </a:r>
            <a:r>
              <a:rPr lang="en-US" altLang="zh-TW" sz="4800" b="1" i="1" dirty="0" smtClean="0">
                <a:solidFill>
                  <a:srgbClr val="FF0000"/>
                </a:solidFill>
                <a:latin typeface="Times New Roman" pitchFamily="18" charset="0"/>
              </a:rPr>
              <a:t>B</a:t>
            </a:r>
            <a:r>
              <a:rPr lang="en-US" altLang="zh-TW" sz="4800" dirty="0" smtClean="0"/>
              <a:t>) = </a:t>
            </a:r>
            <a:r>
              <a:rPr lang="en-US" altLang="zh-TW" sz="4800" i="1" dirty="0" smtClean="0">
                <a:latin typeface="Times New Roman" pitchFamily="18" charset="0"/>
              </a:rPr>
              <a:t>P</a:t>
            </a:r>
            <a:r>
              <a:rPr lang="en-US" altLang="zh-TW" sz="4800" dirty="0" smtClean="0"/>
              <a:t>(</a:t>
            </a:r>
            <a:r>
              <a:rPr lang="en-US" altLang="zh-TW" sz="4800" b="1" i="1" dirty="0" smtClean="0">
                <a:solidFill>
                  <a:schemeClr val="accent2"/>
                </a:solidFill>
                <a:latin typeface="Times New Roman" pitchFamily="18" charset="0"/>
              </a:rPr>
              <a:t>A</a:t>
            </a:r>
            <a:r>
              <a:rPr lang="en-US" altLang="zh-TW" sz="4800" dirty="0" smtClean="0"/>
              <a:t>) or </a:t>
            </a:r>
            <a:r>
              <a:rPr lang="en-US" altLang="zh-TW" sz="4800" i="1" dirty="0" smtClean="0">
                <a:latin typeface="Times New Roman" pitchFamily="18" charset="0"/>
              </a:rPr>
              <a:t>P</a:t>
            </a:r>
            <a:r>
              <a:rPr lang="en-US" altLang="zh-TW" sz="4800" dirty="0" smtClean="0"/>
              <a:t>(</a:t>
            </a:r>
            <a:r>
              <a:rPr lang="en-US" altLang="zh-TW" sz="4800" b="1" i="1" dirty="0" smtClean="0">
                <a:solidFill>
                  <a:srgbClr val="FF0000"/>
                </a:solidFill>
                <a:latin typeface="Times New Roman" pitchFamily="18" charset="0"/>
              </a:rPr>
              <a:t>B</a:t>
            </a:r>
            <a:r>
              <a:rPr lang="en-US" altLang="zh-TW" sz="4800" dirty="0" smtClean="0"/>
              <a:t>|</a:t>
            </a:r>
            <a:r>
              <a:rPr lang="en-US" altLang="zh-TW" sz="4800" b="1" i="1" dirty="0" smtClean="0">
                <a:solidFill>
                  <a:schemeClr val="accent2"/>
                </a:solidFill>
                <a:latin typeface="Times New Roman" pitchFamily="18" charset="0"/>
              </a:rPr>
              <a:t>A</a:t>
            </a:r>
            <a:r>
              <a:rPr lang="en-US" altLang="zh-TW" sz="4800" dirty="0" smtClean="0"/>
              <a:t>) = </a:t>
            </a:r>
            <a:r>
              <a:rPr lang="en-US" altLang="zh-TW" sz="4800" i="1" dirty="0" smtClean="0">
                <a:latin typeface="Times New Roman" pitchFamily="18" charset="0"/>
              </a:rPr>
              <a:t>P</a:t>
            </a:r>
            <a:r>
              <a:rPr lang="en-US" altLang="zh-TW" sz="4800" dirty="0" smtClean="0"/>
              <a:t>(</a:t>
            </a:r>
            <a:r>
              <a:rPr lang="en-US" altLang="zh-TW" sz="4800" b="1" i="1" dirty="0" smtClean="0">
                <a:solidFill>
                  <a:srgbClr val="FF0000"/>
                </a:solidFill>
                <a:latin typeface="Times New Roman" pitchFamily="18" charset="0"/>
              </a:rPr>
              <a:t>B</a:t>
            </a:r>
            <a:r>
              <a:rPr lang="en-US" altLang="zh-TW" sz="4800" dirty="0" smtClean="0"/>
              <a:t>).</a:t>
            </a:r>
          </a:p>
          <a:p>
            <a:pPr eaLnBrk="1" hangingPunct="1">
              <a:buFont typeface="Wingdings" pitchFamily="2" charset="2"/>
              <a:buNone/>
              <a:defRPr/>
            </a:pPr>
            <a:r>
              <a:rPr lang="en-US" altLang="zh-TW" sz="4800" dirty="0" smtClean="0"/>
              <a:t>Otherwise, the events are </a:t>
            </a:r>
            <a:r>
              <a:rPr lang="en-US" altLang="zh-TW" sz="4800" b="1" dirty="0" smtClean="0">
                <a:solidFill>
                  <a:srgbClr val="FFFF00"/>
                </a:solidFill>
              </a:rPr>
              <a:t>dependent</a:t>
            </a:r>
            <a:r>
              <a:rPr lang="en-US" altLang="zh-TW" sz="4800" dirty="0" smtClean="0"/>
              <a:t>.</a:t>
            </a:r>
          </a:p>
        </p:txBody>
      </p:sp>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25DF277-54E5-406A-8747-2B1A0406F49E}"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14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13B8BB8-6CF8-4A3B-8144-97E364E2F410}" type="slidenum">
              <a:rPr kumimoji="1" lang="zh-TW" altLang="en-US">
                <a:effectLst>
                  <a:outerShdw blurRad="38100" dist="38100" dir="2700000" algn="tl">
                    <a:srgbClr val="000000"/>
                  </a:outerShdw>
                </a:effectLst>
                <a:ea typeface="華康細圓體" pitchFamily="49" charset="-120"/>
                <a:cs typeface="+mj-cs"/>
              </a:rPr>
              <a:pPr>
                <a:defRPr/>
              </a:pPr>
              <a:t>29</a:t>
            </a:fld>
            <a:endParaRPr kumimoji="1" lang="en-US" altLang="zh-TW">
              <a:effectLst>
                <a:outerShdw blurRad="38100" dist="38100" dir="2700000" algn="tl">
                  <a:srgbClr val="000000"/>
                </a:outerShdw>
              </a:effectLst>
              <a:ea typeface="華康細圓體" pitchFamily="49" charset="-120"/>
              <a:cs typeface="+mj-cs"/>
            </a:endParaRPr>
          </a:p>
        </p:txBody>
      </p:sp>
      <p:sp>
        <p:nvSpPr>
          <p:cNvPr id="225282" name="Rectangle 2"/>
          <p:cNvSpPr>
            <a:spLocks noGrp="1" noChangeArrowheads="1"/>
          </p:cNvSpPr>
          <p:nvPr>
            <p:ph type="title"/>
          </p:nvPr>
        </p:nvSpPr>
        <p:spPr>
          <a:xfrm>
            <a:off x="395536" y="278160"/>
            <a:ext cx="8538914" cy="9906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225283" name="Rectangle 3"/>
          <p:cNvSpPr>
            <a:spLocks noGrp="1" noChangeArrowheads="1"/>
          </p:cNvSpPr>
          <p:nvPr>
            <p:ph type="body" idx="1"/>
          </p:nvPr>
        </p:nvSpPr>
        <p:spPr>
          <a:xfrm>
            <a:off x="179388" y="1282700"/>
            <a:ext cx="8856662" cy="3225800"/>
          </a:xfrm>
        </p:spPr>
        <p:txBody>
          <a:bodyPr/>
          <a:lstStyle/>
          <a:p>
            <a:pPr eaLnBrk="1" hangingPunct="1">
              <a:lnSpc>
                <a:spcPct val="90000"/>
              </a:lnSpc>
              <a:buFont typeface="Wingdings" pitchFamily="2" charset="2"/>
              <a:buNone/>
              <a:defRPr/>
            </a:pPr>
            <a:r>
              <a:rPr lang="en-US" altLang="zh-TW" smtClean="0"/>
              <a:t>The personnel department of an insurance company has compiled data regarding promotion, classified by </a:t>
            </a:r>
            <a:r>
              <a:rPr lang="en-US" altLang="zh-TW" b="1" smtClean="0">
                <a:solidFill>
                  <a:schemeClr val="folHlink"/>
                </a:solidFill>
              </a:rPr>
              <a:t>gender</a:t>
            </a:r>
            <a:r>
              <a:rPr lang="en-US" altLang="zh-TW" smtClean="0"/>
              <a:t>. The following table describes the data</a:t>
            </a:r>
          </a:p>
        </p:txBody>
      </p:sp>
      <p:graphicFrame>
        <p:nvGraphicFramePr>
          <p:cNvPr id="7" name="表格 6"/>
          <p:cNvGraphicFramePr>
            <a:graphicFrameLocks noGrp="1"/>
          </p:cNvGraphicFramePr>
          <p:nvPr/>
        </p:nvGraphicFramePr>
        <p:xfrm>
          <a:off x="395537" y="4581128"/>
          <a:ext cx="8568951" cy="1828800"/>
        </p:xfrm>
        <a:graphic>
          <a:graphicData uri="http://schemas.openxmlformats.org/drawingml/2006/table">
            <a:tbl>
              <a:tblPr firstRow="1" bandRow="1">
                <a:tableStyleId>{5C22544A-7EE6-4342-B048-85BDC9FD1C3A}</a:tableStyleId>
              </a:tblPr>
              <a:tblGrid>
                <a:gridCol w="2808311"/>
                <a:gridCol w="1800200"/>
                <a:gridCol w="2589814"/>
                <a:gridCol w="1370626"/>
              </a:tblGrid>
              <a:tr h="370840">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Manager Gender</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Not 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Total</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46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184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230</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Female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8</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32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40</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Total</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54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216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270</a:t>
                      </a:r>
                      <a:endParaRPr lang="zh-TW" altLang="en-US" sz="2400" dirty="0">
                        <a:effectLst>
                          <a:outerShdw blurRad="38100" dist="38100" dir="2700000" algn="tl">
                            <a:srgbClr val="000000">
                              <a:alpha val="43137"/>
                            </a:srgbClr>
                          </a:outerShdw>
                        </a:effectLst>
                      </a:endParaRPr>
                    </a:p>
                  </a:txBody>
                  <a:tcPr/>
                </a:tc>
              </a:tr>
            </a:tbl>
          </a:graphicData>
        </a:graphic>
      </p:graphicFrame>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日期版面配置區 4"/>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FE34C1B-F927-4E62-B186-AB884188675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052" name="投影片編號版面配置區 6"/>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06FEF29-DB20-45DC-903E-CF06DBB93508}" type="slidenum">
              <a:rPr kumimoji="1" lang="zh-TW" altLang="en-US">
                <a:effectLst>
                  <a:outerShdw blurRad="38100" dist="38100" dir="2700000" algn="tl">
                    <a:srgbClr val="000000"/>
                  </a:outerShdw>
                </a:effectLst>
                <a:ea typeface="華康細圓體" pitchFamily="49" charset="-120"/>
                <a:cs typeface="+mj-cs"/>
              </a:rPr>
              <a:pPr>
                <a:defRPr/>
              </a:pPr>
              <a:t>3</a:t>
            </a:fld>
            <a:endParaRPr kumimoji="1" lang="en-US" altLang="zh-TW">
              <a:effectLst>
                <a:outerShdw blurRad="38100" dist="38100" dir="2700000" algn="tl">
                  <a:srgbClr val="000000"/>
                </a:outerShdw>
              </a:effectLst>
              <a:ea typeface="華康細圓體" pitchFamily="49" charset="-120"/>
              <a:cs typeface="+mj-cs"/>
            </a:endParaRPr>
          </a:p>
        </p:txBody>
      </p:sp>
      <p:sp>
        <p:nvSpPr>
          <p:cNvPr id="331778" name="Rectangle 2"/>
          <p:cNvSpPr>
            <a:spLocks noGrp="1" noChangeArrowheads="1"/>
          </p:cNvSpPr>
          <p:nvPr>
            <p:ph type="title"/>
          </p:nvPr>
        </p:nvSpPr>
        <p:spPr>
          <a:xfrm>
            <a:off x="457200" y="277813"/>
            <a:ext cx="8229600" cy="990947"/>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Agenda</a:t>
            </a:r>
          </a:p>
        </p:txBody>
      </p:sp>
      <p:sp>
        <p:nvSpPr>
          <p:cNvPr id="331779" name="Rectangle 3"/>
          <p:cNvSpPr>
            <a:spLocks noGrp="1" noChangeArrowheads="1"/>
          </p:cNvSpPr>
          <p:nvPr>
            <p:ph type="body" sz="half" idx="1"/>
          </p:nvPr>
        </p:nvSpPr>
        <p:spPr>
          <a:xfrm>
            <a:off x="395536" y="1196752"/>
            <a:ext cx="8064127" cy="5256583"/>
          </a:xfrm>
        </p:spPr>
        <p:txBody>
          <a:bodyPr/>
          <a:lstStyle/>
          <a:p>
            <a:pPr eaLnBrk="1" hangingPunct="1">
              <a:lnSpc>
                <a:spcPct val="90000"/>
              </a:lnSpc>
              <a:buClr>
                <a:srgbClr val="FF9900"/>
              </a:buClr>
              <a:buFont typeface="Wingdings" pitchFamily="2" charset="2"/>
              <a:buChar char="þ"/>
              <a:defRPr/>
            </a:pPr>
            <a:r>
              <a:rPr lang="en-US" altLang="zh-TW" sz="4800" b="1" dirty="0" smtClean="0">
                <a:solidFill>
                  <a:srgbClr val="FF9900"/>
                </a:solidFill>
              </a:rPr>
              <a:t>Assigning Probability to Events</a:t>
            </a:r>
          </a:p>
          <a:p>
            <a:pPr eaLnBrk="1" hangingPunct="1">
              <a:lnSpc>
                <a:spcPct val="90000"/>
              </a:lnSpc>
              <a:defRPr/>
            </a:pPr>
            <a:r>
              <a:rPr lang="en-US" altLang="zh-TW" sz="4800" dirty="0" smtClean="0"/>
              <a:t>Joint, Marginal, and Conditional Probability</a:t>
            </a:r>
          </a:p>
          <a:p>
            <a:pPr eaLnBrk="1" hangingPunct="1">
              <a:lnSpc>
                <a:spcPct val="90000"/>
              </a:lnSpc>
              <a:defRPr/>
            </a:pPr>
            <a:r>
              <a:rPr lang="en-US" altLang="zh-TW" sz="4800" dirty="0" smtClean="0"/>
              <a:t>Probability Rules </a:t>
            </a:r>
          </a:p>
          <a:p>
            <a:pPr eaLnBrk="1" hangingPunct="1">
              <a:lnSpc>
                <a:spcPct val="90000"/>
              </a:lnSpc>
              <a:defRPr/>
            </a:pPr>
            <a:r>
              <a:rPr lang="en-US" altLang="zh-TW" sz="4800" dirty="0" smtClean="0"/>
              <a:t>Probability Trees</a:t>
            </a:r>
          </a:p>
          <a:p>
            <a:pPr eaLnBrk="1" hangingPunct="1">
              <a:lnSpc>
                <a:spcPct val="90000"/>
              </a:lnSpc>
              <a:defRPr/>
            </a:pPr>
            <a:r>
              <a:rPr lang="en-US" altLang="zh-TW" sz="4800" dirty="0" err="1" smtClean="0"/>
              <a:t>Bayes</a:t>
            </a:r>
            <a:r>
              <a:rPr lang="en-US" altLang="zh-TW" sz="4800" dirty="0" smtClean="0"/>
              <a:t>’ Law</a:t>
            </a:r>
          </a:p>
        </p:txBody>
      </p:sp>
      <p:pic>
        <p:nvPicPr>
          <p:cNvPr id="7" name="圖片 6" descr="Poker-Clip-Art_Animation2.gif"/>
          <p:cNvPicPr>
            <a:picLocks noChangeAspect="1"/>
          </p:cNvPicPr>
          <p:nvPr/>
        </p:nvPicPr>
        <p:blipFill>
          <a:blip r:embed="rId2" cstate="print"/>
          <a:stretch>
            <a:fillRect/>
          </a:stretch>
        </p:blipFill>
        <p:spPr>
          <a:xfrm>
            <a:off x="6190903" y="4793018"/>
            <a:ext cx="2664296" cy="1862649"/>
          </a:xfrm>
          <a:prstGeom prst="rect">
            <a:avLst/>
          </a:prstGeom>
        </p:spPr>
      </p:pic>
    </p:spTree>
    <p:extLst>
      <p:ext uri="{BB962C8B-B14F-4D97-AF65-F5344CB8AC3E}">
        <p14:creationId xmlns:p14="http://schemas.microsoft.com/office/powerpoint/2010/main" val="3116281267"/>
      </p:ext>
    </p:extLst>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2F73F5B-B936-4E61-93D5-4B1DED03878E}"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349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4A3A6DC-8058-41DC-9FDA-90070F51C1FD}" type="slidenum">
              <a:rPr kumimoji="1" lang="zh-TW" altLang="en-US">
                <a:effectLst>
                  <a:outerShdw blurRad="38100" dist="38100" dir="2700000" algn="tl">
                    <a:srgbClr val="000000"/>
                  </a:outerShdw>
                </a:effectLst>
                <a:ea typeface="華康細圓體" pitchFamily="49" charset="-120"/>
                <a:cs typeface="+mj-cs"/>
              </a:rPr>
              <a:pPr>
                <a:defRPr/>
              </a:pPr>
              <a:t>30</a:t>
            </a:fld>
            <a:endParaRPr kumimoji="1" lang="en-US" altLang="zh-TW">
              <a:effectLst>
                <a:outerShdw blurRad="38100" dist="38100" dir="2700000" algn="tl">
                  <a:srgbClr val="000000"/>
                </a:outerShdw>
              </a:effectLst>
              <a:ea typeface="華康細圓體" pitchFamily="49" charset="-120"/>
              <a:cs typeface="+mj-cs"/>
            </a:endParaRPr>
          </a:p>
        </p:txBody>
      </p:sp>
      <p:sp>
        <p:nvSpPr>
          <p:cNvPr id="227330" name="Rectangle 2"/>
          <p:cNvSpPr>
            <a:spLocks noGrp="1" noChangeArrowheads="1"/>
          </p:cNvSpPr>
          <p:nvPr>
            <p:ph type="title"/>
          </p:nvPr>
        </p:nvSpPr>
        <p:spPr>
          <a:xfrm>
            <a:off x="107950" y="260648"/>
            <a:ext cx="8788400" cy="129614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 Equal Opportunity</a:t>
            </a:r>
          </a:p>
        </p:txBody>
      </p:sp>
      <p:sp>
        <p:nvSpPr>
          <p:cNvPr id="227331" name="Rectangle 3"/>
          <p:cNvSpPr>
            <a:spLocks noGrp="1" noChangeArrowheads="1"/>
          </p:cNvSpPr>
          <p:nvPr>
            <p:ph type="body" idx="1"/>
          </p:nvPr>
        </p:nvSpPr>
        <p:spPr>
          <a:xfrm>
            <a:off x="250825" y="1773238"/>
            <a:ext cx="8642350" cy="3888010"/>
          </a:xfrm>
        </p:spPr>
        <p:txBody>
          <a:bodyPr/>
          <a:lstStyle/>
          <a:p>
            <a:pPr eaLnBrk="1" hangingPunct="1">
              <a:lnSpc>
                <a:spcPct val="90000"/>
              </a:lnSpc>
              <a:buFont typeface="Wingdings" pitchFamily="2" charset="2"/>
              <a:buNone/>
              <a:defRPr/>
            </a:pPr>
            <a:r>
              <a:rPr lang="en-US" altLang="zh-TW" dirty="0" smtClean="0"/>
              <a:t>If this </a:t>
            </a:r>
            <a:r>
              <a:rPr lang="en-US" altLang="zh-TW" b="1" dirty="0" smtClean="0">
                <a:solidFill>
                  <a:schemeClr val="accent2"/>
                </a:solidFill>
              </a:rPr>
              <a:t>equality</a:t>
            </a:r>
            <a:r>
              <a:rPr lang="en-US" altLang="zh-TW" dirty="0" smtClean="0"/>
              <a:t> holds, there is no difference in probability of </a:t>
            </a:r>
            <a:r>
              <a:rPr lang="en-US" altLang="zh-TW" b="1" dirty="0" smtClean="0">
                <a:solidFill>
                  <a:schemeClr val="accent2"/>
                </a:solidFill>
              </a:rPr>
              <a:t>promotion</a:t>
            </a:r>
            <a:r>
              <a:rPr lang="en-US" altLang="zh-TW" dirty="0" smtClean="0"/>
              <a:t> between a </a:t>
            </a:r>
            <a:r>
              <a:rPr lang="en-US" altLang="zh-TW" b="1" dirty="0" smtClean="0">
                <a:solidFill>
                  <a:schemeClr val="accent2"/>
                </a:solidFill>
              </a:rPr>
              <a:t>male</a:t>
            </a:r>
            <a:r>
              <a:rPr lang="en-US" altLang="zh-TW" dirty="0" smtClean="0"/>
              <a:t> and a </a:t>
            </a:r>
            <a:r>
              <a:rPr lang="en-US" altLang="zh-TW" b="1" dirty="0" smtClean="0">
                <a:solidFill>
                  <a:schemeClr val="accent2"/>
                </a:solidFill>
              </a:rPr>
              <a:t>female</a:t>
            </a:r>
            <a:r>
              <a:rPr lang="en-US" altLang="zh-TW" dirty="0" smtClean="0"/>
              <a:t> manager.</a:t>
            </a:r>
          </a:p>
          <a:p>
            <a:pPr eaLnBrk="1" hangingPunct="1">
              <a:lnSpc>
                <a:spcPct val="90000"/>
              </a:lnSpc>
              <a:buFont typeface="Wingdings" pitchFamily="2" charset="2"/>
              <a:buNone/>
              <a:defRPr/>
            </a:pPr>
            <a:r>
              <a:rPr lang="en-US" altLang="zh-TW" dirty="0" smtClean="0"/>
              <a:t>In other words, </a:t>
            </a:r>
            <a:r>
              <a:rPr lang="en-US" altLang="zh-TW" b="1" i="1" dirty="0" smtClean="0">
                <a:solidFill>
                  <a:schemeClr val="accent2"/>
                </a:solidFill>
                <a:latin typeface="Times New Roman" pitchFamily="18" charset="0"/>
              </a:rPr>
              <a:t>P</a:t>
            </a:r>
            <a:r>
              <a:rPr lang="en-US" altLang="zh-TW" b="1" dirty="0" smtClean="0">
                <a:solidFill>
                  <a:schemeClr val="accent2"/>
                </a:solidFill>
              </a:rPr>
              <a:t> and </a:t>
            </a:r>
            <a:r>
              <a:rPr lang="en-US" altLang="zh-TW" b="1" i="1" dirty="0" smtClean="0">
                <a:solidFill>
                  <a:schemeClr val="accent2"/>
                </a:solidFill>
                <a:latin typeface="Times New Roman" pitchFamily="18" charset="0"/>
              </a:rPr>
              <a:t>M</a:t>
            </a:r>
            <a:r>
              <a:rPr lang="en-US" altLang="zh-TW" b="1" dirty="0" smtClean="0">
                <a:solidFill>
                  <a:schemeClr val="accent2"/>
                </a:solidFill>
              </a:rPr>
              <a:t> are independent</a:t>
            </a:r>
            <a:r>
              <a:rPr lang="en-US" altLang="zh-TW" dirty="0" smtClean="0"/>
              <a:t>. </a:t>
            </a:r>
          </a:p>
        </p:txBody>
      </p:sp>
      <p:sp>
        <p:nvSpPr>
          <p:cNvPr id="6" name="Rectangle 3"/>
          <p:cNvSpPr txBox="1">
            <a:spLocks noChangeArrowheads="1"/>
          </p:cNvSpPr>
          <p:nvPr/>
        </p:nvSpPr>
        <p:spPr bwMode="auto">
          <a:xfrm>
            <a:off x="755576" y="5661248"/>
            <a:ext cx="8210302" cy="792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hlink"/>
              </a:buClr>
              <a:buSzPct val="65000"/>
              <a:buFont typeface="Wingdings" pitchFamily="2" charset="2"/>
              <a:buNone/>
              <a:tabLst/>
              <a:defRPr/>
            </a:pP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Let us check if </a:t>
            </a:r>
            <a:r>
              <a:rPr kumimoji="1" lang="en-US" altLang="zh-TW" sz="44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P</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1" lang="en-US" altLang="zh-TW" sz="44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P</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1" lang="en-US" altLang="zh-TW" sz="44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M</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1" lang="en-US" altLang="zh-TW" sz="44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1" lang="en-US" altLang="zh-TW" sz="44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P</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1" lang="en-US" altLang="zh-TW" sz="44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P</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47F3D55-F04B-4CEF-B0CB-F98F38E0030D}"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331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F14B37C-6102-43BD-BAD4-90D83F486F3C}" type="slidenum">
              <a:rPr kumimoji="1" lang="zh-TW" altLang="en-US">
                <a:effectLst>
                  <a:outerShdw blurRad="38100" dist="38100" dir="2700000" algn="tl">
                    <a:srgbClr val="000000"/>
                  </a:outerShdw>
                </a:effectLst>
                <a:ea typeface="華康細圓體" pitchFamily="49" charset="-120"/>
                <a:cs typeface="+mj-cs"/>
              </a:rPr>
              <a:pPr>
                <a:defRPr/>
              </a:pPr>
              <a:t>31</a:t>
            </a:fld>
            <a:endParaRPr kumimoji="1" lang="en-US" altLang="zh-TW">
              <a:effectLst>
                <a:outerShdw blurRad="38100" dist="38100" dir="2700000" algn="tl">
                  <a:srgbClr val="000000"/>
                </a:outerShdw>
              </a:effectLst>
              <a:ea typeface="華康細圓體" pitchFamily="49" charset="-120"/>
              <a:cs typeface="+mj-cs"/>
            </a:endParaRPr>
          </a:p>
        </p:txBody>
      </p:sp>
      <p:sp>
        <p:nvSpPr>
          <p:cNvPr id="238594" name="Rectangle 2"/>
          <p:cNvSpPr>
            <a:spLocks noGrp="1" noChangeArrowheads="1"/>
          </p:cNvSpPr>
          <p:nvPr>
            <p:ph type="title"/>
          </p:nvPr>
        </p:nvSpPr>
        <p:spPr>
          <a:xfrm>
            <a:off x="361950" y="273968"/>
            <a:ext cx="8629650" cy="113880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Independent vs. Dependent</a:t>
            </a:r>
          </a:p>
        </p:txBody>
      </p:sp>
      <p:sp>
        <p:nvSpPr>
          <p:cNvPr id="238595" name="Rectangle 3"/>
          <p:cNvSpPr>
            <a:spLocks noGrp="1" noChangeArrowheads="1"/>
          </p:cNvSpPr>
          <p:nvPr>
            <p:ph type="body" idx="1"/>
          </p:nvPr>
        </p:nvSpPr>
        <p:spPr>
          <a:xfrm>
            <a:off x="914400" y="1371600"/>
            <a:ext cx="4305300" cy="685800"/>
          </a:xfrm>
        </p:spPr>
        <p:txBody>
          <a:bodyPr/>
          <a:lstStyle/>
          <a:p>
            <a:pPr eaLnBrk="1" hangingPunct="1">
              <a:buFont typeface="Wingdings" pitchFamily="2" charset="2"/>
              <a:buNone/>
              <a:defRPr/>
            </a:pP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M</a:t>
            </a:r>
            <a:r>
              <a:rPr lang="en-US" altLang="zh-TW" dirty="0" smtClean="0"/>
              <a:t>) = 0.2</a:t>
            </a:r>
            <a:endParaRPr lang="zh-TW" altLang="en-US" dirty="0" smtClean="0"/>
          </a:p>
        </p:txBody>
      </p:sp>
      <p:sp>
        <p:nvSpPr>
          <p:cNvPr id="238597" name="Text Box 5"/>
          <p:cNvSpPr txBox="1">
            <a:spLocks noChangeArrowheads="1"/>
          </p:cNvSpPr>
          <p:nvPr/>
        </p:nvSpPr>
        <p:spPr bwMode="auto">
          <a:xfrm>
            <a:off x="5486400" y="1371600"/>
            <a:ext cx="2971800" cy="762000"/>
          </a:xfrm>
          <a:prstGeom prst="rect">
            <a:avLst/>
          </a:prstGeom>
          <a:noFill/>
          <a:ln w="12700">
            <a:noFill/>
            <a:miter lim="800000"/>
            <a:headEnd/>
            <a:tailEnd/>
          </a:ln>
          <a:effectLst/>
        </p:spPr>
        <p:txBody>
          <a:bodyPr>
            <a:spAutoFit/>
          </a:bodyPr>
          <a:lstStyle/>
          <a:p>
            <a:pPr>
              <a:defRPr/>
            </a:pP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a:t>
            </a:r>
            <a:r>
              <a:rPr lang="en-US" altLang="zh-TW" sz="4400" dirty="0" smtClean="0">
                <a:effectLst>
                  <a:outerShdw blurRad="38100" dist="38100" dir="2700000" algn="tl">
                    <a:srgbClr val="000000"/>
                  </a:outerShdw>
                </a:effectLst>
                <a:latin typeface="Times New Roman" pitchFamily="18" charset="0"/>
              </a:rPr>
              <a:t> </a:t>
            </a:r>
            <a:r>
              <a:rPr lang="en-US" altLang="zh-TW" sz="4400" dirty="0">
                <a:effectLst>
                  <a:outerShdw blurRad="38100" dist="38100" dir="2700000" algn="tl">
                    <a:srgbClr val="000000"/>
                  </a:outerShdw>
                </a:effectLst>
              </a:rPr>
              <a:t>= 0.2</a:t>
            </a:r>
          </a:p>
        </p:txBody>
      </p:sp>
      <p:sp>
        <p:nvSpPr>
          <p:cNvPr id="238603" name="Text Box 11"/>
          <p:cNvSpPr txBox="1">
            <a:spLocks noChangeArrowheads="1"/>
          </p:cNvSpPr>
          <p:nvPr/>
        </p:nvSpPr>
        <p:spPr bwMode="auto">
          <a:xfrm>
            <a:off x="827088" y="2271713"/>
            <a:ext cx="7704137" cy="2111375"/>
          </a:xfrm>
          <a:prstGeom prst="rect">
            <a:avLst/>
          </a:prstGeom>
          <a:solidFill>
            <a:srgbClr val="221100"/>
          </a:solidFill>
          <a:ln w="9525">
            <a:solidFill>
              <a:schemeClr val="tx1"/>
            </a:solidFill>
            <a:miter lim="800000"/>
            <a:headEnd/>
            <a:tailEnd/>
          </a:ln>
          <a:effectLst>
            <a:outerShdw dist="107763" dir="18900000" algn="ctr" rotWithShape="0">
              <a:srgbClr val="000000"/>
            </a:outerShdw>
          </a:effectLst>
        </p:spPr>
        <p:txBody>
          <a:bodyPr anchor="ctr">
            <a:spAutoFit/>
          </a:bodyPr>
          <a:lstStyle/>
          <a:p>
            <a:pPr eaLnBrk="0" hangingPunct="0">
              <a:defRPr/>
            </a:pPr>
            <a:r>
              <a:rPr kumimoji="0" lang="en-US" altLang="zh-TW" sz="4400">
                <a:effectLst>
                  <a:outerShdw blurRad="38100" dist="38100" dir="2700000" algn="tl">
                    <a:srgbClr val="000000"/>
                  </a:outerShdw>
                </a:effectLst>
              </a:rPr>
              <a:t>Conclusion: There is no discrimination in awarding promotions.</a:t>
            </a:r>
          </a:p>
        </p:txBody>
      </p:sp>
      <p:graphicFrame>
        <p:nvGraphicFramePr>
          <p:cNvPr id="9" name="表格 8"/>
          <p:cNvGraphicFramePr>
            <a:graphicFrameLocks noGrp="1"/>
          </p:cNvGraphicFramePr>
          <p:nvPr/>
        </p:nvGraphicFramePr>
        <p:xfrm>
          <a:off x="323528" y="4653136"/>
          <a:ext cx="8568951" cy="1828800"/>
        </p:xfrm>
        <a:graphic>
          <a:graphicData uri="http://schemas.openxmlformats.org/drawingml/2006/table">
            <a:tbl>
              <a:tblPr firstRow="1" bandRow="1">
                <a:tableStyleId>{5C22544A-7EE6-4342-B048-85BDC9FD1C3A}</a:tableStyleId>
              </a:tblPr>
              <a:tblGrid>
                <a:gridCol w="2808311"/>
                <a:gridCol w="1800200"/>
                <a:gridCol w="2589814"/>
                <a:gridCol w="1370626"/>
              </a:tblGrid>
              <a:tr h="370840">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Manager Gender</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Not 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Total</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0.1704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0.6815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0.8519</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Female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0.0296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0.1185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0.1481</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Total</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0.2000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1.0000</a:t>
                      </a:r>
                      <a:endParaRPr lang="zh-TW" altLang="en-US" sz="2400" dirty="0">
                        <a:effectLst>
                          <a:outerShdw blurRad="38100" dist="38100" dir="2700000" algn="tl">
                            <a:srgbClr val="000000">
                              <a:alpha val="43137"/>
                            </a:srgbClr>
                          </a:outerShdw>
                        </a:effectLst>
                      </a:endParaRPr>
                    </a:p>
                  </a:txBody>
                  <a:tcPr/>
                </a:tc>
              </a:tr>
            </a:tbl>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597"/>
                                        </p:tgtEl>
                                        <p:attrNameLst>
                                          <p:attrName>style.visibility</p:attrName>
                                        </p:attrNameLst>
                                      </p:cBhvr>
                                      <p:to>
                                        <p:strVal val="visible"/>
                                      </p:to>
                                    </p:set>
                                    <p:animEffect transition="in" filter="wipe(left)">
                                      <p:cBhvr>
                                        <p:cTn id="7" dur="500"/>
                                        <p:tgtEl>
                                          <p:spTgt spid="2385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8603"/>
                                        </p:tgtEl>
                                        <p:attrNameLst>
                                          <p:attrName>style.visibility</p:attrName>
                                        </p:attrNameLst>
                                      </p:cBhvr>
                                      <p:to>
                                        <p:strVal val="visible"/>
                                      </p:to>
                                    </p:set>
                                    <p:animEffect transition="in" filter="wipe(left)">
                                      <p:cBhvr>
                                        <p:cTn id="12" dur="500"/>
                                        <p:tgtEl>
                                          <p:spTgt spid="238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autoUpdateAnimBg="0"/>
      <p:bldP spid="23860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5E0A112-B3A8-4DD5-A452-00F1391C083D}"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451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01EE04C-767C-4113-89F0-7807D251CCAA}" type="slidenum">
              <a:rPr kumimoji="1" lang="zh-TW" altLang="en-US">
                <a:effectLst>
                  <a:outerShdw blurRad="38100" dist="38100" dir="2700000" algn="tl">
                    <a:srgbClr val="000000"/>
                  </a:outerShdw>
                </a:effectLst>
                <a:ea typeface="華康細圓體" pitchFamily="49" charset="-120"/>
                <a:cs typeface="+mj-cs"/>
              </a:rPr>
              <a:pPr>
                <a:defRPr/>
              </a:pPr>
              <a:t>32</a:t>
            </a:fld>
            <a:endParaRPr kumimoji="1" lang="en-US" altLang="zh-TW">
              <a:effectLst>
                <a:outerShdw blurRad="38100" dist="38100" dir="2700000" algn="tl">
                  <a:srgbClr val="000000"/>
                </a:outerShdw>
              </a:effectLst>
              <a:ea typeface="華康細圓體" pitchFamily="49" charset="-120"/>
              <a:cs typeface="+mj-cs"/>
            </a:endParaRPr>
          </a:p>
        </p:txBody>
      </p:sp>
      <p:sp>
        <p:nvSpPr>
          <p:cNvPr id="239618" name="Rectangle 2"/>
          <p:cNvSpPr>
            <a:spLocks noGrp="1" noChangeArrowheads="1"/>
          </p:cNvSpPr>
          <p:nvPr>
            <p:ph type="title"/>
          </p:nvPr>
        </p:nvSpPr>
        <p:spPr>
          <a:xfrm>
            <a:off x="250825" y="260648"/>
            <a:ext cx="8569325" cy="1054596"/>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Mutually Exclusive Events</a:t>
            </a:r>
          </a:p>
        </p:txBody>
      </p:sp>
      <p:sp>
        <p:nvSpPr>
          <p:cNvPr id="239619" name="Rectangle 3"/>
          <p:cNvSpPr>
            <a:spLocks noGrp="1" noChangeArrowheads="1"/>
          </p:cNvSpPr>
          <p:nvPr>
            <p:ph type="body" idx="1"/>
          </p:nvPr>
        </p:nvSpPr>
        <p:spPr>
          <a:xfrm>
            <a:off x="179512" y="1287463"/>
            <a:ext cx="8785225" cy="3360182"/>
          </a:xfrm>
        </p:spPr>
        <p:txBody>
          <a:bodyPr lIns="90488" tIns="44450" rIns="90488" bIns="44450"/>
          <a:lstStyle/>
          <a:p>
            <a:pPr eaLnBrk="1" hangingPunct="1">
              <a:lnSpc>
                <a:spcPct val="90000"/>
              </a:lnSpc>
              <a:defRPr/>
            </a:pPr>
            <a:r>
              <a:rPr lang="en-US" altLang="zh-TW" sz="4000" dirty="0" smtClean="0"/>
              <a:t>Two events are said to be </a:t>
            </a:r>
            <a:r>
              <a:rPr lang="en-US" altLang="zh-TW" sz="4000" b="1" dirty="0" smtClean="0">
                <a:solidFill>
                  <a:schemeClr val="folHlink"/>
                </a:solidFill>
              </a:rPr>
              <a:t>mutually exclusive</a:t>
            </a:r>
            <a:r>
              <a:rPr lang="en-US" altLang="zh-TW" sz="4000" dirty="0" smtClean="0"/>
              <a:t> if the events have no sample points in common. That is, two events are mutually exclusive if, when one event occurs, the other cannot occur =&gt; </a:t>
            </a:r>
            <a:r>
              <a:rPr lang="en-US" altLang="zh-TW" sz="4000" b="1" i="1" dirty="0" smtClean="0">
                <a:solidFill>
                  <a:schemeClr val="accent2"/>
                </a:solidFill>
                <a:latin typeface="Times New Roman" panose="02020603050405020304" pitchFamily="18" charset="0"/>
                <a:cs typeface="Times New Roman" panose="02020603050405020304" pitchFamily="18" charset="0"/>
              </a:rPr>
              <a:t>P</a:t>
            </a:r>
            <a:r>
              <a:rPr lang="en-US" altLang="zh-TW" sz="4000" b="1" dirty="0" smtClean="0">
                <a:solidFill>
                  <a:schemeClr val="accent2"/>
                </a:solidFill>
              </a:rPr>
              <a:t>(</a:t>
            </a:r>
            <a:r>
              <a:rPr lang="en-US" altLang="zh-TW" sz="4000" b="1" i="1" dirty="0">
                <a:solidFill>
                  <a:schemeClr val="accent2"/>
                </a:solidFill>
                <a:latin typeface="Times New Roman" panose="02020603050405020304" pitchFamily="18" charset="0"/>
                <a:cs typeface="Times New Roman" panose="02020603050405020304" pitchFamily="18" charset="0"/>
              </a:rPr>
              <a:t>A</a:t>
            </a:r>
            <a:r>
              <a:rPr lang="en-US" altLang="zh-TW" sz="4000" b="1" dirty="0" smtClean="0">
                <a:solidFill>
                  <a:schemeClr val="accent2"/>
                </a:solidFill>
              </a:rPr>
              <a:t> </a:t>
            </a:r>
            <a:r>
              <a:rPr lang="en-US" altLang="zh-TW" sz="4000" b="1" dirty="0" smtClean="0">
                <a:solidFill>
                  <a:schemeClr val="accent2"/>
                </a:solidFill>
                <a:sym typeface="Symbol" panose="05050102010706020507" pitchFamily="18" charset="2"/>
              </a:rPr>
              <a:t></a:t>
            </a:r>
            <a:r>
              <a:rPr lang="en-US" altLang="zh-TW" sz="4000" b="1" dirty="0" smtClean="0">
                <a:solidFill>
                  <a:schemeClr val="accent2"/>
                </a:solidFill>
              </a:rPr>
              <a:t> </a:t>
            </a:r>
            <a:r>
              <a:rPr lang="en-US" altLang="zh-TW" sz="4000" b="1" i="1" dirty="0">
                <a:solidFill>
                  <a:schemeClr val="accent2"/>
                </a:solidFill>
                <a:latin typeface="Times New Roman" panose="02020603050405020304" pitchFamily="18" charset="0"/>
                <a:cs typeface="Times New Roman" panose="02020603050405020304" pitchFamily="18" charset="0"/>
              </a:rPr>
              <a:t>B</a:t>
            </a:r>
            <a:r>
              <a:rPr lang="en-US" altLang="zh-TW" sz="4000" b="1" dirty="0" smtClean="0">
                <a:solidFill>
                  <a:schemeClr val="accent2"/>
                </a:solidFill>
              </a:rPr>
              <a:t>) = </a:t>
            </a:r>
            <a:r>
              <a:rPr lang="en-US" altLang="zh-TW" sz="4000" b="1" dirty="0">
                <a:solidFill>
                  <a:schemeClr val="accent2"/>
                </a:solidFill>
                <a:sym typeface="Symbol" panose="05050102010706020507" pitchFamily="18" charset="2"/>
              </a:rPr>
              <a:t></a:t>
            </a:r>
            <a:endParaRPr lang="zh-TW" altLang="en-US" sz="4000" b="1" dirty="0" smtClean="0">
              <a:solidFill>
                <a:schemeClr val="accent2"/>
              </a:solidFill>
            </a:endParaRPr>
          </a:p>
        </p:txBody>
      </p:sp>
      <p:sp>
        <p:nvSpPr>
          <p:cNvPr id="64518" name="Rectangle 4"/>
          <p:cNvSpPr>
            <a:spLocks noChangeArrowheads="1"/>
          </p:cNvSpPr>
          <p:nvPr/>
        </p:nvSpPr>
        <p:spPr bwMode="auto">
          <a:xfrm>
            <a:off x="1042988" y="4691063"/>
            <a:ext cx="4273550" cy="1968500"/>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p:spPr>
        <p:txBody>
          <a:bodyPr wrap="none" anchor="ctr"/>
          <a:lstStyle/>
          <a:p>
            <a:endParaRPr lang="zh-TW" altLang="en-US"/>
          </a:p>
        </p:txBody>
      </p:sp>
      <p:sp>
        <p:nvSpPr>
          <p:cNvPr id="239621" name="Rectangle 5"/>
          <p:cNvSpPr>
            <a:spLocks noChangeArrowheads="1"/>
          </p:cNvSpPr>
          <p:nvPr/>
        </p:nvSpPr>
        <p:spPr bwMode="auto">
          <a:xfrm>
            <a:off x="6297613" y="5122789"/>
            <a:ext cx="1998946" cy="1320874"/>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eaLnBrk="0" hangingPunct="0">
              <a:defRPr/>
            </a:pPr>
            <a:r>
              <a:rPr lang="en-US" altLang="zh-TW" sz="4000" dirty="0">
                <a:effectLst>
                  <a:outerShdw blurRad="38100" dist="38100" dir="2700000" algn="tl">
                    <a:srgbClr val="000000"/>
                  </a:outerShdw>
                </a:effectLst>
                <a:latin typeface="+mn-lt"/>
                <a:ea typeface="+mn-ea"/>
              </a:rPr>
              <a:t>Sample </a:t>
            </a:r>
          </a:p>
          <a:p>
            <a:pPr eaLnBrk="0" hangingPunct="0">
              <a:defRPr/>
            </a:pPr>
            <a:r>
              <a:rPr lang="en-US" altLang="zh-TW" sz="4000" dirty="0">
                <a:effectLst>
                  <a:outerShdw blurRad="38100" dist="38100" dir="2700000" algn="tl">
                    <a:srgbClr val="000000"/>
                  </a:outerShdw>
                </a:effectLst>
                <a:latin typeface="+mn-lt"/>
                <a:ea typeface="+mn-ea"/>
              </a:rPr>
              <a:t>Space </a:t>
            </a:r>
            <a:r>
              <a:rPr kumimoji="0" lang="en-US" altLang="zh-TW" sz="3600" i="1" dirty="0">
                <a:latin typeface="Times New Roman" pitchFamily="18" charset="0"/>
              </a:rPr>
              <a:t>S</a:t>
            </a:r>
          </a:p>
        </p:txBody>
      </p:sp>
      <p:sp>
        <p:nvSpPr>
          <p:cNvPr id="239622" name="Line 6"/>
          <p:cNvSpPr>
            <a:spLocks noChangeShapeType="1"/>
          </p:cNvSpPr>
          <p:nvPr/>
        </p:nvSpPr>
        <p:spPr bwMode="auto">
          <a:xfrm flipH="1" flipV="1">
            <a:off x="5289550" y="5805488"/>
            <a:ext cx="1008063" cy="0"/>
          </a:xfrm>
          <a:prstGeom prst="line">
            <a:avLst/>
          </a:prstGeom>
          <a:noFill/>
          <a:ln w="28575">
            <a:solidFill>
              <a:schemeClr val="tx1"/>
            </a:solidFill>
            <a:round/>
            <a:headEnd/>
            <a:tailEnd type="triangle" w="med" len="med"/>
          </a:ln>
          <a:effectLst>
            <a:outerShdw dist="17961" dir="2700000" algn="ctr" rotWithShape="0">
              <a:srgbClr val="000000"/>
            </a:outerShdw>
          </a:effectLst>
        </p:spPr>
        <p:txBody>
          <a:bodyPr wrap="none" anchor="ctr"/>
          <a:lstStyle/>
          <a:p>
            <a:pPr>
              <a:defRPr/>
            </a:pPr>
            <a:endParaRPr lang="zh-TW" altLang="en-US"/>
          </a:p>
        </p:txBody>
      </p:sp>
      <p:sp>
        <p:nvSpPr>
          <p:cNvPr id="64521" name="Oval 7"/>
          <p:cNvSpPr>
            <a:spLocks noChangeArrowheads="1"/>
          </p:cNvSpPr>
          <p:nvPr/>
        </p:nvSpPr>
        <p:spPr bwMode="auto">
          <a:xfrm>
            <a:off x="3328988" y="4881563"/>
            <a:ext cx="1663700" cy="1587500"/>
          </a:xfrm>
          <a:prstGeom prst="ellipse">
            <a:avLst/>
          </a:prstGeom>
          <a:solidFill>
            <a:srgbClr val="990033"/>
          </a:solidFill>
          <a:ln w="12700">
            <a:solidFill>
              <a:schemeClr val="tx1"/>
            </a:solidFill>
            <a:round/>
            <a:headEnd/>
            <a:tailEnd/>
          </a:ln>
        </p:spPr>
        <p:txBody>
          <a:bodyPr wrap="none" anchor="ctr"/>
          <a:lstStyle/>
          <a:p>
            <a:endParaRPr lang="zh-TW" altLang="en-US"/>
          </a:p>
        </p:txBody>
      </p:sp>
      <p:sp>
        <p:nvSpPr>
          <p:cNvPr id="239624" name="Rectangle 8"/>
          <p:cNvSpPr>
            <a:spLocks noChangeArrowheads="1"/>
          </p:cNvSpPr>
          <p:nvPr/>
        </p:nvSpPr>
        <p:spPr bwMode="auto">
          <a:xfrm>
            <a:off x="3598863" y="5461000"/>
            <a:ext cx="1220656" cy="459100"/>
          </a:xfrm>
          <a:prstGeom prst="rect">
            <a:avLst/>
          </a:prstGeom>
          <a:noFill/>
          <a:ln w="12700">
            <a:noFill/>
            <a:miter lim="800000"/>
            <a:headEnd/>
            <a:tailEnd/>
          </a:ln>
          <a:effectLst/>
        </p:spPr>
        <p:txBody>
          <a:bodyPr wrap="none" lIns="90488" tIns="44450" rIns="90488" bIns="44450">
            <a:spAutoFit/>
          </a:bodyPr>
          <a:lstStyle/>
          <a:p>
            <a:pPr eaLnBrk="0" hangingPunct="0">
              <a:defRPr/>
            </a:pPr>
            <a:r>
              <a:rPr kumimoji="0" lang="en-US" altLang="zh-TW" sz="2400" dirty="0">
                <a:effectLst>
                  <a:outerShdw blurRad="38100" dist="38100" dir="2700000" algn="tl">
                    <a:srgbClr val="000000"/>
                  </a:outerShdw>
                </a:effectLst>
                <a:latin typeface="+mn-lt"/>
              </a:rPr>
              <a:t>Event </a:t>
            </a:r>
            <a:r>
              <a:rPr kumimoji="0" lang="en-US" altLang="zh-TW" sz="2400" i="1" dirty="0">
                <a:effectLst>
                  <a:outerShdw blurRad="38100" dist="38100" dir="2700000" algn="tl">
                    <a:srgbClr val="000000"/>
                  </a:outerShdw>
                </a:effectLst>
                <a:latin typeface="Times New Roman" panose="02020603050405020304" pitchFamily="18" charset="0"/>
                <a:cs typeface="Times New Roman" panose="02020603050405020304" pitchFamily="18" charset="0"/>
              </a:rPr>
              <a:t>B</a:t>
            </a:r>
            <a:endParaRPr kumimoji="0" lang="en-US" altLang="zh-TW" sz="2400" i="1" dirty="0">
              <a:solidFill>
                <a:srgbClr val="000000"/>
              </a:solidFill>
              <a:latin typeface="Times New Roman" panose="02020603050405020304" pitchFamily="18" charset="0"/>
              <a:cs typeface="Times New Roman" panose="02020603050405020304" pitchFamily="18" charset="0"/>
            </a:endParaRPr>
          </a:p>
        </p:txBody>
      </p:sp>
      <p:sp>
        <p:nvSpPr>
          <p:cNvPr id="64523" name="Oval 9"/>
          <p:cNvSpPr>
            <a:spLocks noChangeArrowheads="1"/>
          </p:cNvSpPr>
          <p:nvPr/>
        </p:nvSpPr>
        <p:spPr bwMode="auto">
          <a:xfrm>
            <a:off x="1385888" y="4881563"/>
            <a:ext cx="1663700" cy="1587500"/>
          </a:xfrm>
          <a:prstGeom prst="ellipse">
            <a:avLst/>
          </a:prstGeom>
          <a:solidFill>
            <a:srgbClr val="CC6600"/>
          </a:solidFill>
          <a:ln w="12700">
            <a:solidFill>
              <a:schemeClr val="tx1"/>
            </a:solidFill>
            <a:round/>
            <a:headEnd/>
            <a:tailEnd/>
          </a:ln>
        </p:spPr>
        <p:txBody>
          <a:bodyPr wrap="none" anchor="ctr"/>
          <a:lstStyle/>
          <a:p>
            <a:endParaRPr lang="zh-TW" altLang="en-US"/>
          </a:p>
        </p:txBody>
      </p:sp>
      <p:sp>
        <p:nvSpPr>
          <p:cNvPr id="239626" name="Rectangle 10"/>
          <p:cNvSpPr>
            <a:spLocks noChangeArrowheads="1"/>
          </p:cNvSpPr>
          <p:nvPr/>
        </p:nvSpPr>
        <p:spPr bwMode="auto">
          <a:xfrm>
            <a:off x="1636713" y="5461000"/>
            <a:ext cx="1223862" cy="459100"/>
          </a:xfrm>
          <a:prstGeom prst="rect">
            <a:avLst/>
          </a:prstGeom>
          <a:noFill/>
          <a:ln w="12700">
            <a:noFill/>
            <a:miter lim="800000"/>
            <a:headEnd/>
            <a:tailEnd/>
          </a:ln>
          <a:effectLst/>
        </p:spPr>
        <p:txBody>
          <a:bodyPr wrap="none" lIns="90488" tIns="44450" rIns="90488" bIns="44450">
            <a:spAutoFit/>
          </a:bodyPr>
          <a:lstStyle/>
          <a:p>
            <a:pPr eaLnBrk="0" hangingPunct="0">
              <a:defRPr/>
            </a:pPr>
            <a:r>
              <a:rPr kumimoji="0" lang="en-US" altLang="zh-TW" sz="2400" dirty="0">
                <a:effectLst>
                  <a:outerShdw blurRad="38100" dist="38100" dir="2700000" algn="tl">
                    <a:srgbClr val="000000"/>
                  </a:outerShdw>
                </a:effectLst>
                <a:latin typeface="+mn-lt"/>
              </a:rPr>
              <a:t>Event </a:t>
            </a:r>
            <a:r>
              <a:rPr kumimoji="0" lang="en-US" altLang="zh-TW" sz="2400" i="1" dirty="0">
                <a:effectLst>
                  <a:outerShdw blurRad="38100" dist="38100" dir="2700000" algn="tl">
                    <a:srgbClr val="000000"/>
                  </a:outerShdw>
                </a:effectLst>
                <a:latin typeface="Times New Roman" panose="02020603050405020304" pitchFamily="18" charset="0"/>
                <a:cs typeface="Times New Roman" panose="02020603050405020304" pitchFamily="18" charset="0"/>
              </a:rPr>
              <a:t>A</a:t>
            </a:r>
          </a:p>
        </p:txBody>
      </p:sp>
    </p:spTree>
  </p:cSld>
  <p:clrMapOvr>
    <a:masterClrMapping/>
  </p:clrMapOvr>
  <p:transition>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extLst>
              <p:ext uri="{D42A27DB-BD31-4B8C-83A1-F6EECF244321}">
                <p14:modId xmlns:p14="http://schemas.microsoft.com/office/powerpoint/2010/main" val="4282371012"/>
              </p:ext>
            </p:extLst>
          </p:nvPr>
        </p:nvGraphicFramePr>
        <p:xfrm>
          <a:off x="323529" y="4336504"/>
          <a:ext cx="8568951" cy="1828800"/>
        </p:xfrm>
        <a:graphic>
          <a:graphicData uri="http://schemas.openxmlformats.org/drawingml/2006/table">
            <a:tbl>
              <a:tblPr firstRow="1" bandRow="1">
                <a:tableStyleId>{5C22544A-7EE6-4342-B048-85BDC9FD1C3A}</a:tableStyleId>
              </a:tblPr>
              <a:tblGrid>
                <a:gridCol w="2808311"/>
                <a:gridCol w="1800200"/>
                <a:gridCol w="2589814"/>
                <a:gridCol w="1370626"/>
              </a:tblGrid>
              <a:tr h="370840">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Manager Gender</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Not 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Total</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0.1704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0.6815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0.8519</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Female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0.0296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0.1185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0.1481</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Total</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0.2000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1.0000</a:t>
                      </a:r>
                      <a:endParaRPr lang="zh-TW" altLang="en-US" sz="2400" dirty="0">
                        <a:effectLst>
                          <a:outerShdw blurRad="38100" dist="38100" dir="2700000" algn="tl">
                            <a:srgbClr val="000000">
                              <a:alpha val="43137"/>
                            </a:srgbClr>
                          </a:outerShdw>
                        </a:effectLst>
                      </a:endParaRPr>
                    </a:p>
                  </a:txBody>
                  <a:tcPr/>
                </a:tc>
              </a:tr>
            </a:tbl>
          </a:graphicData>
        </a:graphic>
      </p:graphicFrame>
      <p:sp>
        <p:nvSpPr>
          <p:cNvPr id="14339" name="日期版面配置區 2"/>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E2E3FA0-AA4D-4693-BBEF-B61AAE7559AC}"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4340"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7BF3E15-748B-4DAF-8007-89553D4D816B}" type="slidenum">
              <a:rPr kumimoji="1" lang="zh-TW" altLang="en-US">
                <a:effectLst>
                  <a:outerShdw blurRad="38100" dist="38100" dir="2700000" algn="tl">
                    <a:srgbClr val="000000"/>
                  </a:outerShdw>
                </a:effectLst>
                <a:ea typeface="華康細圓體" pitchFamily="49" charset="-120"/>
                <a:cs typeface="+mj-cs"/>
              </a:rPr>
              <a:pPr>
                <a:defRPr/>
              </a:pPr>
              <a:t>33</a:t>
            </a:fld>
            <a:endParaRPr kumimoji="1" lang="en-US" altLang="zh-TW">
              <a:effectLst>
                <a:outerShdw blurRad="38100" dist="38100" dir="2700000" algn="tl">
                  <a:srgbClr val="000000"/>
                </a:outerShdw>
              </a:effectLst>
              <a:ea typeface="華康細圓體" pitchFamily="49" charset="-120"/>
              <a:cs typeface="+mj-cs"/>
            </a:endParaRPr>
          </a:p>
        </p:txBody>
      </p:sp>
      <p:sp>
        <p:nvSpPr>
          <p:cNvPr id="244738" name="Rectangle 1026"/>
          <p:cNvSpPr>
            <a:spLocks noGrp="1" noChangeArrowheads="1"/>
          </p:cNvSpPr>
          <p:nvPr>
            <p:ph type="title"/>
          </p:nvPr>
        </p:nvSpPr>
        <p:spPr>
          <a:xfrm>
            <a:off x="611188" y="260350"/>
            <a:ext cx="771525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The Intersection</a:t>
            </a:r>
          </a:p>
        </p:txBody>
      </p:sp>
      <p:sp>
        <p:nvSpPr>
          <p:cNvPr id="244740" name="Rectangle 1028"/>
          <p:cNvSpPr>
            <a:spLocks noChangeArrowheads="1"/>
          </p:cNvSpPr>
          <p:nvPr/>
        </p:nvSpPr>
        <p:spPr bwMode="auto">
          <a:xfrm>
            <a:off x="323528" y="4741393"/>
            <a:ext cx="8582347" cy="504056"/>
          </a:xfrm>
          <a:prstGeom prst="rect">
            <a:avLst/>
          </a:prstGeom>
          <a:noFill/>
          <a:ln w="28575">
            <a:solidFill>
              <a:schemeClr val="tx2"/>
            </a:solidFill>
            <a:miter lim="800000"/>
            <a:headEnd/>
            <a:tailEnd/>
          </a:ln>
          <a:effectLst>
            <a:outerShdw dist="35921" dir="2700000" algn="ctr" rotWithShape="0">
              <a:schemeClr val="bg2"/>
            </a:outerShdw>
          </a:effectLst>
        </p:spPr>
        <p:txBody>
          <a:bodyPr wrap="none" anchor="ctr"/>
          <a:lstStyle/>
          <a:p>
            <a:pPr>
              <a:defRPr/>
            </a:pPr>
            <a:endParaRPr lang="zh-TW" altLang="en-US"/>
          </a:p>
        </p:txBody>
      </p:sp>
      <p:sp>
        <p:nvSpPr>
          <p:cNvPr id="244741" name="Rectangle 1029"/>
          <p:cNvSpPr>
            <a:spLocks noChangeArrowheads="1"/>
          </p:cNvSpPr>
          <p:nvPr/>
        </p:nvSpPr>
        <p:spPr bwMode="auto">
          <a:xfrm>
            <a:off x="3131841" y="4336504"/>
            <a:ext cx="1800200" cy="1800200"/>
          </a:xfrm>
          <a:prstGeom prst="rect">
            <a:avLst/>
          </a:prstGeom>
          <a:noFill/>
          <a:ln w="28575">
            <a:solidFill>
              <a:srgbClr val="FFFF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244742" name="Rectangle 1030"/>
          <p:cNvSpPr>
            <a:spLocks noChangeArrowheads="1"/>
          </p:cNvSpPr>
          <p:nvPr/>
        </p:nvSpPr>
        <p:spPr bwMode="auto">
          <a:xfrm>
            <a:off x="3131841" y="4741393"/>
            <a:ext cx="1872208" cy="537592"/>
          </a:xfrm>
          <a:prstGeom prst="rect">
            <a:avLst/>
          </a:prstGeom>
          <a:solidFill>
            <a:schemeClr val="tx2">
              <a:alpha val="50195"/>
            </a:schemeClr>
          </a:solidFill>
          <a:ln w="12700">
            <a:solidFill>
              <a:schemeClr val="tx1"/>
            </a:solidFill>
            <a:miter lim="800000"/>
            <a:headEnd/>
            <a:tailEnd/>
          </a:ln>
        </p:spPr>
        <p:txBody>
          <a:bodyPr wrap="none" anchor="ctr"/>
          <a:lstStyle/>
          <a:p>
            <a:endParaRPr lang="zh-TW" altLang="en-US"/>
          </a:p>
        </p:txBody>
      </p:sp>
      <p:sp>
        <p:nvSpPr>
          <p:cNvPr id="244743" name="Line 1031"/>
          <p:cNvSpPr>
            <a:spLocks noChangeShapeType="1"/>
          </p:cNvSpPr>
          <p:nvPr/>
        </p:nvSpPr>
        <p:spPr bwMode="auto">
          <a:xfrm flipV="1">
            <a:off x="3923929" y="3528083"/>
            <a:ext cx="0" cy="1168459"/>
          </a:xfrm>
          <a:prstGeom prst="line">
            <a:avLst/>
          </a:prstGeom>
          <a:noFill/>
          <a:ln w="38100">
            <a:solidFill>
              <a:schemeClr val="tx2"/>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44744" name="Text Box 1032"/>
          <p:cNvSpPr txBox="1">
            <a:spLocks noChangeArrowheads="1"/>
          </p:cNvSpPr>
          <p:nvPr/>
        </p:nvSpPr>
        <p:spPr bwMode="auto">
          <a:xfrm>
            <a:off x="539552" y="1404426"/>
            <a:ext cx="8136904" cy="2123658"/>
          </a:xfrm>
          <a:prstGeom prst="rect">
            <a:avLst/>
          </a:prstGeom>
          <a:noFill/>
          <a:ln w="28575">
            <a:solidFill>
              <a:schemeClr val="tx2"/>
            </a:solidFill>
            <a:miter lim="800000"/>
            <a:headEnd/>
            <a:tailEnd/>
          </a:ln>
          <a:effectLst>
            <a:outerShdw dist="35921" dir="2700000" algn="ctr" rotWithShape="0">
              <a:schemeClr val="bg2"/>
            </a:outerShdw>
          </a:effectLst>
        </p:spPr>
        <p:txBody>
          <a:bodyPr wrap="square">
            <a:spAutoFit/>
          </a:bodyPr>
          <a:lstStyle/>
          <a:p>
            <a:pPr algn="ctr">
              <a:defRPr/>
            </a:pP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 </a:t>
            </a:r>
            <a:r>
              <a:rPr lang="en-US" altLang="zh-TW" sz="4400" dirty="0">
                <a:effectLst>
                  <a:outerShdw blurRad="38100" dist="38100" dir="2700000" algn="tl">
                    <a:srgbClr val="000000"/>
                  </a:outerShdw>
                </a:effectLst>
              </a:rPr>
              <a:t>and </a:t>
            </a:r>
            <a:r>
              <a:rPr lang="en-US" altLang="zh-TW" sz="4400" i="1" dirty="0">
                <a:effectLst>
                  <a:outerShdw blurRad="38100" dist="38100" dir="2700000" algn="tl">
                    <a:srgbClr val="000000"/>
                  </a:outerShdw>
                </a:effectLst>
                <a:latin typeface="Times New Roman" pitchFamily="18" charset="0"/>
              </a:rPr>
              <a:t>M</a:t>
            </a:r>
            <a:r>
              <a:rPr lang="en-US" altLang="zh-TW" sz="4400" dirty="0">
                <a:effectLst>
                  <a:outerShdw blurRad="38100" dist="38100" dir="2700000" algn="tl">
                    <a:srgbClr val="000000"/>
                  </a:outerShdw>
                </a:effectLst>
              </a:rPr>
              <a:t>) = 0.1704 &gt; 0 </a:t>
            </a:r>
          </a:p>
          <a:p>
            <a:pPr>
              <a:defRPr/>
            </a:pPr>
            <a:r>
              <a:rPr lang="en-US" altLang="zh-TW" sz="4400" dirty="0">
                <a:effectLst>
                  <a:outerShdw blurRad="38100" dist="38100" dir="2700000" algn="tl">
                    <a:srgbClr val="000000"/>
                  </a:outerShdw>
                </a:effectLst>
              </a:rPr>
              <a:t>=&gt; </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 </a:t>
            </a:r>
            <a:r>
              <a:rPr lang="en-US" altLang="zh-TW" sz="4400" dirty="0">
                <a:effectLst>
                  <a:outerShdw blurRad="38100" dist="38100" dir="2700000" algn="tl">
                    <a:srgbClr val="000000"/>
                  </a:outerShdw>
                </a:effectLst>
              </a:rPr>
              <a:t>and </a:t>
            </a:r>
            <a:r>
              <a:rPr lang="en-US" altLang="zh-TW" sz="4400" i="1" dirty="0">
                <a:effectLst>
                  <a:outerShdw blurRad="38100" dist="38100" dir="2700000" algn="tl">
                    <a:srgbClr val="000000"/>
                  </a:outerShdw>
                </a:effectLst>
                <a:latin typeface="Times New Roman" pitchFamily="18" charset="0"/>
              </a:rPr>
              <a:t>M</a:t>
            </a:r>
            <a:r>
              <a:rPr lang="en-US" altLang="zh-TW" sz="4400" dirty="0">
                <a:effectLst>
                  <a:outerShdw blurRad="38100" dist="38100" dir="2700000" algn="tl">
                    <a:srgbClr val="000000"/>
                  </a:outerShdw>
                </a:effectLst>
              </a:rPr>
              <a:t> are not mutually exclusive </a:t>
            </a:r>
            <a:r>
              <a:rPr lang="en-US" altLang="zh-TW" sz="4400" dirty="0" smtClean="0">
                <a:effectLst>
                  <a:outerShdw blurRad="38100" dist="38100" dir="2700000" algn="tl">
                    <a:srgbClr val="000000"/>
                  </a:outerShdw>
                </a:effectLst>
              </a:rPr>
              <a:t>events</a:t>
            </a:r>
            <a:endParaRPr lang="en-US" altLang="zh-TW" sz="4400" dirty="0">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40"/>
                                        </p:tgtEl>
                                        <p:attrNameLst>
                                          <p:attrName>style.visibility</p:attrName>
                                        </p:attrNameLst>
                                      </p:cBhvr>
                                      <p:to>
                                        <p:strVal val="visible"/>
                                      </p:to>
                                    </p:set>
                                    <p:animEffect transition="in" filter="wipe(left)">
                                      <p:cBhvr>
                                        <p:cTn id="7" dur="500"/>
                                        <p:tgtEl>
                                          <p:spTgt spid="2447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44741"/>
                                        </p:tgtEl>
                                        <p:attrNameLst>
                                          <p:attrName>style.visibility</p:attrName>
                                        </p:attrNameLst>
                                      </p:cBhvr>
                                      <p:to>
                                        <p:strVal val="visible"/>
                                      </p:to>
                                    </p:set>
                                    <p:animEffect transition="in" filter="wipe(up)">
                                      <p:cBhvr>
                                        <p:cTn id="11" dur="500"/>
                                        <p:tgtEl>
                                          <p:spTgt spid="24474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44742"/>
                                        </p:tgtEl>
                                        <p:attrNameLst>
                                          <p:attrName>style.visibility</p:attrName>
                                        </p:attrNameLst>
                                      </p:cBhvr>
                                      <p:to>
                                        <p:strVal val="visible"/>
                                      </p:to>
                                    </p:set>
                                    <p:animEffect transition="in" filter="dissolve">
                                      <p:cBhvr>
                                        <p:cTn id="15" dur="500"/>
                                        <p:tgtEl>
                                          <p:spTgt spid="24474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44743"/>
                                        </p:tgtEl>
                                        <p:attrNameLst>
                                          <p:attrName>style.visibility</p:attrName>
                                        </p:attrNameLst>
                                      </p:cBhvr>
                                      <p:to>
                                        <p:strVal val="visible"/>
                                      </p:to>
                                    </p:set>
                                    <p:animEffect transition="in" filter="wipe(down)">
                                      <p:cBhvr>
                                        <p:cTn id="19" dur="500"/>
                                        <p:tgtEl>
                                          <p:spTgt spid="24474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44744"/>
                                        </p:tgtEl>
                                        <p:attrNameLst>
                                          <p:attrName>style.visibility</p:attrName>
                                        </p:attrNameLst>
                                      </p:cBhvr>
                                      <p:to>
                                        <p:strVal val="visible"/>
                                      </p:to>
                                    </p:set>
                                    <p:animEffect transition="in" filter="dissolve">
                                      <p:cBhvr>
                                        <p:cTn id="23" dur="500"/>
                                        <p:tgtEl>
                                          <p:spTgt spid="244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animBg="1"/>
      <p:bldP spid="244741" grpId="0" animBg="1"/>
      <p:bldP spid="244742" grpId="0" animBg="1"/>
      <p:bldP spid="244744"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FA3DFAA-5BD5-436E-A44E-50D9E3AD1A2E}"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553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BC17890-0D8A-46B0-ACA9-A8C7FEFB3E0B}" type="slidenum">
              <a:rPr kumimoji="1" lang="zh-TW" altLang="en-US">
                <a:effectLst>
                  <a:outerShdw blurRad="38100" dist="38100" dir="2700000" algn="tl">
                    <a:srgbClr val="000000"/>
                  </a:outerShdw>
                </a:effectLst>
                <a:ea typeface="華康細圓體" pitchFamily="49" charset="-120"/>
                <a:cs typeface="+mj-cs"/>
              </a:rPr>
              <a:pPr>
                <a:defRPr/>
              </a:pPr>
              <a:t>34</a:t>
            </a:fld>
            <a:endParaRPr kumimoji="1" lang="en-US" altLang="zh-TW">
              <a:effectLst>
                <a:outerShdw blurRad="38100" dist="38100" dir="2700000" algn="tl">
                  <a:srgbClr val="000000"/>
                </a:outerShdw>
              </a:effectLst>
              <a:ea typeface="華康細圓體" pitchFamily="49" charset="-120"/>
              <a:cs typeface="+mj-cs"/>
            </a:endParaRPr>
          </a:p>
        </p:txBody>
      </p:sp>
      <p:sp>
        <p:nvSpPr>
          <p:cNvPr id="229378" name="Rectangle 2"/>
          <p:cNvSpPr>
            <a:spLocks noGrp="1" noChangeArrowheads="1"/>
          </p:cNvSpPr>
          <p:nvPr>
            <p:ph type="title"/>
          </p:nvPr>
        </p:nvSpPr>
        <p:spPr>
          <a:xfrm>
            <a:off x="395536" y="260648"/>
            <a:ext cx="8310314" cy="117998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Note</a:t>
            </a:r>
          </a:p>
        </p:txBody>
      </p:sp>
      <p:sp>
        <p:nvSpPr>
          <p:cNvPr id="229379" name="Rectangle 3"/>
          <p:cNvSpPr>
            <a:spLocks noGrp="1" noChangeArrowheads="1"/>
          </p:cNvSpPr>
          <p:nvPr>
            <p:ph type="body" idx="1"/>
          </p:nvPr>
        </p:nvSpPr>
        <p:spPr>
          <a:xfrm>
            <a:off x="395536" y="1268760"/>
            <a:ext cx="8409186" cy="5060032"/>
          </a:xfrm>
        </p:spPr>
        <p:txBody>
          <a:bodyPr/>
          <a:lstStyle/>
          <a:p>
            <a:pPr eaLnBrk="1" hangingPunct="1">
              <a:buFont typeface="Wingdings" pitchFamily="2" charset="2"/>
              <a:buNone/>
              <a:defRPr/>
            </a:pPr>
            <a:r>
              <a:rPr lang="en-US" altLang="zh-TW" dirty="0" smtClean="0"/>
              <a:t>Independent events and mutually exclusive events are not the same!!</a:t>
            </a:r>
          </a:p>
          <a:p>
            <a:pPr eaLnBrk="1" hangingPunct="1">
              <a:buFont typeface="Wingdings" pitchFamily="2" charset="2"/>
              <a:buNone/>
              <a:defRPr/>
            </a:pPr>
            <a:r>
              <a:rPr lang="en-US" altLang="zh-TW" b="1" dirty="0" smtClean="0">
                <a:solidFill>
                  <a:schemeClr val="accent2"/>
                </a:solidFill>
              </a:rPr>
              <a:t>Independent</a:t>
            </a:r>
            <a:r>
              <a:rPr lang="en-US" altLang="zh-TW" dirty="0" smtClean="0"/>
              <a:t>: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A</a:t>
            </a:r>
            <a:r>
              <a:rPr lang="en-US" altLang="zh-TW" dirty="0" smtClean="0"/>
              <a:t>|</a:t>
            </a:r>
            <a:r>
              <a:rPr lang="en-US" altLang="zh-TW" i="1" dirty="0" smtClean="0">
                <a:latin typeface="Times New Roman" pitchFamily="18" charset="0"/>
              </a:rPr>
              <a:t>B</a:t>
            </a:r>
            <a:r>
              <a:rPr lang="en-US" altLang="zh-TW" dirty="0" smtClean="0"/>
              <a:t>) =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A</a:t>
            </a:r>
            <a:r>
              <a:rPr lang="en-US" altLang="zh-TW" dirty="0" smtClean="0"/>
              <a:t>) or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B</a:t>
            </a:r>
            <a:r>
              <a:rPr lang="en-US" altLang="zh-TW" dirty="0" smtClean="0"/>
              <a:t>|</a:t>
            </a:r>
            <a:r>
              <a:rPr lang="en-US" altLang="zh-TW" i="1" dirty="0" smtClean="0">
                <a:latin typeface="Times New Roman" pitchFamily="18" charset="0"/>
              </a:rPr>
              <a:t>A</a:t>
            </a:r>
            <a:r>
              <a:rPr lang="en-US" altLang="zh-TW" dirty="0" smtClean="0"/>
              <a:t>) =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B</a:t>
            </a:r>
            <a:r>
              <a:rPr lang="en-US" altLang="zh-TW" dirty="0" smtClean="0"/>
              <a:t>). </a:t>
            </a:r>
          </a:p>
          <a:p>
            <a:pPr eaLnBrk="1" hangingPunct="1">
              <a:buFont typeface="Wingdings" pitchFamily="2" charset="2"/>
              <a:buNone/>
              <a:defRPr/>
            </a:pPr>
            <a:r>
              <a:rPr lang="en-US" altLang="zh-TW" b="1" dirty="0" smtClean="0">
                <a:solidFill>
                  <a:srgbClr val="FFFF00"/>
                </a:solidFill>
              </a:rPr>
              <a:t>Mutually Exclusive</a:t>
            </a:r>
            <a:r>
              <a:rPr lang="en-US" altLang="zh-TW" dirty="0" smtClean="0"/>
              <a:t>: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A</a:t>
            </a:r>
            <a:r>
              <a:rPr lang="en-US" altLang="zh-TW" dirty="0" smtClean="0"/>
              <a:t> and </a:t>
            </a:r>
            <a:r>
              <a:rPr lang="en-US" altLang="zh-TW" i="1" dirty="0" smtClean="0">
                <a:latin typeface="Times New Roman" pitchFamily="18" charset="0"/>
              </a:rPr>
              <a:t>B</a:t>
            </a:r>
            <a:r>
              <a:rPr lang="en-US" altLang="zh-TW" dirty="0" smtClean="0"/>
              <a:t>) = 0</a:t>
            </a:r>
          </a:p>
        </p:txBody>
      </p:sp>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版面配置區 2"/>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F76D393-FEC2-4ABD-9352-CBB25E13C5EF}"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6563"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219A305-9EB9-4ECC-AFB0-299B85CB0BEC}" type="slidenum">
              <a:rPr kumimoji="1" lang="zh-TW" altLang="en-US">
                <a:effectLst>
                  <a:outerShdw blurRad="38100" dist="38100" dir="2700000" algn="tl">
                    <a:srgbClr val="000000"/>
                  </a:outerShdw>
                </a:effectLst>
                <a:ea typeface="華康細圓體" pitchFamily="49" charset="-120"/>
                <a:cs typeface="+mj-cs"/>
              </a:rPr>
              <a:pPr>
                <a:defRPr/>
              </a:pPr>
              <a:t>35</a:t>
            </a:fld>
            <a:endParaRPr kumimoji="1" lang="en-US" altLang="zh-TW">
              <a:effectLst>
                <a:outerShdw blurRad="38100" dist="38100" dir="2700000" algn="tl">
                  <a:srgbClr val="000000"/>
                </a:outerShdw>
              </a:effectLst>
              <a:ea typeface="華康細圓體" pitchFamily="49" charset="-120"/>
              <a:cs typeface="+mj-cs"/>
            </a:endParaRPr>
          </a:p>
        </p:txBody>
      </p:sp>
      <p:sp>
        <p:nvSpPr>
          <p:cNvPr id="230402" name="Rectangle 2"/>
          <p:cNvSpPr>
            <a:spLocks noChangeArrowheads="1"/>
          </p:cNvSpPr>
          <p:nvPr/>
        </p:nvSpPr>
        <p:spPr bwMode="auto">
          <a:xfrm>
            <a:off x="1295400" y="2057400"/>
            <a:ext cx="6781800" cy="1905000"/>
          </a:xfrm>
          <a:prstGeom prst="rect">
            <a:avLst/>
          </a:prstGeom>
          <a:solidFill>
            <a:schemeClr val="tx2"/>
          </a:solidFill>
          <a:ln w="9525">
            <a:solidFill>
              <a:srgbClr val="FF00FF"/>
            </a:solidFill>
            <a:miter lim="800000"/>
            <a:headEnd/>
            <a:tailEnd/>
          </a:ln>
          <a:effectLst>
            <a:outerShdw dist="35921" dir="2700000" algn="ctr" rotWithShape="0">
              <a:schemeClr val="bg2"/>
            </a:outerShdw>
          </a:effectLst>
        </p:spPr>
        <p:txBody>
          <a:bodyPr wrap="none" anchor="ctr"/>
          <a:lstStyle/>
          <a:p>
            <a:pPr>
              <a:defRPr/>
            </a:pPr>
            <a:endParaRPr lang="zh-TW" altLang="en-US"/>
          </a:p>
        </p:txBody>
      </p:sp>
      <p:sp>
        <p:nvSpPr>
          <p:cNvPr id="230403" name="Oval 3"/>
          <p:cNvSpPr>
            <a:spLocks noChangeArrowheads="1"/>
          </p:cNvSpPr>
          <p:nvPr/>
        </p:nvSpPr>
        <p:spPr bwMode="auto">
          <a:xfrm>
            <a:off x="2133600" y="2362200"/>
            <a:ext cx="2590800" cy="1447800"/>
          </a:xfrm>
          <a:prstGeom prst="ellipse">
            <a:avLst/>
          </a:prstGeom>
          <a:solidFill>
            <a:schemeClr val="accent2"/>
          </a:solidFill>
          <a:ln w="9525">
            <a:solidFill>
              <a:srgbClr val="FF00FF"/>
            </a:solidFill>
            <a:round/>
            <a:headEnd/>
            <a:tailEnd/>
          </a:ln>
          <a:effectLst>
            <a:outerShdw dist="107763" dir="18900000" algn="ctr" rotWithShape="0">
              <a:schemeClr val="bg2"/>
            </a:outerShdw>
          </a:effectLst>
        </p:spPr>
        <p:txBody>
          <a:bodyPr wrap="none" anchor="ctr"/>
          <a:lstStyle/>
          <a:p>
            <a:pPr algn="ctr" eaLnBrk="0" hangingPunct="0">
              <a:defRPr/>
            </a:pPr>
            <a:r>
              <a:rPr kumimoji="0" lang="en-US" altLang="zh-TW" sz="4400" b="1" i="1">
                <a:solidFill>
                  <a:schemeClr val="bg1"/>
                </a:solidFill>
                <a:effectLst>
                  <a:outerShdw blurRad="38100" dist="38100" dir="2700000" algn="tl">
                    <a:srgbClr val="000000"/>
                  </a:outerShdw>
                </a:effectLst>
                <a:latin typeface="Times New Roman" pitchFamily="18" charset="0"/>
              </a:rPr>
              <a:t>A</a:t>
            </a:r>
            <a:endParaRPr kumimoji="0" lang="en-US" altLang="zh-TW" sz="4400" i="1">
              <a:solidFill>
                <a:schemeClr val="bg1"/>
              </a:solidFill>
              <a:effectLst>
                <a:outerShdw blurRad="38100" dist="38100" dir="2700000" algn="tl">
                  <a:srgbClr val="000000"/>
                </a:outerShdw>
              </a:effectLst>
              <a:latin typeface="Times New Roman" pitchFamily="18" charset="0"/>
            </a:endParaRPr>
          </a:p>
        </p:txBody>
      </p:sp>
      <p:sp>
        <p:nvSpPr>
          <p:cNvPr id="230404" name="Oval 4"/>
          <p:cNvSpPr>
            <a:spLocks noChangeArrowheads="1"/>
          </p:cNvSpPr>
          <p:nvPr/>
        </p:nvSpPr>
        <p:spPr bwMode="auto">
          <a:xfrm>
            <a:off x="5410200" y="2057400"/>
            <a:ext cx="1981200" cy="1828800"/>
          </a:xfrm>
          <a:prstGeom prst="ellipse">
            <a:avLst/>
          </a:prstGeom>
          <a:solidFill>
            <a:srgbClr val="FF00FF"/>
          </a:solidFill>
          <a:ln w="9525">
            <a:solidFill>
              <a:srgbClr val="FF00FF"/>
            </a:solidFill>
            <a:round/>
            <a:headEnd/>
            <a:tailEnd/>
          </a:ln>
          <a:effectLst>
            <a:outerShdw dist="107763" dir="18900000" algn="ctr" rotWithShape="0">
              <a:schemeClr val="bg2"/>
            </a:outerShdw>
          </a:effectLst>
        </p:spPr>
        <p:txBody>
          <a:bodyPr wrap="none" anchor="ctr"/>
          <a:lstStyle/>
          <a:p>
            <a:pPr algn="ctr" eaLnBrk="0" hangingPunct="0">
              <a:defRPr/>
            </a:pPr>
            <a:r>
              <a:rPr kumimoji="0" lang="en-US" altLang="zh-TW" sz="4400" b="1">
                <a:solidFill>
                  <a:schemeClr val="bg1"/>
                </a:solidFill>
                <a:effectLst>
                  <a:outerShdw blurRad="38100" dist="38100" dir="2700000" algn="tl">
                    <a:srgbClr val="000000"/>
                  </a:outerShdw>
                </a:effectLst>
                <a:latin typeface="Arial Narrow" pitchFamily="34" charset="0"/>
              </a:rPr>
              <a:t>B</a:t>
            </a:r>
            <a:endParaRPr kumimoji="0" lang="en-US" altLang="zh-TW" sz="4400">
              <a:effectLst>
                <a:outerShdw blurRad="38100" dist="38100" dir="2700000" algn="tl">
                  <a:srgbClr val="000000"/>
                </a:outerShdw>
              </a:effectLst>
              <a:latin typeface="Arial Narrow" pitchFamily="34" charset="0"/>
            </a:endParaRPr>
          </a:p>
        </p:txBody>
      </p:sp>
      <p:sp>
        <p:nvSpPr>
          <p:cNvPr id="230405" name="Text Box 5"/>
          <p:cNvSpPr txBox="1">
            <a:spLocks noChangeArrowheads="1"/>
          </p:cNvSpPr>
          <p:nvPr/>
        </p:nvSpPr>
        <p:spPr bwMode="auto">
          <a:xfrm>
            <a:off x="539750" y="4260800"/>
            <a:ext cx="8229600" cy="2308324"/>
          </a:xfrm>
          <a:prstGeom prst="rect">
            <a:avLst/>
          </a:prstGeom>
          <a:noFill/>
          <a:ln w="9525">
            <a:noFill/>
            <a:miter lim="800000"/>
            <a:headEnd/>
            <a:tailEnd/>
          </a:ln>
          <a:effectLst/>
        </p:spPr>
        <p:txBody>
          <a:bodyPr anchor="ctr">
            <a:spAutoFit/>
          </a:bodyPr>
          <a:lstStyle/>
          <a:p>
            <a:pPr eaLnBrk="0" hangingPunct="0">
              <a:lnSpc>
                <a:spcPct val="90000"/>
              </a:lnSpc>
              <a:defRPr/>
            </a:pPr>
            <a:r>
              <a:rPr kumimoji="0" lang="en-US" altLang="zh-TW" sz="4000" i="1" dirty="0">
                <a:effectLst>
                  <a:outerShdw blurRad="38100" dist="38100" dir="2700000" algn="tl">
                    <a:srgbClr val="000000"/>
                  </a:outerShdw>
                </a:effectLst>
                <a:latin typeface="Times New Roman" pitchFamily="18" charset="0"/>
              </a:rPr>
              <a:t>A</a:t>
            </a:r>
            <a:r>
              <a:rPr kumimoji="0" lang="en-US" altLang="zh-TW" sz="4000" dirty="0">
                <a:effectLst>
                  <a:outerShdw blurRad="38100" dist="38100" dir="2700000" algn="tl">
                    <a:srgbClr val="000000"/>
                  </a:outerShdw>
                </a:effectLst>
              </a:rPr>
              <a:t> and </a:t>
            </a:r>
            <a:r>
              <a:rPr kumimoji="0" lang="en-US" altLang="zh-TW" sz="4000" i="1" dirty="0">
                <a:effectLst>
                  <a:outerShdw blurRad="38100" dist="38100" dir="2700000" algn="tl">
                    <a:srgbClr val="000000"/>
                  </a:outerShdw>
                </a:effectLst>
                <a:latin typeface="Times New Roman" pitchFamily="18" charset="0"/>
              </a:rPr>
              <a:t>B</a:t>
            </a:r>
            <a:r>
              <a:rPr kumimoji="0" lang="en-US" altLang="zh-TW" sz="4000" dirty="0">
                <a:effectLst>
                  <a:outerShdw blurRad="38100" dist="38100" dir="2700000" algn="tl">
                    <a:srgbClr val="000000"/>
                  </a:outerShdw>
                </a:effectLst>
              </a:rPr>
              <a:t> are two mutually exclusive events, and </a:t>
            </a:r>
            <a:r>
              <a:rPr kumimoji="0" lang="en-US" altLang="zh-TW" sz="4000" i="1" dirty="0">
                <a:effectLst>
                  <a:outerShdw blurRad="38100" dist="38100" dir="2700000" algn="tl">
                    <a:srgbClr val="000000"/>
                  </a:outerShdw>
                </a:effectLst>
                <a:latin typeface="Times New Roman" pitchFamily="18" charset="0"/>
              </a:rPr>
              <a:t>A</a:t>
            </a:r>
            <a:r>
              <a:rPr kumimoji="0" lang="en-US" altLang="zh-TW" sz="4000" dirty="0">
                <a:effectLst>
                  <a:outerShdw blurRad="38100" dist="38100" dir="2700000" algn="tl">
                    <a:srgbClr val="000000"/>
                  </a:outerShdw>
                </a:effectLst>
              </a:rPr>
              <a:t> </a:t>
            </a:r>
            <a:r>
              <a:rPr kumimoji="0" lang="en-US" altLang="zh-TW" sz="4000" u="sng" dirty="0">
                <a:effectLst>
                  <a:outerShdw blurRad="38100" dist="38100" dir="2700000" algn="tl">
                    <a:srgbClr val="000000"/>
                  </a:outerShdw>
                </a:effectLst>
              </a:rPr>
              <a:t>can</a:t>
            </a:r>
            <a:r>
              <a:rPr kumimoji="0" lang="en-US" altLang="zh-TW" sz="4000" dirty="0">
                <a:effectLst>
                  <a:outerShdw blurRad="38100" dist="38100" dir="2700000" algn="tl">
                    <a:srgbClr val="000000"/>
                  </a:outerShdw>
                </a:effectLst>
              </a:rPr>
              <a:t> take place, that is </a:t>
            </a:r>
            <a:r>
              <a:rPr kumimoji="0" lang="en-US" altLang="zh-TW" sz="4000" i="1" dirty="0">
                <a:effectLst>
                  <a:outerShdw blurRad="38100" dist="38100" dir="2700000" algn="tl">
                    <a:srgbClr val="000000"/>
                  </a:outerShdw>
                </a:effectLst>
                <a:latin typeface="Times New Roman" pitchFamily="18" charset="0"/>
              </a:rPr>
              <a:t>P</a:t>
            </a:r>
            <a:r>
              <a:rPr kumimoji="0" lang="en-US" altLang="zh-TW" sz="4000" dirty="0">
                <a:effectLst>
                  <a:outerShdw blurRad="38100" dist="38100" dir="2700000" algn="tl">
                    <a:srgbClr val="000000"/>
                  </a:outerShdw>
                </a:effectLst>
              </a:rPr>
              <a:t>(</a:t>
            </a:r>
            <a:r>
              <a:rPr kumimoji="0" lang="en-US" altLang="zh-TW" sz="4000" i="1" dirty="0">
                <a:effectLst>
                  <a:outerShdw blurRad="38100" dist="38100" dir="2700000" algn="tl">
                    <a:srgbClr val="000000"/>
                  </a:outerShdw>
                </a:effectLst>
                <a:latin typeface="Times New Roman" pitchFamily="18" charset="0"/>
              </a:rPr>
              <a:t>A</a:t>
            </a:r>
            <a:r>
              <a:rPr kumimoji="0" lang="en-US" altLang="zh-TW" sz="4000" dirty="0">
                <a:effectLst>
                  <a:outerShdw blurRad="38100" dist="38100" dir="2700000" algn="tl">
                    <a:srgbClr val="000000"/>
                  </a:outerShdw>
                </a:effectLst>
              </a:rPr>
              <a:t>)&gt;0. Can </a:t>
            </a:r>
            <a:r>
              <a:rPr kumimoji="0" lang="en-US" altLang="zh-TW" sz="4000" i="1" dirty="0">
                <a:effectLst>
                  <a:outerShdw blurRad="38100" dist="38100" dir="2700000" algn="tl">
                    <a:srgbClr val="000000"/>
                  </a:outerShdw>
                </a:effectLst>
                <a:latin typeface="Times New Roman" pitchFamily="18" charset="0"/>
              </a:rPr>
              <a:t>A</a:t>
            </a:r>
            <a:r>
              <a:rPr kumimoji="0" lang="en-US" altLang="zh-TW" sz="4000" dirty="0">
                <a:effectLst>
                  <a:outerShdw blurRad="38100" dist="38100" dir="2700000" algn="tl">
                    <a:srgbClr val="000000"/>
                  </a:outerShdw>
                </a:effectLst>
              </a:rPr>
              <a:t> and </a:t>
            </a:r>
            <a:r>
              <a:rPr kumimoji="0" lang="en-US" altLang="zh-TW" sz="4000" i="1" dirty="0">
                <a:effectLst>
                  <a:outerShdw blurRad="38100" dist="38100" dir="2700000" algn="tl">
                    <a:srgbClr val="000000"/>
                  </a:outerShdw>
                </a:effectLst>
                <a:latin typeface="Times New Roman" pitchFamily="18" charset="0"/>
              </a:rPr>
              <a:t>B</a:t>
            </a:r>
            <a:r>
              <a:rPr kumimoji="0" lang="en-US" altLang="zh-TW" sz="4000" dirty="0">
                <a:effectLst>
                  <a:outerShdw blurRad="38100" dist="38100" dir="2700000" algn="tl">
                    <a:srgbClr val="000000"/>
                  </a:outerShdw>
                </a:effectLst>
              </a:rPr>
              <a:t> be independent?</a:t>
            </a:r>
          </a:p>
        </p:txBody>
      </p:sp>
      <p:sp>
        <p:nvSpPr>
          <p:cNvPr id="230406" name="Text Box 6"/>
          <p:cNvSpPr txBox="1">
            <a:spLocks noChangeArrowheads="1"/>
          </p:cNvSpPr>
          <p:nvPr/>
        </p:nvSpPr>
        <p:spPr bwMode="auto">
          <a:xfrm>
            <a:off x="34925" y="4611688"/>
            <a:ext cx="9088438" cy="762000"/>
          </a:xfrm>
          <a:prstGeom prst="rect">
            <a:avLst/>
          </a:prstGeom>
          <a:solidFill>
            <a:srgbClr val="990033"/>
          </a:solidFill>
          <a:ln w="9525">
            <a:noFill/>
            <a:miter lim="800000"/>
            <a:headEnd/>
            <a:tailEnd/>
          </a:ln>
          <a:effectLst/>
        </p:spPr>
        <p:txBody>
          <a:bodyPr wrap="none" anchor="ctr">
            <a:spAutoFit/>
          </a:bodyPr>
          <a:lstStyle/>
          <a:p>
            <a:pPr eaLnBrk="0" hangingPunct="0">
              <a:defRPr/>
            </a:pPr>
            <a:r>
              <a:rPr kumimoji="0" lang="en-US" altLang="zh-TW" sz="4400">
                <a:effectLst>
                  <a:outerShdw blurRad="38100" dist="38100" dir="2700000" algn="tl">
                    <a:srgbClr val="000000"/>
                  </a:outerShdw>
                </a:effectLst>
              </a:rPr>
              <a:t>Let’s assume event </a:t>
            </a:r>
            <a:r>
              <a:rPr kumimoji="0" lang="en-US" altLang="zh-TW" sz="4400" i="1">
                <a:effectLst>
                  <a:outerShdw blurRad="38100" dist="38100" dir="2700000" algn="tl">
                    <a:srgbClr val="000000"/>
                  </a:outerShdw>
                </a:effectLst>
                <a:latin typeface="Times New Roman" pitchFamily="18" charset="0"/>
              </a:rPr>
              <a:t>B</a:t>
            </a:r>
            <a:r>
              <a:rPr kumimoji="0" lang="en-US" altLang="zh-TW" sz="4400">
                <a:effectLst>
                  <a:outerShdw blurRad="38100" dist="38100" dir="2700000" algn="tl">
                    <a:srgbClr val="000000"/>
                  </a:outerShdw>
                </a:effectLst>
              </a:rPr>
              <a:t> has occurred. </a:t>
            </a:r>
          </a:p>
        </p:txBody>
      </p:sp>
      <p:sp>
        <p:nvSpPr>
          <p:cNvPr id="230407" name="Oval 7"/>
          <p:cNvSpPr>
            <a:spLocks noChangeArrowheads="1"/>
          </p:cNvSpPr>
          <p:nvPr/>
        </p:nvSpPr>
        <p:spPr bwMode="auto">
          <a:xfrm>
            <a:off x="5410200" y="2057400"/>
            <a:ext cx="1981200" cy="1828800"/>
          </a:xfrm>
          <a:prstGeom prst="ellipse">
            <a:avLst/>
          </a:prstGeom>
          <a:solidFill>
            <a:schemeClr val="tx1"/>
          </a:solidFill>
          <a:ln w="9525">
            <a:solidFill>
              <a:srgbClr val="FF00FF"/>
            </a:solidFill>
            <a:round/>
            <a:headEnd/>
            <a:tailEnd/>
          </a:ln>
          <a:effectLst>
            <a:outerShdw dist="35921" dir="2700000" algn="ctr" rotWithShape="0">
              <a:schemeClr val="bg2"/>
            </a:outerShdw>
          </a:effectLst>
        </p:spPr>
        <p:txBody>
          <a:bodyPr wrap="none" anchor="ctr"/>
          <a:lstStyle/>
          <a:p>
            <a:pPr algn="ctr" eaLnBrk="0" hangingPunct="0">
              <a:defRPr/>
            </a:pPr>
            <a:r>
              <a:rPr kumimoji="0" lang="en-US" altLang="zh-TW" sz="4400" b="1" i="1">
                <a:solidFill>
                  <a:schemeClr val="bg1"/>
                </a:solidFill>
                <a:effectLst>
                  <a:outerShdw blurRad="38100" dist="38100" dir="2700000" algn="tl">
                    <a:srgbClr val="C0C0C0"/>
                  </a:outerShdw>
                </a:effectLst>
                <a:latin typeface="Times New Roman" pitchFamily="18" charset="0"/>
              </a:rPr>
              <a:t>B</a:t>
            </a:r>
          </a:p>
        </p:txBody>
      </p:sp>
      <p:sp>
        <p:nvSpPr>
          <p:cNvPr id="230408" name="Freeform 8"/>
          <p:cNvSpPr>
            <a:spLocks/>
          </p:cNvSpPr>
          <p:nvPr/>
        </p:nvSpPr>
        <p:spPr bwMode="auto">
          <a:xfrm>
            <a:off x="4495800" y="2209800"/>
            <a:ext cx="558800" cy="1752600"/>
          </a:xfrm>
          <a:custGeom>
            <a:avLst/>
            <a:gdLst/>
            <a:ahLst/>
            <a:cxnLst>
              <a:cxn ang="0">
                <a:pos x="352" y="0"/>
              </a:cxn>
              <a:cxn ang="0">
                <a:pos x="64" y="288"/>
              </a:cxn>
              <a:cxn ang="0">
                <a:pos x="304" y="816"/>
              </a:cxn>
              <a:cxn ang="0">
                <a:pos x="16" y="1152"/>
              </a:cxn>
              <a:cxn ang="0">
                <a:pos x="208" y="1392"/>
              </a:cxn>
              <a:cxn ang="0">
                <a:pos x="112" y="1488"/>
              </a:cxn>
            </a:cxnLst>
            <a:rect l="0" t="0" r="r" b="b"/>
            <a:pathLst>
              <a:path w="352" h="1488">
                <a:moveTo>
                  <a:pt x="352" y="0"/>
                </a:moveTo>
                <a:cubicBezTo>
                  <a:pt x="212" y="76"/>
                  <a:pt x="72" y="152"/>
                  <a:pt x="64" y="288"/>
                </a:cubicBezTo>
                <a:cubicBezTo>
                  <a:pt x="56" y="424"/>
                  <a:pt x="312" y="672"/>
                  <a:pt x="304" y="816"/>
                </a:cubicBezTo>
                <a:cubicBezTo>
                  <a:pt x="296" y="960"/>
                  <a:pt x="32" y="1056"/>
                  <a:pt x="16" y="1152"/>
                </a:cubicBezTo>
                <a:cubicBezTo>
                  <a:pt x="0" y="1248"/>
                  <a:pt x="192" y="1336"/>
                  <a:pt x="208" y="1392"/>
                </a:cubicBezTo>
                <a:cubicBezTo>
                  <a:pt x="224" y="1448"/>
                  <a:pt x="136" y="1472"/>
                  <a:pt x="112" y="1488"/>
                </a:cubicBezTo>
              </a:path>
            </a:pathLst>
          </a:custGeom>
          <a:noFill/>
          <a:ln w="28575" cap="flat" cmpd="sng">
            <a:solidFill>
              <a:srgbClr val="FF00FF"/>
            </a:solidFill>
            <a:prstDash val="solid"/>
            <a:round/>
            <a:headEnd/>
            <a:tailEnd/>
          </a:ln>
          <a:effectLst>
            <a:outerShdw dist="35921" dir="2700000" algn="ctr" rotWithShape="0">
              <a:schemeClr val="bg2"/>
            </a:outerShdw>
          </a:effectLst>
        </p:spPr>
        <p:txBody>
          <a:bodyPr wrap="none" anchor="ctr"/>
          <a:lstStyle/>
          <a:p>
            <a:pPr>
              <a:defRPr/>
            </a:pPr>
            <a:endParaRPr lang="zh-TW" altLang="en-US"/>
          </a:p>
        </p:txBody>
      </p:sp>
      <p:grpSp>
        <p:nvGrpSpPr>
          <p:cNvPr id="2" name="Group 9"/>
          <p:cNvGrpSpPr>
            <a:grpSpLocks/>
          </p:cNvGrpSpPr>
          <p:nvPr/>
        </p:nvGrpSpPr>
        <p:grpSpPr bwMode="auto">
          <a:xfrm>
            <a:off x="3962400" y="2209800"/>
            <a:ext cx="1752600" cy="304800"/>
            <a:chOff x="2448" y="1824"/>
            <a:chExt cx="1104" cy="192"/>
          </a:xfrm>
        </p:grpSpPr>
        <p:sp>
          <p:nvSpPr>
            <p:cNvPr id="230410" name="AutoShape 10"/>
            <p:cNvSpPr>
              <a:spLocks noChangeArrowheads="1"/>
            </p:cNvSpPr>
            <p:nvPr/>
          </p:nvSpPr>
          <p:spPr bwMode="auto">
            <a:xfrm>
              <a:off x="2448" y="1824"/>
              <a:ext cx="384" cy="192"/>
            </a:xfrm>
            <a:prstGeom prst="leftArrow">
              <a:avLst>
                <a:gd name="adj1" fmla="val 50000"/>
                <a:gd name="adj2" fmla="val 50000"/>
              </a:avLst>
            </a:prstGeom>
            <a:solidFill>
              <a:schemeClr val="bg2">
                <a:alpha val="50000"/>
              </a:schemeClr>
            </a:solidFill>
            <a:ln w="28575">
              <a:solidFill>
                <a:srgbClr val="FF00FF"/>
              </a:solidFill>
              <a:miter lim="800000"/>
              <a:headEnd/>
              <a:tailEnd/>
            </a:ln>
            <a:effectLst>
              <a:outerShdw dist="35921" dir="2700000" algn="ctr" rotWithShape="0">
                <a:schemeClr val="bg2"/>
              </a:outerShdw>
            </a:effectLst>
          </p:spPr>
          <p:txBody>
            <a:bodyPr wrap="none" anchor="ctr"/>
            <a:lstStyle/>
            <a:p>
              <a:pPr>
                <a:defRPr/>
              </a:pPr>
              <a:endParaRPr lang="zh-TW" altLang="en-US"/>
            </a:p>
          </p:txBody>
        </p:sp>
        <p:sp>
          <p:nvSpPr>
            <p:cNvPr id="230411" name="AutoShape 11"/>
            <p:cNvSpPr>
              <a:spLocks noChangeArrowheads="1"/>
            </p:cNvSpPr>
            <p:nvPr/>
          </p:nvSpPr>
          <p:spPr bwMode="auto">
            <a:xfrm>
              <a:off x="3120" y="1824"/>
              <a:ext cx="432" cy="192"/>
            </a:xfrm>
            <a:prstGeom prst="rightArrow">
              <a:avLst>
                <a:gd name="adj1" fmla="val 50000"/>
                <a:gd name="adj2" fmla="val 56250"/>
              </a:avLst>
            </a:prstGeom>
            <a:solidFill>
              <a:schemeClr val="bg2">
                <a:alpha val="50000"/>
              </a:schemeClr>
            </a:solidFill>
            <a:ln w="28575">
              <a:solidFill>
                <a:srgbClr val="FF00FF"/>
              </a:solidFill>
              <a:miter lim="800000"/>
              <a:headEnd/>
              <a:tailEnd/>
            </a:ln>
            <a:effectLst>
              <a:outerShdw dist="35921" dir="2700000" algn="ctr" rotWithShape="0">
                <a:schemeClr val="bg2"/>
              </a:outerShdw>
            </a:effectLst>
          </p:spPr>
          <p:txBody>
            <a:bodyPr wrap="none" anchor="ctr"/>
            <a:lstStyle/>
            <a:p>
              <a:pPr>
                <a:defRPr/>
              </a:pPr>
              <a:endParaRPr lang="zh-TW" altLang="en-US"/>
            </a:p>
          </p:txBody>
        </p:sp>
      </p:grpSp>
      <p:sp>
        <p:nvSpPr>
          <p:cNvPr id="230412" name="Text Box 12"/>
          <p:cNvSpPr txBox="1">
            <a:spLocks noChangeArrowheads="1"/>
          </p:cNvSpPr>
          <p:nvPr/>
        </p:nvSpPr>
        <p:spPr bwMode="auto">
          <a:xfrm>
            <a:off x="323850" y="5584379"/>
            <a:ext cx="8712200" cy="1077218"/>
          </a:xfrm>
          <a:prstGeom prst="rect">
            <a:avLst/>
          </a:prstGeom>
          <a:solidFill>
            <a:srgbClr val="990033"/>
          </a:solidFill>
          <a:ln w="9525">
            <a:noFill/>
            <a:miter lim="800000"/>
            <a:headEnd/>
            <a:tailEnd/>
          </a:ln>
          <a:effectLst/>
        </p:spPr>
        <p:txBody>
          <a:bodyPr anchor="ctr">
            <a:spAutoFit/>
          </a:bodyPr>
          <a:lstStyle/>
          <a:p>
            <a:pPr eaLnBrk="0" hangingPunct="0">
              <a:defRPr/>
            </a:pPr>
            <a:r>
              <a:rPr kumimoji="0" lang="en-US" altLang="zh-TW" sz="3200" dirty="0">
                <a:effectLst>
                  <a:outerShdw blurRad="38100" dist="38100" dir="2700000" algn="tl">
                    <a:srgbClr val="000000"/>
                  </a:outerShdw>
                </a:effectLst>
              </a:rPr>
              <a:t>However, </a:t>
            </a:r>
            <a:r>
              <a:rPr kumimoji="0" lang="en-US" altLang="zh-TW" sz="3200" i="1" dirty="0">
                <a:effectLst>
                  <a:outerShdw blurRad="38100" dist="38100" dir="2700000" algn="tl">
                    <a:srgbClr val="000000"/>
                  </a:outerShdw>
                </a:effectLst>
                <a:latin typeface="Times New Roman" pitchFamily="18" charset="0"/>
              </a:rPr>
              <a:t>P</a:t>
            </a:r>
            <a:r>
              <a:rPr kumimoji="0" lang="en-US" altLang="zh-TW" sz="3200" dirty="0">
                <a:effectLst>
                  <a:outerShdw blurRad="38100" dist="38100" dir="2700000" algn="tl">
                    <a:srgbClr val="000000"/>
                  </a:outerShdw>
                </a:effectLst>
              </a:rPr>
              <a:t>(</a:t>
            </a:r>
            <a:r>
              <a:rPr kumimoji="0" lang="en-US" altLang="zh-TW" sz="3200" i="1" dirty="0">
                <a:effectLst>
                  <a:outerShdw blurRad="38100" dist="38100" dir="2700000" algn="tl">
                    <a:srgbClr val="000000"/>
                  </a:outerShdw>
                </a:effectLst>
                <a:latin typeface="Times New Roman" pitchFamily="18" charset="0"/>
              </a:rPr>
              <a:t>A</a:t>
            </a:r>
            <a:r>
              <a:rPr kumimoji="0" lang="en-US" altLang="zh-TW" sz="3200" dirty="0">
                <a:effectLst>
                  <a:outerShdw blurRad="38100" dist="38100" dir="2700000" algn="tl">
                    <a:srgbClr val="000000"/>
                  </a:outerShdw>
                </a:effectLst>
              </a:rPr>
              <a:t>)&gt;0, thus, </a:t>
            </a:r>
            <a:r>
              <a:rPr kumimoji="0" lang="en-US" altLang="zh-TW" sz="3200" i="1" dirty="0" smtClean="0">
                <a:effectLst>
                  <a:outerShdw blurRad="38100" dist="38100" dir="2700000" algn="tl">
                    <a:srgbClr val="000000"/>
                  </a:outerShdw>
                </a:effectLst>
                <a:latin typeface="Times New Roman" pitchFamily="18" charset="0"/>
              </a:rPr>
              <a:t>P</a:t>
            </a:r>
            <a:r>
              <a:rPr kumimoji="0" lang="en-US" altLang="zh-TW" sz="3200" dirty="0" smtClean="0">
                <a:effectLst>
                  <a:outerShdw blurRad="38100" dist="38100" dir="2700000" algn="tl">
                    <a:srgbClr val="000000"/>
                  </a:outerShdw>
                </a:effectLst>
                <a:latin typeface="Arial Narrow" pitchFamily="34" charset="0"/>
              </a:rPr>
              <a:t>(</a:t>
            </a:r>
            <a:r>
              <a:rPr kumimoji="0" lang="en-US" altLang="zh-TW" sz="3200" i="1" dirty="0" smtClean="0">
                <a:effectLst>
                  <a:outerShdw blurRad="38100" dist="38100" dir="2700000" algn="tl">
                    <a:srgbClr val="000000"/>
                  </a:outerShdw>
                </a:effectLst>
                <a:latin typeface="Times New Roman" pitchFamily="18" charset="0"/>
              </a:rPr>
              <a:t>A</a:t>
            </a:r>
            <a:r>
              <a:rPr kumimoji="0" lang="en-US" altLang="zh-TW" sz="3200" dirty="0" smtClean="0">
                <a:effectLst>
                  <a:outerShdw blurRad="38100" dist="38100" dir="2700000" algn="tl">
                    <a:srgbClr val="000000"/>
                  </a:outerShdw>
                </a:effectLst>
                <a:latin typeface="Arial Narrow" pitchFamily="34" charset="0"/>
              </a:rPr>
              <a:t>|</a:t>
            </a:r>
            <a:r>
              <a:rPr kumimoji="0" lang="en-US" altLang="zh-TW" sz="3200" i="1" dirty="0" smtClean="0">
                <a:effectLst>
                  <a:outerShdw blurRad="38100" dist="38100" dir="2700000" algn="tl">
                    <a:srgbClr val="000000"/>
                  </a:outerShdw>
                </a:effectLst>
                <a:latin typeface="Times New Roman" pitchFamily="18" charset="0"/>
              </a:rPr>
              <a:t>B</a:t>
            </a:r>
            <a:r>
              <a:rPr kumimoji="0" lang="en-US" altLang="zh-TW" sz="3200" dirty="0" smtClean="0">
                <a:effectLst>
                  <a:outerShdw blurRad="38100" dist="38100" dir="2700000" algn="tl">
                    <a:srgbClr val="000000"/>
                  </a:outerShdw>
                </a:effectLst>
                <a:latin typeface="Arial Narrow" pitchFamily="34" charset="0"/>
              </a:rPr>
              <a:t>)  </a:t>
            </a:r>
            <a:r>
              <a:rPr kumimoji="0" lang="en-US" altLang="zh-TW" sz="3200" dirty="0" smtClean="0">
                <a:effectLst>
                  <a:outerShdw blurRad="38100" dist="38100" dir="2700000" algn="tl">
                    <a:srgbClr val="000000"/>
                  </a:outerShdw>
                </a:effectLst>
                <a:latin typeface="Arial Narrow" pitchFamily="34" charset="0"/>
                <a:sym typeface="Symbol"/>
              </a:rPr>
              <a:t> </a:t>
            </a:r>
            <a:r>
              <a:rPr kumimoji="0" lang="en-US" altLang="zh-TW" sz="3200" i="1" dirty="0" smtClean="0">
                <a:effectLst>
                  <a:outerShdw blurRad="38100" dist="38100" dir="2700000" algn="tl">
                    <a:srgbClr val="000000"/>
                  </a:outerShdw>
                </a:effectLst>
                <a:latin typeface="Times New Roman" pitchFamily="18" charset="0"/>
              </a:rPr>
              <a:t>P</a:t>
            </a:r>
            <a:r>
              <a:rPr kumimoji="0" lang="en-US" altLang="zh-TW" sz="3200" dirty="0" smtClean="0">
                <a:effectLst>
                  <a:outerShdw blurRad="38100" dist="38100" dir="2700000" algn="tl">
                    <a:srgbClr val="000000"/>
                  </a:outerShdw>
                </a:effectLst>
              </a:rPr>
              <a:t>(</a:t>
            </a:r>
            <a:r>
              <a:rPr kumimoji="0" lang="en-US" altLang="zh-TW" sz="3200" i="1" dirty="0" smtClean="0">
                <a:effectLst>
                  <a:outerShdw blurRad="38100" dist="38100" dir="2700000" algn="tl">
                    <a:srgbClr val="000000"/>
                  </a:outerShdw>
                </a:effectLst>
                <a:latin typeface="Times New Roman" pitchFamily="18" charset="0"/>
              </a:rPr>
              <a:t>A</a:t>
            </a:r>
            <a:r>
              <a:rPr kumimoji="0" lang="en-US" altLang="zh-TW" sz="3200" dirty="0" smtClean="0">
                <a:effectLst>
                  <a:outerShdw blurRad="38100" dist="38100" dir="2700000" algn="tl">
                    <a:srgbClr val="000000"/>
                  </a:outerShdw>
                </a:effectLst>
              </a:rPr>
              <a:t>), which implies that </a:t>
            </a:r>
            <a:r>
              <a:rPr kumimoji="0" lang="en-US" altLang="zh-TW" sz="3200" i="1" dirty="0" smtClean="0">
                <a:effectLst>
                  <a:outerShdw blurRad="38100" dist="38100" dir="2700000" algn="tl">
                    <a:srgbClr val="000000"/>
                  </a:outerShdw>
                </a:effectLst>
                <a:latin typeface="Times New Roman" pitchFamily="18" charset="0"/>
              </a:rPr>
              <a:t>A</a:t>
            </a:r>
            <a:r>
              <a:rPr kumimoji="0" lang="en-US" altLang="zh-TW" sz="3200" dirty="0" smtClean="0">
                <a:effectLst>
                  <a:outerShdw blurRad="38100" dist="38100" dir="2700000" algn="tl">
                    <a:srgbClr val="000000"/>
                  </a:outerShdw>
                </a:effectLst>
              </a:rPr>
              <a:t> </a:t>
            </a:r>
            <a:r>
              <a:rPr kumimoji="0" lang="en-US" altLang="zh-TW" sz="3200" dirty="0">
                <a:effectLst>
                  <a:outerShdw blurRad="38100" dist="38100" dir="2700000" algn="tl">
                    <a:srgbClr val="000000"/>
                  </a:outerShdw>
                </a:effectLst>
              </a:rPr>
              <a:t>and </a:t>
            </a:r>
            <a:r>
              <a:rPr kumimoji="0" lang="en-US" altLang="zh-TW" sz="3200" i="1" dirty="0">
                <a:effectLst>
                  <a:outerShdw blurRad="38100" dist="38100" dir="2700000" algn="tl">
                    <a:srgbClr val="000000"/>
                  </a:outerShdw>
                </a:effectLst>
                <a:latin typeface="Times New Roman" pitchFamily="18" charset="0"/>
              </a:rPr>
              <a:t>B</a:t>
            </a:r>
            <a:r>
              <a:rPr kumimoji="0" lang="en-US" altLang="zh-TW" sz="3200" dirty="0">
                <a:effectLst>
                  <a:outerShdw blurRad="38100" dist="38100" dir="2700000" algn="tl">
                    <a:srgbClr val="000000"/>
                  </a:outerShdw>
                </a:effectLst>
              </a:rPr>
              <a:t> cannot be </a:t>
            </a:r>
            <a:r>
              <a:rPr kumimoji="0" lang="en-US" altLang="zh-TW" sz="3200" dirty="0" smtClean="0">
                <a:effectLst>
                  <a:outerShdw blurRad="38100" dist="38100" dir="2700000" algn="tl">
                    <a:srgbClr val="000000"/>
                  </a:outerShdw>
                </a:effectLst>
              </a:rPr>
              <a:t>independent  </a:t>
            </a:r>
            <a:endParaRPr kumimoji="0" lang="en-US" altLang="zh-TW" sz="3200" dirty="0">
              <a:effectLst>
                <a:outerShdw blurRad="38100" dist="38100" dir="2700000" algn="tl">
                  <a:srgbClr val="000000"/>
                </a:outerShdw>
              </a:effectLst>
            </a:endParaRPr>
          </a:p>
        </p:txBody>
      </p:sp>
      <p:sp>
        <p:nvSpPr>
          <p:cNvPr id="230413" name="Text Box 13"/>
          <p:cNvSpPr txBox="1">
            <a:spLocks noChangeArrowheads="1"/>
          </p:cNvSpPr>
          <p:nvPr/>
        </p:nvSpPr>
        <p:spPr bwMode="auto">
          <a:xfrm>
            <a:off x="297656" y="4020691"/>
            <a:ext cx="8713787" cy="1554163"/>
          </a:xfrm>
          <a:prstGeom prst="rect">
            <a:avLst/>
          </a:prstGeom>
          <a:solidFill>
            <a:srgbClr val="990033"/>
          </a:solidFill>
          <a:ln w="9525">
            <a:noFill/>
            <a:miter lim="800000"/>
            <a:headEnd/>
            <a:tailEnd/>
          </a:ln>
          <a:effectLst/>
        </p:spPr>
        <p:txBody>
          <a:bodyPr anchor="ctr">
            <a:spAutoFit/>
          </a:bodyPr>
          <a:lstStyle/>
          <a:p>
            <a:pPr eaLnBrk="0" hangingPunct="0">
              <a:defRPr/>
            </a:pPr>
            <a:r>
              <a:rPr kumimoji="0" lang="en-US" altLang="zh-TW" sz="3200" dirty="0">
                <a:effectLst>
                  <a:outerShdw blurRad="38100" dist="38100" dir="2700000" algn="tl">
                    <a:srgbClr val="000000"/>
                  </a:outerShdw>
                </a:effectLst>
              </a:rPr>
              <a:t>Then, the conditional probability that</a:t>
            </a:r>
            <a:r>
              <a:rPr kumimoji="0" lang="en-US" altLang="zh-TW" sz="3200" dirty="0">
                <a:effectLst>
                  <a:outerShdw blurRad="38100" dist="38100" dir="2700000" algn="tl">
                    <a:srgbClr val="000000"/>
                  </a:outerShdw>
                </a:effectLst>
                <a:latin typeface="Arial Narrow" pitchFamily="34" charset="0"/>
              </a:rPr>
              <a:t> </a:t>
            </a:r>
            <a:r>
              <a:rPr kumimoji="0" lang="en-US" altLang="zh-TW" sz="3200" i="1" dirty="0">
                <a:effectLst>
                  <a:outerShdw blurRad="38100" dist="38100" dir="2700000" algn="tl">
                    <a:srgbClr val="000000"/>
                  </a:outerShdw>
                </a:effectLst>
                <a:latin typeface="Times New Roman" pitchFamily="18" charset="0"/>
              </a:rPr>
              <a:t>A</a:t>
            </a:r>
            <a:r>
              <a:rPr kumimoji="0" lang="en-US" altLang="zh-TW" sz="3200" dirty="0">
                <a:effectLst>
                  <a:outerShdw blurRad="38100" dist="38100" dir="2700000" algn="tl">
                    <a:srgbClr val="000000"/>
                  </a:outerShdw>
                </a:effectLst>
                <a:latin typeface="Arial Narrow" pitchFamily="34" charset="0"/>
              </a:rPr>
              <a:t> </a:t>
            </a:r>
            <a:r>
              <a:rPr kumimoji="0" lang="en-US" altLang="zh-TW" sz="3200" dirty="0">
                <a:effectLst>
                  <a:outerShdw blurRad="38100" dist="38100" dir="2700000" algn="tl">
                    <a:srgbClr val="000000"/>
                  </a:outerShdw>
                </a:effectLst>
              </a:rPr>
              <a:t>occurs </a:t>
            </a:r>
          </a:p>
          <a:p>
            <a:pPr eaLnBrk="0" hangingPunct="0">
              <a:defRPr/>
            </a:pPr>
            <a:r>
              <a:rPr kumimoji="0" lang="en-US" altLang="zh-TW" sz="3200" dirty="0">
                <a:effectLst>
                  <a:outerShdw blurRad="38100" dist="38100" dir="2700000" algn="tl">
                    <a:srgbClr val="000000"/>
                  </a:outerShdw>
                </a:effectLst>
              </a:rPr>
              <a:t>given that</a:t>
            </a:r>
            <a:r>
              <a:rPr kumimoji="0" lang="en-US" altLang="zh-TW" sz="3200" dirty="0">
                <a:effectLst>
                  <a:outerShdw blurRad="38100" dist="38100" dir="2700000" algn="tl">
                    <a:srgbClr val="000000"/>
                  </a:outerShdw>
                </a:effectLst>
                <a:latin typeface="Arial Narrow" pitchFamily="34" charset="0"/>
              </a:rPr>
              <a:t> </a:t>
            </a:r>
            <a:r>
              <a:rPr kumimoji="0" lang="en-US" altLang="zh-TW" sz="3200" i="1" dirty="0">
                <a:effectLst>
                  <a:outerShdw blurRad="38100" dist="38100" dir="2700000" algn="tl">
                    <a:srgbClr val="000000"/>
                  </a:outerShdw>
                </a:effectLst>
                <a:latin typeface="Times New Roman" pitchFamily="18" charset="0"/>
              </a:rPr>
              <a:t>B</a:t>
            </a:r>
            <a:r>
              <a:rPr kumimoji="0" lang="en-US" altLang="zh-TW" sz="3200" dirty="0">
                <a:effectLst>
                  <a:outerShdw blurRad="38100" dist="38100" dir="2700000" algn="tl">
                    <a:srgbClr val="000000"/>
                  </a:outerShdw>
                </a:effectLst>
                <a:latin typeface="Arial Narrow" pitchFamily="34" charset="0"/>
              </a:rPr>
              <a:t> </a:t>
            </a:r>
            <a:r>
              <a:rPr kumimoji="0" lang="en-US" altLang="zh-TW" sz="3200" dirty="0">
                <a:effectLst>
                  <a:outerShdw blurRad="38100" dist="38100" dir="2700000" algn="tl">
                    <a:srgbClr val="000000"/>
                  </a:outerShdw>
                </a:effectLst>
              </a:rPr>
              <a:t>has occurred is zero, that is</a:t>
            </a:r>
            <a:r>
              <a:rPr kumimoji="0" lang="en-US" altLang="zh-TW" sz="3200" dirty="0">
                <a:effectLst>
                  <a:outerShdw blurRad="38100" dist="38100" dir="2700000" algn="tl">
                    <a:srgbClr val="000000"/>
                  </a:outerShdw>
                </a:effectLst>
                <a:latin typeface="Arial Narrow" pitchFamily="34" charset="0"/>
              </a:rPr>
              <a:t> </a:t>
            </a:r>
            <a:r>
              <a:rPr kumimoji="0" lang="en-US" altLang="zh-TW" sz="3200" i="1" dirty="0">
                <a:effectLst>
                  <a:outerShdw blurRad="38100" dist="38100" dir="2700000" algn="tl">
                    <a:srgbClr val="000000"/>
                  </a:outerShdw>
                </a:effectLst>
                <a:latin typeface="Times New Roman" pitchFamily="18" charset="0"/>
              </a:rPr>
              <a:t>P</a:t>
            </a:r>
            <a:r>
              <a:rPr kumimoji="0" lang="en-US" altLang="zh-TW" sz="3200" dirty="0">
                <a:effectLst>
                  <a:outerShdw blurRad="38100" dist="38100" dir="2700000" algn="tl">
                    <a:srgbClr val="000000"/>
                  </a:outerShdw>
                </a:effectLst>
                <a:latin typeface="Arial Narrow" pitchFamily="34" charset="0"/>
              </a:rPr>
              <a:t>(</a:t>
            </a:r>
            <a:r>
              <a:rPr kumimoji="0" lang="en-US" altLang="zh-TW" sz="3200" i="1" dirty="0">
                <a:effectLst>
                  <a:outerShdw blurRad="38100" dist="38100" dir="2700000" algn="tl">
                    <a:srgbClr val="000000"/>
                  </a:outerShdw>
                </a:effectLst>
                <a:latin typeface="Times New Roman" pitchFamily="18" charset="0"/>
              </a:rPr>
              <a:t>A</a:t>
            </a:r>
            <a:r>
              <a:rPr kumimoji="0" lang="en-US" altLang="zh-TW" sz="3200" dirty="0">
                <a:effectLst>
                  <a:outerShdw blurRad="38100" dist="38100" dir="2700000" algn="tl">
                    <a:srgbClr val="000000"/>
                  </a:outerShdw>
                </a:effectLst>
                <a:latin typeface="Arial Narrow" pitchFamily="34" charset="0"/>
              </a:rPr>
              <a:t>|</a:t>
            </a:r>
            <a:r>
              <a:rPr kumimoji="0" lang="en-US" altLang="zh-TW" sz="3200" i="1" dirty="0">
                <a:effectLst>
                  <a:outerShdw blurRad="38100" dist="38100" dir="2700000" algn="tl">
                    <a:srgbClr val="000000"/>
                  </a:outerShdw>
                </a:effectLst>
                <a:latin typeface="Times New Roman" pitchFamily="18" charset="0"/>
              </a:rPr>
              <a:t>B</a:t>
            </a:r>
            <a:r>
              <a:rPr kumimoji="0" lang="en-US" altLang="zh-TW" sz="3200" dirty="0">
                <a:effectLst>
                  <a:outerShdw blurRad="38100" dist="38100" dir="2700000" algn="tl">
                    <a:srgbClr val="000000"/>
                  </a:outerShdw>
                </a:effectLst>
                <a:latin typeface="Arial Narrow" pitchFamily="34" charset="0"/>
              </a:rPr>
              <a:t>) </a:t>
            </a:r>
            <a:r>
              <a:rPr kumimoji="0" lang="en-US" altLang="zh-TW" sz="3200" dirty="0">
                <a:effectLst>
                  <a:outerShdw blurRad="38100" dist="38100" dir="2700000" algn="tl">
                    <a:srgbClr val="000000"/>
                  </a:outerShdw>
                </a:effectLst>
              </a:rPr>
              <a:t>= 0, because</a:t>
            </a:r>
            <a:r>
              <a:rPr kumimoji="0" lang="en-US" altLang="zh-TW" sz="3200" dirty="0">
                <a:effectLst>
                  <a:outerShdw blurRad="38100" dist="38100" dir="2700000" algn="tl">
                    <a:srgbClr val="000000"/>
                  </a:outerShdw>
                </a:effectLst>
                <a:latin typeface="Arial Narrow" pitchFamily="34" charset="0"/>
              </a:rPr>
              <a:t> </a:t>
            </a:r>
            <a:r>
              <a:rPr kumimoji="0" lang="en-US" altLang="zh-TW" sz="3200" i="1" dirty="0">
                <a:effectLst>
                  <a:outerShdw blurRad="38100" dist="38100" dir="2700000" algn="tl">
                    <a:srgbClr val="000000"/>
                  </a:outerShdw>
                </a:effectLst>
                <a:latin typeface="Times New Roman" pitchFamily="18" charset="0"/>
              </a:rPr>
              <a:t>P</a:t>
            </a:r>
            <a:r>
              <a:rPr kumimoji="0" lang="en-US" altLang="zh-TW" sz="3200" dirty="0">
                <a:effectLst>
                  <a:outerShdw blurRad="38100" dist="38100" dir="2700000" algn="tl">
                    <a:srgbClr val="000000"/>
                  </a:outerShdw>
                </a:effectLst>
                <a:latin typeface="Arial Narrow" pitchFamily="34" charset="0"/>
              </a:rPr>
              <a:t>(</a:t>
            </a:r>
            <a:r>
              <a:rPr kumimoji="0" lang="en-US" altLang="zh-TW" sz="3200" i="1" dirty="0">
                <a:effectLst>
                  <a:outerShdw blurRad="38100" dist="38100" dir="2700000" algn="tl">
                    <a:srgbClr val="000000"/>
                  </a:outerShdw>
                </a:effectLst>
                <a:latin typeface="Times New Roman" pitchFamily="18" charset="0"/>
              </a:rPr>
              <a:t>A</a:t>
            </a:r>
            <a:r>
              <a:rPr kumimoji="0" lang="en-US" altLang="zh-TW" sz="3200" dirty="0">
                <a:effectLst>
                  <a:outerShdw blurRad="38100" dist="38100" dir="2700000" algn="tl">
                    <a:srgbClr val="000000"/>
                  </a:outerShdw>
                </a:effectLst>
                <a:latin typeface="Arial Narrow" pitchFamily="34" charset="0"/>
              </a:rPr>
              <a:t> </a:t>
            </a:r>
            <a:r>
              <a:rPr kumimoji="0" lang="en-US" altLang="zh-TW" sz="3200" dirty="0">
                <a:effectLst>
                  <a:outerShdw blurRad="38100" dist="38100" dir="2700000" algn="tl">
                    <a:srgbClr val="000000"/>
                  </a:outerShdw>
                </a:effectLst>
              </a:rPr>
              <a:t>and</a:t>
            </a:r>
            <a:r>
              <a:rPr kumimoji="0" lang="en-US" altLang="zh-TW" sz="3200" dirty="0">
                <a:effectLst>
                  <a:outerShdw blurRad="38100" dist="38100" dir="2700000" algn="tl">
                    <a:srgbClr val="000000"/>
                  </a:outerShdw>
                </a:effectLst>
                <a:latin typeface="Arial Narrow" pitchFamily="34" charset="0"/>
              </a:rPr>
              <a:t> </a:t>
            </a:r>
            <a:r>
              <a:rPr kumimoji="0" lang="en-US" altLang="zh-TW" sz="3200" i="1" dirty="0">
                <a:effectLst>
                  <a:outerShdw blurRad="38100" dist="38100" dir="2700000" algn="tl">
                    <a:srgbClr val="000000"/>
                  </a:outerShdw>
                </a:effectLst>
                <a:latin typeface="Times New Roman" pitchFamily="18" charset="0"/>
              </a:rPr>
              <a:t>B</a:t>
            </a:r>
            <a:r>
              <a:rPr kumimoji="0" lang="en-US" altLang="zh-TW" sz="3200" dirty="0">
                <a:effectLst>
                  <a:outerShdw blurRad="38100" dist="38100" dir="2700000" algn="tl">
                    <a:srgbClr val="000000"/>
                  </a:outerShdw>
                </a:effectLst>
                <a:latin typeface="Arial Narrow" pitchFamily="34" charset="0"/>
              </a:rPr>
              <a:t>) </a:t>
            </a:r>
            <a:r>
              <a:rPr kumimoji="0" lang="en-US" altLang="zh-TW" sz="3200" dirty="0">
                <a:effectLst>
                  <a:outerShdw blurRad="38100" dist="38100" dir="2700000" algn="tl">
                    <a:srgbClr val="000000"/>
                  </a:outerShdw>
                </a:effectLst>
              </a:rPr>
              <a:t>= 0.</a:t>
            </a:r>
            <a:r>
              <a:rPr kumimoji="0" lang="en-US" altLang="zh-TW" sz="3200" dirty="0">
                <a:effectLst>
                  <a:outerShdw blurRad="38100" dist="38100" dir="2700000" algn="tl">
                    <a:srgbClr val="000000"/>
                  </a:outerShdw>
                </a:effectLst>
                <a:latin typeface="Arial Narrow" pitchFamily="34" charset="0"/>
              </a:rPr>
              <a:t>  </a:t>
            </a:r>
          </a:p>
        </p:txBody>
      </p:sp>
      <p:sp>
        <p:nvSpPr>
          <p:cNvPr id="230414" name="Rectangle 14"/>
          <p:cNvSpPr>
            <a:spLocks noGrp="1" noChangeArrowheads="1"/>
          </p:cNvSpPr>
          <p:nvPr>
            <p:ph type="title"/>
          </p:nvPr>
        </p:nvSpPr>
        <p:spPr>
          <a:xfrm>
            <a:off x="457200" y="260648"/>
            <a:ext cx="8439150" cy="172819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Independent vs. Mutually Exclusive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5"/>
                                        </p:tgtEl>
                                        <p:attrNameLst>
                                          <p:attrName>style.visibility</p:attrName>
                                        </p:attrNameLst>
                                      </p:cBhvr>
                                      <p:to>
                                        <p:strVal val="visible"/>
                                      </p:to>
                                    </p:set>
                                    <p:animEffect transition="in" filter="wipe(left)">
                                      <p:cBhvr>
                                        <p:cTn id="7" dur="500"/>
                                        <p:tgtEl>
                                          <p:spTgt spid="230405"/>
                                        </p:tgtEl>
                                      </p:cBhvr>
                                    </p:animEffect>
                                  </p:childTnLst>
                                  <p:subTnLst>
                                    <p:set>
                                      <p:cBhvr override="childStyle">
                                        <p:cTn dur="1" fill="hold" display="0" masterRel="nextClick" afterEffect="1"/>
                                        <p:tgtEl>
                                          <p:spTgt spid="23040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0406"/>
                                        </p:tgtEl>
                                        <p:attrNameLst>
                                          <p:attrName>style.visibility</p:attrName>
                                        </p:attrNameLst>
                                      </p:cBhvr>
                                      <p:to>
                                        <p:strVal val="visible"/>
                                      </p:to>
                                    </p:set>
                                    <p:animEffect transition="in" filter="wipe(left)">
                                      <p:cBhvr>
                                        <p:cTn id="12" dur="500"/>
                                        <p:tgtEl>
                                          <p:spTgt spid="230406"/>
                                        </p:tgtEl>
                                      </p:cBhvr>
                                    </p:animEffect>
                                  </p:childTnLst>
                                  <p:subTnLst>
                                    <p:set>
                                      <p:cBhvr override="childStyle">
                                        <p:cTn dur="1" fill="hold" display="0" masterRel="nextClick" afterEffect="1"/>
                                        <p:tgtEl>
                                          <p:spTgt spid="23040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30407"/>
                                        </p:tgtEl>
                                        <p:attrNameLst>
                                          <p:attrName>style.visibility</p:attrName>
                                        </p:attrNameLst>
                                      </p:cBhvr>
                                      <p:to>
                                        <p:strVal val="visible"/>
                                      </p:to>
                                    </p:set>
                                    <p:anim calcmode="lin" valueType="num">
                                      <p:cBhvr>
                                        <p:cTn id="17" dur="500" fill="hold"/>
                                        <p:tgtEl>
                                          <p:spTgt spid="230407"/>
                                        </p:tgtEl>
                                        <p:attrNameLst>
                                          <p:attrName>ppt_w</p:attrName>
                                        </p:attrNameLst>
                                      </p:cBhvr>
                                      <p:tavLst>
                                        <p:tav tm="0">
                                          <p:val>
                                            <p:fltVal val="0"/>
                                          </p:val>
                                        </p:tav>
                                        <p:tav tm="100000">
                                          <p:val>
                                            <p:strVal val="#ppt_w"/>
                                          </p:val>
                                        </p:tav>
                                      </p:tavLst>
                                    </p:anim>
                                    <p:anim calcmode="lin" valueType="num">
                                      <p:cBhvr>
                                        <p:cTn id="18" dur="500" fill="hold"/>
                                        <p:tgtEl>
                                          <p:spTgt spid="230407"/>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30413"/>
                                        </p:tgtEl>
                                        <p:attrNameLst>
                                          <p:attrName>style.visibility</p:attrName>
                                        </p:attrNameLst>
                                      </p:cBhvr>
                                      <p:to>
                                        <p:strVal val="visible"/>
                                      </p:to>
                                    </p:set>
                                    <p:animEffect transition="in" filter="wipe(up)">
                                      <p:cBhvr>
                                        <p:cTn id="22" dur="500"/>
                                        <p:tgtEl>
                                          <p:spTgt spid="230413"/>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230408"/>
                                        </p:tgtEl>
                                        <p:attrNameLst>
                                          <p:attrName>style.visibility</p:attrName>
                                        </p:attrNameLst>
                                      </p:cBhvr>
                                      <p:to>
                                        <p:strVal val="visible"/>
                                      </p:to>
                                    </p:set>
                                    <p:animEffect transition="in" filter="wipe(up)">
                                      <p:cBhvr>
                                        <p:cTn id="26" dur="500"/>
                                        <p:tgtEl>
                                          <p:spTgt spid="230408"/>
                                        </p:tgtEl>
                                      </p:cBhvr>
                                    </p:animEffect>
                                  </p:childTnLst>
                                </p:cTn>
                              </p:par>
                            </p:childTnLst>
                          </p:cTn>
                        </p:par>
                        <p:par>
                          <p:cTn id="27" fill="hold">
                            <p:stCondLst>
                              <p:cond delay="1500"/>
                            </p:stCondLst>
                            <p:childTnLst>
                              <p:par>
                                <p:cTn id="28" presetID="17" presetClass="entr" presetSubtype="1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0412"/>
                                        </p:tgtEl>
                                        <p:attrNameLst>
                                          <p:attrName>style.visibility</p:attrName>
                                        </p:attrNameLst>
                                      </p:cBhvr>
                                      <p:to>
                                        <p:strVal val="visible"/>
                                      </p:to>
                                    </p:set>
                                    <p:animEffect transition="in" filter="wipe(left)">
                                      <p:cBhvr>
                                        <p:cTn id="36" dur="500"/>
                                        <p:tgtEl>
                                          <p:spTgt spid="230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5" grpId="0" autoUpdateAnimBg="0"/>
      <p:bldP spid="230406" grpId="0" animBg="1" autoUpdateAnimBg="0"/>
      <p:bldP spid="230407" grpId="0" animBg="1" autoUpdateAnimBg="0"/>
      <p:bldP spid="230412" grpId="0" animBg="1" autoUpdateAnimBg="0"/>
      <p:bldP spid="230413"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extLst>
              <p:ext uri="{D42A27DB-BD31-4B8C-83A1-F6EECF244321}">
                <p14:modId xmlns:p14="http://schemas.microsoft.com/office/powerpoint/2010/main" val="3916359537"/>
              </p:ext>
            </p:extLst>
          </p:nvPr>
        </p:nvGraphicFramePr>
        <p:xfrm>
          <a:off x="361307" y="4764782"/>
          <a:ext cx="8568951" cy="1828800"/>
        </p:xfrm>
        <a:graphic>
          <a:graphicData uri="http://schemas.openxmlformats.org/drawingml/2006/table">
            <a:tbl>
              <a:tblPr firstRow="1" bandRow="1">
                <a:tableStyleId>{5C22544A-7EE6-4342-B048-85BDC9FD1C3A}</a:tableStyleId>
              </a:tblPr>
              <a:tblGrid>
                <a:gridCol w="2808311"/>
                <a:gridCol w="1800200"/>
                <a:gridCol w="2589814"/>
                <a:gridCol w="1370626"/>
              </a:tblGrid>
              <a:tr h="370840">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Manager Gender</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Not 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Total</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0.1704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0.6815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0.8519</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Female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0.0296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0.1185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0.1481</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Total</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0.2000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1.0000</a:t>
                      </a:r>
                      <a:endParaRPr lang="zh-TW" altLang="en-US" sz="2400" dirty="0">
                        <a:effectLst>
                          <a:outerShdw blurRad="38100" dist="38100" dir="2700000" algn="tl">
                            <a:srgbClr val="000000">
                              <a:alpha val="43137"/>
                            </a:srgbClr>
                          </a:outerShdw>
                        </a:effectLst>
                      </a:endParaRPr>
                    </a:p>
                  </a:txBody>
                  <a:tcPr/>
                </a:tc>
              </a:tr>
            </a:tbl>
          </a:graphicData>
        </a:graphic>
      </p:graphicFrame>
      <p:sp>
        <p:nvSpPr>
          <p:cNvPr id="15363" name="日期版面配置區 2"/>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FA17687-9E62-4481-96A7-6AB3945C2DB9}"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5364"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E063916-8E45-4F81-85B4-FF6BD60B1DF8}" type="slidenum">
              <a:rPr kumimoji="1" lang="zh-TW" altLang="en-US">
                <a:effectLst>
                  <a:outerShdw blurRad="38100" dist="38100" dir="2700000" algn="tl">
                    <a:srgbClr val="000000"/>
                  </a:outerShdw>
                </a:effectLst>
                <a:ea typeface="華康細圓體" pitchFamily="49" charset="-120"/>
                <a:cs typeface="+mj-cs"/>
              </a:rPr>
              <a:pPr>
                <a:defRPr/>
              </a:pPr>
              <a:t>36</a:t>
            </a:fld>
            <a:endParaRPr kumimoji="1" lang="en-US" altLang="zh-TW">
              <a:effectLst>
                <a:outerShdw blurRad="38100" dist="38100" dir="2700000" algn="tl">
                  <a:srgbClr val="000000"/>
                </a:outerShdw>
              </a:effectLst>
              <a:ea typeface="華康細圓體" pitchFamily="49" charset="-120"/>
              <a:cs typeface="+mj-cs"/>
            </a:endParaRPr>
          </a:p>
        </p:txBody>
      </p:sp>
      <p:sp>
        <p:nvSpPr>
          <p:cNvPr id="246786" name="Rectangle 2050"/>
          <p:cNvSpPr>
            <a:spLocks noGrp="1" noChangeArrowheads="1"/>
          </p:cNvSpPr>
          <p:nvPr>
            <p:ph type="title"/>
          </p:nvPr>
        </p:nvSpPr>
        <p:spPr>
          <a:xfrm>
            <a:off x="251520" y="260648"/>
            <a:ext cx="8606730" cy="115212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246788" name="Rectangle 2052"/>
          <p:cNvSpPr>
            <a:spLocks noChangeArrowheads="1"/>
          </p:cNvSpPr>
          <p:nvPr/>
        </p:nvSpPr>
        <p:spPr bwMode="auto">
          <a:xfrm>
            <a:off x="361306" y="5191894"/>
            <a:ext cx="8582347" cy="465584"/>
          </a:xfrm>
          <a:prstGeom prst="rect">
            <a:avLst/>
          </a:prstGeom>
          <a:noFill/>
          <a:ln w="28575">
            <a:solidFill>
              <a:schemeClr val="tx2"/>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246789" name="Rectangle 2053"/>
          <p:cNvSpPr>
            <a:spLocks noChangeArrowheads="1"/>
          </p:cNvSpPr>
          <p:nvPr/>
        </p:nvSpPr>
        <p:spPr bwMode="auto">
          <a:xfrm>
            <a:off x="3169619" y="4775276"/>
            <a:ext cx="1800200" cy="1800200"/>
          </a:xfrm>
          <a:prstGeom prst="rect">
            <a:avLst/>
          </a:prstGeom>
          <a:noFill/>
          <a:ln w="28575">
            <a:solidFill>
              <a:srgbClr val="FFFF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15368" name="Rectangle 2054"/>
          <p:cNvSpPr>
            <a:spLocks noChangeArrowheads="1"/>
          </p:cNvSpPr>
          <p:nvPr/>
        </p:nvSpPr>
        <p:spPr bwMode="auto">
          <a:xfrm>
            <a:off x="3169619" y="5225430"/>
            <a:ext cx="1800200" cy="432048"/>
          </a:xfrm>
          <a:prstGeom prst="rect">
            <a:avLst/>
          </a:prstGeom>
          <a:solidFill>
            <a:schemeClr val="tx2">
              <a:alpha val="50195"/>
            </a:schemeClr>
          </a:solidFill>
          <a:ln w="12700">
            <a:solidFill>
              <a:schemeClr val="tx1"/>
            </a:solidFill>
            <a:miter lim="800000"/>
            <a:headEnd/>
            <a:tailEnd/>
          </a:ln>
        </p:spPr>
        <p:txBody>
          <a:bodyPr wrap="none" anchor="ctr"/>
          <a:lstStyle/>
          <a:p>
            <a:endParaRPr lang="zh-TW" altLang="en-US"/>
          </a:p>
        </p:txBody>
      </p:sp>
      <p:sp>
        <p:nvSpPr>
          <p:cNvPr id="246791" name="Line 2055"/>
          <p:cNvSpPr>
            <a:spLocks noChangeShapeType="1"/>
          </p:cNvSpPr>
          <p:nvPr/>
        </p:nvSpPr>
        <p:spPr bwMode="auto">
          <a:xfrm flipV="1">
            <a:off x="3961706" y="4384378"/>
            <a:ext cx="322261" cy="336994"/>
          </a:xfrm>
          <a:prstGeom prst="line">
            <a:avLst/>
          </a:prstGeom>
          <a:noFill/>
          <a:ln w="38100">
            <a:solidFill>
              <a:schemeClr val="tx2"/>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46792" name="Text Box 2056"/>
          <p:cNvSpPr txBox="1">
            <a:spLocks noChangeArrowheads="1"/>
          </p:cNvSpPr>
          <p:nvPr/>
        </p:nvSpPr>
        <p:spPr bwMode="auto">
          <a:xfrm>
            <a:off x="486123" y="2250227"/>
            <a:ext cx="8311571" cy="2123658"/>
          </a:xfrm>
          <a:prstGeom prst="rect">
            <a:avLst/>
          </a:prstGeom>
          <a:noFill/>
          <a:ln w="28575">
            <a:solidFill>
              <a:schemeClr val="tx2"/>
            </a:solidFill>
            <a:miter lim="800000"/>
            <a:headEnd/>
            <a:tailEnd/>
          </a:ln>
          <a:effectLst>
            <a:outerShdw dist="35921" dir="2700000" algn="ctr" rotWithShape="0">
              <a:schemeClr val="bg2"/>
            </a:outerShdw>
          </a:effectLst>
        </p:spPr>
        <p:txBody>
          <a:bodyPr wrap="square">
            <a:spAutoFit/>
          </a:bodyPr>
          <a:lstStyle/>
          <a:p>
            <a:pPr algn="ctr">
              <a:defRPr/>
            </a:pP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 </a:t>
            </a:r>
            <a:r>
              <a:rPr lang="en-US" altLang="zh-TW" sz="4400" dirty="0">
                <a:effectLst>
                  <a:outerShdw blurRad="38100" dist="38100" dir="2700000" algn="tl">
                    <a:srgbClr val="000000"/>
                  </a:outerShdw>
                </a:effectLst>
              </a:rPr>
              <a:t>and </a:t>
            </a:r>
            <a:r>
              <a:rPr lang="en-US" altLang="zh-TW" sz="4400" i="1" dirty="0">
                <a:effectLst>
                  <a:outerShdw blurRad="38100" dist="38100" dir="2700000" algn="tl">
                    <a:srgbClr val="000000"/>
                  </a:outerShdw>
                </a:effectLst>
                <a:latin typeface="Times New Roman" pitchFamily="18" charset="0"/>
              </a:rPr>
              <a:t>M</a:t>
            </a:r>
            <a:r>
              <a:rPr lang="en-US" altLang="zh-TW" sz="4400" dirty="0">
                <a:effectLst>
                  <a:outerShdw blurRad="38100" dist="38100" dir="2700000" algn="tl">
                    <a:srgbClr val="000000"/>
                  </a:outerShdw>
                </a:effectLst>
              </a:rPr>
              <a:t>) = 0.1704 &gt; 0 </a:t>
            </a:r>
          </a:p>
          <a:p>
            <a:pPr>
              <a:defRPr/>
            </a:pPr>
            <a:r>
              <a:rPr lang="en-US" altLang="zh-TW" sz="4400" dirty="0">
                <a:effectLst>
                  <a:outerShdw blurRad="38100" dist="38100" dir="2700000" algn="tl">
                    <a:srgbClr val="000000"/>
                  </a:outerShdw>
                </a:effectLst>
              </a:rPr>
              <a:t>=&gt; </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 </a:t>
            </a:r>
            <a:r>
              <a:rPr lang="en-US" altLang="zh-TW" sz="4400" dirty="0">
                <a:effectLst>
                  <a:outerShdw blurRad="38100" dist="38100" dir="2700000" algn="tl">
                    <a:srgbClr val="000000"/>
                  </a:outerShdw>
                </a:effectLst>
              </a:rPr>
              <a:t>and </a:t>
            </a:r>
            <a:r>
              <a:rPr lang="en-US" altLang="zh-TW" sz="4400" i="1" dirty="0">
                <a:effectLst>
                  <a:outerShdw blurRad="38100" dist="38100" dir="2700000" algn="tl">
                    <a:srgbClr val="000000"/>
                  </a:outerShdw>
                </a:effectLst>
                <a:latin typeface="Times New Roman" pitchFamily="18" charset="0"/>
              </a:rPr>
              <a:t>M</a:t>
            </a:r>
            <a:r>
              <a:rPr lang="en-US" altLang="zh-TW" sz="4400" dirty="0">
                <a:effectLst>
                  <a:outerShdw blurRad="38100" dist="38100" dir="2700000" algn="tl">
                    <a:srgbClr val="000000"/>
                  </a:outerShdw>
                </a:effectLst>
              </a:rPr>
              <a:t> are not mutually exclusive </a:t>
            </a:r>
            <a:r>
              <a:rPr lang="en-US" altLang="zh-TW" sz="4400" dirty="0" smtClean="0">
                <a:effectLst>
                  <a:outerShdw blurRad="38100" dist="38100" dir="2700000" algn="tl">
                    <a:srgbClr val="000000"/>
                  </a:outerShdw>
                </a:effectLst>
              </a:rPr>
              <a:t>events</a:t>
            </a:r>
            <a:endParaRPr lang="en-US" altLang="zh-TW" sz="4400" dirty="0">
              <a:effectLst>
                <a:outerShdw blurRad="38100" dist="38100" dir="2700000" algn="tl">
                  <a:srgbClr val="000000"/>
                </a:outerShdw>
              </a:effectLst>
            </a:endParaRPr>
          </a:p>
        </p:txBody>
      </p:sp>
      <p:sp>
        <p:nvSpPr>
          <p:cNvPr id="246793" name="Text Box 2057"/>
          <p:cNvSpPr txBox="1">
            <a:spLocks noChangeArrowheads="1"/>
          </p:cNvSpPr>
          <p:nvPr/>
        </p:nvSpPr>
        <p:spPr bwMode="auto">
          <a:xfrm>
            <a:off x="486123" y="1386657"/>
            <a:ext cx="6680483" cy="769441"/>
          </a:xfrm>
          <a:prstGeom prst="rect">
            <a:avLst/>
          </a:prstGeom>
          <a:solidFill>
            <a:srgbClr val="221100"/>
          </a:solidFill>
          <a:ln w="9525">
            <a:solidFill>
              <a:schemeClr val="tx1"/>
            </a:solidFill>
            <a:miter lim="800000"/>
            <a:headEnd/>
            <a:tailEnd/>
          </a:ln>
          <a:effectLst/>
        </p:spPr>
        <p:txBody>
          <a:bodyPr wrap="none" anchor="ctr">
            <a:spAutoFit/>
          </a:bodyPr>
          <a:lstStyle/>
          <a:p>
            <a:pPr eaLnBrk="0" hangingPunct="0">
              <a:defRPr/>
            </a:pPr>
            <a:r>
              <a:rPr kumimoji="0" lang="en-US" altLang="zh-TW" sz="4400" i="1" dirty="0" smtClean="0">
                <a:effectLst>
                  <a:outerShdw blurRad="38100" dist="38100" dir="2700000" algn="tl">
                    <a:srgbClr val="000000"/>
                  </a:outerShdw>
                </a:effectLst>
                <a:latin typeface="Times New Roman" pitchFamily="18" charset="0"/>
              </a:rPr>
              <a:t>P</a:t>
            </a:r>
            <a:r>
              <a:rPr kumimoji="0" lang="en-US" altLang="zh-TW" sz="4400" dirty="0" smtClean="0">
                <a:effectLst>
                  <a:outerShdw blurRad="38100" dist="38100" dir="2700000" algn="tl">
                    <a:srgbClr val="000000"/>
                  </a:outerShdw>
                </a:effectLst>
              </a:rPr>
              <a:t> </a:t>
            </a:r>
            <a:r>
              <a:rPr kumimoji="0" lang="en-US" altLang="zh-TW" sz="4400" dirty="0">
                <a:effectLst>
                  <a:outerShdw blurRad="38100" dist="38100" dir="2700000" algn="tl">
                    <a:srgbClr val="000000"/>
                  </a:outerShdw>
                </a:effectLst>
              </a:rPr>
              <a:t>and </a:t>
            </a:r>
            <a:r>
              <a:rPr kumimoji="0" lang="en-US" altLang="zh-TW" sz="4400" i="1" dirty="0">
                <a:effectLst>
                  <a:outerShdw blurRad="38100" dist="38100" dir="2700000" algn="tl">
                    <a:srgbClr val="000000"/>
                  </a:outerShdw>
                </a:effectLst>
                <a:latin typeface="Times New Roman" pitchFamily="18" charset="0"/>
              </a:rPr>
              <a:t>M</a:t>
            </a:r>
            <a:r>
              <a:rPr kumimoji="0" lang="en-US" altLang="zh-TW" sz="4400" dirty="0">
                <a:effectLst>
                  <a:outerShdw blurRad="38100" dist="38100" dir="2700000" algn="tl">
                    <a:srgbClr val="000000"/>
                  </a:outerShdw>
                </a:effectLst>
              </a:rPr>
              <a:t> are independent.</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93"/>
                                        </p:tgtEl>
                                        <p:attrNameLst>
                                          <p:attrName>style.visibility</p:attrName>
                                        </p:attrNameLst>
                                      </p:cBhvr>
                                      <p:to>
                                        <p:strVal val="visible"/>
                                      </p:to>
                                    </p:set>
                                    <p:animEffect transition="in" filter="wipe(left)">
                                      <p:cBhvr>
                                        <p:cTn id="7" dur="500"/>
                                        <p:tgtEl>
                                          <p:spTgt spid="246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4430847-491A-4938-AFBF-E7AEE8985F1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638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2D48534-5FE6-4784-BB1A-9E29E9849DE4}" type="slidenum">
              <a:rPr kumimoji="1" lang="zh-TW" altLang="en-US">
                <a:effectLst>
                  <a:outerShdw blurRad="38100" dist="38100" dir="2700000" algn="tl">
                    <a:srgbClr val="000000"/>
                  </a:outerShdw>
                </a:effectLst>
                <a:ea typeface="華康細圓體" pitchFamily="49" charset="-120"/>
                <a:cs typeface="+mj-cs"/>
              </a:rPr>
              <a:pPr>
                <a:defRPr/>
              </a:pPr>
              <a:t>37</a:t>
            </a:fld>
            <a:endParaRPr kumimoji="1" lang="en-US" altLang="zh-TW">
              <a:effectLst>
                <a:outerShdw blurRad="38100" dist="38100" dir="2700000" algn="tl">
                  <a:srgbClr val="000000"/>
                </a:outerShdw>
              </a:effectLst>
              <a:ea typeface="華康細圓體" pitchFamily="49" charset="-120"/>
              <a:cs typeface="+mj-cs"/>
            </a:endParaRPr>
          </a:p>
        </p:txBody>
      </p:sp>
      <p:sp>
        <p:nvSpPr>
          <p:cNvPr id="335874"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Agenda</a:t>
            </a:r>
          </a:p>
        </p:txBody>
      </p:sp>
      <p:sp>
        <p:nvSpPr>
          <p:cNvPr id="335875" name="Rectangle 3"/>
          <p:cNvSpPr>
            <a:spLocks noGrp="1" noChangeArrowheads="1"/>
          </p:cNvSpPr>
          <p:nvPr>
            <p:ph type="body" idx="1"/>
          </p:nvPr>
        </p:nvSpPr>
        <p:spPr>
          <a:xfrm>
            <a:off x="179388" y="1196752"/>
            <a:ext cx="8856662" cy="5112568"/>
          </a:xfrm>
        </p:spPr>
        <p:txBody>
          <a:bodyPr/>
          <a:lstStyle/>
          <a:p>
            <a:pPr eaLnBrk="1" hangingPunct="1">
              <a:defRPr/>
            </a:pPr>
            <a:r>
              <a:rPr lang="en-US" altLang="zh-TW" sz="4800" dirty="0" smtClean="0"/>
              <a:t>Assigning Probability to Events</a:t>
            </a:r>
          </a:p>
          <a:p>
            <a:pPr eaLnBrk="1" hangingPunct="1">
              <a:defRPr/>
            </a:pPr>
            <a:r>
              <a:rPr lang="en-US" altLang="zh-TW" sz="4800" dirty="0" smtClean="0"/>
              <a:t>Joint, Marginal, and Conditional Probability</a:t>
            </a:r>
          </a:p>
          <a:p>
            <a:pPr eaLnBrk="1" hangingPunct="1">
              <a:buClr>
                <a:schemeClr val="folHlink"/>
              </a:buClr>
              <a:buFont typeface="Wingdings" pitchFamily="2" charset="2"/>
              <a:buChar char="þ"/>
              <a:defRPr/>
            </a:pPr>
            <a:r>
              <a:rPr lang="en-US" altLang="zh-TW" sz="4800" b="1" dirty="0" smtClean="0">
                <a:solidFill>
                  <a:schemeClr val="folHlink"/>
                </a:solidFill>
              </a:rPr>
              <a:t>Probability Rules </a:t>
            </a:r>
          </a:p>
          <a:p>
            <a:pPr eaLnBrk="1" hangingPunct="1">
              <a:defRPr/>
            </a:pPr>
            <a:r>
              <a:rPr lang="en-US" altLang="zh-TW" sz="4800" dirty="0" smtClean="0"/>
              <a:t>Probability Trees</a:t>
            </a:r>
          </a:p>
          <a:p>
            <a:pPr eaLnBrk="1" hangingPunct="1">
              <a:defRPr/>
            </a:pPr>
            <a:r>
              <a:rPr lang="en-US" altLang="zh-TW" sz="4800" dirty="0" err="1" smtClean="0"/>
              <a:t>Bayes</a:t>
            </a:r>
            <a:r>
              <a:rPr lang="en-US" altLang="zh-TW" sz="4800" dirty="0" smtClean="0"/>
              <a:t>’ Law</a:t>
            </a:r>
          </a:p>
        </p:txBody>
      </p:sp>
      <p:pic>
        <p:nvPicPr>
          <p:cNvPr id="7" name="圖片 6" descr="Poker-Clip-Art_Animation2.gif"/>
          <p:cNvPicPr>
            <a:picLocks noChangeAspect="1"/>
          </p:cNvPicPr>
          <p:nvPr/>
        </p:nvPicPr>
        <p:blipFill>
          <a:blip r:embed="rId2" cstate="print"/>
          <a:stretch>
            <a:fillRect/>
          </a:stretch>
        </p:blipFill>
        <p:spPr>
          <a:xfrm>
            <a:off x="6156176" y="4869160"/>
            <a:ext cx="2664296" cy="1862649"/>
          </a:xfrm>
          <a:prstGeom prst="rect">
            <a:avLst/>
          </a:prstGeom>
        </p:spPr>
      </p:pic>
    </p:spTree>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BCC34AC-9913-425C-B09B-A781A7444C36}"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758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77ACF3B-87FE-470C-AC9B-40DB8E16A986}" type="slidenum">
              <a:rPr kumimoji="1" lang="zh-TW" altLang="en-US">
                <a:effectLst>
                  <a:outerShdw blurRad="38100" dist="38100" dir="2700000" algn="tl">
                    <a:srgbClr val="000000"/>
                  </a:outerShdw>
                </a:effectLst>
                <a:ea typeface="華康細圓體" pitchFamily="49" charset="-120"/>
                <a:cs typeface="+mj-cs"/>
              </a:rPr>
              <a:pPr>
                <a:defRPr/>
              </a:pPr>
              <a:t>38</a:t>
            </a:fld>
            <a:endParaRPr kumimoji="1" lang="en-US" altLang="zh-TW">
              <a:effectLst>
                <a:outerShdw blurRad="38100" dist="38100" dir="2700000" algn="tl">
                  <a:srgbClr val="000000"/>
                </a:outerShdw>
              </a:effectLst>
              <a:ea typeface="華康細圓體" pitchFamily="49" charset="-120"/>
              <a:cs typeface="+mj-cs"/>
            </a:endParaRPr>
          </a:p>
        </p:txBody>
      </p:sp>
      <p:sp>
        <p:nvSpPr>
          <p:cNvPr id="139266" name="Rectangle 1026"/>
          <p:cNvSpPr>
            <a:spLocks noGrp="1" noChangeArrowheads="1"/>
          </p:cNvSpPr>
          <p:nvPr>
            <p:ph type="title"/>
          </p:nvPr>
        </p:nvSpPr>
        <p:spPr>
          <a:xfrm>
            <a:off x="395536" y="260648"/>
            <a:ext cx="8500814" cy="129614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Rules</a:t>
            </a:r>
            <a:endParaRPr lang="zh-TW" altLang="en-US" dirty="0" smtClean="0"/>
          </a:p>
        </p:txBody>
      </p:sp>
      <p:sp>
        <p:nvSpPr>
          <p:cNvPr id="139267" name="Rectangle 1027"/>
          <p:cNvSpPr>
            <a:spLocks noGrp="1" noChangeArrowheads="1"/>
          </p:cNvSpPr>
          <p:nvPr>
            <p:ph type="body" idx="1"/>
          </p:nvPr>
        </p:nvSpPr>
        <p:spPr>
          <a:xfrm>
            <a:off x="1475656" y="1983398"/>
            <a:ext cx="6851650" cy="3925888"/>
          </a:xfrm>
        </p:spPr>
        <p:txBody>
          <a:bodyPr/>
          <a:lstStyle/>
          <a:p>
            <a:pPr eaLnBrk="1" hangingPunct="1">
              <a:buSzPct val="100000"/>
              <a:buFont typeface="Wingdings" panose="05000000000000000000" pitchFamily="2" charset="2"/>
              <a:buChar char="ü"/>
              <a:defRPr/>
            </a:pPr>
            <a:r>
              <a:rPr lang="en-US" altLang="zh-TW" sz="4800" b="1" dirty="0" smtClean="0">
                <a:solidFill>
                  <a:srgbClr val="FFFF00"/>
                </a:solidFill>
              </a:rPr>
              <a:t>Complement rule</a:t>
            </a:r>
          </a:p>
          <a:p>
            <a:pPr eaLnBrk="1" hangingPunct="1">
              <a:defRPr/>
            </a:pPr>
            <a:r>
              <a:rPr lang="en-US" altLang="zh-TW" sz="4800" dirty="0" smtClean="0"/>
              <a:t>Addition rule</a:t>
            </a:r>
          </a:p>
          <a:p>
            <a:pPr eaLnBrk="1" hangingPunct="1">
              <a:defRPr/>
            </a:pPr>
            <a:r>
              <a:rPr lang="en-US" altLang="zh-TW" sz="4800" dirty="0" smtClean="0"/>
              <a:t>Multiplication rule</a:t>
            </a:r>
            <a:endParaRPr lang="zh-TW" altLang="en-US" sz="4800" dirty="0" smtClean="0"/>
          </a:p>
        </p:txBody>
      </p:sp>
    </p:spTree>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81B98E6-3843-400A-90BB-4F1868258654}"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7412"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3E8F752-0842-4B12-ABC7-F90FE6368256}" type="slidenum">
              <a:rPr kumimoji="1" lang="zh-TW" altLang="en-US">
                <a:effectLst>
                  <a:outerShdw blurRad="38100" dist="38100" dir="2700000" algn="tl">
                    <a:srgbClr val="000000"/>
                  </a:outerShdw>
                </a:effectLst>
                <a:ea typeface="華康細圓體" pitchFamily="49" charset="-120"/>
                <a:cs typeface="+mj-cs"/>
              </a:rPr>
              <a:pPr>
                <a:defRPr/>
              </a:pPr>
              <a:t>39</a:t>
            </a:fld>
            <a:endParaRPr kumimoji="1" lang="en-US" altLang="zh-TW">
              <a:effectLst>
                <a:outerShdw blurRad="38100" dist="38100" dir="2700000" algn="tl">
                  <a:srgbClr val="000000"/>
                </a:outerShdw>
              </a:effectLst>
              <a:ea typeface="華康細圓體" pitchFamily="49" charset="-120"/>
              <a:cs typeface="+mj-cs"/>
            </a:endParaRPr>
          </a:p>
        </p:txBody>
      </p:sp>
      <p:sp>
        <p:nvSpPr>
          <p:cNvPr id="33794" name="Rectangle 2"/>
          <p:cNvSpPr>
            <a:spLocks noGrp="1" noChangeArrowheads="1"/>
          </p:cNvSpPr>
          <p:nvPr>
            <p:ph type="title"/>
          </p:nvPr>
        </p:nvSpPr>
        <p:spPr>
          <a:xfrm>
            <a:off x="323528" y="260648"/>
            <a:ext cx="8534722" cy="110378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Complement Rule</a:t>
            </a:r>
          </a:p>
        </p:txBody>
      </p:sp>
      <p:sp>
        <p:nvSpPr>
          <p:cNvPr id="33795" name="Rectangle 3"/>
          <p:cNvSpPr>
            <a:spLocks noGrp="1" noChangeArrowheads="1"/>
          </p:cNvSpPr>
          <p:nvPr>
            <p:ph type="body" idx="1"/>
          </p:nvPr>
        </p:nvSpPr>
        <p:spPr>
          <a:xfrm>
            <a:off x="250825" y="1412875"/>
            <a:ext cx="8567738" cy="3497263"/>
          </a:xfrm>
        </p:spPr>
        <p:txBody>
          <a:bodyPr/>
          <a:lstStyle/>
          <a:p>
            <a:pPr eaLnBrk="1" hangingPunct="1">
              <a:defRPr/>
            </a:pPr>
            <a:r>
              <a:rPr lang="en-US" altLang="zh-TW" smtClean="0"/>
              <a:t>Each simple event must belong to either </a:t>
            </a:r>
            <a:r>
              <a:rPr lang="en-US" altLang="zh-TW" i="1" smtClean="0">
                <a:latin typeface="Times New Roman" pitchFamily="18" charset="0"/>
              </a:rPr>
              <a:t>A</a:t>
            </a:r>
            <a:r>
              <a:rPr lang="en-US" altLang="zh-TW" smtClean="0"/>
              <a:t> or </a:t>
            </a:r>
            <a:r>
              <a:rPr lang="en-US" altLang="zh-TW" i="1" smtClean="0">
                <a:latin typeface="Times New Roman" pitchFamily="18" charset="0"/>
              </a:rPr>
              <a:t>A</a:t>
            </a:r>
            <a:r>
              <a:rPr lang="en-US" altLang="zh-TW" i="1" baseline="30000" smtClean="0">
                <a:latin typeface="Times New Roman" pitchFamily="18" charset="0"/>
              </a:rPr>
              <a:t>c</a:t>
            </a:r>
            <a:r>
              <a:rPr lang="en-US" altLang="zh-TW" smtClean="0"/>
              <a:t>. Since the sum of the probabilities assigned to a sample space is one, for any event </a:t>
            </a:r>
            <a:r>
              <a:rPr lang="en-US" altLang="zh-TW" i="1" smtClean="0">
                <a:latin typeface="Times New Roman" pitchFamily="18" charset="0"/>
              </a:rPr>
              <a:t>A</a:t>
            </a:r>
          </a:p>
        </p:txBody>
      </p:sp>
      <p:graphicFrame>
        <p:nvGraphicFramePr>
          <p:cNvPr id="386048" name="Object 2048"/>
          <p:cNvGraphicFramePr>
            <a:graphicFrameLocks noChangeAspect="1"/>
          </p:cNvGraphicFramePr>
          <p:nvPr/>
        </p:nvGraphicFramePr>
        <p:xfrm>
          <a:off x="2124075" y="5013325"/>
          <a:ext cx="5400675" cy="1100138"/>
        </p:xfrm>
        <a:graphic>
          <a:graphicData uri="http://schemas.openxmlformats.org/presentationml/2006/ole">
            <mc:AlternateContent xmlns:mc="http://schemas.openxmlformats.org/markup-compatibility/2006">
              <mc:Choice xmlns:v="urn:schemas-microsoft-com:vml" Requires="v">
                <p:oleObj spid="_x0000_s17520" name="方程式" r:id="rId3" imgW="1117440" imgH="228600" progId="Equation.3">
                  <p:embed/>
                </p:oleObj>
              </mc:Choice>
              <mc:Fallback>
                <p:oleObj name="方程式" r:id="rId3" imgW="1117440" imgH="228600" progId="Equation.3">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5013325"/>
                        <a:ext cx="5400675" cy="1100138"/>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86048"/>
                                        </p:tgtEl>
                                        <p:attrNameLst>
                                          <p:attrName>style.visibility</p:attrName>
                                        </p:attrNameLst>
                                      </p:cBhvr>
                                      <p:to>
                                        <p:strVal val="visible"/>
                                      </p:to>
                                    </p:set>
                                    <p:animEffect transition="in" filter="wipe(left)">
                                      <p:cBhvr>
                                        <p:cTn id="7" dur="500"/>
                                        <p:tgtEl>
                                          <p:spTgt spid="386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257C229-9F25-44CC-8C74-CDF3335BF6B6}"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3789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4323D3A-26BE-41AD-A778-903F8A35AE5C}" type="slidenum">
              <a:rPr kumimoji="1" lang="zh-TW" altLang="en-US">
                <a:effectLst>
                  <a:outerShdw blurRad="38100" dist="38100" dir="2700000" algn="tl">
                    <a:srgbClr val="000000"/>
                  </a:outerShdw>
                </a:effectLst>
                <a:ea typeface="華康細圓體" pitchFamily="49" charset="-120"/>
                <a:cs typeface="+mj-cs"/>
              </a:rPr>
              <a:pPr>
                <a:defRPr/>
              </a:pPr>
              <a:t>4</a:t>
            </a:fld>
            <a:endParaRPr kumimoji="1" lang="en-US" altLang="zh-TW">
              <a:effectLst>
                <a:outerShdw blurRad="38100" dist="38100" dir="2700000" algn="tl">
                  <a:srgbClr val="000000"/>
                </a:outerShdw>
              </a:effectLst>
              <a:ea typeface="華康細圓體" pitchFamily="49" charset="-120"/>
              <a:cs typeface="+mj-cs"/>
            </a:endParaRPr>
          </a:p>
        </p:txBody>
      </p:sp>
      <p:sp>
        <p:nvSpPr>
          <p:cNvPr id="108546" name="Rectangle 2"/>
          <p:cNvSpPr>
            <a:spLocks noGrp="1" noChangeArrowheads="1"/>
          </p:cNvSpPr>
          <p:nvPr>
            <p:ph type="title"/>
          </p:nvPr>
        </p:nvSpPr>
        <p:spPr>
          <a:xfrm>
            <a:off x="539750" y="269776"/>
            <a:ext cx="835660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Theory</a:t>
            </a:r>
          </a:p>
        </p:txBody>
      </p:sp>
      <p:sp>
        <p:nvSpPr>
          <p:cNvPr id="108547" name="Rectangle 3"/>
          <p:cNvSpPr>
            <a:spLocks noGrp="1" noChangeArrowheads="1"/>
          </p:cNvSpPr>
          <p:nvPr>
            <p:ph type="body" idx="1"/>
          </p:nvPr>
        </p:nvSpPr>
        <p:spPr>
          <a:xfrm>
            <a:off x="395288" y="1484313"/>
            <a:ext cx="8537575" cy="5029200"/>
          </a:xfrm>
        </p:spPr>
        <p:txBody>
          <a:bodyPr/>
          <a:lstStyle/>
          <a:p>
            <a:pPr eaLnBrk="1" hangingPunct="1">
              <a:defRPr/>
            </a:pPr>
            <a:r>
              <a:rPr lang="en-US" altLang="zh-TW" dirty="0" smtClean="0"/>
              <a:t>Used to measure the degree of </a:t>
            </a:r>
            <a:r>
              <a:rPr lang="en-US" altLang="zh-TW" dirty="0" smtClean="0">
                <a:hlinkClick r:id="rId2" action="ppaction://hlinksldjump"/>
              </a:rPr>
              <a:t>uncertainty</a:t>
            </a:r>
            <a:endParaRPr lang="en-US" altLang="zh-TW" dirty="0" smtClean="0"/>
          </a:p>
          <a:p>
            <a:pPr eaLnBrk="1" hangingPunct="1">
              <a:defRPr/>
            </a:pPr>
            <a:r>
              <a:rPr lang="en-US" altLang="zh-TW" dirty="0" smtClean="0"/>
              <a:t>Allows decision maker to deal with uncertainty in a </a:t>
            </a:r>
            <a:r>
              <a:rPr lang="en-US" altLang="zh-TW" b="1" dirty="0" smtClean="0">
                <a:solidFill>
                  <a:srgbClr val="FF9900"/>
                </a:solidFill>
              </a:rPr>
              <a:t>consistent</a:t>
            </a:r>
            <a:r>
              <a:rPr lang="en-US" altLang="zh-TW" dirty="0" smtClean="0"/>
              <a:t>, </a:t>
            </a:r>
            <a:r>
              <a:rPr lang="en-US" altLang="zh-TW" b="1" dirty="0" smtClean="0">
                <a:solidFill>
                  <a:srgbClr val="FF9900"/>
                </a:solidFill>
              </a:rPr>
              <a:t>rational</a:t>
            </a:r>
            <a:r>
              <a:rPr lang="en-US" altLang="zh-TW" dirty="0" smtClean="0"/>
              <a:t> manner</a:t>
            </a:r>
          </a:p>
          <a:p>
            <a:pPr eaLnBrk="1" hangingPunct="1">
              <a:defRPr/>
            </a:pPr>
            <a:r>
              <a:rPr lang="en-US" altLang="zh-TW" dirty="0" smtClean="0"/>
              <a:t>Help decision maker to </a:t>
            </a:r>
            <a:r>
              <a:rPr lang="en-US" altLang="zh-TW" b="1" dirty="0" smtClean="0">
                <a:solidFill>
                  <a:srgbClr val="FFFF00"/>
                </a:solidFill>
              </a:rPr>
              <a:t>make decision</a:t>
            </a:r>
            <a:r>
              <a:rPr lang="en-US" altLang="zh-TW" dirty="0" smtClean="0"/>
              <a:t> under uncertainty</a:t>
            </a:r>
          </a:p>
        </p:txBody>
      </p:sp>
    </p:spTree>
    <p:extLst>
      <p:ext uri="{BB962C8B-B14F-4D97-AF65-F5344CB8AC3E}">
        <p14:creationId xmlns:p14="http://schemas.microsoft.com/office/powerpoint/2010/main" val="103457575"/>
      </p:ext>
    </p:extLst>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BCC34AC-9913-425C-B09B-A781A7444C36}"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758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77ACF3B-87FE-470C-AC9B-40DB8E16A986}" type="slidenum">
              <a:rPr kumimoji="1" lang="zh-TW" altLang="en-US">
                <a:effectLst>
                  <a:outerShdw blurRad="38100" dist="38100" dir="2700000" algn="tl">
                    <a:srgbClr val="000000"/>
                  </a:outerShdw>
                </a:effectLst>
                <a:ea typeface="華康細圓體" pitchFamily="49" charset="-120"/>
                <a:cs typeface="+mj-cs"/>
              </a:rPr>
              <a:pPr>
                <a:defRPr/>
              </a:pPr>
              <a:t>40</a:t>
            </a:fld>
            <a:endParaRPr kumimoji="1" lang="en-US" altLang="zh-TW">
              <a:effectLst>
                <a:outerShdw blurRad="38100" dist="38100" dir="2700000" algn="tl">
                  <a:srgbClr val="000000"/>
                </a:outerShdw>
              </a:effectLst>
              <a:ea typeface="華康細圓體" pitchFamily="49" charset="-120"/>
              <a:cs typeface="+mj-cs"/>
            </a:endParaRPr>
          </a:p>
        </p:txBody>
      </p:sp>
      <p:sp>
        <p:nvSpPr>
          <p:cNvPr id="139266" name="Rectangle 1026"/>
          <p:cNvSpPr>
            <a:spLocks noGrp="1" noChangeArrowheads="1"/>
          </p:cNvSpPr>
          <p:nvPr>
            <p:ph type="title"/>
          </p:nvPr>
        </p:nvSpPr>
        <p:spPr>
          <a:xfrm>
            <a:off x="395536" y="260648"/>
            <a:ext cx="8500814" cy="129614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Rules</a:t>
            </a:r>
            <a:endParaRPr lang="zh-TW" altLang="en-US" dirty="0" smtClean="0"/>
          </a:p>
        </p:txBody>
      </p:sp>
      <p:sp>
        <p:nvSpPr>
          <p:cNvPr id="139267" name="Rectangle 1027"/>
          <p:cNvSpPr>
            <a:spLocks noGrp="1" noChangeArrowheads="1"/>
          </p:cNvSpPr>
          <p:nvPr>
            <p:ph type="body" idx="1"/>
          </p:nvPr>
        </p:nvSpPr>
        <p:spPr>
          <a:xfrm>
            <a:off x="1475656" y="1983398"/>
            <a:ext cx="6851650" cy="3925888"/>
          </a:xfrm>
        </p:spPr>
        <p:txBody>
          <a:bodyPr/>
          <a:lstStyle/>
          <a:p>
            <a:pPr eaLnBrk="1" hangingPunct="1">
              <a:defRPr/>
            </a:pPr>
            <a:r>
              <a:rPr lang="en-US" altLang="zh-TW" sz="4800" dirty="0" smtClean="0"/>
              <a:t>Complement rule</a:t>
            </a:r>
          </a:p>
          <a:p>
            <a:pPr eaLnBrk="1" hangingPunct="1">
              <a:buSzPct val="100000"/>
              <a:buFont typeface="Wingdings" panose="05000000000000000000" pitchFamily="2" charset="2"/>
              <a:buChar char="ü"/>
              <a:defRPr/>
            </a:pPr>
            <a:r>
              <a:rPr lang="en-US" altLang="zh-TW" sz="4800" b="1" dirty="0" smtClean="0">
                <a:solidFill>
                  <a:srgbClr val="FFFF00"/>
                </a:solidFill>
              </a:rPr>
              <a:t>Addition rule</a:t>
            </a:r>
          </a:p>
          <a:p>
            <a:pPr eaLnBrk="1" hangingPunct="1">
              <a:defRPr/>
            </a:pPr>
            <a:r>
              <a:rPr lang="en-US" altLang="zh-TW" sz="4800" dirty="0" smtClean="0"/>
              <a:t>Multiplication rule</a:t>
            </a:r>
            <a:endParaRPr lang="zh-TW" altLang="en-US" sz="4800" dirty="0" smtClean="0"/>
          </a:p>
        </p:txBody>
      </p:sp>
    </p:spTree>
    <p:extLst>
      <p:ext uri="{BB962C8B-B14F-4D97-AF65-F5344CB8AC3E}">
        <p14:creationId xmlns:p14="http://schemas.microsoft.com/office/powerpoint/2010/main" val="4084979061"/>
      </p:ext>
    </p:extLst>
  </p:cSld>
  <p:clrMapOvr>
    <a:masterClrMapping/>
  </p:clrMapOvr>
  <p:transition>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35B4EBA-8AC0-44DF-845C-2A8E2722A41E}"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861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FE8BC46-6C7D-4FAA-860F-2EB48581D4D3}" type="slidenum">
              <a:rPr kumimoji="1" lang="zh-TW" altLang="en-US">
                <a:effectLst>
                  <a:outerShdw blurRad="38100" dist="38100" dir="2700000" algn="tl">
                    <a:srgbClr val="000000"/>
                  </a:outerShdw>
                </a:effectLst>
                <a:ea typeface="華康細圓體" pitchFamily="49" charset="-120"/>
                <a:cs typeface="+mj-cs"/>
              </a:rPr>
              <a:pPr>
                <a:defRPr/>
              </a:pPr>
              <a:t>41</a:t>
            </a:fld>
            <a:endParaRPr kumimoji="1" lang="en-US" altLang="zh-TW">
              <a:effectLst>
                <a:outerShdw blurRad="38100" dist="38100" dir="2700000" algn="tl">
                  <a:srgbClr val="000000"/>
                </a:outerShdw>
              </a:effectLst>
              <a:ea typeface="華康細圓體" pitchFamily="49" charset="-120"/>
              <a:cs typeface="+mj-cs"/>
            </a:endParaRPr>
          </a:p>
        </p:txBody>
      </p:sp>
      <p:sp>
        <p:nvSpPr>
          <p:cNvPr id="34819" name="Rectangle 3"/>
          <p:cNvSpPr>
            <a:spLocks noGrp="1" noChangeArrowheads="1"/>
          </p:cNvSpPr>
          <p:nvPr>
            <p:ph type="body" idx="1"/>
          </p:nvPr>
        </p:nvSpPr>
        <p:spPr>
          <a:xfrm>
            <a:off x="838200" y="1143000"/>
            <a:ext cx="7772400" cy="762000"/>
          </a:xfrm>
        </p:spPr>
        <p:txBody>
          <a:bodyPr/>
          <a:lstStyle/>
          <a:p>
            <a:pPr eaLnBrk="1" hangingPunct="1">
              <a:buFont typeface="Wingdings" pitchFamily="2" charset="2"/>
              <a:buNone/>
              <a:defRPr/>
            </a:pPr>
            <a:r>
              <a:rPr lang="en-US" altLang="zh-TW" smtClean="0"/>
              <a:t>For any two events </a:t>
            </a:r>
            <a:r>
              <a:rPr lang="en-US" altLang="zh-TW" i="1" smtClean="0">
                <a:latin typeface="Times New Roman" pitchFamily="18" charset="0"/>
              </a:rPr>
              <a:t>A</a:t>
            </a:r>
            <a:r>
              <a:rPr lang="en-US" altLang="zh-TW" smtClean="0"/>
              <a:t> and </a:t>
            </a:r>
            <a:r>
              <a:rPr lang="en-US" altLang="zh-TW" i="1" smtClean="0">
                <a:latin typeface="Times New Roman" pitchFamily="18" charset="0"/>
              </a:rPr>
              <a:t>B</a:t>
            </a:r>
          </a:p>
        </p:txBody>
      </p:sp>
      <p:sp>
        <p:nvSpPr>
          <p:cNvPr id="34820" name="Rectangle 4"/>
          <p:cNvSpPr>
            <a:spLocks noChangeArrowheads="1"/>
          </p:cNvSpPr>
          <p:nvPr/>
        </p:nvSpPr>
        <p:spPr bwMode="auto">
          <a:xfrm>
            <a:off x="288925" y="2060575"/>
            <a:ext cx="8675688" cy="914400"/>
          </a:xfrm>
          <a:prstGeom prst="rect">
            <a:avLst/>
          </a:prstGeom>
          <a:solidFill>
            <a:srgbClr val="221100"/>
          </a:solidFill>
          <a:ln w="9525">
            <a:solidFill>
              <a:srgbClr val="FF00FF"/>
            </a:solidFill>
            <a:miter lim="800000"/>
            <a:headEnd/>
            <a:tailEnd/>
          </a:ln>
          <a:effectLst>
            <a:outerShdw dist="107763" dir="18900000" algn="ctr" rotWithShape="0">
              <a:srgbClr val="990033"/>
            </a:outerShdw>
          </a:effectLst>
        </p:spPr>
        <p:txBody>
          <a:bodyPr wrap="none" anchor="ctr"/>
          <a:lstStyle/>
          <a:p>
            <a:pPr algn="ctr" eaLnBrk="0" hangingPunct="0">
              <a:defRPr/>
            </a:pP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A</a:t>
            </a:r>
            <a:r>
              <a:rPr kumimoji="0" lang="en-US" altLang="zh-TW" sz="4400">
                <a:effectLst>
                  <a:outerShdw blurRad="38100" dist="38100" dir="2700000" algn="tl">
                    <a:srgbClr val="000000"/>
                  </a:outerShdw>
                </a:effectLst>
              </a:rPr>
              <a:t> or </a:t>
            </a:r>
            <a:r>
              <a:rPr kumimoji="0" lang="en-US" altLang="zh-TW" sz="4400" i="1">
                <a:effectLst>
                  <a:outerShdw blurRad="38100" dist="38100" dir="2700000" algn="tl">
                    <a:srgbClr val="000000"/>
                  </a:outerShdw>
                </a:effectLst>
                <a:latin typeface="Times New Roman" pitchFamily="18" charset="0"/>
              </a:rPr>
              <a:t>B</a:t>
            </a:r>
            <a:r>
              <a:rPr kumimoji="0" lang="en-US" altLang="zh-TW" sz="4400">
                <a:effectLst>
                  <a:outerShdw blurRad="38100" dist="38100" dir="2700000" algn="tl">
                    <a:srgbClr val="000000"/>
                  </a:outerShdw>
                </a:effectLst>
              </a:rPr>
              <a:t>) =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A</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B</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A</a:t>
            </a:r>
            <a:r>
              <a:rPr kumimoji="0" lang="en-US" altLang="zh-TW" sz="4400">
                <a:effectLst>
                  <a:outerShdw blurRad="38100" dist="38100" dir="2700000" algn="tl">
                    <a:srgbClr val="000000"/>
                  </a:outerShdw>
                </a:effectLst>
              </a:rPr>
              <a:t> and </a:t>
            </a:r>
            <a:r>
              <a:rPr kumimoji="0" lang="en-US" altLang="zh-TW" sz="4400" i="1">
                <a:effectLst>
                  <a:outerShdw blurRad="38100" dist="38100" dir="2700000" algn="tl">
                    <a:srgbClr val="000000"/>
                  </a:outerShdw>
                </a:effectLst>
                <a:latin typeface="Times New Roman" pitchFamily="18" charset="0"/>
              </a:rPr>
              <a:t>B</a:t>
            </a:r>
            <a:r>
              <a:rPr kumimoji="0" lang="en-US" altLang="zh-TW" sz="4400">
                <a:effectLst>
                  <a:outerShdw blurRad="38100" dist="38100" dir="2700000" algn="tl">
                    <a:srgbClr val="000000"/>
                  </a:outerShdw>
                </a:effectLst>
              </a:rPr>
              <a:t>)</a:t>
            </a:r>
          </a:p>
        </p:txBody>
      </p:sp>
      <p:sp>
        <p:nvSpPr>
          <p:cNvPr id="34821" name="Rectangle 5"/>
          <p:cNvSpPr>
            <a:spLocks noChangeArrowheads="1"/>
          </p:cNvSpPr>
          <p:nvPr/>
        </p:nvSpPr>
        <p:spPr bwMode="auto">
          <a:xfrm>
            <a:off x="4232275" y="3200400"/>
            <a:ext cx="4876800" cy="2133600"/>
          </a:xfrm>
          <a:prstGeom prst="rect">
            <a:avLst/>
          </a:prstGeom>
          <a:solidFill>
            <a:schemeClr val="tx2"/>
          </a:solidFill>
          <a:ln w="9525">
            <a:solidFill>
              <a:srgbClr val="FF00FF"/>
            </a:solidFill>
            <a:miter lim="800000"/>
            <a:headEnd/>
            <a:tailEnd/>
          </a:ln>
          <a:effectLst>
            <a:outerShdw dist="35921" dir="2700000" algn="ctr" rotWithShape="0">
              <a:schemeClr val="bg2"/>
            </a:outerShdw>
          </a:effectLst>
        </p:spPr>
        <p:txBody>
          <a:bodyPr wrap="none" anchor="ctr"/>
          <a:lstStyle/>
          <a:p>
            <a:pPr>
              <a:defRPr/>
            </a:pPr>
            <a:endParaRPr lang="zh-TW" altLang="en-US"/>
          </a:p>
        </p:txBody>
      </p:sp>
      <p:sp>
        <p:nvSpPr>
          <p:cNvPr id="34822" name="Oval 6"/>
          <p:cNvSpPr>
            <a:spLocks noChangeArrowheads="1"/>
          </p:cNvSpPr>
          <p:nvPr/>
        </p:nvSpPr>
        <p:spPr bwMode="auto">
          <a:xfrm>
            <a:off x="4918075" y="3429000"/>
            <a:ext cx="1828800" cy="1600200"/>
          </a:xfrm>
          <a:prstGeom prst="ellipse">
            <a:avLst/>
          </a:prstGeom>
          <a:solidFill>
            <a:schemeClr val="accent2"/>
          </a:solidFill>
          <a:ln w="38100">
            <a:solidFill>
              <a:srgbClr val="FF00FF"/>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23" name="Oval 7"/>
          <p:cNvSpPr>
            <a:spLocks noChangeArrowheads="1"/>
          </p:cNvSpPr>
          <p:nvPr/>
        </p:nvSpPr>
        <p:spPr bwMode="auto">
          <a:xfrm>
            <a:off x="6061075" y="3429000"/>
            <a:ext cx="1828800" cy="1600200"/>
          </a:xfrm>
          <a:prstGeom prst="ellipse">
            <a:avLst/>
          </a:prstGeom>
          <a:solidFill>
            <a:schemeClr val="bg2">
              <a:lumMod val="90000"/>
              <a:lumOff val="10000"/>
              <a:alpha val="50196"/>
            </a:schemeClr>
          </a:solidFill>
          <a:ln w="38100">
            <a:solidFill>
              <a:srgbClr val="FF00FF"/>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25" name="Oval 9"/>
          <p:cNvSpPr>
            <a:spLocks noChangeArrowheads="1"/>
          </p:cNvSpPr>
          <p:nvPr/>
        </p:nvSpPr>
        <p:spPr bwMode="auto">
          <a:xfrm>
            <a:off x="5222875" y="4038600"/>
            <a:ext cx="228600" cy="228600"/>
          </a:xfrm>
          <a:prstGeom prst="ellipse">
            <a:avLst/>
          </a:prstGeom>
          <a:solidFill>
            <a:srgbClr val="990033"/>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26" name="Oval 10"/>
          <p:cNvSpPr>
            <a:spLocks noChangeArrowheads="1"/>
          </p:cNvSpPr>
          <p:nvPr/>
        </p:nvSpPr>
        <p:spPr bwMode="auto">
          <a:xfrm>
            <a:off x="5680075" y="3810000"/>
            <a:ext cx="228600" cy="228600"/>
          </a:xfrm>
          <a:prstGeom prst="ellipse">
            <a:avLst/>
          </a:prstGeom>
          <a:solidFill>
            <a:srgbClr val="990033"/>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27" name="Oval 11"/>
          <p:cNvSpPr>
            <a:spLocks noChangeArrowheads="1"/>
          </p:cNvSpPr>
          <p:nvPr/>
        </p:nvSpPr>
        <p:spPr bwMode="auto">
          <a:xfrm>
            <a:off x="5603875" y="4495800"/>
            <a:ext cx="228600" cy="228600"/>
          </a:xfrm>
          <a:prstGeom prst="ellipse">
            <a:avLst/>
          </a:prstGeom>
          <a:solidFill>
            <a:srgbClr val="990033"/>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28" name="Oval 12"/>
          <p:cNvSpPr>
            <a:spLocks noChangeArrowheads="1"/>
          </p:cNvSpPr>
          <p:nvPr/>
        </p:nvSpPr>
        <p:spPr bwMode="auto">
          <a:xfrm>
            <a:off x="6137275" y="4343400"/>
            <a:ext cx="228600" cy="228600"/>
          </a:xfrm>
          <a:prstGeom prst="ellipse">
            <a:avLst/>
          </a:prstGeom>
          <a:solidFill>
            <a:srgbClr val="990033"/>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29" name="Oval 13"/>
          <p:cNvSpPr>
            <a:spLocks noChangeArrowheads="1"/>
          </p:cNvSpPr>
          <p:nvPr/>
        </p:nvSpPr>
        <p:spPr bwMode="auto">
          <a:xfrm>
            <a:off x="6213475" y="3886200"/>
            <a:ext cx="228600" cy="228600"/>
          </a:xfrm>
          <a:prstGeom prst="ellipse">
            <a:avLst/>
          </a:prstGeom>
          <a:solidFill>
            <a:srgbClr val="990033"/>
          </a:solidFill>
          <a:ln w="38100">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30" name="Oval 14"/>
          <p:cNvSpPr>
            <a:spLocks noChangeArrowheads="1"/>
          </p:cNvSpPr>
          <p:nvPr/>
        </p:nvSpPr>
        <p:spPr bwMode="auto">
          <a:xfrm>
            <a:off x="6442075" y="4267200"/>
            <a:ext cx="228600" cy="228600"/>
          </a:xfrm>
          <a:prstGeom prst="ellipse">
            <a:avLst/>
          </a:prstGeom>
          <a:solidFill>
            <a:srgbClr val="990033"/>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31" name="Oval 15"/>
          <p:cNvSpPr>
            <a:spLocks noChangeArrowheads="1"/>
          </p:cNvSpPr>
          <p:nvPr/>
        </p:nvSpPr>
        <p:spPr bwMode="auto">
          <a:xfrm>
            <a:off x="7051675" y="3657600"/>
            <a:ext cx="228600" cy="228600"/>
          </a:xfrm>
          <a:prstGeom prst="ellipse">
            <a:avLst/>
          </a:prstGeom>
          <a:solidFill>
            <a:srgbClr val="990033"/>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32" name="Oval 16"/>
          <p:cNvSpPr>
            <a:spLocks noChangeArrowheads="1"/>
          </p:cNvSpPr>
          <p:nvPr/>
        </p:nvSpPr>
        <p:spPr bwMode="auto">
          <a:xfrm>
            <a:off x="7356475" y="4419600"/>
            <a:ext cx="228600" cy="228600"/>
          </a:xfrm>
          <a:prstGeom prst="ellipse">
            <a:avLst/>
          </a:prstGeom>
          <a:solidFill>
            <a:srgbClr val="990033"/>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38" name="Text Box 22"/>
          <p:cNvSpPr txBox="1">
            <a:spLocks noChangeArrowheads="1"/>
          </p:cNvSpPr>
          <p:nvPr/>
        </p:nvSpPr>
        <p:spPr bwMode="auto">
          <a:xfrm>
            <a:off x="5222875" y="3581400"/>
            <a:ext cx="365125" cy="457200"/>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b="1">
                <a:solidFill>
                  <a:schemeClr val="bg1"/>
                </a:solidFill>
                <a:latin typeface="Arial Narrow" pitchFamily="34" charset="0"/>
              </a:rPr>
              <a:t>A</a:t>
            </a:r>
            <a:endParaRPr kumimoji="0" lang="en-US" altLang="zh-TW" sz="2400">
              <a:latin typeface="Arial Narrow" pitchFamily="34" charset="0"/>
            </a:endParaRPr>
          </a:p>
        </p:txBody>
      </p:sp>
      <p:sp>
        <p:nvSpPr>
          <p:cNvPr id="34839" name="Text Box 23"/>
          <p:cNvSpPr txBox="1">
            <a:spLocks noChangeArrowheads="1"/>
          </p:cNvSpPr>
          <p:nvPr/>
        </p:nvSpPr>
        <p:spPr bwMode="auto">
          <a:xfrm>
            <a:off x="6746875" y="4495800"/>
            <a:ext cx="365125" cy="457200"/>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b="1">
                <a:latin typeface="Arial Narrow" pitchFamily="34" charset="0"/>
              </a:rPr>
              <a:t>B</a:t>
            </a:r>
            <a:endParaRPr kumimoji="0" lang="en-US" altLang="zh-TW" sz="2400">
              <a:latin typeface="Arial Narrow" pitchFamily="34" charset="0"/>
            </a:endParaRPr>
          </a:p>
        </p:txBody>
      </p:sp>
      <p:sp>
        <p:nvSpPr>
          <p:cNvPr id="34841" name="Text Box 25"/>
          <p:cNvSpPr txBox="1">
            <a:spLocks noChangeArrowheads="1"/>
          </p:cNvSpPr>
          <p:nvPr/>
        </p:nvSpPr>
        <p:spPr bwMode="auto">
          <a:xfrm>
            <a:off x="457200" y="3141663"/>
            <a:ext cx="2749550" cy="701675"/>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4000" i="1">
                <a:solidFill>
                  <a:srgbClr val="FFFF00"/>
                </a:solidFill>
                <a:effectLst>
                  <a:outerShdw blurRad="38100" dist="38100" dir="2700000" algn="tl">
                    <a:srgbClr val="000000"/>
                  </a:outerShdw>
                </a:effectLst>
                <a:latin typeface="Times New Roman" pitchFamily="18" charset="0"/>
              </a:rPr>
              <a:t>P</a:t>
            </a:r>
            <a:r>
              <a:rPr kumimoji="0" lang="en-US" altLang="zh-TW" sz="4000">
                <a:solidFill>
                  <a:srgbClr val="FFFF00"/>
                </a:solidFill>
                <a:effectLst>
                  <a:outerShdw blurRad="38100" dist="38100" dir="2700000" algn="tl">
                    <a:srgbClr val="000000"/>
                  </a:outerShdw>
                </a:effectLst>
              </a:rPr>
              <a:t>(</a:t>
            </a:r>
            <a:r>
              <a:rPr kumimoji="0" lang="en-US" altLang="zh-TW" sz="4000" i="1">
                <a:solidFill>
                  <a:srgbClr val="FFFF00"/>
                </a:solidFill>
                <a:effectLst>
                  <a:outerShdw blurRad="38100" dist="38100" dir="2700000" algn="tl">
                    <a:srgbClr val="000000"/>
                  </a:outerShdw>
                </a:effectLst>
                <a:latin typeface="Times New Roman" pitchFamily="18" charset="0"/>
              </a:rPr>
              <a:t>A</a:t>
            </a:r>
            <a:r>
              <a:rPr kumimoji="0" lang="en-US" altLang="zh-TW" sz="4000">
                <a:solidFill>
                  <a:srgbClr val="FFFF00"/>
                </a:solidFill>
                <a:effectLst>
                  <a:outerShdw blurRad="38100" dist="38100" dir="2700000" algn="tl">
                    <a:srgbClr val="000000"/>
                  </a:outerShdw>
                </a:effectLst>
              </a:rPr>
              <a:t>) =6/13</a:t>
            </a:r>
          </a:p>
        </p:txBody>
      </p:sp>
      <p:sp>
        <p:nvSpPr>
          <p:cNvPr id="34843" name="Text Box 27"/>
          <p:cNvSpPr txBox="1">
            <a:spLocks noChangeArrowheads="1"/>
          </p:cNvSpPr>
          <p:nvPr/>
        </p:nvSpPr>
        <p:spPr bwMode="auto">
          <a:xfrm>
            <a:off x="473075" y="3860800"/>
            <a:ext cx="2908300" cy="701675"/>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eaLnBrk="0" hangingPunct="0">
              <a:defRPr/>
            </a:pPr>
            <a:r>
              <a:rPr kumimoji="0" lang="en-US" altLang="zh-TW" sz="4000" i="1">
                <a:solidFill>
                  <a:srgbClr val="FFFF00"/>
                </a:solidFill>
                <a:effectLst>
                  <a:outerShdw blurRad="38100" dist="38100" dir="2700000" algn="tl">
                    <a:srgbClr val="000000"/>
                  </a:outerShdw>
                </a:effectLst>
                <a:latin typeface="Times New Roman" pitchFamily="18" charset="0"/>
              </a:rPr>
              <a:t>P</a:t>
            </a:r>
            <a:r>
              <a:rPr kumimoji="0" lang="en-US" altLang="zh-TW" sz="4000">
                <a:solidFill>
                  <a:srgbClr val="FFFF00"/>
                </a:solidFill>
                <a:effectLst>
                  <a:outerShdw blurRad="38100" dist="38100" dir="2700000" algn="tl">
                    <a:srgbClr val="000000"/>
                  </a:outerShdw>
                </a:effectLst>
              </a:rPr>
              <a:t>(</a:t>
            </a:r>
            <a:r>
              <a:rPr kumimoji="0" lang="en-US" altLang="zh-TW" sz="4000" i="1">
                <a:solidFill>
                  <a:srgbClr val="FFFF00"/>
                </a:solidFill>
                <a:effectLst>
                  <a:outerShdw blurRad="38100" dist="38100" dir="2700000" algn="tl">
                    <a:srgbClr val="000000"/>
                  </a:outerShdw>
                </a:effectLst>
                <a:latin typeface="Times New Roman" pitchFamily="18" charset="0"/>
              </a:rPr>
              <a:t>B</a:t>
            </a:r>
            <a:r>
              <a:rPr kumimoji="0" lang="en-US" altLang="zh-TW" sz="4000">
                <a:solidFill>
                  <a:srgbClr val="FFFF00"/>
                </a:solidFill>
                <a:effectLst>
                  <a:outerShdw blurRad="38100" dist="38100" dir="2700000" algn="tl">
                    <a:srgbClr val="000000"/>
                  </a:outerShdw>
                </a:effectLst>
              </a:rPr>
              <a:t>) =5/13 </a:t>
            </a:r>
          </a:p>
        </p:txBody>
      </p:sp>
      <p:sp>
        <p:nvSpPr>
          <p:cNvPr id="34844" name="Oval 28"/>
          <p:cNvSpPr>
            <a:spLocks noChangeArrowheads="1"/>
          </p:cNvSpPr>
          <p:nvPr/>
        </p:nvSpPr>
        <p:spPr bwMode="auto">
          <a:xfrm>
            <a:off x="4765675" y="3429000"/>
            <a:ext cx="228600" cy="228600"/>
          </a:xfrm>
          <a:prstGeom prst="ellipse">
            <a:avLst/>
          </a:prstGeom>
          <a:solidFill>
            <a:srgbClr val="990033"/>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45" name="Oval 29"/>
          <p:cNvSpPr>
            <a:spLocks noChangeArrowheads="1"/>
          </p:cNvSpPr>
          <p:nvPr/>
        </p:nvSpPr>
        <p:spPr bwMode="auto">
          <a:xfrm>
            <a:off x="7737475" y="4876800"/>
            <a:ext cx="228600" cy="228600"/>
          </a:xfrm>
          <a:prstGeom prst="ellipse">
            <a:avLst/>
          </a:prstGeom>
          <a:solidFill>
            <a:srgbClr val="990033"/>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46" name="Oval 30"/>
          <p:cNvSpPr>
            <a:spLocks noChangeArrowheads="1"/>
          </p:cNvSpPr>
          <p:nvPr/>
        </p:nvSpPr>
        <p:spPr bwMode="auto">
          <a:xfrm>
            <a:off x="7585075" y="3429000"/>
            <a:ext cx="228600" cy="228600"/>
          </a:xfrm>
          <a:prstGeom prst="ellipse">
            <a:avLst/>
          </a:prstGeom>
          <a:solidFill>
            <a:srgbClr val="990033"/>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47" name="Oval 31"/>
          <p:cNvSpPr>
            <a:spLocks noChangeArrowheads="1"/>
          </p:cNvSpPr>
          <p:nvPr/>
        </p:nvSpPr>
        <p:spPr bwMode="auto">
          <a:xfrm>
            <a:off x="4918075" y="4800600"/>
            <a:ext cx="228600" cy="228600"/>
          </a:xfrm>
          <a:prstGeom prst="ellipse">
            <a:avLst/>
          </a:prstGeom>
          <a:solidFill>
            <a:srgbClr val="990033"/>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48" name="Oval 32"/>
          <p:cNvSpPr>
            <a:spLocks noChangeArrowheads="1"/>
          </p:cNvSpPr>
          <p:nvPr/>
        </p:nvSpPr>
        <p:spPr bwMode="auto">
          <a:xfrm>
            <a:off x="8194675" y="3962400"/>
            <a:ext cx="228600" cy="228600"/>
          </a:xfrm>
          <a:prstGeom prst="ellipse">
            <a:avLst/>
          </a:prstGeom>
          <a:solidFill>
            <a:srgbClr val="990033"/>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49" name="Oval 33"/>
          <p:cNvSpPr>
            <a:spLocks noChangeArrowheads="1"/>
          </p:cNvSpPr>
          <p:nvPr/>
        </p:nvSpPr>
        <p:spPr bwMode="auto">
          <a:xfrm>
            <a:off x="5222875" y="4038600"/>
            <a:ext cx="228600" cy="228600"/>
          </a:xfrm>
          <a:prstGeom prst="ellipse">
            <a:avLst/>
          </a:prstGeom>
          <a:solidFill>
            <a:schemeClr val="bg1"/>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50" name="Oval 34"/>
          <p:cNvSpPr>
            <a:spLocks noChangeArrowheads="1"/>
          </p:cNvSpPr>
          <p:nvPr/>
        </p:nvSpPr>
        <p:spPr bwMode="auto">
          <a:xfrm>
            <a:off x="6213475" y="3886200"/>
            <a:ext cx="228600" cy="228600"/>
          </a:xfrm>
          <a:prstGeom prst="ellipse">
            <a:avLst/>
          </a:prstGeom>
          <a:solidFill>
            <a:schemeClr val="bg1"/>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51" name="Oval 35"/>
          <p:cNvSpPr>
            <a:spLocks noChangeArrowheads="1"/>
          </p:cNvSpPr>
          <p:nvPr/>
        </p:nvSpPr>
        <p:spPr bwMode="auto">
          <a:xfrm>
            <a:off x="5603875" y="4495800"/>
            <a:ext cx="228600" cy="228600"/>
          </a:xfrm>
          <a:prstGeom prst="ellipse">
            <a:avLst/>
          </a:prstGeom>
          <a:solidFill>
            <a:schemeClr val="bg1"/>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52" name="Oval 36"/>
          <p:cNvSpPr>
            <a:spLocks noChangeArrowheads="1"/>
          </p:cNvSpPr>
          <p:nvPr/>
        </p:nvSpPr>
        <p:spPr bwMode="auto">
          <a:xfrm>
            <a:off x="5680075" y="3810000"/>
            <a:ext cx="228600" cy="228600"/>
          </a:xfrm>
          <a:prstGeom prst="ellipse">
            <a:avLst/>
          </a:prstGeom>
          <a:solidFill>
            <a:schemeClr val="bg1"/>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53" name="Oval 37"/>
          <p:cNvSpPr>
            <a:spLocks noChangeArrowheads="1"/>
          </p:cNvSpPr>
          <p:nvPr/>
        </p:nvSpPr>
        <p:spPr bwMode="auto">
          <a:xfrm>
            <a:off x="6137275" y="4343400"/>
            <a:ext cx="228600" cy="228600"/>
          </a:xfrm>
          <a:prstGeom prst="ellipse">
            <a:avLst/>
          </a:prstGeom>
          <a:solidFill>
            <a:schemeClr val="bg1"/>
          </a:solidFill>
          <a:ln w="38100">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54" name="Oval 38"/>
          <p:cNvSpPr>
            <a:spLocks noChangeArrowheads="1"/>
          </p:cNvSpPr>
          <p:nvPr/>
        </p:nvSpPr>
        <p:spPr bwMode="auto">
          <a:xfrm>
            <a:off x="7051675" y="3657600"/>
            <a:ext cx="228600" cy="228600"/>
          </a:xfrm>
          <a:prstGeom prst="ellipse">
            <a:avLst/>
          </a:prstGeom>
          <a:solidFill>
            <a:schemeClr val="tx1"/>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55" name="Oval 39"/>
          <p:cNvSpPr>
            <a:spLocks noChangeArrowheads="1"/>
          </p:cNvSpPr>
          <p:nvPr/>
        </p:nvSpPr>
        <p:spPr bwMode="auto">
          <a:xfrm>
            <a:off x="7356475" y="4419600"/>
            <a:ext cx="228600" cy="228600"/>
          </a:xfrm>
          <a:prstGeom prst="ellipse">
            <a:avLst/>
          </a:prstGeom>
          <a:solidFill>
            <a:schemeClr val="tx1"/>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56" name="Oval 40"/>
          <p:cNvSpPr>
            <a:spLocks noChangeArrowheads="1"/>
          </p:cNvSpPr>
          <p:nvPr/>
        </p:nvSpPr>
        <p:spPr bwMode="auto">
          <a:xfrm>
            <a:off x="6442075" y="4267200"/>
            <a:ext cx="228600" cy="228600"/>
          </a:xfrm>
          <a:prstGeom prst="ellipse">
            <a:avLst/>
          </a:prstGeom>
          <a:solidFill>
            <a:schemeClr val="bg1"/>
          </a:solidFill>
          <a:ln w="28575">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35" name="Oval 19"/>
          <p:cNvSpPr>
            <a:spLocks noChangeArrowheads="1"/>
          </p:cNvSpPr>
          <p:nvPr/>
        </p:nvSpPr>
        <p:spPr bwMode="auto">
          <a:xfrm>
            <a:off x="6137275" y="4343400"/>
            <a:ext cx="228600" cy="228600"/>
          </a:xfrm>
          <a:prstGeom prst="ellipse">
            <a:avLst/>
          </a:prstGeom>
          <a:solidFill>
            <a:schemeClr val="tx1"/>
          </a:solidFill>
          <a:ln w="38100">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36" name="Oval 20"/>
          <p:cNvSpPr>
            <a:spLocks noChangeArrowheads="1"/>
          </p:cNvSpPr>
          <p:nvPr/>
        </p:nvSpPr>
        <p:spPr bwMode="auto">
          <a:xfrm>
            <a:off x="6442075" y="4267200"/>
            <a:ext cx="228600" cy="228600"/>
          </a:xfrm>
          <a:prstGeom prst="ellipse">
            <a:avLst/>
          </a:prstGeom>
          <a:solidFill>
            <a:schemeClr val="tx1"/>
          </a:solidFill>
          <a:ln w="38100">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37" name="Oval 21"/>
          <p:cNvSpPr>
            <a:spLocks noChangeArrowheads="1"/>
          </p:cNvSpPr>
          <p:nvPr/>
        </p:nvSpPr>
        <p:spPr bwMode="auto">
          <a:xfrm>
            <a:off x="6213475" y="3886200"/>
            <a:ext cx="228600" cy="228600"/>
          </a:xfrm>
          <a:prstGeom prst="ellipse">
            <a:avLst/>
          </a:prstGeom>
          <a:solidFill>
            <a:schemeClr val="tx1"/>
          </a:solidFill>
          <a:ln w="38100">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61" name="Text Box 45"/>
          <p:cNvSpPr txBox="1">
            <a:spLocks noChangeArrowheads="1"/>
          </p:cNvSpPr>
          <p:nvPr/>
        </p:nvSpPr>
        <p:spPr bwMode="auto">
          <a:xfrm>
            <a:off x="34925" y="4708525"/>
            <a:ext cx="4206875" cy="701675"/>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4000" i="1">
                <a:solidFill>
                  <a:srgbClr val="FFFF00"/>
                </a:solidFill>
                <a:effectLst>
                  <a:outerShdw blurRad="38100" dist="38100" dir="2700000" algn="tl">
                    <a:srgbClr val="000000"/>
                  </a:outerShdw>
                </a:effectLst>
                <a:latin typeface="Times New Roman" pitchFamily="18" charset="0"/>
              </a:rPr>
              <a:t>P</a:t>
            </a:r>
            <a:r>
              <a:rPr kumimoji="0" lang="en-US" altLang="zh-TW" sz="4000">
                <a:solidFill>
                  <a:srgbClr val="FFFF00"/>
                </a:solidFill>
                <a:effectLst>
                  <a:outerShdw blurRad="38100" dist="38100" dir="2700000" algn="tl">
                    <a:srgbClr val="000000"/>
                  </a:outerShdw>
                </a:effectLst>
              </a:rPr>
              <a:t>(</a:t>
            </a:r>
            <a:r>
              <a:rPr kumimoji="0" lang="en-US" altLang="zh-TW" sz="4000" i="1">
                <a:solidFill>
                  <a:srgbClr val="FFFF00"/>
                </a:solidFill>
                <a:effectLst>
                  <a:outerShdw blurRad="38100" dist="38100" dir="2700000" algn="tl">
                    <a:srgbClr val="000000"/>
                  </a:outerShdw>
                </a:effectLst>
                <a:latin typeface="Times New Roman" pitchFamily="18" charset="0"/>
              </a:rPr>
              <a:t>A</a:t>
            </a:r>
            <a:r>
              <a:rPr kumimoji="0" lang="en-US" altLang="zh-TW" sz="4000">
                <a:solidFill>
                  <a:srgbClr val="FFFF00"/>
                </a:solidFill>
                <a:effectLst>
                  <a:outerShdw blurRad="38100" dist="38100" dir="2700000" algn="tl">
                    <a:srgbClr val="000000"/>
                  </a:outerShdw>
                </a:effectLst>
              </a:rPr>
              <a:t> and </a:t>
            </a:r>
            <a:r>
              <a:rPr kumimoji="0" lang="en-US" altLang="zh-TW" sz="4000" i="1">
                <a:solidFill>
                  <a:srgbClr val="FFFF00"/>
                </a:solidFill>
                <a:effectLst>
                  <a:outerShdw blurRad="38100" dist="38100" dir="2700000" algn="tl">
                    <a:srgbClr val="000000"/>
                  </a:outerShdw>
                </a:effectLst>
                <a:latin typeface="Times New Roman" pitchFamily="18" charset="0"/>
              </a:rPr>
              <a:t>B</a:t>
            </a:r>
            <a:r>
              <a:rPr kumimoji="0" lang="en-US" altLang="zh-TW" sz="4000">
                <a:solidFill>
                  <a:srgbClr val="FFFF00"/>
                </a:solidFill>
                <a:effectLst>
                  <a:outerShdw blurRad="38100" dist="38100" dir="2700000" algn="tl">
                    <a:srgbClr val="000000"/>
                  </a:outerShdw>
                </a:effectLst>
              </a:rPr>
              <a:t>) =3/13</a:t>
            </a:r>
          </a:p>
        </p:txBody>
      </p:sp>
      <p:grpSp>
        <p:nvGrpSpPr>
          <p:cNvPr id="2" name="Group 112"/>
          <p:cNvGrpSpPr>
            <a:grpSpLocks/>
          </p:cNvGrpSpPr>
          <p:nvPr/>
        </p:nvGrpSpPr>
        <p:grpSpPr bwMode="auto">
          <a:xfrm>
            <a:off x="4932040" y="3429000"/>
            <a:ext cx="2971800" cy="2500313"/>
            <a:chOff x="1872" y="2592"/>
            <a:chExt cx="1872" cy="1575"/>
          </a:xfrm>
        </p:grpSpPr>
        <p:grpSp>
          <p:nvGrpSpPr>
            <p:cNvPr id="68703" name="Group 44"/>
            <p:cNvGrpSpPr>
              <a:grpSpLocks/>
            </p:cNvGrpSpPr>
            <p:nvPr/>
          </p:nvGrpSpPr>
          <p:grpSpPr bwMode="auto">
            <a:xfrm>
              <a:off x="1872" y="2592"/>
              <a:ext cx="1872" cy="1008"/>
              <a:chOff x="1968" y="2688"/>
              <a:chExt cx="1872" cy="1008"/>
            </a:xfrm>
          </p:grpSpPr>
          <p:sp>
            <p:nvSpPr>
              <p:cNvPr id="34858" name="Oval 42"/>
              <p:cNvSpPr>
                <a:spLocks noChangeArrowheads="1"/>
              </p:cNvSpPr>
              <p:nvPr/>
            </p:nvSpPr>
            <p:spPr bwMode="auto">
              <a:xfrm>
                <a:off x="1968" y="2688"/>
                <a:ext cx="1152" cy="1008"/>
              </a:xfrm>
              <a:prstGeom prst="ellipse">
                <a:avLst/>
              </a:prstGeom>
              <a:solidFill>
                <a:srgbClr val="009999"/>
              </a:solidFill>
              <a:ln w="38100">
                <a:no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59" name="Oval 43"/>
              <p:cNvSpPr>
                <a:spLocks noChangeArrowheads="1"/>
              </p:cNvSpPr>
              <p:nvPr/>
            </p:nvSpPr>
            <p:spPr bwMode="auto">
              <a:xfrm>
                <a:off x="2688" y="2688"/>
                <a:ext cx="1152" cy="1008"/>
              </a:xfrm>
              <a:prstGeom prst="ellipse">
                <a:avLst/>
              </a:prstGeom>
              <a:solidFill>
                <a:srgbClr val="009999"/>
              </a:solidFill>
              <a:ln w="9525">
                <a:noFill/>
                <a:round/>
                <a:headEnd/>
                <a:tailEnd/>
              </a:ln>
              <a:effectLst>
                <a:outerShdw dist="35921" dir="2700000" algn="ctr" rotWithShape="0">
                  <a:schemeClr val="bg2"/>
                </a:outerShdw>
              </a:effectLst>
            </p:spPr>
            <p:txBody>
              <a:bodyPr wrap="none" anchor="ctr"/>
              <a:lstStyle/>
              <a:p>
                <a:pPr>
                  <a:defRPr/>
                </a:pPr>
                <a:endParaRPr lang="zh-TW" altLang="en-US"/>
              </a:p>
            </p:txBody>
          </p:sp>
        </p:grpSp>
        <p:sp>
          <p:nvSpPr>
            <p:cNvPr id="34876" name="Text Box 60"/>
            <p:cNvSpPr txBox="1">
              <a:spLocks noChangeArrowheads="1"/>
            </p:cNvSpPr>
            <p:nvPr/>
          </p:nvSpPr>
          <p:spPr bwMode="auto">
            <a:xfrm>
              <a:off x="2494" y="3802"/>
              <a:ext cx="809" cy="365"/>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3200" i="1">
                  <a:effectLst>
                    <a:outerShdw blurRad="38100" dist="38100" dir="2700000" algn="tl">
                      <a:srgbClr val="000000"/>
                    </a:outerShdw>
                  </a:effectLst>
                  <a:latin typeface="Times New Roman" pitchFamily="18" charset="0"/>
                </a:rPr>
                <a:t>A</a:t>
              </a:r>
              <a:r>
                <a:rPr kumimoji="0" lang="en-US" altLang="zh-TW" sz="3200" b="1">
                  <a:effectLst>
                    <a:outerShdw blurRad="38100" dist="38100" dir="2700000" algn="tl">
                      <a:srgbClr val="000000"/>
                    </a:outerShdw>
                  </a:effectLst>
                </a:rPr>
                <a:t> </a:t>
              </a:r>
              <a:r>
                <a:rPr kumimoji="0" lang="en-US" altLang="zh-TW" sz="3200">
                  <a:effectLst>
                    <a:outerShdw blurRad="38100" dist="38100" dir="2700000" algn="tl">
                      <a:srgbClr val="000000"/>
                    </a:outerShdw>
                  </a:effectLst>
                </a:rPr>
                <a:t>or</a:t>
              </a:r>
              <a:r>
                <a:rPr kumimoji="0" lang="en-US" altLang="zh-TW" sz="3200" b="1">
                  <a:effectLst>
                    <a:outerShdw blurRad="38100" dist="38100" dir="2700000" algn="tl">
                      <a:srgbClr val="000000"/>
                    </a:outerShdw>
                  </a:effectLst>
                </a:rPr>
                <a:t> </a:t>
              </a:r>
              <a:r>
                <a:rPr kumimoji="0" lang="en-US" altLang="zh-TW" sz="3200" i="1">
                  <a:effectLst>
                    <a:outerShdw blurRad="38100" dist="38100" dir="2700000" algn="tl">
                      <a:srgbClr val="000000"/>
                    </a:outerShdw>
                  </a:effectLst>
                  <a:latin typeface="Times New Roman" pitchFamily="18" charset="0"/>
                </a:rPr>
                <a:t>B</a:t>
              </a:r>
            </a:p>
          </p:txBody>
        </p:sp>
        <p:sp>
          <p:nvSpPr>
            <p:cNvPr id="34878" name="Line 62"/>
            <p:cNvSpPr>
              <a:spLocks noChangeShapeType="1"/>
            </p:cNvSpPr>
            <p:nvPr/>
          </p:nvSpPr>
          <p:spPr bwMode="auto">
            <a:xfrm flipH="1" flipV="1">
              <a:off x="2556" y="3360"/>
              <a:ext cx="170" cy="519"/>
            </a:xfrm>
            <a:prstGeom prst="line">
              <a:avLst/>
            </a:prstGeom>
            <a:noFill/>
            <a:ln w="28575">
              <a:solidFill>
                <a:schemeClr val="bg1"/>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34879" name="Line 63"/>
            <p:cNvSpPr>
              <a:spLocks noChangeShapeType="1"/>
            </p:cNvSpPr>
            <p:nvPr/>
          </p:nvSpPr>
          <p:spPr bwMode="auto">
            <a:xfrm flipV="1">
              <a:off x="2844" y="3312"/>
              <a:ext cx="0" cy="528"/>
            </a:xfrm>
            <a:prstGeom prst="line">
              <a:avLst/>
            </a:prstGeom>
            <a:noFill/>
            <a:ln w="28575">
              <a:solidFill>
                <a:schemeClr val="bg1"/>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34880" name="Line 64"/>
            <p:cNvSpPr>
              <a:spLocks noChangeShapeType="1"/>
            </p:cNvSpPr>
            <p:nvPr/>
          </p:nvSpPr>
          <p:spPr bwMode="auto">
            <a:xfrm flipV="1">
              <a:off x="2940" y="3360"/>
              <a:ext cx="288" cy="528"/>
            </a:xfrm>
            <a:prstGeom prst="line">
              <a:avLst/>
            </a:prstGeom>
            <a:noFill/>
            <a:ln w="28575">
              <a:solidFill>
                <a:schemeClr val="bg1"/>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grpSp>
      <p:grpSp>
        <p:nvGrpSpPr>
          <p:cNvPr id="4" name="Group 78"/>
          <p:cNvGrpSpPr>
            <a:grpSpLocks/>
          </p:cNvGrpSpPr>
          <p:nvPr/>
        </p:nvGrpSpPr>
        <p:grpSpPr bwMode="auto">
          <a:xfrm>
            <a:off x="5222875" y="3810000"/>
            <a:ext cx="1447800" cy="914400"/>
            <a:chOff x="2064" y="2832"/>
            <a:chExt cx="912" cy="576"/>
          </a:xfrm>
        </p:grpSpPr>
        <p:sp>
          <p:nvSpPr>
            <p:cNvPr id="34882" name="Oval 66"/>
            <p:cNvSpPr>
              <a:spLocks noChangeArrowheads="1"/>
            </p:cNvSpPr>
            <p:nvPr/>
          </p:nvSpPr>
          <p:spPr bwMode="auto">
            <a:xfrm>
              <a:off x="2304" y="3264"/>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83" name="Oval 67"/>
            <p:cNvSpPr>
              <a:spLocks noChangeArrowheads="1"/>
            </p:cNvSpPr>
            <p:nvPr/>
          </p:nvSpPr>
          <p:spPr bwMode="auto">
            <a:xfrm>
              <a:off x="2064" y="2976"/>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84" name="Oval 68"/>
            <p:cNvSpPr>
              <a:spLocks noChangeArrowheads="1"/>
            </p:cNvSpPr>
            <p:nvPr/>
          </p:nvSpPr>
          <p:spPr bwMode="auto">
            <a:xfrm>
              <a:off x="2352" y="2832"/>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85" name="Oval 69"/>
            <p:cNvSpPr>
              <a:spLocks noChangeArrowheads="1"/>
            </p:cNvSpPr>
            <p:nvPr/>
          </p:nvSpPr>
          <p:spPr bwMode="auto">
            <a:xfrm>
              <a:off x="2676" y="2856"/>
              <a:ext cx="157" cy="170"/>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86" name="Oval 70"/>
            <p:cNvSpPr>
              <a:spLocks noChangeArrowheads="1"/>
            </p:cNvSpPr>
            <p:nvPr/>
          </p:nvSpPr>
          <p:spPr bwMode="auto">
            <a:xfrm>
              <a:off x="2627" y="3155"/>
              <a:ext cx="157" cy="157"/>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87" name="Oval 71"/>
            <p:cNvSpPr>
              <a:spLocks noChangeArrowheads="1"/>
            </p:cNvSpPr>
            <p:nvPr/>
          </p:nvSpPr>
          <p:spPr bwMode="auto">
            <a:xfrm>
              <a:off x="2819" y="3108"/>
              <a:ext cx="157" cy="156"/>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grpSp>
      <p:sp>
        <p:nvSpPr>
          <p:cNvPr id="34888" name="Oval 72"/>
          <p:cNvSpPr>
            <a:spLocks noChangeArrowheads="1"/>
          </p:cNvSpPr>
          <p:nvPr/>
        </p:nvSpPr>
        <p:spPr bwMode="auto">
          <a:xfrm>
            <a:off x="7051675" y="3657600"/>
            <a:ext cx="228600" cy="228600"/>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89" name="Oval 73"/>
          <p:cNvSpPr>
            <a:spLocks noChangeArrowheads="1"/>
          </p:cNvSpPr>
          <p:nvPr/>
        </p:nvSpPr>
        <p:spPr bwMode="auto">
          <a:xfrm>
            <a:off x="7356475" y="4419600"/>
            <a:ext cx="228600" cy="228600"/>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90" name="Oval 74"/>
          <p:cNvSpPr>
            <a:spLocks noChangeArrowheads="1"/>
          </p:cNvSpPr>
          <p:nvPr/>
        </p:nvSpPr>
        <p:spPr bwMode="auto">
          <a:xfrm>
            <a:off x="6203950" y="3867150"/>
            <a:ext cx="228600" cy="228600"/>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91" name="Oval 75"/>
          <p:cNvSpPr>
            <a:spLocks noChangeArrowheads="1"/>
          </p:cNvSpPr>
          <p:nvPr/>
        </p:nvSpPr>
        <p:spPr bwMode="auto">
          <a:xfrm>
            <a:off x="6132513" y="4314825"/>
            <a:ext cx="228600" cy="228600"/>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92" name="Oval 76"/>
          <p:cNvSpPr>
            <a:spLocks noChangeArrowheads="1"/>
          </p:cNvSpPr>
          <p:nvPr/>
        </p:nvSpPr>
        <p:spPr bwMode="auto">
          <a:xfrm>
            <a:off x="6446838" y="4265613"/>
            <a:ext cx="228600" cy="228600"/>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896" name="Text Box 80"/>
          <p:cNvSpPr txBox="1">
            <a:spLocks noChangeArrowheads="1"/>
          </p:cNvSpPr>
          <p:nvPr/>
        </p:nvSpPr>
        <p:spPr bwMode="auto">
          <a:xfrm>
            <a:off x="1692275" y="3490913"/>
            <a:ext cx="452438" cy="762000"/>
          </a:xfrm>
          <a:prstGeom prst="rect">
            <a:avLst/>
          </a:prstGeom>
          <a:noFill/>
          <a:ln w="2857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zh-TW" altLang="en-US" sz="4400" b="1">
                <a:effectLst>
                  <a:outerShdw blurRad="38100" dist="38100" dir="2700000" algn="tl">
                    <a:srgbClr val="000000"/>
                  </a:outerShdw>
                </a:effectLst>
                <a:latin typeface="Arial Narrow" pitchFamily="34" charset="0"/>
              </a:rPr>
              <a:t>+</a:t>
            </a:r>
            <a:endParaRPr kumimoji="0" lang="zh-TW" altLang="en-US" sz="4400">
              <a:effectLst>
                <a:outerShdw blurRad="38100" dist="38100" dir="2700000" algn="tl">
                  <a:srgbClr val="000000"/>
                </a:outerShdw>
              </a:effectLst>
              <a:latin typeface="Arial Narrow" pitchFamily="34" charset="0"/>
            </a:endParaRPr>
          </a:p>
        </p:txBody>
      </p:sp>
      <p:sp>
        <p:nvSpPr>
          <p:cNvPr id="34897" name="Text Box 81"/>
          <p:cNvSpPr txBox="1">
            <a:spLocks noChangeArrowheads="1"/>
          </p:cNvSpPr>
          <p:nvPr/>
        </p:nvSpPr>
        <p:spPr bwMode="auto">
          <a:xfrm>
            <a:off x="1708150" y="4084638"/>
            <a:ext cx="415925" cy="701675"/>
          </a:xfrm>
          <a:prstGeom prst="rect">
            <a:avLst/>
          </a:prstGeom>
          <a:noFill/>
          <a:ln w="2857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zh-TW" altLang="en-US" sz="4000">
                <a:effectLst>
                  <a:outerShdw blurRad="38100" dist="38100" dir="2700000" algn="tl">
                    <a:srgbClr val="000000"/>
                  </a:outerShdw>
                </a:effectLst>
                <a:latin typeface="Arial Narrow" pitchFamily="34" charset="0"/>
              </a:rPr>
              <a:t>_</a:t>
            </a:r>
          </a:p>
        </p:txBody>
      </p:sp>
      <p:sp>
        <p:nvSpPr>
          <p:cNvPr id="34898" name="Line 82"/>
          <p:cNvSpPr>
            <a:spLocks noChangeShapeType="1"/>
          </p:cNvSpPr>
          <p:nvPr/>
        </p:nvSpPr>
        <p:spPr bwMode="auto">
          <a:xfrm>
            <a:off x="34925" y="5445125"/>
            <a:ext cx="4248150" cy="0"/>
          </a:xfrm>
          <a:prstGeom prst="line">
            <a:avLst/>
          </a:prstGeom>
          <a:noFill/>
          <a:ln w="38100">
            <a:solidFill>
              <a:srgbClr val="FF9900"/>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34899" name="Text Box 83"/>
          <p:cNvSpPr txBox="1">
            <a:spLocks noChangeArrowheads="1"/>
          </p:cNvSpPr>
          <p:nvPr/>
        </p:nvSpPr>
        <p:spPr bwMode="auto">
          <a:xfrm>
            <a:off x="41275" y="5516563"/>
            <a:ext cx="4375150" cy="762000"/>
          </a:xfrm>
          <a:prstGeom prst="rect">
            <a:avLst/>
          </a:prstGeom>
          <a:noFill/>
          <a:ln w="28575">
            <a:noFill/>
            <a:miter lim="800000"/>
            <a:headEnd/>
            <a:tailEnd/>
          </a:ln>
          <a:effectLst>
            <a:outerShdw dist="35921" dir="2700000" algn="ctr" rotWithShape="0">
              <a:schemeClr val="bg2"/>
            </a:outerShdw>
          </a:effectLst>
        </p:spPr>
        <p:txBody>
          <a:bodyPr wrap="none" anchor="ctr">
            <a:spAutoFit/>
          </a:bodyPr>
          <a:lstStyle/>
          <a:p>
            <a:pPr eaLnBrk="0" hangingPunct="0">
              <a:defRPr/>
            </a:pPr>
            <a:r>
              <a:rPr kumimoji="0" lang="en-US" altLang="zh-TW" sz="4400" i="1">
                <a:solidFill>
                  <a:srgbClr val="FF9900"/>
                </a:solidFill>
                <a:effectLst>
                  <a:outerShdw blurRad="38100" dist="38100" dir="2700000" algn="tl">
                    <a:srgbClr val="000000"/>
                  </a:outerShdw>
                </a:effectLst>
                <a:latin typeface="Times New Roman" pitchFamily="18" charset="0"/>
              </a:rPr>
              <a:t>P</a:t>
            </a:r>
            <a:r>
              <a:rPr kumimoji="0" lang="en-US" altLang="zh-TW" sz="4400">
                <a:solidFill>
                  <a:srgbClr val="FF9900"/>
                </a:solidFill>
                <a:effectLst>
                  <a:outerShdw blurRad="38100" dist="38100" dir="2700000" algn="tl">
                    <a:srgbClr val="000000"/>
                  </a:outerShdw>
                </a:effectLst>
              </a:rPr>
              <a:t>(</a:t>
            </a:r>
            <a:r>
              <a:rPr kumimoji="0" lang="en-US" altLang="zh-TW" sz="4400" i="1">
                <a:solidFill>
                  <a:srgbClr val="FF9900"/>
                </a:solidFill>
                <a:effectLst>
                  <a:outerShdw blurRad="38100" dist="38100" dir="2700000" algn="tl">
                    <a:srgbClr val="000000"/>
                  </a:outerShdw>
                </a:effectLst>
                <a:latin typeface="Times New Roman" pitchFamily="18" charset="0"/>
              </a:rPr>
              <a:t>A</a:t>
            </a:r>
            <a:r>
              <a:rPr kumimoji="0" lang="en-US" altLang="zh-TW" sz="4400">
                <a:solidFill>
                  <a:srgbClr val="FF9900"/>
                </a:solidFill>
                <a:effectLst>
                  <a:outerShdw blurRad="38100" dist="38100" dir="2700000" algn="tl">
                    <a:srgbClr val="000000"/>
                  </a:outerShdw>
                </a:effectLst>
              </a:rPr>
              <a:t> or </a:t>
            </a:r>
            <a:r>
              <a:rPr kumimoji="0" lang="en-US" altLang="zh-TW" sz="4400" i="1">
                <a:solidFill>
                  <a:srgbClr val="FF9900"/>
                </a:solidFill>
                <a:effectLst>
                  <a:outerShdw blurRad="38100" dist="38100" dir="2700000" algn="tl">
                    <a:srgbClr val="000000"/>
                  </a:outerShdw>
                </a:effectLst>
                <a:latin typeface="Times New Roman" pitchFamily="18" charset="0"/>
              </a:rPr>
              <a:t>B</a:t>
            </a:r>
            <a:r>
              <a:rPr kumimoji="0" lang="en-US" altLang="zh-TW" sz="4400">
                <a:solidFill>
                  <a:srgbClr val="FF9900"/>
                </a:solidFill>
                <a:effectLst>
                  <a:outerShdw blurRad="38100" dist="38100" dir="2700000" algn="tl">
                    <a:srgbClr val="000000"/>
                  </a:outerShdw>
                </a:effectLst>
              </a:rPr>
              <a:t>) = 8/13</a:t>
            </a:r>
          </a:p>
        </p:txBody>
      </p:sp>
      <p:grpSp>
        <p:nvGrpSpPr>
          <p:cNvPr id="5" name="Group 85"/>
          <p:cNvGrpSpPr>
            <a:grpSpLocks/>
          </p:cNvGrpSpPr>
          <p:nvPr/>
        </p:nvGrpSpPr>
        <p:grpSpPr bwMode="auto">
          <a:xfrm>
            <a:off x="5984875" y="3886200"/>
            <a:ext cx="514350" cy="685800"/>
            <a:chOff x="2697" y="2880"/>
            <a:chExt cx="324" cy="432"/>
          </a:xfrm>
        </p:grpSpPr>
        <p:sp>
          <p:nvSpPr>
            <p:cNvPr id="34902" name="Oval 86"/>
            <p:cNvSpPr>
              <a:spLocks noChangeArrowheads="1"/>
            </p:cNvSpPr>
            <p:nvPr/>
          </p:nvSpPr>
          <p:spPr bwMode="auto">
            <a:xfrm>
              <a:off x="2736" y="2880"/>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03" name="Oval 87"/>
            <p:cNvSpPr>
              <a:spLocks noChangeArrowheads="1"/>
            </p:cNvSpPr>
            <p:nvPr/>
          </p:nvSpPr>
          <p:spPr bwMode="auto">
            <a:xfrm>
              <a:off x="2697" y="3168"/>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04" name="Oval 88"/>
            <p:cNvSpPr>
              <a:spLocks noChangeArrowheads="1"/>
            </p:cNvSpPr>
            <p:nvPr/>
          </p:nvSpPr>
          <p:spPr bwMode="auto">
            <a:xfrm>
              <a:off x="2877" y="3095"/>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nvGrpSpPr>
          <p:cNvPr id="6" name="Group 89"/>
          <p:cNvGrpSpPr>
            <a:grpSpLocks/>
          </p:cNvGrpSpPr>
          <p:nvPr/>
        </p:nvGrpSpPr>
        <p:grpSpPr bwMode="auto">
          <a:xfrm>
            <a:off x="5756275" y="4114800"/>
            <a:ext cx="514350" cy="685800"/>
            <a:chOff x="2697" y="2880"/>
            <a:chExt cx="324" cy="432"/>
          </a:xfrm>
        </p:grpSpPr>
        <p:sp>
          <p:nvSpPr>
            <p:cNvPr id="34906" name="Oval 90"/>
            <p:cNvSpPr>
              <a:spLocks noChangeArrowheads="1"/>
            </p:cNvSpPr>
            <p:nvPr/>
          </p:nvSpPr>
          <p:spPr bwMode="auto">
            <a:xfrm>
              <a:off x="2736" y="2880"/>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07" name="Oval 91"/>
            <p:cNvSpPr>
              <a:spLocks noChangeArrowheads="1"/>
            </p:cNvSpPr>
            <p:nvPr/>
          </p:nvSpPr>
          <p:spPr bwMode="auto">
            <a:xfrm>
              <a:off x="2697" y="3168"/>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08" name="Oval 92"/>
            <p:cNvSpPr>
              <a:spLocks noChangeArrowheads="1"/>
            </p:cNvSpPr>
            <p:nvPr/>
          </p:nvSpPr>
          <p:spPr bwMode="auto">
            <a:xfrm>
              <a:off x="2877" y="3095"/>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nvGrpSpPr>
          <p:cNvPr id="7" name="Group 93"/>
          <p:cNvGrpSpPr>
            <a:grpSpLocks/>
          </p:cNvGrpSpPr>
          <p:nvPr/>
        </p:nvGrpSpPr>
        <p:grpSpPr bwMode="auto">
          <a:xfrm>
            <a:off x="5451475" y="4267200"/>
            <a:ext cx="514350" cy="685800"/>
            <a:chOff x="2697" y="2880"/>
            <a:chExt cx="324" cy="432"/>
          </a:xfrm>
        </p:grpSpPr>
        <p:sp>
          <p:nvSpPr>
            <p:cNvPr id="34910" name="Oval 94"/>
            <p:cNvSpPr>
              <a:spLocks noChangeArrowheads="1"/>
            </p:cNvSpPr>
            <p:nvPr/>
          </p:nvSpPr>
          <p:spPr bwMode="auto">
            <a:xfrm>
              <a:off x="2736" y="2880"/>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11" name="Oval 95"/>
            <p:cNvSpPr>
              <a:spLocks noChangeArrowheads="1"/>
            </p:cNvSpPr>
            <p:nvPr/>
          </p:nvSpPr>
          <p:spPr bwMode="auto">
            <a:xfrm>
              <a:off x="2697" y="3168"/>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12" name="Oval 96"/>
            <p:cNvSpPr>
              <a:spLocks noChangeArrowheads="1"/>
            </p:cNvSpPr>
            <p:nvPr/>
          </p:nvSpPr>
          <p:spPr bwMode="auto">
            <a:xfrm>
              <a:off x="2877" y="3095"/>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nvGrpSpPr>
          <p:cNvPr id="8" name="Group 97"/>
          <p:cNvGrpSpPr>
            <a:grpSpLocks/>
          </p:cNvGrpSpPr>
          <p:nvPr/>
        </p:nvGrpSpPr>
        <p:grpSpPr bwMode="auto">
          <a:xfrm>
            <a:off x="5070475" y="4419600"/>
            <a:ext cx="514350" cy="685800"/>
            <a:chOff x="2697" y="2880"/>
            <a:chExt cx="324" cy="432"/>
          </a:xfrm>
        </p:grpSpPr>
        <p:sp>
          <p:nvSpPr>
            <p:cNvPr id="34914" name="Oval 98"/>
            <p:cNvSpPr>
              <a:spLocks noChangeArrowheads="1"/>
            </p:cNvSpPr>
            <p:nvPr/>
          </p:nvSpPr>
          <p:spPr bwMode="auto">
            <a:xfrm>
              <a:off x="2736" y="2880"/>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15" name="Oval 99"/>
            <p:cNvSpPr>
              <a:spLocks noChangeArrowheads="1"/>
            </p:cNvSpPr>
            <p:nvPr/>
          </p:nvSpPr>
          <p:spPr bwMode="auto">
            <a:xfrm>
              <a:off x="2697" y="3168"/>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16" name="Oval 100"/>
            <p:cNvSpPr>
              <a:spLocks noChangeArrowheads="1"/>
            </p:cNvSpPr>
            <p:nvPr/>
          </p:nvSpPr>
          <p:spPr bwMode="auto">
            <a:xfrm>
              <a:off x="2877" y="3095"/>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nvGrpSpPr>
          <p:cNvPr id="9" name="Group 101"/>
          <p:cNvGrpSpPr>
            <a:grpSpLocks/>
          </p:cNvGrpSpPr>
          <p:nvPr/>
        </p:nvGrpSpPr>
        <p:grpSpPr bwMode="auto">
          <a:xfrm>
            <a:off x="4537075" y="4495800"/>
            <a:ext cx="514350" cy="685800"/>
            <a:chOff x="2697" y="2880"/>
            <a:chExt cx="324" cy="432"/>
          </a:xfrm>
        </p:grpSpPr>
        <p:sp>
          <p:nvSpPr>
            <p:cNvPr id="34918" name="Oval 102"/>
            <p:cNvSpPr>
              <a:spLocks noChangeArrowheads="1"/>
            </p:cNvSpPr>
            <p:nvPr/>
          </p:nvSpPr>
          <p:spPr bwMode="auto">
            <a:xfrm>
              <a:off x="2736" y="2880"/>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19" name="Oval 103"/>
            <p:cNvSpPr>
              <a:spLocks noChangeArrowheads="1"/>
            </p:cNvSpPr>
            <p:nvPr/>
          </p:nvSpPr>
          <p:spPr bwMode="auto">
            <a:xfrm>
              <a:off x="2697" y="3168"/>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20" name="Oval 104"/>
            <p:cNvSpPr>
              <a:spLocks noChangeArrowheads="1"/>
            </p:cNvSpPr>
            <p:nvPr/>
          </p:nvSpPr>
          <p:spPr bwMode="auto">
            <a:xfrm>
              <a:off x="2877" y="3095"/>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nvGrpSpPr>
          <p:cNvPr id="10" name="Group 105"/>
          <p:cNvGrpSpPr>
            <a:grpSpLocks/>
          </p:cNvGrpSpPr>
          <p:nvPr/>
        </p:nvGrpSpPr>
        <p:grpSpPr bwMode="auto">
          <a:xfrm>
            <a:off x="4079875" y="4572000"/>
            <a:ext cx="514350" cy="685800"/>
            <a:chOff x="2697" y="2880"/>
            <a:chExt cx="324" cy="432"/>
          </a:xfrm>
        </p:grpSpPr>
        <p:sp>
          <p:nvSpPr>
            <p:cNvPr id="34922" name="Oval 106"/>
            <p:cNvSpPr>
              <a:spLocks noChangeArrowheads="1"/>
            </p:cNvSpPr>
            <p:nvPr/>
          </p:nvSpPr>
          <p:spPr bwMode="auto">
            <a:xfrm>
              <a:off x="2736" y="2880"/>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23" name="Oval 107"/>
            <p:cNvSpPr>
              <a:spLocks noChangeArrowheads="1"/>
            </p:cNvSpPr>
            <p:nvPr/>
          </p:nvSpPr>
          <p:spPr bwMode="auto">
            <a:xfrm>
              <a:off x="2697" y="3168"/>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24" name="Oval 108"/>
            <p:cNvSpPr>
              <a:spLocks noChangeArrowheads="1"/>
            </p:cNvSpPr>
            <p:nvPr/>
          </p:nvSpPr>
          <p:spPr bwMode="auto">
            <a:xfrm>
              <a:off x="2877" y="3095"/>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grpSp>
      <p:sp>
        <p:nvSpPr>
          <p:cNvPr id="34925" name="AutoShape 109"/>
          <p:cNvSpPr>
            <a:spLocks noChangeArrowheads="1"/>
          </p:cNvSpPr>
          <p:nvPr/>
        </p:nvSpPr>
        <p:spPr bwMode="auto">
          <a:xfrm>
            <a:off x="6442075" y="3886200"/>
            <a:ext cx="457200" cy="304800"/>
          </a:xfrm>
          <a:prstGeom prst="leftArrow">
            <a:avLst>
              <a:gd name="adj1" fmla="val 50000"/>
              <a:gd name="adj2" fmla="val 37500"/>
            </a:avLst>
          </a:prstGeom>
          <a:solidFill>
            <a:srgbClr val="FFFFFF"/>
          </a:solidFill>
          <a:ln w="28575">
            <a:solidFill>
              <a:schemeClr val="tx1"/>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34926" name="AutoShape 110"/>
          <p:cNvSpPr>
            <a:spLocks noChangeArrowheads="1"/>
          </p:cNvSpPr>
          <p:nvPr/>
        </p:nvSpPr>
        <p:spPr bwMode="auto">
          <a:xfrm>
            <a:off x="6442075" y="4343400"/>
            <a:ext cx="349250" cy="381000"/>
          </a:xfrm>
          <a:prstGeom prst="upArrow">
            <a:avLst>
              <a:gd name="adj1" fmla="val 50000"/>
              <a:gd name="adj2" fmla="val 27273"/>
            </a:avLst>
          </a:prstGeom>
          <a:solidFill>
            <a:srgbClr val="FFFFFF"/>
          </a:solidFill>
          <a:ln w="28575">
            <a:solidFill>
              <a:schemeClr val="tx1"/>
            </a:solidFill>
            <a:miter lim="800000"/>
            <a:headEnd/>
            <a:tailEnd/>
          </a:ln>
          <a:effectLst>
            <a:outerShdw dist="35921" dir="2700000" algn="ctr" rotWithShape="0">
              <a:schemeClr val="bg2"/>
            </a:outerShdw>
          </a:effectLst>
        </p:spPr>
        <p:txBody>
          <a:bodyPr wrap="none" anchor="ctr"/>
          <a:lstStyle/>
          <a:p>
            <a:pPr>
              <a:defRPr/>
            </a:pPr>
            <a:endParaRPr lang="zh-TW" altLang="en-US"/>
          </a:p>
        </p:txBody>
      </p:sp>
      <p:sp>
        <p:nvSpPr>
          <p:cNvPr id="34927" name="AutoShape 111"/>
          <p:cNvSpPr>
            <a:spLocks noChangeArrowheads="1"/>
          </p:cNvSpPr>
          <p:nvPr/>
        </p:nvSpPr>
        <p:spPr bwMode="auto">
          <a:xfrm>
            <a:off x="5908675" y="4267200"/>
            <a:ext cx="381000" cy="304800"/>
          </a:xfrm>
          <a:prstGeom prst="rightArrow">
            <a:avLst>
              <a:gd name="adj1" fmla="val 50000"/>
              <a:gd name="adj2" fmla="val 31250"/>
            </a:avLst>
          </a:prstGeom>
          <a:solidFill>
            <a:srgbClr val="FFFFFF"/>
          </a:solidFill>
          <a:ln w="28575">
            <a:solidFill>
              <a:schemeClr val="tx1"/>
            </a:solidFill>
            <a:miter lim="800000"/>
            <a:headEnd/>
            <a:tailEnd/>
          </a:ln>
          <a:effectLst>
            <a:outerShdw dist="35921" dir="2700000" algn="ctr" rotWithShape="0">
              <a:schemeClr val="bg2"/>
            </a:outerShdw>
          </a:effectLst>
        </p:spPr>
        <p:txBody>
          <a:bodyPr wrap="none" anchor="ctr"/>
          <a:lstStyle/>
          <a:p>
            <a:pPr>
              <a:defRPr/>
            </a:pPr>
            <a:endParaRPr lang="zh-TW" altLang="en-US"/>
          </a:p>
        </p:txBody>
      </p:sp>
      <p:grpSp>
        <p:nvGrpSpPr>
          <p:cNvPr id="11" name="Group 113"/>
          <p:cNvGrpSpPr>
            <a:grpSpLocks/>
          </p:cNvGrpSpPr>
          <p:nvPr/>
        </p:nvGrpSpPr>
        <p:grpSpPr bwMode="auto">
          <a:xfrm>
            <a:off x="3698875" y="4616450"/>
            <a:ext cx="514350" cy="685800"/>
            <a:chOff x="2697" y="2880"/>
            <a:chExt cx="324" cy="432"/>
          </a:xfrm>
        </p:grpSpPr>
        <p:sp>
          <p:nvSpPr>
            <p:cNvPr id="34930" name="Oval 114"/>
            <p:cNvSpPr>
              <a:spLocks noChangeArrowheads="1"/>
            </p:cNvSpPr>
            <p:nvPr/>
          </p:nvSpPr>
          <p:spPr bwMode="auto">
            <a:xfrm>
              <a:off x="2736" y="2880"/>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31" name="Oval 115"/>
            <p:cNvSpPr>
              <a:spLocks noChangeArrowheads="1"/>
            </p:cNvSpPr>
            <p:nvPr/>
          </p:nvSpPr>
          <p:spPr bwMode="auto">
            <a:xfrm>
              <a:off x="2697" y="3168"/>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32" name="Oval 116"/>
            <p:cNvSpPr>
              <a:spLocks noChangeArrowheads="1"/>
            </p:cNvSpPr>
            <p:nvPr/>
          </p:nvSpPr>
          <p:spPr bwMode="auto">
            <a:xfrm>
              <a:off x="2877" y="3095"/>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nvGrpSpPr>
          <p:cNvPr id="12" name="Group 117"/>
          <p:cNvGrpSpPr>
            <a:grpSpLocks/>
          </p:cNvGrpSpPr>
          <p:nvPr/>
        </p:nvGrpSpPr>
        <p:grpSpPr bwMode="auto">
          <a:xfrm>
            <a:off x="3241675" y="4648200"/>
            <a:ext cx="514350" cy="685800"/>
            <a:chOff x="2697" y="2880"/>
            <a:chExt cx="324" cy="432"/>
          </a:xfrm>
        </p:grpSpPr>
        <p:sp>
          <p:nvSpPr>
            <p:cNvPr id="34934" name="Oval 118"/>
            <p:cNvSpPr>
              <a:spLocks noChangeArrowheads="1"/>
            </p:cNvSpPr>
            <p:nvPr/>
          </p:nvSpPr>
          <p:spPr bwMode="auto">
            <a:xfrm>
              <a:off x="2736" y="2880"/>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35" name="Oval 119"/>
            <p:cNvSpPr>
              <a:spLocks noChangeArrowheads="1"/>
            </p:cNvSpPr>
            <p:nvPr/>
          </p:nvSpPr>
          <p:spPr bwMode="auto">
            <a:xfrm>
              <a:off x="2697" y="3168"/>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36" name="Oval 120"/>
            <p:cNvSpPr>
              <a:spLocks noChangeArrowheads="1"/>
            </p:cNvSpPr>
            <p:nvPr/>
          </p:nvSpPr>
          <p:spPr bwMode="auto">
            <a:xfrm>
              <a:off x="2877" y="3095"/>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nvGrpSpPr>
          <p:cNvPr id="13" name="Group 121"/>
          <p:cNvGrpSpPr>
            <a:grpSpLocks/>
          </p:cNvGrpSpPr>
          <p:nvPr/>
        </p:nvGrpSpPr>
        <p:grpSpPr bwMode="auto">
          <a:xfrm>
            <a:off x="2771775" y="4652963"/>
            <a:ext cx="514350" cy="685800"/>
            <a:chOff x="2697" y="2880"/>
            <a:chExt cx="324" cy="432"/>
          </a:xfrm>
        </p:grpSpPr>
        <p:sp>
          <p:nvSpPr>
            <p:cNvPr id="34938" name="Oval 122"/>
            <p:cNvSpPr>
              <a:spLocks noChangeArrowheads="1"/>
            </p:cNvSpPr>
            <p:nvPr/>
          </p:nvSpPr>
          <p:spPr bwMode="auto">
            <a:xfrm>
              <a:off x="2736" y="2880"/>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39" name="Oval 123"/>
            <p:cNvSpPr>
              <a:spLocks noChangeArrowheads="1"/>
            </p:cNvSpPr>
            <p:nvPr/>
          </p:nvSpPr>
          <p:spPr bwMode="auto">
            <a:xfrm>
              <a:off x="2697" y="3168"/>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4940" name="Oval 124"/>
            <p:cNvSpPr>
              <a:spLocks noChangeArrowheads="1"/>
            </p:cNvSpPr>
            <p:nvPr/>
          </p:nvSpPr>
          <p:spPr bwMode="auto">
            <a:xfrm>
              <a:off x="2877" y="3095"/>
              <a:ext cx="144" cy="144"/>
            </a:xfrm>
            <a:prstGeom prst="ellipse">
              <a:avLst/>
            </a:prstGeom>
            <a:solidFill>
              <a:srgbClr val="FF9900"/>
            </a:solidFill>
            <a:ln w="28575">
              <a:solidFill>
                <a:schemeClr val="bg1"/>
              </a:solidFill>
              <a:round/>
              <a:headEnd/>
              <a:tailEnd/>
            </a:ln>
            <a:effectLst>
              <a:outerShdw dist="35921" dir="2700000" algn="ctr" rotWithShape="0">
                <a:schemeClr val="bg2"/>
              </a:outerShdw>
            </a:effectLst>
          </p:spPr>
          <p:txBody>
            <a:bodyPr wrap="none" anchor="ctr"/>
            <a:lstStyle/>
            <a:p>
              <a:pPr>
                <a:defRPr/>
              </a:pPr>
              <a:endParaRPr lang="zh-TW" altLang="en-US"/>
            </a:p>
          </p:txBody>
        </p:sp>
      </p:grpSp>
      <p:sp>
        <p:nvSpPr>
          <p:cNvPr id="34941" name="Rectangle 125"/>
          <p:cNvSpPr>
            <a:spLocks noGrp="1" noChangeArrowheads="1"/>
          </p:cNvSpPr>
          <p:nvPr>
            <p:ph type="title"/>
          </p:nvPr>
        </p:nvSpPr>
        <p:spPr>
          <a:xfrm>
            <a:off x="323850" y="260648"/>
            <a:ext cx="8534400" cy="1031776"/>
          </a:xfrm>
          <a:effectLst>
            <a:outerShdw dist="35921" dir="2700000" algn="ctr" rotWithShape="0">
              <a:srgbClr val="000000"/>
            </a:outerShdw>
          </a:effectLst>
        </p:spPr>
        <p:txBody>
          <a:bodyPr lIns="90488" tIns="44450" rIns="90488" bIns="44450"/>
          <a:lstStyle/>
          <a:p>
            <a:pPr eaLnBrk="1" hangingPunct="1">
              <a:defRPr/>
            </a:pPr>
            <a:r>
              <a:rPr lang="en-US" altLang="zh-TW" dirty="0" smtClean="0"/>
              <a:t>Addition Rule—2 Events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dissolve">
                                      <p:cBhvr>
                                        <p:cTn id="7" dur="500"/>
                                        <p:tgtEl>
                                          <p:spTgt spid="34821"/>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4844"/>
                                        </p:tgtEl>
                                        <p:attrNameLst>
                                          <p:attrName>style.visibility</p:attrName>
                                        </p:attrNameLst>
                                      </p:cBhvr>
                                      <p:to>
                                        <p:strVal val="visible"/>
                                      </p:to>
                                    </p:set>
                                    <p:animEffect transition="in" filter="box(in)">
                                      <p:cBhvr>
                                        <p:cTn id="11" dur="500"/>
                                        <p:tgtEl>
                                          <p:spTgt spid="34844"/>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34827"/>
                                        </p:tgtEl>
                                        <p:attrNameLst>
                                          <p:attrName>style.visibility</p:attrName>
                                        </p:attrNameLst>
                                      </p:cBhvr>
                                      <p:to>
                                        <p:strVal val="visible"/>
                                      </p:to>
                                    </p:set>
                                    <p:animEffect transition="in" filter="box(in)">
                                      <p:cBhvr>
                                        <p:cTn id="14" dur="500"/>
                                        <p:tgtEl>
                                          <p:spTgt spid="34827"/>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34825"/>
                                        </p:tgtEl>
                                        <p:attrNameLst>
                                          <p:attrName>style.visibility</p:attrName>
                                        </p:attrNameLst>
                                      </p:cBhvr>
                                      <p:to>
                                        <p:strVal val="visible"/>
                                      </p:to>
                                    </p:set>
                                    <p:animEffect transition="in" filter="box(in)">
                                      <p:cBhvr>
                                        <p:cTn id="17" dur="500"/>
                                        <p:tgtEl>
                                          <p:spTgt spid="34825"/>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4847"/>
                                        </p:tgtEl>
                                        <p:attrNameLst>
                                          <p:attrName>style.visibility</p:attrName>
                                        </p:attrNameLst>
                                      </p:cBhvr>
                                      <p:to>
                                        <p:strVal val="visible"/>
                                      </p:to>
                                    </p:set>
                                    <p:animEffect transition="in" filter="box(in)">
                                      <p:cBhvr>
                                        <p:cTn id="20" dur="500"/>
                                        <p:tgtEl>
                                          <p:spTgt spid="34847"/>
                                        </p:tgtEl>
                                      </p:cBhvr>
                                    </p:animEffect>
                                  </p:childTnLst>
                                </p:cTn>
                              </p:par>
                            </p:childTnLst>
                          </p:cTn>
                        </p:par>
                        <p:par>
                          <p:cTn id="21" fill="hold">
                            <p:stCondLst>
                              <p:cond delay="1000"/>
                            </p:stCondLst>
                            <p:childTnLst>
                              <p:par>
                                <p:cTn id="22" presetID="4" presetClass="entr" presetSubtype="16" fill="hold" grpId="0" nodeType="afterEffect">
                                  <p:stCondLst>
                                    <p:cond delay="0"/>
                                  </p:stCondLst>
                                  <p:childTnLst>
                                    <p:set>
                                      <p:cBhvr>
                                        <p:cTn id="23" dur="1" fill="hold">
                                          <p:stCondLst>
                                            <p:cond delay="0"/>
                                          </p:stCondLst>
                                        </p:cTn>
                                        <p:tgtEl>
                                          <p:spTgt spid="34846"/>
                                        </p:tgtEl>
                                        <p:attrNameLst>
                                          <p:attrName>style.visibility</p:attrName>
                                        </p:attrNameLst>
                                      </p:cBhvr>
                                      <p:to>
                                        <p:strVal val="visible"/>
                                      </p:to>
                                    </p:set>
                                    <p:animEffect transition="in" filter="box(in)">
                                      <p:cBhvr>
                                        <p:cTn id="24" dur="500"/>
                                        <p:tgtEl>
                                          <p:spTgt spid="34846"/>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4831"/>
                                        </p:tgtEl>
                                        <p:attrNameLst>
                                          <p:attrName>style.visibility</p:attrName>
                                        </p:attrNameLst>
                                      </p:cBhvr>
                                      <p:to>
                                        <p:strVal val="visible"/>
                                      </p:to>
                                    </p:set>
                                    <p:animEffect transition="in" filter="box(in)">
                                      <p:cBhvr>
                                        <p:cTn id="27" dur="500"/>
                                        <p:tgtEl>
                                          <p:spTgt spid="34831"/>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4845"/>
                                        </p:tgtEl>
                                        <p:attrNameLst>
                                          <p:attrName>style.visibility</p:attrName>
                                        </p:attrNameLst>
                                      </p:cBhvr>
                                      <p:to>
                                        <p:strVal val="visible"/>
                                      </p:to>
                                    </p:set>
                                    <p:animEffect transition="in" filter="box(in)">
                                      <p:cBhvr>
                                        <p:cTn id="30" dur="500"/>
                                        <p:tgtEl>
                                          <p:spTgt spid="34845"/>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4848"/>
                                        </p:tgtEl>
                                        <p:attrNameLst>
                                          <p:attrName>style.visibility</p:attrName>
                                        </p:attrNameLst>
                                      </p:cBhvr>
                                      <p:to>
                                        <p:strVal val="visible"/>
                                      </p:to>
                                    </p:set>
                                    <p:animEffect transition="in" filter="box(in)">
                                      <p:cBhvr>
                                        <p:cTn id="33" dur="500"/>
                                        <p:tgtEl>
                                          <p:spTgt spid="34848"/>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4832"/>
                                        </p:tgtEl>
                                        <p:attrNameLst>
                                          <p:attrName>style.visibility</p:attrName>
                                        </p:attrNameLst>
                                      </p:cBhvr>
                                      <p:to>
                                        <p:strVal val="visible"/>
                                      </p:to>
                                    </p:set>
                                    <p:animEffect transition="in" filter="box(in)">
                                      <p:cBhvr>
                                        <p:cTn id="36" dur="500"/>
                                        <p:tgtEl>
                                          <p:spTgt spid="34832"/>
                                        </p:tgtEl>
                                      </p:cBhvr>
                                    </p:animEffect>
                                  </p:childTnLst>
                                </p:cTn>
                              </p:par>
                            </p:childTnLst>
                          </p:cTn>
                        </p:par>
                        <p:par>
                          <p:cTn id="37" fill="hold">
                            <p:stCondLst>
                              <p:cond delay="1500"/>
                            </p:stCondLst>
                            <p:childTnLst>
                              <p:par>
                                <p:cTn id="38" presetID="4" presetClass="entr" presetSubtype="16" fill="hold" grpId="0" nodeType="afterEffect">
                                  <p:stCondLst>
                                    <p:cond delay="0"/>
                                  </p:stCondLst>
                                  <p:childTnLst>
                                    <p:set>
                                      <p:cBhvr>
                                        <p:cTn id="39" dur="1" fill="hold">
                                          <p:stCondLst>
                                            <p:cond delay="0"/>
                                          </p:stCondLst>
                                        </p:cTn>
                                        <p:tgtEl>
                                          <p:spTgt spid="34828"/>
                                        </p:tgtEl>
                                        <p:attrNameLst>
                                          <p:attrName>style.visibility</p:attrName>
                                        </p:attrNameLst>
                                      </p:cBhvr>
                                      <p:to>
                                        <p:strVal val="visible"/>
                                      </p:to>
                                    </p:set>
                                    <p:animEffect transition="in" filter="box(in)">
                                      <p:cBhvr>
                                        <p:cTn id="40" dur="500"/>
                                        <p:tgtEl>
                                          <p:spTgt spid="3482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34829"/>
                                        </p:tgtEl>
                                        <p:attrNameLst>
                                          <p:attrName>style.visibility</p:attrName>
                                        </p:attrNameLst>
                                      </p:cBhvr>
                                      <p:to>
                                        <p:strVal val="visible"/>
                                      </p:to>
                                    </p:set>
                                    <p:animEffect transition="in" filter="box(in)">
                                      <p:cBhvr>
                                        <p:cTn id="43" dur="500"/>
                                        <p:tgtEl>
                                          <p:spTgt spid="34829"/>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34826"/>
                                        </p:tgtEl>
                                        <p:attrNameLst>
                                          <p:attrName>style.visibility</p:attrName>
                                        </p:attrNameLst>
                                      </p:cBhvr>
                                      <p:to>
                                        <p:strVal val="visible"/>
                                      </p:to>
                                    </p:set>
                                    <p:animEffect transition="in" filter="box(in)">
                                      <p:cBhvr>
                                        <p:cTn id="46" dur="500"/>
                                        <p:tgtEl>
                                          <p:spTgt spid="3482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34830"/>
                                        </p:tgtEl>
                                        <p:attrNameLst>
                                          <p:attrName>style.visibility</p:attrName>
                                        </p:attrNameLst>
                                      </p:cBhvr>
                                      <p:to>
                                        <p:strVal val="visible"/>
                                      </p:to>
                                    </p:set>
                                    <p:animEffect transition="in" filter="box(in)">
                                      <p:cBhvr>
                                        <p:cTn id="49" dur="500"/>
                                        <p:tgtEl>
                                          <p:spTgt spid="34830"/>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34822"/>
                                        </p:tgtEl>
                                        <p:attrNameLst>
                                          <p:attrName>style.visibility</p:attrName>
                                        </p:attrNameLst>
                                      </p:cBhvr>
                                      <p:to>
                                        <p:strVal val="visible"/>
                                      </p:to>
                                    </p:set>
                                    <p:animEffect transition="in" filter="box(in)">
                                      <p:cBhvr>
                                        <p:cTn id="54" dur="500"/>
                                        <p:tgtEl>
                                          <p:spTgt spid="34822"/>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34838"/>
                                        </p:tgtEl>
                                        <p:attrNameLst>
                                          <p:attrName>style.visibility</p:attrName>
                                        </p:attrNameLst>
                                      </p:cBhvr>
                                      <p:to>
                                        <p:strVal val="visible"/>
                                      </p:to>
                                    </p:set>
                                    <p:animEffect transition="in" filter="dissolve">
                                      <p:cBhvr>
                                        <p:cTn id="58" dur="500"/>
                                        <p:tgtEl>
                                          <p:spTgt spid="34838"/>
                                        </p:tgtEl>
                                      </p:cBhvr>
                                    </p:animEffect>
                                  </p:childTnLst>
                                </p:cTn>
                              </p:par>
                            </p:childTnLst>
                          </p:cTn>
                        </p:par>
                        <p:par>
                          <p:cTn id="59" fill="hold">
                            <p:stCondLst>
                              <p:cond delay="1000"/>
                            </p:stCondLst>
                            <p:childTnLst>
                              <p:par>
                                <p:cTn id="60" presetID="4" presetClass="entr" presetSubtype="16" fill="hold" grpId="0" nodeType="afterEffect">
                                  <p:stCondLst>
                                    <p:cond delay="0"/>
                                  </p:stCondLst>
                                  <p:childTnLst>
                                    <p:set>
                                      <p:cBhvr>
                                        <p:cTn id="61" dur="1" fill="hold">
                                          <p:stCondLst>
                                            <p:cond delay="0"/>
                                          </p:stCondLst>
                                        </p:cTn>
                                        <p:tgtEl>
                                          <p:spTgt spid="34849"/>
                                        </p:tgtEl>
                                        <p:attrNameLst>
                                          <p:attrName>style.visibility</p:attrName>
                                        </p:attrNameLst>
                                      </p:cBhvr>
                                      <p:to>
                                        <p:strVal val="visible"/>
                                      </p:to>
                                    </p:set>
                                    <p:animEffect transition="in" filter="box(in)">
                                      <p:cBhvr>
                                        <p:cTn id="62" dur="500"/>
                                        <p:tgtEl>
                                          <p:spTgt spid="34849"/>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34853"/>
                                        </p:tgtEl>
                                        <p:attrNameLst>
                                          <p:attrName>style.visibility</p:attrName>
                                        </p:attrNameLst>
                                      </p:cBhvr>
                                      <p:to>
                                        <p:strVal val="visible"/>
                                      </p:to>
                                    </p:set>
                                    <p:animEffect transition="in" filter="box(in)">
                                      <p:cBhvr>
                                        <p:cTn id="65" dur="500"/>
                                        <p:tgtEl>
                                          <p:spTgt spid="34853"/>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34851"/>
                                        </p:tgtEl>
                                        <p:attrNameLst>
                                          <p:attrName>style.visibility</p:attrName>
                                        </p:attrNameLst>
                                      </p:cBhvr>
                                      <p:to>
                                        <p:strVal val="visible"/>
                                      </p:to>
                                    </p:set>
                                    <p:animEffect transition="in" filter="box(in)">
                                      <p:cBhvr>
                                        <p:cTn id="68" dur="500"/>
                                        <p:tgtEl>
                                          <p:spTgt spid="34851"/>
                                        </p:tgtEl>
                                      </p:cBhvr>
                                    </p:animEffect>
                                  </p:childTnLst>
                                </p:cTn>
                              </p:par>
                            </p:childTnLst>
                          </p:cTn>
                        </p:par>
                        <p:par>
                          <p:cTn id="69" fill="hold">
                            <p:stCondLst>
                              <p:cond delay="1500"/>
                            </p:stCondLst>
                            <p:childTnLst>
                              <p:par>
                                <p:cTn id="70" presetID="4" presetClass="entr" presetSubtype="16" fill="hold" grpId="0" nodeType="afterEffect">
                                  <p:stCondLst>
                                    <p:cond delay="0"/>
                                  </p:stCondLst>
                                  <p:childTnLst>
                                    <p:set>
                                      <p:cBhvr>
                                        <p:cTn id="71" dur="1" fill="hold">
                                          <p:stCondLst>
                                            <p:cond delay="0"/>
                                          </p:stCondLst>
                                        </p:cTn>
                                        <p:tgtEl>
                                          <p:spTgt spid="34856"/>
                                        </p:tgtEl>
                                        <p:attrNameLst>
                                          <p:attrName>style.visibility</p:attrName>
                                        </p:attrNameLst>
                                      </p:cBhvr>
                                      <p:to>
                                        <p:strVal val="visible"/>
                                      </p:to>
                                    </p:set>
                                    <p:animEffect transition="in" filter="box(in)">
                                      <p:cBhvr>
                                        <p:cTn id="72" dur="500"/>
                                        <p:tgtEl>
                                          <p:spTgt spid="34856"/>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34852"/>
                                        </p:tgtEl>
                                        <p:attrNameLst>
                                          <p:attrName>style.visibility</p:attrName>
                                        </p:attrNameLst>
                                      </p:cBhvr>
                                      <p:to>
                                        <p:strVal val="visible"/>
                                      </p:to>
                                    </p:set>
                                    <p:animEffect transition="in" filter="box(in)">
                                      <p:cBhvr>
                                        <p:cTn id="75" dur="500"/>
                                        <p:tgtEl>
                                          <p:spTgt spid="34852"/>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34850"/>
                                        </p:tgtEl>
                                        <p:attrNameLst>
                                          <p:attrName>style.visibility</p:attrName>
                                        </p:attrNameLst>
                                      </p:cBhvr>
                                      <p:to>
                                        <p:strVal val="visible"/>
                                      </p:to>
                                    </p:set>
                                    <p:animEffect transition="in" filter="box(in)">
                                      <p:cBhvr>
                                        <p:cTn id="78" dur="500"/>
                                        <p:tgtEl>
                                          <p:spTgt spid="34850"/>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34823"/>
                                        </p:tgtEl>
                                        <p:attrNameLst>
                                          <p:attrName>style.visibility</p:attrName>
                                        </p:attrNameLst>
                                      </p:cBhvr>
                                      <p:to>
                                        <p:strVal val="visible"/>
                                      </p:to>
                                    </p:set>
                                    <p:animEffect transition="in" filter="box(out)">
                                      <p:cBhvr>
                                        <p:cTn id="83" dur="500"/>
                                        <p:tgtEl>
                                          <p:spTgt spid="34823"/>
                                        </p:tgtEl>
                                      </p:cBhvr>
                                    </p:animEffect>
                                  </p:childTnLst>
                                </p:cTn>
                              </p:par>
                            </p:childTnLst>
                          </p:cTn>
                        </p:par>
                        <p:par>
                          <p:cTn id="84" fill="hold">
                            <p:stCondLst>
                              <p:cond delay="500"/>
                            </p:stCondLst>
                            <p:childTnLst>
                              <p:par>
                                <p:cTn id="85" presetID="9" presetClass="entr" presetSubtype="0" fill="hold" grpId="0" nodeType="afterEffect">
                                  <p:stCondLst>
                                    <p:cond delay="0"/>
                                  </p:stCondLst>
                                  <p:childTnLst>
                                    <p:set>
                                      <p:cBhvr>
                                        <p:cTn id="86" dur="1" fill="hold">
                                          <p:stCondLst>
                                            <p:cond delay="0"/>
                                          </p:stCondLst>
                                        </p:cTn>
                                        <p:tgtEl>
                                          <p:spTgt spid="34839"/>
                                        </p:tgtEl>
                                        <p:attrNameLst>
                                          <p:attrName>style.visibility</p:attrName>
                                        </p:attrNameLst>
                                      </p:cBhvr>
                                      <p:to>
                                        <p:strVal val="visible"/>
                                      </p:to>
                                    </p:set>
                                    <p:animEffect transition="in" filter="dissolve">
                                      <p:cBhvr>
                                        <p:cTn id="87" dur="500"/>
                                        <p:tgtEl>
                                          <p:spTgt spid="34839"/>
                                        </p:tgtEl>
                                      </p:cBhvr>
                                    </p:animEffect>
                                  </p:childTnLst>
                                </p:cTn>
                              </p:par>
                            </p:childTnLst>
                          </p:cTn>
                        </p:par>
                        <p:par>
                          <p:cTn id="88" fill="hold">
                            <p:stCondLst>
                              <p:cond delay="1000"/>
                            </p:stCondLst>
                            <p:childTnLst>
                              <p:par>
                                <p:cTn id="89" presetID="4" presetClass="entr" presetSubtype="16" fill="hold" grpId="0" nodeType="afterEffect">
                                  <p:stCondLst>
                                    <p:cond delay="0"/>
                                  </p:stCondLst>
                                  <p:childTnLst>
                                    <p:set>
                                      <p:cBhvr>
                                        <p:cTn id="90" dur="1" fill="hold">
                                          <p:stCondLst>
                                            <p:cond delay="0"/>
                                          </p:stCondLst>
                                        </p:cTn>
                                        <p:tgtEl>
                                          <p:spTgt spid="34855"/>
                                        </p:tgtEl>
                                        <p:attrNameLst>
                                          <p:attrName>style.visibility</p:attrName>
                                        </p:attrNameLst>
                                      </p:cBhvr>
                                      <p:to>
                                        <p:strVal val="visible"/>
                                      </p:to>
                                    </p:set>
                                    <p:animEffect transition="in" filter="box(in)">
                                      <p:cBhvr>
                                        <p:cTn id="91" dur="500"/>
                                        <p:tgtEl>
                                          <p:spTgt spid="34855"/>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34854"/>
                                        </p:tgtEl>
                                        <p:attrNameLst>
                                          <p:attrName>style.visibility</p:attrName>
                                        </p:attrNameLst>
                                      </p:cBhvr>
                                      <p:to>
                                        <p:strVal val="visible"/>
                                      </p:to>
                                    </p:set>
                                    <p:animEffect transition="in" filter="box(in)">
                                      <p:cBhvr>
                                        <p:cTn id="94" dur="500"/>
                                        <p:tgtEl>
                                          <p:spTgt spid="34854"/>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34837"/>
                                        </p:tgtEl>
                                        <p:attrNameLst>
                                          <p:attrName>style.visibility</p:attrName>
                                        </p:attrNameLst>
                                      </p:cBhvr>
                                      <p:to>
                                        <p:strVal val="visible"/>
                                      </p:to>
                                    </p:set>
                                    <p:animEffect transition="in" filter="box(in)">
                                      <p:cBhvr>
                                        <p:cTn id="97" dur="500"/>
                                        <p:tgtEl>
                                          <p:spTgt spid="34837"/>
                                        </p:tgtEl>
                                      </p:cBhvr>
                                    </p:animEffect>
                                  </p:childTnLst>
                                </p:cTn>
                              </p:par>
                            </p:childTnLst>
                          </p:cTn>
                        </p:par>
                        <p:par>
                          <p:cTn id="98" fill="hold">
                            <p:stCondLst>
                              <p:cond delay="1500"/>
                            </p:stCondLst>
                            <p:childTnLst>
                              <p:par>
                                <p:cTn id="99" presetID="4" presetClass="entr" presetSubtype="16" fill="hold" grpId="0" nodeType="afterEffect">
                                  <p:stCondLst>
                                    <p:cond delay="0"/>
                                  </p:stCondLst>
                                  <p:childTnLst>
                                    <p:set>
                                      <p:cBhvr>
                                        <p:cTn id="100" dur="1" fill="hold">
                                          <p:stCondLst>
                                            <p:cond delay="0"/>
                                          </p:stCondLst>
                                        </p:cTn>
                                        <p:tgtEl>
                                          <p:spTgt spid="34836"/>
                                        </p:tgtEl>
                                        <p:attrNameLst>
                                          <p:attrName>style.visibility</p:attrName>
                                        </p:attrNameLst>
                                      </p:cBhvr>
                                      <p:to>
                                        <p:strVal val="visible"/>
                                      </p:to>
                                    </p:set>
                                    <p:animEffect transition="in" filter="box(in)">
                                      <p:cBhvr>
                                        <p:cTn id="101" dur="500"/>
                                        <p:tgtEl>
                                          <p:spTgt spid="34836"/>
                                        </p:tgtEl>
                                      </p:cBhvr>
                                    </p:animEffect>
                                  </p:childTnLst>
                                </p:cTn>
                              </p:par>
                              <p:par>
                                <p:cTn id="102" presetID="4" presetClass="entr" presetSubtype="16" fill="hold" grpId="0" nodeType="withEffect">
                                  <p:stCondLst>
                                    <p:cond delay="0"/>
                                  </p:stCondLst>
                                  <p:childTnLst>
                                    <p:set>
                                      <p:cBhvr>
                                        <p:cTn id="103" dur="1" fill="hold">
                                          <p:stCondLst>
                                            <p:cond delay="0"/>
                                          </p:stCondLst>
                                        </p:cTn>
                                        <p:tgtEl>
                                          <p:spTgt spid="34835"/>
                                        </p:tgtEl>
                                        <p:attrNameLst>
                                          <p:attrName>style.visibility</p:attrName>
                                        </p:attrNameLst>
                                      </p:cBhvr>
                                      <p:to>
                                        <p:strVal val="visible"/>
                                      </p:to>
                                    </p:set>
                                    <p:animEffect transition="in" filter="box(in)">
                                      <p:cBhvr>
                                        <p:cTn id="104" dur="500"/>
                                        <p:tgtEl>
                                          <p:spTgt spid="34835"/>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499"/>
                                          </p:stCondLst>
                                        </p:cTn>
                                        <p:tgtEl>
                                          <p:spTgt spid="4"/>
                                        </p:tgtEl>
                                        <p:attrNameLst>
                                          <p:attrName>style.visibility</p:attrName>
                                        </p:attrNameLst>
                                      </p:cBhvr>
                                      <p:to>
                                        <p:strVal val="visible"/>
                                      </p:to>
                                    </p:set>
                                  </p:childTnLst>
                                </p:cTn>
                              </p:par>
                            </p:childTnLst>
                          </p:cTn>
                        </p:par>
                        <p:par>
                          <p:cTn id="109" fill="hold">
                            <p:stCondLst>
                              <p:cond delay="500"/>
                            </p:stCondLst>
                            <p:childTnLst>
                              <p:par>
                                <p:cTn id="110" presetID="22" presetClass="entr" presetSubtype="1" fill="hold" grpId="0" nodeType="afterEffect">
                                  <p:stCondLst>
                                    <p:cond delay="0"/>
                                  </p:stCondLst>
                                  <p:childTnLst>
                                    <p:set>
                                      <p:cBhvr>
                                        <p:cTn id="111" dur="1" fill="hold">
                                          <p:stCondLst>
                                            <p:cond delay="0"/>
                                          </p:stCondLst>
                                        </p:cTn>
                                        <p:tgtEl>
                                          <p:spTgt spid="34841"/>
                                        </p:tgtEl>
                                        <p:attrNameLst>
                                          <p:attrName>style.visibility</p:attrName>
                                        </p:attrNameLst>
                                      </p:cBhvr>
                                      <p:to>
                                        <p:strVal val="visible"/>
                                      </p:to>
                                    </p:set>
                                    <p:animEffect transition="in" filter="wipe(up)">
                                      <p:cBhvr>
                                        <p:cTn id="112" dur="500"/>
                                        <p:tgtEl>
                                          <p:spTgt spid="3484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34896"/>
                                        </p:tgtEl>
                                        <p:attrNameLst>
                                          <p:attrName>style.visibility</p:attrName>
                                        </p:attrNameLst>
                                      </p:cBhvr>
                                      <p:to>
                                        <p:strVal val="visible"/>
                                      </p:to>
                                    </p:set>
                                    <p:animEffect transition="in" filter="wipe(up)">
                                      <p:cBhvr>
                                        <p:cTn id="117" dur="500"/>
                                        <p:tgtEl>
                                          <p:spTgt spid="34896"/>
                                        </p:tgtEl>
                                      </p:cBhvr>
                                    </p:animEffect>
                                  </p:childTnLst>
                                </p:cTn>
                              </p:par>
                            </p:childTnLst>
                          </p:cTn>
                        </p:par>
                        <p:par>
                          <p:cTn id="118" fill="hold">
                            <p:stCondLst>
                              <p:cond delay="500"/>
                            </p:stCondLst>
                            <p:childTnLst>
                              <p:par>
                                <p:cTn id="119" presetID="22" presetClass="entr" presetSubtype="1" fill="hold" grpId="0" nodeType="afterEffect">
                                  <p:stCondLst>
                                    <p:cond delay="0"/>
                                  </p:stCondLst>
                                  <p:childTnLst>
                                    <p:set>
                                      <p:cBhvr>
                                        <p:cTn id="120" dur="1" fill="hold">
                                          <p:stCondLst>
                                            <p:cond delay="0"/>
                                          </p:stCondLst>
                                        </p:cTn>
                                        <p:tgtEl>
                                          <p:spTgt spid="34843"/>
                                        </p:tgtEl>
                                        <p:attrNameLst>
                                          <p:attrName>style.visibility</p:attrName>
                                        </p:attrNameLst>
                                      </p:cBhvr>
                                      <p:to>
                                        <p:strVal val="visible"/>
                                      </p:to>
                                    </p:set>
                                    <p:animEffect transition="in" filter="wipe(up)">
                                      <p:cBhvr>
                                        <p:cTn id="121" dur="500"/>
                                        <p:tgtEl>
                                          <p:spTgt spid="3484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499"/>
                                          </p:stCondLst>
                                        </p:cTn>
                                        <p:tgtEl>
                                          <p:spTgt spid="3488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499"/>
                                          </p:stCondLst>
                                        </p:cTn>
                                        <p:tgtEl>
                                          <p:spTgt spid="3488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499"/>
                                          </p:stCondLst>
                                        </p:cTn>
                                        <p:tgtEl>
                                          <p:spTgt spid="34890"/>
                                        </p:tgtEl>
                                        <p:attrNameLst>
                                          <p:attrName>style.visibility</p:attrName>
                                        </p:attrNameLst>
                                      </p:cBhvr>
                                      <p:to>
                                        <p:strVal val="visible"/>
                                      </p:to>
                                    </p:set>
                                  </p:childTnLst>
                                  <p:subTnLst>
                                    <p:set>
                                      <p:cBhvr override="childStyle">
                                        <p:cTn dur="1" fill="hold" display="0" masterRel="nextClick" afterEffect="1"/>
                                        <p:tgtEl>
                                          <p:spTgt spid="34890"/>
                                        </p:tgtEl>
                                        <p:attrNameLst>
                                          <p:attrName>style.visibility</p:attrName>
                                        </p:attrNameLst>
                                      </p:cBhvr>
                                      <p:to>
                                        <p:strVal val="hidden"/>
                                      </p:to>
                                    </p:set>
                                  </p:subTnLst>
                                </p:cTn>
                              </p:par>
                            </p:childTnLst>
                          </p:cTn>
                        </p:par>
                        <p:par>
                          <p:cTn id="129" fill="hold">
                            <p:stCondLst>
                              <p:cond delay="1500"/>
                            </p:stCondLst>
                            <p:childTnLst>
                              <p:par>
                                <p:cTn id="130" presetID="1" presetClass="entr" presetSubtype="0" fill="hold" grpId="0" nodeType="afterEffect">
                                  <p:stCondLst>
                                    <p:cond delay="0"/>
                                  </p:stCondLst>
                                  <p:childTnLst>
                                    <p:set>
                                      <p:cBhvr>
                                        <p:cTn id="131" dur="1" fill="hold">
                                          <p:stCondLst>
                                            <p:cond delay="499"/>
                                          </p:stCondLst>
                                        </p:cTn>
                                        <p:tgtEl>
                                          <p:spTgt spid="34892"/>
                                        </p:tgtEl>
                                        <p:attrNameLst>
                                          <p:attrName>style.visibility</p:attrName>
                                        </p:attrNameLst>
                                      </p:cBhvr>
                                      <p:to>
                                        <p:strVal val="visible"/>
                                      </p:to>
                                    </p:set>
                                  </p:childTnLst>
                                  <p:subTnLst>
                                    <p:set>
                                      <p:cBhvr override="childStyle">
                                        <p:cTn dur="1" fill="hold" display="0" masterRel="nextClick" afterEffect="1"/>
                                        <p:tgtEl>
                                          <p:spTgt spid="34892"/>
                                        </p:tgtEl>
                                        <p:attrNameLst>
                                          <p:attrName>style.visibility</p:attrName>
                                        </p:attrNameLst>
                                      </p:cBhvr>
                                      <p:to>
                                        <p:strVal val="hidden"/>
                                      </p:to>
                                    </p:set>
                                  </p:subTnLst>
                                </p:cTn>
                              </p:par>
                              <p:par>
                                <p:cTn id="132" presetID="1" presetClass="entr" presetSubtype="0" fill="hold" grpId="0" nodeType="withEffect">
                                  <p:stCondLst>
                                    <p:cond delay="0"/>
                                  </p:stCondLst>
                                  <p:childTnLst>
                                    <p:set>
                                      <p:cBhvr>
                                        <p:cTn id="133" dur="1" fill="hold">
                                          <p:stCondLst>
                                            <p:cond delay="499"/>
                                          </p:stCondLst>
                                        </p:cTn>
                                        <p:tgtEl>
                                          <p:spTgt spid="34891"/>
                                        </p:tgtEl>
                                        <p:attrNameLst>
                                          <p:attrName>style.visibility</p:attrName>
                                        </p:attrNameLst>
                                      </p:cBhvr>
                                      <p:to>
                                        <p:strVal val="visible"/>
                                      </p:to>
                                    </p:set>
                                  </p:childTnLst>
                                  <p:subTnLst>
                                    <p:set>
                                      <p:cBhvr override="childStyle">
                                        <p:cTn dur="1" fill="hold" display="0" masterRel="nextClick" afterEffect="1"/>
                                        <p:tgtEl>
                                          <p:spTgt spid="34891"/>
                                        </p:tgtEl>
                                        <p:attrNameLst>
                                          <p:attrName>style.visibility</p:attrName>
                                        </p:attrNameLst>
                                      </p:cBhvr>
                                      <p:to>
                                        <p:strVal val="hidden"/>
                                      </p:to>
                                    </p:set>
                                  </p:subTnLst>
                                </p:cTn>
                              </p:par>
                            </p:childTnLst>
                          </p:cTn>
                        </p:par>
                        <p:par>
                          <p:cTn id="134" fill="hold">
                            <p:stCondLst>
                              <p:cond delay="2000"/>
                            </p:stCondLst>
                            <p:childTnLst>
                              <p:par>
                                <p:cTn id="135" presetID="17" presetClass="entr" presetSubtype="2" fill="hold" grpId="0" nodeType="afterEffect">
                                  <p:stCondLst>
                                    <p:cond delay="0"/>
                                  </p:stCondLst>
                                  <p:childTnLst>
                                    <p:set>
                                      <p:cBhvr>
                                        <p:cTn id="136" dur="1" fill="hold">
                                          <p:stCondLst>
                                            <p:cond delay="0"/>
                                          </p:stCondLst>
                                        </p:cTn>
                                        <p:tgtEl>
                                          <p:spTgt spid="34925"/>
                                        </p:tgtEl>
                                        <p:attrNameLst>
                                          <p:attrName>style.visibility</p:attrName>
                                        </p:attrNameLst>
                                      </p:cBhvr>
                                      <p:to>
                                        <p:strVal val="visible"/>
                                      </p:to>
                                    </p:set>
                                    <p:anim calcmode="lin" valueType="num">
                                      <p:cBhvr>
                                        <p:cTn id="137" dur="500" fill="hold"/>
                                        <p:tgtEl>
                                          <p:spTgt spid="34925"/>
                                        </p:tgtEl>
                                        <p:attrNameLst>
                                          <p:attrName>ppt_x</p:attrName>
                                        </p:attrNameLst>
                                      </p:cBhvr>
                                      <p:tavLst>
                                        <p:tav tm="0">
                                          <p:val>
                                            <p:strVal val="#ppt_x+#ppt_w/2"/>
                                          </p:val>
                                        </p:tav>
                                        <p:tav tm="100000">
                                          <p:val>
                                            <p:strVal val="#ppt_x"/>
                                          </p:val>
                                        </p:tav>
                                      </p:tavLst>
                                    </p:anim>
                                    <p:anim calcmode="lin" valueType="num">
                                      <p:cBhvr>
                                        <p:cTn id="138" dur="500" fill="hold"/>
                                        <p:tgtEl>
                                          <p:spTgt spid="34925"/>
                                        </p:tgtEl>
                                        <p:attrNameLst>
                                          <p:attrName>ppt_y</p:attrName>
                                        </p:attrNameLst>
                                      </p:cBhvr>
                                      <p:tavLst>
                                        <p:tav tm="0">
                                          <p:val>
                                            <p:strVal val="#ppt_y"/>
                                          </p:val>
                                        </p:tav>
                                        <p:tav tm="100000">
                                          <p:val>
                                            <p:strVal val="#ppt_y"/>
                                          </p:val>
                                        </p:tav>
                                      </p:tavLst>
                                    </p:anim>
                                    <p:anim calcmode="lin" valueType="num">
                                      <p:cBhvr>
                                        <p:cTn id="139" dur="500" fill="hold"/>
                                        <p:tgtEl>
                                          <p:spTgt spid="34925"/>
                                        </p:tgtEl>
                                        <p:attrNameLst>
                                          <p:attrName>ppt_w</p:attrName>
                                        </p:attrNameLst>
                                      </p:cBhvr>
                                      <p:tavLst>
                                        <p:tav tm="0">
                                          <p:val>
                                            <p:fltVal val="0"/>
                                          </p:val>
                                        </p:tav>
                                        <p:tav tm="100000">
                                          <p:val>
                                            <p:strVal val="#ppt_w"/>
                                          </p:val>
                                        </p:tav>
                                      </p:tavLst>
                                    </p:anim>
                                    <p:anim calcmode="lin" valueType="num">
                                      <p:cBhvr>
                                        <p:cTn id="140" dur="500" fill="hold"/>
                                        <p:tgtEl>
                                          <p:spTgt spid="3492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34925"/>
                                        </p:tgtEl>
                                        <p:attrNameLst>
                                          <p:attrName>style.visibility</p:attrName>
                                        </p:attrNameLst>
                                      </p:cBhvr>
                                      <p:to>
                                        <p:strVal val="hidden"/>
                                      </p:to>
                                    </p:set>
                                  </p:subTnLst>
                                </p:cTn>
                              </p:par>
                            </p:childTnLst>
                          </p:cTn>
                        </p:par>
                        <p:par>
                          <p:cTn id="141" fill="hold">
                            <p:stCondLst>
                              <p:cond delay="2500"/>
                            </p:stCondLst>
                            <p:childTnLst>
                              <p:par>
                                <p:cTn id="142" presetID="17" presetClass="entr" presetSubtype="4" fill="hold" grpId="0" nodeType="afterEffect">
                                  <p:stCondLst>
                                    <p:cond delay="0"/>
                                  </p:stCondLst>
                                  <p:childTnLst>
                                    <p:set>
                                      <p:cBhvr>
                                        <p:cTn id="143" dur="1" fill="hold">
                                          <p:stCondLst>
                                            <p:cond delay="0"/>
                                          </p:stCondLst>
                                        </p:cTn>
                                        <p:tgtEl>
                                          <p:spTgt spid="34926"/>
                                        </p:tgtEl>
                                        <p:attrNameLst>
                                          <p:attrName>style.visibility</p:attrName>
                                        </p:attrNameLst>
                                      </p:cBhvr>
                                      <p:to>
                                        <p:strVal val="visible"/>
                                      </p:to>
                                    </p:set>
                                    <p:anim calcmode="lin" valueType="num">
                                      <p:cBhvr>
                                        <p:cTn id="144" dur="500" fill="hold"/>
                                        <p:tgtEl>
                                          <p:spTgt spid="34926"/>
                                        </p:tgtEl>
                                        <p:attrNameLst>
                                          <p:attrName>ppt_x</p:attrName>
                                        </p:attrNameLst>
                                      </p:cBhvr>
                                      <p:tavLst>
                                        <p:tav tm="0">
                                          <p:val>
                                            <p:strVal val="#ppt_x"/>
                                          </p:val>
                                        </p:tav>
                                        <p:tav tm="100000">
                                          <p:val>
                                            <p:strVal val="#ppt_x"/>
                                          </p:val>
                                        </p:tav>
                                      </p:tavLst>
                                    </p:anim>
                                    <p:anim calcmode="lin" valueType="num">
                                      <p:cBhvr>
                                        <p:cTn id="145" dur="500" fill="hold"/>
                                        <p:tgtEl>
                                          <p:spTgt spid="34926"/>
                                        </p:tgtEl>
                                        <p:attrNameLst>
                                          <p:attrName>ppt_y</p:attrName>
                                        </p:attrNameLst>
                                      </p:cBhvr>
                                      <p:tavLst>
                                        <p:tav tm="0">
                                          <p:val>
                                            <p:strVal val="#ppt_y+#ppt_h/2"/>
                                          </p:val>
                                        </p:tav>
                                        <p:tav tm="100000">
                                          <p:val>
                                            <p:strVal val="#ppt_y"/>
                                          </p:val>
                                        </p:tav>
                                      </p:tavLst>
                                    </p:anim>
                                    <p:anim calcmode="lin" valueType="num">
                                      <p:cBhvr>
                                        <p:cTn id="146" dur="500" fill="hold"/>
                                        <p:tgtEl>
                                          <p:spTgt spid="34926"/>
                                        </p:tgtEl>
                                        <p:attrNameLst>
                                          <p:attrName>ppt_w</p:attrName>
                                        </p:attrNameLst>
                                      </p:cBhvr>
                                      <p:tavLst>
                                        <p:tav tm="0">
                                          <p:val>
                                            <p:strVal val="#ppt_w"/>
                                          </p:val>
                                        </p:tav>
                                        <p:tav tm="100000">
                                          <p:val>
                                            <p:strVal val="#ppt_w"/>
                                          </p:val>
                                        </p:tav>
                                      </p:tavLst>
                                    </p:anim>
                                    <p:anim calcmode="lin" valueType="num">
                                      <p:cBhvr>
                                        <p:cTn id="147" dur="500" fill="hold"/>
                                        <p:tgtEl>
                                          <p:spTgt spid="34926"/>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4926"/>
                                        </p:tgtEl>
                                        <p:attrNameLst>
                                          <p:attrName>style.visibility</p:attrName>
                                        </p:attrNameLst>
                                      </p:cBhvr>
                                      <p:to>
                                        <p:strVal val="hidden"/>
                                      </p:to>
                                    </p:set>
                                  </p:subTnLst>
                                </p:cTn>
                              </p:par>
                            </p:childTnLst>
                          </p:cTn>
                        </p:par>
                        <p:par>
                          <p:cTn id="148" fill="hold">
                            <p:stCondLst>
                              <p:cond delay="3000"/>
                            </p:stCondLst>
                            <p:childTnLst>
                              <p:par>
                                <p:cTn id="149" presetID="17" presetClass="entr" presetSubtype="8" fill="hold" grpId="0" nodeType="afterEffect">
                                  <p:stCondLst>
                                    <p:cond delay="0"/>
                                  </p:stCondLst>
                                  <p:childTnLst>
                                    <p:set>
                                      <p:cBhvr>
                                        <p:cTn id="150" dur="1" fill="hold">
                                          <p:stCondLst>
                                            <p:cond delay="0"/>
                                          </p:stCondLst>
                                        </p:cTn>
                                        <p:tgtEl>
                                          <p:spTgt spid="34927"/>
                                        </p:tgtEl>
                                        <p:attrNameLst>
                                          <p:attrName>style.visibility</p:attrName>
                                        </p:attrNameLst>
                                      </p:cBhvr>
                                      <p:to>
                                        <p:strVal val="visible"/>
                                      </p:to>
                                    </p:set>
                                    <p:anim calcmode="lin" valueType="num">
                                      <p:cBhvr>
                                        <p:cTn id="151" dur="500" fill="hold"/>
                                        <p:tgtEl>
                                          <p:spTgt spid="34927"/>
                                        </p:tgtEl>
                                        <p:attrNameLst>
                                          <p:attrName>ppt_x</p:attrName>
                                        </p:attrNameLst>
                                      </p:cBhvr>
                                      <p:tavLst>
                                        <p:tav tm="0">
                                          <p:val>
                                            <p:strVal val="#ppt_x-#ppt_w/2"/>
                                          </p:val>
                                        </p:tav>
                                        <p:tav tm="100000">
                                          <p:val>
                                            <p:strVal val="#ppt_x"/>
                                          </p:val>
                                        </p:tav>
                                      </p:tavLst>
                                    </p:anim>
                                    <p:anim calcmode="lin" valueType="num">
                                      <p:cBhvr>
                                        <p:cTn id="152" dur="500" fill="hold"/>
                                        <p:tgtEl>
                                          <p:spTgt spid="34927"/>
                                        </p:tgtEl>
                                        <p:attrNameLst>
                                          <p:attrName>ppt_y</p:attrName>
                                        </p:attrNameLst>
                                      </p:cBhvr>
                                      <p:tavLst>
                                        <p:tav tm="0">
                                          <p:val>
                                            <p:strVal val="#ppt_y"/>
                                          </p:val>
                                        </p:tav>
                                        <p:tav tm="100000">
                                          <p:val>
                                            <p:strVal val="#ppt_y"/>
                                          </p:val>
                                        </p:tav>
                                      </p:tavLst>
                                    </p:anim>
                                    <p:anim calcmode="lin" valueType="num">
                                      <p:cBhvr>
                                        <p:cTn id="153" dur="500" fill="hold"/>
                                        <p:tgtEl>
                                          <p:spTgt spid="34927"/>
                                        </p:tgtEl>
                                        <p:attrNameLst>
                                          <p:attrName>ppt_w</p:attrName>
                                        </p:attrNameLst>
                                      </p:cBhvr>
                                      <p:tavLst>
                                        <p:tav tm="0">
                                          <p:val>
                                            <p:fltVal val="0"/>
                                          </p:val>
                                        </p:tav>
                                        <p:tav tm="100000">
                                          <p:val>
                                            <p:strVal val="#ppt_w"/>
                                          </p:val>
                                        </p:tav>
                                      </p:tavLst>
                                    </p:anim>
                                    <p:anim calcmode="lin" valueType="num">
                                      <p:cBhvr>
                                        <p:cTn id="154" dur="500" fill="hold"/>
                                        <p:tgtEl>
                                          <p:spTgt spid="3492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34927"/>
                                        </p:tgtEl>
                                        <p:attrNameLst>
                                          <p:attrName>style.visibility</p:attrName>
                                        </p:attrNameLst>
                                      </p:cBhvr>
                                      <p:to>
                                        <p:strVal val="hidden"/>
                                      </p:to>
                                    </p:set>
                                  </p:subTnLst>
                                </p:cTn>
                              </p:par>
                            </p:childTnLst>
                          </p:cTn>
                        </p:par>
                      </p:childTnLst>
                    </p:cTn>
                  </p:par>
                  <p:par>
                    <p:cTn id="155" fill="hold">
                      <p:stCondLst>
                        <p:cond delay="indefinite"/>
                      </p:stCondLst>
                      <p:childTnLst>
                        <p:par>
                          <p:cTn id="156" fill="hold">
                            <p:stCondLst>
                              <p:cond delay="0"/>
                            </p:stCondLst>
                            <p:childTnLst>
                              <p:par>
                                <p:cTn id="157" presetID="11" presetClass="entr" presetSubtype="0" fill="hold" nodeType="clickEffect">
                                  <p:stCondLst>
                                    <p:cond delay="0"/>
                                  </p:stCondLst>
                                  <p:childTnLst>
                                    <p:set>
                                      <p:cBhvr>
                                        <p:cTn id="158" dur="75">
                                          <p:stCondLst>
                                            <p:cond delay="0"/>
                                          </p:stCondLst>
                                        </p:cTn>
                                        <p:tgtEl>
                                          <p:spTgt spid="5"/>
                                        </p:tgtEl>
                                        <p:attrNameLst>
                                          <p:attrName>style.visibility</p:attrName>
                                        </p:attrNameLst>
                                      </p:cBhvr>
                                      <p:to>
                                        <p:strVal val="visible"/>
                                      </p:to>
                                    </p:set>
                                  </p:childTnLst>
                                </p:cTn>
                              </p:par>
                            </p:childTnLst>
                          </p:cTn>
                        </p:par>
                        <p:par>
                          <p:cTn id="159" fill="hold">
                            <p:stCondLst>
                              <p:cond delay="75"/>
                            </p:stCondLst>
                            <p:childTnLst>
                              <p:par>
                                <p:cTn id="160" presetID="11" presetClass="entr" presetSubtype="0" fill="hold" nodeType="afterEffect">
                                  <p:stCondLst>
                                    <p:cond delay="0"/>
                                  </p:stCondLst>
                                  <p:childTnLst>
                                    <p:set>
                                      <p:cBhvr>
                                        <p:cTn id="161" dur="75">
                                          <p:stCondLst>
                                            <p:cond delay="0"/>
                                          </p:stCondLst>
                                        </p:cTn>
                                        <p:tgtEl>
                                          <p:spTgt spid="6"/>
                                        </p:tgtEl>
                                        <p:attrNameLst>
                                          <p:attrName>style.visibility</p:attrName>
                                        </p:attrNameLst>
                                      </p:cBhvr>
                                      <p:to>
                                        <p:strVal val="visible"/>
                                      </p:to>
                                    </p:set>
                                  </p:childTnLst>
                                </p:cTn>
                              </p:par>
                            </p:childTnLst>
                          </p:cTn>
                        </p:par>
                        <p:par>
                          <p:cTn id="162" fill="hold">
                            <p:stCondLst>
                              <p:cond delay="150"/>
                            </p:stCondLst>
                            <p:childTnLst>
                              <p:par>
                                <p:cTn id="163" presetID="11" presetClass="entr" presetSubtype="0" fill="hold" nodeType="afterEffect">
                                  <p:stCondLst>
                                    <p:cond delay="0"/>
                                  </p:stCondLst>
                                  <p:childTnLst>
                                    <p:set>
                                      <p:cBhvr>
                                        <p:cTn id="164" dur="75">
                                          <p:stCondLst>
                                            <p:cond delay="0"/>
                                          </p:stCondLst>
                                        </p:cTn>
                                        <p:tgtEl>
                                          <p:spTgt spid="7"/>
                                        </p:tgtEl>
                                        <p:attrNameLst>
                                          <p:attrName>style.visibility</p:attrName>
                                        </p:attrNameLst>
                                      </p:cBhvr>
                                      <p:to>
                                        <p:strVal val="visible"/>
                                      </p:to>
                                    </p:set>
                                  </p:childTnLst>
                                </p:cTn>
                              </p:par>
                            </p:childTnLst>
                          </p:cTn>
                        </p:par>
                        <p:par>
                          <p:cTn id="165" fill="hold">
                            <p:stCondLst>
                              <p:cond delay="225"/>
                            </p:stCondLst>
                            <p:childTnLst>
                              <p:par>
                                <p:cTn id="166" presetID="11" presetClass="entr" presetSubtype="0" fill="hold" nodeType="afterEffect">
                                  <p:stCondLst>
                                    <p:cond delay="0"/>
                                  </p:stCondLst>
                                  <p:childTnLst>
                                    <p:set>
                                      <p:cBhvr>
                                        <p:cTn id="167" dur="75">
                                          <p:stCondLst>
                                            <p:cond delay="0"/>
                                          </p:stCondLst>
                                        </p:cTn>
                                        <p:tgtEl>
                                          <p:spTgt spid="8"/>
                                        </p:tgtEl>
                                        <p:attrNameLst>
                                          <p:attrName>style.visibility</p:attrName>
                                        </p:attrNameLst>
                                      </p:cBhvr>
                                      <p:to>
                                        <p:strVal val="visible"/>
                                      </p:to>
                                    </p:set>
                                  </p:childTnLst>
                                </p:cTn>
                              </p:par>
                            </p:childTnLst>
                          </p:cTn>
                        </p:par>
                        <p:par>
                          <p:cTn id="168" fill="hold">
                            <p:stCondLst>
                              <p:cond delay="300"/>
                            </p:stCondLst>
                            <p:childTnLst>
                              <p:par>
                                <p:cTn id="169" presetID="11" presetClass="entr" presetSubtype="0" fill="hold" nodeType="afterEffect">
                                  <p:stCondLst>
                                    <p:cond delay="0"/>
                                  </p:stCondLst>
                                  <p:childTnLst>
                                    <p:set>
                                      <p:cBhvr>
                                        <p:cTn id="170" dur="75">
                                          <p:stCondLst>
                                            <p:cond delay="0"/>
                                          </p:stCondLst>
                                        </p:cTn>
                                        <p:tgtEl>
                                          <p:spTgt spid="9"/>
                                        </p:tgtEl>
                                        <p:attrNameLst>
                                          <p:attrName>style.visibility</p:attrName>
                                        </p:attrNameLst>
                                      </p:cBhvr>
                                      <p:to>
                                        <p:strVal val="visible"/>
                                      </p:to>
                                    </p:set>
                                  </p:childTnLst>
                                </p:cTn>
                              </p:par>
                            </p:childTnLst>
                          </p:cTn>
                        </p:par>
                        <p:par>
                          <p:cTn id="171" fill="hold">
                            <p:stCondLst>
                              <p:cond delay="375"/>
                            </p:stCondLst>
                            <p:childTnLst>
                              <p:par>
                                <p:cTn id="172" presetID="11" presetClass="entr" presetSubtype="0" fill="hold" nodeType="afterEffect">
                                  <p:stCondLst>
                                    <p:cond delay="0"/>
                                  </p:stCondLst>
                                  <p:childTnLst>
                                    <p:set>
                                      <p:cBhvr>
                                        <p:cTn id="173" dur="75">
                                          <p:stCondLst>
                                            <p:cond delay="0"/>
                                          </p:stCondLst>
                                        </p:cTn>
                                        <p:tgtEl>
                                          <p:spTgt spid="10"/>
                                        </p:tgtEl>
                                        <p:attrNameLst>
                                          <p:attrName>style.visibility</p:attrName>
                                        </p:attrNameLst>
                                      </p:cBhvr>
                                      <p:to>
                                        <p:strVal val="visible"/>
                                      </p:to>
                                    </p:set>
                                  </p:childTnLst>
                                </p:cTn>
                              </p:par>
                            </p:childTnLst>
                          </p:cTn>
                        </p:par>
                        <p:par>
                          <p:cTn id="174" fill="hold">
                            <p:stCondLst>
                              <p:cond delay="450"/>
                            </p:stCondLst>
                            <p:childTnLst>
                              <p:par>
                                <p:cTn id="175" presetID="11" presetClass="entr" presetSubtype="0" fill="hold" nodeType="afterEffect">
                                  <p:stCondLst>
                                    <p:cond delay="0"/>
                                  </p:stCondLst>
                                  <p:childTnLst>
                                    <p:set>
                                      <p:cBhvr>
                                        <p:cTn id="176" dur="75">
                                          <p:stCondLst>
                                            <p:cond delay="0"/>
                                          </p:stCondLst>
                                        </p:cTn>
                                        <p:tgtEl>
                                          <p:spTgt spid="11"/>
                                        </p:tgtEl>
                                        <p:attrNameLst>
                                          <p:attrName>style.visibility</p:attrName>
                                        </p:attrNameLst>
                                      </p:cBhvr>
                                      <p:to>
                                        <p:strVal val="visible"/>
                                      </p:to>
                                    </p:set>
                                  </p:childTnLst>
                                </p:cTn>
                              </p:par>
                            </p:childTnLst>
                          </p:cTn>
                        </p:par>
                        <p:par>
                          <p:cTn id="177" fill="hold">
                            <p:stCondLst>
                              <p:cond delay="525"/>
                            </p:stCondLst>
                            <p:childTnLst>
                              <p:par>
                                <p:cTn id="178" presetID="11" presetClass="entr" presetSubtype="0" fill="hold" nodeType="afterEffect">
                                  <p:stCondLst>
                                    <p:cond delay="0"/>
                                  </p:stCondLst>
                                  <p:childTnLst>
                                    <p:set>
                                      <p:cBhvr>
                                        <p:cTn id="179" dur="75">
                                          <p:stCondLst>
                                            <p:cond delay="0"/>
                                          </p:stCondLst>
                                        </p:cTn>
                                        <p:tgtEl>
                                          <p:spTgt spid="12"/>
                                        </p:tgtEl>
                                        <p:attrNameLst>
                                          <p:attrName>style.visibility</p:attrName>
                                        </p:attrNameLst>
                                      </p:cBhvr>
                                      <p:to>
                                        <p:strVal val="visible"/>
                                      </p:to>
                                    </p:set>
                                  </p:childTnLst>
                                </p:cTn>
                              </p:par>
                            </p:childTnLst>
                          </p:cTn>
                        </p:par>
                        <p:par>
                          <p:cTn id="180" fill="hold">
                            <p:stCondLst>
                              <p:cond delay="600"/>
                            </p:stCondLst>
                            <p:childTnLst>
                              <p:par>
                                <p:cTn id="181" presetID="11" presetClass="entr" presetSubtype="0" fill="hold" nodeType="afterEffect">
                                  <p:stCondLst>
                                    <p:cond delay="0"/>
                                  </p:stCondLst>
                                  <p:childTnLst>
                                    <p:set>
                                      <p:cBhvr>
                                        <p:cTn id="182" dur="75">
                                          <p:stCondLst>
                                            <p:cond delay="0"/>
                                          </p:stCondLst>
                                        </p:cTn>
                                        <p:tgtEl>
                                          <p:spTgt spid="13"/>
                                        </p:tgtEl>
                                        <p:attrNameLst>
                                          <p:attrName>style.visibility</p:attrName>
                                        </p:attrNameLst>
                                      </p:cBhvr>
                                      <p:to>
                                        <p:strVal val="visible"/>
                                      </p:to>
                                    </p:set>
                                  </p:childTnLst>
                                </p:cTn>
                              </p:par>
                            </p:childTnLst>
                          </p:cTn>
                        </p:par>
                        <p:par>
                          <p:cTn id="183" fill="hold">
                            <p:stCondLst>
                              <p:cond delay="675"/>
                            </p:stCondLst>
                            <p:childTnLst>
                              <p:par>
                                <p:cTn id="184" presetID="22" presetClass="entr" presetSubtype="1" fill="hold" grpId="0" nodeType="afterEffect">
                                  <p:stCondLst>
                                    <p:cond delay="0"/>
                                  </p:stCondLst>
                                  <p:childTnLst>
                                    <p:set>
                                      <p:cBhvr>
                                        <p:cTn id="185" dur="1" fill="hold">
                                          <p:stCondLst>
                                            <p:cond delay="0"/>
                                          </p:stCondLst>
                                        </p:cTn>
                                        <p:tgtEl>
                                          <p:spTgt spid="34897"/>
                                        </p:tgtEl>
                                        <p:attrNameLst>
                                          <p:attrName>style.visibility</p:attrName>
                                        </p:attrNameLst>
                                      </p:cBhvr>
                                      <p:to>
                                        <p:strVal val="visible"/>
                                      </p:to>
                                    </p:set>
                                    <p:animEffect transition="in" filter="wipe(up)">
                                      <p:cBhvr>
                                        <p:cTn id="186" dur="500"/>
                                        <p:tgtEl>
                                          <p:spTgt spid="34897"/>
                                        </p:tgtEl>
                                      </p:cBhvr>
                                    </p:animEffect>
                                  </p:childTnLst>
                                </p:cTn>
                              </p:par>
                            </p:childTnLst>
                          </p:cTn>
                        </p:par>
                        <p:par>
                          <p:cTn id="187" fill="hold">
                            <p:stCondLst>
                              <p:cond delay="1175"/>
                            </p:stCondLst>
                            <p:childTnLst>
                              <p:par>
                                <p:cTn id="188" presetID="22" presetClass="entr" presetSubtype="1" fill="hold" grpId="0" nodeType="afterEffect">
                                  <p:stCondLst>
                                    <p:cond delay="0"/>
                                  </p:stCondLst>
                                  <p:childTnLst>
                                    <p:set>
                                      <p:cBhvr>
                                        <p:cTn id="189" dur="1" fill="hold">
                                          <p:stCondLst>
                                            <p:cond delay="0"/>
                                          </p:stCondLst>
                                        </p:cTn>
                                        <p:tgtEl>
                                          <p:spTgt spid="34861"/>
                                        </p:tgtEl>
                                        <p:attrNameLst>
                                          <p:attrName>style.visibility</p:attrName>
                                        </p:attrNameLst>
                                      </p:cBhvr>
                                      <p:to>
                                        <p:strVal val="visible"/>
                                      </p:to>
                                    </p:set>
                                    <p:animEffect transition="in" filter="wipe(up)">
                                      <p:cBhvr>
                                        <p:cTn id="190" dur="500"/>
                                        <p:tgtEl>
                                          <p:spTgt spid="34861"/>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nodeType="clickEffect">
                                  <p:stCondLst>
                                    <p:cond delay="0"/>
                                  </p:stCondLst>
                                  <p:childTnLst>
                                    <p:set>
                                      <p:cBhvr>
                                        <p:cTn id="194" dur="1" fill="hold">
                                          <p:stCondLst>
                                            <p:cond delay="0"/>
                                          </p:stCondLst>
                                        </p:cTn>
                                        <p:tgtEl>
                                          <p:spTgt spid="2"/>
                                        </p:tgtEl>
                                        <p:attrNameLst>
                                          <p:attrName>style.visibility</p:attrName>
                                        </p:attrNameLst>
                                      </p:cBhvr>
                                      <p:to>
                                        <p:strVal val="visible"/>
                                      </p:to>
                                    </p:set>
                                    <p:animEffect transition="in" filter="wipe(down)">
                                      <p:cBhvr>
                                        <p:cTn id="195" dur="500"/>
                                        <p:tgtEl>
                                          <p:spTgt spid="2"/>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1" fill="hold" nodeType="clickEffect">
                                  <p:stCondLst>
                                    <p:cond delay="0"/>
                                  </p:stCondLst>
                                  <p:childTnLst>
                                    <p:set>
                                      <p:cBhvr>
                                        <p:cTn id="199" dur="1" fill="hold">
                                          <p:stCondLst>
                                            <p:cond delay="0"/>
                                          </p:stCondLst>
                                        </p:cTn>
                                        <p:tgtEl>
                                          <p:spTgt spid="34898"/>
                                        </p:tgtEl>
                                        <p:attrNameLst>
                                          <p:attrName>style.visibility</p:attrName>
                                        </p:attrNameLst>
                                      </p:cBhvr>
                                      <p:to>
                                        <p:strVal val="visible"/>
                                      </p:to>
                                    </p:set>
                                    <p:animEffect transition="in" filter="wipe(up)">
                                      <p:cBhvr>
                                        <p:cTn id="200" dur="500"/>
                                        <p:tgtEl>
                                          <p:spTgt spid="34898"/>
                                        </p:tgtEl>
                                      </p:cBhvr>
                                    </p:animEffect>
                                  </p:childTnLst>
                                </p:cTn>
                              </p:par>
                            </p:childTnLst>
                          </p:cTn>
                        </p:par>
                        <p:par>
                          <p:cTn id="201" fill="hold">
                            <p:stCondLst>
                              <p:cond delay="500"/>
                            </p:stCondLst>
                            <p:childTnLst>
                              <p:par>
                                <p:cTn id="202" presetID="22" presetClass="entr" presetSubtype="1" fill="hold" grpId="0" nodeType="afterEffect">
                                  <p:stCondLst>
                                    <p:cond delay="0"/>
                                  </p:stCondLst>
                                  <p:childTnLst>
                                    <p:set>
                                      <p:cBhvr>
                                        <p:cTn id="203" dur="1" fill="hold">
                                          <p:stCondLst>
                                            <p:cond delay="0"/>
                                          </p:stCondLst>
                                        </p:cTn>
                                        <p:tgtEl>
                                          <p:spTgt spid="34899"/>
                                        </p:tgtEl>
                                        <p:attrNameLst>
                                          <p:attrName>style.visibility</p:attrName>
                                        </p:attrNameLst>
                                      </p:cBhvr>
                                      <p:to>
                                        <p:strVal val="visible"/>
                                      </p:to>
                                    </p:set>
                                    <p:animEffect transition="in" filter="wipe(up)">
                                      <p:cBhvr>
                                        <p:cTn id="204" dur="500"/>
                                        <p:tgtEl>
                                          <p:spTgt spid="34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p:bldP spid="34822" grpId="0" animBg="1"/>
      <p:bldP spid="34823" grpId="0" animBg="1"/>
      <p:bldP spid="34825" grpId="0" animBg="1"/>
      <p:bldP spid="34826" grpId="0" animBg="1"/>
      <p:bldP spid="34827" grpId="0" animBg="1"/>
      <p:bldP spid="34828" grpId="0" animBg="1"/>
      <p:bldP spid="34829" grpId="0" animBg="1"/>
      <p:bldP spid="34830" grpId="0" animBg="1"/>
      <p:bldP spid="34831" grpId="0" animBg="1"/>
      <p:bldP spid="34832" grpId="0" animBg="1"/>
      <p:bldP spid="34838" grpId="0" autoUpdateAnimBg="0"/>
      <p:bldP spid="34839" grpId="0" autoUpdateAnimBg="0"/>
      <p:bldP spid="34841" grpId="0" autoUpdateAnimBg="0"/>
      <p:bldP spid="34843" grpId="0" autoUpdateAnimBg="0"/>
      <p:bldP spid="34844" grpId="0" animBg="1"/>
      <p:bldP spid="34845" grpId="0" animBg="1"/>
      <p:bldP spid="34846" grpId="0" animBg="1"/>
      <p:bldP spid="34847" grpId="0" animBg="1"/>
      <p:bldP spid="34848" grpId="0" animBg="1"/>
      <p:bldP spid="34849" grpId="0" animBg="1"/>
      <p:bldP spid="34850" grpId="0" animBg="1"/>
      <p:bldP spid="34851" grpId="0" animBg="1"/>
      <p:bldP spid="34852" grpId="0" animBg="1"/>
      <p:bldP spid="34853" grpId="0" animBg="1"/>
      <p:bldP spid="34854" grpId="0" animBg="1"/>
      <p:bldP spid="34855" grpId="0" animBg="1"/>
      <p:bldP spid="34856" grpId="0" animBg="1"/>
      <p:bldP spid="34835" grpId="0" animBg="1"/>
      <p:bldP spid="34836" grpId="0" animBg="1"/>
      <p:bldP spid="34837" grpId="0" animBg="1"/>
      <p:bldP spid="34861" grpId="0" autoUpdateAnimBg="0"/>
      <p:bldP spid="34888" grpId="0" animBg="1"/>
      <p:bldP spid="34889" grpId="0" animBg="1"/>
      <p:bldP spid="34890" grpId="0" animBg="1"/>
      <p:bldP spid="34891" grpId="0" animBg="1"/>
      <p:bldP spid="34892" grpId="0" animBg="1"/>
      <p:bldP spid="34896" grpId="0" autoUpdateAnimBg="0"/>
      <p:bldP spid="34897" grpId="0" autoUpdateAnimBg="0"/>
      <p:bldP spid="34899" grpId="0" autoUpdateAnimBg="0"/>
      <p:bldP spid="34925" grpId="0" animBg="1"/>
      <p:bldP spid="34926" grpId="0" animBg="1"/>
      <p:bldP spid="349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457200" y="277813"/>
            <a:ext cx="8229600" cy="918939"/>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43012" name="Rectangle 3"/>
          <p:cNvSpPr>
            <a:spLocks noGrp="1" noChangeArrowheads="1"/>
          </p:cNvSpPr>
          <p:nvPr>
            <p:ph idx="1"/>
          </p:nvPr>
        </p:nvSpPr>
        <p:spPr>
          <a:xfrm>
            <a:off x="457200" y="1124744"/>
            <a:ext cx="8507288" cy="5472608"/>
          </a:xfrm>
        </p:spPr>
        <p:txBody>
          <a:bodyPr/>
          <a:lstStyle/>
          <a:p>
            <a:pPr>
              <a:lnSpc>
                <a:spcPct val="80000"/>
              </a:lnSpc>
              <a:spcBef>
                <a:spcPts val="600"/>
              </a:spcBef>
              <a:buNone/>
            </a:pPr>
            <a:r>
              <a:rPr lang="en-US" altLang="zh-TW" dirty="0" smtClean="0"/>
              <a:t>In a large city, two newspapers are published, the Sun and the Post. The circulation departments report that </a:t>
            </a:r>
            <a:r>
              <a:rPr lang="en-US" altLang="zh-TW" b="1" dirty="0" smtClean="0">
                <a:solidFill>
                  <a:schemeClr val="accent2"/>
                </a:solidFill>
              </a:rPr>
              <a:t>22%</a:t>
            </a:r>
            <a:r>
              <a:rPr lang="en-US" altLang="zh-TW" dirty="0" smtClean="0"/>
              <a:t> of the city’s households have a subscription to the </a:t>
            </a:r>
            <a:r>
              <a:rPr lang="en-US" altLang="zh-TW" b="1" dirty="0" smtClean="0">
                <a:solidFill>
                  <a:schemeClr val="accent2"/>
                </a:solidFill>
              </a:rPr>
              <a:t>Sun</a:t>
            </a:r>
            <a:r>
              <a:rPr lang="en-US" altLang="zh-TW" dirty="0" smtClean="0"/>
              <a:t> and </a:t>
            </a:r>
            <a:r>
              <a:rPr lang="en-US" altLang="zh-TW" b="1" dirty="0" smtClean="0">
                <a:solidFill>
                  <a:srgbClr val="FFFF00"/>
                </a:solidFill>
              </a:rPr>
              <a:t>35%</a:t>
            </a:r>
            <a:r>
              <a:rPr lang="en-US" altLang="zh-TW" dirty="0" smtClean="0"/>
              <a:t> subscribe to the </a:t>
            </a:r>
            <a:r>
              <a:rPr lang="en-US" altLang="zh-TW" b="1" dirty="0" smtClean="0">
                <a:solidFill>
                  <a:srgbClr val="FFFF00"/>
                </a:solidFill>
              </a:rPr>
              <a:t>Post</a:t>
            </a:r>
            <a:r>
              <a:rPr lang="en-US" altLang="zh-TW" dirty="0" smtClean="0"/>
              <a:t>. A survey reveals that </a:t>
            </a:r>
            <a:r>
              <a:rPr lang="en-US" altLang="zh-TW" b="1" dirty="0" smtClean="0">
                <a:solidFill>
                  <a:schemeClr val="bg2">
                    <a:lumMod val="50000"/>
                    <a:lumOff val="50000"/>
                  </a:schemeClr>
                </a:solidFill>
              </a:rPr>
              <a:t>6%</a:t>
            </a:r>
            <a:r>
              <a:rPr lang="en-US" altLang="zh-TW" b="1" dirty="0" smtClean="0"/>
              <a:t> </a:t>
            </a:r>
            <a:r>
              <a:rPr lang="en-US" altLang="zh-TW" dirty="0" smtClean="0"/>
              <a:t>of all households subscribe to </a:t>
            </a:r>
            <a:r>
              <a:rPr lang="en-US" altLang="zh-TW" b="1" dirty="0" smtClean="0">
                <a:solidFill>
                  <a:schemeClr val="bg2">
                    <a:lumMod val="50000"/>
                    <a:lumOff val="50000"/>
                  </a:schemeClr>
                </a:solidFill>
              </a:rPr>
              <a:t>both</a:t>
            </a:r>
            <a:r>
              <a:rPr lang="en-US" altLang="zh-TW" b="1" dirty="0" smtClean="0"/>
              <a:t> </a:t>
            </a:r>
            <a:r>
              <a:rPr lang="en-US" altLang="zh-TW" dirty="0" smtClean="0"/>
              <a:t>newspapers.</a:t>
            </a:r>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7BE1C70-14E0-4994-B16E-C7426C446BE2}"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5013F6D-38D6-41D3-93AC-9B6A29193A3C}" type="slidenum">
              <a:rPr kumimoji="1" lang="zh-TW" altLang="en-US">
                <a:effectLst>
                  <a:outerShdw blurRad="38100" dist="38100" dir="2700000" algn="tl">
                    <a:srgbClr val="000000"/>
                  </a:outerShdw>
                </a:effectLst>
                <a:ea typeface="華康細圓體" pitchFamily="49" charset="-120"/>
                <a:cs typeface="+mj-cs"/>
              </a:rPr>
              <a:pPr>
                <a:defRPr/>
              </a:pPr>
              <a:t>42</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smtClean="0"/>
              <a:t>Question?</a:t>
            </a:r>
            <a:endParaRPr lang="en-US" altLang="zh-TW" dirty="0" smtClean="0"/>
          </a:p>
        </p:txBody>
      </p:sp>
      <p:sp>
        <p:nvSpPr>
          <p:cNvPr id="43012" name="Rectangle 3"/>
          <p:cNvSpPr>
            <a:spLocks noGrp="1" noChangeArrowheads="1"/>
          </p:cNvSpPr>
          <p:nvPr>
            <p:ph idx="1"/>
          </p:nvPr>
        </p:nvSpPr>
        <p:spPr>
          <a:xfrm>
            <a:off x="179512" y="1340768"/>
            <a:ext cx="8784976" cy="4790157"/>
          </a:xfrm>
        </p:spPr>
        <p:txBody>
          <a:bodyPr/>
          <a:lstStyle/>
          <a:p>
            <a:pPr>
              <a:buNone/>
            </a:pPr>
            <a:r>
              <a:rPr lang="en-US" altLang="zh-TW" dirty="0" smtClean="0"/>
              <a:t>What proportion of the city’s households subscribe to </a:t>
            </a:r>
            <a:r>
              <a:rPr lang="en-US" altLang="zh-TW" b="1" dirty="0" smtClean="0">
                <a:solidFill>
                  <a:schemeClr val="accent2"/>
                </a:solidFill>
              </a:rPr>
              <a:t>either newspaper</a:t>
            </a:r>
            <a:r>
              <a:rPr lang="en-US" altLang="zh-TW" dirty="0" smtClean="0"/>
              <a:t>? That is, what is the probability of selecting a household at random that subscribes to the Sun or the Post or both? i.e. </a:t>
            </a:r>
            <a:r>
              <a:rPr lang="en-US" altLang="zh-TW" b="1" i="1" dirty="0" smtClean="0">
                <a:solidFill>
                  <a:schemeClr val="accent2"/>
                </a:solidFill>
                <a:latin typeface="Times New Roman" panose="02020603050405020304" pitchFamily="18" charset="0"/>
                <a:cs typeface="Times New Roman" panose="02020603050405020304" pitchFamily="18" charset="0"/>
              </a:rPr>
              <a:t>P</a:t>
            </a:r>
            <a:r>
              <a:rPr lang="en-US" altLang="zh-TW" b="1" dirty="0" smtClean="0">
                <a:solidFill>
                  <a:schemeClr val="accent2"/>
                </a:solidFill>
              </a:rPr>
              <a:t>(Sun or Post)</a:t>
            </a:r>
            <a:r>
              <a:rPr lang="en-US" altLang="zh-TW" dirty="0" smtClean="0"/>
              <a:t>?</a:t>
            </a:r>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7BE1C70-14E0-4994-B16E-C7426C446BE2}"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5013F6D-38D6-41D3-93AC-9B6A29193A3C}" type="slidenum">
              <a:rPr kumimoji="1" lang="zh-TW" altLang="en-US">
                <a:effectLst>
                  <a:outerShdw blurRad="38100" dist="38100" dir="2700000" algn="tl">
                    <a:srgbClr val="000000"/>
                  </a:outerShdw>
                </a:effectLst>
                <a:ea typeface="華康細圓體" pitchFamily="49" charset="-120"/>
                <a:cs typeface="+mj-cs"/>
              </a:rPr>
              <a:pPr>
                <a:defRPr/>
              </a:pPr>
              <a:t>43</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57200" y="277813"/>
            <a:ext cx="8229600" cy="846931"/>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Solution</a:t>
            </a:r>
          </a:p>
        </p:txBody>
      </p:sp>
      <p:sp>
        <p:nvSpPr>
          <p:cNvPr id="44036" name="Rectangle 3"/>
          <p:cNvSpPr>
            <a:spLocks noGrp="1" noChangeArrowheads="1"/>
          </p:cNvSpPr>
          <p:nvPr>
            <p:ph type="body" idx="1"/>
          </p:nvPr>
        </p:nvSpPr>
        <p:spPr>
          <a:xfrm>
            <a:off x="457200" y="946839"/>
            <a:ext cx="8496944" cy="1364587"/>
          </a:xfrm>
        </p:spPr>
        <p:txBody>
          <a:bodyPr/>
          <a:lstStyle/>
          <a:p>
            <a:pPr>
              <a:spcBef>
                <a:spcPts val="0"/>
              </a:spcBef>
              <a:buNone/>
            </a:pPr>
            <a:r>
              <a:rPr lang="en-US" altLang="zh-TW" sz="4000" i="1" dirty="0" smtClean="0">
                <a:latin typeface="Times New Roman" panose="02020603050405020304" pitchFamily="18" charset="0"/>
                <a:cs typeface="Times New Roman" panose="02020603050405020304" pitchFamily="18" charset="0"/>
              </a:rPr>
              <a:t>P</a:t>
            </a:r>
            <a:r>
              <a:rPr lang="en-US" altLang="zh-TW" sz="4000" dirty="0" smtClean="0"/>
              <a:t>(Sun) = 22%, </a:t>
            </a:r>
            <a:r>
              <a:rPr lang="en-US" altLang="zh-TW" sz="4000" i="1" dirty="0">
                <a:latin typeface="Times New Roman" panose="02020603050405020304" pitchFamily="18" charset="0"/>
                <a:cs typeface="Times New Roman" panose="02020603050405020304" pitchFamily="18" charset="0"/>
              </a:rPr>
              <a:t>P</a:t>
            </a:r>
            <a:r>
              <a:rPr lang="en-US" altLang="zh-TW" sz="4000" dirty="0" smtClean="0"/>
              <a:t>(Post) = 35%,</a:t>
            </a:r>
          </a:p>
          <a:p>
            <a:pPr>
              <a:spcBef>
                <a:spcPts val="0"/>
              </a:spcBef>
              <a:buNone/>
            </a:pPr>
            <a:r>
              <a:rPr lang="en-US" altLang="zh-TW" sz="4000" i="1" dirty="0">
                <a:latin typeface="Times New Roman" panose="02020603050405020304" pitchFamily="18" charset="0"/>
                <a:cs typeface="Times New Roman" panose="02020603050405020304" pitchFamily="18" charset="0"/>
              </a:rPr>
              <a:t>P</a:t>
            </a:r>
            <a:r>
              <a:rPr lang="en-US" altLang="zh-TW" sz="4000" dirty="0" smtClean="0"/>
              <a:t>(Sun and Post) = 6%</a:t>
            </a:r>
          </a:p>
        </p:txBody>
      </p:sp>
      <p:sp>
        <p:nvSpPr>
          <p:cNvPr id="10"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7BE1C70-14E0-4994-B16E-C7426C446BE2}"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5013F6D-38D6-41D3-93AC-9B6A29193A3C}" type="slidenum">
              <a:rPr kumimoji="1" lang="zh-TW" altLang="en-US">
                <a:effectLst>
                  <a:outerShdw blurRad="38100" dist="38100" dir="2700000" algn="tl">
                    <a:srgbClr val="000000"/>
                  </a:outerShdw>
                </a:effectLst>
                <a:ea typeface="華康細圓體" pitchFamily="49" charset="-120"/>
                <a:cs typeface="+mj-cs"/>
              </a:rPr>
              <a:pPr>
                <a:defRPr/>
              </a:pPr>
              <a:t>44</a:t>
            </a:fld>
            <a:endParaRPr kumimoji="1" lang="en-US" altLang="zh-TW">
              <a:effectLst>
                <a:outerShdw blurRad="38100" dist="38100" dir="2700000" algn="tl">
                  <a:srgbClr val="000000"/>
                </a:outerShdw>
              </a:effectLst>
              <a:ea typeface="華康細圓體" pitchFamily="49" charset="-120"/>
              <a:cs typeface="+mj-cs"/>
            </a:endParaRPr>
          </a:p>
        </p:txBody>
      </p:sp>
      <p:sp>
        <p:nvSpPr>
          <p:cNvPr id="12" name="Rectangle 3"/>
          <p:cNvSpPr txBox="1">
            <a:spLocks noChangeArrowheads="1"/>
          </p:cNvSpPr>
          <p:nvPr/>
        </p:nvSpPr>
        <p:spPr bwMode="auto">
          <a:xfrm>
            <a:off x="311969" y="2241679"/>
            <a:ext cx="8601406" cy="22322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hlink"/>
              </a:buClr>
              <a:buSzPct val="65000"/>
              <a:buFont typeface="Wingdings" pitchFamily="2" charset="2"/>
              <a:buNone/>
              <a:tabLst/>
              <a:defRPr/>
            </a:pPr>
            <a:r>
              <a:rPr lang="en-US" altLang="zh-TW" sz="40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P</a:t>
            </a:r>
            <a:r>
              <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(Sun or Post) = </a:t>
            </a:r>
            <a:r>
              <a:rPr lang="en-US" altLang="zh-TW" sz="40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P</a:t>
            </a:r>
            <a:r>
              <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(Sun) + </a:t>
            </a:r>
            <a:r>
              <a:rPr lang="en-US" altLang="zh-TW" sz="40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P</a:t>
            </a:r>
            <a:r>
              <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(Post) – </a:t>
            </a:r>
            <a:r>
              <a:rPr lang="en-US" altLang="zh-TW" sz="40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P</a:t>
            </a:r>
            <a:r>
              <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(Sun and Post) = .22 + .35 – .06 = .51</a:t>
            </a:r>
          </a:p>
        </p:txBody>
      </p:sp>
      <p:sp>
        <p:nvSpPr>
          <p:cNvPr id="8" name="文字方塊 7"/>
          <p:cNvSpPr txBox="1"/>
          <p:nvPr/>
        </p:nvSpPr>
        <p:spPr>
          <a:xfrm>
            <a:off x="812068" y="4160091"/>
            <a:ext cx="7787208" cy="2554545"/>
          </a:xfrm>
          <a:prstGeom prst="rect">
            <a:avLst/>
          </a:prstGeom>
          <a:solidFill>
            <a:srgbClr val="221100"/>
          </a:solidFill>
          <a:ln>
            <a:solidFill>
              <a:schemeClr val="tx1"/>
            </a:solidFill>
          </a:ln>
        </p:spPr>
        <p:txBody>
          <a:bodyPr wrap="square" rtlCol="0">
            <a:spAutoFit/>
          </a:bodyPr>
          <a:lstStyle/>
          <a:p>
            <a:r>
              <a:rPr lang="en-US" altLang="zh-TW" sz="4000" dirty="0" smtClean="0">
                <a:effectLst>
                  <a:outerShdw blurRad="38100" dist="38100" dir="2700000" algn="tl">
                    <a:srgbClr val="000000"/>
                  </a:outerShdw>
                </a:effectLst>
                <a:latin typeface="+mn-lt"/>
                <a:ea typeface="+mn-ea"/>
              </a:rPr>
              <a:t>“There is a 51% probability that a randomly selected household subscribes to either “Sun” or “Post” or both papers.”</a:t>
            </a:r>
          </a:p>
        </p:txBody>
      </p:sp>
    </p:spTree>
    <p:custDataLst>
      <p:tags r:id="rId1"/>
    </p:custData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7BE1C70-14E0-4994-B16E-C7426C446BE2}"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843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5013F6D-38D6-41D3-93AC-9B6A29193A3C}" type="slidenum">
              <a:rPr kumimoji="1" lang="zh-TW" altLang="en-US">
                <a:effectLst>
                  <a:outerShdw blurRad="38100" dist="38100" dir="2700000" algn="tl">
                    <a:srgbClr val="000000"/>
                  </a:outerShdw>
                </a:effectLst>
                <a:ea typeface="華康細圓體" pitchFamily="49" charset="-120"/>
                <a:cs typeface="+mj-cs"/>
              </a:rPr>
              <a:pPr>
                <a:defRPr/>
              </a:pPr>
              <a:t>45</a:t>
            </a:fld>
            <a:endParaRPr kumimoji="1" lang="en-US" altLang="zh-TW">
              <a:effectLst>
                <a:outerShdw blurRad="38100" dist="38100" dir="2700000" algn="tl">
                  <a:srgbClr val="000000"/>
                </a:outerShdw>
              </a:effectLst>
              <a:ea typeface="華康細圓體" pitchFamily="49" charset="-120"/>
              <a:cs typeface="+mj-cs"/>
            </a:endParaRPr>
          </a:p>
        </p:txBody>
      </p:sp>
      <p:sp>
        <p:nvSpPr>
          <p:cNvPr id="314370" name="Rectangle 2"/>
          <p:cNvSpPr>
            <a:spLocks noGrp="1" noChangeArrowheads="1"/>
          </p:cNvSpPr>
          <p:nvPr>
            <p:ph type="title"/>
          </p:nvPr>
        </p:nvSpPr>
        <p:spPr>
          <a:xfrm>
            <a:off x="107950" y="260350"/>
            <a:ext cx="8856663"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Addition Rule—More Events</a:t>
            </a:r>
          </a:p>
        </p:txBody>
      </p:sp>
      <p:sp>
        <p:nvSpPr>
          <p:cNvPr id="314371" name="Rectangle 3"/>
          <p:cNvSpPr>
            <a:spLocks noGrp="1" noChangeArrowheads="1"/>
          </p:cNvSpPr>
          <p:nvPr>
            <p:ph type="body" idx="1"/>
          </p:nvPr>
        </p:nvSpPr>
        <p:spPr>
          <a:xfrm>
            <a:off x="179512" y="1340768"/>
            <a:ext cx="8769350" cy="2160240"/>
          </a:xfrm>
        </p:spPr>
        <p:txBody>
          <a:bodyPr/>
          <a:lstStyle/>
          <a:p>
            <a:pPr eaLnBrk="1" hangingPunct="1">
              <a:defRPr/>
            </a:pPr>
            <a:r>
              <a:rPr lang="en-US" altLang="zh-TW" dirty="0" smtClean="0"/>
              <a:t>For two events, </a:t>
            </a:r>
            <a:r>
              <a:rPr lang="en-US" altLang="zh-TW" i="1" dirty="0" smtClean="0">
                <a:latin typeface="Times New Roman" pitchFamily="18" charset="0"/>
              </a:rPr>
              <a:t>A</a:t>
            </a:r>
            <a:r>
              <a:rPr lang="en-US" altLang="zh-TW" dirty="0" smtClean="0"/>
              <a:t> and </a:t>
            </a:r>
            <a:r>
              <a:rPr lang="en-US" altLang="zh-TW" i="1" dirty="0" smtClean="0">
                <a:latin typeface="Times New Roman" pitchFamily="18" charset="0"/>
              </a:rPr>
              <a:t>B</a:t>
            </a:r>
            <a:r>
              <a:rPr lang="en-US" altLang="zh-TW" dirty="0" smtClean="0"/>
              <a:t>,</a:t>
            </a:r>
            <a:r>
              <a:rPr lang="en-US" altLang="zh-TW" b="1" dirty="0" smtClean="0">
                <a:solidFill>
                  <a:srgbClr val="FFFF00"/>
                </a:solidFill>
              </a:rPr>
              <a:t> </a:t>
            </a:r>
            <a:r>
              <a:rPr lang="en-US" altLang="zh-TW" b="1" i="1" dirty="0" smtClean="0">
                <a:solidFill>
                  <a:schemeClr val="folHlink"/>
                </a:solidFill>
                <a:latin typeface="Times New Roman" pitchFamily="18" charset="0"/>
              </a:rPr>
              <a:t>P</a:t>
            </a:r>
            <a:r>
              <a:rPr lang="en-US" altLang="zh-TW" b="1" dirty="0" smtClean="0">
                <a:solidFill>
                  <a:schemeClr val="folHlink"/>
                </a:solidFill>
              </a:rPr>
              <a:t>(</a:t>
            </a:r>
            <a:r>
              <a:rPr lang="en-US" altLang="zh-TW" b="1" i="1" dirty="0" smtClean="0">
                <a:solidFill>
                  <a:schemeClr val="folHlink"/>
                </a:solidFill>
                <a:latin typeface="Times New Roman" pitchFamily="18" charset="0"/>
              </a:rPr>
              <a:t>A</a:t>
            </a:r>
            <a:r>
              <a:rPr lang="en-US" altLang="zh-TW" b="1" dirty="0" smtClean="0">
                <a:solidFill>
                  <a:schemeClr val="folHlink"/>
                </a:solidFill>
              </a:rPr>
              <a:t> or </a:t>
            </a:r>
            <a:r>
              <a:rPr lang="en-US" altLang="zh-TW" b="1" i="1" dirty="0" smtClean="0">
                <a:solidFill>
                  <a:schemeClr val="folHlink"/>
                </a:solidFill>
                <a:latin typeface="Times New Roman" pitchFamily="18" charset="0"/>
              </a:rPr>
              <a:t>B</a:t>
            </a:r>
            <a:r>
              <a:rPr lang="en-US" altLang="zh-TW" b="1" dirty="0" smtClean="0">
                <a:solidFill>
                  <a:schemeClr val="folHlink"/>
                </a:solidFill>
              </a:rPr>
              <a:t>)</a:t>
            </a:r>
            <a:r>
              <a:rPr lang="en-US" altLang="zh-TW" dirty="0" smtClean="0"/>
              <a:t> =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A</a:t>
            </a:r>
            <a:r>
              <a:rPr lang="en-US" altLang="zh-TW" dirty="0" smtClean="0"/>
              <a:t> occurs or </a:t>
            </a:r>
            <a:r>
              <a:rPr lang="en-US" altLang="zh-TW" i="1" dirty="0" smtClean="0">
                <a:latin typeface="Times New Roman" pitchFamily="18" charset="0"/>
              </a:rPr>
              <a:t>B</a:t>
            </a:r>
            <a:r>
              <a:rPr lang="en-US" altLang="zh-TW" dirty="0" smtClean="0"/>
              <a:t> occurs or both) =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A</a:t>
            </a:r>
            <a:r>
              <a:rPr lang="en-US" altLang="zh-TW" dirty="0" smtClean="0"/>
              <a:t>) +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B</a:t>
            </a:r>
            <a:r>
              <a:rPr lang="en-US" altLang="zh-TW" dirty="0" smtClean="0"/>
              <a:t>) –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A</a:t>
            </a:r>
            <a:r>
              <a:rPr lang="en-US" altLang="zh-TW" dirty="0" smtClean="0"/>
              <a:t> and </a:t>
            </a:r>
            <a:r>
              <a:rPr lang="en-US" altLang="zh-TW" i="1" dirty="0" smtClean="0">
                <a:latin typeface="Times New Roman" pitchFamily="18" charset="0"/>
              </a:rPr>
              <a:t>B</a:t>
            </a:r>
            <a:r>
              <a:rPr lang="en-US" altLang="zh-TW" dirty="0" smtClean="0"/>
              <a:t>)</a:t>
            </a:r>
          </a:p>
        </p:txBody>
      </p:sp>
      <p:graphicFrame>
        <p:nvGraphicFramePr>
          <p:cNvPr id="18434" name="Object 4"/>
          <p:cNvGraphicFramePr>
            <a:graphicFrameLocks noChangeAspect="1"/>
          </p:cNvGraphicFramePr>
          <p:nvPr/>
        </p:nvGraphicFramePr>
        <p:xfrm>
          <a:off x="260350" y="4448175"/>
          <a:ext cx="8737600" cy="1698625"/>
        </p:xfrm>
        <a:graphic>
          <a:graphicData uri="http://schemas.openxmlformats.org/presentationml/2006/ole">
            <mc:AlternateContent xmlns:mc="http://schemas.openxmlformats.org/markup-compatibility/2006">
              <mc:Choice xmlns:v="urn:schemas-microsoft-com:vml" Requires="v">
                <p:oleObj spid="_x0000_s18544" name="方程式" r:id="rId3" imgW="2590560" imgH="482400" progId="Equation.3">
                  <p:embed/>
                </p:oleObj>
              </mc:Choice>
              <mc:Fallback>
                <p:oleObj name="方程式" r:id="rId3" imgW="259056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 y="4448175"/>
                        <a:ext cx="8737600" cy="169862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7" name="Rectangle 3"/>
          <p:cNvSpPr txBox="1">
            <a:spLocks noChangeArrowheads="1"/>
          </p:cNvSpPr>
          <p:nvPr/>
        </p:nvSpPr>
        <p:spPr bwMode="auto">
          <a:xfrm>
            <a:off x="179512" y="3645025"/>
            <a:ext cx="8769350" cy="8640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For </a:t>
            </a:r>
            <a:r>
              <a:rPr kumimoji="1" lang="en-US" altLang="zh-TW" sz="44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n</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events, </a:t>
            </a:r>
            <a:r>
              <a:rPr kumimoji="1" lang="en-US" altLang="zh-TW" sz="44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A</a:t>
            </a:r>
            <a:r>
              <a:rPr kumimoji="1" lang="en-US" altLang="zh-TW" sz="4400" b="0" i="1" u="none" strike="noStrike" kern="0" cap="none" spc="0" normalizeH="0" baseline="-2500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i</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where 1 </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Symbol" pitchFamily="18" charset="2"/>
              </a:rPr>
              <a:t></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1" lang="en-US" altLang="zh-TW" sz="4400" b="0" i="1"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i</a:t>
            </a:r>
            <a:r>
              <a:rPr kumimoji="1" lang="en-US" altLang="zh-TW" sz="44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 </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Symbol" pitchFamily="18" charset="2"/>
              </a:rPr>
              <a:t></a:t>
            </a:r>
            <a:r>
              <a:rPr kumimoji="1" lang="en-US" altLang="zh-TW" sz="4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1" lang="en-US" altLang="zh-TW" sz="44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4"/>
                                        </p:tgtEl>
                                        <p:attrNameLst>
                                          <p:attrName>style.visibility</p:attrName>
                                        </p:attrNameLst>
                                      </p:cBhvr>
                                      <p:to>
                                        <p:strVal val="visible"/>
                                      </p:to>
                                    </p:set>
                                    <p:animEffect transition="in" filter="wipe(left)">
                                      <p:cBhvr>
                                        <p:cTn id="11"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2051720" y="5157192"/>
            <a:ext cx="6842125" cy="1152525"/>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p:spPr>
        <p:txBody>
          <a:bodyPr wrap="none" anchor="ctr"/>
          <a:lstStyle/>
          <a:p>
            <a:endParaRPr lang="zh-TW" altLang="en-US"/>
          </a:p>
        </p:txBody>
      </p:sp>
      <p:sp>
        <p:nvSpPr>
          <p:cNvPr id="6963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A3928E6-D38C-4683-8107-8D77BF11E1F1}"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963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F3F89B3-96AE-4AC2-A21E-F43359A451ED}" type="slidenum">
              <a:rPr kumimoji="1" lang="zh-TW" altLang="en-US">
                <a:effectLst>
                  <a:outerShdw blurRad="38100" dist="38100" dir="2700000" algn="tl">
                    <a:srgbClr val="000000"/>
                  </a:outerShdw>
                </a:effectLst>
                <a:ea typeface="華康細圓體" pitchFamily="49" charset="-120"/>
                <a:cs typeface="+mj-cs"/>
              </a:rPr>
              <a:pPr>
                <a:defRPr/>
              </a:pPr>
              <a:t>46</a:t>
            </a:fld>
            <a:endParaRPr kumimoji="1" lang="en-US" altLang="zh-TW">
              <a:effectLst>
                <a:outerShdw blurRad="38100" dist="38100" dir="2700000" algn="tl">
                  <a:srgbClr val="000000"/>
                </a:outerShdw>
              </a:effectLst>
              <a:ea typeface="華康細圓體" pitchFamily="49" charset="-120"/>
              <a:cs typeface="+mj-cs"/>
            </a:endParaRPr>
          </a:p>
        </p:txBody>
      </p:sp>
      <p:sp>
        <p:nvSpPr>
          <p:cNvPr id="69636" name="Rectangle 2"/>
          <p:cNvSpPr>
            <a:spLocks noChangeArrowheads="1"/>
          </p:cNvSpPr>
          <p:nvPr/>
        </p:nvSpPr>
        <p:spPr bwMode="auto">
          <a:xfrm>
            <a:off x="1043608" y="2780928"/>
            <a:ext cx="6842125" cy="1152525"/>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p:spPr>
        <p:txBody>
          <a:bodyPr wrap="none" anchor="ctr"/>
          <a:lstStyle/>
          <a:p>
            <a:endParaRPr lang="zh-TW" altLang="en-US"/>
          </a:p>
        </p:txBody>
      </p:sp>
      <p:sp>
        <p:nvSpPr>
          <p:cNvPr id="241667" name="Rectangle 3"/>
          <p:cNvSpPr>
            <a:spLocks noGrp="1" noChangeArrowheads="1"/>
          </p:cNvSpPr>
          <p:nvPr>
            <p:ph type="title"/>
          </p:nvPr>
        </p:nvSpPr>
        <p:spPr>
          <a:xfrm>
            <a:off x="323850" y="260648"/>
            <a:ext cx="8167688" cy="144016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smtClean="0"/>
              <a:t>Mutually Exclusive Events</a:t>
            </a:r>
          </a:p>
        </p:txBody>
      </p:sp>
      <p:sp>
        <p:nvSpPr>
          <p:cNvPr id="241668" name="Rectangle 4"/>
          <p:cNvSpPr>
            <a:spLocks noGrp="1" noChangeArrowheads="1"/>
          </p:cNvSpPr>
          <p:nvPr>
            <p:ph type="body" idx="1"/>
          </p:nvPr>
        </p:nvSpPr>
        <p:spPr>
          <a:xfrm>
            <a:off x="467544" y="1340768"/>
            <a:ext cx="7772400" cy="2448271"/>
          </a:xfrm>
        </p:spPr>
        <p:txBody>
          <a:bodyPr/>
          <a:lstStyle/>
          <a:p>
            <a:pPr eaLnBrk="1" hangingPunct="1">
              <a:defRPr/>
            </a:pPr>
            <a:r>
              <a:rPr lang="en-US" altLang="zh-TW" sz="4800" dirty="0" smtClean="0"/>
              <a:t>Addition Law for Mutually Exclusive Events</a:t>
            </a:r>
            <a:r>
              <a:rPr lang="en-US" altLang="zh-TW" sz="4800" dirty="0" smtClean="0">
                <a:solidFill>
                  <a:schemeClr val="tx2"/>
                </a:solidFill>
              </a:rPr>
              <a:t>		</a:t>
            </a:r>
          </a:p>
          <a:p>
            <a:pPr eaLnBrk="1" hangingPunct="1">
              <a:buFont typeface="Wingdings" pitchFamily="2" charset="2"/>
              <a:buNone/>
              <a:defRPr/>
            </a:pPr>
            <a:r>
              <a:rPr lang="en-US" altLang="zh-TW" sz="4800" i="1" dirty="0" smtClean="0">
                <a:latin typeface="Times New Roman" pitchFamily="18" charset="0"/>
              </a:rPr>
              <a:t>     P</a:t>
            </a:r>
            <a:r>
              <a:rPr lang="en-US" altLang="zh-TW" sz="4800" dirty="0" smtClean="0"/>
              <a:t>(</a:t>
            </a:r>
            <a:r>
              <a:rPr lang="en-US" altLang="zh-TW" sz="4800" i="1" dirty="0" smtClean="0">
                <a:latin typeface="Times New Roman" pitchFamily="18" charset="0"/>
              </a:rPr>
              <a:t>A</a:t>
            </a:r>
            <a:r>
              <a:rPr lang="en-US" altLang="zh-TW" sz="4800" dirty="0" smtClean="0"/>
              <a:t> </a:t>
            </a:r>
            <a:r>
              <a:rPr lang="en-US" altLang="zh-TW" sz="4800" dirty="0" smtClean="0">
                <a:latin typeface="Symbol" pitchFamily="18" charset="2"/>
              </a:rPr>
              <a:t></a:t>
            </a:r>
            <a:r>
              <a:rPr lang="en-US" altLang="zh-TW" sz="4800" i="1" dirty="0" smtClean="0">
                <a:latin typeface="Times New Roman" pitchFamily="18" charset="0"/>
              </a:rPr>
              <a:t>B</a:t>
            </a:r>
            <a:r>
              <a:rPr lang="en-US" altLang="zh-TW" sz="4800" dirty="0" smtClean="0"/>
              <a:t>) = </a:t>
            </a:r>
            <a:r>
              <a:rPr lang="en-US" altLang="zh-TW" sz="4800" i="1" dirty="0" smtClean="0">
                <a:latin typeface="Times New Roman" pitchFamily="18" charset="0"/>
              </a:rPr>
              <a:t>P</a:t>
            </a:r>
            <a:r>
              <a:rPr lang="en-US" altLang="zh-TW" sz="4800" dirty="0" smtClean="0"/>
              <a:t>(</a:t>
            </a:r>
            <a:r>
              <a:rPr lang="en-US" altLang="zh-TW" sz="4800" i="1" dirty="0" smtClean="0">
                <a:latin typeface="Times New Roman" pitchFamily="18" charset="0"/>
              </a:rPr>
              <a:t>A</a:t>
            </a:r>
            <a:r>
              <a:rPr lang="en-US" altLang="zh-TW" sz="4800" dirty="0" smtClean="0"/>
              <a:t>) + </a:t>
            </a:r>
            <a:r>
              <a:rPr lang="en-US" altLang="zh-TW" sz="4800" i="1" dirty="0" smtClean="0">
                <a:latin typeface="Times New Roman" pitchFamily="18" charset="0"/>
              </a:rPr>
              <a:t>P</a:t>
            </a:r>
            <a:r>
              <a:rPr lang="en-US" altLang="zh-TW" sz="4800" dirty="0" smtClean="0"/>
              <a:t>(</a:t>
            </a:r>
            <a:r>
              <a:rPr lang="en-US" altLang="zh-TW" sz="4800" i="1" dirty="0" smtClean="0">
                <a:latin typeface="Times New Roman" pitchFamily="18" charset="0"/>
              </a:rPr>
              <a:t>B</a:t>
            </a:r>
            <a:r>
              <a:rPr lang="en-US" altLang="zh-TW" sz="4800" dirty="0" smtClean="0"/>
              <a:t>)</a:t>
            </a:r>
            <a:endParaRPr lang="zh-TW" altLang="en-US" sz="4800" dirty="0" smtClean="0"/>
          </a:p>
        </p:txBody>
      </p:sp>
      <p:graphicFrame>
        <p:nvGraphicFramePr>
          <p:cNvPr id="7" name="Object 4"/>
          <p:cNvGraphicFramePr>
            <a:graphicFrameLocks noChangeAspect="1"/>
          </p:cNvGraphicFramePr>
          <p:nvPr/>
        </p:nvGraphicFramePr>
        <p:xfrm>
          <a:off x="2339752" y="5229200"/>
          <a:ext cx="6342727" cy="1054695"/>
        </p:xfrm>
        <a:graphic>
          <a:graphicData uri="http://schemas.openxmlformats.org/presentationml/2006/ole">
            <mc:AlternateContent xmlns:mc="http://schemas.openxmlformats.org/markup-compatibility/2006">
              <mc:Choice xmlns:v="urn:schemas-microsoft-com:vml" Requires="v">
                <p:oleObj spid="_x0000_s246895" name="方程式" r:id="rId4" imgW="1434960" imgH="228600" progId="Equation.3">
                  <p:embed/>
                </p:oleObj>
              </mc:Choice>
              <mc:Fallback>
                <p:oleObj name="方程式" r:id="rId4" imgW="143496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5229200"/>
                        <a:ext cx="6342727" cy="105469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8" name="Rectangle 3"/>
          <p:cNvSpPr txBox="1">
            <a:spLocks noChangeArrowheads="1"/>
          </p:cNvSpPr>
          <p:nvPr/>
        </p:nvSpPr>
        <p:spPr bwMode="auto">
          <a:xfrm>
            <a:off x="539552" y="4077072"/>
            <a:ext cx="8208912" cy="14401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defRPr/>
            </a:pP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For </a:t>
            </a:r>
            <a:r>
              <a:rPr kumimoji="1" lang="en-US" altLang="zh-TW" sz="48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n</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events, </a:t>
            </a:r>
            <a:r>
              <a:rPr kumimoji="1" lang="en-US" altLang="zh-TW" sz="48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A</a:t>
            </a:r>
            <a:r>
              <a:rPr kumimoji="1" lang="en-US" altLang="zh-TW" sz="4800" b="0" i="1" u="none" strike="noStrike" kern="0" cap="none" spc="0" normalizeH="0" baseline="-2500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i</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where 1 </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Symbol" pitchFamily="18" charset="2"/>
              </a:rPr>
              <a:t></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1" lang="en-US" altLang="zh-TW" sz="4800" b="0" i="1"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i</a:t>
            </a:r>
            <a:r>
              <a:rPr kumimoji="1" lang="en-US" altLang="zh-TW" sz="48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 </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Symbol" pitchFamily="18" charset="2"/>
              </a:rPr>
              <a:t></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1" lang="en-US" altLang="zh-TW" sz="48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extLst>
              <p:ext uri="{D42A27DB-BD31-4B8C-83A1-F6EECF244321}">
                <p14:modId xmlns:p14="http://schemas.microsoft.com/office/powerpoint/2010/main" val="3180688324"/>
              </p:ext>
            </p:extLst>
          </p:nvPr>
        </p:nvGraphicFramePr>
        <p:xfrm>
          <a:off x="395536" y="4590651"/>
          <a:ext cx="8568951" cy="1828800"/>
        </p:xfrm>
        <a:graphic>
          <a:graphicData uri="http://schemas.openxmlformats.org/drawingml/2006/table">
            <a:tbl>
              <a:tblPr firstRow="1" bandRow="1">
                <a:tableStyleId>{5C22544A-7EE6-4342-B048-85BDC9FD1C3A}</a:tableStyleId>
              </a:tblPr>
              <a:tblGrid>
                <a:gridCol w="2808311"/>
                <a:gridCol w="1800200"/>
                <a:gridCol w="2589814"/>
                <a:gridCol w="1370626"/>
              </a:tblGrid>
              <a:tr h="370840">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Manager Gender</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Not 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Total</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0.1704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0.6815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0.8519</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Female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0.0296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0.1185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0.1481</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Total</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0.2000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1.0000</a:t>
                      </a:r>
                      <a:endParaRPr lang="zh-TW" altLang="en-US" sz="2400" dirty="0">
                        <a:effectLst>
                          <a:outerShdw blurRad="38100" dist="38100" dir="2700000" algn="tl">
                            <a:srgbClr val="000000">
                              <a:alpha val="43137"/>
                            </a:srgbClr>
                          </a:outerShdw>
                        </a:effectLst>
                      </a:endParaRPr>
                    </a:p>
                  </a:txBody>
                  <a:tcPr/>
                </a:tc>
              </a:tr>
            </a:tbl>
          </a:graphicData>
        </a:graphic>
      </p:graphicFrame>
      <p:sp>
        <p:nvSpPr>
          <p:cNvPr id="14339" name="日期版面配置區 2"/>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E2E3FA0-AA4D-4693-BBEF-B61AAE7559AC}"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4340"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7BF3E15-748B-4DAF-8007-89553D4D816B}" type="slidenum">
              <a:rPr kumimoji="1" lang="zh-TW" altLang="en-US">
                <a:effectLst>
                  <a:outerShdw blurRad="38100" dist="38100" dir="2700000" algn="tl">
                    <a:srgbClr val="000000"/>
                  </a:outerShdw>
                </a:effectLst>
                <a:ea typeface="華康細圓體" pitchFamily="49" charset="-120"/>
                <a:cs typeface="+mj-cs"/>
              </a:rPr>
              <a:pPr>
                <a:defRPr/>
              </a:pPr>
              <a:t>47</a:t>
            </a:fld>
            <a:endParaRPr kumimoji="1" lang="en-US" altLang="zh-TW">
              <a:effectLst>
                <a:outerShdw blurRad="38100" dist="38100" dir="2700000" algn="tl">
                  <a:srgbClr val="000000"/>
                </a:outerShdw>
              </a:effectLst>
              <a:ea typeface="華康細圓體" pitchFamily="49" charset="-120"/>
              <a:cs typeface="+mj-cs"/>
            </a:endParaRPr>
          </a:p>
        </p:txBody>
      </p:sp>
      <p:sp>
        <p:nvSpPr>
          <p:cNvPr id="244738" name="Rectangle 1026"/>
          <p:cNvSpPr>
            <a:spLocks noGrp="1" noChangeArrowheads="1"/>
          </p:cNvSpPr>
          <p:nvPr>
            <p:ph type="title"/>
          </p:nvPr>
        </p:nvSpPr>
        <p:spPr>
          <a:xfrm>
            <a:off x="611188" y="260350"/>
            <a:ext cx="771525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244740" name="Rectangle 1028"/>
          <p:cNvSpPr>
            <a:spLocks noChangeArrowheads="1"/>
          </p:cNvSpPr>
          <p:nvPr/>
        </p:nvSpPr>
        <p:spPr bwMode="auto">
          <a:xfrm>
            <a:off x="395535" y="4995540"/>
            <a:ext cx="8582347" cy="504056"/>
          </a:xfrm>
          <a:prstGeom prst="rect">
            <a:avLst/>
          </a:prstGeom>
          <a:noFill/>
          <a:ln w="28575">
            <a:solidFill>
              <a:schemeClr val="tx2"/>
            </a:solidFill>
            <a:miter lim="800000"/>
            <a:headEnd/>
            <a:tailEnd/>
          </a:ln>
          <a:effectLst>
            <a:outerShdw dist="35921" dir="2700000" algn="ctr" rotWithShape="0">
              <a:schemeClr val="bg2"/>
            </a:outerShdw>
          </a:effectLst>
        </p:spPr>
        <p:txBody>
          <a:bodyPr wrap="none" anchor="ctr"/>
          <a:lstStyle/>
          <a:p>
            <a:pPr>
              <a:defRPr/>
            </a:pPr>
            <a:endParaRPr lang="zh-TW" altLang="en-US"/>
          </a:p>
        </p:txBody>
      </p:sp>
      <p:sp>
        <p:nvSpPr>
          <p:cNvPr id="244741" name="Rectangle 1029"/>
          <p:cNvSpPr>
            <a:spLocks noChangeArrowheads="1"/>
          </p:cNvSpPr>
          <p:nvPr/>
        </p:nvSpPr>
        <p:spPr bwMode="auto">
          <a:xfrm>
            <a:off x="3203848" y="4590651"/>
            <a:ext cx="1800200" cy="1800200"/>
          </a:xfrm>
          <a:prstGeom prst="rect">
            <a:avLst/>
          </a:prstGeom>
          <a:noFill/>
          <a:ln w="28575">
            <a:solidFill>
              <a:srgbClr val="FFFF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244742" name="Rectangle 1030"/>
          <p:cNvSpPr>
            <a:spLocks noChangeArrowheads="1"/>
          </p:cNvSpPr>
          <p:nvPr/>
        </p:nvSpPr>
        <p:spPr bwMode="auto">
          <a:xfrm>
            <a:off x="3203848" y="4995540"/>
            <a:ext cx="1872208" cy="537592"/>
          </a:xfrm>
          <a:prstGeom prst="rect">
            <a:avLst/>
          </a:prstGeom>
          <a:solidFill>
            <a:schemeClr val="tx2">
              <a:alpha val="50195"/>
            </a:schemeClr>
          </a:solidFill>
          <a:ln w="12700">
            <a:solidFill>
              <a:schemeClr val="tx1"/>
            </a:solidFill>
            <a:miter lim="800000"/>
            <a:headEnd/>
            <a:tailEnd/>
          </a:ln>
        </p:spPr>
        <p:txBody>
          <a:bodyPr wrap="none" anchor="ctr"/>
          <a:lstStyle/>
          <a:p>
            <a:endParaRPr lang="zh-TW" altLang="en-US"/>
          </a:p>
        </p:txBody>
      </p:sp>
      <p:sp>
        <p:nvSpPr>
          <p:cNvPr id="244743" name="Line 1031"/>
          <p:cNvSpPr>
            <a:spLocks noChangeShapeType="1"/>
          </p:cNvSpPr>
          <p:nvPr/>
        </p:nvSpPr>
        <p:spPr bwMode="auto">
          <a:xfrm flipV="1">
            <a:off x="3923927" y="4223166"/>
            <a:ext cx="864097" cy="357959"/>
          </a:xfrm>
          <a:prstGeom prst="line">
            <a:avLst/>
          </a:prstGeom>
          <a:noFill/>
          <a:ln w="38100">
            <a:solidFill>
              <a:schemeClr val="tx2"/>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244744" name="Text Box 1032"/>
          <p:cNvSpPr txBox="1">
            <a:spLocks noChangeArrowheads="1"/>
          </p:cNvSpPr>
          <p:nvPr/>
        </p:nvSpPr>
        <p:spPr bwMode="auto">
          <a:xfrm>
            <a:off x="192657" y="1412875"/>
            <a:ext cx="8785225" cy="2800767"/>
          </a:xfrm>
          <a:prstGeom prst="rect">
            <a:avLst/>
          </a:prstGeom>
          <a:noFill/>
          <a:ln w="28575">
            <a:solidFill>
              <a:schemeClr val="tx2"/>
            </a:solidFill>
            <a:miter lim="800000"/>
            <a:headEnd/>
            <a:tailEnd/>
          </a:ln>
          <a:effectLst>
            <a:outerShdw dist="35921" dir="2700000" algn="ctr" rotWithShape="0">
              <a:schemeClr val="bg2"/>
            </a:outerShdw>
          </a:effectLst>
        </p:spPr>
        <p:txBody>
          <a:bodyPr>
            <a:spAutoFit/>
          </a:bodyPr>
          <a:lstStyle/>
          <a:p>
            <a:pPr algn="ctr">
              <a:defRPr/>
            </a:pP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 </a:t>
            </a:r>
            <a:r>
              <a:rPr lang="en-US" altLang="zh-TW" sz="4400" dirty="0">
                <a:effectLst>
                  <a:outerShdw blurRad="38100" dist="38100" dir="2700000" algn="tl">
                    <a:srgbClr val="000000"/>
                  </a:outerShdw>
                </a:effectLst>
              </a:rPr>
              <a:t>and </a:t>
            </a:r>
            <a:r>
              <a:rPr lang="en-US" altLang="zh-TW" sz="4400" i="1" dirty="0">
                <a:effectLst>
                  <a:outerShdw blurRad="38100" dist="38100" dir="2700000" algn="tl">
                    <a:srgbClr val="000000"/>
                  </a:outerShdw>
                </a:effectLst>
                <a:latin typeface="Times New Roman" pitchFamily="18" charset="0"/>
              </a:rPr>
              <a:t>M</a:t>
            </a:r>
            <a:r>
              <a:rPr lang="en-US" altLang="zh-TW" sz="4400" dirty="0">
                <a:effectLst>
                  <a:outerShdw blurRad="38100" dist="38100" dir="2700000" algn="tl">
                    <a:srgbClr val="000000"/>
                  </a:outerShdw>
                </a:effectLst>
              </a:rPr>
              <a:t>) = 0.1704 &gt; 0 </a:t>
            </a:r>
          </a:p>
          <a:p>
            <a:pPr>
              <a:defRPr/>
            </a:pPr>
            <a:r>
              <a:rPr lang="en-US" altLang="zh-TW" sz="4400" dirty="0">
                <a:effectLst>
                  <a:outerShdw blurRad="38100" dist="38100" dir="2700000" algn="tl">
                    <a:srgbClr val="000000"/>
                  </a:outerShdw>
                </a:effectLst>
              </a:rPr>
              <a:t>=&gt; </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 </a:t>
            </a:r>
            <a:r>
              <a:rPr lang="en-US" altLang="zh-TW" sz="4400" dirty="0">
                <a:effectLst>
                  <a:outerShdw blurRad="38100" dist="38100" dir="2700000" algn="tl">
                    <a:srgbClr val="000000"/>
                  </a:outerShdw>
                </a:effectLst>
              </a:rPr>
              <a:t>and </a:t>
            </a:r>
            <a:r>
              <a:rPr lang="en-US" altLang="zh-TW" sz="4400" i="1" dirty="0">
                <a:effectLst>
                  <a:outerShdw blurRad="38100" dist="38100" dir="2700000" algn="tl">
                    <a:srgbClr val="000000"/>
                  </a:outerShdw>
                </a:effectLst>
                <a:latin typeface="Times New Roman" pitchFamily="18" charset="0"/>
              </a:rPr>
              <a:t>M</a:t>
            </a:r>
            <a:r>
              <a:rPr lang="en-US" altLang="zh-TW" sz="4400" dirty="0">
                <a:effectLst>
                  <a:outerShdw blurRad="38100" dist="38100" dir="2700000" algn="tl">
                    <a:srgbClr val="000000"/>
                  </a:outerShdw>
                </a:effectLst>
              </a:rPr>
              <a:t> are not mutually exclusive events =&gt; </a:t>
            </a:r>
            <a:r>
              <a:rPr lang="en-US" altLang="zh-TW" sz="4400" dirty="0" smtClean="0">
                <a:effectLst>
                  <a:outerShdw blurRad="38100" dist="38100" dir="2700000" algn="tl">
                    <a:srgbClr val="000000"/>
                  </a:outerShdw>
                </a:effectLst>
              </a:rPr>
              <a:t>0.8815 = </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 </a:t>
            </a:r>
            <a:r>
              <a:rPr lang="en-US" altLang="zh-TW" sz="4400" dirty="0">
                <a:effectLst>
                  <a:outerShdw blurRad="38100" dist="38100" dir="2700000" algn="tl">
                    <a:srgbClr val="000000"/>
                  </a:outerShdw>
                </a:effectLst>
              </a:rPr>
              <a:t>or </a:t>
            </a:r>
            <a:r>
              <a:rPr lang="en-US" altLang="zh-TW" sz="4400" i="1" dirty="0">
                <a:effectLst>
                  <a:outerShdw blurRad="38100" dist="38100" dir="2700000" algn="tl">
                    <a:srgbClr val="000000"/>
                  </a:outerShdw>
                </a:effectLst>
                <a:latin typeface="Times New Roman" pitchFamily="18" charset="0"/>
              </a:rPr>
              <a:t>M</a:t>
            </a:r>
            <a:r>
              <a:rPr lang="en-US" altLang="zh-TW" sz="4400" dirty="0">
                <a:effectLst>
                  <a:outerShdw blurRad="38100" dist="38100" dir="2700000" algn="tl">
                    <a:srgbClr val="000000"/>
                  </a:outerShdw>
                </a:effectLst>
              </a:rPr>
              <a:t>) </a:t>
            </a:r>
            <a:r>
              <a:rPr lang="en-US" altLang="zh-TW" sz="4400" dirty="0">
                <a:effectLst>
                  <a:outerShdw blurRad="38100" dist="38100" dir="2700000" algn="tl">
                    <a:srgbClr val="000000"/>
                  </a:outerShdw>
                </a:effectLst>
                <a:sym typeface="Symbol" pitchFamily="18" charset="2"/>
              </a:rPr>
              <a:t></a:t>
            </a:r>
            <a:r>
              <a:rPr lang="en-US" altLang="zh-TW" sz="4400" dirty="0">
                <a:effectLst>
                  <a:outerShdw blurRad="38100" dist="38100" dir="2700000" algn="tl">
                    <a:srgbClr val="000000"/>
                  </a:outerShdw>
                </a:effectLst>
              </a:rPr>
              <a:t> </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 </a:t>
            </a:r>
            <a:r>
              <a:rPr lang="en-US" altLang="zh-TW" sz="4400" dirty="0">
                <a:effectLst>
                  <a:outerShdw blurRad="38100" dist="38100" dir="2700000" algn="tl">
                    <a:srgbClr val="000000"/>
                  </a:outerShdw>
                </a:effectLst>
              </a:rPr>
              <a:t>+ </a:t>
            </a:r>
            <a:r>
              <a:rPr lang="en-US" altLang="zh-TW" sz="4400" i="1" dirty="0">
                <a:effectLst>
                  <a:outerShdw blurRad="38100" dist="38100" dir="2700000" algn="tl">
                    <a:srgbClr val="000000"/>
                  </a:outerShdw>
                </a:effectLst>
                <a:latin typeface="Times New Roman" pitchFamily="18" charset="0"/>
              </a:rPr>
              <a:t>P</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M</a:t>
            </a:r>
            <a:r>
              <a:rPr lang="en-US" altLang="zh-TW" sz="4400" dirty="0" smtClean="0">
                <a:effectLst>
                  <a:outerShdw blurRad="38100" dist="38100" dir="2700000" algn="tl">
                    <a:srgbClr val="000000"/>
                  </a:outerShdw>
                </a:effectLst>
              </a:rPr>
              <a:t>) = 1.0519</a:t>
            </a:r>
            <a:endParaRPr lang="en-US" altLang="zh-TW" sz="4400" dirty="0">
              <a:effectLst>
                <a:outerShdw blurRad="38100" dist="38100" dir="2700000" algn="tl">
                  <a:srgbClr val="000000"/>
                </a:outerShdw>
              </a:effectLst>
            </a:endParaRPr>
          </a:p>
        </p:txBody>
      </p:sp>
    </p:spTree>
    <p:extLst>
      <p:ext uri="{BB962C8B-B14F-4D97-AF65-F5344CB8AC3E}">
        <p14:creationId xmlns:p14="http://schemas.microsoft.com/office/powerpoint/2010/main" val="297389653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40"/>
                                        </p:tgtEl>
                                        <p:attrNameLst>
                                          <p:attrName>style.visibility</p:attrName>
                                        </p:attrNameLst>
                                      </p:cBhvr>
                                      <p:to>
                                        <p:strVal val="visible"/>
                                      </p:to>
                                    </p:set>
                                    <p:animEffect transition="in" filter="wipe(left)">
                                      <p:cBhvr>
                                        <p:cTn id="7" dur="500"/>
                                        <p:tgtEl>
                                          <p:spTgt spid="24474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44741"/>
                                        </p:tgtEl>
                                        <p:attrNameLst>
                                          <p:attrName>style.visibility</p:attrName>
                                        </p:attrNameLst>
                                      </p:cBhvr>
                                      <p:to>
                                        <p:strVal val="visible"/>
                                      </p:to>
                                    </p:set>
                                    <p:animEffect transition="in" filter="wipe(up)">
                                      <p:cBhvr>
                                        <p:cTn id="11" dur="500"/>
                                        <p:tgtEl>
                                          <p:spTgt spid="24474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44742"/>
                                        </p:tgtEl>
                                        <p:attrNameLst>
                                          <p:attrName>style.visibility</p:attrName>
                                        </p:attrNameLst>
                                      </p:cBhvr>
                                      <p:to>
                                        <p:strVal val="visible"/>
                                      </p:to>
                                    </p:set>
                                    <p:animEffect transition="in" filter="dissolve">
                                      <p:cBhvr>
                                        <p:cTn id="15" dur="500"/>
                                        <p:tgtEl>
                                          <p:spTgt spid="24474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44743"/>
                                        </p:tgtEl>
                                        <p:attrNameLst>
                                          <p:attrName>style.visibility</p:attrName>
                                        </p:attrNameLst>
                                      </p:cBhvr>
                                      <p:to>
                                        <p:strVal val="visible"/>
                                      </p:to>
                                    </p:set>
                                    <p:animEffect transition="in" filter="wipe(down)">
                                      <p:cBhvr>
                                        <p:cTn id="19" dur="500"/>
                                        <p:tgtEl>
                                          <p:spTgt spid="24474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44744"/>
                                        </p:tgtEl>
                                        <p:attrNameLst>
                                          <p:attrName>style.visibility</p:attrName>
                                        </p:attrNameLst>
                                      </p:cBhvr>
                                      <p:to>
                                        <p:strVal val="visible"/>
                                      </p:to>
                                    </p:set>
                                    <p:animEffect transition="in" filter="dissolve">
                                      <p:cBhvr>
                                        <p:cTn id="23" dur="500"/>
                                        <p:tgtEl>
                                          <p:spTgt spid="244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animBg="1"/>
      <p:bldP spid="244741" grpId="0" animBg="1"/>
      <p:bldP spid="244742" grpId="0" animBg="1"/>
      <p:bldP spid="244744"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BCC34AC-9913-425C-B09B-A781A7444C36}"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758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77ACF3B-87FE-470C-AC9B-40DB8E16A986}" type="slidenum">
              <a:rPr kumimoji="1" lang="zh-TW" altLang="en-US">
                <a:effectLst>
                  <a:outerShdw blurRad="38100" dist="38100" dir="2700000" algn="tl">
                    <a:srgbClr val="000000"/>
                  </a:outerShdw>
                </a:effectLst>
                <a:ea typeface="華康細圓體" pitchFamily="49" charset="-120"/>
                <a:cs typeface="+mj-cs"/>
              </a:rPr>
              <a:pPr>
                <a:defRPr/>
              </a:pPr>
              <a:t>48</a:t>
            </a:fld>
            <a:endParaRPr kumimoji="1" lang="en-US" altLang="zh-TW">
              <a:effectLst>
                <a:outerShdw blurRad="38100" dist="38100" dir="2700000" algn="tl">
                  <a:srgbClr val="000000"/>
                </a:outerShdw>
              </a:effectLst>
              <a:ea typeface="華康細圓體" pitchFamily="49" charset="-120"/>
              <a:cs typeface="+mj-cs"/>
            </a:endParaRPr>
          </a:p>
        </p:txBody>
      </p:sp>
      <p:sp>
        <p:nvSpPr>
          <p:cNvPr id="139266" name="Rectangle 1026"/>
          <p:cNvSpPr>
            <a:spLocks noGrp="1" noChangeArrowheads="1"/>
          </p:cNvSpPr>
          <p:nvPr>
            <p:ph type="title"/>
          </p:nvPr>
        </p:nvSpPr>
        <p:spPr>
          <a:xfrm>
            <a:off x="395536" y="260648"/>
            <a:ext cx="8500814" cy="129614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Rules</a:t>
            </a:r>
            <a:endParaRPr lang="zh-TW" altLang="en-US" dirty="0" smtClean="0"/>
          </a:p>
        </p:txBody>
      </p:sp>
      <p:sp>
        <p:nvSpPr>
          <p:cNvPr id="139267" name="Rectangle 1027"/>
          <p:cNvSpPr>
            <a:spLocks noGrp="1" noChangeArrowheads="1"/>
          </p:cNvSpPr>
          <p:nvPr>
            <p:ph type="body" idx="1"/>
          </p:nvPr>
        </p:nvSpPr>
        <p:spPr>
          <a:xfrm>
            <a:off x="1475656" y="1983398"/>
            <a:ext cx="6851650" cy="3925888"/>
          </a:xfrm>
        </p:spPr>
        <p:txBody>
          <a:bodyPr/>
          <a:lstStyle/>
          <a:p>
            <a:pPr eaLnBrk="1" hangingPunct="1">
              <a:defRPr/>
            </a:pPr>
            <a:r>
              <a:rPr lang="en-US" altLang="zh-TW" sz="4800" dirty="0" smtClean="0"/>
              <a:t>Complement rule</a:t>
            </a:r>
          </a:p>
          <a:p>
            <a:pPr eaLnBrk="1" hangingPunct="1">
              <a:defRPr/>
            </a:pPr>
            <a:r>
              <a:rPr lang="en-US" altLang="zh-TW" sz="4800" dirty="0" smtClean="0"/>
              <a:t>Addition rule</a:t>
            </a:r>
          </a:p>
          <a:p>
            <a:pPr eaLnBrk="1" hangingPunct="1">
              <a:buSzPct val="100000"/>
              <a:buFont typeface="Wingdings" panose="05000000000000000000" pitchFamily="2" charset="2"/>
              <a:buChar char="ü"/>
              <a:defRPr/>
            </a:pPr>
            <a:r>
              <a:rPr lang="en-US" altLang="zh-TW" sz="4800" b="1" dirty="0" smtClean="0">
                <a:solidFill>
                  <a:srgbClr val="FFFF00"/>
                </a:solidFill>
              </a:rPr>
              <a:t>Multiplication rule</a:t>
            </a:r>
            <a:endParaRPr lang="zh-TW" altLang="en-US" sz="4800" b="1" dirty="0" smtClean="0">
              <a:solidFill>
                <a:srgbClr val="FFFF00"/>
              </a:solidFill>
            </a:endParaRPr>
          </a:p>
        </p:txBody>
      </p:sp>
    </p:spTree>
    <p:extLst>
      <p:ext uri="{BB962C8B-B14F-4D97-AF65-F5344CB8AC3E}">
        <p14:creationId xmlns:p14="http://schemas.microsoft.com/office/powerpoint/2010/main" val="2061861179"/>
      </p:ext>
    </p:extLst>
  </p:cSld>
  <p:clrMapOvr>
    <a:masterClrMapping/>
  </p:clrMapOvr>
  <p:transition>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E212958-E106-4780-BAEA-AEF7F40A83DF}"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065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0CBE4EA-6806-4B1D-8CEA-00FC519F6AF4}" type="slidenum">
              <a:rPr kumimoji="1" lang="zh-TW" altLang="en-US">
                <a:effectLst>
                  <a:outerShdw blurRad="38100" dist="38100" dir="2700000" algn="tl">
                    <a:srgbClr val="000000"/>
                  </a:outerShdw>
                </a:effectLst>
                <a:ea typeface="華康細圓體" pitchFamily="49" charset="-120"/>
                <a:cs typeface="+mj-cs"/>
              </a:rPr>
              <a:pPr>
                <a:defRPr/>
              </a:pPr>
              <a:t>49</a:t>
            </a:fld>
            <a:endParaRPr kumimoji="1" lang="en-US" altLang="zh-TW">
              <a:effectLst>
                <a:outerShdw blurRad="38100" dist="38100" dir="2700000" algn="tl">
                  <a:srgbClr val="000000"/>
                </a:outerShdw>
              </a:effectLst>
              <a:ea typeface="華康細圓體" pitchFamily="49" charset="-120"/>
              <a:cs typeface="+mj-cs"/>
            </a:endParaRPr>
          </a:p>
        </p:txBody>
      </p:sp>
      <p:sp>
        <p:nvSpPr>
          <p:cNvPr id="35843" name="Rectangle 3"/>
          <p:cNvSpPr>
            <a:spLocks noGrp="1" noChangeArrowheads="1"/>
          </p:cNvSpPr>
          <p:nvPr>
            <p:ph type="body" idx="1"/>
          </p:nvPr>
        </p:nvSpPr>
        <p:spPr>
          <a:xfrm>
            <a:off x="323850" y="1447800"/>
            <a:ext cx="8210550" cy="838200"/>
          </a:xfrm>
        </p:spPr>
        <p:txBody>
          <a:bodyPr/>
          <a:lstStyle/>
          <a:p>
            <a:pPr eaLnBrk="1" hangingPunct="1">
              <a:defRPr/>
            </a:pPr>
            <a:r>
              <a:rPr lang="en-US" altLang="zh-TW" smtClean="0"/>
              <a:t>For any two events </a:t>
            </a:r>
            <a:r>
              <a:rPr lang="en-US" altLang="zh-TW" i="1" smtClean="0">
                <a:latin typeface="Times New Roman" pitchFamily="18" charset="0"/>
              </a:rPr>
              <a:t>A</a:t>
            </a:r>
            <a:r>
              <a:rPr lang="en-US" altLang="zh-TW" smtClean="0"/>
              <a:t> and </a:t>
            </a:r>
            <a:r>
              <a:rPr lang="en-US" altLang="zh-TW" i="1" smtClean="0">
                <a:latin typeface="Times New Roman" pitchFamily="18" charset="0"/>
              </a:rPr>
              <a:t>B</a:t>
            </a:r>
          </a:p>
        </p:txBody>
      </p:sp>
      <p:sp>
        <p:nvSpPr>
          <p:cNvPr id="35844" name="Rectangle 4"/>
          <p:cNvSpPr>
            <a:spLocks noChangeArrowheads="1"/>
          </p:cNvSpPr>
          <p:nvPr/>
        </p:nvSpPr>
        <p:spPr bwMode="auto">
          <a:xfrm>
            <a:off x="1042988" y="2420938"/>
            <a:ext cx="6534150" cy="1524000"/>
          </a:xfrm>
          <a:prstGeom prst="rect">
            <a:avLst/>
          </a:prstGeom>
          <a:solidFill>
            <a:srgbClr val="221100"/>
          </a:solidFill>
          <a:ln w="9525">
            <a:solidFill>
              <a:schemeClr val="tx1"/>
            </a:solidFill>
            <a:miter lim="800000"/>
            <a:headEnd/>
            <a:tailEnd/>
          </a:ln>
          <a:effectLst>
            <a:outerShdw dist="107763" dir="18900000" algn="ctr" rotWithShape="0">
              <a:srgbClr val="000000"/>
            </a:outerShdw>
          </a:effectLst>
        </p:spPr>
        <p:txBody>
          <a:bodyPr wrap="none" anchor="ctr"/>
          <a:lstStyle/>
          <a:p>
            <a:pPr eaLnBrk="0" hangingPunct="0">
              <a:tabLst>
                <a:tab pos="1479550" algn="l"/>
              </a:tabLst>
              <a:defRPr/>
            </a:pP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A</a:t>
            </a:r>
            <a:r>
              <a:rPr kumimoji="0" lang="en-US" altLang="zh-TW" sz="4400">
                <a:effectLst>
                  <a:outerShdw blurRad="38100" dist="38100" dir="2700000" algn="tl">
                    <a:srgbClr val="000000"/>
                  </a:outerShdw>
                </a:effectLst>
              </a:rPr>
              <a:t> and </a:t>
            </a:r>
            <a:r>
              <a:rPr kumimoji="0" lang="en-US" altLang="zh-TW" sz="4400" i="1">
                <a:effectLst>
                  <a:outerShdw blurRad="38100" dist="38100" dir="2700000" algn="tl">
                    <a:srgbClr val="000000"/>
                  </a:outerShdw>
                </a:effectLst>
                <a:latin typeface="Times New Roman" pitchFamily="18" charset="0"/>
              </a:rPr>
              <a:t>B</a:t>
            </a:r>
            <a:r>
              <a:rPr kumimoji="0" lang="en-US" altLang="zh-TW" sz="4400">
                <a:effectLst>
                  <a:outerShdw blurRad="38100" dist="38100" dir="2700000" algn="tl">
                    <a:srgbClr val="000000"/>
                  </a:outerShdw>
                </a:effectLst>
              </a:rPr>
              <a:t>) =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A</a:t>
            </a:r>
            <a:r>
              <a:rPr kumimoji="0" lang="en-US" altLang="zh-TW" sz="4400">
                <a:effectLst>
                  <a:outerShdw blurRad="38100" dist="38100" dir="2700000" algn="tl">
                    <a:srgbClr val="000000"/>
                  </a:outerShdw>
                </a:effectLst>
              </a:rPr>
              <a:t>)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B</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A</a:t>
            </a:r>
            <a:r>
              <a:rPr kumimoji="0" lang="en-US" altLang="zh-TW" sz="4400">
                <a:effectLst>
                  <a:outerShdw blurRad="38100" dist="38100" dir="2700000" algn="tl">
                    <a:srgbClr val="000000"/>
                  </a:outerShdw>
                </a:effectLst>
              </a:rPr>
              <a:t>)</a:t>
            </a:r>
          </a:p>
          <a:p>
            <a:pPr eaLnBrk="0" hangingPunct="0">
              <a:tabLst>
                <a:tab pos="1479550" algn="l"/>
              </a:tabLst>
              <a:defRPr/>
            </a:pPr>
            <a:r>
              <a:rPr kumimoji="0" lang="en-US" altLang="zh-TW" sz="4400">
                <a:effectLst>
                  <a:outerShdw blurRad="38100" dist="38100" dir="2700000" algn="tl">
                    <a:srgbClr val="000000"/>
                  </a:outerShdw>
                </a:effectLst>
              </a:rPr>
              <a:t>=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B</a:t>
            </a:r>
            <a:r>
              <a:rPr kumimoji="0" lang="en-US" altLang="zh-TW" sz="4400">
                <a:effectLst>
                  <a:outerShdw blurRad="38100" dist="38100" dir="2700000" algn="tl">
                    <a:srgbClr val="000000"/>
                  </a:outerShdw>
                </a:effectLst>
              </a:rPr>
              <a:t>)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A</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B</a:t>
            </a:r>
            <a:r>
              <a:rPr kumimoji="0" lang="en-US" altLang="zh-TW" sz="4400">
                <a:effectLst>
                  <a:outerShdw blurRad="38100" dist="38100" dir="2700000" algn="tl">
                    <a:srgbClr val="000000"/>
                  </a:outerShdw>
                </a:effectLst>
              </a:rPr>
              <a:t>)</a:t>
            </a:r>
          </a:p>
        </p:txBody>
      </p:sp>
      <p:sp>
        <p:nvSpPr>
          <p:cNvPr id="35845" name="Rectangle 5"/>
          <p:cNvSpPr>
            <a:spLocks noChangeArrowheads="1"/>
          </p:cNvSpPr>
          <p:nvPr/>
        </p:nvSpPr>
        <p:spPr bwMode="auto">
          <a:xfrm>
            <a:off x="1042988" y="5157788"/>
            <a:ext cx="6186487" cy="984250"/>
          </a:xfrm>
          <a:prstGeom prst="rect">
            <a:avLst/>
          </a:prstGeom>
          <a:solidFill>
            <a:srgbClr val="000F2E"/>
          </a:solidFill>
          <a:ln w="9525">
            <a:solidFill>
              <a:schemeClr val="tx1"/>
            </a:solidFill>
            <a:miter lim="800000"/>
            <a:headEnd/>
            <a:tailEnd/>
          </a:ln>
          <a:effectLst>
            <a:outerShdw dist="107763" dir="18900000" algn="ctr" rotWithShape="0">
              <a:srgbClr val="000000"/>
            </a:outerShdw>
          </a:effectLst>
        </p:spPr>
        <p:txBody>
          <a:bodyPr wrap="none" anchor="ctr"/>
          <a:lstStyle/>
          <a:p>
            <a:pPr eaLnBrk="0" hangingPunct="0">
              <a:tabLst>
                <a:tab pos="1479550" algn="l"/>
              </a:tabLst>
              <a:defRPr/>
            </a:pPr>
            <a:r>
              <a:rPr kumimoji="0" lang="en-US" altLang="zh-TW" sz="4400" i="1" dirty="0">
                <a:effectLst>
                  <a:outerShdw blurRad="38100" dist="38100" dir="2700000" algn="tl">
                    <a:srgbClr val="000000"/>
                  </a:outerShdw>
                </a:effectLst>
                <a:latin typeface="Times New Roman" pitchFamily="18" charset="0"/>
              </a:rPr>
              <a:t>P</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A</a:t>
            </a:r>
            <a:r>
              <a:rPr kumimoji="0" lang="en-US" altLang="zh-TW" sz="4400" dirty="0">
                <a:effectLst>
                  <a:outerShdw blurRad="38100" dist="38100" dir="2700000" algn="tl">
                    <a:srgbClr val="000000"/>
                  </a:outerShdw>
                </a:effectLst>
              </a:rPr>
              <a:t> and </a:t>
            </a:r>
            <a:r>
              <a:rPr kumimoji="0" lang="en-US" altLang="zh-TW" sz="4400" i="1" dirty="0">
                <a:effectLst>
                  <a:outerShdw blurRad="38100" dist="38100" dir="2700000" algn="tl">
                    <a:srgbClr val="000000"/>
                  </a:outerShdw>
                </a:effectLst>
                <a:latin typeface="Times New Roman" pitchFamily="18" charset="0"/>
              </a:rPr>
              <a:t>B</a:t>
            </a:r>
            <a:r>
              <a:rPr kumimoji="0" lang="en-US" altLang="zh-TW" sz="4400" dirty="0">
                <a:effectLst>
                  <a:outerShdw blurRad="38100" dist="38100" dir="2700000" algn="tl">
                    <a:srgbClr val="000000"/>
                  </a:outerShdw>
                </a:effectLst>
              </a:rPr>
              <a:t>) = </a:t>
            </a:r>
            <a:r>
              <a:rPr kumimoji="0" lang="en-US" altLang="zh-TW" sz="4400" i="1" dirty="0" smtClean="0">
                <a:effectLst>
                  <a:outerShdw blurRad="38100" dist="38100" dir="2700000" algn="tl">
                    <a:srgbClr val="000000"/>
                  </a:outerShdw>
                </a:effectLst>
                <a:latin typeface="Times New Roman" pitchFamily="18" charset="0"/>
              </a:rPr>
              <a:t>P</a:t>
            </a:r>
            <a:r>
              <a:rPr kumimoji="0" lang="en-US" altLang="zh-TW" sz="4400" dirty="0" smtClean="0">
                <a:effectLst>
                  <a:outerShdw blurRad="38100" dist="38100" dir="2700000" algn="tl">
                    <a:srgbClr val="000000"/>
                  </a:outerShdw>
                </a:effectLst>
              </a:rPr>
              <a:t>(</a:t>
            </a:r>
            <a:r>
              <a:rPr kumimoji="0" lang="en-US" altLang="zh-TW" sz="4400" i="1" dirty="0" smtClean="0">
                <a:effectLst>
                  <a:outerShdw blurRad="38100" dist="38100" dir="2700000" algn="tl">
                    <a:srgbClr val="000000"/>
                  </a:outerShdw>
                </a:effectLst>
                <a:latin typeface="Times New Roman" pitchFamily="18" charset="0"/>
              </a:rPr>
              <a:t>A</a:t>
            </a:r>
            <a:r>
              <a:rPr kumimoji="0" lang="en-US" altLang="zh-TW" sz="4400" dirty="0" smtClean="0">
                <a:effectLst>
                  <a:outerShdw blurRad="38100" dist="38100" dir="2700000" algn="tl">
                    <a:srgbClr val="000000"/>
                  </a:outerShdw>
                </a:effectLst>
              </a:rPr>
              <a:t>)</a:t>
            </a:r>
            <a:r>
              <a:rPr kumimoji="0" lang="en-US" altLang="zh-TW" sz="4400" i="1" dirty="0" smtClean="0">
                <a:effectLst>
                  <a:outerShdw blurRad="38100" dist="38100" dir="2700000" algn="tl">
                    <a:srgbClr val="000000"/>
                  </a:outerShdw>
                </a:effectLst>
                <a:latin typeface="Times New Roman" pitchFamily="18" charset="0"/>
              </a:rPr>
              <a:t>P</a:t>
            </a:r>
            <a:r>
              <a:rPr kumimoji="0" lang="en-US" altLang="zh-TW" sz="4400" dirty="0" smtClean="0">
                <a:effectLst>
                  <a:outerShdw blurRad="38100" dist="38100" dir="2700000" algn="tl">
                    <a:srgbClr val="000000"/>
                  </a:outerShdw>
                </a:effectLst>
              </a:rPr>
              <a:t>(</a:t>
            </a:r>
            <a:r>
              <a:rPr kumimoji="0" lang="en-US" altLang="zh-TW" sz="4400" i="1" dirty="0" smtClean="0">
                <a:effectLst>
                  <a:outerShdw blurRad="38100" dist="38100" dir="2700000" algn="tl">
                    <a:srgbClr val="000000"/>
                  </a:outerShdw>
                </a:effectLst>
                <a:latin typeface="Times New Roman" pitchFamily="18" charset="0"/>
              </a:rPr>
              <a:t>B</a:t>
            </a:r>
            <a:r>
              <a:rPr kumimoji="0" lang="en-US" altLang="zh-TW" sz="4400" dirty="0">
                <a:effectLst>
                  <a:outerShdw blurRad="38100" dist="38100" dir="2700000" algn="tl">
                    <a:srgbClr val="000000"/>
                  </a:outerShdw>
                </a:effectLst>
              </a:rPr>
              <a:t>)</a:t>
            </a:r>
          </a:p>
        </p:txBody>
      </p:sp>
      <p:sp>
        <p:nvSpPr>
          <p:cNvPr id="35846" name="Rectangle 6"/>
          <p:cNvSpPr>
            <a:spLocks noGrp="1" noChangeArrowheads="1"/>
          </p:cNvSpPr>
          <p:nvPr>
            <p:ph type="title"/>
          </p:nvPr>
        </p:nvSpPr>
        <p:spPr>
          <a:xfrm>
            <a:off x="395536" y="381000"/>
            <a:ext cx="8462714" cy="1103784"/>
          </a:xfrm>
          <a:effectLst>
            <a:outerShdw dist="35921" dir="2700000" algn="ctr" rotWithShape="0">
              <a:srgbClr val="000000"/>
            </a:outerShdw>
          </a:effectLst>
        </p:spPr>
        <p:txBody>
          <a:bodyPr lIns="90488" tIns="44450" rIns="90488" bIns="44450"/>
          <a:lstStyle/>
          <a:p>
            <a:pPr eaLnBrk="1" hangingPunct="1">
              <a:defRPr/>
            </a:pPr>
            <a:r>
              <a:rPr lang="en-US" altLang="zh-TW" dirty="0" smtClean="0"/>
              <a:t>Multiplication Rule</a:t>
            </a:r>
          </a:p>
        </p:txBody>
      </p:sp>
      <p:sp>
        <p:nvSpPr>
          <p:cNvPr id="35847" name="Rectangle 7"/>
          <p:cNvSpPr>
            <a:spLocks noChangeArrowheads="1"/>
          </p:cNvSpPr>
          <p:nvPr/>
        </p:nvSpPr>
        <p:spPr bwMode="auto">
          <a:xfrm>
            <a:off x="250825" y="4191000"/>
            <a:ext cx="8642350" cy="762000"/>
          </a:xfrm>
          <a:prstGeom prst="rect">
            <a:avLst/>
          </a:prstGeom>
          <a:noFill/>
          <a:ln w="12700">
            <a:noFill/>
            <a:miter lim="800000"/>
            <a:headEnd/>
            <a:tailEnd/>
          </a:ln>
          <a:effectLst/>
        </p:spPr>
        <p:txBody>
          <a:bodyPr lIns="90488" tIns="44450" rIns="90488" bIns="44450"/>
          <a:lstStyle/>
          <a:p>
            <a:pPr marL="342900" indent="-342900">
              <a:spcBef>
                <a:spcPct val="50000"/>
              </a:spcBef>
              <a:buClr>
                <a:schemeClr val="hlink"/>
              </a:buClr>
              <a:buSzPct val="65000"/>
              <a:buFont typeface="Wingdings" pitchFamily="2" charset="2"/>
              <a:buChar char="n"/>
              <a:defRPr/>
            </a:pPr>
            <a:r>
              <a:rPr lang="en-US" altLang="zh-TW" sz="4400">
                <a:effectLst>
                  <a:outerShdw blurRad="38100" dist="38100" dir="2700000" algn="tl">
                    <a:srgbClr val="000000"/>
                  </a:outerShdw>
                </a:effectLst>
              </a:rPr>
              <a:t>When </a:t>
            </a:r>
            <a:r>
              <a:rPr lang="en-US" altLang="zh-TW" sz="4400" i="1">
                <a:effectLst>
                  <a:outerShdw blurRad="38100" dist="38100" dir="2700000" algn="tl">
                    <a:srgbClr val="000000"/>
                  </a:outerShdw>
                </a:effectLst>
                <a:latin typeface="Times New Roman" pitchFamily="18" charset="0"/>
              </a:rPr>
              <a:t>A</a:t>
            </a:r>
            <a:r>
              <a:rPr lang="en-US" altLang="zh-TW" sz="4400">
                <a:effectLst>
                  <a:outerShdw blurRad="38100" dist="38100" dir="2700000" algn="tl">
                    <a:srgbClr val="000000"/>
                  </a:outerShdw>
                </a:effectLst>
              </a:rPr>
              <a:t> and </a:t>
            </a:r>
            <a:r>
              <a:rPr lang="en-US" altLang="zh-TW" sz="4400" i="1">
                <a:effectLst>
                  <a:outerShdw blurRad="38100" dist="38100" dir="2700000" algn="tl">
                    <a:srgbClr val="000000"/>
                  </a:outerShdw>
                </a:effectLst>
                <a:latin typeface="Times New Roman" pitchFamily="18" charset="0"/>
              </a:rPr>
              <a:t>B</a:t>
            </a:r>
            <a:r>
              <a:rPr lang="en-US" altLang="zh-TW" sz="4400">
                <a:effectLst>
                  <a:outerShdw blurRad="38100" dist="38100" dir="2700000" algn="tl">
                    <a:srgbClr val="000000"/>
                  </a:outerShdw>
                </a:effectLst>
              </a:rPr>
              <a:t> are independent</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7"/>
                                        </p:tgtEl>
                                        <p:attrNameLst>
                                          <p:attrName>style.visibility</p:attrName>
                                        </p:attrNameLst>
                                      </p:cBhvr>
                                      <p:to>
                                        <p:strVal val="visible"/>
                                      </p:to>
                                    </p:set>
                                    <p:animEffect transition="in" filter="wipe(left)">
                                      <p:cBhvr>
                                        <p:cTn id="7" dur="500"/>
                                        <p:tgtEl>
                                          <p:spTgt spid="3584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845"/>
                                        </p:tgtEl>
                                        <p:attrNameLst>
                                          <p:attrName>style.visibility</p:attrName>
                                        </p:attrNameLst>
                                      </p:cBhvr>
                                      <p:to>
                                        <p:strVal val="visible"/>
                                      </p:to>
                                    </p:set>
                                    <p:animEffect transition="in" filter="wipe(left)">
                                      <p:cBhvr>
                                        <p:cTn id="11"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autoUpdateAnimBg="0"/>
      <p:bldP spid="3584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70FFD8E-CA4D-4B42-B282-02F97D16B930}"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3891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90D8FD1-C324-4FBB-AD64-AC3D9C4A6A7A}" type="slidenum">
              <a:rPr kumimoji="1" lang="zh-TW" altLang="en-US">
                <a:effectLst>
                  <a:outerShdw blurRad="38100" dist="38100" dir="2700000" algn="tl">
                    <a:srgbClr val="000000"/>
                  </a:outerShdw>
                </a:effectLst>
                <a:ea typeface="華康細圓體" pitchFamily="49" charset="-120"/>
                <a:cs typeface="+mj-cs"/>
              </a:rPr>
              <a:pPr>
                <a:defRPr/>
              </a:pPr>
              <a:t>5</a:t>
            </a:fld>
            <a:endParaRPr kumimoji="1" lang="en-US" altLang="zh-TW">
              <a:effectLst>
                <a:outerShdw blurRad="38100" dist="38100" dir="2700000" algn="tl">
                  <a:srgbClr val="000000"/>
                </a:outerShdw>
              </a:effectLst>
              <a:ea typeface="華康細圓體" pitchFamily="49" charset="-120"/>
              <a:cs typeface="+mj-cs"/>
            </a:endParaRPr>
          </a:p>
        </p:txBody>
      </p:sp>
      <p:sp>
        <p:nvSpPr>
          <p:cNvPr id="109570"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Random Experiment</a:t>
            </a:r>
            <a:endParaRPr lang="zh-TW" altLang="en-US" dirty="0" smtClean="0"/>
          </a:p>
        </p:txBody>
      </p:sp>
      <p:sp>
        <p:nvSpPr>
          <p:cNvPr id="109571" name="Rectangle 3"/>
          <p:cNvSpPr>
            <a:spLocks noGrp="1" noChangeArrowheads="1"/>
          </p:cNvSpPr>
          <p:nvPr>
            <p:ph type="body" idx="4294967295"/>
          </p:nvPr>
        </p:nvSpPr>
        <p:spPr>
          <a:xfrm>
            <a:off x="395288" y="1412875"/>
            <a:ext cx="8472487" cy="1219200"/>
          </a:xfrm>
        </p:spPr>
        <p:txBody>
          <a:bodyPr/>
          <a:lstStyle/>
          <a:p>
            <a:pPr eaLnBrk="1" hangingPunct="1">
              <a:lnSpc>
                <a:spcPct val="90000"/>
              </a:lnSpc>
              <a:buFont typeface="Wingdings" pitchFamily="2" charset="2"/>
              <a:buNone/>
              <a:defRPr/>
            </a:pPr>
            <a:r>
              <a:rPr lang="en-US" altLang="zh-TW" dirty="0" smtClean="0"/>
              <a:t>A process or course of action, whose </a:t>
            </a:r>
            <a:r>
              <a:rPr lang="en-US" altLang="zh-TW" b="1" dirty="0" smtClean="0">
                <a:solidFill>
                  <a:srgbClr val="FF9900"/>
                </a:solidFill>
              </a:rPr>
              <a:t>outcome</a:t>
            </a:r>
            <a:r>
              <a:rPr lang="en-US" altLang="zh-TW" dirty="0" smtClean="0"/>
              <a:t> is </a:t>
            </a:r>
            <a:r>
              <a:rPr lang="en-US" altLang="zh-TW" b="1" dirty="0" smtClean="0">
                <a:solidFill>
                  <a:srgbClr val="FF9900"/>
                </a:solidFill>
              </a:rPr>
              <a:t>uncertain</a:t>
            </a:r>
            <a:r>
              <a:rPr lang="en-US" altLang="zh-TW" dirty="0" smtClean="0"/>
              <a:t>.</a:t>
            </a:r>
          </a:p>
        </p:txBody>
      </p:sp>
      <p:graphicFrame>
        <p:nvGraphicFramePr>
          <p:cNvPr id="109599" name="Group 31"/>
          <p:cNvGraphicFramePr>
            <a:graphicFrameLocks noGrp="1"/>
          </p:cNvGraphicFramePr>
          <p:nvPr>
            <p:ph type="tbl" idx="1"/>
          </p:nvPr>
        </p:nvGraphicFramePr>
        <p:xfrm>
          <a:off x="611188" y="2806700"/>
          <a:ext cx="8229600" cy="3431223"/>
        </p:xfrm>
        <a:graphic>
          <a:graphicData uri="http://schemas.openxmlformats.org/drawingml/2006/table">
            <a:tbl>
              <a:tblPr firstRow="1" bandRow="1">
                <a:tableStyleId>{125E5076-3810-47DD-B79F-674D7AD40C01}</a:tableStyleId>
              </a:tblPr>
              <a:tblGrid>
                <a:gridCol w="4114800"/>
                <a:gridCol w="4114800"/>
              </a:tblGrid>
              <a:tr h="676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3200" u="none" strike="noStrike" cap="none" normalizeH="0" baseline="0" dirty="0" smtClean="0">
                          <a:ln>
                            <a:noFill/>
                          </a:ln>
                          <a:effectLst>
                            <a:outerShdw blurRad="38100" dist="38100" dir="2700000" algn="tl">
                              <a:srgbClr val="000000"/>
                            </a:outerShdw>
                          </a:effectLst>
                        </a:rPr>
                        <a:t>Experiment</a:t>
                      </a:r>
                      <a:endParaRPr kumimoji="1" lang="en-US" altLang="zh-TW" sz="32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3200" u="none" strike="noStrike" cap="none" normalizeH="0" baseline="0" smtClean="0">
                          <a:ln>
                            <a:noFill/>
                          </a:ln>
                          <a:effectLst>
                            <a:outerShdw blurRad="38100" dist="38100" dir="2700000" algn="tl">
                              <a:srgbClr val="000000"/>
                            </a:outerShdw>
                          </a:effectLst>
                        </a:rPr>
                        <a:t>Outcome</a:t>
                      </a:r>
                      <a:endParaRPr kumimoji="1" lang="en-US" altLang="zh-TW" sz="32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5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3200" u="none" strike="noStrike" cap="none" normalizeH="0" baseline="0" dirty="0" smtClean="0">
                          <a:ln>
                            <a:noFill/>
                          </a:ln>
                          <a:effectLst>
                            <a:outerShdw blurRad="38100" dist="38100" dir="2700000" algn="tl">
                              <a:srgbClr val="000000"/>
                            </a:outerShdw>
                          </a:effectLst>
                        </a:rPr>
                        <a:t>Flip a coin</a:t>
                      </a:r>
                      <a:endParaRPr kumimoji="1" lang="en-US" altLang="zh-TW" sz="32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3200" u="none" strike="noStrike" cap="none" normalizeH="0" baseline="0" dirty="0" smtClean="0">
                          <a:ln>
                            <a:noFill/>
                          </a:ln>
                          <a:effectLst>
                            <a:outerShdw blurRad="38100" dist="38100" dir="2700000" algn="tl">
                              <a:srgbClr val="000000"/>
                            </a:outerShdw>
                          </a:effectLst>
                        </a:rPr>
                        <a:t>Heads or Tails</a:t>
                      </a:r>
                      <a:endParaRPr kumimoji="1" lang="en-US" altLang="zh-TW" sz="32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35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2800" u="none" strike="noStrike" cap="none" normalizeH="0" baseline="0" smtClean="0">
                          <a:ln>
                            <a:noFill/>
                          </a:ln>
                          <a:effectLst>
                            <a:outerShdw blurRad="38100" dist="38100" dir="2700000" algn="tl">
                              <a:srgbClr val="000000"/>
                            </a:outerShdw>
                          </a:effectLst>
                        </a:rPr>
                        <a:t>Record the test scores of Statistics</a:t>
                      </a:r>
                      <a:endParaRPr kumimoji="1" lang="en-US" altLang="zh-TW"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2800" u="none" strike="noStrike" cap="none" normalizeH="0" baseline="0" dirty="0" smtClean="0">
                          <a:ln>
                            <a:noFill/>
                          </a:ln>
                          <a:effectLst>
                            <a:outerShdw blurRad="38100" dist="38100" dir="2700000" algn="tl">
                              <a:srgbClr val="000000"/>
                            </a:outerShdw>
                          </a:effectLst>
                        </a:rPr>
                        <a:t>Any number between 0 and 100</a:t>
                      </a:r>
                      <a:endParaRPr kumimoji="1" lang="en-US" altLang="zh-TW"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71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2800" u="none" strike="noStrike" cap="none" normalizeH="0" baseline="0" smtClean="0">
                          <a:ln>
                            <a:noFill/>
                          </a:ln>
                          <a:effectLst>
                            <a:outerShdw blurRad="38100" dist="38100" dir="2700000" algn="tl">
                              <a:srgbClr val="000000"/>
                            </a:outerShdw>
                          </a:effectLst>
                        </a:rPr>
                        <a:t>Measure the time to assemble a PC</a:t>
                      </a:r>
                      <a:endParaRPr kumimoji="1" lang="en-US" altLang="zh-TW"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2800" u="none" strike="noStrike" cap="none" normalizeH="0" baseline="0" dirty="0" smtClean="0">
                          <a:ln>
                            <a:noFill/>
                          </a:ln>
                          <a:effectLst>
                            <a:outerShdw blurRad="38100" dist="38100" dir="2700000" algn="tl">
                              <a:srgbClr val="000000"/>
                            </a:outerShdw>
                          </a:effectLst>
                        </a:rPr>
                        <a:t>A positive real number</a:t>
                      </a:r>
                      <a:endParaRPr kumimoji="1" lang="en-US" altLang="zh-TW"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0883976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09599"/>
                                        </p:tgtEl>
                                        <p:attrNameLst>
                                          <p:attrName>style.visibility</p:attrName>
                                        </p:attrNameLst>
                                      </p:cBhvr>
                                      <p:to>
                                        <p:strVal val="visible"/>
                                      </p:to>
                                    </p:set>
                                    <p:anim calcmode="lin" valueType="num">
                                      <p:cBhvr>
                                        <p:cTn id="7" dur="500" fill="hold"/>
                                        <p:tgtEl>
                                          <p:spTgt spid="109599"/>
                                        </p:tgtEl>
                                        <p:attrNameLst>
                                          <p:attrName>ppt_w</p:attrName>
                                        </p:attrNameLst>
                                      </p:cBhvr>
                                      <p:tavLst>
                                        <p:tav tm="0">
                                          <p:val>
                                            <p:fltVal val="0"/>
                                          </p:val>
                                        </p:tav>
                                        <p:tav tm="100000">
                                          <p:val>
                                            <p:strVal val="#ppt_w"/>
                                          </p:val>
                                        </p:tav>
                                      </p:tavLst>
                                    </p:anim>
                                    <p:anim calcmode="lin" valueType="num">
                                      <p:cBhvr>
                                        <p:cTn id="8" dur="500" fill="hold"/>
                                        <p:tgtEl>
                                          <p:spTgt spid="1095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323528" y="4653136"/>
          <a:ext cx="8568951" cy="1828800"/>
        </p:xfrm>
        <a:graphic>
          <a:graphicData uri="http://schemas.openxmlformats.org/drawingml/2006/table">
            <a:tbl>
              <a:tblPr firstRow="1" bandRow="1">
                <a:tableStyleId>{5C22544A-7EE6-4342-B048-85BDC9FD1C3A}</a:tableStyleId>
              </a:tblPr>
              <a:tblGrid>
                <a:gridCol w="2808311"/>
                <a:gridCol w="1800200"/>
                <a:gridCol w="2589814"/>
                <a:gridCol w="1370626"/>
              </a:tblGrid>
              <a:tr h="370840">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Manager Gender</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Not Promoted</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c>
                  <a:txBody>
                    <a:bodyPr/>
                    <a:lstStyle/>
                    <a:p>
                      <a:r>
                        <a:rPr lang="en-US" altLang="zh-TW" sz="2400" dirty="0" smtClean="0">
                          <a:solidFill>
                            <a:schemeClr val="accent4">
                              <a:lumMod val="10000"/>
                            </a:schemeClr>
                          </a:solidFill>
                          <a:effectLst>
                            <a:outerShdw blurRad="38100" dist="38100" dir="2700000" algn="tl">
                              <a:srgbClr val="000000">
                                <a:alpha val="43137"/>
                              </a:srgbClr>
                            </a:outerShdw>
                          </a:effectLst>
                        </a:rPr>
                        <a:t>Total</a:t>
                      </a:r>
                      <a:endParaRPr lang="zh-TW" altLang="en-US" sz="2400" dirty="0">
                        <a:solidFill>
                          <a:schemeClr val="accent4">
                            <a:lumMod val="10000"/>
                          </a:schemeClr>
                        </a:solidFill>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0.1704</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0.6815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0.8519</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Female</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0.0296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0.1185</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0.1481</a:t>
                      </a:r>
                      <a:endParaRPr lang="zh-TW" altLang="en-US" sz="2400" dirty="0">
                        <a:effectLst>
                          <a:outerShdw blurRad="38100" dist="38100" dir="2700000" algn="tl">
                            <a:srgbClr val="000000">
                              <a:alpha val="43137"/>
                            </a:srgbClr>
                          </a:outerShdw>
                        </a:effectLst>
                      </a:endParaRPr>
                    </a:p>
                  </a:txBody>
                  <a:tcPr/>
                </a:tc>
              </a:tr>
              <a:tr h="370840">
                <a:tc>
                  <a:txBody>
                    <a:bodyPr/>
                    <a:lstStyle/>
                    <a:p>
                      <a:r>
                        <a:rPr lang="en-US" altLang="zh-TW" sz="2400" dirty="0" smtClean="0">
                          <a:effectLst>
                            <a:outerShdw blurRad="38100" dist="38100" dir="2700000" algn="tl">
                              <a:srgbClr val="000000">
                                <a:alpha val="43137"/>
                              </a:srgbClr>
                            </a:outerShdw>
                          </a:effectLst>
                        </a:rPr>
                        <a:t>Total</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0.2000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0.8</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1.0000</a:t>
                      </a:r>
                      <a:endParaRPr lang="zh-TW" altLang="en-US" sz="2400" dirty="0">
                        <a:effectLst>
                          <a:outerShdw blurRad="38100" dist="38100" dir="2700000" algn="tl">
                            <a:srgbClr val="000000">
                              <a:alpha val="43137"/>
                            </a:srgbClr>
                          </a:outerShdw>
                        </a:effectLst>
                      </a:endParaRPr>
                    </a:p>
                  </a:txBody>
                  <a:tcPr/>
                </a:tc>
              </a:tr>
            </a:tbl>
          </a:graphicData>
        </a:graphic>
      </p:graphicFrame>
      <p:sp>
        <p:nvSpPr>
          <p:cNvPr id="11267"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C4D9CCD-F0EE-4854-A010-AEE055EAAC26}"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26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EB04D23-4231-460E-9017-D849FAAFFAD0}" type="slidenum">
              <a:rPr kumimoji="1" lang="zh-TW" altLang="en-US">
                <a:effectLst>
                  <a:outerShdw blurRad="38100" dist="38100" dir="2700000" algn="tl">
                    <a:srgbClr val="000000"/>
                  </a:outerShdw>
                </a:effectLst>
                <a:ea typeface="華康細圓體" pitchFamily="49" charset="-120"/>
                <a:cs typeface="+mj-cs"/>
              </a:rPr>
              <a:pPr>
                <a:defRPr/>
              </a:pPr>
              <a:t>50</a:t>
            </a:fld>
            <a:endParaRPr kumimoji="1" lang="en-US" altLang="zh-TW">
              <a:effectLst>
                <a:outerShdw blurRad="38100" dist="38100" dir="2700000" algn="tl">
                  <a:srgbClr val="000000"/>
                </a:outerShdw>
              </a:effectLst>
              <a:ea typeface="華康細圓體" pitchFamily="49" charset="-120"/>
              <a:cs typeface="+mj-cs"/>
            </a:endParaRPr>
          </a:p>
        </p:txBody>
      </p:sp>
      <p:sp>
        <p:nvSpPr>
          <p:cNvPr id="237572" name="Rectangle 1028"/>
          <p:cNvSpPr>
            <a:spLocks noGrp="1" noChangeArrowheads="1"/>
          </p:cNvSpPr>
          <p:nvPr>
            <p:ph type="title"/>
          </p:nvPr>
        </p:nvSpPr>
        <p:spPr>
          <a:xfrm>
            <a:off x="755650" y="260648"/>
            <a:ext cx="771525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237573" name="Rectangle 1029"/>
          <p:cNvSpPr>
            <a:spLocks noGrp="1" noChangeArrowheads="1"/>
          </p:cNvSpPr>
          <p:nvPr>
            <p:ph type="body" idx="1"/>
          </p:nvPr>
        </p:nvSpPr>
        <p:spPr>
          <a:xfrm>
            <a:off x="107950" y="1484313"/>
            <a:ext cx="8913813" cy="1447800"/>
          </a:xfrm>
        </p:spPr>
        <p:txBody>
          <a:bodyPr/>
          <a:lstStyle/>
          <a:p>
            <a:pPr eaLnBrk="1" hangingPunct="1">
              <a:buFont typeface="Wingdings" pitchFamily="2" charset="2"/>
              <a:buNone/>
              <a:defRPr/>
            </a:pP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M</a:t>
            </a:r>
            <a:r>
              <a:rPr lang="en-US" altLang="zh-TW" dirty="0" smtClean="0"/>
              <a:t>) = </a:t>
            </a:r>
            <a:r>
              <a:rPr lang="en-US" altLang="zh-TW" i="1" dirty="0" smtClean="0">
                <a:latin typeface="Times New Roman" pitchFamily="18" charset="0"/>
              </a:rPr>
              <a:t>P</a:t>
            </a:r>
            <a:r>
              <a:rPr lang="en-US" altLang="zh-TW" dirty="0" smtClean="0"/>
              <a:t>(The employee is promoted | The employee is male)</a:t>
            </a:r>
            <a:endParaRPr lang="zh-TW" altLang="en-US" dirty="0" smtClean="0"/>
          </a:p>
        </p:txBody>
      </p:sp>
      <p:sp>
        <p:nvSpPr>
          <p:cNvPr id="237575" name="Text Box 1031"/>
          <p:cNvSpPr txBox="1">
            <a:spLocks noChangeArrowheads="1"/>
          </p:cNvSpPr>
          <p:nvPr/>
        </p:nvSpPr>
        <p:spPr bwMode="auto">
          <a:xfrm>
            <a:off x="107950" y="2997200"/>
            <a:ext cx="8964613" cy="762000"/>
          </a:xfrm>
          <a:prstGeom prst="rect">
            <a:avLst/>
          </a:prstGeom>
          <a:noFill/>
          <a:ln w="12700">
            <a:noFill/>
            <a:miter lim="800000"/>
            <a:headEnd/>
            <a:tailEnd/>
          </a:ln>
          <a:effectLst/>
        </p:spPr>
        <p:txBody>
          <a:bodyPr>
            <a:spAutoFit/>
          </a:bodyPr>
          <a:lstStyle/>
          <a:p>
            <a:pPr>
              <a:defRPr/>
            </a:pPr>
            <a:r>
              <a:rPr lang="zh-TW" altLang="en-US" sz="4400" dirty="0">
                <a:effectLst>
                  <a:outerShdw blurRad="38100" dist="38100" dir="2700000" algn="tl">
                    <a:srgbClr val="000000"/>
                  </a:outerShdw>
                </a:effectLst>
              </a:rPr>
              <a:t>=</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 </a:t>
            </a:r>
            <a:r>
              <a:rPr lang="en-US" altLang="zh-TW" sz="4400" dirty="0">
                <a:effectLst>
                  <a:outerShdw blurRad="38100" dist="38100" dir="2700000" algn="tl">
                    <a:srgbClr val="000000"/>
                  </a:outerShdw>
                </a:effectLst>
              </a:rPr>
              <a:t>and </a:t>
            </a:r>
            <a:r>
              <a:rPr lang="en-US" altLang="zh-TW" sz="4400" i="1" dirty="0">
                <a:effectLst>
                  <a:outerShdw blurRad="38100" dist="38100" dir="2700000" algn="tl">
                    <a:srgbClr val="000000"/>
                  </a:outerShdw>
                </a:effectLst>
                <a:latin typeface="Times New Roman" pitchFamily="18" charset="0"/>
              </a:rPr>
              <a:t>M</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P</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M</a:t>
            </a:r>
            <a:r>
              <a:rPr lang="en-US" altLang="zh-TW" sz="4400" dirty="0">
                <a:effectLst>
                  <a:outerShdw blurRad="38100" dist="38100" dir="2700000" algn="tl">
                    <a:srgbClr val="000000"/>
                  </a:outerShdw>
                </a:effectLst>
              </a:rPr>
              <a:t>)=0.1704/0.8519</a:t>
            </a:r>
          </a:p>
        </p:txBody>
      </p:sp>
      <p:sp>
        <p:nvSpPr>
          <p:cNvPr id="237580" name="Text Box 1036"/>
          <p:cNvSpPr txBox="1">
            <a:spLocks noChangeArrowheads="1"/>
          </p:cNvSpPr>
          <p:nvPr/>
        </p:nvSpPr>
        <p:spPr bwMode="auto">
          <a:xfrm>
            <a:off x="107950" y="3841750"/>
            <a:ext cx="1719263" cy="762000"/>
          </a:xfrm>
          <a:prstGeom prst="rect">
            <a:avLst/>
          </a:prstGeom>
          <a:noFill/>
          <a:ln w="12700">
            <a:noFill/>
            <a:miter lim="800000"/>
            <a:headEnd/>
            <a:tailEnd/>
          </a:ln>
          <a:effectLst/>
        </p:spPr>
        <p:txBody>
          <a:bodyPr wrap="none">
            <a:spAutoFit/>
          </a:bodyPr>
          <a:lstStyle/>
          <a:p>
            <a:pPr algn="ctr">
              <a:defRPr/>
            </a:pPr>
            <a:r>
              <a:rPr lang="zh-TW" altLang="zh-TW" sz="4400">
                <a:effectLst>
                  <a:outerShdw blurRad="38100" dist="38100" dir="2700000" algn="tl">
                    <a:srgbClr val="000000"/>
                  </a:outerShdw>
                </a:effectLst>
              </a:rPr>
              <a:t>= 0.2 </a:t>
            </a:r>
            <a:endParaRPr lang="zh-TW" altLang="en-US" sz="2000"/>
          </a:p>
        </p:txBody>
      </p:sp>
      <p:sp>
        <p:nvSpPr>
          <p:cNvPr id="14" name="Rectangle 1032"/>
          <p:cNvSpPr>
            <a:spLocks noChangeArrowheads="1"/>
          </p:cNvSpPr>
          <p:nvPr/>
        </p:nvSpPr>
        <p:spPr bwMode="auto">
          <a:xfrm>
            <a:off x="3095735" y="6009749"/>
            <a:ext cx="1828800" cy="472187"/>
          </a:xfrm>
          <a:prstGeom prst="rect">
            <a:avLst/>
          </a:prstGeom>
          <a:noFill/>
          <a:ln w="38100">
            <a:solidFill>
              <a:srgbClr val="FF0000"/>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15" name="Line 1034"/>
          <p:cNvSpPr>
            <a:spLocks noChangeShapeType="1"/>
          </p:cNvSpPr>
          <p:nvPr/>
        </p:nvSpPr>
        <p:spPr bwMode="auto">
          <a:xfrm>
            <a:off x="1619672" y="4288726"/>
            <a:ext cx="1473327" cy="1876578"/>
          </a:xfrm>
          <a:prstGeom prst="line">
            <a:avLst/>
          </a:prstGeom>
          <a:noFill/>
          <a:ln w="38100">
            <a:solidFill>
              <a:srgbClr val="FF0000"/>
            </a:solidFill>
            <a:round/>
            <a:headEnd/>
            <a:tailEnd type="triangle" w="med" len="med"/>
          </a:ln>
          <a:effectLst>
            <a:outerShdw dist="35921" dir="2700000" algn="ctr" rotWithShape="0">
              <a:srgbClr val="000000"/>
            </a:outerShdw>
          </a:effectLst>
        </p:spPr>
        <p:txBody>
          <a:bodyPr wrap="none" anchor="ctr"/>
          <a:lstStyle/>
          <a:p>
            <a:pPr>
              <a:defRPr/>
            </a:pPr>
            <a:endParaRPr lang="zh-TW" altLang="en-US"/>
          </a:p>
        </p:txBody>
      </p:sp>
      <p:sp>
        <p:nvSpPr>
          <p:cNvPr id="16" name="Rectangle 5"/>
          <p:cNvSpPr>
            <a:spLocks noChangeArrowheads="1"/>
          </p:cNvSpPr>
          <p:nvPr/>
        </p:nvSpPr>
        <p:spPr bwMode="auto">
          <a:xfrm>
            <a:off x="1777206" y="1782523"/>
            <a:ext cx="6268715" cy="1610869"/>
          </a:xfrm>
          <a:prstGeom prst="rect">
            <a:avLst/>
          </a:prstGeom>
          <a:solidFill>
            <a:srgbClr val="000F2E"/>
          </a:solidFill>
          <a:ln w="9525">
            <a:solidFill>
              <a:schemeClr val="tx1"/>
            </a:solidFill>
            <a:miter lim="800000"/>
            <a:headEnd/>
            <a:tailEnd/>
          </a:ln>
          <a:effectLst>
            <a:outerShdw dist="107763" dir="18900000" algn="ctr" rotWithShape="0">
              <a:srgbClr val="000000"/>
            </a:outerShdw>
          </a:effectLst>
        </p:spPr>
        <p:txBody>
          <a:bodyPr wrap="none" anchor="ctr"/>
          <a:lstStyle/>
          <a:p>
            <a:pPr eaLnBrk="0" hangingPunct="0">
              <a:tabLst>
                <a:tab pos="1479550" algn="l"/>
              </a:tabLst>
              <a:defRPr/>
            </a:pPr>
            <a:r>
              <a:rPr kumimoji="0" lang="en-US" altLang="zh-TW" sz="4400" i="1" dirty="0" smtClean="0">
                <a:effectLst>
                  <a:outerShdw blurRad="38100" dist="38100" dir="2700000" algn="tl">
                    <a:srgbClr val="000000"/>
                  </a:outerShdw>
                </a:effectLst>
                <a:latin typeface="Times New Roman" pitchFamily="18" charset="0"/>
              </a:rPr>
              <a:t>P</a:t>
            </a:r>
            <a:r>
              <a:rPr kumimoji="0" lang="en-US" altLang="zh-TW" sz="4400" dirty="0" smtClean="0">
                <a:effectLst>
                  <a:outerShdw blurRad="38100" dist="38100" dir="2700000" algn="tl">
                    <a:srgbClr val="000000"/>
                  </a:outerShdw>
                </a:effectLst>
              </a:rPr>
              <a:t>(</a:t>
            </a:r>
            <a:r>
              <a:rPr kumimoji="0" lang="en-US" altLang="zh-TW" sz="4400" i="1" dirty="0" smtClean="0">
                <a:effectLst>
                  <a:outerShdw blurRad="38100" dist="38100" dir="2700000" algn="tl">
                    <a:srgbClr val="000000"/>
                  </a:outerShdw>
                </a:effectLst>
                <a:latin typeface="Times New Roman" pitchFamily="18" charset="0"/>
              </a:rPr>
              <a:t>P</a:t>
            </a:r>
            <a:r>
              <a:rPr kumimoji="0" lang="en-US" altLang="zh-TW" sz="4400" dirty="0" smtClean="0">
                <a:effectLst>
                  <a:outerShdw blurRad="38100" dist="38100" dir="2700000" algn="tl">
                    <a:srgbClr val="000000"/>
                  </a:outerShdw>
                </a:effectLst>
              </a:rPr>
              <a:t> </a:t>
            </a:r>
            <a:r>
              <a:rPr kumimoji="0" lang="en-US" altLang="zh-TW" sz="4400" dirty="0">
                <a:effectLst>
                  <a:outerShdw blurRad="38100" dist="38100" dir="2700000" algn="tl">
                    <a:srgbClr val="000000"/>
                  </a:outerShdw>
                </a:effectLst>
              </a:rPr>
              <a:t>and </a:t>
            </a:r>
            <a:r>
              <a:rPr kumimoji="0" lang="en-US" altLang="zh-TW" sz="4400" i="1" dirty="0" smtClean="0">
                <a:effectLst>
                  <a:outerShdw blurRad="38100" dist="38100" dir="2700000" algn="tl">
                    <a:srgbClr val="000000"/>
                  </a:outerShdw>
                </a:effectLst>
                <a:latin typeface="Times New Roman" pitchFamily="18" charset="0"/>
              </a:rPr>
              <a:t>M</a:t>
            </a:r>
            <a:r>
              <a:rPr kumimoji="0" lang="en-US" altLang="zh-TW" sz="4400" dirty="0" smtClean="0">
                <a:effectLst>
                  <a:outerShdw blurRad="38100" dist="38100" dir="2700000" algn="tl">
                    <a:srgbClr val="000000"/>
                  </a:outerShdw>
                </a:effectLst>
              </a:rPr>
              <a:t>) </a:t>
            </a:r>
            <a:r>
              <a:rPr kumimoji="0" lang="en-US" altLang="zh-TW" sz="4400" dirty="0">
                <a:effectLst>
                  <a:outerShdw blurRad="38100" dist="38100" dir="2700000" algn="tl">
                    <a:srgbClr val="000000"/>
                  </a:outerShdw>
                </a:effectLst>
              </a:rPr>
              <a:t>= </a:t>
            </a:r>
            <a:r>
              <a:rPr kumimoji="0" lang="en-US" altLang="zh-TW" sz="4400" i="1" dirty="0" smtClean="0">
                <a:effectLst>
                  <a:outerShdw blurRad="38100" dist="38100" dir="2700000" algn="tl">
                    <a:srgbClr val="000000"/>
                  </a:outerShdw>
                </a:effectLst>
                <a:latin typeface="Times New Roman" pitchFamily="18" charset="0"/>
              </a:rPr>
              <a:t>P</a:t>
            </a:r>
            <a:r>
              <a:rPr kumimoji="0" lang="en-US" altLang="zh-TW" sz="4400" dirty="0" smtClean="0">
                <a:effectLst>
                  <a:outerShdw blurRad="38100" dist="38100" dir="2700000" algn="tl">
                    <a:srgbClr val="000000"/>
                  </a:outerShdw>
                </a:effectLst>
              </a:rPr>
              <a:t>(</a:t>
            </a:r>
            <a:r>
              <a:rPr kumimoji="0" lang="en-US" altLang="zh-TW" sz="4400" i="1" dirty="0" smtClean="0">
                <a:effectLst>
                  <a:outerShdw blurRad="38100" dist="38100" dir="2700000" algn="tl">
                    <a:srgbClr val="000000"/>
                  </a:outerShdw>
                </a:effectLst>
                <a:latin typeface="Times New Roman" pitchFamily="18" charset="0"/>
              </a:rPr>
              <a:t>P</a:t>
            </a:r>
            <a:r>
              <a:rPr kumimoji="0" lang="en-US" altLang="zh-TW" sz="4400" dirty="0" smtClean="0">
                <a:effectLst>
                  <a:outerShdw blurRad="38100" dist="38100" dir="2700000" algn="tl">
                    <a:srgbClr val="000000"/>
                  </a:outerShdw>
                </a:effectLst>
              </a:rPr>
              <a:t>)</a:t>
            </a:r>
            <a:r>
              <a:rPr kumimoji="0" lang="en-US" altLang="zh-TW" sz="4400" i="1" dirty="0" smtClean="0">
                <a:effectLst>
                  <a:outerShdw blurRad="38100" dist="38100" dir="2700000" algn="tl">
                    <a:srgbClr val="000000"/>
                  </a:outerShdw>
                </a:effectLst>
                <a:latin typeface="Times New Roman" pitchFamily="18" charset="0"/>
              </a:rPr>
              <a:t>P</a:t>
            </a:r>
            <a:r>
              <a:rPr kumimoji="0" lang="en-US" altLang="zh-TW" sz="4400" dirty="0" smtClean="0">
                <a:effectLst>
                  <a:outerShdw blurRad="38100" dist="38100" dir="2700000" algn="tl">
                    <a:srgbClr val="000000"/>
                  </a:outerShdw>
                </a:effectLst>
              </a:rPr>
              <a:t>(</a:t>
            </a:r>
            <a:r>
              <a:rPr kumimoji="0" lang="en-US" altLang="zh-TW" sz="4400" i="1" dirty="0" smtClean="0">
                <a:effectLst>
                  <a:outerShdw blurRad="38100" dist="38100" dir="2700000" algn="tl">
                    <a:srgbClr val="000000"/>
                  </a:outerShdw>
                </a:effectLst>
                <a:latin typeface="Times New Roman" pitchFamily="18" charset="0"/>
              </a:rPr>
              <a:t>M</a:t>
            </a:r>
            <a:r>
              <a:rPr kumimoji="0" lang="en-US" altLang="zh-TW" sz="4400" dirty="0" smtClean="0">
                <a:effectLst>
                  <a:outerShdw blurRad="38100" dist="38100" dir="2700000" algn="tl">
                    <a:srgbClr val="000000"/>
                  </a:outerShdw>
                </a:effectLst>
              </a:rPr>
              <a:t>)</a:t>
            </a:r>
          </a:p>
          <a:p>
            <a:pPr eaLnBrk="0" hangingPunct="0">
              <a:tabLst>
                <a:tab pos="1479550" algn="l"/>
              </a:tabLst>
              <a:defRPr/>
            </a:pPr>
            <a:r>
              <a:rPr kumimoji="0" lang="en-US" altLang="zh-TW" sz="4400" dirty="0" smtClean="0">
                <a:effectLst>
                  <a:outerShdw blurRad="38100" dist="38100" dir="2700000" algn="tl">
                    <a:srgbClr val="000000"/>
                  </a:outerShdw>
                </a:effectLst>
              </a:rPr>
              <a:t>= 0.2*0.8519 = 0.1704 </a:t>
            </a:r>
            <a:endParaRPr kumimoji="0" lang="en-US" altLang="zh-TW" sz="4400" dirty="0">
              <a:effectLst>
                <a:outerShdw blurRad="38100" dist="38100" dir="2700000" algn="tl">
                  <a:srgbClr val="000000"/>
                </a:outerShdw>
              </a:effectLst>
            </a:endParaRPr>
          </a:p>
        </p:txBody>
      </p:sp>
      <p:sp>
        <p:nvSpPr>
          <p:cNvPr id="17" name="Text Box 2057"/>
          <p:cNvSpPr txBox="1">
            <a:spLocks noChangeArrowheads="1"/>
          </p:cNvSpPr>
          <p:nvPr/>
        </p:nvSpPr>
        <p:spPr bwMode="auto">
          <a:xfrm>
            <a:off x="2133600" y="3738889"/>
            <a:ext cx="6680483" cy="769441"/>
          </a:xfrm>
          <a:prstGeom prst="rect">
            <a:avLst/>
          </a:prstGeom>
          <a:solidFill>
            <a:srgbClr val="221100"/>
          </a:solidFill>
          <a:ln w="9525">
            <a:solidFill>
              <a:schemeClr val="tx1"/>
            </a:solidFill>
            <a:miter lim="800000"/>
            <a:headEnd/>
            <a:tailEnd/>
          </a:ln>
          <a:effectLst/>
        </p:spPr>
        <p:txBody>
          <a:bodyPr wrap="none" anchor="ctr">
            <a:spAutoFit/>
          </a:bodyPr>
          <a:lstStyle/>
          <a:p>
            <a:pPr eaLnBrk="0" hangingPunct="0">
              <a:defRPr/>
            </a:pPr>
            <a:r>
              <a:rPr kumimoji="0" lang="en-US" altLang="zh-TW" sz="4400" i="1" dirty="0" smtClean="0">
                <a:effectLst>
                  <a:outerShdw blurRad="38100" dist="38100" dir="2700000" algn="tl">
                    <a:srgbClr val="000000"/>
                  </a:outerShdw>
                </a:effectLst>
                <a:latin typeface="Times New Roman" pitchFamily="18" charset="0"/>
              </a:rPr>
              <a:t>P</a:t>
            </a:r>
            <a:r>
              <a:rPr kumimoji="0" lang="en-US" altLang="zh-TW" sz="4400" dirty="0" smtClean="0">
                <a:effectLst>
                  <a:outerShdw blurRad="38100" dist="38100" dir="2700000" algn="tl">
                    <a:srgbClr val="000000"/>
                  </a:outerShdw>
                </a:effectLst>
              </a:rPr>
              <a:t> </a:t>
            </a:r>
            <a:r>
              <a:rPr kumimoji="0" lang="en-US" altLang="zh-TW" sz="4400" dirty="0">
                <a:effectLst>
                  <a:outerShdw blurRad="38100" dist="38100" dir="2700000" algn="tl">
                    <a:srgbClr val="000000"/>
                  </a:outerShdw>
                </a:effectLst>
              </a:rPr>
              <a:t>and </a:t>
            </a:r>
            <a:r>
              <a:rPr kumimoji="0" lang="en-US" altLang="zh-TW" sz="4400" i="1" dirty="0">
                <a:effectLst>
                  <a:outerShdw blurRad="38100" dist="38100" dir="2700000" algn="tl">
                    <a:srgbClr val="000000"/>
                  </a:outerShdw>
                </a:effectLst>
                <a:latin typeface="Times New Roman" pitchFamily="18" charset="0"/>
              </a:rPr>
              <a:t>M</a:t>
            </a:r>
            <a:r>
              <a:rPr kumimoji="0" lang="en-US" altLang="zh-TW" sz="4400" dirty="0">
                <a:effectLst>
                  <a:outerShdw blurRad="38100" dist="38100" dir="2700000" algn="tl">
                    <a:srgbClr val="000000"/>
                  </a:outerShdw>
                </a:effectLst>
              </a:rPr>
              <a:t> are independent.</a:t>
            </a:r>
          </a:p>
        </p:txBody>
      </p:sp>
    </p:spTree>
    <p:extLst>
      <p:ext uri="{BB962C8B-B14F-4D97-AF65-F5344CB8AC3E}">
        <p14:creationId xmlns:p14="http://schemas.microsoft.com/office/powerpoint/2010/main" val="358011216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7580"/>
                                        </p:tgtEl>
                                        <p:attrNameLst>
                                          <p:attrName>style.visibility</p:attrName>
                                        </p:attrNameLst>
                                      </p:cBhvr>
                                      <p:to>
                                        <p:strVal val="visible"/>
                                      </p:to>
                                    </p:set>
                                    <p:animEffect transition="in" filter="dissolve">
                                      <p:cBhvr>
                                        <p:cTn id="7" dur="500"/>
                                        <p:tgtEl>
                                          <p:spTgt spid="23758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80" grpId="0" autoUpdateAnimBg="0"/>
      <p:bldP spid="14" grpId="0" animBg="1"/>
      <p:bldP spid="16" grpId="0" animBg="1" autoUpdateAnimBg="0"/>
      <p:bldP spid="17"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CA56D15-F527-4F1A-AEA3-C4DAD81680E6}"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1683"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00417CE-2761-4D29-9C45-D9811FAC2D58}" type="slidenum">
              <a:rPr kumimoji="1" lang="zh-TW" altLang="en-US">
                <a:effectLst>
                  <a:outerShdw blurRad="38100" dist="38100" dir="2700000" algn="tl">
                    <a:srgbClr val="000000"/>
                  </a:outerShdw>
                </a:effectLst>
                <a:ea typeface="華康細圓體" pitchFamily="49" charset="-120"/>
                <a:cs typeface="+mj-cs"/>
              </a:rPr>
              <a:pPr>
                <a:defRPr/>
              </a:pPr>
              <a:t>51</a:t>
            </a:fld>
            <a:endParaRPr kumimoji="1" lang="en-US" altLang="zh-TW">
              <a:effectLst>
                <a:outerShdw blurRad="38100" dist="38100" dir="2700000" algn="tl">
                  <a:srgbClr val="000000"/>
                </a:outerShdw>
              </a:effectLst>
              <a:ea typeface="華康細圓體" pitchFamily="49" charset="-120"/>
              <a:cs typeface="+mj-cs"/>
            </a:endParaRPr>
          </a:p>
        </p:txBody>
      </p:sp>
      <p:sp>
        <p:nvSpPr>
          <p:cNvPr id="71684" name="Text Box 4"/>
          <p:cNvSpPr txBox="1">
            <a:spLocks noChangeArrowheads="1"/>
          </p:cNvSpPr>
          <p:nvPr/>
        </p:nvSpPr>
        <p:spPr bwMode="auto">
          <a:xfrm>
            <a:off x="6156325" y="122238"/>
            <a:ext cx="184150" cy="519112"/>
          </a:xfrm>
          <a:prstGeom prst="rect">
            <a:avLst/>
          </a:prstGeom>
          <a:noFill/>
          <a:ln w="28575">
            <a:noFill/>
            <a:miter lim="800000"/>
            <a:headEnd/>
            <a:tailEnd/>
          </a:ln>
        </p:spPr>
        <p:txBody>
          <a:bodyPr wrap="none" anchor="ctr">
            <a:spAutoFit/>
          </a:bodyPr>
          <a:lstStyle/>
          <a:p>
            <a:pPr algn="ctr" eaLnBrk="0" hangingPunct="0"/>
            <a:endParaRPr kumimoji="0" lang="zh-TW" altLang="en-US" sz="2800">
              <a:latin typeface="Arial Narrow" pitchFamily="34" charset="0"/>
            </a:endParaRPr>
          </a:p>
        </p:txBody>
      </p:sp>
      <p:sp>
        <p:nvSpPr>
          <p:cNvPr id="36873" name="Rectangle 9"/>
          <p:cNvSpPr>
            <a:spLocks noGrp="1" noChangeArrowheads="1"/>
          </p:cNvSpPr>
          <p:nvPr>
            <p:ph type="title"/>
          </p:nvPr>
        </p:nvSpPr>
        <p:spPr>
          <a:xfrm>
            <a:off x="395536" y="304800"/>
            <a:ext cx="8462714"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36874" name="Rectangle 10"/>
          <p:cNvSpPr>
            <a:spLocks noGrp="1" noChangeArrowheads="1"/>
          </p:cNvSpPr>
          <p:nvPr>
            <p:ph type="body" idx="1"/>
          </p:nvPr>
        </p:nvSpPr>
        <p:spPr>
          <a:xfrm>
            <a:off x="250825" y="1412875"/>
            <a:ext cx="8697913" cy="4933950"/>
          </a:xfrm>
        </p:spPr>
        <p:txBody>
          <a:bodyPr/>
          <a:lstStyle/>
          <a:p>
            <a:pPr eaLnBrk="1" hangingPunct="1">
              <a:buFont typeface="Wingdings" pitchFamily="2" charset="2"/>
              <a:buNone/>
              <a:defRPr/>
            </a:pPr>
            <a:r>
              <a:rPr lang="en-US" altLang="zh-TW" dirty="0" smtClean="0"/>
              <a:t>A stock market analyst feels that the probability that a certain mutual fund will receive </a:t>
            </a:r>
            <a:r>
              <a:rPr lang="en-US" altLang="zh-TW" b="1" dirty="0" smtClean="0">
                <a:solidFill>
                  <a:schemeClr val="folHlink"/>
                </a:solidFill>
              </a:rPr>
              <a:t>increased contributions</a:t>
            </a:r>
            <a:r>
              <a:rPr lang="en-US" altLang="zh-TW" dirty="0" smtClean="0"/>
              <a:t> from investors is </a:t>
            </a:r>
            <a:r>
              <a:rPr lang="en-US" altLang="zh-TW" b="1" dirty="0" smtClean="0">
                <a:solidFill>
                  <a:schemeClr val="folHlink"/>
                </a:solidFill>
              </a:rPr>
              <a:t>0.6</a:t>
            </a:r>
            <a:r>
              <a:rPr lang="en-US" altLang="zh-TW" dirty="0" smtClean="0"/>
              <a:t>. There is a probability of </a:t>
            </a:r>
            <a:r>
              <a:rPr lang="en-US" altLang="zh-TW" b="1" dirty="0" smtClean="0">
                <a:solidFill>
                  <a:schemeClr val="folHlink"/>
                </a:solidFill>
              </a:rPr>
              <a:t>0.5</a:t>
            </a:r>
            <a:r>
              <a:rPr lang="en-US" altLang="zh-TW" dirty="0" smtClean="0"/>
              <a:t> that the stock market will </a:t>
            </a:r>
            <a:r>
              <a:rPr lang="en-US" altLang="zh-TW" b="1" dirty="0" smtClean="0">
                <a:solidFill>
                  <a:schemeClr val="folHlink"/>
                </a:solidFill>
              </a:rPr>
              <a:t>rise</a:t>
            </a:r>
            <a:r>
              <a:rPr lang="en-US" altLang="zh-TW" dirty="0" smtClean="0"/>
              <a:t>.</a:t>
            </a:r>
          </a:p>
        </p:txBody>
      </p:sp>
    </p:spTree>
  </p:cSld>
  <p:clrMapOvr>
    <a:masterClrMapping/>
  </p:clrMapOvr>
  <p:transition>
    <p:dissolv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DF3FF3C-8726-4BDC-8FDD-6EFA269BBECA}"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270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4835EE7-6763-4588-B041-E9021C98674A}" type="slidenum">
              <a:rPr kumimoji="1" lang="zh-TW" altLang="en-US">
                <a:effectLst>
                  <a:outerShdw blurRad="38100" dist="38100" dir="2700000" algn="tl">
                    <a:srgbClr val="000000"/>
                  </a:outerShdw>
                </a:effectLst>
                <a:ea typeface="華康細圓體" pitchFamily="49" charset="-120"/>
                <a:cs typeface="+mj-cs"/>
              </a:rPr>
              <a:pPr>
                <a:defRPr/>
              </a:pPr>
              <a:t>52</a:t>
            </a:fld>
            <a:endParaRPr kumimoji="1" lang="en-US" altLang="zh-TW">
              <a:effectLst>
                <a:outerShdw blurRad="38100" dist="38100" dir="2700000" algn="tl">
                  <a:srgbClr val="000000"/>
                </a:outerShdw>
              </a:effectLst>
              <a:ea typeface="華康細圓體" pitchFamily="49" charset="-120"/>
              <a:cs typeface="+mj-cs"/>
            </a:endParaRPr>
          </a:p>
        </p:txBody>
      </p:sp>
      <p:sp>
        <p:nvSpPr>
          <p:cNvPr id="251908" name="Rectangle 1028"/>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Past Experiences</a:t>
            </a:r>
          </a:p>
        </p:txBody>
      </p:sp>
      <p:sp>
        <p:nvSpPr>
          <p:cNvPr id="251909" name="Rectangle 1029"/>
          <p:cNvSpPr>
            <a:spLocks noGrp="1" noChangeArrowheads="1"/>
          </p:cNvSpPr>
          <p:nvPr>
            <p:ph type="body" idx="1"/>
          </p:nvPr>
        </p:nvSpPr>
        <p:spPr>
          <a:xfrm>
            <a:off x="539552" y="1420812"/>
            <a:ext cx="8409186" cy="5032375"/>
          </a:xfrm>
        </p:spPr>
        <p:txBody>
          <a:bodyPr/>
          <a:lstStyle/>
          <a:p>
            <a:pPr eaLnBrk="1" hangingPunct="1">
              <a:lnSpc>
                <a:spcPct val="90000"/>
              </a:lnSpc>
              <a:buFont typeface="Wingdings" pitchFamily="2" charset="2"/>
              <a:buNone/>
              <a:defRPr/>
            </a:pPr>
            <a:r>
              <a:rPr lang="en-US" altLang="zh-TW" dirty="0" smtClean="0"/>
              <a:t>The probability of receiving </a:t>
            </a:r>
            <a:r>
              <a:rPr lang="en-US" altLang="zh-TW" b="1" dirty="0" smtClean="0">
                <a:solidFill>
                  <a:schemeClr val="folHlink"/>
                </a:solidFill>
              </a:rPr>
              <a:t>increased </a:t>
            </a:r>
            <a:r>
              <a:rPr lang="en-US" altLang="zh-TW" dirty="0" smtClean="0"/>
              <a:t>contributions from investors becomes </a:t>
            </a:r>
            <a:r>
              <a:rPr lang="en-US" altLang="zh-TW" b="1" dirty="0" smtClean="0">
                <a:solidFill>
                  <a:schemeClr val="folHlink"/>
                </a:solidFill>
              </a:rPr>
              <a:t>0.9</a:t>
            </a:r>
            <a:r>
              <a:rPr lang="en-US" altLang="zh-TW" dirty="0" smtClean="0"/>
              <a:t> if the stock market </a:t>
            </a:r>
            <a:r>
              <a:rPr lang="en-US" altLang="zh-TW" b="1" dirty="0" smtClean="0">
                <a:solidFill>
                  <a:schemeClr val="folHlink"/>
                </a:solidFill>
              </a:rPr>
              <a:t>goes up</a:t>
            </a:r>
            <a:r>
              <a:rPr lang="en-US" altLang="zh-TW" dirty="0" smtClean="0"/>
              <a:t>. The probability of receiving </a:t>
            </a:r>
            <a:r>
              <a:rPr lang="en-US" altLang="zh-TW" b="1" dirty="0" smtClean="0">
                <a:solidFill>
                  <a:srgbClr val="FFFF00"/>
                </a:solidFill>
              </a:rPr>
              <a:t>increased </a:t>
            </a:r>
            <a:r>
              <a:rPr lang="en-US" altLang="zh-TW" dirty="0" smtClean="0"/>
              <a:t>contributions from investors </a:t>
            </a:r>
            <a:r>
              <a:rPr lang="en-US" altLang="zh-TW" b="1" dirty="0" smtClean="0">
                <a:solidFill>
                  <a:schemeClr val="hlink"/>
                </a:solidFill>
              </a:rPr>
              <a:t>becomes 0.6</a:t>
            </a:r>
            <a:r>
              <a:rPr lang="en-US" altLang="zh-TW" dirty="0" smtClean="0"/>
              <a:t> if the stock market </a:t>
            </a:r>
            <a:r>
              <a:rPr lang="en-US" altLang="zh-TW" b="1" dirty="0" smtClean="0">
                <a:solidFill>
                  <a:schemeClr val="hlink"/>
                </a:solidFill>
              </a:rPr>
              <a:t>drops</a:t>
            </a:r>
            <a:r>
              <a:rPr lang="en-US" altLang="zh-TW" dirty="0" smtClean="0"/>
              <a:t>.</a:t>
            </a:r>
            <a:endParaRPr lang="zh-TW" altLang="en-US" dirty="0" smtClean="0"/>
          </a:p>
        </p:txBody>
      </p:sp>
    </p:spTree>
  </p:cSld>
  <p:clrMapOvr>
    <a:masterClrMapping/>
  </p:clrMapOvr>
  <p:transition>
    <p:dissolv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5F80FAA-5627-42D3-9927-A29744E15A81}"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373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0F19024-23DF-448B-94BD-B13DF39A38BE}" type="slidenum">
              <a:rPr kumimoji="1" lang="zh-TW" altLang="en-US">
                <a:effectLst>
                  <a:outerShdw blurRad="38100" dist="38100" dir="2700000" algn="tl">
                    <a:srgbClr val="000000"/>
                  </a:outerShdw>
                </a:effectLst>
                <a:ea typeface="華康細圓體" pitchFamily="49" charset="-120"/>
                <a:cs typeface="+mj-cs"/>
              </a:rPr>
              <a:pPr>
                <a:defRPr/>
              </a:pPr>
              <a:t>53</a:t>
            </a:fld>
            <a:endParaRPr kumimoji="1" lang="en-US" altLang="zh-TW">
              <a:effectLst>
                <a:outerShdw blurRad="38100" dist="38100" dir="2700000" algn="tl">
                  <a:srgbClr val="000000"/>
                </a:outerShdw>
              </a:effectLst>
              <a:ea typeface="華康細圓體" pitchFamily="49" charset="-120"/>
              <a:cs typeface="+mj-cs"/>
            </a:endParaRPr>
          </a:p>
        </p:txBody>
      </p:sp>
      <p:sp>
        <p:nvSpPr>
          <p:cNvPr id="141314" name="Rectangle 2"/>
          <p:cNvSpPr>
            <a:spLocks noGrp="1" noChangeArrowheads="1"/>
          </p:cNvSpPr>
          <p:nvPr>
            <p:ph type="title"/>
          </p:nvPr>
        </p:nvSpPr>
        <p:spPr>
          <a:xfrm>
            <a:off x="381000" y="304800"/>
            <a:ext cx="8439150" cy="9144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The Event of Interest</a:t>
            </a:r>
            <a:endParaRPr lang="zh-TW" altLang="en-US" dirty="0" smtClean="0"/>
          </a:p>
        </p:txBody>
      </p:sp>
      <p:sp>
        <p:nvSpPr>
          <p:cNvPr id="141315" name="Rectangle 3"/>
          <p:cNvSpPr>
            <a:spLocks noGrp="1" noChangeArrowheads="1"/>
          </p:cNvSpPr>
          <p:nvPr>
            <p:ph type="body" idx="1"/>
          </p:nvPr>
        </p:nvSpPr>
        <p:spPr>
          <a:xfrm>
            <a:off x="611188" y="1268413"/>
            <a:ext cx="8280400" cy="1981200"/>
          </a:xfrm>
        </p:spPr>
        <p:txBody>
          <a:bodyPr/>
          <a:lstStyle/>
          <a:p>
            <a:pPr eaLnBrk="1" hangingPunct="1">
              <a:lnSpc>
                <a:spcPct val="90000"/>
              </a:lnSpc>
              <a:buFont typeface="Wingdings" pitchFamily="2" charset="2"/>
              <a:buNone/>
              <a:defRPr/>
            </a:pPr>
            <a:r>
              <a:rPr lang="en-US" altLang="zh-TW" i="1" smtClean="0">
                <a:latin typeface="Times New Roman" pitchFamily="18" charset="0"/>
              </a:rPr>
              <a:t>A</a:t>
            </a:r>
            <a:r>
              <a:rPr lang="en-US" altLang="zh-TW" smtClean="0"/>
              <a:t>: The stock market rises </a:t>
            </a:r>
          </a:p>
          <a:p>
            <a:pPr eaLnBrk="1" hangingPunct="1">
              <a:lnSpc>
                <a:spcPct val="90000"/>
              </a:lnSpc>
              <a:buFont typeface="Wingdings" pitchFamily="2" charset="2"/>
              <a:buNone/>
              <a:defRPr/>
            </a:pPr>
            <a:r>
              <a:rPr lang="en-US" altLang="zh-TW" i="1" smtClean="0">
                <a:latin typeface="Times New Roman" pitchFamily="18" charset="0"/>
              </a:rPr>
              <a:t>W</a:t>
            </a:r>
            <a:r>
              <a:rPr lang="en-US" altLang="zh-TW" smtClean="0"/>
              <a:t>: The company receives increased contribution.</a:t>
            </a:r>
          </a:p>
        </p:txBody>
      </p:sp>
      <p:sp>
        <p:nvSpPr>
          <p:cNvPr id="141316" name="Rectangle 4"/>
          <p:cNvSpPr>
            <a:spLocks noChangeArrowheads="1"/>
          </p:cNvSpPr>
          <p:nvPr/>
        </p:nvSpPr>
        <p:spPr bwMode="auto">
          <a:xfrm>
            <a:off x="73025" y="3357563"/>
            <a:ext cx="9036050" cy="1366837"/>
          </a:xfrm>
          <a:prstGeom prst="rect">
            <a:avLst/>
          </a:prstGeom>
          <a:noFill/>
          <a:ln w="12700">
            <a:noFill/>
            <a:miter lim="800000"/>
            <a:headEnd/>
            <a:tailEnd/>
          </a:ln>
          <a:effectLst/>
        </p:spPr>
        <p:txBody>
          <a:bodyPr lIns="90488" tIns="44450" rIns="90488" bIns="44450"/>
          <a:lstStyle/>
          <a:p>
            <a:pPr marL="342900" indent="-342900">
              <a:lnSpc>
                <a:spcPct val="90000"/>
              </a:lnSpc>
              <a:spcBef>
                <a:spcPct val="20000"/>
              </a:spcBef>
              <a:buClr>
                <a:schemeClr val="hlink"/>
              </a:buClr>
              <a:buSzPct val="65000"/>
              <a:buFont typeface="Wingdings" pitchFamily="2" charset="2"/>
              <a:buNone/>
              <a:defRPr/>
            </a:pPr>
            <a:r>
              <a:rPr lang="en-US" altLang="zh-TW" sz="4400">
                <a:effectLst>
                  <a:outerShdw blurRad="38100" dist="38100" dir="2700000" algn="tl">
                    <a:srgbClr val="000000"/>
                  </a:outerShdw>
                </a:effectLst>
              </a:rPr>
              <a:t>The probability that </a:t>
            </a:r>
            <a:r>
              <a:rPr lang="en-US" altLang="zh-TW" sz="4400" b="1">
                <a:solidFill>
                  <a:schemeClr val="folHlink"/>
                </a:solidFill>
                <a:effectLst>
                  <a:outerShdw blurRad="38100" dist="38100" dir="2700000" algn="tl">
                    <a:srgbClr val="000000"/>
                  </a:outerShdw>
                </a:effectLst>
              </a:rPr>
              <a:t>sharp</a:t>
            </a:r>
            <a:r>
              <a:rPr lang="en-US" altLang="zh-TW" sz="4400">
                <a:effectLst>
                  <a:outerShdw blurRad="38100" dist="38100" dir="2700000" algn="tl">
                    <a:srgbClr val="000000"/>
                  </a:outerShdw>
                </a:effectLst>
              </a:rPr>
              <a:t> increase in earnings is </a:t>
            </a:r>
            <a:r>
              <a:rPr lang="en-US" altLang="zh-TW" sz="4400" b="1" i="1">
                <a:solidFill>
                  <a:schemeClr val="folHlink"/>
                </a:solidFill>
                <a:effectLst>
                  <a:outerShdw blurRad="38100" dist="38100" dir="2700000" algn="tl">
                    <a:srgbClr val="000000"/>
                  </a:outerShdw>
                </a:effectLst>
                <a:latin typeface="Times New Roman" pitchFamily="18" charset="0"/>
              </a:rPr>
              <a:t>P</a:t>
            </a:r>
            <a:r>
              <a:rPr lang="en-US" altLang="zh-TW" sz="4400" b="1">
                <a:solidFill>
                  <a:schemeClr val="folHlink"/>
                </a:solidFill>
                <a:effectLst>
                  <a:outerShdw blurRad="38100" dist="38100" dir="2700000" algn="tl">
                    <a:srgbClr val="000000"/>
                  </a:outerShdw>
                </a:effectLst>
              </a:rPr>
              <a:t>(</a:t>
            </a:r>
            <a:r>
              <a:rPr lang="en-US" altLang="zh-TW" sz="4400" b="1" i="1">
                <a:solidFill>
                  <a:schemeClr val="folHlink"/>
                </a:solidFill>
                <a:effectLst>
                  <a:outerShdw blurRad="38100" dist="38100" dir="2700000" algn="tl">
                    <a:srgbClr val="000000"/>
                  </a:outerShdw>
                </a:effectLst>
                <a:latin typeface="Times New Roman" pitchFamily="18" charset="0"/>
              </a:rPr>
              <a:t>A</a:t>
            </a:r>
            <a:r>
              <a:rPr lang="en-US" altLang="zh-TW" sz="4400" b="1">
                <a:solidFill>
                  <a:schemeClr val="folHlink"/>
                </a:solidFill>
                <a:effectLst>
                  <a:outerShdw blurRad="38100" dist="38100" dir="2700000" algn="tl">
                    <a:srgbClr val="000000"/>
                  </a:outerShdw>
                </a:effectLst>
              </a:rPr>
              <a:t> and </a:t>
            </a:r>
            <a:r>
              <a:rPr lang="en-US" altLang="zh-TW" sz="4400" b="1" i="1">
                <a:solidFill>
                  <a:schemeClr val="folHlink"/>
                </a:solidFill>
                <a:effectLst>
                  <a:outerShdw blurRad="38100" dist="38100" dir="2700000" algn="tl">
                    <a:srgbClr val="000000"/>
                  </a:outerShdw>
                </a:effectLst>
                <a:latin typeface="Times New Roman" pitchFamily="18" charset="0"/>
              </a:rPr>
              <a:t>W</a:t>
            </a:r>
            <a:r>
              <a:rPr lang="en-US" altLang="zh-TW" sz="4400" b="1">
                <a:solidFill>
                  <a:schemeClr val="folHlink"/>
                </a:solidFill>
                <a:effectLst>
                  <a:outerShdw blurRad="38100" dist="38100" dir="2700000" algn="tl">
                    <a:srgbClr val="000000"/>
                  </a:outerShdw>
                </a:effectLst>
              </a:rPr>
              <a:t>)</a:t>
            </a:r>
            <a:endParaRPr lang="en-US" altLang="zh-TW" sz="4400">
              <a:solidFill>
                <a:schemeClr val="folHlink"/>
              </a:solidFill>
              <a:effectLst>
                <a:outerShdw blurRad="38100" dist="38100" dir="2700000" algn="tl">
                  <a:srgbClr val="000000"/>
                </a:outerShdw>
              </a:effectLst>
            </a:endParaRPr>
          </a:p>
        </p:txBody>
      </p:sp>
      <p:sp>
        <p:nvSpPr>
          <p:cNvPr id="141317" name="Rectangle 5"/>
          <p:cNvSpPr>
            <a:spLocks noChangeArrowheads="1"/>
          </p:cNvSpPr>
          <p:nvPr/>
        </p:nvSpPr>
        <p:spPr bwMode="auto">
          <a:xfrm>
            <a:off x="250825" y="4724400"/>
            <a:ext cx="8763000" cy="1905000"/>
          </a:xfrm>
          <a:prstGeom prst="rect">
            <a:avLst/>
          </a:prstGeom>
          <a:noFill/>
          <a:ln w="12700">
            <a:noFill/>
            <a:miter lim="800000"/>
            <a:headEnd/>
            <a:tailEnd/>
          </a:ln>
          <a:effectLst/>
        </p:spPr>
        <p:txBody>
          <a:bodyPr lIns="90488" tIns="44450" rIns="90488" bIns="44450"/>
          <a:lstStyle/>
          <a:p>
            <a:pPr marL="342900" indent="-342900">
              <a:lnSpc>
                <a:spcPct val="90000"/>
              </a:lnSpc>
              <a:spcBef>
                <a:spcPct val="20000"/>
              </a:spcBef>
              <a:buClr>
                <a:schemeClr val="hlink"/>
              </a:buClr>
              <a:buSzPct val="65000"/>
              <a:buFont typeface="Wingdings" pitchFamily="2" charset="2"/>
              <a:buNone/>
              <a:defRPr/>
            </a:pPr>
            <a:r>
              <a:rPr lang="en-US" altLang="zh-TW" sz="4400">
                <a:effectLst>
                  <a:outerShdw blurRad="38100" dist="38100" dir="2700000" algn="tl">
                    <a:srgbClr val="000000"/>
                  </a:outerShdw>
                </a:effectLst>
              </a:rPr>
              <a:t>The probability that at least </a:t>
            </a:r>
            <a:r>
              <a:rPr lang="en-US" altLang="zh-TW" sz="4400" b="1">
                <a:solidFill>
                  <a:schemeClr val="hlink"/>
                </a:solidFill>
                <a:effectLst>
                  <a:outerShdw blurRad="38100" dist="38100" dir="2700000" algn="tl">
                    <a:srgbClr val="000000"/>
                  </a:outerShdw>
                </a:effectLst>
              </a:rPr>
              <a:t>moderate</a:t>
            </a:r>
            <a:r>
              <a:rPr lang="en-US" altLang="zh-TW" sz="4400">
                <a:effectLst>
                  <a:outerShdw blurRad="38100" dist="38100" dir="2700000" algn="tl">
                    <a:srgbClr val="000000"/>
                  </a:outerShdw>
                </a:effectLst>
              </a:rPr>
              <a:t> increase in earning is </a:t>
            </a:r>
            <a:r>
              <a:rPr lang="en-US" altLang="zh-TW" sz="4400" b="1" i="1">
                <a:solidFill>
                  <a:schemeClr val="hlink"/>
                </a:solidFill>
                <a:effectLst>
                  <a:outerShdw blurRad="38100" dist="38100" dir="2700000" algn="tl">
                    <a:srgbClr val="000000"/>
                  </a:outerShdw>
                </a:effectLst>
                <a:latin typeface="Times New Roman" pitchFamily="18" charset="0"/>
              </a:rPr>
              <a:t>P</a:t>
            </a:r>
            <a:r>
              <a:rPr lang="en-US" altLang="zh-TW" sz="4400" b="1">
                <a:solidFill>
                  <a:schemeClr val="hlink"/>
                </a:solidFill>
                <a:effectLst>
                  <a:outerShdw blurRad="38100" dist="38100" dir="2700000" algn="tl">
                    <a:srgbClr val="000000"/>
                  </a:outerShdw>
                </a:effectLst>
              </a:rPr>
              <a:t>(</a:t>
            </a:r>
            <a:r>
              <a:rPr lang="en-US" altLang="zh-TW" sz="4400" b="1" i="1">
                <a:solidFill>
                  <a:schemeClr val="hlink"/>
                </a:solidFill>
                <a:effectLst>
                  <a:outerShdw blurRad="38100" dist="38100" dir="2700000" algn="tl">
                    <a:srgbClr val="000000"/>
                  </a:outerShdw>
                </a:effectLst>
                <a:latin typeface="Times New Roman" pitchFamily="18" charset="0"/>
              </a:rPr>
              <a:t>A</a:t>
            </a:r>
            <a:r>
              <a:rPr lang="en-US" altLang="zh-TW" sz="4400" b="1">
                <a:solidFill>
                  <a:schemeClr val="hlink"/>
                </a:solidFill>
                <a:effectLst>
                  <a:outerShdw blurRad="38100" dist="38100" dir="2700000" algn="tl">
                    <a:srgbClr val="000000"/>
                  </a:outerShdw>
                </a:effectLst>
              </a:rPr>
              <a:t> or </a:t>
            </a:r>
            <a:r>
              <a:rPr lang="en-US" altLang="zh-TW" sz="4400" b="1" i="1">
                <a:solidFill>
                  <a:schemeClr val="hlink"/>
                </a:solidFill>
                <a:effectLst>
                  <a:outerShdw blurRad="38100" dist="38100" dir="2700000" algn="tl">
                    <a:srgbClr val="000000"/>
                  </a:outerShdw>
                </a:effectLst>
                <a:latin typeface="Times New Roman" pitchFamily="18" charset="0"/>
              </a:rPr>
              <a:t>W</a:t>
            </a:r>
            <a:r>
              <a:rPr lang="en-US" altLang="zh-TW" sz="4400" b="1">
                <a:solidFill>
                  <a:schemeClr val="hlink"/>
                </a:solidFill>
                <a:effectLst>
                  <a:outerShdw blurRad="38100" dist="38100" dir="2700000" algn="tl">
                    <a:srgbClr val="000000"/>
                  </a:outerShdw>
                </a:effectLst>
              </a:rPr>
              <a:t>)</a:t>
            </a:r>
            <a:endParaRPr lang="zh-TW" altLang="en-US" sz="4400">
              <a:solidFill>
                <a:schemeClr val="hlink"/>
              </a:solidFill>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dissolve">
                                      <p:cBhvr>
                                        <p:cTn id="7" dur="500"/>
                                        <p:tgtEl>
                                          <p:spTgt spid="14131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1315">
                                            <p:txEl>
                                              <p:pRg st="1" end="1"/>
                                            </p:txEl>
                                          </p:spTgt>
                                        </p:tgtEl>
                                        <p:attrNameLst>
                                          <p:attrName>style.visibility</p:attrName>
                                        </p:attrNameLst>
                                      </p:cBhvr>
                                      <p:to>
                                        <p:strVal val="visible"/>
                                      </p:to>
                                    </p:set>
                                    <p:animEffect transition="in" filter="dissolve">
                                      <p:cBhvr>
                                        <p:cTn id="11" dur="500"/>
                                        <p:tgtEl>
                                          <p:spTgt spid="1413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1316">
                                            <p:txEl>
                                              <p:pRg st="0" end="0"/>
                                            </p:txEl>
                                          </p:spTgt>
                                        </p:tgtEl>
                                        <p:attrNameLst>
                                          <p:attrName>style.visibility</p:attrName>
                                        </p:attrNameLst>
                                      </p:cBhvr>
                                      <p:to>
                                        <p:strVal val="visible"/>
                                      </p:to>
                                    </p:set>
                                    <p:animEffect transition="in" filter="wipe(left)">
                                      <p:cBhvr>
                                        <p:cTn id="16" dur="500"/>
                                        <p:tgtEl>
                                          <p:spTgt spid="14131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1317">
                                            <p:txEl>
                                              <p:pRg st="0" end="0"/>
                                            </p:txEl>
                                          </p:spTgt>
                                        </p:tgtEl>
                                        <p:attrNameLst>
                                          <p:attrName>style.visibility</p:attrName>
                                        </p:attrNameLst>
                                      </p:cBhvr>
                                      <p:to>
                                        <p:strVal val="visible"/>
                                      </p:to>
                                    </p:set>
                                    <p:animEffect transition="in" filter="wipe(left)">
                                      <p:cBhvr>
                                        <p:cTn id="21" dur="500"/>
                                        <p:tgtEl>
                                          <p:spTgt spid="1413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advAuto="0"/>
      <p:bldP spid="141316" grpId="0" build="p" autoUpdateAnimBg="0"/>
      <p:bldP spid="14131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4343367-538F-4406-B8AE-56B22AF6EA19}"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475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E0CB5B1-F8FE-4FC1-970D-C75CEEC6483C}" type="slidenum">
              <a:rPr kumimoji="1" lang="zh-TW" altLang="en-US">
                <a:effectLst>
                  <a:outerShdw blurRad="38100" dist="38100" dir="2700000" algn="tl">
                    <a:srgbClr val="000000"/>
                  </a:outerShdw>
                </a:effectLst>
                <a:ea typeface="華康細圓體" pitchFamily="49" charset="-120"/>
                <a:cs typeface="+mj-cs"/>
              </a:rPr>
              <a:pPr>
                <a:defRPr/>
              </a:pPr>
              <a:t>54</a:t>
            </a:fld>
            <a:endParaRPr kumimoji="1" lang="en-US" altLang="zh-TW">
              <a:effectLst>
                <a:outerShdw blurRad="38100" dist="38100" dir="2700000" algn="tl">
                  <a:srgbClr val="000000"/>
                </a:outerShdw>
              </a:effectLst>
              <a:ea typeface="華康細圓體" pitchFamily="49" charset="-120"/>
              <a:cs typeface="+mj-cs"/>
            </a:endParaRPr>
          </a:p>
        </p:txBody>
      </p:sp>
      <p:sp>
        <p:nvSpPr>
          <p:cNvPr id="252930" name="Rectangle 2"/>
          <p:cNvSpPr>
            <a:spLocks noGrp="1" noChangeArrowheads="1"/>
          </p:cNvSpPr>
          <p:nvPr>
            <p:ph type="title"/>
          </p:nvPr>
        </p:nvSpPr>
        <p:spPr>
          <a:xfrm>
            <a:off x="395536" y="304800"/>
            <a:ext cx="8386514"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Apply Rules</a:t>
            </a:r>
          </a:p>
        </p:txBody>
      </p:sp>
      <p:sp>
        <p:nvSpPr>
          <p:cNvPr id="252931" name="Rectangle 3"/>
          <p:cNvSpPr>
            <a:spLocks noGrp="1" noChangeArrowheads="1"/>
          </p:cNvSpPr>
          <p:nvPr>
            <p:ph type="body" idx="1"/>
          </p:nvPr>
        </p:nvSpPr>
        <p:spPr>
          <a:xfrm>
            <a:off x="762000" y="1254531"/>
            <a:ext cx="7620000" cy="1447800"/>
          </a:xfrm>
        </p:spPr>
        <p:txBody>
          <a:bodyPr/>
          <a:lstStyle/>
          <a:p>
            <a:pPr eaLnBrk="1" hangingPunct="1">
              <a:buFont typeface="Wingdings" pitchFamily="2" charset="2"/>
              <a:buNone/>
              <a:defRPr/>
            </a:pPr>
            <a:r>
              <a:rPr lang="en-US" altLang="zh-TW" dirty="0" smtClean="0"/>
              <a:t>Given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A</a:t>
            </a:r>
            <a:r>
              <a:rPr lang="en-US" altLang="zh-TW" dirty="0" smtClean="0"/>
              <a:t>)=0.5,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W</a:t>
            </a:r>
            <a:r>
              <a:rPr lang="en-US" altLang="zh-TW" dirty="0" smtClean="0"/>
              <a:t>)=0.6,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W</a:t>
            </a:r>
            <a:r>
              <a:rPr lang="en-US" altLang="zh-TW" dirty="0" smtClean="0"/>
              <a:t>|</a:t>
            </a:r>
            <a:r>
              <a:rPr lang="en-US" altLang="zh-TW" i="1" dirty="0" smtClean="0">
                <a:latin typeface="Times New Roman" pitchFamily="18" charset="0"/>
              </a:rPr>
              <a:t>A</a:t>
            </a:r>
            <a:r>
              <a:rPr lang="en-US" altLang="zh-TW" dirty="0" smtClean="0"/>
              <a:t>)=0.9,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W</a:t>
            </a:r>
            <a:r>
              <a:rPr lang="en-US" altLang="zh-TW" dirty="0" smtClean="0"/>
              <a:t>|</a:t>
            </a:r>
            <a:r>
              <a:rPr lang="en-US" altLang="zh-TW" b="1" i="1" dirty="0" smtClean="0">
                <a:latin typeface="Times New Roman" pitchFamily="18" charset="0"/>
              </a:rPr>
              <a:t>A</a:t>
            </a:r>
            <a:r>
              <a:rPr lang="en-US" altLang="zh-TW" b="1" i="1" baseline="30000" dirty="0" smtClean="0">
                <a:latin typeface="Times New Roman" pitchFamily="18" charset="0"/>
              </a:rPr>
              <a:t>C</a:t>
            </a:r>
            <a:r>
              <a:rPr lang="en-US" altLang="zh-TW" dirty="0" smtClean="0"/>
              <a:t>)=0.6</a:t>
            </a:r>
            <a:endParaRPr lang="zh-TW" altLang="en-US" dirty="0" smtClean="0"/>
          </a:p>
        </p:txBody>
      </p:sp>
      <p:sp>
        <p:nvSpPr>
          <p:cNvPr id="252932" name="Text Box 4"/>
          <p:cNvSpPr txBox="1">
            <a:spLocks noChangeArrowheads="1"/>
          </p:cNvSpPr>
          <p:nvPr/>
        </p:nvSpPr>
        <p:spPr bwMode="auto">
          <a:xfrm>
            <a:off x="228600" y="2702331"/>
            <a:ext cx="8686800" cy="1431925"/>
          </a:xfrm>
          <a:prstGeom prst="rect">
            <a:avLst/>
          </a:prstGeom>
          <a:noFill/>
          <a:ln w="12700">
            <a:noFill/>
            <a:miter lim="800000"/>
            <a:headEnd/>
            <a:tailEnd/>
          </a:ln>
          <a:effectLst/>
        </p:spPr>
        <p:txBody>
          <a:bodyPr>
            <a:spAutoFit/>
          </a:bodyPr>
          <a:lstStyle/>
          <a:p>
            <a:pPr eaLnBrk="0" hangingPunct="0">
              <a:defRPr/>
            </a:pPr>
            <a:r>
              <a:rPr kumimoji="0" lang="en-US" altLang="zh-TW" sz="4400" b="1" dirty="0">
                <a:solidFill>
                  <a:schemeClr val="accent2"/>
                </a:solidFill>
                <a:effectLst>
                  <a:outerShdw blurRad="38100" dist="38100" dir="2700000" algn="tl">
                    <a:srgbClr val="000000"/>
                  </a:outerShdw>
                </a:effectLst>
              </a:rPr>
              <a:t>Multiplication rule</a:t>
            </a:r>
            <a:r>
              <a:rPr kumimoji="0" lang="en-US" altLang="zh-TW" sz="4400" dirty="0">
                <a:effectLst>
                  <a:outerShdw blurRad="38100" dist="38100" dir="2700000" algn="tl">
                    <a:srgbClr val="000000"/>
                  </a:outerShdw>
                </a:effectLst>
              </a:rPr>
              <a:t>: </a:t>
            </a:r>
            <a:r>
              <a:rPr kumimoji="0" lang="en-US" altLang="zh-TW" sz="4400" i="1" dirty="0">
                <a:effectLst>
                  <a:outerShdw blurRad="38100" dist="38100" dir="2700000" algn="tl">
                    <a:srgbClr val="000000"/>
                  </a:outerShdw>
                </a:effectLst>
                <a:latin typeface="Times New Roman" pitchFamily="18" charset="0"/>
              </a:rPr>
              <a:t>P</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A</a:t>
            </a:r>
            <a:r>
              <a:rPr kumimoji="0" lang="en-US" altLang="zh-TW" sz="4400" dirty="0">
                <a:effectLst>
                  <a:outerShdw blurRad="38100" dist="38100" dir="2700000" algn="tl">
                    <a:srgbClr val="000000"/>
                  </a:outerShdw>
                </a:effectLst>
              </a:rPr>
              <a:t> and </a:t>
            </a:r>
            <a:r>
              <a:rPr kumimoji="0" lang="en-US" altLang="zh-TW" sz="4400" i="1" dirty="0">
                <a:effectLst>
                  <a:outerShdw blurRad="38100" dist="38100" dir="2700000" algn="tl">
                    <a:srgbClr val="000000"/>
                  </a:outerShdw>
                </a:effectLst>
                <a:latin typeface="Times New Roman" pitchFamily="18" charset="0"/>
              </a:rPr>
              <a:t>W</a:t>
            </a:r>
            <a:r>
              <a:rPr kumimoji="0" lang="en-US" altLang="zh-TW" sz="4400" dirty="0">
                <a:effectLst>
                  <a:outerShdw blurRad="38100" dist="38100" dir="2700000" algn="tl">
                    <a:srgbClr val="000000"/>
                  </a:outerShdw>
                </a:effectLst>
              </a:rPr>
              <a:t>) = </a:t>
            </a:r>
            <a:r>
              <a:rPr kumimoji="0" lang="en-US" altLang="zh-TW" sz="4400" i="1" dirty="0">
                <a:effectLst>
                  <a:outerShdw blurRad="38100" dist="38100" dir="2700000" algn="tl">
                    <a:srgbClr val="000000"/>
                  </a:outerShdw>
                </a:effectLst>
                <a:latin typeface="Times New Roman" pitchFamily="18" charset="0"/>
              </a:rPr>
              <a:t>P</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A</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P</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W</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A</a:t>
            </a:r>
            <a:r>
              <a:rPr kumimoji="0" lang="en-US" altLang="zh-TW" sz="4400" dirty="0">
                <a:effectLst>
                  <a:outerShdw blurRad="38100" dist="38100" dir="2700000" algn="tl">
                    <a:srgbClr val="000000"/>
                  </a:outerShdw>
                </a:effectLst>
              </a:rPr>
              <a:t>) = (.5)(.9) = 0.45</a:t>
            </a:r>
          </a:p>
        </p:txBody>
      </p:sp>
      <p:sp>
        <p:nvSpPr>
          <p:cNvPr id="252933" name="Text Box 5"/>
          <p:cNvSpPr txBox="1">
            <a:spLocks noChangeArrowheads="1"/>
          </p:cNvSpPr>
          <p:nvPr/>
        </p:nvSpPr>
        <p:spPr bwMode="auto">
          <a:xfrm>
            <a:off x="195228" y="4277142"/>
            <a:ext cx="8713788" cy="2123658"/>
          </a:xfrm>
          <a:prstGeom prst="rect">
            <a:avLst/>
          </a:prstGeom>
          <a:noFill/>
          <a:ln w="12700">
            <a:noFill/>
            <a:miter lim="800000"/>
            <a:headEnd/>
            <a:tailEnd/>
          </a:ln>
          <a:effectLst/>
        </p:spPr>
        <p:txBody>
          <a:bodyPr wrap="square">
            <a:spAutoFit/>
          </a:bodyPr>
          <a:lstStyle/>
          <a:p>
            <a:pPr eaLnBrk="0" hangingPunct="0">
              <a:defRPr/>
            </a:pPr>
            <a:r>
              <a:rPr kumimoji="0" lang="en-US" altLang="zh-TW" sz="4400" b="1" dirty="0">
                <a:solidFill>
                  <a:srgbClr val="FFFF00"/>
                </a:solidFill>
                <a:effectLst>
                  <a:outerShdw blurRad="38100" dist="38100" dir="2700000" algn="tl">
                    <a:srgbClr val="000000"/>
                  </a:outerShdw>
                </a:effectLst>
              </a:rPr>
              <a:t>Addition rule</a:t>
            </a:r>
            <a:r>
              <a:rPr kumimoji="0" lang="en-US" altLang="zh-TW" sz="4400" dirty="0">
                <a:effectLst>
                  <a:outerShdw blurRad="38100" dist="38100" dir="2700000" algn="tl">
                    <a:srgbClr val="000000"/>
                  </a:outerShdw>
                </a:effectLst>
              </a:rPr>
              <a:t>: </a:t>
            </a:r>
            <a:r>
              <a:rPr kumimoji="0" lang="en-US" altLang="zh-TW" sz="4400" i="1" dirty="0">
                <a:effectLst>
                  <a:outerShdw blurRad="38100" dist="38100" dir="2700000" algn="tl">
                    <a:srgbClr val="000000"/>
                  </a:outerShdw>
                </a:effectLst>
                <a:latin typeface="Times New Roman" pitchFamily="18" charset="0"/>
              </a:rPr>
              <a:t>P</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A</a:t>
            </a:r>
            <a:r>
              <a:rPr kumimoji="0" lang="en-US" altLang="zh-TW" sz="4400" dirty="0">
                <a:effectLst>
                  <a:outerShdw blurRad="38100" dist="38100" dir="2700000" algn="tl">
                    <a:srgbClr val="000000"/>
                  </a:outerShdw>
                </a:effectLst>
              </a:rPr>
              <a:t> or </a:t>
            </a:r>
            <a:r>
              <a:rPr kumimoji="0" lang="en-US" altLang="zh-TW" sz="4400" i="1" dirty="0">
                <a:effectLst>
                  <a:outerShdw blurRad="38100" dist="38100" dir="2700000" algn="tl">
                    <a:srgbClr val="000000"/>
                  </a:outerShdw>
                </a:effectLst>
                <a:latin typeface="Times New Roman" pitchFamily="18" charset="0"/>
              </a:rPr>
              <a:t>W</a:t>
            </a:r>
            <a:r>
              <a:rPr kumimoji="0" lang="en-US" altLang="zh-TW" sz="4400" dirty="0">
                <a:effectLst>
                  <a:outerShdw blurRad="38100" dist="38100" dir="2700000" algn="tl">
                    <a:srgbClr val="000000"/>
                  </a:outerShdw>
                </a:effectLst>
              </a:rPr>
              <a:t>) = </a:t>
            </a:r>
            <a:r>
              <a:rPr kumimoji="0" lang="en-US" altLang="zh-TW" sz="4400" i="1" dirty="0">
                <a:effectLst>
                  <a:outerShdw blurRad="38100" dist="38100" dir="2700000" algn="tl">
                    <a:srgbClr val="000000"/>
                  </a:outerShdw>
                </a:effectLst>
                <a:latin typeface="Times New Roman" pitchFamily="18" charset="0"/>
              </a:rPr>
              <a:t>P</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A</a:t>
            </a:r>
            <a:r>
              <a:rPr kumimoji="0" lang="en-US" altLang="zh-TW" sz="4400" dirty="0">
                <a:effectLst>
                  <a:outerShdw blurRad="38100" dist="38100" dir="2700000" algn="tl">
                    <a:srgbClr val="000000"/>
                  </a:outerShdw>
                </a:effectLst>
              </a:rPr>
              <a:t>) + </a:t>
            </a:r>
            <a:r>
              <a:rPr kumimoji="0" lang="en-US" altLang="zh-TW" sz="4400" i="1" dirty="0">
                <a:effectLst>
                  <a:outerShdw blurRad="38100" dist="38100" dir="2700000" algn="tl">
                    <a:srgbClr val="000000"/>
                  </a:outerShdw>
                </a:effectLst>
                <a:latin typeface="Times New Roman" pitchFamily="18" charset="0"/>
              </a:rPr>
              <a:t>P</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W</a:t>
            </a:r>
            <a:r>
              <a:rPr kumimoji="0" lang="en-US" altLang="zh-TW" sz="4400" dirty="0">
                <a:effectLst>
                  <a:outerShdw blurRad="38100" dist="38100" dir="2700000" algn="tl">
                    <a:srgbClr val="000000"/>
                  </a:outerShdw>
                </a:effectLst>
              </a:rPr>
              <a:t>) </a:t>
            </a:r>
            <a:r>
              <a:rPr kumimoji="0" lang="en-US" altLang="zh-TW" sz="4400" dirty="0">
                <a:effectLst>
                  <a:outerShdw blurRad="38100" dist="38100" dir="2700000" algn="tl">
                    <a:srgbClr val="000000"/>
                  </a:outerShdw>
                </a:effectLst>
                <a:latin typeface="Symbol" pitchFamily="18" charset="2"/>
              </a:rPr>
              <a:t>-</a:t>
            </a:r>
            <a:r>
              <a:rPr kumimoji="0" lang="en-US" altLang="zh-TW" sz="4400" dirty="0">
                <a:effectLst>
                  <a:outerShdw blurRad="38100" dist="38100" dir="2700000" algn="tl">
                    <a:srgbClr val="000000"/>
                  </a:outerShdw>
                </a:effectLst>
              </a:rPr>
              <a:t> </a:t>
            </a:r>
            <a:r>
              <a:rPr kumimoji="0" lang="en-US" altLang="zh-TW" sz="4400" i="1" dirty="0">
                <a:effectLst>
                  <a:outerShdw blurRad="38100" dist="38100" dir="2700000" algn="tl">
                    <a:srgbClr val="000000"/>
                  </a:outerShdw>
                </a:effectLst>
                <a:latin typeface="Times New Roman" pitchFamily="18" charset="0"/>
              </a:rPr>
              <a:t>P</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A</a:t>
            </a:r>
            <a:r>
              <a:rPr kumimoji="0" lang="en-US" altLang="zh-TW" sz="4400" dirty="0">
                <a:effectLst>
                  <a:outerShdw blurRad="38100" dist="38100" dir="2700000" algn="tl">
                    <a:srgbClr val="000000"/>
                  </a:outerShdw>
                </a:effectLst>
              </a:rPr>
              <a:t> and </a:t>
            </a:r>
            <a:r>
              <a:rPr kumimoji="0" lang="en-US" altLang="zh-TW" sz="4400" i="1" dirty="0">
                <a:effectLst>
                  <a:outerShdw blurRad="38100" dist="38100" dir="2700000" algn="tl">
                    <a:srgbClr val="000000"/>
                  </a:outerShdw>
                </a:effectLst>
                <a:latin typeface="Times New Roman" pitchFamily="18" charset="0"/>
              </a:rPr>
              <a:t>W</a:t>
            </a:r>
            <a:r>
              <a:rPr kumimoji="0" lang="en-US" altLang="zh-TW" sz="4400" dirty="0">
                <a:effectLst>
                  <a:outerShdw blurRad="38100" dist="38100" dir="2700000" algn="tl">
                    <a:srgbClr val="000000"/>
                  </a:outerShdw>
                </a:effectLst>
              </a:rPr>
              <a:t>) = .5 + .6 </a:t>
            </a:r>
            <a:r>
              <a:rPr kumimoji="0" lang="en-US" altLang="zh-TW" sz="4400" dirty="0">
                <a:effectLst>
                  <a:outerShdw blurRad="38100" dist="38100" dir="2700000" algn="tl">
                    <a:srgbClr val="000000"/>
                  </a:outerShdw>
                </a:effectLst>
                <a:latin typeface="Symbol" pitchFamily="18" charset="2"/>
              </a:rPr>
              <a:t>-</a:t>
            </a:r>
            <a:r>
              <a:rPr kumimoji="0" lang="en-US" altLang="zh-TW" sz="4400" dirty="0">
                <a:effectLst>
                  <a:outerShdw blurRad="38100" dist="38100" dir="2700000" algn="tl">
                    <a:srgbClr val="000000"/>
                  </a:outerShdw>
                </a:effectLst>
              </a:rPr>
              <a:t>.45 </a:t>
            </a:r>
            <a:r>
              <a:rPr kumimoji="0" lang="en-US" altLang="zh-TW" sz="4400" dirty="0" smtClean="0">
                <a:effectLst>
                  <a:outerShdw blurRad="38100" dist="38100" dir="2700000" algn="tl">
                    <a:srgbClr val="000000"/>
                  </a:outerShdw>
                </a:effectLst>
              </a:rPr>
              <a:t>= 0.65</a:t>
            </a:r>
            <a:endParaRPr lang="zh-TW" altLang="en-US" sz="4400" dirty="0">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wipe(left)">
                                      <p:cBhvr>
                                        <p:cTn id="7" dur="500"/>
                                        <p:tgtEl>
                                          <p:spTgt spid="2529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933"/>
                                        </p:tgtEl>
                                        <p:attrNameLst>
                                          <p:attrName>style.visibility</p:attrName>
                                        </p:attrNameLst>
                                      </p:cBhvr>
                                      <p:to>
                                        <p:strVal val="visible"/>
                                      </p:to>
                                    </p:set>
                                    <p:animEffect transition="in" filter="wipe(left)">
                                      <p:cBhvr>
                                        <p:cTn id="12" dur="500"/>
                                        <p:tgtEl>
                                          <p:spTgt spid="252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utoUpdateAnimBg="0"/>
      <p:bldP spid="25293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4430847-491A-4938-AFBF-E7AEE8985F1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638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2D48534-5FE6-4784-BB1A-9E29E9849DE4}" type="slidenum">
              <a:rPr kumimoji="1" lang="zh-TW" altLang="en-US">
                <a:effectLst>
                  <a:outerShdw blurRad="38100" dist="38100" dir="2700000" algn="tl">
                    <a:srgbClr val="000000"/>
                  </a:outerShdw>
                </a:effectLst>
                <a:ea typeface="華康細圓體" pitchFamily="49" charset="-120"/>
                <a:cs typeface="+mj-cs"/>
              </a:rPr>
              <a:pPr>
                <a:defRPr/>
              </a:pPr>
              <a:t>55</a:t>
            </a:fld>
            <a:endParaRPr kumimoji="1" lang="en-US" altLang="zh-TW">
              <a:effectLst>
                <a:outerShdw blurRad="38100" dist="38100" dir="2700000" algn="tl">
                  <a:srgbClr val="000000"/>
                </a:outerShdw>
              </a:effectLst>
              <a:ea typeface="華康細圓體" pitchFamily="49" charset="-120"/>
              <a:cs typeface="+mj-cs"/>
            </a:endParaRPr>
          </a:p>
        </p:txBody>
      </p:sp>
      <p:sp>
        <p:nvSpPr>
          <p:cNvPr id="335874"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Agenda</a:t>
            </a:r>
          </a:p>
        </p:txBody>
      </p:sp>
      <p:sp>
        <p:nvSpPr>
          <p:cNvPr id="335875" name="Rectangle 3"/>
          <p:cNvSpPr>
            <a:spLocks noGrp="1" noChangeArrowheads="1"/>
          </p:cNvSpPr>
          <p:nvPr>
            <p:ph type="body" idx="1"/>
          </p:nvPr>
        </p:nvSpPr>
        <p:spPr>
          <a:xfrm>
            <a:off x="179388" y="1196752"/>
            <a:ext cx="8856662" cy="5112568"/>
          </a:xfrm>
        </p:spPr>
        <p:txBody>
          <a:bodyPr/>
          <a:lstStyle/>
          <a:p>
            <a:pPr eaLnBrk="1" hangingPunct="1">
              <a:defRPr/>
            </a:pPr>
            <a:r>
              <a:rPr lang="en-US" altLang="zh-TW" sz="4800" dirty="0" smtClean="0"/>
              <a:t>Assigning Probability to Events</a:t>
            </a:r>
          </a:p>
          <a:p>
            <a:pPr eaLnBrk="1" hangingPunct="1">
              <a:defRPr/>
            </a:pPr>
            <a:r>
              <a:rPr lang="en-US" altLang="zh-TW" sz="4800" dirty="0" smtClean="0"/>
              <a:t>Joint, Marginal, and Conditional Probability</a:t>
            </a:r>
          </a:p>
          <a:p>
            <a:pPr eaLnBrk="1" hangingPunct="1">
              <a:defRPr/>
            </a:pPr>
            <a:r>
              <a:rPr lang="en-US" altLang="zh-TW" sz="4800" dirty="0" smtClean="0"/>
              <a:t>Probability Rules </a:t>
            </a:r>
          </a:p>
          <a:p>
            <a:pPr eaLnBrk="1" hangingPunct="1">
              <a:buClr>
                <a:schemeClr val="folHlink"/>
              </a:buClr>
              <a:buFont typeface="Wingdings" pitchFamily="2" charset="2"/>
              <a:buChar char="þ"/>
              <a:defRPr/>
            </a:pPr>
            <a:r>
              <a:rPr lang="en-US" altLang="zh-TW" sz="4800" b="1" dirty="0" smtClean="0">
                <a:solidFill>
                  <a:schemeClr val="folHlink"/>
                </a:solidFill>
              </a:rPr>
              <a:t>Probability Trees</a:t>
            </a:r>
          </a:p>
          <a:p>
            <a:pPr eaLnBrk="1" hangingPunct="1">
              <a:defRPr/>
            </a:pPr>
            <a:r>
              <a:rPr lang="en-US" altLang="zh-TW" sz="4800" dirty="0" err="1" smtClean="0"/>
              <a:t>Bayes</a:t>
            </a:r>
            <a:r>
              <a:rPr lang="en-US" altLang="zh-TW" sz="4800" dirty="0" smtClean="0"/>
              <a:t>’ Law</a:t>
            </a:r>
          </a:p>
        </p:txBody>
      </p:sp>
      <p:pic>
        <p:nvPicPr>
          <p:cNvPr id="7" name="圖片 6" descr="Poker-Clip-Art_Animation2.gif"/>
          <p:cNvPicPr>
            <a:picLocks noChangeAspect="1"/>
          </p:cNvPicPr>
          <p:nvPr/>
        </p:nvPicPr>
        <p:blipFill>
          <a:blip r:embed="rId2" cstate="print"/>
          <a:stretch>
            <a:fillRect/>
          </a:stretch>
        </p:blipFill>
        <p:spPr>
          <a:xfrm>
            <a:off x="6156176" y="4869160"/>
            <a:ext cx="2664296" cy="1862649"/>
          </a:xfrm>
          <a:prstGeom prst="rect">
            <a:avLst/>
          </a:prstGeom>
        </p:spPr>
      </p:pic>
    </p:spTree>
  </p:cSld>
  <p:clrMapOvr>
    <a:masterClrMapping/>
  </p:clrMapOvr>
  <p:transition>
    <p:dissolv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457200" y="277812"/>
            <a:ext cx="8229600" cy="1278979"/>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Trees   1/2</a:t>
            </a:r>
          </a:p>
        </p:txBody>
      </p:sp>
      <p:sp>
        <p:nvSpPr>
          <p:cNvPr id="45060" name="Rectangle 3"/>
          <p:cNvSpPr>
            <a:spLocks noGrp="1" noChangeArrowheads="1"/>
          </p:cNvSpPr>
          <p:nvPr>
            <p:ph idx="1"/>
          </p:nvPr>
        </p:nvSpPr>
        <p:spPr>
          <a:xfrm>
            <a:off x="457522" y="1648272"/>
            <a:ext cx="8280920" cy="4752528"/>
          </a:xfrm>
        </p:spPr>
        <p:txBody>
          <a:bodyPr/>
          <a:lstStyle/>
          <a:p>
            <a:pPr>
              <a:lnSpc>
                <a:spcPct val="90000"/>
              </a:lnSpc>
              <a:buNone/>
            </a:pPr>
            <a:r>
              <a:rPr lang="en-US" altLang="zh-TW" dirty="0" smtClean="0"/>
              <a:t>An effective and simpler method of applying the </a:t>
            </a:r>
            <a:r>
              <a:rPr lang="en-US" altLang="zh-TW" b="1" dirty="0" smtClean="0">
                <a:solidFill>
                  <a:schemeClr val="accent2"/>
                </a:solidFill>
              </a:rPr>
              <a:t>probability rules </a:t>
            </a:r>
            <a:r>
              <a:rPr lang="en-US" altLang="zh-TW" dirty="0" smtClean="0"/>
              <a:t>is the probability tree, wherein the </a:t>
            </a:r>
            <a:r>
              <a:rPr lang="en-US" altLang="zh-TW" b="1" dirty="0" smtClean="0">
                <a:solidFill>
                  <a:schemeClr val="accent2"/>
                </a:solidFill>
              </a:rPr>
              <a:t>events</a:t>
            </a:r>
            <a:r>
              <a:rPr lang="en-US" altLang="zh-TW" dirty="0" smtClean="0"/>
              <a:t> in an experiment are represented by </a:t>
            </a:r>
            <a:r>
              <a:rPr lang="en-US" altLang="zh-TW" b="1" dirty="0" smtClean="0">
                <a:solidFill>
                  <a:schemeClr val="accent2"/>
                </a:solidFill>
              </a:rPr>
              <a:t>lines</a:t>
            </a:r>
            <a:r>
              <a:rPr lang="en-US" altLang="zh-TW" dirty="0" smtClean="0"/>
              <a:t>. The resulting figure resembles a tree, hence the name.</a:t>
            </a:r>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CE506F8-093B-4663-85AA-0C2C7424398D}"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A40F616-CA2D-4F8A-8B38-14C227FD8782}" type="slidenum">
              <a:rPr kumimoji="1" lang="zh-TW" altLang="en-US">
                <a:effectLst>
                  <a:outerShdw blurRad="38100" dist="38100" dir="2700000" algn="tl">
                    <a:srgbClr val="000000"/>
                  </a:outerShdw>
                </a:effectLst>
                <a:ea typeface="華康細圓體" pitchFamily="49" charset="-120"/>
                <a:cs typeface="+mj-cs"/>
              </a:rPr>
              <a:pPr>
                <a:defRPr/>
              </a:pPr>
              <a:t>56</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CE506F8-093B-4663-85AA-0C2C7424398D}"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577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A40F616-CA2D-4F8A-8B38-14C227FD8782}" type="slidenum">
              <a:rPr kumimoji="1" lang="zh-TW" altLang="en-US">
                <a:effectLst>
                  <a:outerShdw blurRad="38100" dist="38100" dir="2700000" algn="tl">
                    <a:srgbClr val="000000"/>
                  </a:outerShdw>
                </a:effectLst>
                <a:ea typeface="華康細圓體" pitchFamily="49" charset="-120"/>
                <a:cs typeface="+mj-cs"/>
              </a:rPr>
              <a:pPr>
                <a:defRPr/>
              </a:pPr>
              <a:t>57</a:t>
            </a:fld>
            <a:endParaRPr kumimoji="1" lang="en-US" altLang="zh-TW">
              <a:effectLst>
                <a:outerShdw blurRad="38100" dist="38100" dir="2700000" algn="tl">
                  <a:srgbClr val="000000"/>
                </a:outerShdw>
              </a:effectLst>
              <a:ea typeface="華康細圓體" pitchFamily="49" charset="-120"/>
              <a:cs typeface="+mj-cs"/>
            </a:endParaRPr>
          </a:p>
        </p:txBody>
      </p:sp>
      <p:sp>
        <p:nvSpPr>
          <p:cNvPr id="337922" name="Rectangle 2"/>
          <p:cNvSpPr>
            <a:spLocks noGrp="1" noChangeArrowheads="1"/>
          </p:cNvSpPr>
          <p:nvPr>
            <p:ph type="title"/>
          </p:nvPr>
        </p:nvSpPr>
        <p:spPr>
          <a:xfrm>
            <a:off x="457200" y="277812"/>
            <a:ext cx="8229600" cy="1495003"/>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Trees   2/2</a:t>
            </a:r>
          </a:p>
        </p:txBody>
      </p:sp>
      <p:sp>
        <p:nvSpPr>
          <p:cNvPr id="337923" name="Rectangle 3"/>
          <p:cNvSpPr>
            <a:spLocks noGrp="1" noChangeArrowheads="1"/>
          </p:cNvSpPr>
          <p:nvPr>
            <p:ph type="body" idx="1"/>
          </p:nvPr>
        </p:nvSpPr>
        <p:spPr>
          <a:xfrm>
            <a:off x="539552" y="1772816"/>
            <a:ext cx="8229600" cy="3744416"/>
          </a:xfrm>
        </p:spPr>
        <p:txBody>
          <a:bodyPr/>
          <a:lstStyle/>
          <a:p>
            <a:pPr eaLnBrk="1" hangingPunct="1">
              <a:buFont typeface="Wingdings" pitchFamily="2" charset="2"/>
              <a:buNone/>
              <a:defRPr/>
            </a:pPr>
            <a:r>
              <a:rPr lang="en-US" altLang="zh-TW" sz="4800" dirty="0" smtClean="0"/>
              <a:t>This is a useful device to build a </a:t>
            </a:r>
            <a:r>
              <a:rPr lang="en-US" altLang="zh-TW" sz="4800" b="1" dirty="0" smtClean="0">
                <a:solidFill>
                  <a:schemeClr val="accent2"/>
                </a:solidFill>
              </a:rPr>
              <a:t>sample space </a:t>
            </a:r>
            <a:r>
              <a:rPr lang="en-US" altLang="zh-TW" sz="4800" dirty="0" smtClean="0"/>
              <a:t>and to calculate probabilities of </a:t>
            </a:r>
            <a:r>
              <a:rPr lang="en-US" altLang="zh-TW" sz="4800" b="1" dirty="0" smtClean="0">
                <a:solidFill>
                  <a:schemeClr val="accent2"/>
                </a:solidFill>
              </a:rPr>
              <a:t>simple events </a:t>
            </a:r>
            <a:r>
              <a:rPr lang="en-US" altLang="zh-TW" sz="4800" dirty="0" smtClean="0"/>
              <a:t>and then </a:t>
            </a:r>
            <a:r>
              <a:rPr lang="en-US" altLang="zh-TW" sz="4800" b="1" dirty="0" smtClean="0">
                <a:solidFill>
                  <a:schemeClr val="accent2"/>
                </a:solidFill>
              </a:rPr>
              <a:t>events</a:t>
            </a:r>
            <a:r>
              <a:rPr lang="en-US" altLang="zh-TW" sz="4800" dirty="0" smtClean="0"/>
              <a:t>.</a:t>
            </a:r>
          </a:p>
        </p:txBody>
      </p:sp>
    </p:spTree>
  </p:cSld>
  <p:clrMapOvr>
    <a:masterClrMapping/>
  </p:clrMapOvr>
  <p:transition>
    <p:dissolv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65C399A-7986-4F14-ABE3-E89F0AC6B102}"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946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482A78C-E105-41AF-B552-F0574AA0D358}" type="slidenum">
              <a:rPr kumimoji="1" lang="zh-TW" altLang="en-US">
                <a:effectLst>
                  <a:outerShdw blurRad="38100" dist="38100" dir="2700000" algn="tl">
                    <a:srgbClr val="000000"/>
                  </a:outerShdw>
                </a:effectLst>
                <a:ea typeface="華康細圓體" pitchFamily="49" charset="-120"/>
                <a:cs typeface="+mj-cs"/>
              </a:rPr>
              <a:pPr>
                <a:defRPr/>
              </a:pPr>
              <a:t>58</a:t>
            </a:fld>
            <a:endParaRPr kumimoji="1" lang="en-US" altLang="zh-TW">
              <a:effectLst>
                <a:outerShdw blurRad="38100" dist="38100" dir="2700000" algn="tl">
                  <a:srgbClr val="000000"/>
                </a:outerShdw>
              </a:effectLst>
              <a:ea typeface="華康細圓體" pitchFamily="49" charset="-120"/>
              <a:cs typeface="+mj-cs"/>
            </a:endParaRPr>
          </a:p>
        </p:txBody>
      </p:sp>
      <p:sp>
        <p:nvSpPr>
          <p:cNvPr id="345090" name="Rectangle 2"/>
          <p:cNvSpPr>
            <a:spLocks noChangeArrowheads="1"/>
          </p:cNvSpPr>
          <p:nvPr/>
        </p:nvSpPr>
        <p:spPr bwMode="auto">
          <a:xfrm>
            <a:off x="2667000" y="3933825"/>
            <a:ext cx="2057400" cy="2057400"/>
          </a:xfrm>
          <a:prstGeom prst="rect">
            <a:avLst/>
          </a:prstGeom>
          <a:solidFill>
            <a:schemeClr val="tx1"/>
          </a:solidFill>
          <a:ln w="9525">
            <a:solidFill>
              <a:schemeClr val="tx1"/>
            </a:solidFill>
            <a:miter lim="800000"/>
            <a:headEnd/>
            <a:tailEnd/>
          </a:ln>
        </p:spPr>
        <p:txBody>
          <a:bodyPr wrap="none" anchor="ctr"/>
          <a:lstStyle/>
          <a:p>
            <a:endParaRPr lang="zh-TW" altLang="en-US"/>
          </a:p>
        </p:txBody>
      </p:sp>
      <p:pic>
        <p:nvPicPr>
          <p:cNvPr id="345091" name="Picture 3"/>
          <p:cNvPicPr>
            <a:picLocks noChangeAspect="1" noChangeArrowheads="1"/>
          </p:cNvPicPr>
          <p:nvPr/>
        </p:nvPicPr>
        <p:blipFill>
          <a:blip r:embed="rId3" cstate="print"/>
          <a:srcRect/>
          <a:stretch>
            <a:fillRect/>
          </a:stretch>
        </p:blipFill>
        <p:spPr bwMode="auto">
          <a:xfrm>
            <a:off x="2895600" y="5153025"/>
            <a:ext cx="1362075" cy="571500"/>
          </a:xfrm>
          <a:prstGeom prst="rect">
            <a:avLst/>
          </a:prstGeom>
          <a:noFill/>
          <a:ln w="9525">
            <a:noFill/>
            <a:miter lim="800000"/>
            <a:headEnd/>
            <a:tailEnd/>
          </a:ln>
        </p:spPr>
      </p:pic>
      <p:pic>
        <p:nvPicPr>
          <p:cNvPr id="345092" name="Picture 4"/>
          <p:cNvPicPr>
            <a:picLocks noChangeAspect="1" noChangeArrowheads="1"/>
          </p:cNvPicPr>
          <p:nvPr/>
        </p:nvPicPr>
        <p:blipFill>
          <a:blip r:embed="rId4" cstate="print"/>
          <a:srcRect/>
          <a:stretch>
            <a:fillRect/>
          </a:stretch>
        </p:blipFill>
        <p:spPr bwMode="auto">
          <a:xfrm>
            <a:off x="2895600" y="5000625"/>
            <a:ext cx="1352550" cy="733425"/>
          </a:xfrm>
          <a:prstGeom prst="rect">
            <a:avLst/>
          </a:prstGeom>
          <a:noFill/>
          <a:ln w="9525">
            <a:noFill/>
            <a:miter lim="800000"/>
            <a:headEnd/>
            <a:tailEnd/>
          </a:ln>
        </p:spPr>
      </p:pic>
      <p:graphicFrame>
        <p:nvGraphicFramePr>
          <p:cNvPr id="345093" name="Object 5"/>
          <p:cNvGraphicFramePr>
            <a:graphicFrameLocks noChangeAspect="1"/>
          </p:cNvGraphicFramePr>
          <p:nvPr/>
        </p:nvGraphicFramePr>
        <p:xfrm>
          <a:off x="2895600" y="5000625"/>
          <a:ext cx="1371600" cy="788988"/>
        </p:xfrm>
        <a:graphic>
          <a:graphicData uri="http://schemas.openxmlformats.org/presentationml/2006/ole">
            <mc:AlternateContent xmlns:mc="http://schemas.openxmlformats.org/markup-compatibility/2006">
              <mc:Choice xmlns:v="urn:schemas-microsoft-com:vml" Requires="v">
                <p:oleObj spid="_x0000_s19678" name="點陣圖影像" r:id="rId5" imgW="1390773" imgH="800231" progId="PBrush">
                  <p:embed/>
                </p:oleObj>
              </mc:Choice>
              <mc:Fallback>
                <p:oleObj name="點陣圖影像" r:id="rId5" imgW="1390773" imgH="800231" progId="PBrush">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000625"/>
                        <a:ext cx="1371600" cy="788988"/>
                      </a:xfrm>
                      <a:prstGeom prst="rect">
                        <a:avLst/>
                      </a:prstGeom>
                      <a:solidFill>
                        <a:srgbClr val="CC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5094" name="Line 6"/>
          <p:cNvSpPr>
            <a:spLocks noChangeShapeType="1"/>
          </p:cNvSpPr>
          <p:nvPr/>
        </p:nvSpPr>
        <p:spPr bwMode="auto">
          <a:xfrm>
            <a:off x="3505200" y="4848225"/>
            <a:ext cx="152400" cy="0"/>
          </a:xfrm>
          <a:prstGeom prst="line">
            <a:avLst/>
          </a:prstGeom>
          <a:noFill/>
          <a:ln w="57150">
            <a:solidFill>
              <a:schemeClr val="bg2"/>
            </a:solidFill>
            <a:round/>
            <a:headEnd/>
            <a:tailEnd/>
          </a:ln>
        </p:spPr>
        <p:txBody>
          <a:bodyPr wrap="none" anchor="ctr"/>
          <a:lstStyle/>
          <a:p>
            <a:endParaRPr lang="zh-TW" altLang="en-US"/>
          </a:p>
        </p:txBody>
      </p:sp>
      <p:sp>
        <p:nvSpPr>
          <p:cNvPr id="345095" name="Oval 7"/>
          <p:cNvSpPr>
            <a:spLocks noChangeArrowheads="1"/>
          </p:cNvSpPr>
          <p:nvPr/>
        </p:nvSpPr>
        <p:spPr bwMode="auto">
          <a:xfrm>
            <a:off x="3505200" y="4543425"/>
            <a:ext cx="152400" cy="762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345096" name="Oval 8"/>
          <p:cNvSpPr>
            <a:spLocks noChangeArrowheads="1"/>
          </p:cNvSpPr>
          <p:nvPr/>
        </p:nvSpPr>
        <p:spPr bwMode="auto">
          <a:xfrm rot="-5400000">
            <a:off x="3619500" y="4276725"/>
            <a:ext cx="152400" cy="762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345097" name="Line 9"/>
          <p:cNvSpPr>
            <a:spLocks noChangeShapeType="1"/>
          </p:cNvSpPr>
          <p:nvPr/>
        </p:nvSpPr>
        <p:spPr bwMode="auto">
          <a:xfrm>
            <a:off x="3886200" y="4086225"/>
            <a:ext cx="0" cy="152400"/>
          </a:xfrm>
          <a:prstGeom prst="line">
            <a:avLst/>
          </a:prstGeom>
          <a:noFill/>
          <a:ln w="57150">
            <a:solidFill>
              <a:schemeClr val="bg2"/>
            </a:solidFill>
            <a:round/>
            <a:headEnd/>
            <a:tailEnd/>
          </a:ln>
        </p:spPr>
        <p:txBody>
          <a:bodyPr wrap="none" anchor="ctr"/>
          <a:lstStyle/>
          <a:p>
            <a:endParaRPr lang="zh-TW" altLang="en-US"/>
          </a:p>
        </p:txBody>
      </p:sp>
      <p:sp>
        <p:nvSpPr>
          <p:cNvPr id="345098" name="Line 10"/>
          <p:cNvSpPr>
            <a:spLocks noChangeShapeType="1"/>
          </p:cNvSpPr>
          <p:nvPr/>
        </p:nvSpPr>
        <p:spPr bwMode="auto">
          <a:xfrm>
            <a:off x="4038600" y="4238625"/>
            <a:ext cx="0" cy="152400"/>
          </a:xfrm>
          <a:prstGeom prst="line">
            <a:avLst/>
          </a:prstGeom>
          <a:noFill/>
          <a:ln w="57150">
            <a:solidFill>
              <a:schemeClr val="bg2"/>
            </a:solidFill>
            <a:round/>
            <a:headEnd/>
            <a:tailEnd/>
          </a:ln>
        </p:spPr>
        <p:txBody>
          <a:bodyPr wrap="none" anchor="ctr"/>
          <a:lstStyle/>
          <a:p>
            <a:endParaRPr lang="zh-TW" altLang="en-US"/>
          </a:p>
        </p:txBody>
      </p:sp>
      <p:sp>
        <p:nvSpPr>
          <p:cNvPr id="345099" name="Line 11"/>
          <p:cNvSpPr>
            <a:spLocks noChangeShapeType="1"/>
          </p:cNvSpPr>
          <p:nvPr/>
        </p:nvSpPr>
        <p:spPr bwMode="auto">
          <a:xfrm>
            <a:off x="4038600" y="4467225"/>
            <a:ext cx="152400" cy="0"/>
          </a:xfrm>
          <a:prstGeom prst="line">
            <a:avLst/>
          </a:prstGeom>
          <a:noFill/>
          <a:ln w="57150">
            <a:solidFill>
              <a:schemeClr val="bg2"/>
            </a:solidFill>
            <a:round/>
            <a:headEnd/>
            <a:tailEnd/>
          </a:ln>
        </p:spPr>
        <p:txBody>
          <a:bodyPr wrap="none" anchor="ctr"/>
          <a:lstStyle/>
          <a:p>
            <a:endParaRPr lang="zh-TW" altLang="en-US"/>
          </a:p>
        </p:txBody>
      </p:sp>
      <p:sp>
        <p:nvSpPr>
          <p:cNvPr id="345100" name="Oval 12"/>
          <p:cNvSpPr>
            <a:spLocks noChangeArrowheads="1"/>
          </p:cNvSpPr>
          <p:nvPr/>
        </p:nvSpPr>
        <p:spPr bwMode="auto">
          <a:xfrm>
            <a:off x="4114800" y="46196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345101" name="Oval 13"/>
          <p:cNvSpPr>
            <a:spLocks noChangeArrowheads="1"/>
          </p:cNvSpPr>
          <p:nvPr/>
        </p:nvSpPr>
        <p:spPr bwMode="auto">
          <a:xfrm>
            <a:off x="4114800" y="48482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345102" name="Line 14"/>
          <p:cNvSpPr>
            <a:spLocks noChangeShapeType="1"/>
          </p:cNvSpPr>
          <p:nvPr/>
        </p:nvSpPr>
        <p:spPr bwMode="auto">
          <a:xfrm>
            <a:off x="4114800" y="5076825"/>
            <a:ext cx="152400" cy="0"/>
          </a:xfrm>
          <a:prstGeom prst="line">
            <a:avLst/>
          </a:prstGeom>
          <a:noFill/>
          <a:ln w="57150">
            <a:solidFill>
              <a:schemeClr val="bg2"/>
            </a:solidFill>
            <a:round/>
            <a:headEnd/>
            <a:tailEnd/>
          </a:ln>
        </p:spPr>
        <p:txBody>
          <a:bodyPr wrap="none" anchor="ctr"/>
          <a:lstStyle/>
          <a:p>
            <a:endParaRPr lang="zh-TW" altLang="en-US"/>
          </a:p>
        </p:txBody>
      </p:sp>
      <p:sp>
        <p:nvSpPr>
          <p:cNvPr id="345103" name="Line 15"/>
          <p:cNvSpPr>
            <a:spLocks noChangeShapeType="1"/>
          </p:cNvSpPr>
          <p:nvPr/>
        </p:nvSpPr>
        <p:spPr bwMode="auto">
          <a:xfrm>
            <a:off x="4114800" y="5305425"/>
            <a:ext cx="152400" cy="0"/>
          </a:xfrm>
          <a:prstGeom prst="line">
            <a:avLst/>
          </a:prstGeom>
          <a:noFill/>
          <a:ln w="57150">
            <a:solidFill>
              <a:schemeClr val="bg2"/>
            </a:solidFill>
            <a:round/>
            <a:headEnd/>
            <a:tailEnd/>
          </a:ln>
        </p:spPr>
        <p:txBody>
          <a:bodyPr wrap="none" anchor="ctr"/>
          <a:lstStyle/>
          <a:p>
            <a:endParaRPr lang="zh-TW" altLang="en-US"/>
          </a:p>
        </p:txBody>
      </p:sp>
      <p:sp>
        <p:nvSpPr>
          <p:cNvPr id="345104" name="Line 16"/>
          <p:cNvSpPr>
            <a:spLocks noChangeShapeType="1"/>
          </p:cNvSpPr>
          <p:nvPr/>
        </p:nvSpPr>
        <p:spPr bwMode="auto">
          <a:xfrm rot="-806917">
            <a:off x="4114800" y="5457825"/>
            <a:ext cx="152400" cy="1588"/>
          </a:xfrm>
          <a:prstGeom prst="line">
            <a:avLst/>
          </a:prstGeom>
          <a:noFill/>
          <a:ln w="57150">
            <a:solidFill>
              <a:schemeClr val="bg2"/>
            </a:solidFill>
            <a:round/>
            <a:headEnd/>
            <a:tailEnd/>
          </a:ln>
        </p:spPr>
        <p:txBody>
          <a:bodyPr wrap="none" anchor="ctr"/>
          <a:lstStyle/>
          <a:p>
            <a:endParaRPr lang="zh-TW" altLang="en-US"/>
          </a:p>
        </p:txBody>
      </p:sp>
      <p:sp>
        <p:nvSpPr>
          <p:cNvPr id="345105" name="Line 17"/>
          <p:cNvSpPr>
            <a:spLocks noChangeShapeType="1"/>
          </p:cNvSpPr>
          <p:nvPr/>
        </p:nvSpPr>
        <p:spPr bwMode="auto">
          <a:xfrm rot="-2863345">
            <a:off x="4114007" y="5611019"/>
            <a:ext cx="152400" cy="1587"/>
          </a:xfrm>
          <a:prstGeom prst="line">
            <a:avLst/>
          </a:prstGeom>
          <a:noFill/>
          <a:ln w="57150">
            <a:solidFill>
              <a:schemeClr val="bg2"/>
            </a:solidFill>
            <a:round/>
            <a:headEnd/>
            <a:tailEnd/>
          </a:ln>
        </p:spPr>
        <p:txBody>
          <a:bodyPr wrap="none" anchor="ctr"/>
          <a:lstStyle/>
          <a:p>
            <a:endParaRPr lang="zh-TW" altLang="en-US"/>
          </a:p>
        </p:txBody>
      </p:sp>
      <p:sp>
        <p:nvSpPr>
          <p:cNvPr id="345106" name="Line 18"/>
          <p:cNvSpPr>
            <a:spLocks noChangeShapeType="1"/>
          </p:cNvSpPr>
          <p:nvPr/>
        </p:nvSpPr>
        <p:spPr bwMode="auto">
          <a:xfrm flipV="1">
            <a:off x="4114800" y="5686425"/>
            <a:ext cx="152400" cy="76200"/>
          </a:xfrm>
          <a:prstGeom prst="line">
            <a:avLst/>
          </a:prstGeom>
          <a:noFill/>
          <a:ln w="57150">
            <a:solidFill>
              <a:schemeClr val="bg2"/>
            </a:solidFill>
            <a:round/>
            <a:headEnd/>
            <a:tailEnd/>
          </a:ln>
        </p:spPr>
        <p:txBody>
          <a:bodyPr wrap="none" anchor="ctr"/>
          <a:lstStyle/>
          <a:p>
            <a:endParaRPr lang="zh-TW" altLang="en-US"/>
          </a:p>
        </p:txBody>
      </p:sp>
      <p:sp>
        <p:nvSpPr>
          <p:cNvPr id="345107" name="Line 19"/>
          <p:cNvSpPr>
            <a:spLocks noChangeShapeType="1"/>
          </p:cNvSpPr>
          <p:nvPr/>
        </p:nvSpPr>
        <p:spPr bwMode="auto">
          <a:xfrm rot="3071317" flipV="1">
            <a:off x="4076700" y="5724525"/>
            <a:ext cx="152400" cy="76200"/>
          </a:xfrm>
          <a:prstGeom prst="line">
            <a:avLst/>
          </a:prstGeom>
          <a:noFill/>
          <a:ln w="57150">
            <a:solidFill>
              <a:schemeClr val="bg2"/>
            </a:solidFill>
            <a:round/>
            <a:headEnd/>
            <a:tailEnd/>
          </a:ln>
        </p:spPr>
        <p:txBody>
          <a:bodyPr wrap="none" anchor="ctr"/>
          <a:lstStyle/>
          <a:p>
            <a:endParaRPr lang="zh-TW" altLang="en-US"/>
          </a:p>
        </p:txBody>
      </p:sp>
      <p:sp>
        <p:nvSpPr>
          <p:cNvPr id="345108" name="Oval 20"/>
          <p:cNvSpPr>
            <a:spLocks noChangeArrowheads="1"/>
          </p:cNvSpPr>
          <p:nvPr/>
        </p:nvSpPr>
        <p:spPr bwMode="auto">
          <a:xfrm>
            <a:off x="4114800" y="56864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345109" name="Line 21"/>
          <p:cNvSpPr>
            <a:spLocks noChangeShapeType="1"/>
          </p:cNvSpPr>
          <p:nvPr/>
        </p:nvSpPr>
        <p:spPr bwMode="auto">
          <a:xfrm>
            <a:off x="4114800" y="5762625"/>
            <a:ext cx="152400" cy="0"/>
          </a:xfrm>
          <a:prstGeom prst="line">
            <a:avLst/>
          </a:prstGeom>
          <a:noFill/>
          <a:ln w="57150">
            <a:solidFill>
              <a:schemeClr val="bg2"/>
            </a:solidFill>
            <a:round/>
            <a:headEnd/>
            <a:tailEnd/>
          </a:ln>
        </p:spPr>
        <p:txBody>
          <a:bodyPr wrap="none" anchor="ctr"/>
          <a:lstStyle/>
          <a:p>
            <a:endParaRPr lang="zh-TW" altLang="en-US"/>
          </a:p>
        </p:txBody>
      </p:sp>
      <p:sp>
        <p:nvSpPr>
          <p:cNvPr id="345110" name="Rectangle 22"/>
          <p:cNvSpPr>
            <a:spLocks noChangeArrowheads="1"/>
          </p:cNvSpPr>
          <p:nvPr/>
        </p:nvSpPr>
        <p:spPr bwMode="auto">
          <a:xfrm>
            <a:off x="5181600" y="3933825"/>
            <a:ext cx="2057400" cy="2057400"/>
          </a:xfrm>
          <a:prstGeom prst="rect">
            <a:avLst/>
          </a:prstGeom>
          <a:solidFill>
            <a:schemeClr val="tx1"/>
          </a:solidFill>
          <a:ln w="9525">
            <a:solidFill>
              <a:schemeClr val="tx1"/>
            </a:solidFill>
            <a:miter lim="800000"/>
            <a:headEnd/>
            <a:tailEnd/>
          </a:ln>
        </p:spPr>
        <p:txBody>
          <a:bodyPr wrap="none" anchor="ctr"/>
          <a:lstStyle/>
          <a:p>
            <a:endParaRPr lang="zh-TW" altLang="en-US"/>
          </a:p>
        </p:txBody>
      </p:sp>
      <p:pic>
        <p:nvPicPr>
          <p:cNvPr id="345111" name="Picture 23"/>
          <p:cNvPicPr>
            <a:picLocks noChangeAspect="1" noChangeArrowheads="1"/>
          </p:cNvPicPr>
          <p:nvPr/>
        </p:nvPicPr>
        <p:blipFill>
          <a:blip r:embed="rId3" cstate="print"/>
          <a:srcRect/>
          <a:stretch>
            <a:fillRect/>
          </a:stretch>
        </p:blipFill>
        <p:spPr bwMode="auto">
          <a:xfrm>
            <a:off x="5410200" y="5153025"/>
            <a:ext cx="1362075" cy="571500"/>
          </a:xfrm>
          <a:prstGeom prst="rect">
            <a:avLst/>
          </a:prstGeom>
          <a:noFill/>
          <a:ln w="9525">
            <a:noFill/>
            <a:miter lim="800000"/>
            <a:headEnd/>
            <a:tailEnd/>
          </a:ln>
        </p:spPr>
      </p:pic>
      <p:pic>
        <p:nvPicPr>
          <p:cNvPr id="345112" name="Picture 24"/>
          <p:cNvPicPr>
            <a:picLocks noChangeAspect="1" noChangeArrowheads="1"/>
          </p:cNvPicPr>
          <p:nvPr/>
        </p:nvPicPr>
        <p:blipFill>
          <a:blip r:embed="rId4" cstate="print"/>
          <a:srcRect/>
          <a:stretch>
            <a:fillRect/>
          </a:stretch>
        </p:blipFill>
        <p:spPr bwMode="auto">
          <a:xfrm>
            <a:off x="5410200" y="5000625"/>
            <a:ext cx="1352550" cy="733425"/>
          </a:xfrm>
          <a:prstGeom prst="rect">
            <a:avLst/>
          </a:prstGeom>
          <a:noFill/>
          <a:ln w="9525">
            <a:noFill/>
            <a:miter lim="800000"/>
            <a:headEnd/>
            <a:tailEnd/>
          </a:ln>
        </p:spPr>
      </p:pic>
      <p:graphicFrame>
        <p:nvGraphicFramePr>
          <p:cNvPr id="345113" name="Object 25"/>
          <p:cNvGraphicFramePr>
            <a:graphicFrameLocks noChangeAspect="1"/>
          </p:cNvGraphicFramePr>
          <p:nvPr/>
        </p:nvGraphicFramePr>
        <p:xfrm>
          <a:off x="5410200" y="5000625"/>
          <a:ext cx="1371600" cy="788988"/>
        </p:xfrm>
        <a:graphic>
          <a:graphicData uri="http://schemas.openxmlformats.org/presentationml/2006/ole">
            <mc:AlternateContent xmlns:mc="http://schemas.openxmlformats.org/markup-compatibility/2006">
              <mc:Choice xmlns:v="urn:schemas-microsoft-com:vml" Requires="v">
                <p:oleObj spid="_x0000_s19679" name="點陣圖影像" r:id="rId7" imgW="1390773" imgH="800231" progId="PBrush">
                  <p:embed/>
                </p:oleObj>
              </mc:Choice>
              <mc:Fallback>
                <p:oleObj name="點陣圖影像" r:id="rId7" imgW="1390773" imgH="800231" progId="PBrush">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5000625"/>
                        <a:ext cx="1371600" cy="788988"/>
                      </a:xfrm>
                      <a:prstGeom prst="rect">
                        <a:avLst/>
                      </a:prstGeom>
                      <a:solidFill>
                        <a:srgbClr val="CC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5114" name="Line 26"/>
          <p:cNvSpPr>
            <a:spLocks noChangeShapeType="1"/>
          </p:cNvSpPr>
          <p:nvPr/>
        </p:nvSpPr>
        <p:spPr bwMode="auto">
          <a:xfrm>
            <a:off x="6019800" y="4848225"/>
            <a:ext cx="152400" cy="0"/>
          </a:xfrm>
          <a:prstGeom prst="line">
            <a:avLst/>
          </a:prstGeom>
          <a:noFill/>
          <a:ln w="57150">
            <a:solidFill>
              <a:schemeClr val="bg2"/>
            </a:solidFill>
            <a:round/>
            <a:headEnd/>
            <a:tailEnd/>
          </a:ln>
        </p:spPr>
        <p:txBody>
          <a:bodyPr wrap="none" anchor="ctr"/>
          <a:lstStyle/>
          <a:p>
            <a:endParaRPr lang="zh-TW" altLang="en-US"/>
          </a:p>
        </p:txBody>
      </p:sp>
      <p:sp>
        <p:nvSpPr>
          <p:cNvPr id="345115" name="Oval 27"/>
          <p:cNvSpPr>
            <a:spLocks noChangeArrowheads="1"/>
          </p:cNvSpPr>
          <p:nvPr/>
        </p:nvSpPr>
        <p:spPr bwMode="auto">
          <a:xfrm>
            <a:off x="6019800" y="4543425"/>
            <a:ext cx="152400" cy="762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345116" name="Oval 28"/>
          <p:cNvSpPr>
            <a:spLocks noChangeArrowheads="1"/>
          </p:cNvSpPr>
          <p:nvPr/>
        </p:nvSpPr>
        <p:spPr bwMode="auto">
          <a:xfrm rot="-5400000">
            <a:off x="6134100" y="4276725"/>
            <a:ext cx="152400" cy="762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345117" name="Line 29"/>
          <p:cNvSpPr>
            <a:spLocks noChangeShapeType="1"/>
          </p:cNvSpPr>
          <p:nvPr/>
        </p:nvSpPr>
        <p:spPr bwMode="auto">
          <a:xfrm>
            <a:off x="6400800" y="4086225"/>
            <a:ext cx="0" cy="152400"/>
          </a:xfrm>
          <a:prstGeom prst="line">
            <a:avLst/>
          </a:prstGeom>
          <a:noFill/>
          <a:ln w="57150">
            <a:solidFill>
              <a:schemeClr val="bg2"/>
            </a:solidFill>
            <a:round/>
            <a:headEnd/>
            <a:tailEnd/>
          </a:ln>
        </p:spPr>
        <p:txBody>
          <a:bodyPr wrap="none" anchor="ctr"/>
          <a:lstStyle/>
          <a:p>
            <a:endParaRPr lang="zh-TW" altLang="en-US"/>
          </a:p>
        </p:txBody>
      </p:sp>
      <p:sp>
        <p:nvSpPr>
          <p:cNvPr id="345118" name="Line 30"/>
          <p:cNvSpPr>
            <a:spLocks noChangeShapeType="1"/>
          </p:cNvSpPr>
          <p:nvPr/>
        </p:nvSpPr>
        <p:spPr bwMode="auto">
          <a:xfrm>
            <a:off x="6553200" y="4238625"/>
            <a:ext cx="0" cy="152400"/>
          </a:xfrm>
          <a:prstGeom prst="line">
            <a:avLst/>
          </a:prstGeom>
          <a:noFill/>
          <a:ln w="57150">
            <a:solidFill>
              <a:schemeClr val="bg2"/>
            </a:solidFill>
            <a:round/>
            <a:headEnd/>
            <a:tailEnd/>
          </a:ln>
        </p:spPr>
        <p:txBody>
          <a:bodyPr wrap="none" anchor="ctr"/>
          <a:lstStyle/>
          <a:p>
            <a:endParaRPr lang="zh-TW" altLang="en-US"/>
          </a:p>
        </p:txBody>
      </p:sp>
      <p:sp>
        <p:nvSpPr>
          <p:cNvPr id="345119" name="Line 31"/>
          <p:cNvSpPr>
            <a:spLocks noChangeShapeType="1"/>
          </p:cNvSpPr>
          <p:nvPr/>
        </p:nvSpPr>
        <p:spPr bwMode="auto">
          <a:xfrm>
            <a:off x="6553200" y="4467225"/>
            <a:ext cx="152400" cy="0"/>
          </a:xfrm>
          <a:prstGeom prst="line">
            <a:avLst/>
          </a:prstGeom>
          <a:noFill/>
          <a:ln w="57150">
            <a:solidFill>
              <a:schemeClr val="bg2"/>
            </a:solidFill>
            <a:round/>
            <a:headEnd/>
            <a:tailEnd/>
          </a:ln>
        </p:spPr>
        <p:txBody>
          <a:bodyPr wrap="none" anchor="ctr"/>
          <a:lstStyle/>
          <a:p>
            <a:endParaRPr lang="zh-TW" altLang="en-US"/>
          </a:p>
        </p:txBody>
      </p:sp>
      <p:sp>
        <p:nvSpPr>
          <p:cNvPr id="345120" name="Oval 32"/>
          <p:cNvSpPr>
            <a:spLocks noChangeArrowheads="1"/>
          </p:cNvSpPr>
          <p:nvPr/>
        </p:nvSpPr>
        <p:spPr bwMode="auto">
          <a:xfrm>
            <a:off x="6629400" y="46196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345121" name="Oval 33"/>
          <p:cNvSpPr>
            <a:spLocks noChangeArrowheads="1"/>
          </p:cNvSpPr>
          <p:nvPr/>
        </p:nvSpPr>
        <p:spPr bwMode="auto">
          <a:xfrm>
            <a:off x="6629400" y="48482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345122" name="Line 34"/>
          <p:cNvSpPr>
            <a:spLocks noChangeShapeType="1"/>
          </p:cNvSpPr>
          <p:nvPr/>
        </p:nvSpPr>
        <p:spPr bwMode="auto">
          <a:xfrm>
            <a:off x="6629400" y="5076825"/>
            <a:ext cx="152400" cy="0"/>
          </a:xfrm>
          <a:prstGeom prst="line">
            <a:avLst/>
          </a:prstGeom>
          <a:noFill/>
          <a:ln w="57150">
            <a:solidFill>
              <a:schemeClr val="bg2"/>
            </a:solidFill>
            <a:round/>
            <a:headEnd/>
            <a:tailEnd/>
          </a:ln>
        </p:spPr>
        <p:txBody>
          <a:bodyPr wrap="none" anchor="ctr"/>
          <a:lstStyle/>
          <a:p>
            <a:endParaRPr lang="zh-TW" altLang="en-US"/>
          </a:p>
        </p:txBody>
      </p:sp>
      <p:sp>
        <p:nvSpPr>
          <p:cNvPr id="345123" name="Line 35"/>
          <p:cNvSpPr>
            <a:spLocks noChangeShapeType="1"/>
          </p:cNvSpPr>
          <p:nvPr/>
        </p:nvSpPr>
        <p:spPr bwMode="auto">
          <a:xfrm>
            <a:off x="6629400" y="5305425"/>
            <a:ext cx="152400" cy="0"/>
          </a:xfrm>
          <a:prstGeom prst="line">
            <a:avLst/>
          </a:prstGeom>
          <a:noFill/>
          <a:ln w="57150">
            <a:solidFill>
              <a:schemeClr val="bg2"/>
            </a:solidFill>
            <a:round/>
            <a:headEnd/>
            <a:tailEnd/>
          </a:ln>
        </p:spPr>
        <p:txBody>
          <a:bodyPr wrap="none" anchor="ctr"/>
          <a:lstStyle/>
          <a:p>
            <a:endParaRPr lang="zh-TW" altLang="en-US"/>
          </a:p>
        </p:txBody>
      </p:sp>
      <p:sp>
        <p:nvSpPr>
          <p:cNvPr id="345124" name="Line 36"/>
          <p:cNvSpPr>
            <a:spLocks noChangeShapeType="1"/>
          </p:cNvSpPr>
          <p:nvPr/>
        </p:nvSpPr>
        <p:spPr bwMode="auto">
          <a:xfrm rot="-806917">
            <a:off x="6629400" y="5457825"/>
            <a:ext cx="152400" cy="1588"/>
          </a:xfrm>
          <a:prstGeom prst="line">
            <a:avLst/>
          </a:prstGeom>
          <a:noFill/>
          <a:ln w="57150">
            <a:solidFill>
              <a:schemeClr val="bg2"/>
            </a:solidFill>
            <a:round/>
            <a:headEnd/>
            <a:tailEnd/>
          </a:ln>
        </p:spPr>
        <p:txBody>
          <a:bodyPr wrap="none" anchor="ctr"/>
          <a:lstStyle/>
          <a:p>
            <a:endParaRPr lang="zh-TW" altLang="en-US"/>
          </a:p>
        </p:txBody>
      </p:sp>
      <p:sp>
        <p:nvSpPr>
          <p:cNvPr id="345125" name="Line 37"/>
          <p:cNvSpPr>
            <a:spLocks noChangeShapeType="1"/>
          </p:cNvSpPr>
          <p:nvPr/>
        </p:nvSpPr>
        <p:spPr bwMode="auto">
          <a:xfrm rot="-2863345">
            <a:off x="6628607" y="5611019"/>
            <a:ext cx="152400" cy="1587"/>
          </a:xfrm>
          <a:prstGeom prst="line">
            <a:avLst/>
          </a:prstGeom>
          <a:noFill/>
          <a:ln w="57150">
            <a:solidFill>
              <a:schemeClr val="bg2"/>
            </a:solidFill>
            <a:round/>
            <a:headEnd/>
            <a:tailEnd/>
          </a:ln>
        </p:spPr>
        <p:txBody>
          <a:bodyPr wrap="none" anchor="ctr"/>
          <a:lstStyle/>
          <a:p>
            <a:endParaRPr lang="zh-TW" altLang="en-US"/>
          </a:p>
        </p:txBody>
      </p:sp>
      <p:sp>
        <p:nvSpPr>
          <p:cNvPr id="345126" name="Line 38"/>
          <p:cNvSpPr>
            <a:spLocks noChangeShapeType="1"/>
          </p:cNvSpPr>
          <p:nvPr/>
        </p:nvSpPr>
        <p:spPr bwMode="auto">
          <a:xfrm flipV="1">
            <a:off x="6629400" y="5686425"/>
            <a:ext cx="152400" cy="76200"/>
          </a:xfrm>
          <a:prstGeom prst="line">
            <a:avLst/>
          </a:prstGeom>
          <a:noFill/>
          <a:ln w="57150">
            <a:solidFill>
              <a:schemeClr val="bg2"/>
            </a:solidFill>
            <a:round/>
            <a:headEnd/>
            <a:tailEnd/>
          </a:ln>
        </p:spPr>
        <p:txBody>
          <a:bodyPr wrap="none" anchor="ctr"/>
          <a:lstStyle/>
          <a:p>
            <a:endParaRPr lang="zh-TW" altLang="en-US"/>
          </a:p>
        </p:txBody>
      </p:sp>
      <p:sp>
        <p:nvSpPr>
          <p:cNvPr id="345127" name="Line 39"/>
          <p:cNvSpPr>
            <a:spLocks noChangeShapeType="1"/>
          </p:cNvSpPr>
          <p:nvPr/>
        </p:nvSpPr>
        <p:spPr bwMode="auto">
          <a:xfrm rot="3071317" flipV="1">
            <a:off x="6591300" y="5724525"/>
            <a:ext cx="152400" cy="76200"/>
          </a:xfrm>
          <a:prstGeom prst="line">
            <a:avLst/>
          </a:prstGeom>
          <a:noFill/>
          <a:ln w="57150">
            <a:solidFill>
              <a:schemeClr val="bg2"/>
            </a:solidFill>
            <a:round/>
            <a:headEnd/>
            <a:tailEnd/>
          </a:ln>
        </p:spPr>
        <p:txBody>
          <a:bodyPr wrap="none" anchor="ctr"/>
          <a:lstStyle/>
          <a:p>
            <a:endParaRPr lang="zh-TW" altLang="en-US"/>
          </a:p>
        </p:txBody>
      </p:sp>
      <p:sp>
        <p:nvSpPr>
          <p:cNvPr id="345128" name="Oval 40"/>
          <p:cNvSpPr>
            <a:spLocks noChangeArrowheads="1"/>
          </p:cNvSpPr>
          <p:nvPr/>
        </p:nvSpPr>
        <p:spPr bwMode="auto">
          <a:xfrm>
            <a:off x="6629400" y="56864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345129" name="Line 41"/>
          <p:cNvSpPr>
            <a:spLocks noChangeShapeType="1"/>
          </p:cNvSpPr>
          <p:nvPr/>
        </p:nvSpPr>
        <p:spPr bwMode="auto">
          <a:xfrm>
            <a:off x="6629400" y="5762625"/>
            <a:ext cx="152400" cy="0"/>
          </a:xfrm>
          <a:prstGeom prst="line">
            <a:avLst/>
          </a:prstGeom>
          <a:noFill/>
          <a:ln w="57150">
            <a:solidFill>
              <a:schemeClr val="bg2"/>
            </a:solidFill>
            <a:round/>
            <a:headEnd/>
            <a:tailEnd/>
          </a:ln>
        </p:spPr>
        <p:txBody>
          <a:bodyPr wrap="none" anchor="ctr"/>
          <a:lstStyle/>
          <a:p>
            <a:endParaRPr lang="zh-TW" altLang="en-US"/>
          </a:p>
        </p:txBody>
      </p:sp>
      <p:sp>
        <p:nvSpPr>
          <p:cNvPr id="345130" name="Rectangle 42"/>
          <p:cNvSpPr>
            <a:spLocks noGrp="1" noChangeArrowheads="1"/>
          </p:cNvSpPr>
          <p:nvPr>
            <p:ph type="title"/>
          </p:nvPr>
        </p:nvSpPr>
        <p:spPr>
          <a:xfrm>
            <a:off x="539552" y="260648"/>
            <a:ext cx="8102674"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345131" name="Rectangle 43"/>
          <p:cNvSpPr>
            <a:spLocks noGrp="1" noChangeArrowheads="1"/>
          </p:cNvSpPr>
          <p:nvPr>
            <p:ph type="body" idx="1"/>
          </p:nvPr>
        </p:nvSpPr>
        <p:spPr>
          <a:xfrm>
            <a:off x="684213" y="1557338"/>
            <a:ext cx="8140700" cy="2252662"/>
          </a:xfrm>
        </p:spPr>
        <p:txBody>
          <a:bodyPr/>
          <a:lstStyle/>
          <a:p>
            <a:pPr eaLnBrk="1" hangingPunct="1">
              <a:defRPr/>
            </a:pPr>
            <a:r>
              <a:rPr lang="en-US" altLang="zh-TW" sz="4800" smtClean="0"/>
              <a:t>Consider the random experiment of flipping a coin twice.</a:t>
            </a:r>
            <a:endParaRPr lang="zh-TW" altLang="en-US" sz="4800" smtClean="0"/>
          </a:p>
        </p:txBody>
      </p:sp>
      <p:sp>
        <p:nvSpPr>
          <p:cNvPr id="345132" name="Text Box 44"/>
          <p:cNvSpPr txBox="1">
            <a:spLocks noChangeArrowheads="1"/>
          </p:cNvSpPr>
          <p:nvPr/>
        </p:nvSpPr>
        <p:spPr bwMode="auto">
          <a:xfrm>
            <a:off x="2987675" y="6021388"/>
            <a:ext cx="1368425" cy="641350"/>
          </a:xfrm>
          <a:prstGeom prst="rect">
            <a:avLst/>
          </a:prstGeom>
          <a:noFill/>
          <a:ln w="12700">
            <a:noFill/>
            <a:miter lim="800000"/>
            <a:headEnd/>
            <a:tailEnd/>
          </a:ln>
          <a:effectLst/>
        </p:spPr>
        <p:txBody>
          <a:bodyPr>
            <a:spAutoFit/>
          </a:bodyPr>
          <a:lstStyle/>
          <a:p>
            <a:pPr>
              <a:spcBef>
                <a:spcPct val="50000"/>
              </a:spcBef>
              <a:defRPr/>
            </a:pPr>
            <a:r>
              <a:rPr lang="en-US" altLang="zh-TW" sz="3600">
                <a:effectLst>
                  <a:outerShdw blurRad="38100" dist="38100" dir="2700000" algn="tl">
                    <a:srgbClr val="000000"/>
                  </a:outerShdw>
                </a:effectLst>
              </a:rPr>
              <a:t>Once</a:t>
            </a:r>
          </a:p>
        </p:txBody>
      </p:sp>
      <p:sp>
        <p:nvSpPr>
          <p:cNvPr id="345133" name="Text Box 45"/>
          <p:cNvSpPr txBox="1">
            <a:spLocks noChangeArrowheads="1"/>
          </p:cNvSpPr>
          <p:nvPr/>
        </p:nvSpPr>
        <p:spPr bwMode="auto">
          <a:xfrm>
            <a:off x="5580063" y="6021388"/>
            <a:ext cx="1368425" cy="641350"/>
          </a:xfrm>
          <a:prstGeom prst="rect">
            <a:avLst/>
          </a:prstGeom>
          <a:noFill/>
          <a:ln w="12700">
            <a:noFill/>
            <a:miter lim="800000"/>
            <a:headEnd/>
            <a:tailEnd/>
          </a:ln>
          <a:effectLst/>
        </p:spPr>
        <p:txBody>
          <a:bodyPr>
            <a:spAutoFit/>
          </a:bodyPr>
          <a:lstStyle/>
          <a:p>
            <a:pPr>
              <a:spcBef>
                <a:spcPct val="50000"/>
              </a:spcBef>
              <a:defRPr/>
            </a:pPr>
            <a:r>
              <a:rPr lang="en-US" altLang="zh-TW" sz="3600">
                <a:effectLst>
                  <a:outerShdw blurRad="38100" dist="38100" dir="2700000" algn="tl">
                    <a:srgbClr val="000000"/>
                  </a:outerShdw>
                </a:effectLst>
              </a:rPr>
              <a:t>Twice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5132"/>
                                        </p:tgtEl>
                                        <p:attrNameLst>
                                          <p:attrName>style.visibility</p:attrName>
                                        </p:attrNameLst>
                                      </p:cBhvr>
                                      <p:to>
                                        <p:strVal val="visible"/>
                                      </p:to>
                                    </p:set>
                                    <p:animEffect transition="in" filter="dissolve">
                                      <p:cBhvr>
                                        <p:cTn id="7" dur="500"/>
                                        <p:tgtEl>
                                          <p:spTgt spid="345132"/>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345090"/>
                                        </p:tgtEl>
                                        <p:attrNameLst>
                                          <p:attrName>style.visibility</p:attrName>
                                        </p:attrNameLst>
                                      </p:cBhvr>
                                      <p:to>
                                        <p:strVal val="visible"/>
                                      </p:to>
                                    </p:set>
                                    <p:animEffect transition="in" filter="box(out)">
                                      <p:cBhvr>
                                        <p:cTn id="11" dur="500"/>
                                        <p:tgtEl>
                                          <p:spTgt spid="345090"/>
                                        </p:tgtEl>
                                      </p:cBhvr>
                                    </p:animEffect>
                                  </p:childTnLst>
                                </p:cTn>
                              </p:par>
                            </p:childTnLst>
                          </p:cTn>
                        </p:par>
                        <p:par>
                          <p:cTn id="12" fill="hold">
                            <p:stCondLst>
                              <p:cond delay="1000"/>
                            </p:stCondLst>
                            <p:childTnLst>
                              <p:par>
                                <p:cTn id="13" presetID="11" presetClass="entr" presetSubtype="0" fill="hold" nodeType="afterEffect">
                                  <p:stCondLst>
                                    <p:cond delay="0"/>
                                  </p:stCondLst>
                                  <p:childTnLst>
                                    <p:set>
                                      <p:cBhvr>
                                        <p:cTn id="14" dur="75">
                                          <p:stCondLst>
                                            <p:cond delay="0"/>
                                          </p:stCondLst>
                                        </p:cTn>
                                        <p:tgtEl>
                                          <p:spTgt spid="345091"/>
                                        </p:tgtEl>
                                        <p:attrNameLst>
                                          <p:attrName>style.visibility</p:attrName>
                                        </p:attrNameLst>
                                      </p:cBhvr>
                                      <p:to>
                                        <p:strVal val="visible"/>
                                      </p:to>
                                    </p:set>
                                  </p:childTnLst>
                                </p:cTn>
                              </p:par>
                            </p:childTnLst>
                          </p:cTn>
                        </p:par>
                        <p:par>
                          <p:cTn id="15" fill="hold">
                            <p:stCondLst>
                              <p:cond delay="1075"/>
                            </p:stCondLst>
                            <p:childTnLst>
                              <p:par>
                                <p:cTn id="16" presetID="11" presetClass="entr" presetSubtype="0" fill="hold" nodeType="afterEffect">
                                  <p:stCondLst>
                                    <p:cond delay="0"/>
                                  </p:stCondLst>
                                  <p:childTnLst>
                                    <p:set>
                                      <p:cBhvr>
                                        <p:cTn id="17" dur="75">
                                          <p:stCondLst>
                                            <p:cond delay="0"/>
                                          </p:stCondLst>
                                        </p:cTn>
                                        <p:tgtEl>
                                          <p:spTgt spid="345092"/>
                                        </p:tgtEl>
                                        <p:attrNameLst>
                                          <p:attrName>style.visibility</p:attrName>
                                        </p:attrNameLst>
                                      </p:cBhvr>
                                      <p:to>
                                        <p:strVal val="visible"/>
                                      </p:to>
                                    </p:set>
                                  </p:childTnLst>
                                </p:cTn>
                              </p:par>
                            </p:childTnLst>
                          </p:cTn>
                        </p:par>
                        <p:par>
                          <p:cTn id="18" fill="hold">
                            <p:stCondLst>
                              <p:cond delay="1150"/>
                            </p:stCondLst>
                            <p:childTnLst>
                              <p:par>
                                <p:cTn id="19" presetID="1" presetClass="entr" presetSubtype="0" fill="hold" nodeType="afterEffect">
                                  <p:stCondLst>
                                    <p:cond delay="0"/>
                                  </p:stCondLst>
                                  <p:childTnLst>
                                    <p:set>
                                      <p:cBhvr>
                                        <p:cTn id="20" dur="1" fill="hold">
                                          <p:stCondLst>
                                            <p:cond delay="499"/>
                                          </p:stCondLst>
                                        </p:cTn>
                                        <p:tgtEl>
                                          <p:spTgt spid="345093"/>
                                        </p:tgtEl>
                                        <p:attrNameLst>
                                          <p:attrName>style.visibility</p:attrName>
                                        </p:attrNameLst>
                                      </p:cBhvr>
                                      <p:to>
                                        <p:strVal val="visible"/>
                                      </p:to>
                                    </p:set>
                                  </p:childTnLst>
                                </p:cTn>
                              </p:par>
                            </p:childTnLst>
                          </p:cTn>
                        </p:par>
                        <p:par>
                          <p:cTn id="21" fill="hold">
                            <p:stCondLst>
                              <p:cond delay="1650"/>
                            </p:stCondLst>
                            <p:childTnLst>
                              <p:par>
                                <p:cTn id="22" presetID="11" presetClass="entr" presetSubtype="0" fill="hold" grpId="0" nodeType="afterEffect">
                                  <p:stCondLst>
                                    <p:cond delay="0"/>
                                  </p:stCondLst>
                                  <p:childTnLst>
                                    <p:set>
                                      <p:cBhvr>
                                        <p:cTn id="23" dur="75">
                                          <p:stCondLst>
                                            <p:cond delay="0"/>
                                          </p:stCondLst>
                                        </p:cTn>
                                        <p:tgtEl>
                                          <p:spTgt spid="345094"/>
                                        </p:tgtEl>
                                        <p:attrNameLst>
                                          <p:attrName>style.visibility</p:attrName>
                                        </p:attrNameLst>
                                      </p:cBhvr>
                                      <p:to>
                                        <p:strVal val="visible"/>
                                      </p:to>
                                    </p:set>
                                  </p:childTnLst>
                                  <p:subTnLst>
                                    <p:set>
                                      <p:cBhvr override="childStyle">
                                        <p:cTn dur="1" fill="hold" display="0" masterRel="nextClick" afterEffect="1"/>
                                        <p:tgtEl>
                                          <p:spTgt spid="345094"/>
                                        </p:tgtEl>
                                        <p:attrNameLst>
                                          <p:attrName>style.visibility</p:attrName>
                                        </p:attrNameLst>
                                      </p:cBhvr>
                                      <p:to>
                                        <p:strVal val="hidden"/>
                                      </p:to>
                                    </p:set>
                                  </p:subTnLst>
                                </p:cTn>
                              </p:par>
                            </p:childTnLst>
                          </p:cTn>
                        </p:par>
                        <p:par>
                          <p:cTn id="24" fill="hold">
                            <p:stCondLst>
                              <p:cond delay="1725"/>
                            </p:stCondLst>
                            <p:childTnLst>
                              <p:par>
                                <p:cTn id="25" presetID="11" presetClass="entr" presetSubtype="0" fill="hold" grpId="0" nodeType="afterEffect">
                                  <p:stCondLst>
                                    <p:cond delay="0"/>
                                  </p:stCondLst>
                                  <p:childTnLst>
                                    <p:set>
                                      <p:cBhvr>
                                        <p:cTn id="26" dur="75">
                                          <p:stCondLst>
                                            <p:cond delay="0"/>
                                          </p:stCondLst>
                                        </p:cTn>
                                        <p:tgtEl>
                                          <p:spTgt spid="345095"/>
                                        </p:tgtEl>
                                        <p:attrNameLst>
                                          <p:attrName>style.visibility</p:attrName>
                                        </p:attrNameLst>
                                      </p:cBhvr>
                                      <p:to>
                                        <p:strVal val="visible"/>
                                      </p:to>
                                    </p:set>
                                  </p:childTnLst>
                                  <p:subTnLst>
                                    <p:set>
                                      <p:cBhvr override="childStyle">
                                        <p:cTn dur="1" fill="hold" display="0" masterRel="nextClick" afterEffect="1"/>
                                        <p:tgtEl>
                                          <p:spTgt spid="345095"/>
                                        </p:tgtEl>
                                        <p:attrNameLst>
                                          <p:attrName>style.visibility</p:attrName>
                                        </p:attrNameLst>
                                      </p:cBhvr>
                                      <p:to>
                                        <p:strVal val="hidden"/>
                                      </p:to>
                                    </p:set>
                                  </p:subTnLst>
                                </p:cTn>
                              </p:par>
                            </p:childTnLst>
                          </p:cTn>
                        </p:par>
                        <p:par>
                          <p:cTn id="27" fill="hold">
                            <p:stCondLst>
                              <p:cond delay="1800"/>
                            </p:stCondLst>
                            <p:childTnLst>
                              <p:par>
                                <p:cTn id="28" presetID="11" presetClass="entr" presetSubtype="0" fill="hold" grpId="0" nodeType="afterEffect">
                                  <p:stCondLst>
                                    <p:cond delay="0"/>
                                  </p:stCondLst>
                                  <p:childTnLst>
                                    <p:set>
                                      <p:cBhvr>
                                        <p:cTn id="29" dur="75">
                                          <p:stCondLst>
                                            <p:cond delay="0"/>
                                          </p:stCondLst>
                                        </p:cTn>
                                        <p:tgtEl>
                                          <p:spTgt spid="345096"/>
                                        </p:tgtEl>
                                        <p:attrNameLst>
                                          <p:attrName>style.visibility</p:attrName>
                                        </p:attrNameLst>
                                      </p:cBhvr>
                                      <p:to>
                                        <p:strVal val="visible"/>
                                      </p:to>
                                    </p:set>
                                  </p:childTnLst>
                                  <p:subTnLst>
                                    <p:set>
                                      <p:cBhvr override="childStyle">
                                        <p:cTn dur="1" fill="hold" display="0" masterRel="nextClick" afterEffect="1"/>
                                        <p:tgtEl>
                                          <p:spTgt spid="345096"/>
                                        </p:tgtEl>
                                        <p:attrNameLst>
                                          <p:attrName>style.visibility</p:attrName>
                                        </p:attrNameLst>
                                      </p:cBhvr>
                                      <p:to>
                                        <p:strVal val="hidden"/>
                                      </p:to>
                                    </p:set>
                                  </p:subTnLst>
                                </p:cTn>
                              </p:par>
                            </p:childTnLst>
                          </p:cTn>
                        </p:par>
                        <p:par>
                          <p:cTn id="30" fill="hold">
                            <p:stCondLst>
                              <p:cond delay="1875"/>
                            </p:stCondLst>
                            <p:childTnLst>
                              <p:par>
                                <p:cTn id="31" presetID="11" presetClass="entr" presetSubtype="0" fill="hold" grpId="0" nodeType="afterEffect">
                                  <p:stCondLst>
                                    <p:cond delay="0"/>
                                  </p:stCondLst>
                                  <p:childTnLst>
                                    <p:set>
                                      <p:cBhvr>
                                        <p:cTn id="32" dur="75">
                                          <p:stCondLst>
                                            <p:cond delay="0"/>
                                          </p:stCondLst>
                                        </p:cTn>
                                        <p:tgtEl>
                                          <p:spTgt spid="345097"/>
                                        </p:tgtEl>
                                        <p:attrNameLst>
                                          <p:attrName>style.visibility</p:attrName>
                                        </p:attrNameLst>
                                      </p:cBhvr>
                                      <p:to>
                                        <p:strVal val="visible"/>
                                      </p:to>
                                    </p:set>
                                  </p:childTnLst>
                                  <p:subTnLst>
                                    <p:set>
                                      <p:cBhvr override="childStyle">
                                        <p:cTn dur="1" fill="hold" display="0" masterRel="nextClick" afterEffect="1"/>
                                        <p:tgtEl>
                                          <p:spTgt spid="345097"/>
                                        </p:tgtEl>
                                        <p:attrNameLst>
                                          <p:attrName>style.visibility</p:attrName>
                                        </p:attrNameLst>
                                      </p:cBhvr>
                                      <p:to>
                                        <p:strVal val="hidden"/>
                                      </p:to>
                                    </p:set>
                                  </p:subTnLst>
                                </p:cTn>
                              </p:par>
                            </p:childTnLst>
                          </p:cTn>
                        </p:par>
                        <p:par>
                          <p:cTn id="33" fill="hold">
                            <p:stCondLst>
                              <p:cond delay="1950"/>
                            </p:stCondLst>
                            <p:childTnLst>
                              <p:par>
                                <p:cTn id="34" presetID="11" presetClass="entr" presetSubtype="0" fill="hold" grpId="0" nodeType="afterEffect">
                                  <p:stCondLst>
                                    <p:cond delay="0"/>
                                  </p:stCondLst>
                                  <p:childTnLst>
                                    <p:set>
                                      <p:cBhvr>
                                        <p:cTn id="35" dur="75">
                                          <p:stCondLst>
                                            <p:cond delay="0"/>
                                          </p:stCondLst>
                                        </p:cTn>
                                        <p:tgtEl>
                                          <p:spTgt spid="345098"/>
                                        </p:tgtEl>
                                        <p:attrNameLst>
                                          <p:attrName>style.visibility</p:attrName>
                                        </p:attrNameLst>
                                      </p:cBhvr>
                                      <p:to>
                                        <p:strVal val="visible"/>
                                      </p:to>
                                    </p:set>
                                  </p:childTnLst>
                                  <p:subTnLst>
                                    <p:set>
                                      <p:cBhvr override="childStyle">
                                        <p:cTn dur="1" fill="hold" display="0" masterRel="nextClick" afterEffect="1"/>
                                        <p:tgtEl>
                                          <p:spTgt spid="345098"/>
                                        </p:tgtEl>
                                        <p:attrNameLst>
                                          <p:attrName>style.visibility</p:attrName>
                                        </p:attrNameLst>
                                      </p:cBhvr>
                                      <p:to>
                                        <p:strVal val="hidden"/>
                                      </p:to>
                                    </p:set>
                                  </p:subTnLst>
                                </p:cTn>
                              </p:par>
                            </p:childTnLst>
                          </p:cTn>
                        </p:par>
                        <p:par>
                          <p:cTn id="36" fill="hold">
                            <p:stCondLst>
                              <p:cond delay="2025"/>
                            </p:stCondLst>
                            <p:childTnLst>
                              <p:par>
                                <p:cTn id="37" presetID="11" presetClass="entr" presetSubtype="0" fill="hold" grpId="0" nodeType="afterEffect">
                                  <p:stCondLst>
                                    <p:cond delay="0"/>
                                  </p:stCondLst>
                                  <p:childTnLst>
                                    <p:set>
                                      <p:cBhvr>
                                        <p:cTn id="38" dur="75">
                                          <p:stCondLst>
                                            <p:cond delay="0"/>
                                          </p:stCondLst>
                                        </p:cTn>
                                        <p:tgtEl>
                                          <p:spTgt spid="345099"/>
                                        </p:tgtEl>
                                        <p:attrNameLst>
                                          <p:attrName>style.visibility</p:attrName>
                                        </p:attrNameLst>
                                      </p:cBhvr>
                                      <p:to>
                                        <p:strVal val="visible"/>
                                      </p:to>
                                    </p:set>
                                  </p:childTnLst>
                                  <p:subTnLst>
                                    <p:set>
                                      <p:cBhvr override="childStyle">
                                        <p:cTn dur="1" fill="hold" display="0" masterRel="nextClick" afterEffect="1"/>
                                        <p:tgtEl>
                                          <p:spTgt spid="345099"/>
                                        </p:tgtEl>
                                        <p:attrNameLst>
                                          <p:attrName>style.visibility</p:attrName>
                                        </p:attrNameLst>
                                      </p:cBhvr>
                                      <p:to>
                                        <p:strVal val="hidden"/>
                                      </p:to>
                                    </p:set>
                                  </p:subTnLst>
                                </p:cTn>
                              </p:par>
                            </p:childTnLst>
                          </p:cTn>
                        </p:par>
                        <p:par>
                          <p:cTn id="39" fill="hold">
                            <p:stCondLst>
                              <p:cond delay="2100"/>
                            </p:stCondLst>
                            <p:childTnLst>
                              <p:par>
                                <p:cTn id="40" presetID="11" presetClass="entr" presetSubtype="0" fill="hold" grpId="0" nodeType="afterEffect">
                                  <p:stCondLst>
                                    <p:cond delay="0"/>
                                  </p:stCondLst>
                                  <p:childTnLst>
                                    <p:set>
                                      <p:cBhvr>
                                        <p:cTn id="41" dur="75">
                                          <p:stCondLst>
                                            <p:cond delay="0"/>
                                          </p:stCondLst>
                                        </p:cTn>
                                        <p:tgtEl>
                                          <p:spTgt spid="345100"/>
                                        </p:tgtEl>
                                        <p:attrNameLst>
                                          <p:attrName>style.visibility</p:attrName>
                                        </p:attrNameLst>
                                      </p:cBhvr>
                                      <p:to>
                                        <p:strVal val="visible"/>
                                      </p:to>
                                    </p:set>
                                  </p:childTnLst>
                                  <p:subTnLst>
                                    <p:set>
                                      <p:cBhvr override="childStyle">
                                        <p:cTn dur="1" fill="hold" display="0" masterRel="nextClick" afterEffect="1"/>
                                        <p:tgtEl>
                                          <p:spTgt spid="345100"/>
                                        </p:tgtEl>
                                        <p:attrNameLst>
                                          <p:attrName>style.visibility</p:attrName>
                                        </p:attrNameLst>
                                      </p:cBhvr>
                                      <p:to>
                                        <p:strVal val="hidden"/>
                                      </p:to>
                                    </p:set>
                                  </p:subTnLst>
                                </p:cTn>
                              </p:par>
                            </p:childTnLst>
                          </p:cTn>
                        </p:par>
                        <p:par>
                          <p:cTn id="42" fill="hold">
                            <p:stCondLst>
                              <p:cond delay="2175"/>
                            </p:stCondLst>
                            <p:childTnLst>
                              <p:par>
                                <p:cTn id="43" presetID="11" presetClass="entr" presetSubtype="0" fill="hold" grpId="0" nodeType="afterEffect">
                                  <p:stCondLst>
                                    <p:cond delay="0"/>
                                  </p:stCondLst>
                                  <p:childTnLst>
                                    <p:set>
                                      <p:cBhvr>
                                        <p:cTn id="44" dur="75">
                                          <p:stCondLst>
                                            <p:cond delay="0"/>
                                          </p:stCondLst>
                                        </p:cTn>
                                        <p:tgtEl>
                                          <p:spTgt spid="345101"/>
                                        </p:tgtEl>
                                        <p:attrNameLst>
                                          <p:attrName>style.visibility</p:attrName>
                                        </p:attrNameLst>
                                      </p:cBhvr>
                                      <p:to>
                                        <p:strVal val="visible"/>
                                      </p:to>
                                    </p:set>
                                  </p:childTnLst>
                                  <p:subTnLst>
                                    <p:set>
                                      <p:cBhvr override="childStyle">
                                        <p:cTn dur="1" fill="hold" display="0" masterRel="nextClick" afterEffect="1"/>
                                        <p:tgtEl>
                                          <p:spTgt spid="345101"/>
                                        </p:tgtEl>
                                        <p:attrNameLst>
                                          <p:attrName>style.visibility</p:attrName>
                                        </p:attrNameLst>
                                      </p:cBhvr>
                                      <p:to>
                                        <p:strVal val="hidden"/>
                                      </p:to>
                                    </p:set>
                                  </p:subTnLst>
                                </p:cTn>
                              </p:par>
                            </p:childTnLst>
                          </p:cTn>
                        </p:par>
                        <p:par>
                          <p:cTn id="45" fill="hold">
                            <p:stCondLst>
                              <p:cond delay="2250"/>
                            </p:stCondLst>
                            <p:childTnLst>
                              <p:par>
                                <p:cTn id="46" presetID="11" presetClass="entr" presetSubtype="0" fill="hold" grpId="0" nodeType="afterEffect">
                                  <p:stCondLst>
                                    <p:cond delay="0"/>
                                  </p:stCondLst>
                                  <p:childTnLst>
                                    <p:set>
                                      <p:cBhvr>
                                        <p:cTn id="47" dur="75">
                                          <p:stCondLst>
                                            <p:cond delay="0"/>
                                          </p:stCondLst>
                                        </p:cTn>
                                        <p:tgtEl>
                                          <p:spTgt spid="345102"/>
                                        </p:tgtEl>
                                        <p:attrNameLst>
                                          <p:attrName>style.visibility</p:attrName>
                                        </p:attrNameLst>
                                      </p:cBhvr>
                                      <p:to>
                                        <p:strVal val="visible"/>
                                      </p:to>
                                    </p:set>
                                  </p:childTnLst>
                                  <p:subTnLst>
                                    <p:set>
                                      <p:cBhvr override="childStyle">
                                        <p:cTn dur="1" fill="hold" display="0" masterRel="nextClick" afterEffect="1"/>
                                        <p:tgtEl>
                                          <p:spTgt spid="345102"/>
                                        </p:tgtEl>
                                        <p:attrNameLst>
                                          <p:attrName>style.visibility</p:attrName>
                                        </p:attrNameLst>
                                      </p:cBhvr>
                                      <p:to>
                                        <p:strVal val="hidden"/>
                                      </p:to>
                                    </p:set>
                                  </p:subTnLst>
                                </p:cTn>
                              </p:par>
                            </p:childTnLst>
                          </p:cTn>
                        </p:par>
                        <p:par>
                          <p:cTn id="48" fill="hold">
                            <p:stCondLst>
                              <p:cond delay="2325"/>
                            </p:stCondLst>
                            <p:childTnLst>
                              <p:par>
                                <p:cTn id="49" presetID="11" presetClass="entr" presetSubtype="0" fill="hold" grpId="0" nodeType="afterEffect">
                                  <p:stCondLst>
                                    <p:cond delay="0"/>
                                  </p:stCondLst>
                                  <p:childTnLst>
                                    <p:set>
                                      <p:cBhvr>
                                        <p:cTn id="50" dur="75">
                                          <p:stCondLst>
                                            <p:cond delay="0"/>
                                          </p:stCondLst>
                                        </p:cTn>
                                        <p:tgtEl>
                                          <p:spTgt spid="345103"/>
                                        </p:tgtEl>
                                        <p:attrNameLst>
                                          <p:attrName>style.visibility</p:attrName>
                                        </p:attrNameLst>
                                      </p:cBhvr>
                                      <p:to>
                                        <p:strVal val="visible"/>
                                      </p:to>
                                    </p:set>
                                  </p:childTnLst>
                                  <p:subTnLst>
                                    <p:set>
                                      <p:cBhvr override="childStyle">
                                        <p:cTn dur="1" fill="hold" display="0" masterRel="nextClick" afterEffect="1"/>
                                        <p:tgtEl>
                                          <p:spTgt spid="345103"/>
                                        </p:tgtEl>
                                        <p:attrNameLst>
                                          <p:attrName>style.visibility</p:attrName>
                                        </p:attrNameLst>
                                      </p:cBhvr>
                                      <p:to>
                                        <p:strVal val="hidden"/>
                                      </p:to>
                                    </p:set>
                                  </p:subTnLst>
                                </p:cTn>
                              </p:par>
                            </p:childTnLst>
                          </p:cTn>
                        </p:par>
                        <p:par>
                          <p:cTn id="51" fill="hold">
                            <p:stCondLst>
                              <p:cond delay="2400"/>
                            </p:stCondLst>
                            <p:childTnLst>
                              <p:par>
                                <p:cTn id="52" presetID="11" presetClass="entr" presetSubtype="0" fill="hold" grpId="0" nodeType="afterEffect">
                                  <p:stCondLst>
                                    <p:cond delay="0"/>
                                  </p:stCondLst>
                                  <p:childTnLst>
                                    <p:set>
                                      <p:cBhvr>
                                        <p:cTn id="53" dur="75">
                                          <p:stCondLst>
                                            <p:cond delay="0"/>
                                          </p:stCondLst>
                                        </p:cTn>
                                        <p:tgtEl>
                                          <p:spTgt spid="345104"/>
                                        </p:tgtEl>
                                        <p:attrNameLst>
                                          <p:attrName>style.visibility</p:attrName>
                                        </p:attrNameLst>
                                      </p:cBhvr>
                                      <p:to>
                                        <p:strVal val="visible"/>
                                      </p:to>
                                    </p:set>
                                  </p:childTnLst>
                                  <p:subTnLst>
                                    <p:set>
                                      <p:cBhvr override="childStyle">
                                        <p:cTn dur="1" fill="hold" display="0" masterRel="nextClick" afterEffect="1"/>
                                        <p:tgtEl>
                                          <p:spTgt spid="345104"/>
                                        </p:tgtEl>
                                        <p:attrNameLst>
                                          <p:attrName>style.visibility</p:attrName>
                                        </p:attrNameLst>
                                      </p:cBhvr>
                                      <p:to>
                                        <p:strVal val="hidden"/>
                                      </p:to>
                                    </p:set>
                                  </p:subTnLst>
                                </p:cTn>
                              </p:par>
                            </p:childTnLst>
                          </p:cTn>
                        </p:par>
                        <p:par>
                          <p:cTn id="54" fill="hold">
                            <p:stCondLst>
                              <p:cond delay="2475"/>
                            </p:stCondLst>
                            <p:childTnLst>
                              <p:par>
                                <p:cTn id="55" presetID="11" presetClass="entr" presetSubtype="0" fill="hold" grpId="0" nodeType="afterEffect">
                                  <p:stCondLst>
                                    <p:cond delay="0"/>
                                  </p:stCondLst>
                                  <p:childTnLst>
                                    <p:set>
                                      <p:cBhvr>
                                        <p:cTn id="56" dur="75">
                                          <p:stCondLst>
                                            <p:cond delay="0"/>
                                          </p:stCondLst>
                                        </p:cTn>
                                        <p:tgtEl>
                                          <p:spTgt spid="345105"/>
                                        </p:tgtEl>
                                        <p:attrNameLst>
                                          <p:attrName>style.visibility</p:attrName>
                                        </p:attrNameLst>
                                      </p:cBhvr>
                                      <p:to>
                                        <p:strVal val="visible"/>
                                      </p:to>
                                    </p:set>
                                  </p:childTnLst>
                                  <p:subTnLst>
                                    <p:set>
                                      <p:cBhvr override="childStyle">
                                        <p:cTn dur="1" fill="hold" display="0" masterRel="nextClick" afterEffect="1"/>
                                        <p:tgtEl>
                                          <p:spTgt spid="345105"/>
                                        </p:tgtEl>
                                        <p:attrNameLst>
                                          <p:attrName>style.visibility</p:attrName>
                                        </p:attrNameLst>
                                      </p:cBhvr>
                                      <p:to>
                                        <p:strVal val="hidden"/>
                                      </p:to>
                                    </p:set>
                                  </p:subTnLst>
                                </p:cTn>
                              </p:par>
                            </p:childTnLst>
                          </p:cTn>
                        </p:par>
                        <p:par>
                          <p:cTn id="57" fill="hold">
                            <p:stCondLst>
                              <p:cond delay="2550"/>
                            </p:stCondLst>
                            <p:childTnLst>
                              <p:par>
                                <p:cTn id="58" presetID="11" presetClass="entr" presetSubtype="0" fill="hold" grpId="0" nodeType="afterEffect">
                                  <p:stCondLst>
                                    <p:cond delay="0"/>
                                  </p:stCondLst>
                                  <p:childTnLst>
                                    <p:set>
                                      <p:cBhvr>
                                        <p:cTn id="59" dur="75">
                                          <p:stCondLst>
                                            <p:cond delay="0"/>
                                          </p:stCondLst>
                                        </p:cTn>
                                        <p:tgtEl>
                                          <p:spTgt spid="345106"/>
                                        </p:tgtEl>
                                        <p:attrNameLst>
                                          <p:attrName>style.visibility</p:attrName>
                                        </p:attrNameLst>
                                      </p:cBhvr>
                                      <p:to>
                                        <p:strVal val="visible"/>
                                      </p:to>
                                    </p:set>
                                  </p:childTnLst>
                                  <p:subTnLst>
                                    <p:set>
                                      <p:cBhvr override="childStyle">
                                        <p:cTn dur="1" fill="hold" display="0" masterRel="nextClick" afterEffect="1"/>
                                        <p:tgtEl>
                                          <p:spTgt spid="345106"/>
                                        </p:tgtEl>
                                        <p:attrNameLst>
                                          <p:attrName>style.visibility</p:attrName>
                                        </p:attrNameLst>
                                      </p:cBhvr>
                                      <p:to>
                                        <p:strVal val="hidden"/>
                                      </p:to>
                                    </p:set>
                                  </p:subTnLst>
                                </p:cTn>
                              </p:par>
                            </p:childTnLst>
                          </p:cTn>
                        </p:par>
                        <p:par>
                          <p:cTn id="60" fill="hold">
                            <p:stCondLst>
                              <p:cond delay="2625"/>
                            </p:stCondLst>
                            <p:childTnLst>
                              <p:par>
                                <p:cTn id="61" presetID="11" presetClass="entr" presetSubtype="0" fill="hold" grpId="0" nodeType="afterEffect">
                                  <p:stCondLst>
                                    <p:cond delay="0"/>
                                  </p:stCondLst>
                                  <p:childTnLst>
                                    <p:set>
                                      <p:cBhvr>
                                        <p:cTn id="62" dur="75">
                                          <p:stCondLst>
                                            <p:cond delay="0"/>
                                          </p:stCondLst>
                                        </p:cTn>
                                        <p:tgtEl>
                                          <p:spTgt spid="345107"/>
                                        </p:tgtEl>
                                        <p:attrNameLst>
                                          <p:attrName>style.visibility</p:attrName>
                                        </p:attrNameLst>
                                      </p:cBhvr>
                                      <p:to>
                                        <p:strVal val="visible"/>
                                      </p:to>
                                    </p:set>
                                  </p:childTnLst>
                                  <p:subTnLst>
                                    <p:set>
                                      <p:cBhvr override="childStyle">
                                        <p:cTn dur="1" fill="hold" display="0" masterRel="nextClick" afterEffect="1"/>
                                        <p:tgtEl>
                                          <p:spTgt spid="345107"/>
                                        </p:tgtEl>
                                        <p:attrNameLst>
                                          <p:attrName>style.visibility</p:attrName>
                                        </p:attrNameLst>
                                      </p:cBhvr>
                                      <p:to>
                                        <p:strVal val="hidden"/>
                                      </p:to>
                                    </p:set>
                                  </p:subTnLst>
                                </p:cTn>
                              </p:par>
                            </p:childTnLst>
                          </p:cTn>
                        </p:par>
                        <p:par>
                          <p:cTn id="63" fill="hold">
                            <p:stCondLst>
                              <p:cond delay="2700"/>
                            </p:stCondLst>
                            <p:childTnLst>
                              <p:par>
                                <p:cTn id="64" presetID="11" presetClass="entr" presetSubtype="0" fill="hold" grpId="0" nodeType="afterEffect">
                                  <p:stCondLst>
                                    <p:cond delay="0"/>
                                  </p:stCondLst>
                                  <p:childTnLst>
                                    <p:set>
                                      <p:cBhvr>
                                        <p:cTn id="65" dur="75">
                                          <p:stCondLst>
                                            <p:cond delay="0"/>
                                          </p:stCondLst>
                                        </p:cTn>
                                        <p:tgtEl>
                                          <p:spTgt spid="345108"/>
                                        </p:tgtEl>
                                        <p:attrNameLst>
                                          <p:attrName>style.visibility</p:attrName>
                                        </p:attrNameLst>
                                      </p:cBhvr>
                                      <p:to>
                                        <p:strVal val="visible"/>
                                      </p:to>
                                    </p:set>
                                  </p:childTnLst>
                                  <p:subTnLst>
                                    <p:set>
                                      <p:cBhvr override="childStyle">
                                        <p:cTn dur="1" fill="hold" display="0" masterRel="nextClick" afterEffect="1"/>
                                        <p:tgtEl>
                                          <p:spTgt spid="345108"/>
                                        </p:tgtEl>
                                        <p:attrNameLst>
                                          <p:attrName>style.visibility</p:attrName>
                                        </p:attrNameLst>
                                      </p:cBhvr>
                                      <p:to>
                                        <p:strVal val="hidden"/>
                                      </p:to>
                                    </p:set>
                                  </p:subTnLst>
                                </p:cTn>
                              </p:par>
                            </p:childTnLst>
                          </p:cTn>
                        </p:par>
                        <p:par>
                          <p:cTn id="66" fill="hold">
                            <p:stCondLst>
                              <p:cond delay="2775"/>
                            </p:stCondLst>
                            <p:childTnLst>
                              <p:par>
                                <p:cTn id="67" presetID="1" presetClass="entr" presetSubtype="0" fill="hold" grpId="0" nodeType="afterEffect">
                                  <p:stCondLst>
                                    <p:cond delay="0"/>
                                  </p:stCondLst>
                                  <p:childTnLst>
                                    <p:set>
                                      <p:cBhvr>
                                        <p:cTn id="68" dur="1" fill="hold">
                                          <p:stCondLst>
                                            <p:cond delay="499"/>
                                          </p:stCondLst>
                                        </p:cTn>
                                        <p:tgtEl>
                                          <p:spTgt spid="345109"/>
                                        </p:tgtEl>
                                        <p:attrNameLst>
                                          <p:attrName>style.visibility</p:attrName>
                                        </p:attrNameLst>
                                      </p:cBhvr>
                                      <p:to>
                                        <p:strVal val="visible"/>
                                      </p:to>
                                    </p:set>
                                  </p:childTnLst>
                                </p:cTn>
                              </p:par>
                            </p:childTnLst>
                          </p:cTn>
                        </p:par>
                        <p:par>
                          <p:cTn id="69" fill="hold">
                            <p:stCondLst>
                              <p:cond delay="3275"/>
                            </p:stCondLst>
                            <p:childTnLst>
                              <p:par>
                                <p:cTn id="70" presetID="9" presetClass="entr" presetSubtype="0" fill="hold" grpId="0" nodeType="afterEffect">
                                  <p:stCondLst>
                                    <p:cond delay="0"/>
                                  </p:stCondLst>
                                  <p:childTnLst>
                                    <p:set>
                                      <p:cBhvr>
                                        <p:cTn id="71" dur="1" fill="hold">
                                          <p:stCondLst>
                                            <p:cond delay="0"/>
                                          </p:stCondLst>
                                        </p:cTn>
                                        <p:tgtEl>
                                          <p:spTgt spid="345133"/>
                                        </p:tgtEl>
                                        <p:attrNameLst>
                                          <p:attrName>style.visibility</p:attrName>
                                        </p:attrNameLst>
                                      </p:cBhvr>
                                      <p:to>
                                        <p:strVal val="visible"/>
                                      </p:to>
                                    </p:set>
                                    <p:animEffect transition="in" filter="dissolve">
                                      <p:cBhvr>
                                        <p:cTn id="72" dur="500"/>
                                        <p:tgtEl>
                                          <p:spTgt spid="345133"/>
                                        </p:tgtEl>
                                      </p:cBhvr>
                                    </p:animEffect>
                                  </p:childTnLst>
                                </p:cTn>
                              </p:par>
                            </p:childTnLst>
                          </p:cTn>
                        </p:par>
                        <p:par>
                          <p:cTn id="73" fill="hold">
                            <p:stCondLst>
                              <p:cond delay="3775"/>
                            </p:stCondLst>
                            <p:childTnLst>
                              <p:par>
                                <p:cTn id="74" presetID="4" presetClass="entr" presetSubtype="32" fill="hold" grpId="0" nodeType="afterEffect">
                                  <p:stCondLst>
                                    <p:cond delay="0"/>
                                  </p:stCondLst>
                                  <p:childTnLst>
                                    <p:set>
                                      <p:cBhvr>
                                        <p:cTn id="75" dur="1" fill="hold">
                                          <p:stCondLst>
                                            <p:cond delay="0"/>
                                          </p:stCondLst>
                                        </p:cTn>
                                        <p:tgtEl>
                                          <p:spTgt spid="345110"/>
                                        </p:tgtEl>
                                        <p:attrNameLst>
                                          <p:attrName>style.visibility</p:attrName>
                                        </p:attrNameLst>
                                      </p:cBhvr>
                                      <p:to>
                                        <p:strVal val="visible"/>
                                      </p:to>
                                    </p:set>
                                    <p:animEffect transition="in" filter="box(out)">
                                      <p:cBhvr>
                                        <p:cTn id="76" dur="500"/>
                                        <p:tgtEl>
                                          <p:spTgt spid="345110"/>
                                        </p:tgtEl>
                                      </p:cBhvr>
                                    </p:animEffect>
                                  </p:childTnLst>
                                </p:cTn>
                              </p:par>
                            </p:childTnLst>
                          </p:cTn>
                        </p:par>
                        <p:par>
                          <p:cTn id="77" fill="hold">
                            <p:stCondLst>
                              <p:cond delay="4275"/>
                            </p:stCondLst>
                            <p:childTnLst>
                              <p:par>
                                <p:cTn id="78" presetID="11" presetClass="entr" presetSubtype="0" fill="hold" nodeType="afterEffect">
                                  <p:stCondLst>
                                    <p:cond delay="0"/>
                                  </p:stCondLst>
                                  <p:childTnLst>
                                    <p:set>
                                      <p:cBhvr>
                                        <p:cTn id="79" dur="75">
                                          <p:stCondLst>
                                            <p:cond delay="0"/>
                                          </p:stCondLst>
                                        </p:cTn>
                                        <p:tgtEl>
                                          <p:spTgt spid="345111"/>
                                        </p:tgtEl>
                                        <p:attrNameLst>
                                          <p:attrName>style.visibility</p:attrName>
                                        </p:attrNameLst>
                                      </p:cBhvr>
                                      <p:to>
                                        <p:strVal val="visible"/>
                                      </p:to>
                                    </p:set>
                                  </p:childTnLst>
                                </p:cTn>
                              </p:par>
                            </p:childTnLst>
                          </p:cTn>
                        </p:par>
                        <p:par>
                          <p:cTn id="80" fill="hold">
                            <p:stCondLst>
                              <p:cond delay="4350"/>
                            </p:stCondLst>
                            <p:childTnLst>
                              <p:par>
                                <p:cTn id="81" presetID="11" presetClass="entr" presetSubtype="0" fill="hold" nodeType="afterEffect">
                                  <p:stCondLst>
                                    <p:cond delay="0"/>
                                  </p:stCondLst>
                                  <p:childTnLst>
                                    <p:set>
                                      <p:cBhvr>
                                        <p:cTn id="82" dur="75">
                                          <p:stCondLst>
                                            <p:cond delay="0"/>
                                          </p:stCondLst>
                                        </p:cTn>
                                        <p:tgtEl>
                                          <p:spTgt spid="345112"/>
                                        </p:tgtEl>
                                        <p:attrNameLst>
                                          <p:attrName>style.visibility</p:attrName>
                                        </p:attrNameLst>
                                      </p:cBhvr>
                                      <p:to>
                                        <p:strVal val="visible"/>
                                      </p:to>
                                    </p:set>
                                  </p:childTnLst>
                                </p:cTn>
                              </p:par>
                            </p:childTnLst>
                          </p:cTn>
                        </p:par>
                        <p:par>
                          <p:cTn id="83" fill="hold">
                            <p:stCondLst>
                              <p:cond delay="4425"/>
                            </p:stCondLst>
                            <p:childTnLst>
                              <p:par>
                                <p:cTn id="84" presetID="1" presetClass="entr" presetSubtype="0" fill="hold" nodeType="afterEffect">
                                  <p:stCondLst>
                                    <p:cond delay="0"/>
                                  </p:stCondLst>
                                  <p:childTnLst>
                                    <p:set>
                                      <p:cBhvr>
                                        <p:cTn id="85" dur="1" fill="hold">
                                          <p:stCondLst>
                                            <p:cond delay="499"/>
                                          </p:stCondLst>
                                        </p:cTn>
                                        <p:tgtEl>
                                          <p:spTgt spid="345113"/>
                                        </p:tgtEl>
                                        <p:attrNameLst>
                                          <p:attrName>style.visibility</p:attrName>
                                        </p:attrNameLst>
                                      </p:cBhvr>
                                      <p:to>
                                        <p:strVal val="visible"/>
                                      </p:to>
                                    </p:set>
                                  </p:childTnLst>
                                </p:cTn>
                              </p:par>
                            </p:childTnLst>
                          </p:cTn>
                        </p:par>
                        <p:par>
                          <p:cTn id="86" fill="hold">
                            <p:stCondLst>
                              <p:cond delay="4925"/>
                            </p:stCondLst>
                            <p:childTnLst>
                              <p:par>
                                <p:cTn id="87" presetID="11" presetClass="entr" presetSubtype="0" fill="hold" grpId="0" nodeType="afterEffect">
                                  <p:stCondLst>
                                    <p:cond delay="0"/>
                                  </p:stCondLst>
                                  <p:childTnLst>
                                    <p:set>
                                      <p:cBhvr>
                                        <p:cTn id="88" dur="75">
                                          <p:stCondLst>
                                            <p:cond delay="0"/>
                                          </p:stCondLst>
                                        </p:cTn>
                                        <p:tgtEl>
                                          <p:spTgt spid="345114"/>
                                        </p:tgtEl>
                                        <p:attrNameLst>
                                          <p:attrName>style.visibility</p:attrName>
                                        </p:attrNameLst>
                                      </p:cBhvr>
                                      <p:to>
                                        <p:strVal val="visible"/>
                                      </p:to>
                                    </p:set>
                                  </p:childTnLst>
                                  <p:subTnLst>
                                    <p:set>
                                      <p:cBhvr override="childStyle">
                                        <p:cTn dur="1" fill="hold" display="0" masterRel="nextClick" afterEffect="1"/>
                                        <p:tgtEl>
                                          <p:spTgt spid="345114"/>
                                        </p:tgtEl>
                                        <p:attrNameLst>
                                          <p:attrName>style.visibility</p:attrName>
                                        </p:attrNameLst>
                                      </p:cBhvr>
                                      <p:to>
                                        <p:strVal val="hidden"/>
                                      </p:to>
                                    </p:set>
                                  </p:subTnLst>
                                </p:cTn>
                              </p:par>
                            </p:childTnLst>
                          </p:cTn>
                        </p:par>
                        <p:par>
                          <p:cTn id="89" fill="hold">
                            <p:stCondLst>
                              <p:cond delay="5000"/>
                            </p:stCondLst>
                            <p:childTnLst>
                              <p:par>
                                <p:cTn id="90" presetID="11" presetClass="entr" presetSubtype="0" fill="hold" grpId="0" nodeType="afterEffect">
                                  <p:stCondLst>
                                    <p:cond delay="0"/>
                                  </p:stCondLst>
                                  <p:childTnLst>
                                    <p:set>
                                      <p:cBhvr>
                                        <p:cTn id="91" dur="75">
                                          <p:stCondLst>
                                            <p:cond delay="0"/>
                                          </p:stCondLst>
                                        </p:cTn>
                                        <p:tgtEl>
                                          <p:spTgt spid="345115"/>
                                        </p:tgtEl>
                                        <p:attrNameLst>
                                          <p:attrName>style.visibility</p:attrName>
                                        </p:attrNameLst>
                                      </p:cBhvr>
                                      <p:to>
                                        <p:strVal val="visible"/>
                                      </p:to>
                                    </p:set>
                                  </p:childTnLst>
                                  <p:subTnLst>
                                    <p:set>
                                      <p:cBhvr override="childStyle">
                                        <p:cTn dur="1" fill="hold" display="0" masterRel="nextClick" afterEffect="1"/>
                                        <p:tgtEl>
                                          <p:spTgt spid="345115"/>
                                        </p:tgtEl>
                                        <p:attrNameLst>
                                          <p:attrName>style.visibility</p:attrName>
                                        </p:attrNameLst>
                                      </p:cBhvr>
                                      <p:to>
                                        <p:strVal val="hidden"/>
                                      </p:to>
                                    </p:set>
                                  </p:subTnLst>
                                </p:cTn>
                              </p:par>
                            </p:childTnLst>
                          </p:cTn>
                        </p:par>
                        <p:par>
                          <p:cTn id="92" fill="hold">
                            <p:stCondLst>
                              <p:cond delay="5075"/>
                            </p:stCondLst>
                            <p:childTnLst>
                              <p:par>
                                <p:cTn id="93" presetID="11" presetClass="entr" presetSubtype="0" fill="hold" grpId="0" nodeType="afterEffect">
                                  <p:stCondLst>
                                    <p:cond delay="0"/>
                                  </p:stCondLst>
                                  <p:childTnLst>
                                    <p:set>
                                      <p:cBhvr>
                                        <p:cTn id="94" dur="75">
                                          <p:stCondLst>
                                            <p:cond delay="0"/>
                                          </p:stCondLst>
                                        </p:cTn>
                                        <p:tgtEl>
                                          <p:spTgt spid="345116"/>
                                        </p:tgtEl>
                                        <p:attrNameLst>
                                          <p:attrName>style.visibility</p:attrName>
                                        </p:attrNameLst>
                                      </p:cBhvr>
                                      <p:to>
                                        <p:strVal val="visible"/>
                                      </p:to>
                                    </p:set>
                                  </p:childTnLst>
                                  <p:subTnLst>
                                    <p:set>
                                      <p:cBhvr override="childStyle">
                                        <p:cTn dur="1" fill="hold" display="0" masterRel="nextClick" afterEffect="1"/>
                                        <p:tgtEl>
                                          <p:spTgt spid="345116"/>
                                        </p:tgtEl>
                                        <p:attrNameLst>
                                          <p:attrName>style.visibility</p:attrName>
                                        </p:attrNameLst>
                                      </p:cBhvr>
                                      <p:to>
                                        <p:strVal val="hidden"/>
                                      </p:to>
                                    </p:set>
                                  </p:subTnLst>
                                </p:cTn>
                              </p:par>
                            </p:childTnLst>
                          </p:cTn>
                        </p:par>
                        <p:par>
                          <p:cTn id="95" fill="hold">
                            <p:stCondLst>
                              <p:cond delay="5150"/>
                            </p:stCondLst>
                            <p:childTnLst>
                              <p:par>
                                <p:cTn id="96" presetID="11" presetClass="entr" presetSubtype="0" fill="hold" grpId="0" nodeType="afterEffect">
                                  <p:stCondLst>
                                    <p:cond delay="0"/>
                                  </p:stCondLst>
                                  <p:childTnLst>
                                    <p:set>
                                      <p:cBhvr>
                                        <p:cTn id="97" dur="75">
                                          <p:stCondLst>
                                            <p:cond delay="0"/>
                                          </p:stCondLst>
                                        </p:cTn>
                                        <p:tgtEl>
                                          <p:spTgt spid="345117"/>
                                        </p:tgtEl>
                                        <p:attrNameLst>
                                          <p:attrName>style.visibility</p:attrName>
                                        </p:attrNameLst>
                                      </p:cBhvr>
                                      <p:to>
                                        <p:strVal val="visible"/>
                                      </p:to>
                                    </p:set>
                                  </p:childTnLst>
                                  <p:subTnLst>
                                    <p:set>
                                      <p:cBhvr override="childStyle">
                                        <p:cTn dur="1" fill="hold" display="0" masterRel="nextClick" afterEffect="1"/>
                                        <p:tgtEl>
                                          <p:spTgt spid="345117"/>
                                        </p:tgtEl>
                                        <p:attrNameLst>
                                          <p:attrName>style.visibility</p:attrName>
                                        </p:attrNameLst>
                                      </p:cBhvr>
                                      <p:to>
                                        <p:strVal val="hidden"/>
                                      </p:to>
                                    </p:set>
                                  </p:subTnLst>
                                </p:cTn>
                              </p:par>
                            </p:childTnLst>
                          </p:cTn>
                        </p:par>
                        <p:par>
                          <p:cTn id="98" fill="hold">
                            <p:stCondLst>
                              <p:cond delay="5225"/>
                            </p:stCondLst>
                            <p:childTnLst>
                              <p:par>
                                <p:cTn id="99" presetID="11" presetClass="entr" presetSubtype="0" fill="hold" grpId="0" nodeType="afterEffect">
                                  <p:stCondLst>
                                    <p:cond delay="0"/>
                                  </p:stCondLst>
                                  <p:childTnLst>
                                    <p:set>
                                      <p:cBhvr>
                                        <p:cTn id="100" dur="75">
                                          <p:stCondLst>
                                            <p:cond delay="0"/>
                                          </p:stCondLst>
                                        </p:cTn>
                                        <p:tgtEl>
                                          <p:spTgt spid="345118"/>
                                        </p:tgtEl>
                                        <p:attrNameLst>
                                          <p:attrName>style.visibility</p:attrName>
                                        </p:attrNameLst>
                                      </p:cBhvr>
                                      <p:to>
                                        <p:strVal val="visible"/>
                                      </p:to>
                                    </p:set>
                                  </p:childTnLst>
                                  <p:subTnLst>
                                    <p:set>
                                      <p:cBhvr override="childStyle">
                                        <p:cTn dur="1" fill="hold" display="0" masterRel="nextClick" afterEffect="1"/>
                                        <p:tgtEl>
                                          <p:spTgt spid="345118"/>
                                        </p:tgtEl>
                                        <p:attrNameLst>
                                          <p:attrName>style.visibility</p:attrName>
                                        </p:attrNameLst>
                                      </p:cBhvr>
                                      <p:to>
                                        <p:strVal val="hidden"/>
                                      </p:to>
                                    </p:set>
                                  </p:subTnLst>
                                </p:cTn>
                              </p:par>
                            </p:childTnLst>
                          </p:cTn>
                        </p:par>
                        <p:par>
                          <p:cTn id="101" fill="hold">
                            <p:stCondLst>
                              <p:cond delay="5300"/>
                            </p:stCondLst>
                            <p:childTnLst>
                              <p:par>
                                <p:cTn id="102" presetID="11" presetClass="entr" presetSubtype="0" fill="hold" grpId="0" nodeType="afterEffect">
                                  <p:stCondLst>
                                    <p:cond delay="0"/>
                                  </p:stCondLst>
                                  <p:childTnLst>
                                    <p:set>
                                      <p:cBhvr>
                                        <p:cTn id="103" dur="75">
                                          <p:stCondLst>
                                            <p:cond delay="0"/>
                                          </p:stCondLst>
                                        </p:cTn>
                                        <p:tgtEl>
                                          <p:spTgt spid="345119"/>
                                        </p:tgtEl>
                                        <p:attrNameLst>
                                          <p:attrName>style.visibility</p:attrName>
                                        </p:attrNameLst>
                                      </p:cBhvr>
                                      <p:to>
                                        <p:strVal val="visible"/>
                                      </p:to>
                                    </p:set>
                                  </p:childTnLst>
                                  <p:subTnLst>
                                    <p:set>
                                      <p:cBhvr override="childStyle">
                                        <p:cTn dur="1" fill="hold" display="0" masterRel="nextClick" afterEffect="1"/>
                                        <p:tgtEl>
                                          <p:spTgt spid="345119"/>
                                        </p:tgtEl>
                                        <p:attrNameLst>
                                          <p:attrName>style.visibility</p:attrName>
                                        </p:attrNameLst>
                                      </p:cBhvr>
                                      <p:to>
                                        <p:strVal val="hidden"/>
                                      </p:to>
                                    </p:set>
                                  </p:subTnLst>
                                </p:cTn>
                              </p:par>
                            </p:childTnLst>
                          </p:cTn>
                        </p:par>
                        <p:par>
                          <p:cTn id="104" fill="hold">
                            <p:stCondLst>
                              <p:cond delay="5375"/>
                            </p:stCondLst>
                            <p:childTnLst>
                              <p:par>
                                <p:cTn id="105" presetID="11" presetClass="entr" presetSubtype="0" fill="hold" grpId="0" nodeType="afterEffect">
                                  <p:stCondLst>
                                    <p:cond delay="0"/>
                                  </p:stCondLst>
                                  <p:childTnLst>
                                    <p:set>
                                      <p:cBhvr>
                                        <p:cTn id="106" dur="75">
                                          <p:stCondLst>
                                            <p:cond delay="0"/>
                                          </p:stCondLst>
                                        </p:cTn>
                                        <p:tgtEl>
                                          <p:spTgt spid="345120"/>
                                        </p:tgtEl>
                                        <p:attrNameLst>
                                          <p:attrName>style.visibility</p:attrName>
                                        </p:attrNameLst>
                                      </p:cBhvr>
                                      <p:to>
                                        <p:strVal val="visible"/>
                                      </p:to>
                                    </p:set>
                                  </p:childTnLst>
                                  <p:subTnLst>
                                    <p:set>
                                      <p:cBhvr override="childStyle">
                                        <p:cTn dur="1" fill="hold" display="0" masterRel="nextClick" afterEffect="1"/>
                                        <p:tgtEl>
                                          <p:spTgt spid="345120"/>
                                        </p:tgtEl>
                                        <p:attrNameLst>
                                          <p:attrName>style.visibility</p:attrName>
                                        </p:attrNameLst>
                                      </p:cBhvr>
                                      <p:to>
                                        <p:strVal val="hidden"/>
                                      </p:to>
                                    </p:set>
                                  </p:subTnLst>
                                </p:cTn>
                              </p:par>
                            </p:childTnLst>
                          </p:cTn>
                        </p:par>
                        <p:par>
                          <p:cTn id="107" fill="hold">
                            <p:stCondLst>
                              <p:cond delay="5450"/>
                            </p:stCondLst>
                            <p:childTnLst>
                              <p:par>
                                <p:cTn id="108" presetID="11" presetClass="entr" presetSubtype="0" fill="hold" grpId="0" nodeType="afterEffect">
                                  <p:stCondLst>
                                    <p:cond delay="0"/>
                                  </p:stCondLst>
                                  <p:childTnLst>
                                    <p:set>
                                      <p:cBhvr>
                                        <p:cTn id="109" dur="75">
                                          <p:stCondLst>
                                            <p:cond delay="0"/>
                                          </p:stCondLst>
                                        </p:cTn>
                                        <p:tgtEl>
                                          <p:spTgt spid="345121"/>
                                        </p:tgtEl>
                                        <p:attrNameLst>
                                          <p:attrName>style.visibility</p:attrName>
                                        </p:attrNameLst>
                                      </p:cBhvr>
                                      <p:to>
                                        <p:strVal val="visible"/>
                                      </p:to>
                                    </p:set>
                                  </p:childTnLst>
                                  <p:subTnLst>
                                    <p:set>
                                      <p:cBhvr override="childStyle">
                                        <p:cTn dur="1" fill="hold" display="0" masterRel="nextClick" afterEffect="1"/>
                                        <p:tgtEl>
                                          <p:spTgt spid="345121"/>
                                        </p:tgtEl>
                                        <p:attrNameLst>
                                          <p:attrName>style.visibility</p:attrName>
                                        </p:attrNameLst>
                                      </p:cBhvr>
                                      <p:to>
                                        <p:strVal val="hidden"/>
                                      </p:to>
                                    </p:set>
                                  </p:subTnLst>
                                </p:cTn>
                              </p:par>
                            </p:childTnLst>
                          </p:cTn>
                        </p:par>
                        <p:par>
                          <p:cTn id="110" fill="hold">
                            <p:stCondLst>
                              <p:cond delay="5525"/>
                            </p:stCondLst>
                            <p:childTnLst>
                              <p:par>
                                <p:cTn id="111" presetID="11" presetClass="entr" presetSubtype="0" fill="hold" grpId="0" nodeType="afterEffect">
                                  <p:stCondLst>
                                    <p:cond delay="0"/>
                                  </p:stCondLst>
                                  <p:childTnLst>
                                    <p:set>
                                      <p:cBhvr>
                                        <p:cTn id="112" dur="75">
                                          <p:stCondLst>
                                            <p:cond delay="0"/>
                                          </p:stCondLst>
                                        </p:cTn>
                                        <p:tgtEl>
                                          <p:spTgt spid="345122"/>
                                        </p:tgtEl>
                                        <p:attrNameLst>
                                          <p:attrName>style.visibility</p:attrName>
                                        </p:attrNameLst>
                                      </p:cBhvr>
                                      <p:to>
                                        <p:strVal val="visible"/>
                                      </p:to>
                                    </p:set>
                                  </p:childTnLst>
                                  <p:subTnLst>
                                    <p:set>
                                      <p:cBhvr override="childStyle">
                                        <p:cTn dur="1" fill="hold" display="0" masterRel="nextClick" afterEffect="1"/>
                                        <p:tgtEl>
                                          <p:spTgt spid="345122"/>
                                        </p:tgtEl>
                                        <p:attrNameLst>
                                          <p:attrName>style.visibility</p:attrName>
                                        </p:attrNameLst>
                                      </p:cBhvr>
                                      <p:to>
                                        <p:strVal val="hidden"/>
                                      </p:to>
                                    </p:set>
                                  </p:subTnLst>
                                </p:cTn>
                              </p:par>
                            </p:childTnLst>
                          </p:cTn>
                        </p:par>
                        <p:par>
                          <p:cTn id="113" fill="hold">
                            <p:stCondLst>
                              <p:cond delay="5600"/>
                            </p:stCondLst>
                            <p:childTnLst>
                              <p:par>
                                <p:cTn id="114" presetID="11" presetClass="entr" presetSubtype="0" fill="hold" grpId="0" nodeType="afterEffect">
                                  <p:stCondLst>
                                    <p:cond delay="0"/>
                                  </p:stCondLst>
                                  <p:childTnLst>
                                    <p:set>
                                      <p:cBhvr>
                                        <p:cTn id="115" dur="75">
                                          <p:stCondLst>
                                            <p:cond delay="0"/>
                                          </p:stCondLst>
                                        </p:cTn>
                                        <p:tgtEl>
                                          <p:spTgt spid="345123"/>
                                        </p:tgtEl>
                                        <p:attrNameLst>
                                          <p:attrName>style.visibility</p:attrName>
                                        </p:attrNameLst>
                                      </p:cBhvr>
                                      <p:to>
                                        <p:strVal val="visible"/>
                                      </p:to>
                                    </p:set>
                                  </p:childTnLst>
                                  <p:subTnLst>
                                    <p:set>
                                      <p:cBhvr override="childStyle">
                                        <p:cTn dur="1" fill="hold" display="0" masterRel="nextClick" afterEffect="1"/>
                                        <p:tgtEl>
                                          <p:spTgt spid="345123"/>
                                        </p:tgtEl>
                                        <p:attrNameLst>
                                          <p:attrName>style.visibility</p:attrName>
                                        </p:attrNameLst>
                                      </p:cBhvr>
                                      <p:to>
                                        <p:strVal val="hidden"/>
                                      </p:to>
                                    </p:set>
                                  </p:subTnLst>
                                </p:cTn>
                              </p:par>
                            </p:childTnLst>
                          </p:cTn>
                        </p:par>
                        <p:par>
                          <p:cTn id="116" fill="hold">
                            <p:stCondLst>
                              <p:cond delay="5675"/>
                            </p:stCondLst>
                            <p:childTnLst>
                              <p:par>
                                <p:cTn id="117" presetID="11" presetClass="entr" presetSubtype="0" fill="hold" grpId="0" nodeType="afterEffect">
                                  <p:stCondLst>
                                    <p:cond delay="0"/>
                                  </p:stCondLst>
                                  <p:childTnLst>
                                    <p:set>
                                      <p:cBhvr>
                                        <p:cTn id="118" dur="75">
                                          <p:stCondLst>
                                            <p:cond delay="0"/>
                                          </p:stCondLst>
                                        </p:cTn>
                                        <p:tgtEl>
                                          <p:spTgt spid="345124"/>
                                        </p:tgtEl>
                                        <p:attrNameLst>
                                          <p:attrName>style.visibility</p:attrName>
                                        </p:attrNameLst>
                                      </p:cBhvr>
                                      <p:to>
                                        <p:strVal val="visible"/>
                                      </p:to>
                                    </p:set>
                                  </p:childTnLst>
                                  <p:subTnLst>
                                    <p:set>
                                      <p:cBhvr override="childStyle">
                                        <p:cTn dur="1" fill="hold" display="0" masterRel="nextClick" afterEffect="1"/>
                                        <p:tgtEl>
                                          <p:spTgt spid="345124"/>
                                        </p:tgtEl>
                                        <p:attrNameLst>
                                          <p:attrName>style.visibility</p:attrName>
                                        </p:attrNameLst>
                                      </p:cBhvr>
                                      <p:to>
                                        <p:strVal val="hidden"/>
                                      </p:to>
                                    </p:set>
                                  </p:subTnLst>
                                </p:cTn>
                              </p:par>
                            </p:childTnLst>
                          </p:cTn>
                        </p:par>
                        <p:par>
                          <p:cTn id="119" fill="hold">
                            <p:stCondLst>
                              <p:cond delay="5750"/>
                            </p:stCondLst>
                            <p:childTnLst>
                              <p:par>
                                <p:cTn id="120" presetID="11" presetClass="entr" presetSubtype="0" fill="hold" grpId="0" nodeType="afterEffect">
                                  <p:stCondLst>
                                    <p:cond delay="0"/>
                                  </p:stCondLst>
                                  <p:childTnLst>
                                    <p:set>
                                      <p:cBhvr>
                                        <p:cTn id="121" dur="75">
                                          <p:stCondLst>
                                            <p:cond delay="0"/>
                                          </p:stCondLst>
                                        </p:cTn>
                                        <p:tgtEl>
                                          <p:spTgt spid="345125"/>
                                        </p:tgtEl>
                                        <p:attrNameLst>
                                          <p:attrName>style.visibility</p:attrName>
                                        </p:attrNameLst>
                                      </p:cBhvr>
                                      <p:to>
                                        <p:strVal val="visible"/>
                                      </p:to>
                                    </p:set>
                                  </p:childTnLst>
                                  <p:subTnLst>
                                    <p:set>
                                      <p:cBhvr override="childStyle">
                                        <p:cTn dur="1" fill="hold" display="0" masterRel="nextClick" afterEffect="1"/>
                                        <p:tgtEl>
                                          <p:spTgt spid="345125"/>
                                        </p:tgtEl>
                                        <p:attrNameLst>
                                          <p:attrName>style.visibility</p:attrName>
                                        </p:attrNameLst>
                                      </p:cBhvr>
                                      <p:to>
                                        <p:strVal val="hidden"/>
                                      </p:to>
                                    </p:set>
                                  </p:subTnLst>
                                </p:cTn>
                              </p:par>
                            </p:childTnLst>
                          </p:cTn>
                        </p:par>
                        <p:par>
                          <p:cTn id="122" fill="hold">
                            <p:stCondLst>
                              <p:cond delay="5825"/>
                            </p:stCondLst>
                            <p:childTnLst>
                              <p:par>
                                <p:cTn id="123" presetID="11" presetClass="entr" presetSubtype="0" fill="hold" grpId="0" nodeType="afterEffect">
                                  <p:stCondLst>
                                    <p:cond delay="0"/>
                                  </p:stCondLst>
                                  <p:childTnLst>
                                    <p:set>
                                      <p:cBhvr>
                                        <p:cTn id="124" dur="75">
                                          <p:stCondLst>
                                            <p:cond delay="0"/>
                                          </p:stCondLst>
                                        </p:cTn>
                                        <p:tgtEl>
                                          <p:spTgt spid="345126"/>
                                        </p:tgtEl>
                                        <p:attrNameLst>
                                          <p:attrName>style.visibility</p:attrName>
                                        </p:attrNameLst>
                                      </p:cBhvr>
                                      <p:to>
                                        <p:strVal val="visible"/>
                                      </p:to>
                                    </p:set>
                                  </p:childTnLst>
                                  <p:subTnLst>
                                    <p:set>
                                      <p:cBhvr override="childStyle">
                                        <p:cTn dur="1" fill="hold" display="0" masterRel="nextClick" afterEffect="1"/>
                                        <p:tgtEl>
                                          <p:spTgt spid="345126"/>
                                        </p:tgtEl>
                                        <p:attrNameLst>
                                          <p:attrName>style.visibility</p:attrName>
                                        </p:attrNameLst>
                                      </p:cBhvr>
                                      <p:to>
                                        <p:strVal val="hidden"/>
                                      </p:to>
                                    </p:set>
                                  </p:subTnLst>
                                </p:cTn>
                              </p:par>
                            </p:childTnLst>
                          </p:cTn>
                        </p:par>
                        <p:par>
                          <p:cTn id="125" fill="hold">
                            <p:stCondLst>
                              <p:cond delay="5900"/>
                            </p:stCondLst>
                            <p:childTnLst>
                              <p:par>
                                <p:cTn id="126" presetID="11" presetClass="entr" presetSubtype="0" fill="hold" grpId="0" nodeType="afterEffect">
                                  <p:stCondLst>
                                    <p:cond delay="0"/>
                                  </p:stCondLst>
                                  <p:childTnLst>
                                    <p:set>
                                      <p:cBhvr>
                                        <p:cTn id="127" dur="75">
                                          <p:stCondLst>
                                            <p:cond delay="0"/>
                                          </p:stCondLst>
                                        </p:cTn>
                                        <p:tgtEl>
                                          <p:spTgt spid="345127"/>
                                        </p:tgtEl>
                                        <p:attrNameLst>
                                          <p:attrName>style.visibility</p:attrName>
                                        </p:attrNameLst>
                                      </p:cBhvr>
                                      <p:to>
                                        <p:strVal val="visible"/>
                                      </p:to>
                                    </p:set>
                                  </p:childTnLst>
                                  <p:subTnLst>
                                    <p:set>
                                      <p:cBhvr override="childStyle">
                                        <p:cTn dur="1" fill="hold" display="0" masterRel="nextClick" afterEffect="1"/>
                                        <p:tgtEl>
                                          <p:spTgt spid="345127"/>
                                        </p:tgtEl>
                                        <p:attrNameLst>
                                          <p:attrName>style.visibility</p:attrName>
                                        </p:attrNameLst>
                                      </p:cBhvr>
                                      <p:to>
                                        <p:strVal val="hidden"/>
                                      </p:to>
                                    </p:set>
                                  </p:subTnLst>
                                </p:cTn>
                              </p:par>
                            </p:childTnLst>
                          </p:cTn>
                        </p:par>
                        <p:par>
                          <p:cTn id="128" fill="hold">
                            <p:stCondLst>
                              <p:cond delay="5975"/>
                            </p:stCondLst>
                            <p:childTnLst>
                              <p:par>
                                <p:cTn id="129" presetID="11" presetClass="entr" presetSubtype="0" fill="hold" grpId="0" nodeType="afterEffect">
                                  <p:stCondLst>
                                    <p:cond delay="0"/>
                                  </p:stCondLst>
                                  <p:childTnLst>
                                    <p:set>
                                      <p:cBhvr>
                                        <p:cTn id="130" dur="75">
                                          <p:stCondLst>
                                            <p:cond delay="0"/>
                                          </p:stCondLst>
                                        </p:cTn>
                                        <p:tgtEl>
                                          <p:spTgt spid="345128"/>
                                        </p:tgtEl>
                                        <p:attrNameLst>
                                          <p:attrName>style.visibility</p:attrName>
                                        </p:attrNameLst>
                                      </p:cBhvr>
                                      <p:to>
                                        <p:strVal val="visible"/>
                                      </p:to>
                                    </p:set>
                                  </p:childTnLst>
                                  <p:subTnLst>
                                    <p:set>
                                      <p:cBhvr override="childStyle">
                                        <p:cTn dur="1" fill="hold" display="0" masterRel="nextClick" afterEffect="1"/>
                                        <p:tgtEl>
                                          <p:spTgt spid="345128"/>
                                        </p:tgtEl>
                                        <p:attrNameLst>
                                          <p:attrName>style.visibility</p:attrName>
                                        </p:attrNameLst>
                                      </p:cBhvr>
                                      <p:to>
                                        <p:strVal val="hidden"/>
                                      </p:to>
                                    </p:set>
                                  </p:subTnLst>
                                </p:cTn>
                              </p:par>
                            </p:childTnLst>
                          </p:cTn>
                        </p:par>
                        <p:par>
                          <p:cTn id="131" fill="hold">
                            <p:stCondLst>
                              <p:cond delay="6050"/>
                            </p:stCondLst>
                            <p:childTnLst>
                              <p:par>
                                <p:cTn id="132" presetID="1" presetClass="entr" presetSubtype="0" fill="hold" grpId="0" nodeType="afterEffect">
                                  <p:stCondLst>
                                    <p:cond delay="0"/>
                                  </p:stCondLst>
                                  <p:childTnLst>
                                    <p:set>
                                      <p:cBhvr>
                                        <p:cTn id="133" dur="1" fill="hold">
                                          <p:stCondLst>
                                            <p:cond delay="499"/>
                                          </p:stCondLst>
                                        </p:cTn>
                                        <p:tgtEl>
                                          <p:spTgt spid="345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animBg="1"/>
      <p:bldP spid="345094" grpId="0" animBg="1"/>
      <p:bldP spid="345095" grpId="0" animBg="1"/>
      <p:bldP spid="345096" grpId="0" animBg="1"/>
      <p:bldP spid="345097" grpId="0" animBg="1"/>
      <p:bldP spid="345098" grpId="0" animBg="1"/>
      <p:bldP spid="345099" grpId="0" animBg="1"/>
      <p:bldP spid="345100" grpId="0" animBg="1"/>
      <p:bldP spid="345101" grpId="0" animBg="1"/>
      <p:bldP spid="345102" grpId="0" animBg="1"/>
      <p:bldP spid="345103" grpId="0" animBg="1"/>
      <p:bldP spid="345104" grpId="0" animBg="1"/>
      <p:bldP spid="345105" grpId="0" animBg="1"/>
      <p:bldP spid="345106" grpId="0" animBg="1"/>
      <p:bldP spid="345107" grpId="0" animBg="1"/>
      <p:bldP spid="345108" grpId="0" animBg="1"/>
      <p:bldP spid="345109" grpId="0" animBg="1"/>
      <p:bldP spid="345110" grpId="0" animBg="1"/>
      <p:bldP spid="345114" grpId="0" animBg="1"/>
      <p:bldP spid="345115" grpId="0" animBg="1"/>
      <p:bldP spid="345116" grpId="0" animBg="1"/>
      <p:bldP spid="345117" grpId="0" animBg="1"/>
      <p:bldP spid="345118" grpId="0" animBg="1"/>
      <p:bldP spid="345119" grpId="0" animBg="1"/>
      <p:bldP spid="345120" grpId="0" animBg="1"/>
      <p:bldP spid="345121" grpId="0" animBg="1"/>
      <p:bldP spid="345122" grpId="0" animBg="1"/>
      <p:bldP spid="345123" grpId="0" animBg="1"/>
      <p:bldP spid="345124" grpId="0" animBg="1"/>
      <p:bldP spid="345125" grpId="0" animBg="1"/>
      <p:bldP spid="345126" grpId="0" animBg="1"/>
      <p:bldP spid="345127" grpId="0" animBg="1"/>
      <p:bldP spid="345128" grpId="0" animBg="1"/>
      <p:bldP spid="345129" grpId="0" animBg="1"/>
      <p:bldP spid="345132" grpId="0"/>
      <p:bldP spid="345133"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8BB13B4-B67F-452D-B568-1A9FFCEC55D7}"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6803"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15D5BA0-0118-4FEE-9976-2FCCAEBC51C7}" type="slidenum">
              <a:rPr kumimoji="1" lang="zh-TW" altLang="en-US">
                <a:effectLst>
                  <a:outerShdw blurRad="38100" dist="38100" dir="2700000" algn="tl">
                    <a:srgbClr val="000000"/>
                  </a:outerShdw>
                </a:effectLst>
                <a:ea typeface="華康細圓體" pitchFamily="49" charset="-120"/>
                <a:cs typeface="+mj-cs"/>
              </a:rPr>
              <a:pPr>
                <a:defRPr/>
              </a:pPr>
              <a:t>59</a:t>
            </a:fld>
            <a:endParaRPr kumimoji="1" lang="en-US" altLang="zh-TW" dirty="0">
              <a:effectLst>
                <a:outerShdw blurRad="38100" dist="38100" dir="2700000" algn="tl">
                  <a:srgbClr val="000000"/>
                </a:outerShdw>
              </a:effectLst>
              <a:ea typeface="華康細圓體" pitchFamily="49" charset="-120"/>
              <a:cs typeface="+mj-cs"/>
            </a:endParaRPr>
          </a:p>
        </p:txBody>
      </p:sp>
      <p:sp>
        <p:nvSpPr>
          <p:cNvPr id="339970" name="AutoShape 2"/>
          <p:cNvSpPr>
            <a:spLocks noChangeArrowheads="1"/>
          </p:cNvSpPr>
          <p:nvPr/>
        </p:nvSpPr>
        <p:spPr bwMode="auto">
          <a:xfrm>
            <a:off x="762000" y="3276600"/>
            <a:ext cx="5867400" cy="3276600"/>
          </a:xfrm>
          <a:prstGeom prst="roundRect">
            <a:avLst>
              <a:gd name="adj" fmla="val 16667"/>
            </a:avLst>
          </a:prstGeom>
          <a:solidFill>
            <a:srgbClr val="06EAE5"/>
          </a:solidFill>
          <a:ln w="9525">
            <a:solidFill>
              <a:schemeClr val="tx1"/>
            </a:solidFill>
            <a:round/>
            <a:headEnd/>
            <a:tailEnd/>
          </a:ln>
          <a:effectLst>
            <a:outerShdw dist="107763" dir="18900000" algn="ctr" rotWithShape="0">
              <a:schemeClr val="bg2"/>
            </a:outerShdw>
          </a:effectLst>
        </p:spPr>
        <p:txBody>
          <a:bodyPr wrap="none" anchor="ctr"/>
          <a:lstStyle/>
          <a:p>
            <a:pPr>
              <a:defRPr/>
            </a:pPr>
            <a:endParaRPr lang="zh-TW" altLang="en-US"/>
          </a:p>
        </p:txBody>
      </p:sp>
      <p:grpSp>
        <p:nvGrpSpPr>
          <p:cNvPr id="2" name="Group 3"/>
          <p:cNvGrpSpPr>
            <a:grpSpLocks/>
          </p:cNvGrpSpPr>
          <p:nvPr/>
        </p:nvGrpSpPr>
        <p:grpSpPr bwMode="auto">
          <a:xfrm>
            <a:off x="1295400" y="4267200"/>
            <a:ext cx="2133600" cy="1524000"/>
            <a:chOff x="816" y="2400"/>
            <a:chExt cx="1344" cy="768"/>
          </a:xfrm>
        </p:grpSpPr>
        <p:sp>
          <p:nvSpPr>
            <p:cNvPr id="339972" name="Line 4"/>
            <p:cNvSpPr>
              <a:spLocks noChangeShapeType="1"/>
            </p:cNvSpPr>
            <p:nvPr/>
          </p:nvSpPr>
          <p:spPr bwMode="auto">
            <a:xfrm flipH="1" flipV="1">
              <a:off x="816" y="2784"/>
              <a:ext cx="1344" cy="384"/>
            </a:xfrm>
            <a:prstGeom prst="line">
              <a:avLst/>
            </a:prstGeom>
            <a:noFill/>
            <a:ln w="38100">
              <a:solidFill>
                <a:srgbClr val="CC0099"/>
              </a:solidFill>
              <a:round/>
              <a:headEnd type="oval" w="med" len="med"/>
              <a:tailEnd type="oval" w="med" len="med"/>
            </a:ln>
            <a:effectLst>
              <a:outerShdw dist="35921" dir="2700000" algn="ctr" rotWithShape="0">
                <a:schemeClr val="bg2"/>
              </a:outerShdw>
            </a:effectLst>
          </p:spPr>
          <p:txBody>
            <a:bodyPr wrap="none" anchor="ctr"/>
            <a:lstStyle/>
            <a:p>
              <a:pPr>
                <a:defRPr/>
              </a:pPr>
              <a:endParaRPr lang="zh-TW" altLang="en-US"/>
            </a:p>
          </p:txBody>
        </p:sp>
        <p:sp>
          <p:nvSpPr>
            <p:cNvPr id="339973" name="Line 5"/>
            <p:cNvSpPr>
              <a:spLocks noChangeShapeType="1"/>
            </p:cNvSpPr>
            <p:nvPr/>
          </p:nvSpPr>
          <p:spPr bwMode="auto">
            <a:xfrm flipV="1">
              <a:off x="816" y="2400"/>
              <a:ext cx="1344" cy="384"/>
            </a:xfrm>
            <a:prstGeom prst="line">
              <a:avLst/>
            </a:prstGeom>
            <a:noFill/>
            <a:ln w="38100">
              <a:solidFill>
                <a:srgbClr val="CC0099"/>
              </a:solidFill>
              <a:round/>
              <a:headEnd type="oval" w="med" len="med"/>
              <a:tailEnd type="oval" w="med" len="med"/>
            </a:ln>
            <a:effectLst>
              <a:outerShdw dist="35921" dir="2700000" algn="ctr" rotWithShape="0">
                <a:schemeClr val="bg2"/>
              </a:outerShdw>
            </a:effectLst>
          </p:spPr>
          <p:txBody>
            <a:bodyPr wrap="none" anchor="ctr"/>
            <a:lstStyle/>
            <a:p>
              <a:pPr>
                <a:defRPr/>
              </a:pPr>
              <a:endParaRPr lang="zh-TW" altLang="en-US"/>
            </a:p>
          </p:txBody>
        </p:sp>
      </p:grpSp>
      <p:grpSp>
        <p:nvGrpSpPr>
          <p:cNvPr id="3" name="Group 6"/>
          <p:cNvGrpSpPr>
            <a:grpSpLocks/>
          </p:cNvGrpSpPr>
          <p:nvPr/>
        </p:nvGrpSpPr>
        <p:grpSpPr bwMode="auto">
          <a:xfrm>
            <a:off x="3429000" y="3657600"/>
            <a:ext cx="2133600" cy="1219200"/>
            <a:chOff x="816" y="2400"/>
            <a:chExt cx="1344" cy="768"/>
          </a:xfrm>
        </p:grpSpPr>
        <p:sp>
          <p:nvSpPr>
            <p:cNvPr id="339975" name="Line 7"/>
            <p:cNvSpPr>
              <a:spLocks noChangeShapeType="1"/>
            </p:cNvSpPr>
            <p:nvPr/>
          </p:nvSpPr>
          <p:spPr bwMode="auto">
            <a:xfrm flipH="1" flipV="1">
              <a:off x="816" y="2784"/>
              <a:ext cx="1344" cy="384"/>
            </a:xfrm>
            <a:prstGeom prst="line">
              <a:avLst/>
            </a:prstGeom>
            <a:noFill/>
            <a:ln w="38100">
              <a:solidFill>
                <a:srgbClr val="CC0099"/>
              </a:solidFill>
              <a:round/>
              <a:headEnd type="oval" w="med" len="med"/>
              <a:tailEnd type="oval" w="med" len="med"/>
            </a:ln>
            <a:effectLst>
              <a:outerShdw dist="35921" dir="2700000" algn="ctr" rotWithShape="0">
                <a:schemeClr val="bg2"/>
              </a:outerShdw>
            </a:effectLst>
          </p:spPr>
          <p:txBody>
            <a:bodyPr wrap="none" anchor="ctr"/>
            <a:lstStyle/>
            <a:p>
              <a:pPr>
                <a:defRPr/>
              </a:pPr>
              <a:endParaRPr lang="zh-TW" altLang="en-US"/>
            </a:p>
          </p:txBody>
        </p:sp>
        <p:sp>
          <p:nvSpPr>
            <p:cNvPr id="339976" name="Line 8"/>
            <p:cNvSpPr>
              <a:spLocks noChangeShapeType="1"/>
            </p:cNvSpPr>
            <p:nvPr/>
          </p:nvSpPr>
          <p:spPr bwMode="auto">
            <a:xfrm flipV="1">
              <a:off x="816" y="2400"/>
              <a:ext cx="1344" cy="384"/>
            </a:xfrm>
            <a:prstGeom prst="line">
              <a:avLst/>
            </a:prstGeom>
            <a:noFill/>
            <a:ln w="38100">
              <a:solidFill>
                <a:srgbClr val="CC0099"/>
              </a:solidFill>
              <a:round/>
              <a:headEnd type="oval" w="med" len="med"/>
              <a:tailEnd type="oval" w="med" len="med"/>
            </a:ln>
            <a:effectLst>
              <a:outerShdw dist="35921" dir="2700000" algn="ctr" rotWithShape="0">
                <a:schemeClr val="bg2"/>
              </a:outerShdw>
            </a:effectLst>
          </p:spPr>
          <p:txBody>
            <a:bodyPr wrap="none" anchor="ctr"/>
            <a:lstStyle/>
            <a:p>
              <a:pPr>
                <a:defRPr/>
              </a:pPr>
              <a:endParaRPr lang="zh-TW" altLang="en-US"/>
            </a:p>
          </p:txBody>
        </p:sp>
      </p:grpSp>
      <p:grpSp>
        <p:nvGrpSpPr>
          <p:cNvPr id="4" name="Group 9"/>
          <p:cNvGrpSpPr>
            <a:grpSpLocks/>
          </p:cNvGrpSpPr>
          <p:nvPr/>
        </p:nvGrpSpPr>
        <p:grpSpPr bwMode="auto">
          <a:xfrm>
            <a:off x="3429000" y="5181600"/>
            <a:ext cx="2133600" cy="1219200"/>
            <a:chOff x="816" y="2400"/>
            <a:chExt cx="1344" cy="768"/>
          </a:xfrm>
        </p:grpSpPr>
        <p:sp>
          <p:nvSpPr>
            <p:cNvPr id="339978" name="Line 10"/>
            <p:cNvSpPr>
              <a:spLocks noChangeShapeType="1"/>
            </p:cNvSpPr>
            <p:nvPr/>
          </p:nvSpPr>
          <p:spPr bwMode="auto">
            <a:xfrm flipH="1" flipV="1">
              <a:off x="816" y="2784"/>
              <a:ext cx="1344" cy="384"/>
            </a:xfrm>
            <a:prstGeom prst="line">
              <a:avLst/>
            </a:prstGeom>
            <a:noFill/>
            <a:ln w="38100">
              <a:solidFill>
                <a:srgbClr val="CC0099"/>
              </a:solidFill>
              <a:round/>
              <a:headEnd type="oval" w="med" len="med"/>
              <a:tailEnd type="oval" w="med" len="med"/>
            </a:ln>
            <a:effectLst>
              <a:outerShdw dist="35921" dir="2700000" algn="ctr" rotWithShape="0">
                <a:schemeClr val="bg2"/>
              </a:outerShdw>
            </a:effectLst>
          </p:spPr>
          <p:txBody>
            <a:bodyPr wrap="none" anchor="ctr"/>
            <a:lstStyle/>
            <a:p>
              <a:pPr>
                <a:defRPr/>
              </a:pPr>
              <a:endParaRPr lang="zh-TW" altLang="en-US"/>
            </a:p>
          </p:txBody>
        </p:sp>
        <p:sp>
          <p:nvSpPr>
            <p:cNvPr id="339979" name="Line 11"/>
            <p:cNvSpPr>
              <a:spLocks noChangeShapeType="1"/>
            </p:cNvSpPr>
            <p:nvPr/>
          </p:nvSpPr>
          <p:spPr bwMode="auto">
            <a:xfrm flipV="1">
              <a:off x="816" y="2400"/>
              <a:ext cx="1344" cy="384"/>
            </a:xfrm>
            <a:prstGeom prst="line">
              <a:avLst/>
            </a:prstGeom>
            <a:noFill/>
            <a:ln w="38100">
              <a:solidFill>
                <a:srgbClr val="CC0099"/>
              </a:solidFill>
              <a:round/>
              <a:headEnd type="oval" w="med" len="med"/>
              <a:tailEnd type="oval" w="med" len="med"/>
            </a:ln>
            <a:effectLst>
              <a:outerShdw dist="35921" dir="2700000" algn="ctr" rotWithShape="0">
                <a:schemeClr val="bg2"/>
              </a:outerShdw>
            </a:effectLst>
          </p:spPr>
          <p:txBody>
            <a:bodyPr wrap="none" anchor="ctr"/>
            <a:lstStyle/>
            <a:p>
              <a:pPr>
                <a:defRPr/>
              </a:pPr>
              <a:endParaRPr lang="zh-TW" altLang="en-US"/>
            </a:p>
          </p:txBody>
        </p:sp>
      </p:grpSp>
      <p:sp>
        <p:nvSpPr>
          <p:cNvPr id="339981" name="Text Box 13"/>
          <p:cNvSpPr txBox="1">
            <a:spLocks noChangeArrowheads="1"/>
          </p:cNvSpPr>
          <p:nvPr/>
        </p:nvSpPr>
        <p:spPr bwMode="auto">
          <a:xfrm>
            <a:off x="1584325" y="3386138"/>
            <a:ext cx="1206500" cy="457200"/>
          </a:xfrm>
          <a:prstGeom prst="rect">
            <a:avLst/>
          </a:prstGeom>
          <a:noFill/>
          <a:ln w="9525">
            <a:noFill/>
            <a:miter lim="800000"/>
            <a:headEnd/>
            <a:tailEnd/>
          </a:ln>
          <a:effectLst/>
        </p:spPr>
        <p:txBody>
          <a:bodyPr wrap="none">
            <a:spAutoFit/>
          </a:bodyPr>
          <a:lstStyle/>
          <a:p>
            <a:pPr eaLnBrk="0" hangingPunct="0">
              <a:defRPr/>
            </a:pPr>
            <a:r>
              <a:rPr kumimoji="0" lang="en-US" altLang="zh-TW" sz="2400">
                <a:solidFill>
                  <a:schemeClr val="bg2"/>
                </a:solidFill>
                <a:effectLst>
                  <a:outerShdw blurRad="38100" dist="38100" dir="2700000" algn="tl">
                    <a:srgbClr val="000000"/>
                  </a:outerShdw>
                </a:effectLst>
              </a:rPr>
              <a:t>Stage 1</a:t>
            </a:r>
          </a:p>
        </p:txBody>
      </p:sp>
      <p:sp>
        <p:nvSpPr>
          <p:cNvPr id="339982" name="Text Box 14"/>
          <p:cNvSpPr txBox="1">
            <a:spLocks noChangeArrowheads="1"/>
          </p:cNvSpPr>
          <p:nvPr/>
        </p:nvSpPr>
        <p:spPr bwMode="auto">
          <a:xfrm>
            <a:off x="3489325" y="3140968"/>
            <a:ext cx="1206500" cy="457200"/>
          </a:xfrm>
          <a:prstGeom prst="rect">
            <a:avLst/>
          </a:prstGeom>
          <a:noFill/>
          <a:ln w="9525">
            <a:noFill/>
            <a:miter lim="800000"/>
            <a:headEnd/>
            <a:tailEnd/>
          </a:ln>
          <a:effectLst/>
        </p:spPr>
        <p:txBody>
          <a:bodyPr wrap="none">
            <a:spAutoFit/>
          </a:bodyPr>
          <a:lstStyle/>
          <a:p>
            <a:pPr eaLnBrk="0" hangingPunct="0">
              <a:defRPr/>
            </a:pPr>
            <a:r>
              <a:rPr kumimoji="0" lang="en-US" altLang="zh-TW" sz="2400" dirty="0">
                <a:solidFill>
                  <a:schemeClr val="bg2"/>
                </a:solidFill>
                <a:effectLst>
                  <a:outerShdw blurRad="38100" dist="38100" dir="2700000" algn="tl">
                    <a:srgbClr val="000000"/>
                  </a:outerShdw>
                </a:effectLst>
              </a:rPr>
              <a:t>Stage 2</a:t>
            </a:r>
          </a:p>
        </p:txBody>
      </p:sp>
      <p:sp>
        <p:nvSpPr>
          <p:cNvPr id="339984" name="Text Box 16"/>
          <p:cNvSpPr txBox="1">
            <a:spLocks noChangeArrowheads="1"/>
          </p:cNvSpPr>
          <p:nvPr/>
        </p:nvSpPr>
        <p:spPr bwMode="auto">
          <a:xfrm>
            <a:off x="3886200" y="4038600"/>
            <a:ext cx="1674754" cy="461665"/>
          </a:xfrm>
          <a:prstGeom prst="rect">
            <a:avLst/>
          </a:prstGeom>
          <a:noFill/>
          <a:ln w="9525">
            <a:noFill/>
            <a:miter lim="800000"/>
            <a:headEnd/>
            <a:tailEnd/>
          </a:ln>
          <a:effectLst/>
        </p:spPr>
        <p:txBody>
          <a:bodyPr wrap="none">
            <a:spAutoFit/>
          </a:bodyPr>
          <a:lstStyle/>
          <a:p>
            <a:pPr eaLnBrk="0" hangingPunct="0">
              <a:defRPr/>
            </a:pPr>
            <a:r>
              <a:rPr kumimoji="0" lang="en-US" altLang="zh-TW" sz="2400" dirty="0">
                <a:solidFill>
                  <a:srgbClr val="FF00FF"/>
                </a:solidFill>
                <a:effectLst>
                  <a:outerShdw blurRad="38100" dist="38100" dir="2700000" algn="tl">
                    <a:srgbClr val="000000"/>
                  </a:outerShdw>
                </a:effectLst>
                <a:latin typeface="+mn-lt"/>
              </a:rPr>
              <a:t>Second flip</a:t>
            </a:r>
          </a:p>
        </p:txBody>
      </p:sp>
      <p:sp>
        <p:nvSpPr>
          <p:cNvPr id="339985" name="Text Box 17"/>
          <p:cNvSpPr txBox="1">
            <a:spLocks noChangeArrowheads="1"/>
          </p:cNvSpPr>
          <p:nvPr/>
        </p:nvSpPr>
        <p:spPr bwMode="auto">
          <a:xfrm>
            <a:off x="3184525" y="3770313"/>
            <a:ext cx="393056" cy="461665"/>
          </a:xfrm>
          <a:prstGeom prst="rect">
            <a:avLst/>
          </a:prstGeom>
          <a:noFill/>
          <a:ln w="9525">
            <a:noFill/>
            <a:miter lim="800000"/>
            <a:headEnd/>
            <a:tailEnd/>
          </a:ln>
          <a:effectLst/>
        </p:spPr>
        <p:txBody>
          <a:bodyPr wrap="none">
            <a:spAutoFit/>
          </a:bodyPr>
          <a:lstStyle/>
          <a:p>
            <a:pPr eaLnBrk="0" hangingPunct="0">
              <a:defRPr/>
            </a:pPr>
            <a:r>
              <a:rPr kumimoji="0" lang="en-US" altLang="zh-TW" sz="2400">
                <a:solidFill>
                  <a:srgbClr val="990033"/>
                </a:solidFill>
                <a:effectLst>
                  <a:outerShdw blurRad="38100" dist="38100" dir="2700000" algn="tl">
                    <a:srgbClr val="000000"/>
                  </a:outerShdw>
                </a:effectLst>
                <a:latin typeface="+mn-lt"/>
              </a:rPr>
              <a:t>H</a:t>
            </a:r>
            <a:endParaRPr kumimoji="0" lang="en-US" altLang="zh-TW" sz="2400">
              <a:solidFill>
                <a:schemeClr val="accent2"/>
              </a:solidFill>
              <a:latin typeface="+mn-lt"/>
            </a:endParaRPr>
          </a:p>
        </p:txBody>
      </p:sp>
      <p:sp>
        <p:nvSpPr>
          <p:cNvPr id="339986" name="Text Box 18"/>
          <p:cNvSpPr txBox="1">
            <a:spLocks noChangeArrowheads="1"/>
          </p:cNvSpPr>
          <p:nvPr/>
        </p:nvSpPr>
        <p:spPr bwMode="auto">
          <a:xfrm>
            <a:off x="3184525" y="5827713"/>
            <a:ext cx="364202" cy="461665"/>
          </a:xfrm>
          <a:prstGeom prst="rect">
            <a:avLst/>
          </a:prstGeom>
          <a:noFill/>
          <a:ln w="9525">
            <a:noFill/>
            <a:miter lim="800000"/>
            <a:headEnd/>
            <a:tailEnd/>
          </a:ln>
          <a:effectLst/>
        </p:spPr>
        <p:txBody>
          <a:bodyPr wrap="none">
            <a:spAutoFit/>
          </a:bodyPr>
          <a:lstStyle/>
          <a:p>
            <a:pPr eaLnBrk="0" hangingPunct="0">
              <a:defRPr/>
            </a:pPr>
            <a:r>
              <a:rPr kumimoji="0" lang="en-US" altLang="zh-TW" sz="2400">
                <a:solidFill>
                  <a:srgbClr val="990033"/>
                </a:solidFill>
                <a:effectLst>
                  <a:outerShdw blurRad="38100" dist="38100" dir="2700000" algn="tl">
                    <a:srgbClr val="000000"/>
                  </a:outerShdw>
                </a:effectLst>
                <a:latin typeface="+mn-lt"/>
              </a:rPr>
              <a:t>T</a:t>
            </a:r>
            <a:endParaRPr kumimoji="0" lang="en-US" altLang="zh-TW" sz="2400">
              <a:solidFill>
                <a:schemeClr val="accent2"/>
              </a:solidFill>
              <a:latin typeface="+mn-lt"/>
            </a:endParaRPr>
          </a:p>
        </p:txBody>
      </p:sp>
      <p:sp>
        <p:nvSpPr>
          <p:cNvPr id="339987" name="Text Box 19"/>
          <p:cNvSpPr txBox="1">
            <a:spLocks noChangeArrowheads="1"/>
          </p:cNvSpPr>
          <p:nvPr/>
        </p:nvSpPr>
        <p:spPr bwMode="auto">
          <a:xfrm>
            <a:off x="5648851" y="3253764"/>
            <a:ext cx="877163" cy="707886"/>
          </a:xfrm>
          <a:prstGeom prst="rect">
            <a:avLst/>
          </a:prstGeom>
          <a:noFill/>
          <a:ln w="9525">
            <a:noFill/>
            <a:miter lim="800000"/>
            <a:headEnd/>
            <a:tailEnd/>
          </a:ln>
          <a:effectLst/>
        </p:spPr>
        <p:txBody>
          <a:bodyPr wrap="none">
            <a:spAutoFit/>
          </a:bodyPr>
          <a:lstStyle/>
          <a:p>
            <a:pPr eaLnBrk="0" hangingPunct="0">
              <a:defRPr/>
            </a:pPr>
            <a:r>
              <a:rPr kumimoji="0" lang="en-US" altLang="zh-TW" sz="4000">
                <a:solidFill>
                  <a:srgbClr val="990033"/>
                </a:solidFill>
                <a:effectLst>
                  <a:outerShdw blurRad="38100" dist="38100" dir="2700000" algn="tl">
                    <a:srgbClr val="000000">
                      <a:alpha val="43137"/>
                    </a:srgbClr>
                  </a:outerShdw>
                </a:effectLst>
                <a:latin typeface="+mn-lt"/>
              </a:rPr>
              <a:t>H</a:t>
            </a:r>
            <a:r>
              <a:rPr kumimoji="0" lang="en-US" altLang="zh-TW" sz="4000">
                <a:solidFill>
                  <a:srgbClr val="FF00FF"/>
                </a:solidFill>
                <a:effectLst>
                  <a:outerShdw blurRad="38100" dist="38100" dir="2700000" algn="tl">
                    <a:srgbClr val="000000">
                      <a:alpha val="43137"/>
                    </a:srgbClr>
                  </a:outerShdw>
                </a:effectLst>
                <a:latin typeface="+mn-lt"/>
              </a:rPr>
              <a:t>H</a:t>
            </a:r>
            <a:endParaRPr kumimoji="0" lang="en-US" altLang="zh-TW" sz="4000">
              <a:effectLst>
                <a:outerShdw blurRad="38100" dist="38100" dir="2700000" algn="tl">
                  <a:srgbClr val="000000">
                    <a:alpha val="43137"/>
                  </a:srgbClr>
                </a:outerShdw>
              </a:effectLst>
              <a:latin typeface="+mn-lt"/>
            </a:endParaRPr>
          </a:p>
        </p:txBody>
      </p:sp>
      <p:sp>
        <p:nvSpPr>
          <p:cNvPr id="339988" name="Text Box 20"/>
          <p:cNvSpPr txBox="1">
            <a:spLocks noChangeArrowheads="1"/>
          </p:cNvSpPr>
          <p:nvPr/>
        </p:nvSpPr>
        <p:spPr bwMode="auto">
          <a:xfrm>
            <a:off x="5627805" y="4915109"/>
            <a:ext cx="830677" cy="707886"/>
          </a:xfrm>
          <a:prstGeom prst="rect">
            <a:avLst/>
          </a:prstGeom>
          <a:noFill/>
          <a:ln w="9525">
            <a:noFill/>
            <a:miter lim="800000"/>
            <a:headEnd/>
            <a:tailEnd/>
          </a:ln>
          <a:effectLst/>
        </p:spPr>
        <p:txBody>
          <a:bodyPr wrap="none">
            <a:spAutoFit/>
          </a:bodyPr>
          <a:lstStyle/>
          <a:p>
            <a:pPr eaLnBrk="0" hangingPunct="0">
              <a:defRPr/>
            </a:pPr>
            <a:r>
              <a:rPr kumimoji="0" lang="en-US" altLang="zh-TW" sz="4000" dirty="0">
                <a:solidFill>
                  <a:srgbClr val="990033"/>
                </a:solidFill>
                <a:effectLst>
                  <a:outerShdw blurRad="38100" dist="38100" dir="2700000" algn="tl">
                    <a:srgbClr val="000000">
                      <a:alpha val="43137"/>
                    </a:srgbClr>
                  </a:outerShdw>
                </a:effectLst>
                <a:latin typeface="+mn-lt"/>
              </a:rPr>
              <a:t>T</a:t>
            </a:r>
            <a:r>
              <a:rPr kumimoji="0" lang="en-US" altLang="zh-TW" sz="4000" dirty="0">
                <a:solidFill>
                  <a:srgbClr val="FF00FF"/>
                </a:solidFill>
                <a:effectLst>
                  <a:outerShdw blurRad="38100" dist="38100" dir="2700000" algn="tl">
                    <a:srgbClr val="000000">
                      <a:alpha val="43137"/>
                    </a:srgbClr>
                  </a:outerShdw>
                </a:effectLst>
                <a:latin typeface="+mn-lt"/>
              </a:rPr>
              <a:t>H</a:t>
            </a:r>
            <a:endParaRPr kumimoji="0" lang="en-US" altLang="zh-TW" sz="4000" dirty="0">
              <a:effectLst>
                <a:outerShdw blurRad="38100" dist="38100" dir="2700000" algn="tl">
                  <a:srgbClr val="000000">
                    <a:alpha val="43137"/>
                  </a:srgbClr>
                </a:outerShdw>
              </a:effectLst>
              <a:latin typeface="+mn-lt"/>
            </a:endParaRPr>
          </a:p>
        </p:txBody>
      </p:sp>
      <p:sp>
        <p:nvSpPr>
          <p:cNvPr id="339989" name="Text Box 21"/>
          <p:cNvSpPr txBox="1">
            <a:spLocks noChangeArrowheads="1"/>
          </p:cNvSpPr>
          <p:nvPr/>
        </p:nvSpPr>
        <p:spPr bwMode="auto">
          <a:xfrm>
            <a:off x="5589273" y="5899110"/>
            <a:ext cx="759119" cy="707886"/>
          </a:xfrm>
          <a:prstGeom prst="rect">
            <a:avLst/>
          </a:prstGeom>
          <a:noFill/>
          <a:ln w="9525">
            <a:noFill/>
            <a:miter lim="800000"/>
            <a:headEnd/>
            <a:tailEnd/>
          </a:ln>
          <a:effectLst/>
        </p:spPr>
        <p:txBody>
          <a:bodyPr wrap="none">
            <a:spAutoFit/>
          </a:bodyPr>
          <a:lstStyle/>
          <a:p>
            <a:pPr eaLnBrk="0" hangingPunct="0">
              <a:defRPr/>
            </a:pPr>
            <a:r>
              <a:rPr kumimoji="0" lang="en-US" altLang="zh-TW" sz="4000" dirty="0">
                <a:solidFill>
                  <a:srgbClr val="990033"/>
                </a:solidFill>
                <a:effectLst>
                  <a:outerShdw blurRad="38100" dist="38100" dir="2700000" algn="tl">
                    <a:srgbClr val="000000">
                      <a:alpha val="43137"/>
                    </a:srgbClr>
                  </a:outerShdw>
                </a:effectLst>
                <a:latin typeface="+mn-lt"/>
              </a:rPr>
              <a:t>T</a:t>
            </a:r>
            <a:r>
              <a:rPr kumimoji="0" lang="en-US" altLang="zh-TW" sz="4000" dirty="0">
                <a:solidFill>
                  <a:srgbClr val="FF00FF"/>
                </a:solidFill>
                <a:effectLst>
                  <a:outerShdw blurRad="38100" dist="38100" dir="2700000" algn="tl">
                    <a:srgbClr val="000000">
                      <a:alpha val="43137"/>
                    </a:srgbClr>
                  </a:outerShdw>
                </a:effectLst>
                <a:latin typeface="+mn-lt"/>
              </a:rPr>
              <a:t>T</a:t>
            </a:r>
            <a:endParaRPr kumimoji="0" lang="en-US" altLang="zh-TW" sz="4000" dirty="0">
              <a:effectLst>
                <a:outerShdw blurRad="38100" dist="38100" dir="2700000" algn="tl">
                  <a:srgbClr val="000000">
                    <a:alpha val="43137"/>
                  </a:srgbClr>
                </a:outerShdw>
              </a:effectLst>
              <a:latin typeface="+mn-lt"/>
            </a:endParaRPr>
          </a:p>
        </p:txBody>
      </p:sp>
      <p:sp>
        <p:nvSpPr>
          <p:cNvPr id="339990" name="Text Box 22"/>
          <p:cNvSpPr txBox="1">
            <a:spLocks noChangeArrowheads="1"/>
          </p:cNvSpPr>
          <p:nvPr/>
        </p:nvSpPr>
        <p:spPr bwMode="auto">
          <a:xfrm>
            <a:off x="5609262" y="4433233"/>
            <a:ext cx="830677" cy="707886"/>
          </a:xfrm>
          <a:prstGeom prst="rect">
            <a:avLst/>
          </a:prstGeom>
          <a:noFill/>
          <a:ln w="9525">
            <a:noFill/>
            <a:miter lim="800000"/>
            <a:headEnd/>
            <a:tailEnd/>
          </a:ln>
          <a:effectLst/>
        </p:spPr>
        <p:txBody>
          <a:bodyPr wrap="none">
            <a:spAutoFit/>
          </a:bodyPr>
          <a:lstStyle/>
          <a:p>
            <a:pPr eaLnBrk="0" hangingPunct="0">
              <a:defRPr/>
            </a:pPr>
            <a:r>
              <a:rPr kumimoji="0" lang="en-US" altLang="zh-TW" sz="4000" dirty="0">
                <a:solidFill>
                  <a:srgbClr val="990033"/>
                </a:solidFill>
                <a:effectLst>
                  <a:outerShdw blurRad="38100" dist="38100" dir="2700000" algn="tl">
                    <a:srgbClr val="000000">
                      <a:alpha val="43137"/>
                    </a:srgbClr>
                  </a:outerShdw>
                </a:effectLst>
                <a:latin typeface="+mn-lt"/>
              </a:rPr>
              <a:t>H</a:t>
            </a:r>
            <a:r>
              <a:rPr kumimoji="0" lang="en-US" altLang="zh-TW" sz="4000" dirty="0">
                <a:solidFill>
                  <a:srgbClr val="FF00FF"/>
                </a:solidFill>
                <a:effectLst>
                  <a:outerShdw blurRad="38100" dist="38100" dir="2700000" algn="tl">
                    <a:srgbClr val="000000">
                      <a:alpha val="43137"/>
                    </a:srgbClr>
                  </a:outerShdw>
                </a:effectLst>
                <a:latin typeface="+mn-lt"/>
              </a:rPr>
              <a:t>T</a:t>
            </a:r>
            <a:endParaRPr kumimoji="0" lang="en-US" altLang="zh-TW" sz="4000" dirty="0">
              <a:effectLst>
                <a:outerShdw blurRad="38100" dist="38100" dir="2700000" algn="tl">
                  <a:srgbClr val="000000">
                    <a:alpha val="43137"/>
                  </a:srgbClr>
                </a:outerShdw>
              </a:effectLst>
              <a:latin typeface="+mn-lt"/>
            </a:endParaRPr>
          </a:p>
        </p:txBody>
      </p:sp>
      <p:sp>
        <p:nvSpPr>
          <p:cNvPr id="339991" name="Text Box 23"/>
          <p:cNvSpPr txBox="1">
            <a:spLocks noChangeArrowheads="1"/>
          </p:cNvSpPr>
          <p:nvPr/>
        </p:nvSpPr>
        <p:spPr bwMode="auto">
          <a:xfrm>
            <a:off x="5148064" y="3284984"/>
            <a:ext cx="393056" cy="461665"/>
          </a:xfrm>
          <a:prstGeom prst="rect">
            <a:avLst/>
          </a:prstGeom>
          <a:noFill/>
          <a:ln w="9525">
            <a:noFill/>
            <a:miter lim="800000"/>
            <a:headEnd/>
            <a:tailEnd/>
          </a:ln>
        </p:spPr>
        <p:txBody>
          <a:bodyPr wrap="none">
            <a:spAutoFit/>
          </a:bodyPr>
          <a:lstStyle/>
          <a:p>
            <a:pPr eaLnBrk="0" hangingPunct="0"/>
            <a:r>
              <a:rPr kumimoji="0" lang="en-US" altLang="zh-TW" sz="2400" dirty="0">
                <a:solidFill>
                  <a:srgbClr val="FF00FF"/>
                </a:solidFill>
                <a:effectLst>
                  <a:outerShdw blurRad="38100" dist="38100" dir="2700000" algn="tl">
                    <a:srgbClr val="000000">
                      <a:alpha val="43137"/>
                    </a:srgbClr>
                  </a:outerShdw>
                </a:effectLst>
                <a:latin typeface="+mn-lt"/>
              </a:rPr>
              <a:t>H</a:t>
            </a:r>
          </a:p>
        </p:txBody>
      </p:sp>
      <p:sp>
        <p:nvSpPr>
          <p:cNvPr id="339992" name="Text Box 24"/>
          <p:cNvSpPr txBox="1">
            <a:spLocks noChangeArrowheads="1"/>
          </p:cNvSpPr>
          <p:nvPr/>
        </p:nvSpPr>
        <p:spPr bwMode="auto">
          <a:xfrm>
            <a:off x="5157788" y="4795838"/>
            <a:ext cx="393056" cy="461665"/>
          </a:xfrm>
          <a:prstGeom prst="rect">
            <a:avLst/>
          </a:prstGeom>
          <a:noFill/>
          <a:ln w="9525">
            <a:noFill/>
            <a:miter lim="800000"/>
            <a:headEnd/>
            <a:tailEnd/>
          </a:ln>
        </p:spPr>
        <p:txBody>
          <a:bodyPr wrap="none">
            <a:spAutoFit/>
          </a:bodyPr>
          <a:lstStyle/>
          <a:p>
            <a:pPr eaLnBrk="0" hangingPunct="0"/>
            <a:r>
              <a:rPr kumimoji="0" lang="en-US" altLang="zh-TW" sz="2400">
                <a:solidFill>
                  <a:srgbClr val="FF00FF"/>
                </a:solidFill>
                <a:effectLst>
                  <a:outerShdw blurRad="38100" dist="38100" dir="2700000" algn="tl">
                    <a:srgbClr val="000000">
                      <a:alpha val="43137"/>
                    </a:srgbClr>
                  </a:outerShdw>
                </a:effectLst>
                <a:latin typeface="+mn-lt"/>
              </a:rPr>
              <a:t>H</a:t>
            </a:r>
          </a:p>
        </p:txBody>
      </p:sp>
      <p:sp>
        <p:nvSpPr>
          <p:cNvPr id="339993" name="Text Box 25"/>
          <p:cNvSpPr txBox="1">
            <a:spLocks noChangeArrowheads="1"/>
          </p:cNvSpPr>
          <p:nvPr/>
        </p:nvSpPr>
        <p:spPr bwMode="auto">
          <a:xfrm>
            <a:off x="5165725" y="4379913"/>
            <a:ext cx="364202" cy="461665"/>
          </a:xfrm>
          <a:prstGeom prst="rect">
            <a:avLst/>
          </a:prstGeom>
          <a:noFill/>
          <a:ln w="9525">
            <a:noFill/>
            <a:miter lim="800000"/>
            <a:headEnd/>
            <a:tailEnd/>
          </a:ln>
        </p:spPr>
        <p:txBody>
          <a:bodyPr wrap="none">
            <a:spAutoFit/>
          </a:bodyPr>
          <a:lstStyle/>
          <a:p>
            <a:pPr eaLnBrk="0" hangingPunct="0"/>
            <a:r>
              <a:rPr kumimoji="0" lang="en-US" altLang="zh-TW" sz="2400">
                <a:solidFill>
                  <a:srgbClr val="FF00FF"/>
                </a:solidFill>
                <a:effectLst>
                  <a:outerShdw blurRad="38100" dist="38100" dir="2700000" algn="tl">
                    <a:srgbClr val="000000">
                      <a:alpha val="43137"/>
                    </a:srgbClr>
                  </a:outerShdw>
                </a:effectLst>
                <a:latin typeface="+mn-lt"/>
              </a:rPr>
              <a:t>T</a:t>
            </a:r>
          </a:p>
        </p:txBody>
      </p:sp>
      <p:sp>
        <p:nvSpPr>
          <p:cNvPr id="339994" name="Text Box 26"/>
          <p:cNvSpPr txBox="1">
            <a:spLocks noChangeArrowheads="1"/>
          </p:cNvSpPr>
          <p:nvPr/>
        </p:nvSpPr>
        <p:spPr bwMode="auto">
          <a:xfrm>
            <a:off x="5220072" y="6021288"/>
            <a:ext cx="364202" cy="461665"/>
          </a:xfrm>
          <a:prstGeom prst="rect">
            <a:avLst/>
          </a:prstGeom>
          <a:noFill/>
          <a:ln w="9525">
            <a:noFill/>
            <a:miter lim="800000"/>
            <a:headEnd/>
            <a:tailEnd/>
          </a:ln>
        </p:spPr>
        <p:txBody>
          <a:bodyPr wrap="none">
            <a:spAutoFit/>
          </a:bodyPr>
          <a:lstStyle/>
          <a:p>
            <a:pPr eaLnBrk="0" hangingPunct="0"/>
            <a:r>
              <a:rPr kumimoji="0" lang="en-US" altLang="zh-TW" sz="2400" dirty="0">
                <a:solidFill>
                  <a:srgbClr val="FF00FF"/>
                </a:solidFill>
                <a:effectLst>
                  <a:outerShdw blurRad="38100" dist="38100" dir="2700000" algn="tl">
                    <a:srgbClr val="000000">
                      <a:alpha val="43137"/>
                    </a:srgbClr>
                  </a:outerShdw>
                </a:effectLst>
                <a:latin typeface="+mn-lt"/>
              </a:rPr>
              <a:t>T</a:t>
            </a:r>
          </a:p>
        </p:txBody>
      </p:sp>
      <p:sp>
        <p:nvSpPr>
          <p:cNvPr id="339995" name="Text Box 27"/>
          <p:cNvSpPr txBox="1">
            <a:spLocks noChangeArrowheads="1"/>
          </p:cNvSpPr>
          <p:nvPr/>
        </p:nvSpPr>
        <p:spPr bwMode="auto">
          <a:xfrm>
            <a:off x="3886200" y="5562600"/>
            <a:ext cx="1674754" cy="461665"/>
          </a:xfrm>
          <a:prstGeom prst="rect">
            <a:avLst/>
          </a:prstGeom>
          <a:noFill/>
          <a:ln w="9525">
            <a:noFill/>
            <a:miter lim="800000"/>
            <a:headEnd/>
            <a:tailEnd/>
          </a:ln>
          <a:effectLst/>
        </p:spPr>
        <p:txBody>
          <a:bodyPr wrap="none">
            <a:spAutoFit/>
          </a:bodyPr>
          <a:lstStyle/>
          <a:p>
            <a:pPr eaLnBrk="0" hangingPunct="0">
              <a:defRPr/>
            </a:pPr>
            <a:r>
              <a:rPr kumimoji="0" lang="en-US" altLang="zh-TW" sz="2400" dirty="0">
                <a:solidFill>
                  <a:srgbClr val="FF00FF"/>
                </a:solidFill>
                <a:effectLst>
                  <a:outerShdw blurRad="38100" dist="38100" dir="2700000" algn="tl">
                    <a:srgbClr val="000000"/>
                  </a:outerShdw>
                </a:effectLst>
                <a:latin typeface="+mn-lt"/>
              </a:rPr>
              <a:t>Second flip</a:t>
            </a:r>
            <a:endParaRPr kumimoji="0" lang="en-US" altLang="zh-TW" sz="2400" dirty="0">
              <a:solidFill>
                <a:srgbClr val="FF00FF"/>
              </a:solidFill>
              <a:latin typeface="+mn-lt"/>
            </a:endParaRPr>
          </a:p>
        </p:txBody>
      </p:sp>
      <p:sp>
        <p:nvSpPr>
          <p:cNvPr id="339996" name="Text Box 28"/>
          <p:cNvSpPr txBox="1">
            <a:spLocks noChangeArrowheads="1"/>
          </p:cNvSpPr>
          <p:nvPr/>
        </p:nvSpPr>
        <p:spPr bwMode="auto">
          <a:xfrm>
            <a:off x="6934200" y="4800600"/>
            <a:ext cx="2070567" cy="461665"/>
          </a:xfrm>
          <a:prstGeom prst="rect">
            <a:avLst/>
          </a:prstGeom>
          <a:noFill/>
          <a:ln w="9525">
            <a:noFill/>
            <a:miter lim="800000"/>
            <a:headEnd/>
            <a:tailEnd/>
          </a:ln>
          <a:effectLst/>
        </p:spPr>
        <p:txBody>
          <a:bodyPr wrap="none">
            <a:spAutoFit/>
          </a:bodyPr>
          <a:lstStyle/>
          <a:p>
            <a:pPr eaLnBrk="0" hangingPunct="0">
              <a:defRPr/>
            </a:pPr>
            <a:r>
              <a:rPr kumimoji="0" lang="en-US" altLang="zh-TW" sz="2400" dirty="0">
                <a:effectLst>
                  <a:outerShdw blurRad="38100" dist="38100" dir="2700000" algn="tl">
                    <a:srgbClr val="000000"/>
                  </a:outerShdw>
                </a:effectLst>
                <a:latin typeface="+mn-lt"/>
              </a:rPr>
              <a:t>Simple events</a:t>
            </a:r>
          </a:p>
        </p:txBody>
      </p:sp>
      <p:sp>
        <p:nvSpPr>
          <p:cNvPr id="339997" name="Line 29"/>
          <p:cNvSpPr>
            <a:spLocks noChangeShapeType="1"/>
          </p:cNvSpPr>
          <p:nvPr/>
        </p:nvSpPr>
        <p:spPr bwMode="auto">
          <a:xfrm flipH="1" flipV="1">
            <a:off x="6248400" y="3733800"/>
            <a:ext cx="762000" cy="1066800"/>
          </a:xfrm>
          <a:prstGeom prst="line">
            <a:avLst/>
          </a:prstGeom>
          <a:noFill/>
          <a:ln w="38100">
            <a:solidFill>
              <a:schemeClr val="tx1"/>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339998" name="Line 30"/>
          <p:cNvSpPr>
            <a:spLocks noChangeShapeType="1"/>
          </p:cNvSpPr>
          <p:nvPr/>
        </p:nvSpPr>
        <p:spPr bwMode="auto">
          <a:xfrm flipH="1" flipV="1">
            <a:off x="6324600" y="4876800"/>
            <a:ext cx="609600" cy="76200"/>
          </a:xfrm>
          <a:prstGeom prst="line">
            <a:avLst/>
          </a:prstGeom>
          <a:noFill/>
          <a:ln w="38100">
            <a:solidFill>
              <a:schemeClr val="tx1"/>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339999" name="Line 31"/>
          <p:cNvSpPr>
            <a:spLocks noChangeShapeType="1"/>
          </p:cNvSpPr>
          <p:nvPr/>
        </p:nvSpPr>
        <p:spPr bwMode="auto">
          <a:xfrm flipH="1">
            <a:off x="6324600" y="5105400"/>
            <a:ext cx="609600" cy="152400"/>
          </a:xfrm>
          <a:prstGeom prst="line">
            <a:avLst/>
          </a:prstGeom>
          <a:noFill/>
          <a:ln w="38100">
            <a:solidFill>
              <a:schemeClr val="tx1"/>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sp>
        <p:nvSpPr>
          <p:cNvPr id="340000" name="Line 32"/>
          <p:cNvSpPr>
            <a:spLocks noChangeShapeType="1"/>
          </p:cNvSpPr>
          <p:nvPr/>
        </p:nvSpPr>
        <p:spPr bwMode="auto">
          <a:xfrm flipH="1">
            <a:off x="6400800" y="5181600"/>
            <a:ext cx="609600" cy="1143000"/>
          </a:xfrm>
          <a:prstGeom prst="line">
            <a:avLst/>
          </a:prstGeom>
          <a:noFill/>
          <a:ln w="38100">
            <a:solidFill>
              <a:schemeClr val="tx1"/>
            </a:solidFill>
            <a:round/>
            <a:headEnd/>
            <a:tailEnd type="triangle" w="med" len="med"/>
          </a:ln>
          <a:effectLst>
            <a:outerShdw dist="35921" dir="2700000" algn="ctr" rotWithShape="0">
              <a:schemeClr val="bg2"/>
            </a:outerShdw>
          </a:effectLst>
        </p:spPr>
        <p:txBody>
          <a:bodyPr wrap="none" anchor="ctr"/>
          <a:lstStyle/>
          <a:p>
            <a:pPr>
              <a:defRPr/>
            </a:pPr>
            <a:endParaRPr lang="zh-TW" altLang="en-US"/>
          </a:p>
        </p:txBody>
      </p:sp>
      <p:grpSp>
        <p:nvGrpSpPr>
          <p:cNvPr id="5" name="Group 33"/>
          <p:cNvGrpSpPr>
            <a:grpSpLocks/>
          </p:cNvGrpSpPr>
          <p:nvPr/>
        </p:nvGrpSpPr>
        <p:grpSpPr bwMode="auto">
          <a:xfrm>
            <a:off x="6732240" y="3284984"/>
            <a:ext cx="2209800" cy="3168650"/>
            <a:chOff x="3696" y="164"/>
            <a:chExt cx="1824" cy="1996"/>
          </a:xfrm>
        </p:grpSpPr>
        <p:sp>
          <p:nvSpPr>
            <p:cNvPr id="76832" name="Rectangle 34"/>
            <p:cNvSpPr>
              <a:spLocks noChangeArrowheads="1"/>
            </p:cNvSpPr>
            <p:nvPr/>
          </p:nvSpPr>
          <p:spPr bwMode="auto">
            <a:xfrm>
              <a:off x="3696" y="164"/>
              <a:ext cx="1824" cy="1996"/>
            </a:xfrm>
            <a:prstGeom prst="rect">
              <a:avLst/>
            </a:prstGeom>
            <a:solidFill>
              <a:srgbClr val="06EAE5"/>
            </a:solidFill>
            <a:ln w="9525">
              <a:solidFill>
                <a:srgbClr val="FF00FF"/>
              </a:solidFill>
              <a:miter lim="800000"/>
              <a:headEnd/>
              <a:tailEnd/>
            </a:ln>
          </p:spPr>
          <p:txBody>
            <a:bodyPr wrap="none" anchor="ctr"/>
            <a:lstStyle/>
            <a:p>
              <a:endParaRPr lang="zh-TW" altLang="en-US">
                <a:latin typeface="+mn-lt"/>
              </a:endParaRPr>
            </a:p>
          </p:txBody>
        </p:sp>
        <p:grpSp>
          <p:nvGrpSpPr>
            <p:cNvPr id="76833" name="Group 35"/>
            <p:cNvGrpSpPr>
              <a:grpSpLocks/>
            </p:cNvGrpSpPr>
            <p:nvPr/>
          </p:nvGrpSpPr>
          <p:grpSpPr bwMode="auto">
            <a:xfrm>
              <a:off x="3710" y="333"/>
              <a:ext cx="1752" cy="1644"/>
              <a:chOff x="4524" y="2052"/>
              <a:chExt cx="829" cy="870"/>
            </a:xfrm>
          </p:grpSpPr>
          <p:sp>
            <p:nvSpPr>
              <p:cNvPr id="340004" name="Text Box 36"/>
              <p:cNvSpPr txBox="1">
                <a:spLocks noChangeArrowheads="1"/>
              </p:cNvSpPr>
              <p:nvPr/>
            </p:nvSpPr>
            <p:spPr bwMode="auto">
              <a:xfrm>
                <a:off x="4525" y="2052"/>
                <a:ext cx="828" cy="174"/>
              </a:xfrm>
              <a:prstGeom prst="rect">
                <a:avLst/>
              </a:prstGeom>
              <a:solidFill>
                <a:srgbClr val="06EAE5"/>
              </a:solidFill>
              <a:ln w="9525">
                <a:noFill/>
                <a:miter lim="800000"/>
                <a:headEnd/>
                <a:tailEnd/>
              </a:ln>
              <a:effectLst/>
            </p:spPr>
            <p:txBody>
              <a:bodyPr wrap="none">
                <a:spAutoFit/>
              </a:bodyPr>
              <a:lstStyle/>
              <a:p>
                <a:pPr eaLnBrk="0" hangingPunct="0">
                  <a:defRPr/>
                </a:pPr>
                <a:r>
                  <a:rPr kumimoji="0" lang="en-US" altLang="zh-TW" sz="2800" i="1" dirty="0">
                    <a:solidFill>
                      <a:schemeClr val="bg2"/>
                    </a:solidFill>
                    <a:effectLst>
                      <a:outerShdw blurRad="38100" dist="38100" dir="2700000" algn="tl">
                        <a:srgbClr val="000000"/>
                      </a:outerShdw>
                    </a:effectLst>
                    <a:latin typeface="Times New Roman" pitchFamily="18" charset="0"/>
                    <a:cs typeface="Times New Roman" pitchFamily="18" charset="0"/>
                  </a:rPr>
                  <a:t>P</a:t>
                </a:r>
                <a:r>
                  <a:rPr kumimoji="0" lang="en-US" altLang="zh-TW" sz="2800" dirty="0">
                    <a:solidFill>
                      <a:schemeClr val="bg2"/>
                    </a:solidFill>
                    <a:effectLst>
                      <a:outerShdw blurRad="38100" dist="38100" dir="2700000" algn="tl">
                        <a:srgbClr val="000000"/>
                      </a:outerShdw>
                    </a:effectLst>
                    <a:latin typeface="+mn-lt"/>
                  </a:rPr>
                  <a:t>(HH)=0.25</a:t>
                </a:r>
              </a:p>
            </p:txBody>
          </p:sp>
          <p:sp>
            <p:nvSpPr>
              <p:cNvPr id="340005" name="Text Box 37"/>
              <p:cNvSpPr txBox="1">
                <a:spLocks noChangeArrowheads="1"/>
              </p:cNvSpPr>
              <p:nvPr/>
            </p:nvSpPr>
            <p:spPr bwMode="auto">
              <a:xfrm>
                <a:off x="4524" y="2268"/>
                <a:ext cx="817" cy="174"/>
              </a:xfrm>
              <a:prstGeom prst="rect">
                <a:avLst/>
              </a:prstGeom>
              <a:solidFill>
                <a:srgbClr val="06EAE5"/>
              </a:solidFill>
              <a:ln w="9525">
                <a:noFill/>
                <a:miter lim="800000"/>
                <a:headEnd/>
                <a:tailEnd/>
              </a:ln>
              <a:effectLst/>
            </p:spPr>
            <p:txBody>
              <a:bodyPr wrap="none">
                <a:spAutoFit/>
              </a:bodyPr>
              <a:lstStyle/>
              <a:p>
                <a:pPr eaLnBrk="0" hangingPunct="0">
                  <a:defRPr/>
                </a:pPr>
                <a:r>
                  <a:rPr kumimoji="0" lang="en-US" altLang="zh-TW" sz="2800" i="1" dirty="0">
                    <a:solidFill>
                      <a:schemeClr val="bg2"/>
                    </a:solidFill>
                    <a:effectLst>
                      <a:outerShdw blurRad="38100" dist="38100" dir="2700000" algn="tl">
                        <a:srgbClr val="000000"/>
                      </a:outerShdw>
                    </a:effectLst>
                    <a:latin typeface="Times New Roman" pitchFamily="18" charset="0"/>
                    <a:cs typeface="Times New Roman" pitchFamily="18" charset="0"/>
                  </a:rPr>
                  <a:t>P</a:t>
                </a:r>
                <a:r>
                  <a:rPr kumimoji="0" lang="en-US" altLang="zh-TW" sz="2800" dirty="0">
                    <a:solidFill>
                      <a:schemeClr val="bg2"/>
                    </a:solidFill>
                    <a:effectLst>
                      <a:outerShdw blurRad="38100" dist="38100" dir="2700000" algn="tl">
                        <a:srgbClr val="000000"/>
                      </a:outerShdw>
                    </a:effectLst>
                    <a:latin typeface="+mn-lt"/>
                  </a:rPr>
                  <a:t>(HT)=0.25</a:t>
                </a:r>
              </a:p>
            </p:txBody>
          </p:sp>
          <p:sp>
            <p:nvSpPr>
              <p:cNvPr id="340006" name="Text Box 38"/>
              <p:cNvSpPr txBox="1">
                <a:spLocks noChangeArrowheads="1"/>
              </p:cNvSpPr>
              <p:nvPr/>
            </p:nvSpPr>
            <p:spPr bwMode="auto">
              <a:xfrm>
                <a:off x="4525" y="2556"/>
                <a:ext cx="817" cy="174"/>
              </a:xfrm>
              <a:prstGeom prst="rect">
                <a:avLst/>
              </a:prstGeom>
              <a:solidFill>
                <a:srgbClr val="06EAE5"/>
              </a:solidFill>
              <a:ln w="9525">
                <a:noFill/>
                <a:miter lim="800000"/>
                <a:headEnd/>
                <a:tailEnd/>
              </a:ln>
              <a:effectLst/>
            </p:spPr>
            <p:txBody>
              <a:bodyPr wrap="none">
                <a:spAutoFit/>
              </a:bodyPr>
              <a:lstStyle/>
              <a:p>
                <a:pPr eaLnBrk="0" hangingPunct="0">
                  <a:defRPr/>
                </a:pPr>
                <a:r>
                  <a:rPr kumimoji="0" lang="en-US" altLang="zh-TW" sz="2800" i="1" dirty="0">
                    <a:solidFill>
                      <a:schemeClr val="bg2"/>
                    </a:solidFill>
                    <a:effectLst>
                      <a:outerShdw blurRad="38100" dist="38100" dir="2700000" algn="tl">
                        <a:srgbClr val="000000"/>
                      </a:outerShdw>
                    </a:effectLst>
                    <a:latin typeface="Times New Roman" pitchFamily="18" charset="0"/>
                    <a:cs typeface="Times New Roman" pitchFamily="18" charset="0"/>
                  </a:rPr>
                  <a:t>P</a:t>
                </a:r>
                <a:r>
                  <a:rPr kumimoji="0" lang="en-US" altLang="zh-TW" sz="2800" dirty="0">
                    <a:solidFill>
                      <a:schemeClr val="bg2"/>
                    </a:solidFill>
                    <a:effectLst>
                      <a:outerShdw blurRad="38100" dist="38100" dir="2700000" algn="tl">
                        <a:srgbClr val="000000"/>
                      </a:outerShdw>
                    </a:effectLst>
                    <a:latin typeface="+mn-lt"/>
                  </a:rPr>
                  <a:t>(TH)=0.25</a:t>
                </a:r>
              </a:p>
            </p:txBody>
          </p:sp>
          <p:sp>
            <p:nvSpPr>
              <p:cNvPr id="340007" name="Text Box 39"/>
              <p:cNvSpPr txBox="1">
                <a:spLocks noChangeArrowheads="1"/>
              </p:cNvSpPr>
              <p:nvPr/>
            </p:nvSpPr>
            <p:spPr bwMode="auto">
              <a:xfrm>
                <a:off x="4525" y="2748"/>
                <a:ext cx="799" cy="174"/>
              </a:xfrm>
              <a:prstGeom prst="rect">
                <a:avLst/>
              </a:prstGeom>
              <a:solidFill>
                <a:srgbClr val="06EAE5"/>
              </a:solidFill>
              <a:ln w="9525">
                <a:noFill/>
                <a:miter lim="800000"/>
                <a:headEnd/>
                <a:tailEnd/>
              </a:ln>
              <a:effectLst/>
            </p:spPr>
            <p:txBody>
              <a:bodyPr wrap="none">
                <a:spAutoFit/>
              </a:bodyPr>
              <a:lstStyle/>
              <a:p>
                <a:pPr eaLnBrk="0" hangingPunct="0">
                  <a:defRPr/>
                </a:pPr>
                <a:r>
                  <a:rPr kumimoji="0" lang="en-US" altLang="zh-TW" sz="2800" i="1" dirty="0">
                    <a:solidFill>
                      <a:schemeClr val="bg2"/>
                    </a:solidFill>
                    <a:effectLst>
                      <a:outerShdw blurRad="38100" dist="38100" dir="2700000" algn="tl">
                        <a:srgbClr val="000000"/>
                      </a:outerShdw>
                    </a:effectLst>
                    <a:latin typeface="Times New Roman" pitchFamily="18" charset="0"/>
                    <a:cs typeface="Times New Roman" pitchFamily="18" charset="0"/>
                  </a:rPr>
                  <a:t>P</a:t>
                </a:r>
                <a:r>
                  <a:rPr kumimoji="0" lang="en-US" altLang="zh-TW" sz="2800" dirty="0">
                    <a:solidFill>
                      <a:schemeClr val="bg2"/>
                    </a:solidFill>
                    <a:effectLst>
                      <a:outerShdw blurRad="38100" dist="38100" dir="2700000" algn="tl">
                        <a:srgbClr val="000000"/>
                      </a:outerShdw>
                    </a:effectLst>
                    <a:latin typeface="+mn-lt"/>
                  </a:rPr>
                  <a:t>(TT)=0.25</a:t>
                </a:r>
              </a:p>
            </p:txBody>
          </p:sp>
        </p:grpSp>
      </p:grpSp>
      <p:sp>
        <p:nvSpPr>
          <p:cNvPr id="340008" name="Rectangle 40"/>
          <p:cNvSpPr>
            <a:spLocks noGrp="1" noChangeArrowheads="1"/>
          </p:cNvSpPr>
          <p:nvPr>
            <p:ph type="title"/>
          </p:nvPr>
        </p:nvSpPr>
        <p:spPr>
          <a:xfrm>
            <a:off x="457200" y="277812"/>
            <a:ext cx="8229600" cy="1350987"/>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Tree</a:t>
            </a:r>
          </a:p>
        </p:txBody>
      </p:sp>
      <p:sp>
        <p:nvSpPr>
          <p:cNvPr id="340009" name="Rectangle 41"/>
          <p:cNvSpPr>
            <a:spLocks noGrp="1" noChangeArrowheads="1"/>
          </p:cNvSpPr>
          <p:nvPr>
            <p:ph type="body" idx="1"/>
          </p:nvPr>
        </p:nvSpPr>
        <p:spPr>
          <a:xfrm>
            <a:off x="457200" y="1600200"/>
            <a:ext cx="8491538" cy="1447800"/>
          </a:xfrm>
        </p:spPr>
        <p:txBody>
          <a:bodyPr/>
          <a:lstStyle/>
          <a:p>
            <a:pPr eaLnBrk="1" hangingPunct="1">
              <a:buFont typeface="Wingdings" pitchFamily="2" charset="2"/>
              <a:buNone/>
              <a:defRPr/>
            </a:pPr>
            <a:r>
              <a:rPr lang="en-US" altLang="zh-TW" smtClean="0"/>
              <a:t>Consider the random experiment of flipping a coin twice.</a:t>
            </a:r>
            <a:endParaRPr lang="zh-TW" altLang="en-US" smtClean="0"/>
          </a:p>
        </p:txBody>
      </p:sp>
      <p:sp>
        <p:nvSpPr>
          <p:cNvPr id="48" name="Text Box 50"/>
          <p:cNvSpPr txBox="1">
            <a:spLocks noChangeArrowheads="1"/>
          </p:cNvSpPr>
          <p:nvPr/>
        </p:nvSpPr>
        <p:spPr bwMode="auto">
          <a:xfrm rot="20426072">
            <a:off x="1150244" y="4081955"/>
            <a:ext cx="2157963" cy="584775"/>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P</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H</a:t>
            </a:r>
            <a:r>
              <a:rPr kumimoji="0" lang="en-US" altLang="zh-TW" sz="3200" dirty="0" smtClean="0">
                <a:solidFill>
                  <a:schemeClr val="accent6">
                    <a:lumMod val="50000"/>
                  </a:schemeClr>
                </a:solidFill>
                <a:effectLst>
                  <a:outerShdw blurRad="38100" dist="38100" dir="2700000" algn="tl">
                    <a:srgbClr val="000000"/>
                  </a:outerShdw>
                </a:effectLst>
              </a:rPr>
              <a:t>) </a:t>
            </a:r>
            <a:r>
              <a:rPr kumimoji="0" lang="en-US" altLang="zh-TW" sz="3200" dirty="0">
                <a:solidFill>
                  <a:schemeClr val="accent6">
                    <a:lumMod val="50000"/>
                  </a:schemeClr>
                </a:solidFill>
                <a:effectLst>
                  <a:outerShdw blurRad="38100" dist="38100" dir="2700000" algn="tl">
                    <a:srgbClr val="000000"/>
                  </a:outerShdw>
                </a:effectLst>
              </a:rPr>
              <a:t>= </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0.5</a:t>
            </a:r>
            <a:endParaRPr kumimoji="0" lang="en-US" altLang="zh-TW" sz="3200" i="1" dirty="0">
              <a:solidFill>
                <a:schemeClr val="accent6">
                  <a:lumMod val="50000"/>
                </a:schemeClr>
              </a:solidFill>
              <a:effectLst>
                <a:outerShdw blurRad="38100" dist="38100" dir="2700000" algn="tl">
                  <a:srgbClr val="000000"/>
                </a:outerShdw>
              </a:effectLst>
              <a:latin typeface="Times New Roman" pitchFamily="18" charset="0"/>
            </a:endParaRPr>
          </a:p>
        </p:txBody>
      </p:sp>
      <p:sp>
        <p:nvSpPr>
          <p:cNvPr id="49" name="Text Box 52"/>
          <p:cNvSpPr txBox="1">
            <a:spLocks noChangeArrowheads="1"/>
          </p:cNvSpPr>
          <p:nvPr/>
        </p:nvSpPr>
        <p:spPr bwMode="auto">
          <a:xfrm rot="1084590">
            <a:off x="1226399" y="5412389"/>
            <a:ext cx="2105063" cy="584775"/>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P</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T</a:t>
            </a:r>
            <a:r>
              <a:rPr kumimoji="0" lang="en-US" altLang="zh-TW" sz="3200" dirty="0" smtClean="0">
                <a:solidFill>
                  <a:schemeClr val="accent6">
                    <a:lumMod val="50000"/>
                  </a:schemeClr>
                </a:solidFill>
                <a:effectLst>
                  <a:outerShdw blurRad="38100" dist="38100" dir="2700000" algn="tl">
                    <a:srgbClr val="000000"/>
                  </a:outerShdw>
                </a:effectLst>
              </a:rPr>
              <a:t>) </a:t>
            </a:r>
            <a:r>
              <a:rPr kumimoji="0" lang="en-US" altLang="zh-TW" sz="3200" dirty="0">
                <a:solidFill>
                  <a:schemeClr val="accent6">
                    <a:lumMod val="50000"/>
                  </a:schemeClr>
                </a:solidFill>
                <a:effectLst>
                  <a:outerShdw blurRad="38100" dist="38100" dir="2700000" algn="tl">
                    <a:srgbClr val="000000"/>
                  </a:outerShdw>
                </a:effectLst>
              </a:rPr>
              <a:t>= </a:t>
            </a:r>
            <a:r>
              <a:rPr kumimoji="0" lang="en-US" altLang="zh-TW" sz="3200" dirty="0" smtClean="0">
                <a:solidFill>
                  <a:schemeClr val="accent6">
                    <a:lumMod val="50000"/>
                  </a:schemeClr>
                </a:solidFill>
                <a:effectLst>
                  <a:outerShdw blurRad="38100" dist="38100" dir="2700000" algn="tl">
                    <a:srgbClr val="000000"/>
                  </a:outerShdw>
                </a:effectLst>
              </a:rPr>
              <a:t>0.5</a:t>
            </a:r>
            <a:endParaRPr kumimoji="0" lang="en-US" altLang="zh-TW" sz="3200" i="1" dirty="0">
              <a:solidFill>
                <a:schemeClr val="accent6">
                  <a:lumMod val="50000"/>
                </a:schemeClr>
              </a:solidFill>
              <a:effectLst>
                <a:outerShdw blurRad="38100" dist="38100" dir="2700000" algn="tl">
                  <a:srgbClr val="000000"/>
                </a:outerShdw>
              </a:effectLst>
              <a:latin typeface="Times New Roman" pitchFamily="18" charset="0"/>
            </a:endParaRPr>
          </a:p>
        </p:txBody>
      </p:sp>
      <p:grpSp>
        <p:nvGrpSpPr>
          <p:cNvPr id="6" name="群組 5"/>
          <p:cNvGrpSpPr/>
          <p:nvPr/>
        </p:nvGrpSpPr>
        <p:grpSpPr>
          <a:xfrm>
            <a:off x="3724650" y="3433784"/>
            <a:ext cx="1640371" cy="2872822"/>
            <a:chOff x="3724650" y="3433784"/>
            <a:chExt cx="1640371" cy="2872822"/>
          </a:xfrm>
        </p:grpSpPr>
        <p:sp>
          <p:nvSpPr>
            <p:cNvPr id="50" name="Text Box 51"/>
            <p:cNvSpPr txBox="1">
              <a:spLocks noChangeArrowheads="1"/>
            </p:cNvSpPr>
            <p:nvPr/>
          </p:nvSpPr>
          <p:spPr bwMode="auto">
            <a:xfrm rot="20761100">
              <a:off x="3758703" y="3433784"/>
              <a:ext cx="1499128" cy="584775"/>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P</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H</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H</a:t>
              </a:r>
              <a:r>
                <a:rPr kumimoji="0" lang="en-US" altLang="zh-TW" sz="3200" dirty="0" smtClean="0">
                  <a:solidFill>
                    <a:schemeClr val="accent6">
                      <a:lumMod val="50000"/>
                    </a:schemeClr>
                  </a:solidFill>
                  <a:effectLst>
                    <a:outerShdw blurRad="38100" dist="38100" dir="2700000" algn="tl">
                      <a:srgbClr val="000000"/>
                    </a:outerShdw>
                  </a:effectLst>
                </a:rPr>
                <a:t>)</a:t>
              </a:r>
              <a:endParaRPr kumimoji="0" lang="en-US" altLang="zh-TW" sz="3200" dirty="0">
                <a:solidFill>
                  <a:schemeClr val="accent6">
                    <a:lumMod val="50000"/>
                  </a:schemeClr>
                </a:solidFill>
                <a:effectLst>
                  <a:outerShdw blurRad="38100" dist="38100" dir="2700000" algn="tl">
                    <a:srgbClr val="000000"/>
                  </a:outerShdw>
                </a:effectLst>
              </a:endParaRPr>
            </a:p>
          </p:txBody>
        </p:sp>
        <p:sp>
          <p:nvSpPr>
            <p:cNvPr id="52" name="Text Box 51"/>
            <p:cNvSpPr txBox="1">
              <a:spLocks noChangeArrowheads="1"/>
            </p:cNvSpPr>
            <p:nvPr/>
          </p:nvSpPr>
          <p:spPr bwMode="auto">
            <a:xfrm rot="1133338">
              <a:off x="3724650" y="4159971"/>
              <a:ext cx="1430200" cy="584775"/>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P</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T</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H</a:t>
              </a:r>
              <a:r>
                <a:rPr kumimoji="0" lang="en-US" altLang="zh-TW" sz="3200" dirty="0" smtClean="0">
                  <a:solidFill>
                    <a:schemeClr val="accent6">
                      <a:lumMod val="50000"/>
                    </a:schemeClr>
                  </a:solidFill>
                  <a:effectLst>
                    <a:outerShdw blurRad="38100" dist="38100" dir="2700000" algn="tl">
                      <a:srgbClr val="000000"/>
                    </a:outerShdw>
                  </a:effectLst>
                </a:rPr>
                <a:t>)</a:t>
              </a:r>
              <a:endParaRPr kumimoji="0" lang="en-US" altLang="zh-TW" sz="3200" dirty="0">
                <a:solidFill>
                  <a:schemeClr val="accent6">
                    <a:lumMod val="50000"/>
                  </a:schemeClr>
                </a:solidFill>
                <a:effectLst>
                  <a:outerShdw blurRad="38100" dist="38100" dir="2700000" algn="tl">
                    <a:srgbClr val="000000"/>
                  </a:outerShdw>
                </a:effectLst>
              </a:endParaRPr>
            </a:p>
          </p:txBody>
        </p:sp>
        <p:sp>
          <p:nvSpPr>
            <p:cNvPr id="53" name="Text Box 51"/>
            <p:cNvSpPr txBox="1">
              <a:spLocks noChangeArrowheads="1"/>
            </p:cNvSpPr>
            <p:nvPr/>
          </p:nvSpPr>
          <p:spPr bwMode="auto">
            <a:xfrm rot="-838900">
              <a:off x="3934821" y="5041601"/>
              <a:ext cx="1430200" cy="584775"/>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P</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H</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T</a:t>
              </a:r>
              <a:r>
                <a:rPr kumimoji="0" lang="en-US" altLang="zh-TW" sz="3200" dirty="0" smtClean="0">
                  <a:solidFill>
                    <a:schemeClr val="accent6">
                      <a:lumMod val="50000"/>
                    </a:schemeClr>
                  </a:solidFill>
                  <a:effectLst>
                    <a:outerShdw blurRad="38100" dist="38100" dir="2700000" algn="tl">
                      <a:srgbClr val="000000"/>
                    </a:outerShdw>
                  </a:effectLst>
                </a:rPr>
                <a:t>)</a:t>
              </a:r>
              <a:endParaRPr kumimoji="0" lang="en-US" altLang="zh-TW" sz="3200" dirty="0">
                <a:solidFill>
                  <a:schemeClr val="accent6">
                    <a:lumMod val="50000"/>
                  </a:schemeClr>
                </a:solidFill>
                <a:effectLst>
                  <a:outerShdw blurRad="38100" dist="38100" dir="2700000" algn="tl">
                    <a:srgbClr val="000000"/>
                  </a:outerShdw>
                </a:effectLst>
              </a:endParaRPr>
            </a:p>
          </p:txBody>
        </p:sp>
        <p:sp>
          <p:nvSpPr>
            <p:cNvPr id="55" name="Text Box 51"/>
            <p:cNvSpPr txBox="1">
              <a:spLocks noChangeArrowheads="1"/>
            </p:cNvSpPr>
            <p:nvPr/>
          </p:nvSpPr>
          <p:spPr bwMode="auto">
            <a:xfrm rot="1133338">
              <a:off x="3981931" y="5721831"/>
              <a:ext cx="1361270" cy="584775"/>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P</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T</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T</a:t>
              </a:r>
              <a:r>
                <a:rPr kumimoji="0" lang="en-US" altLang="zh-TW" sz="3200" dirty="0" smtClean="0">
                  <a:solidFill>
                    <a:schemeClr val="accent6">
                      <a:lumMod val="50000"/>
                    </a:schemeClr>
                  </a:solidFill>
                  <a:effectLst>
                    <a:outerShdw blurRad="38100" dist="38100" dir="2700000" algn="tl">
                      <a:srgbClr val="000000"/>
                    </a:outerShdw>
                  </a:effectLst>
                </a:rPr>
                <a:t>)</a:t>
              </a:r>
              <a:endParaRPr kumimoji="0" lang="en-US" altLang="zh-TW" sz="3200" dirty="0">
                <a:solidFill>
                  <a:schemeClr val="accent6">
                    <a:lumMod val="50000"/>
                  </a:schemeClr>
                </a:solidFill>
                <a:effectLst>
                  <a:outerShdw blurRad="38100" dist="38100" dir="2700000" algn="tl">
                    <a:srgbClr val="000000"/>
                  </a:outerShdw>
                </a:effectLst>
              </a:endParaRPr>
            </a:p>
          </p:txBody>
        </p:sp>
      </p:grpSp>
      <p:sp>
        <p:nvSpPr>
          <p:cNvPr id="339980" name="Text Box 12"/>
          <p:cNvSpPr txBox="1">
            <a:spLocks noChangeArrowheads="1"/>
          </p:cNvSpPr>
          <p:nvPr/>
        </p:nvSpPr>
        <p:spPr bwMode="auto">
          <a:xfrm>
            <a:off x="762000" y="5026025"/>
            <a:ext cx="987425" cy="457200"/>
          </a:xfrm>
          <a:prstGeom prst="rect">
            <a:avLst/>
          </a:prstGeom>
          <a:noFill/>
          <a:ln w="9525">
            <a:noFill/>
            <a:miter lim="800000"/>
            <a:headEnd/>
            <a:tailEnd/>
          </a:ln>
          <a:effectLst/>
        </p:spPr>
        <p:txBody>
          <a:bodyPr wrap="none">
            <a:spAutoFit/>
          </a:bodyPr>
          <a:lstStyle/>
          <a:p>
            <a:pPr eaLnBrk="0" hangingPunct="0">
              <a:defRPr/>
            </a:pPr>
            <a:r>
              <a:rPr kumimoji="0" lang="en-US" altLang="zh-TW" sz="2400">
                <a:solidFill>
                  <a:schemeClr val="bg2"/>
                </a:solidFill>
                <a:effectLst>
                  <a:outerShdw blurRad="38100" dist="38100" dir="2700000" algn="tl">
                    <a:srgbClr val="000000"/>
                  </a:outerShdw>
                </a:effectLst>
              </a:rPr>
              <a:t>Origin</a:t>
            </a:r>
            <a:endParaRPr kumimoji="0" lang="en-US" altLang="zh-TW" sz="2400"/>
          </a:p>
        </p:txBody>
      </p:sp>
      <p:sp>
        <p:nvSpPr>
          <p:cNvPr id="339983" name="Text Box 15"/>
          <p:cNvSpPr txBox="1">
            <a:spLocks noChangeArrowheads="1"/>
          </p:cNvSpPr>
          <p:nvPr/>
        </p:nvSpPr>
        <p:spPr bwMode="auto">
          <a:xfrm>
            <a:off x="2286000" y="4797425"/>
            <a:ext cx="1260475" cy="457200"/>
          </a:xfrm>
          <a:prstGeom prst="rect">
            <a:avLst/>
          </a:prstGeom>
          <a:noFill/>
          <a:ln w="9525">
            <a:noFill/>
            <a:miter lim="800000"/>
            <a:headEnd/>
            <a:tailEnd/>
          </a:ln>
          <a:effectLst/>
        </p:spPr>
        <p:txBody>
          <a:bodyPr wrap="none">
            <a:spAutoFit/>
          </a:bodyPr>
          <a:lstStyle/>
          <a:p>
            <a:pPr eaLnBrk="0" hangingPunct="0">
              <a:defRPr/>
            </a:pPr>
            <a:r>
              <a:rPr kumimoji="0" lang="en-US" altLang="zh-TW" sz="2400" dirty="0">
                <a:solidFill>
                  <a:srgbClr val="990033"/>
                </a:solidFill>
                <a:effectLst>
                  <a:outerShdw blurRad="38100" dist="38100" dir="2700000" algn="tl">
                    <a:srgbClr val="000000"/>
                  </a:outerShdw>
                </a:effectLst>
              </a:rPr>
              <a:t>First flip</a:t>
            </a:r>
          </a:p>
        </p:txBody>
      </p:sp>
      <p:grpSp>
        <p:nvGrpSpPr>
          <p:cNvPr id="44" name="Group 77"/>
          <p:cNvGrpSpPr>
            <a:grpSpLocks/>
          </p:cNvGrpSpPr>
          <p:nvPr/>
        </p:nvGrpSpPr>
        <p:grpSpPr bwMode="auto">
          <a:xfrm>
            <a:off x="2123728" y="4611216"/>
            <a:ext cx="1868488" cy="762000"/>
            <a:chOff x="-11" y="1104"/>
            <a:chExt cx="1177" cy="480"/>
          </a:xfrm>
        </p:grpSpPr>
        <p:sp>
          <p:nvSpPr>
            <p:cNvPr id="45" name="Text Box 78"/>
            <p:cNvSpPr txBox="1">
              <a:spLocks noChangeArrowheads="1"/>
            </p:cNvSpPr>
            <p:nvPr/>
          </p:nvSpPr>
          <p:spPr bwMode="auto">
            <a:xfrm>
              <a:off x="-11" y="1140"/>
              <a:ext cx="1177" cy="407"/>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3600" i="1" dirty="0" smtClean="0">
                  <a:solidFill>
                    <a:schemeClr val="accent6">
                      <a:lumMod val="50000"/>
                    </a:schemeClr>
                  </a:solidFill>
                  <a:effectLst>
                    <a:outerShdw blurRad="38100" dist="38100" dir="2700000" algn="tl">
                      <a:srgbClr val="000000"/>
                    </a:outerShdw>
                  </a:effectLst>
                  <a:latin typeface="Times New Roman" pitchFamily="18" charset="0"/>
                </a:rPr>
                <a:t>P</a:t>
              </a:r>
              <a:r>
                <a:rPr kumimoji="0" lang="en-US" altLang="zh-TW" sz="3600" dirty="0" smtClean="0">
                  <a:solidFill>
                    <a:schemeClr val="accent6">
                      <a:lumMod val="50000"/>
                    </a:schemeClr>
                  </a:solidFill>
                  <a:effectLst>
                    <a:outerShdw blurRad="38100" dist="38100" dir="2700000" algn="tl">
                      <a:srgbClr val="000000"/>
                    </a:outerShdw>
                  </a:effectLst>
                </a:rPr>
                <a:t>(</a:t>
              </a:r>
              <a:r>
                <a:rPr kumimoji="0" lang="en-US" altLang="zh-TW" sz="3600" i="1" dirty="0" smtClean="0">
                  <a:solidFill>
                    <a:schemeClr val="accent6">
                      <a:lumMod val="50000"/>
                    </a:schemeClr>
                  </a:solidFill>
                  <a:effectLst>
                    <a:outerShdw blurRad="38100" dist="38100" dir="2700000" algn="tl">
                      <a:srgbClr val="000000"/>
                    </a:outerShdw>
                  </a:effectLst>
                  <a:latin typeface="Times New Roman" pitchFamily="18" charset="0"/>
                </a:rPr>
                <a:t>E</a:t>
              </a:r>
              <a:r>
                <a:rPr kumimoji="0" lang="en-US" altLang="zh-TW" sz="3600" i="1" baseline="-25000" dirty="0" smtClean="0">
                  <a:solidFill>
                    <a:schemeClr val="accent6">
                      <a:lumMod val="50000"/>
                    </a:schemeClr>
                  </a:solidFill>
                  <a:effectLst>
                    <a:outerShdw blurRad="38100" dist="38100" dir="2700000" algn="tl">
                      <a:srgbClr val="000000"/>
                    </a:outerShdw>
                  </a:effectLst>
                  <a:latin typeface="Times New Roman" pitchFamily="18" charset="0"/>
                </a:rPr>
                <a:t>2</a:t>
              </a:r>
              <a:r>
                <a:rPr kumimoji="0" lang="en-US" altLang="zh-TW" sz="3600" dirty="0" smtClean="0">
                  <a:solidFill>
                    <a:schemeClr val="accent6">
                      <a:lumMod val="50000"/>
                    </a:schemeClr>
                  </a:solidFill>
                  <a:effectLst>
                    <a:outerShdw blurRad="38100" dist="38100" dir="2700000" algn="tl">
                      <a:srgbClr val="000000"/>
                    </a:outerShdw>
                  </a:effectLst>
                </a:rPr>
                <a:t>|</a:t>
              </a:r>
              <a:r>
                <a:rPr kumimoji="0" lang="en-US" altLang="zh-TW" sz="3600" i="1" dirty="0" smtClean="0">
                  <a:solidFill>
                    <a:schemeClr val="accent6">
                      <a:lumMod val="50000"/>
                    </a:schemeClr>
                  </a:solidFill>
                  <a:effectLst>
                    <a:outerShdw blurRad="38100" dist="38100" dir="2700000" algn="tl">
                      <a:srgbClr val="000000"/>
                    </a:outerShdw>
                  </a:effectLst>
                  <a:latin typeface="Times New Roman" pitchFamily="18" charset="0"/>
                </a:rPr>
                <a:t>E</a:t>
              </a:r>
              <a:r>
                <a:rPr kumimoji="0" lang="en-US" altLang="zh-TW" sz="3600" i="1" baseline="-25000" dirty="0" smtClean="0">
                  <a:solidFill>
                    <a:schemeClr val="accent6">
                      <a:lumMod val="50000"/>
                    </a:schemeClr>
                  </a:solidFill>
                  <a:effectLst>
                    <a:outerShdw blurRad="38100" dist="38100" dir="2700000" algn="tl">
                      <a:srgbClr val="000000"/>
                    </a:outerShdw>
                  </a:effectLst>
                  <a:latin typeface="Times New Roman" pitchFamily="18" charset="0"/>
                </a:rPr>
                <a:t>1</a:t>
              </a:r>
              <a:r>
                <a:rPr kumimoji="0" lang="en-US" altLang="zh-TW" sz="3600" dirty="0">
                  <a:solidFill>
                    <a:schemeClr val="accent6">
                      <a:lumMod val="50000"/>
                    </a:schemeClr>
                  </a:solidFill>
                  <a:effectLst>
                    <a:outerShdw blurRad="38100" dist="38100" dir="2700000" algn="tl">
                      <a:srgbClr val="000000"/>
                    </a:outerShdw>
                  </a:effectLst>
                </a:rPr>
                <a:t>)</a:t>
              </a:r>
            </a:p>
          </p:txBody>
        </p:sp>
        <p:sp>
          <p:nvSpPr>
            <p:cNvPr id="46" name="Line 79"/>
            <p:cNvSpPr>
              <a:spLocks noChangeShapeType="1"/>
            </p:cNvSpPr>
            <p:nvPr/>
          </p:nvSpPr>
          <p:spPr bwMode="auto">
            <a:xfrm>
              <a:off x="288" y="1104"/>
              <a:ext cx="624" cy="480"/>
            </a:xfrm>
            <a:prstGeom prst="line">
              <a:avLst/>
            </a:prstGeom>
            <a:noFill/>
            <a:ln w="28575">
              <a:solidFill>
                <a:schemeClr val="folHlink"/>
              </a:solidFill>
              <a:round/>
              <a:headEnd/>
              <a:tailEnd/>
            </a:ln>
            <a:effectLst>
              <a:outerShdw dist="35921" dir="2700000" algn="ctr" rotWithShape="0">
                <a:srgbClr val="000000"/>
              </a:outerShdw>
            </a:effectLst>
          </p:spPr>
          <p:txBody>
            <a:bodyPr wrap="none" anchor="ctr"/>
            <a:lstStyle/>
            <a:p>
              <a:endParaRPr lang="zh-TW" altLang="en-US"/>
            </a:p>
          </p:txBody>
        </p:sp>
        <p:sp>
          <p:nvSpPr>
            <p:cNvPr id="47" name="Line 80"/>
            <p:cNvSpPr>
              <a:spLocks noChangeShapeType="1"/>
            </p:cNvSpPr>
            <p:nvPr/>
          </p:nvSpPr>
          <p:spPr bwMode="auto">
            <a:xfrm flipH="1">
              <a:off x="288" y="1104"/>
              <a:ext cx="624" cy="480"/>
            </a:xfrm>
            <a:prstGeom prst="line">
              <a:avLst/>
            </a:prstGeom>
            <a:noFill/>
            <a:ln w="28575">
              <a:solidFill>
                <a:schemeClr val="folHlink"/>
              </a:solidFill>
              <a:round/>
              <a:headEnd/>
              <a:tailEnd/>
            </a:ln>
            <a:effectLst>
              <a:outerShdw dist="35921" dir="2700000" algn="ctr" rotWithShape="0">
                <a:srgbClr val="000000"/>
              </a:outerShdw>
            </a:effectLst>
          </p:spPr>
          <p:txBody>
            <a:bodyPr wrap="none" anchor="ctr"/>
            <a:lstStyle/>
            <a:p>
              <a:endParaRPr lang="zh-TW" altLang="en-US"/>
            </a:p>
          </p:txBody>
        </p:sp>
      </p:grpSp>
      <p:grpSp>
        <p:nvGrpSpPr>
          <p:cNvPr id="7" name="群組 6"/>
          <p:cNvGrpSpPr/>
          <p:nvPr/>
        </p:nvGrpSpPr>
        <p:grpSpPr>
          <a:xfrm>
            <a:off x="3681224" y="3419137"/>
            <a:ext cx="2100630" cy="2985337"/>
            <a:chOff x="3681224" y="3419137"/>
            <a:chExt cx="2100630" cy="2985337"/>
          </a:xfrm>
        </p:grpSpPr>
        <p:sp>
          <p:nvSpPr>
            <p:cNvPr id="51" name="Text Box 56"/>
            <p:cNvSpPr txBox="1">
              <a:spLocks noChangeArrowheads="1"/>
            </p:cNvSpPr>
            <p:nvPr/>
          </p:nvSpPr>
          <p:spPr bwMode="auto">
            <a:xfrm rot="20627612">
              <a:off x="3696118" y="3419137"/>
              <a:ext cx="1856598" cy="584775"/>
            </a:xfrm>
            <a:prstGeom prst="rect">
              <a:avLst/>
            </a:prstGeom>
            <a:noFill/>
            <a:ln w="28575">
              <a:noFill/>
              <a:miter lim="800000"/>
              <a:headEnd/>
              <a:tailEnd/>
            </a:ln>
            <a:effectLst/>
          </p:spPr>
          <p:txBody>
            <a:bodyPr wrap="none" anchor="ctr">
              <a:spAutoFit/>
            </a:bodyPr>
            <a:lstStyle/>
            <a:p>
              <a:pPr algn="ctr" eaLnBrk="0" hangingPunct="0"/>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P</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H</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0.5</a:t>
              </a:r>
              <a:endParaRPr kumimoji="0" lang="en-US" altLang="zh-TW" sz="3200" i="1" dirty="0">
                <a:solidFill>
                  <a:schemeClr val="accent6">
                    <a:lumMod val="50000"/>
                  </a:schemeClr>
                </a:solidFill>
                <a:effectLst>
                  <a:outerShdw blurRad="38100" dist="38100" dir="2700000" algn="tl">
                    <a:srgbClr val="000000"/>
                  </a:outerShdw>
                </a:effectLst>
                <a:latin typeface="Times New Roman" pitchFamily="18" charset="0"/>
              </a:endParaRPr>
            </a:p>
          </p:txBody>
        </p:sp>
        <p:sp>
          <p:nvSpPr>
            <p:cNvPr id="56" name="Text Box 56"/>
            <p:cNvSpPr txBox="1">
              <a:spLocks noChangeArrowheads="1"/>
            </p:cNvSpPr>
            <p:nvPr/>
          </p:nvSpPr>
          <p:spPr bwMode="auto">
            <a:xfrm rot="1368361">
              <a:off x="3681224" y="4264388"/>
              <a:ext cx="1856598" cy="584775"/>
            </a:xfrm>
            <a:prstGeom prst="rect">
              <a:avLst/>
            </a:prstGeom>
            <a:noFill/>
            <a:ln w="28575">
              <a:noFill/>
              <a:miter lim="800000"/>
              <a:headEnd/>
              <a:tailEnd/>
            </a:ln>
            <a:effectLst/>
          </p:spPr>
          <p:txBody>
            <a:bodyPr wrap="none" anchor="ctr">
              <a:spAutoFit/>
            </a:bodyPr>
            <a:lstStyle/>
            <a:p>
              <a:pPr algn="ctr" eaLnBrk="0" hangingPunct="0"/>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P</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T</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0.5</a:t>
              </a:r>
              <a:endParaRPr kumimoji="0" lang="en-US" altLang="zh-TW" sz="3200" i="1" dirty="0">
                <a:solidFill>
                  <a:schemeClr val="accent6">
                    <a:lumMod val="50000"/>
                  </a:schemeClr>
                </a:solidFill>
                <a:effectLst>
                  <a:outerShdw blurRad="38100" dist="38100" dir="2700000" algn="tl">
                    <a:srgbClr val="000000"/>
                  </a:outerShdw>
                </a:effectLst>
                <a:latin typeface="Times New Roman" pitchFamily="18" charset="0"/>
              </a:endParaRPr>
            </a:p>
          </p:txBody>
        </p:sp>
        <p:sp>
          <p:nvSpPr>
            <p:cNvPr id="57" name="Text Box 56"/>
            <p:cNvSpPr txBox="1">
              <a:spLocks noChangeArrowheads="1"/>
            </p:cNvSpPr>
            <p:nvPr/>
          </p:nvSpPr>
          <p:spPr bwMode="auto">
            <a:xfrm rot="20627612">
              <a:off x="3903256" y="4981629"/>
              <a:ext cx="1856598" cy="584775"/>
            </a:xfrm>
            <a:prstGeom prst="rect">
              <a:avLst/>
            </a:prstGeom>
            <a:noFill/>
            <a:ln w="28575">
              <a:noFill/>
              <a:miter lim="800000"/>
              <a:headEnd/>
              <a:tailEnd/>
            </a:ln>
            <a:effectLst/>
          </p:spPr>
          <p:txBody>
            <a:bodyPr wrap="none" anchor="ctr">
              <a:spAutoFit/>
            </a:bodyPr>
            <a:lstStyle/>
            <a:p>
              <a:pPr algn="ctr" eaLnBrk="0" hangingPunct="0"/>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P</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H</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0.5</a:t>
              </a:r>
              <a:endParaRPr kumimoji="0" lang="en-US" altLang="zh-TW" sz="3200" i="1" dirty="0">
                <a:solidFill>
                  <a:schemeClr val="accent6">
                    <a:lumMod val="50000"/>
                  </a:schemeClr>
                </a:solidFill>
                <a:effectLst>
                  <a:outerShdw blurRad="38100" dist="38100" dir="2700000" algn="tl">
                    <a:srgbClr val="000000"/>
                  </a:outerShdw>
                </a:effectLst>
                <a:latin typeface="Times New Roman" pitchFamily="18" charset="0"/>
              </a:endParaRPr>
            </a:p>
          </p:txBody>
        </p:sp>
        <p:sp>
          <p:nvSpPr>
            <p:cNvPr id="58" name="Text Box 56"/>
            <p:cNvSpPr txBox="1">
              <a:spLocks noChangeArrowheads="1"/>
            </p:cNvSpPr>
            <p:nvPr/>
          </p:nvSpPr>
          <p:spPr bwMode="auto">
            <a:xfrm rot="1368361">
              <a:off x="3925256" y="5819699"/>
              <a:ext cx="1856598" cy="584775"/>
            </a:xfrm>
            <a:prstGeom prst="rect">
              <a:avLst/>
            </a:prstGeom>
            <a:noFill/>
            <a:ln w="28575">
              <a:noFill/>
              <a:miter lim="800000"/>
              <a:headEnd/>
              <a:tailEnd/>
            </a:ln>
            <a:effectLst/>
          </p:spPr>
          <p:txBody>
            <a:bodyPr wrap="none" anchor="ctr">
              <a:spAutoFit/>
            </a:bodyPr>
            <a:lstStyle/>
            <a:p>
              <a:pPr algn="ctr" eaLnBrk="0" hangingPunct="0"/>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P</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T</a:t>
              </a:r>
              <a:r>
                <a:rPr kumimoji="0" lang="en-US" altLang="zh-TW" sz="3200" dirty="0" smtClean="0">
                  <a:solidFill>
                    <a:schemeClr val="accent6">
                      <a:lumMod val="50000"/>
                    </a:schemeClr>
                  </a:solidFill>
                  <a:effectLst>
                    <a:outerShdw blurRad="38100" dist="38100" dir="2700000" algn="tl">
                      <a:srgbClr val="000000"/>
                    </a:outerShdw>
                  </a:effectLst>
                </a:rPr>
                <a:t>)=</a:t>
              </a:r>
              <a:r>
                <a:rPr kumimoji="0" lang="en-US" altLang="zh-TW" sz="3200" i="1" dirty="0" smtClean="0">
                  <a:solidFill>
                    <a:schemeClr val="accent6">
                      <a:lumMod val="50000"/>
                    </a:schemeClr>
                  </a:solidFill>
                  <a:effectLst>
                    <a:outerShdw blurRad="38100" dist="38100" dir="2700000" algn="tl">
                      <a:srgbClr val="000000"/>
                    </a:outerShdw>
                  </a:effectLst>
                  <a:latin typeface="Times New Roman" pitchFamily="18" charset="0"/>
                </a:rPr>
                <a:t>0.5</a:t>
              </a:r>
              <a:endParaRPr kumimoji="0" lang="en-US" altLang="zh-TW" sz="3200" i="1" dirty="0">
                <a:solidFill>
                  <a:schemeClr val="accent6">
                    <a:lumMod val="50000"/>
                  </a:schemeClr>
                </a:solidFill>
                <a:effectLst>
                  <a:outerShdw blurRad="38100" dist="38100" dir="2700000" algn="tl">
                    <a:srgbClr val="000000"/>
                  </a:outerShdw>
                </a:effectLst>
                <a:latin typeface="Times New Roman" pitchFamily="18" charset="0"/>
              </a:endParaRP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9970"/>
                                        </p:tgtEl>
                                        <p:attrNameLst>
                                          <p:attrName>style.visibility</p:attrName>
                                        </p:attrNameLst>
                                      </p:cBhvr>
                                      <p:to>
                                        <p:strVal val="visible"/>
                                      </p:to>
                                    </p:set>
                                    <p:animEffect transition="in" filter="dissolve">
                                      <p:cBhvr>
                                        <p:cTn id="7" dur="500"/>
                                        <p:tgtEl>
                                          <p:spTgt spid="339970"/>
                                        </p:tgtEl>
                                      </p:cBhvr>
                                    </p:animEffect>
                                  </p:childTnLst>
                                </p:cTn>
                              </p:par>
                            </p:childTnLst>
                          </p:cTn>
                        </p:par>
                        <p:par>
                          <p:cTn id="8" fill="hold">
                            <p:stCondLst>
                              <p:cond delay="500"/>
                            </p:stCondLst>
                            <p:childTnLst>
                              <p:par>
                                <p:cTn id="9" presetID="9" presetClass="entr" presetSubtype="0" fill="hold" grpId="0" nodeType="afterEffect">
                                  <p:stCondLst>
                                    <p:cond delay="500"/>
                                  </p:stCondLst>
                                  <p:childTnLst>
                                    <p:set>
                                      <p:cBhvr>
                                        <p:cTn id="10" dur="1" fill="hold">
                                          <p:stCondLst>
                                            <p:cond delay="0"/>
                                          </p:stCondLst>
                                        </p:cTn>
                                        <p:tgtEl>
                                          <p:spTgt spid="339980"/>
                                        </p:tgtEl>
                                        <p:attrNameLst>
                                          <p:attrName>style.visibility</p:attrName>
                                        </p:attrNameLst>
                                      </p:cBhvr>
                                      <p:to>
                                        <p:strVal val="visible"/>
                                      </p:to>
                                    </p:set>
                                    <p:animEffect transition="in" filter="dissolve">
                                      <p:cBhvr>
                                        <p:cTn id="11" dur="500"/>
                                        <p:tgtEl>
                                          <p:spTgt spid="339980"/>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2000"/>
                            </p:stCondLst>
                            <p:childTnLst>
                              <p:par>
                                <p:cTn id="17" presetID="9" presetClass="entr" presetSubtype="0" fill="hold" grpId="0" nodeType="afterEffect">
                                  <p:stCondLst>
                                    <p:cond delay="0"/>
                                  </p:stCondLst>
                                  <p:childTnLst>
                                    <p:set>
                                      <p:cBhvr>
                                        <p:cTn id="18" dur="1" fill="hold">
                                          <p:stCondLst>
                                            <p:cond delay="0"/>
                                          </p:stCondLst>
                                        </p:cTn>
                                        <p:tgtEl>
                                          <p:spTgt spid="339981"/>
                                        </p:tgtEl>
                                        <p:attrNameLst>
                                          <p:attrName>style.visibility</p:attrName>
                                        </p:attrNameLst>
                                      </p:cBhvr>
                                      <p:to>
                                        <p:strVal val="visible"/>
                                      </p:to>
                                    </p:set>
                                    <p:animEffect transition="in" filter="dissolve">
                                      <p:cBhvr>
                                        <p:cTn id="19" dur="500"/>
                                        <p:tgtEl>
                                          <p:spTgt spid="33998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39983"/>
                                        </p:tgtEl>
                                        <p:attrNameLst>
                                          <p:attrName>style.visibility</p:attrName>
                                        </p:attrNameLst>
                                      </p:cBhvr>
                                      <p:to>
                                        <p:strVal val="visible"/>
                                      </p:to>
                                    </p:set>
                                    <p:animEffect transition="in" filter="dissolve">
                                      <p:cBhvr>
                                        <p:cTn id="22" dur="500"/>
                                        <p:tgtEl>
                                          <p:spTgt spid="339983"/>
                                        </p:tgtEl>
                                      </p:cBhvr>
                                    </p:animEffect>
                                  </p:childTnLst>
                                </p:cTn>
                              </p:par>
                            </p:childTnLst>
                          </p:cTn>
                        </p:par>
                        <p:par>
                          <p:cTn id="23" fill="hold">
                            <p:stCondLst>
                              <p:cond delay="2500"/>
                            </p:stCondLst>
                            <p:childTnLst>
                              <p:par>
                                <p:cTn id="24" presetID="9" presetClass="entr" presetSubtype="0" fill="hold" grpId="0" nodeType="afterEffect">
                                  <p:stCondLst>
                                    <p:cond delay="0"/>
                                  </p:stCondLst>
                                  <p:childTnLst>
                                    <p:set>
                                      <p:cBhvr>
                                        <p:cTn id="25" dur="1" fill="hold">
                                          <p:stCondLst>
                                            <p:cond delay="0"/>
                                          </p:stCondLst>
                                        </p:cTn>
                                        <p:tgtEl>
                                          <p:spTgt spid="339985"/>
                                        </p:tgtEl>
                                        <p:attrNameLst>
                                          <p:attrName>style.visibility</p:attrName>
                                        </p:attrNameLst>
                                      </p:cBhvr>
                                      <p:to>
                                        <p:strVal val="visible"/>
                                      </p:to>
                                    </p:set>
                                    <p:animEffect transition="in" filter="dissolve">
                                      <p:cBhvr>
                                        <p:cTn id="26" dur="500"/>
                                        <p:tgtEl>
                                          <p:spTgt spid="339985"/>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39986"/>
                                        </p:tgtEl>
                                        <p:attrNameLst>
                                          <p:attrName>style.visibility</p:attrName>
                                        </p:attrNameLst>
                                      </p:cBhvr>
                                      <p:to>
                                        <p:strVal val="visible"/>
                                      </p:to>
                                    </p:set>
                                    <p:animEffect transition="in" filter="dissolve">
                                      <p:cBhvr>
                                        <p:cTn id="29" dur="500"/>
                                        <p:tgtEl>
                                          <p:spTgt spid="33998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dissolve">
                                      <p:cBhvr>
                                        <p:cTn id="34" dur="500"/>
                                        <p:tgtEl>
                                          <p:spTgt spid="48"/>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dissolve">
                                      <p:cBhvr>
                                        <p:cTn id="38" dur="5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39982"/>
                                        </p:tgtEl>
                                        <p:attrNameLst>
                                          <p:attrName>style.visibility</p:attrName>
                                        </p:attrNameLst>
                                      </p:cBhvr>
                                      <p:to>
                                        <p:strVal val="visible"/>
                                      </p:to>
                                    </p:set>
                                    <p:animEffect transition="in" filter="dissolve">
                                      <p:cBhvr>
                                        <p:cTn id="43" dur="500"/>
                                        <p:tgtEl>
                                          <p:spTgt spid="339982"/>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par>
                                <p:cTn id="48" presetID="22" presetClass="entr" presetSubtype="8"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left)">
                                      <p:cBhvr>
                                        <p:cTn id="50" dur="500"/>
                                        <p:tgtEl>
                                          <p:spTgt spid="4"/>
                                        </p:tgtEl>
                                      </p:cBhvr>
                                    </p:animEffect>
                                  </p:childTnLst>
                                </p:cTn>
                              </p:par>
                            </p:childTnLst>
                          </p:cTn>
                        </p:par>
                        <p:par>
                          <p:cTn id="51" fill="hold">
                            <p:stCondLst>
                              <p:cond delay="1000"/>
                            </p:stCondLst>
                            <p:childTnLst>
                              <p:par>
                                <p:cTn id="52" presetID="9" presetClass="entr" presetSubtype="0" fill="hold" grpId="0" nodeType="afterEffect">
                                  <p:stCondLst>
                                    <p:cond delay="0"/>
                                  </p:stCondLst>
                                  <p:childTnLst>
                                    <p:set>
                                      <p:cBhvr>
                                        <p:cTn id="53" dur="1" fill="hold">
                                          <p:stCondLst>
                                            <p:cond delay="0"/>
                                          </p:stCondLst>
                                        </p:cTn>
                                        <p:tgtEl>
                                          <p:spTgt spid="339984"/>
                                        </p:tgtEl>
                                        <p:attrNameLst>
                                          <p:attrName>style.visibility</p:attrName>
                                        </p:attrNameLst>
                                      </p:cBhvr>
                                      <p:to>
                                        <p:strVal val="visible"/>
                                      </p:to>
                                    </p:set>
                                    <p:animEffect transition="in" filter="dissolve">
                                      <p:cBhvr>
                                        <p:cTn id="54" dur="500"/>
                                        <p:tgtEl>
                                          <p:spTgt spid="33998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39995"/>
                                        </p:tgtEl>
                                        <p:attrNameLst>
                                          <p:attrName>style.visibility</p:attrName>
                                        </p:attrNameLst>
                                      </p:cBhvr>
                                      <p:to>
                                        <p:strVal val="visible"/>
                                      </p:to>
                                    </p:set>
                                    <p:animEffect transition="in" filter="dissolve">
                                      <p:cBhvr>
                                        <p:cTn id="57" dur="500"/>
                                        <p:tgtEl>
                                          <p:spTgt spid="339995"/>
                                        </p:tgtEl>
                                      </p:cBhvr>
                                    </p:animEffect>
                                  </p:childTnLst>
                                </p:cTn>
                              </p:par>
                            </p:childTnLst>
                          </p:cTn>
                        </p:par>
                        <p:par>
                          <p:cTn id="58" fill="hold">
                            <p:stCondLst>
                              <p:cond delay="1500"/>
                            </p:stCondLst>
                            <p:childTnLst>
                              <p:par>
                                <p:cTn id="59" presetID="9" presetClass="entr" presetSubtype="0" fill="hold" grpId="0" nodeType="afterEffect">
                                  <p:stCondLst>
                                    <p:cond delay="0"/>
                                  </p:stCondLst>
                                  <p:childTnLst>
                                    <p:set>
                                      <p:cBhvr>
                                        <p:cTn id="60" dur="1" fill="hold">
                                          <p:stCondLst>
                                            <p:cond delay="0"/>
                                          </p:stCondLst>
                                        </p:cTn>
                                        <p:tgtEl>
                                          <p:spTgt spid="339991"/>
                                        </p:tgtEl>
                                        <p:attrNameLst>
                                          <p:attrName>style.visibility</p:attrName>
                                        </p:attrNameLst>
                                      </p:cBhvr>
                                      <p:to>
                                        <p:strVal val="visible"/>
                                      </p:to>
                                    </p:set>
                                    <p:animEffect transition="in" filter="dissolve">
                                      <p:cBhvr>
                                        <p:cTn id="61" dur="500"/>
                                        <p:tgtEl>
                                          <p:spTgt spid="33999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39993"/>
                                        </p:tgtEl>
                                        <p:attrNameLst>
                                          <p:attrName>style.visibility</p:attrName>
                                        </p:attrNameLst>
                                      </p:cBhvr>
                                      <p:to>
                                        <p:strVal val="visible"/>
                                      </p:to>
                                    </p:set>
                                    <p:animEffect transition="in" filter="dissolve">
                                      <p:cBhvr>
                                        <p:cTn id="64" dur="500"/>
                                        <p:tgtEl>
                                          <p:spTgt spid="33999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39992"/>
                                        </p:tgtEl>
                                        <p:attrNameLst>
                                          <p:attrName>style.visibility</p:attrName>
                                        </p:attrNameLst>
                                      </p:cBhvr>
                                      <p:to>
                                        <p:strVal val="visible"/>
                                      </p:to>
                                    </p:set>
                                    <p:animEffect transition="in" filter="dissolve">
                                      <p:cBhvr>
                                        <p:cTn id="67" dur="500"/>
                                        <p:tgtEl>
                                          <p:spTgt spid="33999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39994"/>
                                        </p:tgtEl>
                                        <p:attrNameLst>
                                          <p:attrName>style.visibility</p:attrName>
                                        </p:attrNameLst>
                                      </p:cBhvr>
                                      <p:to>
                                        <p:strVal val="visible"/>
                                      </p:to>
                                    </p:set>
                                    <p:animEffect transition="in" filter="dissolve">
                                      <p:cBhvr>
                                        <p:cTn id="70" dur="500"/>
                                        <p:tgtEl>
                                          <p:spTgt spid="33999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dissolve">
                                      <p:cBhvr>
                                        <p:cTn id="80"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wipe(left)">
                                      <p:cBhvr>
                                        <p:cTn id="85" dur="500"/>
                                        <p:tgtEl>
                                          <p:spTgt spid="7"/>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339987"/>
                                        </p:tgtEl>
                                        <p:attrNameLst>
                                          <p:attrName>style.visibility</p:attrName>
                                        </p:attrNameLst>
                                      </p:cBhvr>
                                      <p:to>
                                        <p:strVal val="visible"/>
                                      </p:to>
                                    </p:set>
                                    <p:animEffect transition="in" filter="dissolve">
                                      <p:cBhvr>
                                        <p:cTn id="90" dur="500"/>
                                        <p:tgtEl>
                                          <p:spTgt spid="339987"/>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39990"/>
                                        </p:tgtEl>
                                        <p:attrNameLst>
                                          <p:attrName>style.visibility</p:attrName>
                                        </p:attrNameLst>
                                      </p:cBhvr>
                                      <p:to>
                                        <p:strVal val="visible"/>
                                      </p:to>
                                    </p:set>
                                    <p:animEffect transition="in" filter="dissolve">
                                      <p:cBhvr>
                                        <p:cTn id="93" dur="500"/>
                                        <p:tgtEl>
                                          <p:spTgt spid="33999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39988"/>
                                        </p:tgtEl>
                                        <p:attrNameLst>
                                          <p:attrName>style.visibility</p:attrName>
                                        </p:attrNameLst>
                                      </p:cBhvr>
                                      <p:to>
                                        <p:strVal val="visible"/>
                                      </p:to>
                                    </p:set>
                                    <p:animEffect transition="in" filter="dissolve">
                                      <p:cBhvr>
                                        <p:cTn id="96" dur="500"/>
                                        <p:tgtEl>
                                          <p:spTgt spid="339988"/>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39989"/>
                                        </p:tgtEl>
                                        <p:attrNameLst>
                                          <p:attrName>style.visibility</p:attrName>
                                        </p:attrNameLst>
                                      </p:cBhvr>
                                      <p:to>
                                        <p:strVal val="visible"/>
                                      </p:to>
                                    </p:set>
                                    <p:animEffect transition="in" filter="dissolve">
                                      <p:cBhvr>
                                        <p:cTn id="99" dur="500"/>
                                        <p:tgtEl>
                                          <p:spTgt spid="339989"/>
                                        </p:tgtEl>
                                      </p:cBhvr>
                                    </p:animEffect>
                                  </p:childTnLst>
                                </p:cTn>
                              </p:par>
                            </p:childTnLst>
                          </p:cTn>
                        </p:par>
                        <p:par>
                          <p:cTn id="100" fill="hold">
                            <p:stCondLst>
                              <p:cond delay="500"/>
                            </p:stCondLst>
                            <p:childTnLst>
                              <p:par>
                                <p:cTn id="101" presetID="22" presetClass="entr" presetSubtype="1" fill="hold" grpId="0" nodeType="afterEffect">
                                  <p:stCondLst>
                                    <p:cond delay="0"/>
                                  </p:stCondLst>
                                  <p:childTnLst>
                                    <p:set>
                                      <p:cBhvr>
                                        <p:cTn id="102" dur="1" fill="hold">
                                          <p:stCondLst>
                                            <p:cond delay="0"/>
                                          </p:stCondLst>
                                        </p:cTn>
                                        <p:tgtEl>
                                          <p:spTgt spid="339996"/>
                                        </p:tgtEl>
                                        <p:attrNameLst>
                                          <p:attrName>style.visibility</p:attrName>
                                        </p:attrNameLst>
                                      </p:cBhvr>
                                      <p:to>
                                        <p:strVal val="visible"/>
                                      </p:to>
                                    </p:set>
                                    <p:animEffect transition="in" filter="wipe(up)">
                                      <p:cBhvr>
                                        <p:cTn id="103" dur="500"/>
                                        <p:tgtEl>
                                          <p:spTgt spid="339996"/>
                                        </p:tgtEl>
                                      </p:cBhvr>
                                    </p:animEffect>
                                  </p:childTnLst>
                                </p:cTn>
                              </p:par>
                            </p:childTnLst>
                          </p:cTn>
                        </p:par>
                        <p:par>
                          <p:cTn id="104" fill="hold">
                            <p:stCondLst>
                              <p:cond delay="1000"/>
                            </p:stCondLst>
                            <p:childTnLst>
                              <p:par>
                                <p:cTn id="105" presetID="22" presetClass="entr" presetSubtype="2" fill="hold" nodeType="afterEffect">
                                  <p:stCondLst>
                                    <p:cond delay="0"/>
                                  </p:stCondLst>
                                  <p:childTnLst>
                                    <p:set>
                                      <p:cBhvr>
                                        <p:cTn id="106" dur="1" fill="hold">
                                          <p:stCondLst>
                                            <p:cond delay="0"/>
                                          </p:stCondLst>
                                        </p:cTn>
                                        <p:tgtEl>
                                          <p:spTgt spid="339997"/>
                                        </p:tgtEl>
                                        <p:attrNameLst>
                                          <p:attrName>style.visibility</p:attrName>
                                        </p:attrNameLst>
                                      </p:cBhvr>
                                      <p:to>
                                        <p:strVal val="visible"/>
                                      </p:to>
                                    </p:set>
                                    <p:animEffect transition="in" filter="wipe(right)">
                                      <p:cBhvr>
                                        <p:cTn id="107" dur="500"/>
                                        <p:tgtEl>
                                          <p:spTgt spid="339997"/>
                                        </p:tgtEl>
                                      </p:cBhvr>
                                    </p:animEffect>
                                  </p:childTnLst>
                                </p:cTn>
                              </p:par>
                              <p:par>
                                <p:cTn id="108" presetID="22" presetClass="entr" presetSubtype="2" fill="hold" nodeType="withEffect">
                                  <p:stCondLst>
                                    <p:cond delay="0"/>
                                  </p:stCondLst>
                                  <p:childTnLst>
                                    <p:set>
                                      <p:cBhvr>
                                        <p:cTn id="109" dur="1" fill="hold">
                                          <p:stCondLst>
                                            <p:cond delay="0"/>
                                          </p:stCondLst>
                                        </p:cTn>
                                        <p:tgtEl>
                                          <p:spTgt spid="339998"/>
                                        </p:tgtEl>
                                        <p:attrNameLst>
                                          <p:attrName>style.visibility</p:attrName>
                                        </p:attrNameLst>
                                      </p:cBhvr>
                                      <p:to>
                                        <p:strVal val="visible"/>
                                      </p:to>
                                    </p:set>
                                    <p:animEffect transition="in" filter="wipe(right)">
                                      <p:cBhvr>
                                        <p:cTn id="110" dur="500"/>
                                        <p:tgtEl>
                                          <p:spTgt spid="339998"/>
                                        </p:tgtEl>
                                      </p:cBhvr>
                                    </p:animEffect>
                                  </p:childTnLst>
                                </p:cTn>
                              </p:par>
                              <p:par>
                                <p:cTn id="111" presetID="22" presetClass="entr" presetSubtype="2" fill="hold" nodeType="withEffect">
                                  <p:stCondLst>
                                    <p:cond delay="0"/>
                                  </p:stCondLst>
                                  <p:childTnLst>
                                    <p:set>
                                      <p:cBhvr>
                                        <p:cTn id="112" dur="1" fill="hold">
                                          <p:stCondLst>
                                            <p:cond delay="0"/>
                                          </p:stCondLst>
                                        </p:cTn>
                                        <p:tgtEl>
                                          <p:spTgt spid="339999"/>
                                        </p:tgtEl>
                                        <p:attrNameLst>
                                          <p:attrName>style.visibility</p:attrName>
                                        </p:attrNameLst>
                                      </p:cBhvr>
                                      <p:to>
                                        <p:strVal val="visible"/>
                                      </p:to>
                                    </p:set>
                                    <p:animEffect transition="in" filter="wipe(right)">
                                      <p:cBhvr>
                                        <p:cTn id="113" dur="500"/>
                                        <p:tgtEl>
                                          <p:spTgt spid="339999"/>
                                        </p:tgtEl>
                                      </p:cBhvr>
                                    </p:animEffect>
                                  </p:childTnLst>
                                </p:cTn>
                              </p:par>
                              <p:par>
                                <p:cTn id="114" presetID="22" presetClass="entr" presetSubtype="2" fill="hold" nodeType="withEffect">
                                  <p:stCondLst>
                                    <p:cond delay="0"/>
                                  </p:stCondLst>
                                  <p:childTnLst>
                                    <p:set>
                                      <p:cBhvr>
                                        <p:cTn id="115" dur="1" fill="hold">
                                          <p:stCondLst>
                                            <p:cond delay="0"/>
                                          </p:stCondLst>
                                        </p:cTn>
                                        <p:tgtEl>
                                          <p:spTgt spid="340000"/>
                                        </p:tgtEl>
                                        <p:attrNameLst>
                                          <p:attrName>style.visibility</p:attrName>
                                        </p:attrNameLst>
                                      </p:cBhvr>
                                      <p:to>
                                        <p:strVal val="visible"/>
                                      </p:to>
                                    </p:set>
                                    <p:animEffect transition="in" filter="wipe(right)">
                                      <p:cBhvr>
                                        <p:cTn id="116" dur="500"/>
                                        <p:tgtEl>
                                          <p:spTgt spid="340000"/>
                                        </p:tgtEl>
                                      </p:cBhvr>
                                    </p:animEffect>
                                  </p:childTnLst>
                                </p:cTn>
                              </p:par>
                            </p:childTnLst>
                          </p:cTn>
                        </p:par>
                      </p:childTnLst>
                    </p:cTn>
                  </p:par>
                  <p:par>
                    <p:cTn id="117" fill="hold">
                      <p:stCondLst>
                        <p:cond delay="indefinite"/>
                      </p:stCondLst>
                      <p:childTnLst>
                        <p:par>
                          <p:cTn id="118" fill="hold">
                            <p:stCondLst>
                              <p:cond delay="0"/>
                            </p:stCondLst>
                            <p:childTnLst>
                              <p:par>
                                <p:cTn id="119" presetID="23" presetClass="entr" presetSubtype="16" fill="hold" nodeType="clickEffect">
                                  <p:stCondLst>
                                    <p:cond delay="0"/>
                                  </p:stCondLst>
                                  <p:childTnLst>
                                    <p:set>
                                      <p:cBhvr>
                                        <p:cTn id="120" dur="1" fill="hold">
                                          <p:stCondLst>
                                            <p:cond delay="0"/>
                                          </p:stCondLst>
                                        </p:cTn>
                                        <p:tgtEl>
                                          <p:spTgt spid="5"/>
                                        </p:tgtEl>
                                        <p:attrNameLst>
                                          <p:attrName>style.visibility</p:attrName>
                                        </p:attrNameLst>
                                      </p:cBhvr>
                                      <p:to>
                                        <p:strVal val="visible"/>
                                      </p:to>
                                    </p:set>
                                    <p:anim calcmode="lin" valueType="num">
                                      <p:cBhvr>
                                        <p:cTn id="121" dur="500" fill="hold"/>
                                        <p:tgtEl>
                                          <p:spTgt spid="5"/>
                                        </p:tgtEl>
                                        <p:attrNameLst>
                                          <p:attrName>ppt_w</p:attrName>
                                        </p:attrNameLst>
                                      </p:cBhvr>
                                      <p:tavLst>
                                        <p:tav tm="0">
                                          <p:val>
                                            <p:fltVal val="0"/>
                                          </p:val>
                                        </p:tav>
                                        <p:tav tm="100000">
                                          <p:val>
                                            <p:strVal val="#ppt_w"/>
                                          </p:val>
                                        </p:tav>
                                      </p:tavLst>
                                    </p:anim>
                                    <p:anim calcmode="lin" valueType="num">
                                      <p:cBhvr>
                                        <p:cTn id="122"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animBg="1"/>
      <p:bldP spid="339981" grpId="0" autoUpdateAnimBg="0"/>
      <p:bldP spid="339982" grpId="0" autoUpdateAnimBg="0"/>
      <p:bldP spid="339984" grpId="0" autoUpdateAnimBg="0"/>
      <p:bldP spid="339985" grpId="0" autoUpdateAnimBg="0"/>
      <p:bldP spid="339986" grpId="0" autoUpdateAnimBg="0"/>
      <p:bldP spid="339987" grpId="0" autoUpdateAnimBg="0"/>
      <p:bldP spid="339988" grpId="0" autoUpdateAnimBg="0"/>
      <p:bldP spid="339989" grpId="0" autoUpdateAnimBg="0"/>
      <p:bldP spid="339990" grpId="0" autoUpdateAnimBg="0"/>
      <p:bldP spid="339991" grpId="0" autoUpdateAnimBg="0"/>
      <p:bldP spid="339992" grpId="0" autoUpdateAnimBg="0"/>
      <p:bldP spid="339993" grpId="0" autoUpdateAnimBg="0"/>
      <p:bldP spid="339994" grpId="0" autoUpdateAnimBg="0"/>
      <p:bldP spid="339995" grpId="0" autoUpdateAnimBg="0"/>
      <p:bldP spid="339996" grpId="0" autoUpdateAnimBg="0"/>
      <p:bldP spid="48" grpId="0" autoUpdateAnimBg="0"/>
      <p:bldP spid="49" grpId="0" autoUpdateAnimBg="0"/>
      <p:bldP spid="339980" grpId="0" autoUpdateAnimBg="0"/>
      <p:bldP spid="33998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1406231-B1F3-43B2-89DB-45BA386B4729}"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3993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A9372FC-3A47-4B19-8FE0-2D4201B84D55}" type="slidenum">
              <a:rPr kumimoji="1" lang="zh-TW" altLang="en-US">
                <a:effectLst>
                  <a:outerShdw blurRad="38100" dist="38100" dir="2700000" algn="tl">
                    <a:srgbClr val="000000"/>
                  </a:outerShdw>
                </a:effectLst>
                <a:ea typeface="華康細圓體" pitchFamily="49" charset="-120"/>
                <a:cs typeface="+mj-cs"/>
              </a:rPr>
              <a:pPr>
                <a:defRPr/>
              </a:pPr>
              <a:t>6</a:t>
            </a:fld>
            <a:endParaRPr kumimoji="1" lang="en-US" altLang="zh-TW">
              <a:effectLst>
                <a:outerShdw blurRad="38100" dist="38100" dir="2700000" algn="tl">
                  <a:srgbClr val="000000"/>
                </a:outerShdw>
              </a:effectLst>
              <a:ea typeface="華康細圓體" pitchFamily="49" charset="-120"/>
              <a:cs typeface="+mj-cs"/>
            </a:endParaRPr>
          </a:p>
        </p:txBody>
      </p:sp>
      <p:sp>
        <p:nvSpPr>
          <p:cNvPr id="196610" name="Rectangle 2050"/>
          <p:cNvSpPr>
            <a:spLocks noGrp="1" noChangeArrowheads="1"/>
          </p:cNvSpPr>
          <p:nvPr>
            <p:ph type="title"/>
          </p:nvPr>
        </p:nvSpPr>
        <p:spPr>
          <a:xfrm>
            <a:off x="457200" y="277813"/>
            <a:ext cx="8229600" cy="199866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Characteristics of Probability</a:t>
            </a:r>
          </a:p>
        </p:txBody>
      </p:sp>
      <p:sp>
        <p:nvSpPr>
          <p:cNvPr id="196611" name="Rectangle 2051"/>
          <p:cNvSpPr>
            <a:spLocks noGrp="1" noChangeArrowheads="1"/>
          </p:cNvSpPr>
          <p:nvPr>
            <p:ph type="body" idx="1"/>
          </p:nvPr>
        </p:nvSpPr>
        <p:spPr>
          <a:xfrm>
            <a:off x="318293" y="2469703"/>
            <a:ext cx="8507413" cy="3960813"/>
          </a:xfrm>
        </p:spPr>
        <p:txBody>
          <a:bodyPr/>
          <a:lstStyle/>
          <a:p>
            <a:pPr eaLnBrk="1" hangingPunct="1">
              <a:defRPr/>
            </a:pPr>
            <a:r>
              <a:rPr lang="en-US" altLang="zh-TW" dirty="0" smtClean="0"/>
              <a:t>Probability is a </a:t>
            </a:r>
            <a:r>
              <a:rPr lang="en-US" altLang="zh-TW" b="1" dirty="0" smtClean="0">
                <a:solidFill>
                  <a:srgbClr val="FF9900"/>
                </a:solidFill>
              </a:rPr>
              <a:t>numerical</a:t>
            </a:r>
            <a:r>
              <a:rPr lang="en-US" altLang="zh-TW" dirty="0" smtClean="0"/>
              <a:t> measure of the </a:t>
            </a:r>
            <a:r>
              <a:rPr lang="en-US" altLang="zh-TW" b="1" dirty="0" smtClean="0">
                <a:solidFill>
                  <a:srgbClr val="FF9900"/>
                </a:solidFill>
              </a:rPr>
              <a:t>likelihood</a:t>
            </a:r>
            <a:r>
              <a:rPr lang="en-US" altLang="zh-TW" dirty="0" smtClean="0"/>
              <a:t> that an event will occur.</a:t>
            </a:r>
          </a:p>
          <a:p>
            <a:pPr eaLnBrk="1" hangingPunct="1">
              <a:defRPr/>
            </a:pPr>
            <a:r>
              <a:rPr lang="en-US" altLang="zh-TW" dirty="0" smtClean="0"/>
              <a:t>Probability values are always assigned on a scale from </a:t>
            </a:r>
            <a:r>
              <a:rPr lang="en-US" altLang="zh-TW" b="1" dirty="0" smtClean="0">
                <a:solidFill>
                  <a:srgbClr val="FF9900"/>
                </a:solidFill>
              </a:rPr>
              <a:t>0 to 1</a:t>
            </a:r>
            <a:r>
              <a:rPr lang="en-US" altLang="zh-TW" dirty="0" smtClean="0"/>
              <a:t>.</a:t>
            </a:r>
          </a:p>
        </p:txBody>
      </p:sp>
    </p:spTree>
    <p:extLst>
      <p:ext uri="{BB962C8B-B14F-4D97-AF65-F5344CB8AC3E}">
        <p14:creationId xmlns:p14="http://schemas.microsoft.com/office/powerpoint/2010/main" val="3680898977"/>
      </p:ext>
    </p:extLst>
  </p:cSld>
  <p:clrMapOvr>
    <a:masterClrMapping/>
  </p:clrMapOvr>
  <p:transition>
    <p:dissolv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457200" y="277813"/>
            <a:ext cx="8229600" cy="846931"/>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Note on Probability Trees</a:t>
            </a:r>
          </a:p>
        </p:txBody>
      </p:sp>
      <p:sp>
        <p:nvSpPr>
          <p:cNvPr id="50180" name="Rectangle 3"/>
          <p:cNvSpPr>
            <a:spLocks noGrp="1" noChangeArrowheads="1"/>
          </p:cNvSpPr>
          <p:nvPr>
            <p:ph type="body" idx="1"/>
          </p:nvPr>
        </p:nvSpPr>
        <p:spPr>
          <a:xfrm>
            <a:off x="179512" y="1124744"/>
            <a:ext cx="8784976" cy="2088232"/>
          </a:xfrm>
        </p:spPr>
        <p:txBody>
          <a:bodyPr/>
          <a:lstStyle/>
          <a:p>
            <a:pPr marL="0" indent="0" eaLnBrk="1" hangingPunct="1">
              <a:lnSpc>
                <a:spcPct val="90000"/>
              </a:lnSpc>
              <a:buFontTx/>
              <a:buNone/>
            </a:pPr>
            <a:r>
              <a:rPr lang="en-US" altLang="zh-TW" sz="3200" dirty="0" smtClean="0">
                <a:ea typeface="新細明體" charset="-120"/>
              </a:rPr>
              <a:t>There is no requirement that the branches splits be binary, nor that the tree only goes two levels deep, or that there be the same number of splits at each sub node…</a:t>
            </a:r>
          </a:p>
        </p:txBody>
      </p:sp>
      <p:sp>
        <p:nvSpPr>
          <p:cNvPr id="50181" name="Line 4"/>
          <p:cNvSpPr>
            <a:spLocks noChangeShapeType="1"/>
          </p:cNvSpPr>
          <p:nvPr/>
        </p:nvSpPr>
        <p:spPr bwMode="auto">
          <a:xfrm flipV="1">
            <a:off x="609600" y="3640832"/>
            <a:ext cx="2209800" cy="7620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82" name="Line 5"/>
          <p:cNvSpPr>
            <a:spLocks noChangeShapeType="1"/>
          </p:cNvSpPr>
          <p:nvPr/>
        </p:nvSpPr>
        <p:spPr bwMode="auto">
          <a:xfrm>
            <a:off x="609600" y="4402832"/>
            <a:ext cx="2209800" cy="12192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83" name="Line 7"/>
          <p:cNvSpPr>
            <a:spLocks noChangeShapeType="1"/>
          </p:cNvSpPr>
          <p:nvPr/>
        </p:nvSpPr>
        <p:spPr bwMode="auto">
          <a:xfrm flipH="1">
            <a:off x="2819400" y="3068960"/>
            <a:ext cx="24408" cy="3631704"/>
          </a:xfrm>
          <a:prstGeom prst="line">
            <a:avLst/>
          </a:prstGeom>
          <a:noFill/>
          <a:ln w="28575">
            <a:solidFill>
              <a:srgbClr val="0000FF"/>
            </a:solidFill>
            <a:prstDash val="dash"/>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50184" name="Line 8"/>
          <p:cNvSpPr>
            <a:spLocks noChangeShapeType="1"/>
          </p:cNvSpPr>
          <p:nvPr/>
        </p:nvSpPr>
        <p:spPr bwMode="auto">
          <a:xfrm flipH="1">
            <a:off x="5334000" y="2780928"/>
            <a:ext cx="30088" cy="3919736"/>
          </a:xfrm>
          <a:prstGeom prst="line">
            <a:avLst/>
          </a:prstGeom>
          <a:noFill/>
          <a:ln w="28575">
            <a:solidFill>
              <a:srgbClr val="0000FF"/>
            </a:solidFill>
            <a:prstDash val="dash"/>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50185" name="Line 10"/>
          <p:cNvSpPr>
            <a:spLocks noChangeShapeType="1"/>
          </p:cNvSpPr>
          <p:nvPr/>
        </p:nvSpPr>
        <p:spPr bwMode="auto">
          <a:xfrm flipV="1">
            <a:off x="2819400" y="2815332"/>
            <a:ext cx="2514600" cy="8382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86" name="Line 11"/>
          <p:cNvSpPr>
            <a:spLocks noChangeShapeType="1"/>
          </p:cNvSpPr>
          <p:nvPr/>
        </p:nvSpPr>
        <p:spPr bwMode="auto">
          <a:xfrm>
            <a:off x="2819400" y="3640832"/>
            <a:ext cx="2514600" cy="7620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87" name="Line 12"/>
          <p:cNvSpPr>
            <a:spLocks noChangeShapeType="1"/>
          </p:cNvSpPr>
          <p:nvPr/>
        </p:nvSpPr>
        <p:spPr bwMode="auto">
          <a:xfrm flipV="1">
            <a:off x="2819400" y="36408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88" name="Line 13"/>
          <p:cNvSpPr>
            <a:spLocks noChangeShapeType="1"/>
          </p:cNvSpPr>
          <p:nvPr/>
        </p:nvSpPr>
        <p:spPr bwMode="auto">
          <a:xfrm flipV="1">
            <a:off x="2819400" y="4796532"/>
            <a:ext cx="2514600" cy="8382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89" name="Line 14"/>
          <p:cNvSpPr>
            <a:spLocks noChangeShapeType="1"/>
          </p:cNvSpPr>
          <p:nvPr/>
        </p:nvSpPr>
        <p:spPr bwMode="auto">
          <a:xfrm>
            <a:off x="2819400" y="5622032"/>
            <a:ext cx="2514600" cy="7620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0" name="Line 15"/>
          <p:cNvSpPr>
            <a:spLocks noChangeShapeType="1"/>
          </p:cNvSpPr>
          <p:nvPr/>
        </p:nvSpPr>
        <p:spPr bwMode="auto">
          <a:xfrm flipV="1">
            <a:off x="2819400" y="56220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1" name="Line 16"/>
          <p:cNvSpPr>
            <a:spLocks noChangeShapeType="1"/>
          </p:cNvSpPr>
          <p:nvPr/>
        </p:nvSpPr>
        <p:spPr bwMode="auto">
          <a:xfrm flipV="1">
            <a:off x="5334000" y="28026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2" name="Line 18"/>
          <p:cNvSpPr>
            <a:spLocks noChangeShapeType="1"/>
          </p:cNvSpPr>
          <p:nvPr/>
        </p:nvSpPr>
        <p:spPr bwMode="auto">
          <a:xfrm>
            <a:off x="7812360" y="2780928"/>
            <a:ext cx="36240" cy="3995936"/>
          </a:xfrm>
          <a:prstGeom prst="line">
            <a:avLst/>
          </a:prstGeom>
          <a:noFill/>
          <a:ln w="28575">
            <a:solidFill>
              <a:srgbClr val="0000FF"/>
            </a:solidFill>
            <a:prstDash val="dash"/>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50193" name="Line 19"/>
          <p:cNvSpPr>
            <a:spLocks noChangeShapeType="1"/>
          </p:cNvSpPr>
          <p:nvPr/>
        </p:nvSpPr>
        <p:spPr bwMode="auto">
          <a:xfrm flipV="1">
            <a:off x="5334000" y="3336032"/>
            <a:ext cx="2514600" cy="3048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4" name="Line 20"/>
          <p:cNvSpPr>
            <a:spLocks noChangeShapeType="1"/>
          </p:cNvSpPr>
          <p:nvPr/>
        </p:nvSpPr>
        <p:spPr bwMode="auto">
          <a:xfrm flipV="1">
            <a:off x="5334000" y="36408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5" name="Line 21"/>
          <p:cNvSpPr>
            <a:spLocks noChangeShapeType="1"/>
          </p:cNvSpPr>
          <p:nvPr/>
        </p:nvSpPr>
        <p:spPr bwMode="auto">
          <a:xfrm>
            <a:off x="5410200" y="3640832"/>
            <a:ext cx="2438400" cy="4572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6" name="Line 22"/>
          <p:cNvSpPr>
            <a:spLocks noChangeShapeType="1"/>
          </p:cNvSpPr>
          <p:nvPr/>
        </p:nvSpPr>
        <p:spPr bwMode="auto">
          <a:xfrm flipV="1">
            <a:off x="5334000" y="44028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7" name="Line 23"/>
          <p:cNvSpPr>
            <a:spLocks noChangeShapeType="1"/>
          </p:cNvSpPr>
          <p:nvPr/>
        </p:nvSpPr>
        <p:spPr bwMode="auto">
          <a:xfrm>
            <a:off x="5334000" y="4783832"/>
            <a:ext cx="2514600" cy="3810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8" name="Line 24"/>
          <p:cNvSpPr>
            <a:spLocks noChangeShapeType="1"/>
          </p:cNvSpPr>
          <p:nvPr/>
        </p:nvSpPr>
        <p:spPr bwMode="auto">
          <a:xfrm flipV="1">
            <a:off x="5334000" y="47838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9" name="Line 25"/>
          <p:cNvSpPr>
            <a:spLocks noChangeShapeType="1"/>
          </p:cNvSpPr>
          <p:nvPr/>
        </p:nvSpPr>
        <p:spPr bwMode="auto">
          <a:xfrm>
            <a:off x="5334000" y="5622032"/>
            <a:ext cx="2514600" cy="3810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200" name="Line 26"/>
          <p:cNvSpPr>
            <a:spLocks noChangeShapeType="1"/>
          </p:cNvSpPr>
          <p:nvPr/>
        </p:nvSpPr>
        <p:spPr bwMode="auto">
          <a:xfrm flipV="1">
            <a:off x="5334000" y="56220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201" name="Line 27"/>
          <p:cNvSpPr>
            <a:spLocks noChangeShapeType="1"/>
          </p:cNvSpPr>
          <p:nvPr/>
        </p:nvSpPr>
        <p:spPr bwMode="auto">
          <a:xfrm>
            <a:off x="5334000" y="6384032"/>
            <a:ext cx="2514600" cy="3810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202" name="Line 28"/>
          <p:cNvSpPr>
            <a:spLocks noChangeShapeType="1"/>
          </p:cNvSpPr>
          <p:nvPr/>
        </p:nvSpPr>
        <p:spPr bwMode="auto">
          <a:xfrm flipV="1">
            <a:off x="5334000" y="63840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27"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722E577-17EF-4048-A1A0-658D90175F03}"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8"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A3AE4ED-FC3E-403E-A3D7-707DFEE669D0}" type="slidenum">
              <a:rPr kumimoji="1" lang="zh-TW" altLang="en-US">
                <a:effectLst>
                  <a:outerShdw blurRad="38100" dist="38100" dir="2700000" algn="tl">
                    <a:srgbClr val="000000"/>
                  </a:outerShdw>
                </a:effectLst>
                <a:ea typeface="華康細圓體" pitchFamily="49" charset="-120"/>
                <a:cs typeface="+mj-cs"/>
              </a:rPr>
              <a:pPr>
                <a:defRPr/>
              </a:pPr>
              <a:t>60</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smtClean="0"/>
              <a:t>Example</a:t>
            </a:r>
            <a:endParaRPr lang="en-US" altLang="zh-TW" dirty="0" smtClean="0"/>
          </a:p>
        </p:txBody>
      </p:sp>
      <p:sp>
        <p:nvSpPr>
          <p:cNvPr id="36868" name="Rectangle 3"/>
          <p:cNvSpPr>
            <a:spLocks noGrp="1" noChangeArrowheads="1"/>
          </p:cNvSpPr>
          <p:nvPr>
            <p:ph idx="1"/>
          </p:nvPr>
        </p:nvSpPr>
        <p:spPr>
          <a:xfrm>
            <a:off x="251520" y="1420812"/>
            <a:ext cx="8712968" cy="5176539"/>
          </a:xfrm>
        </p:spPr>
        <p:txBody>
          <a:bodyPr/>
          <a:lstStyle/>
          <a:p>
            <a:pPr>
              <a:lnSpc>
                <a:spcPct val="90000"/>
              </a:lnSpc>
              <a:buNone/>
            </a:pPr>
            <a:r>
              <a:rPr lang="en-US" altLang="zh-TW" dirty="0" smtClean="0"/>
              <a:t>A graduate statistics course has </a:t>
            </a:r>
            <a:r>
              <a:rPr lang="en-US" altLang="zh-TW" b="1" dirty="0" smtClean="0">
                <a:solidFill>
                  <a:schemeClr val="accent2"/>
                </a:solidFill>
              </a:rPr>
              <a:t>seven male </a:t>
            </a:r>
            <a:r>
              <a:rPr lang="en-US" altLang="zh-TW" dirty="0" smtClean="0"/>
              <a:t>and </a:t>
            </a:r>
            <a:r>
              <a:rPr lang="en-US" altLang="zh-TW" b="1" dirty="0" smtClean="0">
                <a:solidFill>
                  <a:srgbClr val="FFFF00"/>
                </a:solidFill>
              </a:rPr>
              <a:t>three female </a:t>
            </a:r>
            <a:r>
              <a:rPr lang="en-US" altLang="zh-TW" dirty="0" smtClean="0"/>
              <a:t>students. The professor wants to select </a:t>
            </a:r>
            <a:r>
              <a:rPr lang="en-US" altLang="zh-TW" b="1" dirty="0" smtClean="0">
                <a:solidFill>
                  <a:srgbClr val="FF0000"/>
                </a:solidFill>
              </a:rPr>
              <a:t>two students </a:t>
            </a:r>
            <a:r>
              <a:rPr lang="en-US" altLang="zh-TW" dirty="0" smtClean="0"/>
              <a:t>at random to help her conduct a research project. What is the probability that the two students chosen are </a:t>
            </a:r>
            <a:r>
              <a:rPr lang="en-US" altLang="zh-TW" b="1" dirty="0" smtClean="0">
                <a:solidFill>
                  <a:schemeClr val="tx2"/>
                </a:solidFill>
              </a:rPr>
              <a:t>both female</a:t>
            </a:r>
            <a:r>
              <a:rPr lang="en-US" altLang="zh-TW" dirty="0" smtClean="0"/>
              <a:t>?</a:t>
            </a:r>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678AD7-ED5D-4BEF-BE2B-2B92D173952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DA8D444-BD2F-4582-80BD-6CCF63B5D326}" type="slidenum">
              <a:rPr kumimoji="1" lang="zh-TW" altLang="en-US">
                <a:effectLst>
                  <a:outerShdw blurRad="38100" dist="38100" dir="2700000" algn="tl">
                    <a:srgbClr val="000000"/>
                  </a:outerShdw>
                </a:effectLst>
                <a:ea typeface="華康細圓體" pitchFamily="49" charset="-120"/>
                <a:cs typeface="+mj-cs"/>
              </a:rPr>
              <a:pPr>
                <a:defRPr/>
              </a:pPr>
              <a:t>61</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678AD7-ED5D-4BEF-BE2B-2B92D173952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DA8D444-BD2F-4582-80BD-6CCF63B5D326}" type="slidenum">
              <a:rPr kumimoji="1" lang="zh-TW" altLang="en-US">
                <a:effectLst>
                  <a:outerShdw blurRad="38100" dist="38100" dir="2700000" algn="tl">
                    <a:srgbClr val="000000"/>
                  </a:outerShdw>
                </a:effectLst>
                <a:ea typeface="華康細圓體" pitchFamily="49" charset="-120"/>
                <a:cs typeface="+mj-cs"/>
              </a:rPr>
              <a:pPr>
                <a:defRPr/>
              </a:pPr>
              <a:t>62</a:t>
            </a:fld>
            <a:endParaRPr kumimoji="1" lang="en-US" altLang="zh-TW">
              <a:effectLst>
                <a:outerShdw blurRad="38100" dist="38100" dir="2700000" algn="tl">
                  <a:srgbClr val="000000"/>
                </a:outerShdw>
              </a:effectLst>
              <a:ea typeface="華康細圓體" pitchFamily="49" charset="-120"/>
              <a:cs typeface="+mj-cs"/>
            </a:endParaRPr>
          </a:p>
        </p:txBody>
      </p:sp>
      <p:sp>
        <p:nvSpPr>
          <p:cNvPr id="34" name="AutoShape 2"/>
          <p:cNvSpPr>
            <a:spLocks noChangeArrowheads="1"/>
          </p:cNvSpPr>
          <p:nvPr/>
        </p:nvSpPr>
        <p:spPr bwMode="auto">
          <a:xfrm>
            <a:off x="251519" y="2048654"/>
            <a:ext cx="8724051" cy="4116650"/>
          </a:xfrm>
          <a:prstGeom prst="roundRect">
            <a:avLst>
              <a:gd name="adj" fmla="val 16667"/>
            </a:avLst>
          </a:prstGeom>
          <a:solidFill>
            <a:srgbClr val="06EAE5"/>
          </a:solidFill>
          <a:ln w="9525">
            <a:solidFill>
              <a:schemeClr val="tx1"/>
            </a:solidFill>
            <a:round/>
            <a:headEnd/>
            <a:tailEnd/>
          </a:ln>
          <a:effectLst>
            <a:outerShdw dist="107763" dir="18900000" algn="ctr" rotWithShape="0">
              <a:schemeClr val="bg2"/>
            </a:outerShdw>
          </a:effectLst>
        </p:spPr>
        <p:txBody>
          <a:bodyPr wrap="none" anchor="ctr"/>
          <a:lstStyle/>
          <a:p>
            <a:pPr>
              <a:defRPr/>
            </a:pPr>
            <a:endParaRPr lang="zh-TW" altLang="en-US"/>
          </a:p>
        </p:txBody>
      </p:sp>
      <p:sp>
        <p:nvSpPr>
          <p:cNvPr id="46083"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Tree   1/2</a:t>
            </a:r>
          </a:p>
        </p:txBody>
      </p:sp>
      <p:sp>
        <p:nvSpPr>
          <p:cNvPr id="46085" name="Text Box 20"/>
          <p:cNvSpPr txBox="1">
            <a:spLocks noChangeArrowheads="1"/>
          </p:cNvSpPr>
          <p:nvPr/>
        </p:nvSpPr>
        <p:spPr bwMode="auto">
          <a:xfrm>
            <a:off x="971600" y="1340768"/>
            <a:ext cx="3346814" cy="707886"/>
          </a:xfrm>
          <a:prstGeom prst="rect">
            <a:avLst/>
          </a:prstGeom>
          <a:noFill/>
          <a:ln w="9525">
            <a:noFill/>
            <a:miter lim="800000"/>
            <a:headEnd/>
            <a:tailEnd/>
          </a:ln>
        </p:spPr>
        <p:txBody>
          <a:bodyPr wrap="none">
            <a:spAutoFit/>
          </a:bodyPr>
          <a:lstStyle/>
          <a:p>
            <a:pPr algn="l"/>
            <a:r>
              <a:rPr lang="en-US" altLang="zh-TW" sz="4000" dirty="0">
                <a:effectLst>
                  <a:outerShdw blurRad="38100" dist="38100" dir="2700000" algn="tl">
                    <a:srgbClr val="000000"/>
                  </a:outerShdw>
                </a:effectLst>
                <a:latin typeface="+mn-lt"/>
                <a:ea typeface="+mn-ea"/>
              </a:rPr>
              <a:t>First </a:t>
            </a:r>
            <a:r>
              <a:rPr lang="en-US" altLang="zh-TW" sz="4000" dirty="0" smtClean="0">
                <a:effectLst>
                  <a:outerShdw blurRad="38100" dist="38100" dir="2700000" algn="tl">
                    <a:srgbClr val="000000"/>
                  </a:outerShdw>
                </a:effectLst>
                <a:latin typeface="+mn-lt"/>
                <a:ea typeface="+mn-ea"/>
              </a:rPr>
              <a:t>Selection</a:t>
            </a:r>
            <a:endParaRPr lang="en-US" altLang="zh-TW" sz="4000" dirty="0">
              <a:effectLst>
                <a:outerShdw blurRad="38100" dist="38100" dir="2700000" algn="tl">
                  <a:srgbClr val="000000"/>
                </a:outerShdw>
              </a:effectLst>
              <a:latin typeface="+mn-lt"/>
              <a:ea typeface="+mn-ea"/>
            </a:endParaRPr>
          </a:p>
        </p:txBody>
      </p:sp>
      <p:sp>
        <p:nvSpPr>
          <p:cNvPr id="46086" name="Text Box 24"/>
          <p:cNvSpPr txBox="1">
            <a:spLocks noChangeArrowheads="1"/>
          </p:cNvSpPr>
          <p:nvPr/>
        </p:nvSpPr>
        <p:spPr bwMode="auto">
          <a:xfrm>
            <a:off x="4860032" y="1340768"/>
            <a:ext cx="3960440" cy="707886"/>
          </a:xfrm>
          <a:prstGeom prst="rect">
            <a:avLst/>
          </a:prstGeom>
          <a:noFill/>
          <a:ln w="9525">
            <a:noFill/>
            <a:miter lim="800000"/>
            <a:headEnd/>
            <a:tailEnd/>
          </a:ln>
        </p:spPr>
        <p:txBody>
          <a:bodyPr wrap="square">
            <a:spAutoFit/>
          </a:bodyPr>
          <a:lstStyle/>
          <a:p>
            <a:pPr algn="l"/>
            <a:r>
              <a:rPr lang="en-US" altLang="zh-TW" sz="4000" dirty="0">
                <a:effectLst>
                  <a:outerShdw blurRad="38100" dist="38100" dir="2700000" algn="tl">
                    <a:srgbClr val="000000"/>
                  </a:outerShdw>
                </a:effectLst>
                <a:latin typeface="+mn-lt"/>
                <a:ea typeface="+mn-ea"/>
              </a:rPr>
              <a:t>Second</a:t>
            </a:r>
            <a:r>
              <a:rPr lang="en-US" altLang="zh-TW" dirty="0">
                <a:solidFill>
                  <a:srgbClr val="CC0099"/>
                </a:solidFill>
                <a:latin typeface="Arial Narrow" pitchFamily="34" charset="0"/>
                <a:ea typeface="新細明體" charset="-120"/>
              </a:rPr>
              <a:t> </a:t>
            </a:r>
            <a:r>
              <a:rPr lang="en-US" altLang="zh-TW" dirty="0" smtClean="0">
                <a:solidFill>
                  <a:srgbClr val="CC0099"/>
                </a:solidFill>
                <a:latin typeface="Arial Narrow" pitchFamily="34" charset="0"/>
                <a:ea typeface="新細明體" charset="-120"/>
              </a:rPr>
              <a:t> </a:t>
            </a:r>
            <a:r>
              <a:rPr lang="en-US" altLang="zh-TW" sz="4000" dirty="0" smtClean="0">
                <a:effectLst>
                  <a:outerShdw blurRad="38100" dist="38100" dir="2700000" algn="tl">
                    <a:srgbClr val="000000"/>
                  </a:outerShdw>
                </a:effectLst>
                <a:latin typeface="+mn-lt"/>
                <a:ea typeface="+mn-ea"/>
              </a:rPr>
              <a:t>Selection</a:t>
            </a:r>
            <a:endParaRPr lang="en-US" altLang="zh-TW" sz="4000" dirty="0">
              <a:effectLst>
                <a:outerShdw blurRad="38100" dist="38100" dir="2700000" algn="tl">
                  <a:srgbClr val="000000"/>
                </a:outerShdw>
              </a:effectLst>
              <a:latin typeface="+mn-lt"/>
              <a:ea typeface="+mn-ea"/>
            </a:endParaRPr>
          </a:p>
        </p:txBody>
      </p:sp>
      <p:grpSp>
        <p:nvGrpSpPr>
          <p:cNvPr id="2" name="Group 30"/>
          <p:cNvGrpSpPr>
            <a:grpSpLocks/>
          </p:cNvGrpSpPr>
          <p:nvPr/>
        </p:nvGrpSpPr>
        <p:grpSpPr bwMode="auto">
          <a:xfrm>
            <a:off x="1162520" y="2565401"/>
            <a:ext cx="7134228" cy="3211514"/>
            <a:chOff x="469" y="1402"/>
            <a:chExt cx="4494" cy="2023"/>
          </a:xfrm>
        </p:grpSpPr>
        <p:grpSp>
          <p:nvGrpSpPr>
            <p:cNvPr id="3" name="Group 9"/>
            <p:cNvGrpSpPr>
              <a:grpSpLocks/>
            </p:cNvGrpSpPr>
            <p:nvPr/>
          </p:nvGrpSpPr>
          <p:grpSpPr bwMode="auto">
            <a:xfrm>
              <a:off x="469" y="2027"/>
              <a:ext cx="2149" cy="967"/>
              <a:chOff x="53" y="2400"/>
              <a:chExt cx="2149" cy="774"/>
            </a:xfrm>
          </p:grpSpPr>
          <p:sp>
            <p:nvSpPr>
              <p:cNvPr id="46105" name="Line 10"/>
              <p:cNvSpPr>
                <a:spLocks noChangeShapeType="1"/>
              </p:cNvSpPr>
              <p:nvPr/>
            </p:nvSpPr>
            <p:spPr bwMode="auto">
              <a:xfrm flipH="1" flipV="1">
                <a:off x="53" y="2775"/>
                <a:ext cx="2149" cy="399"/>
              </a:xfrm>
              <a:prstGeom prst="line">
                <a:avLst/>
              </a:prstGeom>
              <a:noFill/>
              <a:ln w="28575">
                <a:solidFill>
                  <a:schemeClr val="accent6">
                    <a:lumMod val="50000"/>
                  </a:schemeClr>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latin typeface="+mn-lt"/>
                </a:endParaRPr>
              </a:p>
            </p:txBody>
          </p:sp>
          <p:sp>
            <p:nvSpPr>
              <p:cNvPr id="46106" name="Line 11"/>
              <p:cNvSpPr>
                <a:spLocks noChangeShapeType="1"/>
              </p:cNvSpPr>
              <p:nvPr/>
            </p:nvSpPr>
            <p:spPr bwMode="auto">
              <a:xfrm flipV="1">
                <a:off x="57" y="2400"/>
                <a:ext cx="2103" cy="369"/>
              </a:xfrm>
              <a:prstGeom prst="line">
                <a:avLst/>
              </a:prstGeom>
              <a:noFill/>
              <a:ln w="28575">
                <a:solidFill>
                  <a:schemeClr val="accent6">
                    <a:lumMod val="50000"/>
                  </a:schemeClr>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latin typeface="+mn-lt"/>
                </a:endParaRPr>
              </a:p>
            </p:txBody>
          </p:sp>
        </p:grpSp>
        <p:grpSp>
          <p:nvGrpSpPr>
            <p:cNvPr id="4" name="Group 12"/>
            <p:cNvGrpSpPr>
              <a:grpSpLocks/>
            </p:cNvGrpSpPr>
            <p:nvPr/>
          </p:nvGrpSpPr>
          <p:grpSpPr bwMode="auto">
            <a:xfrm>
              <a:off x="2576" y="1402"/>
              <a:ext cx="2387" cy="1905"/>
              <a:chOff x="2576" y="2052"/>
              <a:chExt cx="2387" cy="1905"/>
            </a:xfrm>
          </p:grpSpPr>
          <p:grpSp>
            <p:nvGrpSpPr>
              <p:cNvPr id="5" name="Group 13"/>
              <p:cNvGrpSpPr>
                <a:grpSpLocks/>
              </p:cNvGrpSpPr>
              <p:nvPr/>
            </p:nvGrpSpPr>
            <p:grpSpPr bwMode="auto">
              <a:xfrm>
                <a:off x="2576" y="2052"/>
                <a:ext cx="2297" cy="771"/>
                <a:chOff x="816" y="2157"/>
                <a:chExt cx="2297" cy="771"/>
              </a:xfrm>
            </p:grpSpPr>
            <p:sp>
              <p:nvSpPr>
                <p:cNvPr id="46103" name="Line 14"/>
                <p:cNvSpPr>
                  <a:spLocks noChangeShapeType="1"/>
                </p:cNvSpPr>
                <p:nvPr/>
              </p:nvSpPr>
              <p:spPr bwMode="auto">
                <a:xfrm flipH="1" flipV="1">
                  <a:off x="816" y="2784"/>
                  <a:ext cx="2297" cy="144"/>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latin typeface="+mn-lt"/>
                  </a:endParaRPr>
                </a:p>
              </p:txBody>
            </p:sp>
            <p:sp>
              <p:nvSpPr>
                <p:cNvPr id="46104" name="Line 15"/>
                <p:cNvSpPr>
                  <a:spLocks noChangeShapeType="1"/>
                </p:cNvSpPr>
                <p:nvPr/>
              </p:nvSpPr>
              <p:spPr bwMode="auto">
                <a:xfrm flipV="1">
                  <a:off x="816" y="2157"/>
                  <a:ext cx="2251" cy="627"/>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latin typeface="+mn-lt"/>
                  </a:endParaRPr>
                </a:p>
              </p:txBody>
            </p:sp>
          </p:grpSp>
          <p:grpSp>
            <p:nvGrpSpPr>
              <p:cNvPr id="6" name="Group 16"/>
              <p:cNvGrpSpPr>
                <a:grpSpLocks/>
              </p:cNvGrpSpPr>
              <p:nvPr/>
            </p:nvGrpSpPr>
            <p:grpSpPr bwMode="auto">
              <a:xfrm>
                <a:off x="2576" y="3186"/>
                <a:ext cx="2387" cy="771"/>
                <a:chOff x="816" y="2331"/>
                <a:chExt cx="2387" cy="771"/>
              </a:xfrm>
            </p:grpSpPr>
            <p:sp>
              <p:nvSpPr>
                <p:cNvPr id="46101" name="Line 17"/>
                <p:cNvSpPr>
                  <a:spLocks noChangeShapeType="1"/>
                </p:cNvSpPr>
                <p:nvPr/>
              </p:nvSpPr>
              <p:spPr bwMode="auto">
                <a:xfrm flipH="1" flipV="1">
                  <a:off x="816" y="2784"/>
                  <a:ext cx="2387" cy="318"/>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latin typeface="+mn-lt"/>
                  </a:endParaRPr>
                </a:p>
              </p:txBody>
            </p:sp>
            <p:sp>
              <p:nvSpPr>
                <p:cNvPr id="46102" name="Line 18"/>
                <p:cNvSpPr>
                  <a:spLocks noChangeShapeType="1"/>
                </p:cNvSpPr>
                <p:nvPr/>
              </p:nvSpPr>
              <p:spPr bwMode="auto">
                <a:xfrm flipV="1">
                  <a:off x="816" y="2331"/>
                  <a:ext cx="2342" cy="453"/>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latin typeface="+mn-lt"/>
                  </a:endParaRPr>
                </a:p>
              </p:txBody>
            </p:sp>
          </p:grpSp>
        </p:grpSp>
        <p:sp>
          <p:nvSpPr>
            <p:cNvPr id="46093" name="Text Box 21"/>
            <p:cNvSpPr txBox="1">
              <a:spLocks noChangeArrowheads="1"/>
            </p:cNvSpPr>
            <p:nvPr/>
          </p:nvSpPr>
          <p:spPr bwMode="auto">
            <a:xfrm rot="20704251">
              <a:off x="762" y="1935"/>
              <a:ext cx="1295" cy="330"/>
            </a:xfrm>
            <a:prstGeom prst="rect">
              <a:avLst/>
            </a:prstGeom>
            <a:noFill/>
            <a:ln w="28575">
              <a:noFill/>
              <a:miter lim="800000"/>
              <a:headEnd/>
              <a:tailEnd/>
            </a:ln>
          </p:spPr>
          <p:txBody>
            <a:bodyPr wrap="none">
              <a:spAutoFit/>
            </a:bodyPr>
            <a:lstStyle/>
            <a:p>
              <a:r>
                <a:rPr lang="en-US" altLang="zh-TW" sz="2800" dirty="0">
                  <a:solidFill>
                    <a:schemeClr val="accent6">
                      <a:lumMod val="50000"/>
                    </a:schemeClr>
                  </a:solidFill>
                  <a:effectLst>
                    <a:outerShdw blurRad="38100" dist="38100" dir="2700000" algn="tl">
                      <a:srgbClr val="000000"/>
                    </a:outerShdw>
                  </a:effectLst>
                  <a:latin typeface="+mn-lt"/>
                  <a:ea typeface="+mn-ea"/>
                </a:rPr>
                <a:t>P(F) = 3/10</a:t>
              </a:r>
            </a:p>
          </p:txBody>
        </p:sp>
        <p:sp>
          <p:nvSpPr>
            <p:cNvPr id="46094" name="Text Box 22"/>
            <p:cNvSpPr txBox="1">
              <a:spLocks noChangeArrowheads="1"/>
            </p:cNvSpPr>
            <p:nvPr/>
          </p:nvSpPr>
          <p:spPr bwMode="auto">
            <a:xfrm rot="757901">
              <a:off x="841" y="2733"/>
              <a:ext cx="1351" cy="330"/>
            </a:xfrm>
            <a:prstGeom prst="rect">
              <a:avLst/>
            </a:prstGeom>
            <a:noFill/>
            <a:ln w="28575">
              <a:noFill/>
              <a:miter lim="800000"/>
              <a:headEnd/>
              <a:tailEnd/>
            </a:ln>
          </p:spPr>
          <p:txBody>
            <a:bodyPr wrap="none">
              <a:spAutoFit/>
            </a:bodyPr>
            <a:lstStyle/>
            <a:p>
              <a:r>
                <a:rPr lang="en-US" altLang="zh-TW" sz="2800" dirty="0" smtClean="0">
                  <a:solidFill>
                    <a:schemeClr val="accent6">
                      <a:lumMod val="50000"/>
                    </a:schemeClr>
                  </a:solidFill>
                  <a:effectLst>
                    <a:outerShdw blurRad="38100" dist="38100" dir="2700000" algn="tl">
                      <a:srgbClr val="000000"/>
                    </a:outerShdw>
                  </a:effectLst>
                  <a:latin typeface="+mn-lt"/>
                  <a:ea typeface="+mn-ea"/>
                </a:rPr>
                <a:t>P(M</a:t>
              </a:r>
              <a:r>
                <a:rPr lang="en-US" altLang="zh-TW" sz="2800" dirty="0">
                  <a:solidFill>
                    <a:schemeClr val="accent6">
                      <a:lumMod val="50000"/>
                    </a:schemeClr>
                  </a:solidFill>
                  <a:effectLst>
                    <a:outerShdw blurRad="38100" dist="38100" dir="2700000" algn="tl">
                      <a:srgbClr val="000000"/>
                    </a:outerShdw>
                  </a:effectLst>
                  <a:latin typeface="+mn-lt"/>
                  <a:ea typeface="+mn-ea"/>
                </a:rPr>
                <a:t>) = 7/10</a:t>
              </a:r>
            </a:p>
          </p:txBody>
        </p:sp>
        <p:sp>
          <p:nvSpPr>
            <p:cNvPr id="46095" name="Text Box 26"/>
            <p:cNvSpPr txBox="1">
              <a:spLocks noChangeArrowheads="1"/>
            </p:cNvSpPr>
            <p:nvPr/>
          </p:nvSpPr>
          <p:spPr bwMode="auto">
            <a:xfrm rot="20957654">
              <a:off x="2939" y="2484"/>
              <a:ext cx="1433" cy="330"/>
            </a:xfrm>
            <a:prstGeom prst="rect">
              <a:avLst/>
            </a:prstGeom>
            <a:noFill/>
            <a:ln w="28575">
              <a:noFill/>
              <a:miter lim="800000"/>
              <a:headEnd/>
              <a:tailEnd/>
            </a:ln>
          </p:spPr>
          <p:txBody>
            <a:bodyPr wrap="none">
              <a:spAutoFit/>
            </a:bodyPr>
            <a:lstStyle/>
            <a:p>
              <a:r>
                <a:rPr lang="en-US" altLang="zh-TW" sz="2800" dirty="0">
                  <a:solidFill>
                    <a:srgbClr val="CC00CC"/>
                  </a:solidFill>
                  <a:effectLst>
                    <a:outerShdw blurRad="38100" dist="38100" dir="2700000" algn="tl">
                      <a:srgbClr val="000000"/>
                    </a:outerShdw>
                  </a:effectLst>
                  <a:latin typeface="+mn-lt"/>
                  <a:ea typeface="+mn-ea"/>
                </a:rPr>
                <a:t>P(F|M) = 3/9</a:t>
              </a:r>
            </a:p>
          </p:txBody>
        </p:sp>
        <p:sp>
          <p:nvSpPr>
            <p:cNvPr id="46096" name="Text Box 27"/>
            <p:cNvSpPr txBox="1">
              <a:spLocks noChangeArrowheads="1"/>
            </p:cNvSpPr>
            <p:nvPr/>
          </p:nvSpPr>
          <p:spPr bwMode="auto">
            <a:xfrm rot="20613029">
              <a:off x="2759" y="1408"/>
              <a:ext cx="1377" cy="330"/>
            </a:xfrm>
            <a:prstGeom prst="rect">
              <a:avLst/>
            </a:prstGeom>
            <a:noFill/>
            <a:ln w="28575">
              <a:noFill/>
              <a:miter lim="800000"/>
              <a:headEnd/>
              <a:tailEnd/>
            </a:ln>
          </p:spPr>
          <p:txBody>
            <a:bodyPr wrap="none">
              <a:spAutoFit/>
            </a:bodyPr>
            <a:lstStyle/>
            <a:p>
              <a:r>
                <a:rPr lang="en-US" altLang="zh-TW" sz="2800" dirty="0" smtClean="0">
                  <a:solidFill>
                    <a:srgbClr val="CC00CC"/>
                  </a:solidFill>
                  <a:effectLst>
                    <a:outerShdw blurRad="38100" dist="38100" dir="2700000" algn="tl">
                      <a:srgbClr val="000000"/>
                    </a:outerShdw>
                  </a:effectLst>
                  <a:latin typeface="+mn-lt"/>
                  <a:ea typeface="+mn-ea"/>
                </a:rPr>
                <a:t>P(F|F) </a:t>
              </a:r>
              <a:r>
                <a:rPr lang="en-US" altLang="zh-TW" sz="2800" dirty="0">
                  <a:solidFill>
                    <a:srgbClr val="CC00CC"/>
                  </a:solidFill>
                  <a:effectLst>
                    <a:outerShdw blurRad="38100" dist="38100" dir="2700000" algn="tl">
                      <a:srgbClr val="000000"/>
                    </a:outerShdw>
                  </a:effectLst>
                  <a:latin typeface="+mn-lt"/>
                  <a:ea typeface="+mn-ea"/>
                </a:rPr>
                <a:t>= </a:t>
              </a:r>
              <a:r>
                <a:rPr lang="en-US" altLang="zh-TW" sz="2800" dirty="0" smtClean="0">
                  <a:solidFill>
                    <a:srgbClr val="CC00CC"/>
                  </a:solidFill>
                  <a:effectLst>
                    <a:outerShdw blurRad="38100" dist="38100" dir="2700000" algn="tl">
                      <a:srgbClr val="000000"/>
                    </a:outerShdw>
                  </a:effectLst>
                  <a:latin typeface="+mn-lt"/>
                  <a:ea typeface="+mn-ea"/>
                </a:rPr>
                <a:t>2/9</a:t>
              </a:r>
              <a:endParaRPr lang="en-US" altLang="zh-TW" sz="2800" dirty="0">
                <a:solidFill>
                  <a:srgbClr val="CC00CC"/>
                </a:solidFill>
                <a:effectLst>
                  <a:outerShdw blurRad="38100" dist="38100" dir="2700000" algn="tl">
                    <a:srgbClr val="000000"/>
                  </a:outerShdw>
                </a:effectLst>
                <a:latin typeface="+mn-lt"/>
                <a:ea typeface="+mn-ea"/>
              </a:endParaRPr>
            </a:p>
          </p:txBody>
        </p:sp>
        <p:sp>
          <p:nvSpPr>
            <p:cNvPr id="46097" name="Text Box 28"/>
            <p:cNvSpPr txBox="1">
              <a:spLocks noChangeArrowheads="1"/>
            </p:cNvSpPr>
            <p:nvPr/>
          </p:nvSpPr>
          <p:spPr bwMode="auto">
            <a:xfrm rot="474131">
              <a:off x="3019" y="3095"/>
              <a:ext cx="1490" cy="330"/>
            </a:xfrm>
            <a:prstGeom prst="rect">
              <a:avLst/>
            </a:prstGeom>
            <a:noFill/>
            <a:ln w="28575">
              <a:noFill/>
              <a:miter lim="800000"/>
              <a:headEnd/>
              <a:tailEnd/>
            </a:ln>
          </p:spPr>
          <p:txBody>
            <a:bodyPr wrap="none">
              <a:spAutoFit/>
            </a:bodyPr>
            <a:lstStyle/>
            <a:p>
              <a:r>
                <a:rPr lang="en-US" altLang="zh-TW" sz="2800" dirty="0" smtClean="0">
                  <a:solidFill>
                    <a:srgbClr val="CC00CC"/>
                  </a:solidFill>
                  <a:effectLst>
                    <a:outerShdw blurRad="38100" dist="38100" dir="2700000" algn="tl">
                      <a:srgbClr val="000000"/>
                    </a:outerShdw>
                  </a:effectLst>
                  <a:latin typeface="+mn-lt"/>
                  <a:ea typeface="+mn-ea"/>
                </a:rPr>
                <a:t>P(M|M</a:t>
              </a:r>
              <a:r>
                <a:rPr lang="en-US" altLang="zh-TW" sz="2800" dirty="0">
                  <a:solidFill>
                    <a:srgbClr val="CC00CC"/>
                  </a:solidFill>
                  <a:effectLst>
                    <a:outerShdw blurRad="38100" dist="38100" dir="2700000" algn="tl">
                      <a:srgbClr val="000000"/>
                    </a:outerShdw>
                  </a:effectLst>
                  <a:latin typeface="+mn-lt"/>
                  <a:ea typeface="+mn-ea"/>
                </a:rPr>
                <a:t>) = 6/9</a:t>
              </a:r>
            </a:p>
          </p:txBody>
        </p:sp>
        <p:sp>
          <p:nvSpPr>
            <p:cNvPr id="46098" name="Text Box 29"/>
            <p:cNvSpPr txBox="1">
              <a:spLocks noChangeArrowheads="1"/>
            </p:cNvSpPr>
            <p:nvPr/>
          </p:nvSpPr>
          <p:spPr bwMode="auto">
            <a:xfrm rot="208069">
              <a:off x="2929" y="2042"/>
              <a:ext cx="1433" cy="330"/>
            </a:xfrm>
            <a:prstGeom prst="rect">
              <a:avLst/>
            </a:prstGeom>
            <a:noFill/>
            <a:ln w="28575">
              <a:noFill/>
              <a:miter lim="800000"/>
              <a:headEnd/>
              <a:tailEnd/>
            </a:ln>
          </p:spPr>
          <p:txBody>
            <a:bodyPr wrap="none">
              <a:spAutoFit/>
            </a:bodyPr>
            <a:lstStyle/>
            <a:p>
              <a:r>
                <a:rPr lang="en-US" altLang="zh-TW" sz="2800" dirty="0" smtClean="0">
                  <a:solidFill>
                    <a:srgbClr val="CC00CC"/>
                  </a:solidFill>
                  <a:effectLst>
                    <a:outerShdw blurRad="38100" dist="38100" dir="2700000" algn="tl">
                      <a:srgbClr val="000000"/>
                    </a:outerShdw>
                  </a:effectLst>
                  <a:latin typeface="+mn-lt"/>
                  <a:ea typeface="+mn-ea"/>
                </a:rPr>
                <a:t>P(M|F</a:t>
              </a:r>
              <a:r>
                <a:rPr lang="en-US" altLang="zh-TW" sz="2800" dirty="0">
                  <a:solidFill>
                    <a:srgbClr val="CC00CC"/>
                  </a:solidFill>
                  <a:effectLst>
                    <a:outerShdw blurRad="38100" dist="38100" dir="2700000" algn="tl">
                      <a:srgbClr val="000000"/>
                    </a:outerShdw>
                  </a:effectLst>
                  <a:latin typeface="+mn-lt"/>
                  <a:ea typeface="+mn-ea"/>
                </a:rPr>
                <a:t>) = 7/9</a:t>
              </a:r>
            </a:p>
          </p:txBody>
        </p:sp>
      </p:grpSp>
      <p:sp>
        <p:nvSpPr>
          <p:cNvPr id="46088" name="Line 31"/>
          <p:cNvSpPr>
            <a:spLocks noChangeShapeType="1"/>
          </p:cNvSpPr>
          <p:nvPr/>
        </p:nvSpPr>
        <p:spPr bwMode="auto">
          <a:xfrm>
            <a:off x="4552032" y="2438400"/>
            <a:ext cx="0" cy="3352800"/>
          </a:xfrm>
          <a:prstGeom prst="line">
            <a:avLst/>
          </a:prstGeom>
          <a:noFill/>
          <a:ln w="28575">
            <a:solidFill>
              <a:schemeClr val="accent6">
                <a:lumMod val="50000"/>
              </a:schemeClr>
            </a:solidFill>
            <a:prstDash val="sysDot"/>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46089" name="AutoShape 32"/>
          <p:cNvSpPr>
            <a:spLocks noChangeArrowheads="1"/>
          </p:cNvSpPr>
          <p:nvPr/>
        </p:nvSpPr>
        <p:spPr bwMode="auto">
          <a:xfrm>
            <a:off x="251520" y="2132856"/>
            <a:ext cx="3024336" cy="1008112"/>
          </a:xfrm>
          <a:prstGeom prst="wedgeRectCallout">
            <a:avLst>
              <a:gd name="adj1" fmla="val 28709"/>
              <a:gd name="adj2" fmla="val 92736"/>
            </a:avLst>
          </a:prstGeom>
          <a:solidFill>
            <a:srgbClr val="CCFFCC"/>
          </a:solidFill>
          <a:ln w="9525">
            <a:solidFill>
              <a:schemeClr val="tx1"/>
            </a:solidFill>
            <a:miter lim="800000"/>
            <a:headEnd/>
            <a:tailEnd/>
          </a:ln>
        </p:spPr>
        <p:txBody>
          <a:bodyPr anchor="ctr"/>
          <a:lstStyle/>
          <a:p>
            <a:pPr algn="l"/>
            <a:r>
              <a:rPr lang="en-US" altLang="zh-TW" sz="2000" dirty="0">
                <a:solidFill>
                  <a:srgbClr val="C00000"/>
                </a:solidFill>
                <a:effectLst>
                  <a:outerShdw blurRad="38100" dist="38100" dir="2700000" algn="tl">
                    <a:srgbClr val="000000"/>
                  </a:outerShdw>
                </a:effectLst>
                <a:latin typeface="+mn-lt"/>
                <a:ea typeface="+mn-ea"/>
              </a:rPr>
              <a:t>This is P(F), the probability of selecting a female student </a:t>
            </a:r>
            <a:r>
              <a:rPr lang="en-US" altLang="zh-TW" sz="2000" dirty="0" smtClean="0">
                <a:solidFill>
                  <a:srgbClr val="C00000"/>
                </a:solidFill>
                <a:effectLst>
                  <a:outerShdw blurRad="38100" dist="38100" dir="2700000" algn="tl">
                    <a:srgbClr val="000000"/>
                  </a:outerShdw>
                </a:effectLst>
                <a:latin typeface="+mn-lt"/>
                <a:ea typeface="+mn-ea"/>
              </a:rPr>
              <a:t>first</a:t>
            </a:r>
            <a:endParaRPr lang="en-US" altLang="zh-TW" sz="2000" dirty="0">
              <a:solidFill>
                <a:srgbClr val="C00000"/>
              </a:solidFill>
              <a:effectLst>
                <a:outerShdw blurRad="38100" dist="38100" dir="2700000" algn="tl">
                  <a:srgbClr val="000000"/>
                </a:outerShdw>
              </a:effectLst>
              <a:latin typeface="+mn-lt"/>
              <a:ea typeface="+mn-ea"/>
            </a:endParaRPr>
          </a:p>
        </p:txBody>
      </p:sp>
      <p:sp>
        <p:nvSpPr>
          <p:cNvPr id="46090" name="AutoShape 33"/>
          <p:cNvSpPr>
            <a:spLocks noChangeArrowheads="1"/>
          </p:cNvSpPr>
          <p:nvPr/>
        </p:nvSpPr>
        <p:spPr bwMode="auto">
          <a:xfrm>
            <a:off x="323528" y="5373216"/>
            <a:ext cx="4104456" cy="1368152"/>
          </a:xfrm>
          <a:prstGeom prst="wedgeRectCallout">
            <a:avLst>
              <a:gd name="adj1" fmla="val 63095"/>
              <a:gd name="adj2" fmla="val -210832"/>
            </a:avLst>
          </a:prstGeom>
          <a:solidFill>
            <a:srgbClr val="CCFFCC"/>
          </a:solidFill>
          <a:ln w="9525">
            <a:solidFill>
              <a:schemeClr val="tx1"/>
            </a:solidFill>
            <a:miter lim="800000"/>
            <a:headEnd/>
            <a:tailEnd/>
          </a:ln>
        </p:spPr>
        <p:txBody>
          <a:bodyPr anchor="ctr"/>
          <a:lstStyle/>
          <a:p>
            <a:pPr algn="l"/>
            <a:r>
              <a:rPr lang="en-US" altLang="zh-TW" sz="2000" dirty="0">
                <a:solidFill>
                  <a:srgbClr val="FF0000"/>
                </a:solidFill>
                <a:effectLst>
                  <a:outerShdw blurRad="38100" dist="38100" dir="2700000" algn="tl">
                    <a:srgbClr val="000000"/>
                  </a:outerShdw>
                </a:effectLst>
                <a:latin typeface="+mn-lt"/>
                <a:ea typeface="+mn-ea"/>
              </a:rPr>
              <a:t>This is P(F|F), the probability of selecting </a:t>
            </a:r>
            <a:r>
              <a:rPr lang="en-US" altLang="zh-TW" sz="2000" dirty="0" smtClean="0">
                <a:solidFill>
                  <a:srgbClr val="FF0000"/>
                </a:solidFill>
                <a:effectLst>
                  <a:outerShdw blurRad="38100" dist="38100" dir="2700000" algn="tl">
                    <a:srgbClr val="000000"/>
                  </a:outerShdw>
                </a:effectLst>
                <a:latin typeface="+mn-lt"/>
                <a:ea typeface="+mn-ea"/>
              </a:rPr>
              <a:t>a female </a:t>
            </a:r>
            <a:r>
              <a:rPr lang="en-US" altLang="zh-TW" sz="2000" dirty="0">
                <a:solidFill>
                  <a:srgbClr val="FF0000"/>
                </a:solidFill>
                <a:effectLst>
                  <a:outerShdw blurRad="38100" dist="38100" dir="2700000" algn="tl">
                    <a:srgbClr val="000000"/>
                  </a:outerShdw>
                </a:effectLst>
                <a:latin typeface="+mn-lt"/>
                <a:ea typeface="+mn-ea"/>
              </a:rPr>
              <a:t>student second, given that a female was already chosen first</a:t>
            </a:r>
          </a:p>
        </p:txBody>
      </p:sp>
      <p:sp>
        <p:nvSpPr>
          <p:cNvPr id="27" name="Text Box 12"/>
          <p:cNvSpPr txBox="1">
            <a:spLocks noChangeArrowheads="1"/>
          </p:cNvSpPr>
          <p:nvPr/>
        </p:nvSpPr>
        <p:spPr bwMode="auto">
          <a:xfrm>
            <a:off x="200199" y="4077072"/>
            <a:ext cx="987425" cy="457200"/>
          </a:xfrm>
          <a:prstGeom prst="rect">
            <a:avLst/>
          </a:prstGeom>
          <a:noFill/>
          <a:ln w="9525">
            <a:noFill/>
            <a:miter lim="800000"/>
            <a:headEnd/>
            <a:tailEnd/>
          </a:ln>
          <a:effectLst/>
        </p:spPr>
        <p:txBody>
          <a:bodyPr wrap="none">
            <a:spAutoFit/>
          </a:bodyPr>
          <a:lstStyle/>
          <a:p>
            <a:pPr eaLnBrk="0" hangingPunct="0">
              <a:defRPr/>
            </a:pPr>
            <a:r>
              <a:rPr kumimoji="0" lang="en-US" altLang="zh-TW" sz="2400" dirty="0">
                <a:solidFill>
                  <a:schemeClr val="accent6">
                    <a:lumMod val="50000"/>
                  </a:schemeClr>
                </a:solidFill>
                <a:effectLst>
                  <a:outerShdw blurRad="38100" dist="38100" dir="2700000" algn="tl">
                    <a:srgbClr val="000000"/>
                  </a:outerShdw>
                </a:effectLst>
              </a:rPr>
              <a:t>Origin</a:t>
            </a:r>
            <a:endParaRPr kumimoji="0" lang="en-US" altLang="zh-TW" sz="2400" dirty="0">
              <a:solidFill>
                <a:schemeClr val="accent6">
                  <a:lumMod val="50000"/>
                </a:schemeClr>
              </a:solidFill>
            </a:endParaRPr>
          </a:p>
        </p:txBody>
      </p:sp>
      <p:sp>
        <p:nvSpPr>
          <p:cNvPr id="30" name="Text Box 18"/>
          <p:cNvSpPr txBox="1">
            <a:spLocks noChangeArrowheads="1"/>
          </p:cNvSpPr>
          <p:nvPr/>
        </p:nvSpPr>
        <p:spPr bwMode="auto">
          <a:xfrm>
            <a:off x="4211960" y="3068960"/>
            <a:ext cx="354584" cy="461665"/>
          </a:xfrm>
          <a:prstGeom prst="rect">
            <a:avLst/>
          </a:prstGeom>
          <a:noFill/>
          <a:ln w="9525">
            <a:noFill/>
            <a:miter lim="800000"/>
            <a:headEnd/>
            <a:tailEnd/>
          </a:ln>
          <a:effectLst/>
        </p:spPr>
        <p:txBody>
          <a:bodyPr wrap="none">
            <a:spAutoFit/>
          </a:bodyPr>
          <a:lstStyle/>
          <a:p>
            <a:pPr eaLnBrk="0" hangingPunct="0">
              <a:defRPr/>
            </a:pPr>
            <a:r>
              <a:rPr kumimoji="0" lang="en-US" altLang="zh-TW" sz="2400" dirty="0" smtClean="0">
                <a:solidFill>
                  <a:schemeClr val="accent6">
                    <a:lumMod val="50000"/>
                  </a:schemeClr>
                </a:solidFill>
                <a:effectLst>
                  <a:outerShdw blurRad="38100" dist="38100" dir="2700000" algn="tl">
                    <a:srgbClr val="000000"/>
                  </a:outerShdw>
                </a:effectLst>
                <a:latin typeface="+mn-lt"/>
              </a:rPr>
              <a:t>F</a:t>
            </a:r>
            <a:endParaRPr kumimoji="0" lang="en-US" altLang="zh-TW" sz="2400" dirty="0">
              <a:solidFill>
                <a:schemeClr val="accent6">
                  <a:lumMod val="50000"/>
                </a:schemeClr>
              </a:solidFill>
              <a:latin typeface="+mn-lt"/>
            </a:endParaRPr>
          </a:p>
        </p:txBody>
      </p:sp>
      <p:sp>
        <p:nvSpPr>
          <p:cNvPr id="31" name="Text Box 18"/>
          <p:cNvSpPr txBox="1">
            <a:spLocks noChangeArrowheads="1"/>
          </p:cNvSpPr>
          <p:nvPr/>
        </p:nvSpPr>
        <p:spPr bwMode="auto">
          <a:xfrm>
            <a:off x="4283968" y="5085184"/>
            <a:ext cx="421910" cy="461665"/>
          </a:xfrm>
          <a:prstGeom prst="rect">
            <a:avLst/>
          </a:prstGeom>
          <a:noFill/>
          <a:ln w="9525">
            <a:noFill/>
            <a:miter lim="800000"/>
            <a:headEnd/>
            <a:tailEnd/>
          </a:ln>
          <a:effectLst/>
        </p:spPr>
        <p:txBody>
          <a:bodyPr wrap="none">
            <a:spAutoFit/>
          </a:bodyPr>
          <a:lstStyle/>
          <a:p>
            <a:pPr eaLnBrk="0" hangingPunct="0">
              <a:defRPr/>
            </a:pPr>
            <a:r>
              <a:rPr kumimoji="0" lang="en-US" altLang="zh-TW" sz="2400" dirty="0" smtClean="0">
                <a:solidFill>
                  <a:schemeClr val="accent6">
                    <a:lumMod val="50000"/>
                  </a:schemeClr>
                </a:solidFill>
                <a:effectLst>
                  <a:outerShdw blurRad="38100" dist="38100" dir="2700000" algn="tl">
                    <a:srgbClr val="000000"/>
                  </a:outerShdw>
                </a:effectLst>
                <a:latin typeface="+mn-lt"/>
              </a:rPr>
              <a:t>M</a:t>
            </a:r>
            <a:endParaRPr kumimoji="0" lang="en-US" altLang="zh-TW" sz="2400" dirty="0">
              <a:solidFill>
                <a:schemeClr val="accent6">
                  <a:lumMod val="50000"/>
                </a:schemeClr>
              </a:solidFill>
              <a:latin typeface="+mn-lt"/>
            </a:endParaRPr>
          </a:p>
        </p:txBody>
      </p:sp>
      <p:sp>
        <p:nvSpPr>
          <p:cNvPr id="32" name="Text Box 18"/>
          <p:cNvSpPr txBox="1">
            <a:spLocks noChangeArrowheads="1"/>
          </p:cNvSpPr>
          <p:nvPr/>
        </p:nvSpPr>
        <p:spPr bwMode="auto">
          <a:xfrm>
            <a:off x="8100392" y="2276872"/>
            <a:ext cx="505267" cy="461665"/>
          </a:xfrm>
          <a:prstGeom prst="rect">
            <a:avLst/>
          </a:prstGeom>
          <a:noFill/>
          <a:ln w="9525">
            <a:noFill/>
            <a:miter lim="800000"/>
            <a:headEnd/>
            <a:tailEnd/>
          </a:ln>
          <a:effectLst/>
        </p:spPr>
        <p:txBody>
          <a:bodyPr wrap="none">
            <a:spAutoFit/>
          </a:bodyPr>
          <a:lstStyle/>
          <a:p>
            <a:pPr eaLnBrk="0" hangingPunct="0">
              <a:defRPr/>
            </a:pPr>
            <a:r>
              <a:rPr kumimoji="0" lang="en-US" altLang="zh-TW" sz="2400" dirty="0" smtClean="0">
                <a:solidFill>
                  <a:srgbClr val="CC00CC"/>
                </a:solidFill>
                <a:effectLst>
                  <a:outerShdw blurRad="38100" dist="38100" dir="2700000" algn="tl">
                    <a:srgbClr val="000000"/>
                  </a:outerShdw>
                </a:effectLst>
                <a:latin typeface="+mn-lt"/>
              </a:rPr>
              <a:t>FF</a:t>
            </a:r>
            <a:endParaRPr kumimoji="0" lang="en-US" altLang="zh-TW" sz="2400" dirty="0">
              <a:solidFill>
                <a:srgbClr val="CC00CC"/>
              </a:solidFill>
              <a:latin typeface="+mn-lt"/>
            </a:endParaRPr>
          </a:p>
        </p:txBody>
      </p:sp>
      <p:sp>
        <p:nvSpPr>
          <p:cNvPr id="33" name="Text Box 18"/>
          <p:cNvSpPr txBox="1">
            <a:spLocks noChangeArrowheads="1"/>
          </p:cNvSpPr>
          <p:nvPr/>
        </p:nvSpPr>
        <p:spPr bwMode="auto">
          <a:xfrm>
            <a:off x="8244408" y="3573016"/>
            <a:ext cx="582211" cy="461665"/>
          </a:xfrm>
          <a:prstGeom prst="rect">
            <a:avLst/>
          </a:prstGeom>
          <a:noFill/>
          <a:ln w="9525">
            <a:noFill/>
            <a:miter lim="800000"/>
            <a:headEnd/>
            <a:tailEnd/>
          </a:ln>
          <a:effectLst/>
        </p:spPr>
        <p:txBody>
          <a:bodyPr wrap="none">
            <a:spAutoFit/>
          </a:bodyPr>
          <a:lstStyle/>
          <a:p>
            <a:pPr eaLnBrk="0" hangingPunct="0">
              <a:defRPr/>
            </a:pPr>
            <a:r>
              <a:rPr kumimoji="0" lang="en-US" altLang="zh-TW" sz="2400" dirty="0" smtClean="0">
                <a:solidFill>
                  <a:srgbClr val="CC00CC"/>
                </a:solidFill>
                <a:effectLst>
                  <a:outerShdw blurRad="38100" dist="38100" dir="2700000" algn="tl">
                    <a:srgbClr val="000000"/>
                  </a:outerShdw>
                </a:effectLst>
                <a:latin typeface="+mn-lt"/>
              </a:rPr>
              <a:t>FM</a:t>
            </a:r>
            <a:endParaRPr kumimoji="0" lang="en-US" altLang="zh-TW" sz="2400" dirty="0">
              <a:solidFill>
                <a:srgbClr val="CC00CC"/>
              </a:solidFill>
              <a:latin typeface="+mn-lt"/>
            </a:endParaRPr>
          </a:p>
        </p:txBody>
      </p:sp>
      <p:sp>
        <p:nvSpPr>
          <p:cNvPr id="35" name="Text Box 18"/>
          <p:cNvSpPr txBox="1">
            <a:spLocks noChangeArrowheads="1"/>
          </p:cNvSpPr>
          <p:nvPr/>
        </p:nvSpPr>
        <p:spPr bwMode="auto">
          <a:xfrm>
            <a:off x="8244408" y="4149080"/>
            <a:ext cx="582211" cy="461665"/>
          </a:xfrm>
          <a:prstGeom prst="rect">
            <a:avLst/>
          </a:prstGeom>
          <a:noFill/>
          <a:ln w="9525">
            <a:noFill/>
            <a:miter lim="800000"/>
            <a:headEnd/>
            <a:tailEnd/>
          </a:ln>
          <a:effectLst/>
        </p:spPr>
        <p:txBody>
          <a:bodyPr wrap="none">
            <a:spAutoFit/>
          </a:bodyPr>
          <a:lstStyle/>
          <a:p>
            <a:pPr eaLnBrk="0" hangingPunct="0">
              <a:defRPr/>
            </a:pPr>
            <a:r>
              <a:rPr kumimoji="0" lang="en-US" altLang="zh-TW" sz="2400" dirty="0" smtClean="0">
                <a:solidFill>
                  <a:srgbClr val="CC00CC"/>
                </a:solidFill>
                <a:effectLst>
                  <a:outerShdw blurRad="38100" dist="38100" dir="2700000" algn="tl">
                    <a:srgbClr val="000000"/>
                  </a:outerShdw>
                </a:effectLst>
                <a:latin typeface="+mn-lt"/>
              </a:rPr>
              <a:t>MF</a:t>
            </a:r>
            <a:endParaRPr kumimoji="0" lang="en-US" altLang="zh-TW" sz="2400" dirty="0">
              <a:solidFill>
                <a:srgbClr val="CC00CC"/>
              </a:solidFill>
              <a:latin typeface="+mn-lt"/>
            </a:endParaRPr>
          </a:p>
        </p:txBody>
      </p:sp>
      <p:sp>
        <p:nvSpPr>
          <p:cNvPr id="36" name="Text Box 18"/>
          <p:cNvSpPr txBox="1">
            <a:spLocks noChangeArrowheads="1"/>
          </p:cNvSpPr>
          <p:nvPr/>
        </p:nvSpPr>
        <p:spPr bwMode="auto">
          <a:xfrm>
            <a:off x="8316416" y="5373216"/>
            <a:ext cx="659155" cy="461665"/>
          </a:xfrm>
          <a:prstGeom prst="rect">
            <a:avLst/>
          </a:prstGeom>
          <a:noFill/>
          <a:ln w="9525">
            <a:noFill/>
            <a:miter lim="800000"/>
            <a:headEnd/>
            <a:tailEnd/>
          </a:ln>
          <a:effectLst/>
        </p:spPr>
        <p:txBody>
          <a:bodyPr wrap="none">
            <a:spAutoFit/>
          </a:bodyPr>
          <a:lstStyle/>
          <a:p>
            <a:pPr eaLnBrk="0" hangingPunct="0">
              <a:defRPr/>
            </a:pPr>
            <a:r>
              <a:rPr kumimoji="0" lang="en-US" altLang="zh-TW" sz="2400" dirty="0" smtClean="0">
                <a:solidFill>
                  <a:srgbClr val="CC00CC"/>
                </a:solidFill>
                <a:effectLst>
                  <a:outerShdw blurRad="38100" dist="38100" dir="2700000" algn="tl">
                    <a:srgbClr val="000000"/>
                  </a:outerShdw>
                </a:effectLst>
                <a:latin typeface="+mn-lt"/>
              </a:rPr>
              <a:t>MM</a:t>
            </a:r>
            <a:endParaRPr kumimoji="0" lang="en-US" altLang="zh-TW" sz="2400" dirty="0">
              <a:solidFill>
                <a:srgbClr val="CC00CC"/>
              </a:solidFill>
              <a:latin typeface="+mn-lt"/>
            </a:endParaRPr>
          </a:p>
        </p:txBody>
      </p:sp>
    </p:spTree>
    <p:custDataLst>
      <p:tags r:id="rId1"/>
    </p:custData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089"/>
                                        </p:tgtEl>
                                        <p:attrNameLst>
                                          <p:attrName>style.visibility</p:attrName>
                                        </p:attrNameLst>
                                      </p:cBhvr>
                                      <p:to>
                                        <p:strVal val="visible"/>
                                      </p:to>
                                    </p:set>
                                    <p:animEffect transition="in" filter="wipe(up)">
                                      <p:cBhvr>
                                        <p:cTn id="7" dur="500"/>
                                        <p:tgtEl>
                                          <p:spTgt spid="460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090"/>
                                        </p:tgtEl>
                                        <p:attrNameLst>
                                          <p:attrName>style.visibility</p:attrName>
                                        </p:attrNameLst>
                                      </p:cBhvr>
                                      <p:to>
                                        <p:strVal val="visible"/>
                                      </p:to>
                                    </p:set>
                                    <p:animEffect transition="in" filter="wipe(down)">
                                      <p:cBhvr>
                                        <p:cTn id="12" dur="500"/>
                                        <p:tgtEl>
                                          <p:spTgt spid="46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animBg="1"/>
      <p:bldP spid="4609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678AD7-ED5D-4BEF-BE2B-2B92D173952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3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DA8D444-BD2F-4582-80BD-6CCF63B5D326}" type="slidenum">
              <a:rPr kumimoji="1" lang="zh-TW" altLang="en-US">
                <a:effectLst>
                  <a:outerShdw blurRad="38100" dist="38100" dir="2700000" algn="tl">
                    <a:srgbClr val="000000"/>
                  </a:outerShdw>
                </a:effectLst>
                <a:ea typeface="華康細圓體" pitchFamily="49" charset="-120"/>
                <a:cs typeface="+mj-cs"/>
              </a:rPr>
              <a:pPr>
                <a:defRPr/>
              </a:pPr>
              <a:t>63</a:t>
            </a:fld>
            <a:endParaRPr kumimoji="1" lang="en-US" altLang="zh-TW">
              <a:effectLst>
                <a:outerShdw blurRad="38100" dist="38100" dir="2700000" algn="tl">
                  <a:srgbClr val="000000"/>
                </a:outerShdw>
              </a:effectLst>
              <a:ea typeface="華康細圓體" pitchFamily="49" charset="-120"/>
              <a:cs typeface="+mj-cs"/>
            </a:endParaRPr>
          </a:p>
        </p:txBody>
      </p:sp>
      <p:sp>
        <p:nvSpPr>
          <p:cNvPr id="40" name="AutoShape 2"/>
          <p:cNvSpPr>
            <a:spLocks noChangeArrowheads="1"/>
          </p:cNvSpPr>
          <p:nvPr/>
        </p:nvSpPr>
        <p:spPr bwMode="auto">
          <a:xfrm>
            <a:off x="107504" y="2602801"/>
            <a:ext cx="8889751" cy="4116650"/>
          </a:xfrm>
          <a:prstGeom prst="roundRect">
            <a:avLst>
              <a:gd name="adj" fmla="val 16667"/>
            </a:avLst>
          </a:prstGeom>
          <a:solidFill>
            <a:srgbClr val="06EAE5"/>
          </a:solidFill>
          <a:ln w="9525">
            <a:solidFill>
              <a:schemeClr val="tx1"/>
            </a:solidFill>
            <a:round/>
            <a:headEnd/>
            <a:tailEnd/>
          </a:ln>
          <a:effectLst>
            <a:outerShdw dist="107763" dir="18900000" algn="ctr" rotWithShape="0">
              <a:schemeClr val="bg2"/>
            </a:outerShdw>
          </a:effectLst>
        </p:spPr>
        <p:txBody>
          <a:bodyPr wrap="none" anchor="ctr"/>
          <a:lstStyle/>
          <a:p>
            <a:pPr>
              <a:defRPr/>
            </a:pPr>
            <a:endParaRPr lang="zh-TW" altLang="en-US"/>
          </a:p>
        </p:txBody>
      </p:sp>
      <p:sp>
        <p:nvSpPr>
          <p:cNvPr id="47107" name="Oval 36"/>
          <p:cNvSpPr>
            <a:spLocks noChangeArrowheads="1"/>
          </p:cNvSpPr>
          <p:nvPr/>
        </p:nvSpPr>
        <p:spPr bwMode="auto">
          <a:xfrm>
            <a:off x="5939136" y="3020144"/>
            <a:ext cx="2736304" cy="720080"/>
          </a:xfrm>
          <a:prstGeom prst="ellipse">
            <a:avLst/>
          </a:prstGeom>
          <a:solidFill>
            <a:srgbClr val="FFFF00"/>
          </a:solidFill>
          <a:ln w="9525">
            <a:noFill/>
            <a:round/>
            <a:headEnd/>
            <a:tailEnd/>
          </a:ln>
        </p:spPr>
        <p:txBody>
          <a:bodyPr wrap="none" anchor="ctr"/>
          <a:lstStyle/>
          <a:p>
            <a:endParaRPr lang="zh-TW" altLang="zh-TW"/>
          </a:p>
        </p:txBody>
      </p:sp>
      <p:sp>
        <p:nvSpPr>
          <p:cNvPr id="47108" name="Oval 35"/>
          <p:cNvSpPr>
            <a:spLocks noChangeArrowheads="1"/>
          </p:cNvSpPr>
          <p:nvPr/>
        </p:nvSpPr>
        <p:spPr bwMode="auto">
          <a:xfrm rot="-1002918">
            <a:off x="2865373" y="3288437"/>
            <a:ext cx="2202835" cy="682820"/>
          </a:xfrm>
          <a:prstGeom prst="ellipse">
            <a:avLst/>
          </a:prstGeom>
          <a:solidFill>
            <a:srgbClr val="FFFF00"/>
          </a:solidFill>
          <a:ln w="9525">
            <a:noFill/>
            <a:round/>
            <a:headEnd/>
            <a:tailEnd/>
          </a:ln>
        </p:spPr>
        <p:txBody>
          <a:bodyPr wrap="none" anchor="ctr"/>
          <a:lstStyle/>
          <a:p>
            <a:endParaRPr lang="zh-TW" altLang="zh-TW"/>
          </a:p>
        </p:txBody>
      </p:sp>
      <p:sp>
        <p:nvSpPr>
          <p:cNvPr id="47109" name="Oval 34"/>
          <p:cNvSpPr>
            <a:spLocks noChangeArrowheads="1"/>
          </p:cNvSpPr>
          <p:nvPr/>
        </p:nvSpPr>
        <p:spPr bwMode="auto">
          <a:xfrm rot="20568779">
            <a:off x="292924" y="4046762"/>
            <a:ext cx="2167656" cy="614689"/>
          </a:xfrm>
          <a:prstGeom prst="ellipse">
            <a:avLst/>
          </a:prstGeom>
          <a:solidFill>
            <a:srgbClr val="FFFF00"/>
          </a:solidFill>
          <a:ln w="9525">
            <a:noFill/>
            <a:round/>
            <a:headEnd/>
            <a:tailEnd/>
          </a:ln>
        </p:spPr>
        <p:txBody>
          <a:bodyPr wrap="none" anchor="ctr"/>
          <a:lstStyle/>
          <a:p>
            <a:endParaRPr lang="zh-TW" altLang="zh-TW"/>
          </a:p>
        </p:txBody>
      </p:sp>
      <p:sp>
        <p:nvSpPr>
          <p:cNvPr id="47110" name="Rectangle 2"/>
          <p:cNvSpPr>
            <a:spLocks noGrp="1" noChangeArrowheads="1"/>
          </p:cNvSpPr>
          <p:nvPr>
            <p:ph type="title"/>
          </p:nvPr>
        </p:nvSpPr>
        <p:spPr>
          <a:xfrm>
            <a:off x="457200" y="277813"/>
            <a:ext cx="8229600" cy="918939"/>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Tree  2/2</a:t>
            </a:r>
          </a:p>
        </p:txBody>
      </p:sp>
      <p:sp>
        <p:nvSpPr>
          <p:cNvPr id="47111" name="Rectangle 3"/>
          <p:cNvSpPr>
            <a:spLocks noGrp="1" noChangeArrowheads="1"/>
          </p:cNvSpPr>
          <p:nvPr>
            <p:ph type="body" idx="1"/>
          </p:nvPr>
        </p:nvSpPr>
        <p:spPr>
          <a:xfrm>
            <a:off x="107504" y="1157811"/>
            <a:ext cx="8892480" cy="1512168"/>
          </a:xfrm>
        </p:spPr>
        <p:txBody>
          <a:bodyPr/>
          <a:lstStyle/>
          <a:p>
            <a:pPr marL="180975" indent="-180975" eaLnBrk="1" hangingPunct="1">
              <a:lnSpc>
                <a:spcPct val="90000"/>
              </a:lnSpc>
              <a:buFontTx/>
              <a:buNone/>
            </a:pPr>
            <a:r>
              <a:rPr lang="en-US" altLang="zh-TW" sz="3200" kern="1200" dirty="0" smtClean="0"/>
              <a:t>At the ends of the “branches”, we calculate joint probabilities as the product of the individual probabilities on the preceding branches.</a:t>
            </a:r>
          </a:p>
        </p:txBody>
      </p:sp>
      <p:sp>
        <p:nvSpPr>
          <p:cNvPr id="47112" name="Text Box 4"/>
          <p:cNvSpPr txBox="1">
            <a:spLocks noChangeArrowheads="1"/>
          </p:cNvSpPr>
          <p:nvPr/>
        </p:nvSpPr>
        <p:spPr bwMode="auto">
          <a:xfrm>
            <a:off x="376788" y="2617246"/>
            <a:ext cx="2359941" cy="523220"/>
          </a:xfrm>
          <a:prstGeom prst="rect">
            <a:avLst/>
          </a:prstGeom>
          <a:noFill/>
          <a:ln w="9525">
            <a:noFill/>
            <a:miter lim="800000"/>
            <a:headEnd/>
            <a:tailEnd/>
          </a:ln>
        </p:spPr>
        <p:txBody>
          <a:bodyPr wrap="none">
            <a:spAutoFit/>
          </a:bodyPr>
          <a:lstStyle/>
          <a:p>
            <a:pPr algn="l"/>
            <a:r>
              <a:rPr lang="en-US" altLang="zh-TW" sz="2800" dirty="0">
                <a:solidFill>
                  <a:srgbClr val="002060"/>
                </a:solidFill>
                <a:effectLst>
                  <a:outerShdw blurRad="38100" dist="38100" dir="2700000" algn="tl">
                    <a:srgbClr val="000000"/>
                  </a:outerShdw>
                </a:effectLst>
                <a:latin typeface="+mn-lt"/>
                <a:ea typeface="+mn-ea"/>
              </a:rPr>
              <a:t>First selection</a:t>
            </a:r>
          </a:p>
        </p:txBody>
      </p:sp>
      <p:sp>
        <p:nvSpPr>
          <p:cNvPr id="47113" name="Text Box 5"/>
          <p:cNvSpPr txBox="1">
            <a:spLocks noChangeArrowheads="1"/>
          </p:cNvSpPr>
          <p:nvPr/>
        </p:nvSpPr>
        <p:spPr bwMode="auto">
          <a:xfrm>
            <a:off x="2843808" y="2617748"/>
            <a:ext cx="2830327" cy="523220"/>
          </a:xfrm>
          <a:prstGeom prst="rect">
            <a:avLst/>
          </a:prstGeom>
          <a:noFill/>
          <a:ln w="9525">
            <a:noFill/>
            <a:miter lim="800000"/>
            <a:headEnd/>
            <a:tailEnd/>
          </a:ln>
        </p:spPr>
        <p:txBody>
          <a:bodyPr wrap="none">
            <a:spAutoFit/>
          </a:bodyPr>
          <a:lstStyle/>
          <a:p>
            <a:pPr algn="l"/>
            <a:r>
              <a:rPr lang="en-US" altLang="zh-TW" sz="2800" dirty="0">
                <a:solidFill>
                  <a:srgbClr val="002060"/>
                </a:solidFill>
                <a:effectLst>
                  <a:outerShdw blurRad="38100" dist="38100" dir="2700000" algn="tl">
                    <a:srgbClr val="000000"/>
                  </a:outerShdw>
                </a:effectLst>
                <a:latin typeface="+mn-lt"/>
                <a:ea typeface="+mn-ea"/>
              </a:rPr>
              <a:t>Second selection</a:t>
            </a:r>
          </a:p>
        </p:txBody>
      </p:sp>
      <p:grpSp>
        <p:nvGrpSpPr>
          <p:cNvPr id="2" name="Group 6"/>
          <p:cNvGrpSpPr>
            <a:grpSpLocks/>
          </p:cNvGrpSpPr>
          <p:nvPr/>
        </p:nvGrpSpPr>
        <p:grpSpPr bwMode="auto">
          <a:xfrm>
            <a:off x="250008" y="3318595"/>
            <a:ext cx="5257802" cy="3181351"/>
            <a:chOff x="1003" y="1414"/>
            <a:chExt cx="3312" cy="2004"/>
          </a:xfrm>
        </p:grpSpPr>
        <p:grpSp>
          <p:nvGrpSpPr>
            <p:cNvPr id="3" name="Group 7"/>
            <p:cNvGrpSpPr>
              <a:grpSpLocks/>
            </p:cNvGrpSpPr>
            <p:nvPr/>
          </p:nvGrpSpPr>
          <p:grpSpPr bwMode="auto">
            <a:xfrm>
              <a:off x="1003" y="2029"/>
              <a:ext cx="1573" cy="960"/>
              <a:chOff x="587" y="2400"/>
              <a:chExt cx="1573" cy="768"/>
            </a:xfrm>
          </p:grpSpPr>
          <p:sp>
            <p:nvSpPr>
              <p:cNvPr id="47140" name="Line 8"/>
              <p:cNvSpPr>
                <a:spLocks noChangeShapeType="1"/>
              </p:cNvSpPr>
              <p:nvPr/>
            </p:nvSpPr>
            <p:spPr bwMode="auto">
              <a:xfrm flipH="1" flipV="1">
                <a:off x="587" y="2737"/>
                <a:ext cx="1573" cy="431"/>
              </a:xfrm>
              <a:prstGeom prst="line">
                <a:avLst/>
              </a:prstGeom>
              <a:noFill/>
              <a:ln w="28575">
                <a:solidFill>
                  <a:schemeClr val="accent6">
                    <a:lumMod val="50000"/>
                  </a:schemeClr>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47141" name="Line 9"/>
              <p:cNvSpPr>
                <a:spLocks noChangeShapeType="1"/>
              </p:cNvSpPr>
              <p:nvPr/>
            </p:nvSpPr>
            <p:spPr bwMode="auto">
              <a:xfrm flipV="1">
                <a:off x="587" y="2400"/>
                <a:ext cx="1573" cy="337"/>
              </a:xfrm>
              <a:prstGeom prst="line">
                <a:avLst/>
              </a:prstGeom>
              <a:noFill/>
              <a:ln w="28575">
                <a:solidFill>
                  <a:schemeClr val="accent6">
                    <a:lumMod val="50000"/>
                  </a:schemeClr>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grpSp>
        <p:grpSp>
          <p:nvGrpSpPr>
            <p:cNvPr id="4" name="Group 10"/>
            <p:cNvGrpSpPr>
              <a:grpSpLocks/>
            </p:cNvGrpSpPr>
            <p:nvPr/>
          </p:nvGrpSpPr>
          <p:grpSpPr bwMode="auto">
            <a:xfrm>
              <a:off x="2576" y="1453"/>
              <a:ext cx="1739" cy="1814"/>
              <a:chOff x="2576" y="2103"/>
              <a:chExt cx="1739" cy="1814"/>
            </a:xfrm>
          </p:grpSpPr>
          <p:grpSp>
            <p:nvGrpSpPr>
              <p:cNvPr id="5" name="Group 11"/>
              <p:cNvGrpSpPr>
                <a:grpSpLocks/>
              </p:cNvGrpSpPr>
              <p:nvPr/>
            </p:nvGrpSpPr>
            <p:grpSpPr bwMode="auto">
              <a:xfrm>
                <a:off x="2576" y="2103"/>
                <a:ext cx="1739" cy="635"/>
                <a:chOff x="816" y="2208"/>
                <a:chExt cx="1739" cy="635"/>
              </a:xfrm>
            </p:grpSpPr>
            <p:sp>
              <p:nvSpPr>
                <p:cNvPr id="47138" name="Line 12"/>
                <p:cNvSpPr>
                  <a:spLocks noChangeShapeType="1"/>
                </p:cNvSpPr>
                <p:nvPr/>
              </p:nvSpPr>
              <p:spPr bwMode="auto">
                <a:xfrm flipH="1" flipV="1">
                  <a:off x="816" y="2784"/>
                  <a:ext cx="1648" cy="59"/>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47139" name="Line 13"/>
                <p:cNvSpPr>
                  <a:spLocks noChangeShapeType="1"/>
                </p:cNvSpPr>
                <p:nvPr/>
              </p:nvSpPr>
              <p:spPr bwMode="auto">
                <a:xfrm flipV="1">
                  <a:off x="816" y="2208"/>
                  <a:ext cx="1739" cy="576"/>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grpSp>
          <p:grpSp>
            <p:nvGrpSpPr>
              <p:cNvPr id="6" name="Group 14"/>
              <p:cNvGrpSpPr>
                <a:grpSpLocks/>
              </p:cNvGrpSpPr>
              <p:nvPr/>
            </p:nvGrpSpPr>
            <p:grpSpPr bwMode="auto">
              <a:xfrm>
                <a:off x="2576" y="3282"/>
                <a:ext cx="1648" cy="635"/>
                <a:chOff x="816" y="2427"/>
                <a:chExt cx="1648" cy="635"/>
              </a:xfrm>
            </p:grpSpPr>
            <p:sp>
              <p:nvSpPr>
                <p:cNvPr id="47136" name="Line 15"/>
                <p:cNvSpPr>
                  <a:spLocks noChangeShapeType="1"/>
                </p:cNvSpPr>
                <p:nvPr/>
              </p:nvSpPr>
              <p:spPr bwMode="auto">
                <a:xfrm flipH="1" flipV="1">
                  <a:off x="816" y="2784"/>
                  <a:ext cx="1648" cy="278"/>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47137" name="Line 16"/>
                <p:cNvSpPr>
                  <a:spLocks noChangeShapeType="1"/>
                </p:cNvSpPr>
                <p:nvPr/>
              </p:nvSpPr>
              <p:spPr bwMode="auto">
                <a:xfrm flipV="1">
                  <a:off x="816" y="2427"/>
                  <a:ext cx="1648" cy="357"/>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grpSp>
        </p:grpSp>
        <p:sp>
          <p:nvSpPr>
            <p:cNvPr id="47128" name="Text Box 17"/>
            <p:cNvSpPr txBox="1">
              <a:spLocks noChangeArrowheads="1"/>
            </p:cNvSpPr>
            <p:nvPr/>
          </p:nvSpPr>
          <p:spPr bwMode="auto">
            <a:xfrm rot="20621898">
              <a:off x="1065" y="1896"/>
              <a:ext cx="1295" cy="330"/>
            </a:xfrm>
            <a:prstGeom prst="rect">
              <a:avLst/>
            </a:prstGeom>
            <a:noFill/>
            <a:ln w="28575">
              <a:noFill/>
              <a:miter lim="800000"/>
              <a:headEnd/>
              <a:tailEnd/>
            </a:ln>
          </p:spPr>
          <p:txBody>
            <a:bodyPr wrap="none">
              <a:spAutoFit/>
            </a:bodyPr>
            <a:lstStyle/>
            <a:p>
              <a:r>
                <a:rPr lang="en-US" altLang="zh-TW" sz="2800" dirty="0">
                  <a:solidFill>
                    <a:schemeClr val="accent6">
                      <a:lumMod val="50000"/>
                    </a:schemeClr>
                  </a:solidFill>
                  <a:effectLst>
                    <a:outerShdw blurRad="38100" dist="38100" dir="2700000" algn="tl">
                      <a:srgbClr val="000000"/>
                    </a:outerShdw>
                  </a:effectLst>
                  <a:latin typeface="+mn-lt"/>
                  <a:ea typeface="+mn-ea"/>
                </a:rPr>
                <a:t>P(F) = 3/10</a:t>
              </a:r>
            </a:p>
          </p:txBody>
        </p:sp>
        <p:sp>
          <p:nvSpPr>
            <p:cNvPr id="47129" name="Text Box 18"/>
            <p:cNvSpPr txBox="1">
              <a:spLocks noChangeArrowheads="1"/>
            </p:cNvSpPr>
            <p:nvPr/>
          </p:nvSpPr>
          <p:spPr bwMode="auto">
            <a:xfrm rot="1120254">
              <a:off x="1008" y="2670"/>
              <a:ext cx="1351" cy="330"/>
            </a:xfrm>
            <a:prstGeom prst="rect">
              <a:avLst/>
            </a:prstGeom>
            <a:noFill/>
            <a:ln w="28575">
              <a:noFill/>
              <a:miter lim="800000"/>
              <a:headEnd/>
              <a:tailEnd/>
            </a:ln>
          </p:spPr>
          <p:txBody>
            <a:bodyPr wrap="none">
              <a:spAutoFit/>
            </a:bodyPr>
            <a:lstStyle/>
            <a:p>
              <a:r>
                <a:rPr lang="en-US" altLang="zh-TW" sz="2800" dirty="0" smtClean="0">
                  <a:solidFill>
                    <a:schemeClr val="accent6">
                      <a:lumMod val="50000"/>
                    </a:schemeClr>
                  </a:solidFill>
                  <a:effectLst>
                    <a:outerShdw blurRad="38100" dist="38100" dir="2700000" algn="tl">
                      <a:srgbClr val="000000"/>
                    </a:outerShdw>
                  </a:effectLst>
                  <a:latin typeface="+mn-lt"/>
                  <a:ea typeface="+mn-ea"/>
                </a:rPr>
                <a:t>P(M</a:t>
              </a:r>
              <a:r>
                <a:rPr lang="en-US" altLang="zh-TW" sz="2800" dirty="0">
                  <a:solidFill>
                    <a:schemeClr val="accent6">
                      <a:lumMod val="50000"/>
                    </a:schemeClr>
                  </a:solidFill>
                  <a:effectLst>
                    <a:outerShdw blurRad="38100" dist="38100" dir="2700000" algn="tl">
                      <a:srgbClr val="000000"/>
                    </a:outerShdw>
                  </a:effectLst>
                  <a:latin typeface="+mn-lt"/>
                  <a:ea typeface="+mn-ea"/>
                </a:rPr>
                <a:t>) = 7/10</a:t>
              </a:r>
            </a:p>
          </p:txBody>
        </p:sp>
        <p:sp>
          <p:nvSpPr>
            <p:cNvPr id="47130" name="Text Box 19"/>
            <p:cNvSpPr txBox="1">
              <a:spLocks noChangeArrowheads="1"/>
            </p:cNvSpPr>
            <p:nvPr/>
          </p:nvSpPr>
          <p:spPr bwMode="auto">
            <a:xfrm rot="20976014">
              <a:off x="2636" y="2535"/>
              <a:ext cx="1433" cy="330"/>
            </a:xfrm>
            <a:prstGeom prst="rect">
              <a:avLst/>
            </a:prstGeom>
            <a:noFill/>
            <a:ln w="28575">
              <a:noFill/>
              <a:miter lim="800000"/>
              <a:headEnd/>
              <a:tailEnd/>
            </a:ln>
          </p:spPr>
          <p:txBody>
            <a:bodyPr wrap="none">
              <a:spAutoFit/>
            </a:bodyPr>
            <a:lstStyle/>
            <a:p>
              <a:r>
                <a:rPr lang="en-US" altLang="zh-TW" sz="2800" dirty="0">
                  <a:solidFill>
                    <a:srgbClr val="CC00CC"/>
                  </a:solidFill>
                  <a:effectLst>
                    <a:outerShdw blurRad="38100" dist="38100" dir="2700000" algn="tl">
                      <a:srgbClr val="000000"/>
                    </a:outerShdw>
                  </a:effectLst>
                  <a:latin typeface="+mn-lt"/>
                  <a:ea typeface="+mn-ea"/>
                </a:rPr>
                <a:t>P(F|M) = 3/9</a:t>
              </a:r>
            </a:p>
          </p:txBody>
        </p:sp>
        <p:sp>
          <p:nvSpPr>
            <p:cNvPr id="47131" name="Text Box 20"/>
            <p:cNvSpPr txBox="1">
              <a:spLocks noChangeArrowheads="1"/>
            </p:cNvSpPr>
            <p:nvPr/>
          </p:nvSpPr>
          <p:spPr bwMode="auto">
            <a:xfrm rot="20613029">
              <a:off x="2700" y="1414"/>
              <a:ext cx="1377" cy="330"/>
            </a:xfrm>
            <a:prstGeom prst="rect">
              <a:avLst/>
            </a:prstGeom>
            <a:noFill/>
            <a:ln w="28575">
              <a:noFill/>
              <a:miter lim="800000"/>
              <a:headEnd/>
              <a:tailEnd/>
            </a:ln>
          </p:spPr>
          <p:txBody>
            <a:bodyPr wrap="none">
              <a:spAutoFit/>
            </a:bodyPr>
            <a:lstStyle/>
            <a:p>
              <a:r>
                <a:rPr lang="en-US" altLang="zh-TW" sz="2800" dirty="0">
                  <a:solidFill>
                    <a:srgbClr val="CC00CC"/>
                  </a:solidFill>
                  <a:effectLst>
                    <a:outerShdw blurRad="38100" dist="38100" dir="2700000" algn="tl">
                      <a:srgbClr val="000000"/>
                    </a:outerShdw>
                  </a:effectLst>
                  <a:latin typeface="+mn-lt"/>
                  <a:ea typeface="+mn-ea"/>
                </a:rPr>
                <a:t>P(F|F) = 2/9</a:t>
              </a:r>
            </a:p>
          </p:txBody>
        </p:sp>
        <p:sp>
          <p:nvSpPr>
            <p:cNvPr id="47132" name="Text Box 21"/>
            <p:cNvSpPr txBox="1">
              <a:spLocks noChangeArrowheads="1"/>
            </p:cNvSpPr>
            <p:nvPr/>
          </p:nvSpPr>
          <p:spPr bwMode="auto">
            <a:xfrm rot="624821">
              <a:off x="2682" y="3088"/>
              <a:ext cx="1490" cy="330"/>
            </a:xfrm>
            <a:prstGeom prst="rect">
              <a:avLst/>
            </a:prstGeom>
            <a:noFill/>
            <a:ln w="28575">
              <a:noFill/>
              <a:miter lim="800000"/>
              <a:headEnd/>
              <a:tailEnd/>
            </a:ln>
          </p:spPr>
          <p:txBody>
            <a:bodyPr wrap="none">
              <a:spAutoFit/>
            </a:bodyPr>
            <a:lstStyle/>
            <a:p>
              <a:r>
                <a:rPr lang="en-US" altLang="zh-TW" sz="2800" dirty="0" smtClean="0">
                  <a:solidFill>
                    <a:srgbClr val="CC00CC"/>
                  </a:solidFill>
                  <a:effectLst>
                    <a:outerShdw blurRad="38100" dist="38100" dir="2700000" algn="tl">
                      <a:srgbClr val="000000"/>
                    </a:outerShdw>
                  </a:effectLst>
                  <a:latin typeface="+mn-lt"/>
                  <a:ea typeface="+mn-ea"/>
                </a:rPr>
                <a:t>P(M|M</a:t>
              </a:r>
              <a:r>
                <a:rPr lang="en-US" altLang="zh-TW" sz="2800" dirty="0">
                  <a:solidFill>
                    <a:srgbClr val="CC00CC"/>
                  </a:solidFill>
                  <a:effectLst>
                    <a:outerShdw blurRad="38100" dist="38100" dir="2700000" algn="tl">
                      <a:srgbClr val="000000"/>
                    </a:outerShdw>
                  </a:effectLst>
                  <a:latin typeface="+mn-lt"/>
                  <a:ea typeface="+mn-ea"/>
                </a:rPr>
                <a:t>) = 6/9</a:t>
              </a:r>
            </a:p>
          </p:txBody>
        </p:sp>
        <p:sp>
          <p:nvSpPr>
            <p:cNvPr id="47133" name="Text Box 22"/>
            <p:cNvSpPr txBox="1">
              <a:spLocks noChangeArrowheads="1"/>
            </p:cNvSpPr>
            <p:nvPr/>
          </p:nvSpPr>
          <p:spPr bwMode="auto">
            <a:xfrm rot="156311">
              <a:off x="2687" y="2051"/>
              <a:ext cx="1433" cy="330"/>
            </a:xfrm>
            <a:prstGeom prst="rect">
              <a:avLst/>
            </a:prstGeom>
            <a:noFill/>
            <a:ln w="28575">
              <a:noFill/>
              <a:miter lim="800000"/>
              <a:headEnd/>
              <a:tailEnd/>
            </a:ln>
          </p:spPr>
          <p:txBody>
            <a:bodyPr wrap="none">
              <a:spAutoFit/>
            </a:bodyPr>
            <a:lstStyle/>
            <a:p>
              <a:r>
                <a:rPr lang="en-US" altLang="zh-TW" sz="2800" dirty="0" smtClean="0">
                  <a:solidFill>
                    <a:srgbClr val="CC00CC"/>
                  </a:solidFill>
                  <a:effectLst>
                    <a:outerShdw blurRad="38100" dist="38100" dir="2700000" algn="tl">
                      <a:srgbClr val="000000"/>
                    </a:outerShdw>
                  </a:effectLst>
                  <a:latin typeface="+mn-lt"/>
                  <a:ea typeface="+mn-ea"/>
                </a:rPr>
                <a:t>P(M|F</a:t>
              </a:r>
              <a:r>
                <a:rPr lang="en-US" altLang="zh-TW" sz="2800" dirty="0">
                  <a:solidFill>
                    <a:srgbClr val="CC00CC"/>
                  </a:solidFill>
                  <a:effectLst>
                    <a:outerShdw blurRad="38100" dist="38100" dir="2700000" algn="tl">
                      <a:srgbClr val="000000"/>
                    </a:outerShdw>
                  </a:effectLst>
                  <a:latin typeface="+mn-lt"/>
                  <a:ea typeface="+mn-ea"/>
                </a:rPr>
                <a:t>) = 7/9</a:t>
              </a:r>
            </a:p>
          </p:txBody>
        </p:sp>
      </p:grpSp>
      <p:sp>
        <p:nvSpPr>
          <p:cNvPr id="47115" name="Line 23"/>
          <p:cNvSpPr>
            <a:spLocks noChangeShapeType="1"/>
          </p:cNvSpPr>
          <p:nvPr/>
        </p:nvSpPr>
        <p:spPr bwMode="auto">
          <a:xfrm>
            <a:off x="2772544" y="3172544"/>
            <a:ext cx="0" cy="3352800"/>
          </a:xfrm>
          <a:prstGeom prst="line">
            <a:avLst/>
          </a:prstGeom>
          <a:noFill/>
          <a:ln w="28575">
            <a:solidFill>
              <a:schemeClr val="accent6">
                <a:lumMod val="50000"/>
              </a:schemeClr>
            </a:solidFill>
            <a:prstDash val="sysDot"/>
            <a:round/>
            <a:headEnd/>
            <a:tailEnd/>
          </a:ln>
          <a:effectLst>
            <a:outerShdw blurRad="50800" dist="38100" dir="2700000" algn="tl" rotWithShape="0">
              <a:prstClr val="black">
                <a:alpha val="40000"/>
              </a:prstClr>
            </a:outerShdw>
          </a:effectLst>
        </p:spPr>
        <p:txBody>
          <a:bodyPr wrap="none" anchor="ctr"/>
          <a:lstStyle/>
          <a:p>
            <a:endParaRPr lang="zh-TW" altLang="en-US"/>
          </a:p>
        </p:txBody>
      </p:sp>
      <p:grpSp>
        <p:nvGrpSpPr>
          <p:cNvPr id="7" name="Group 24"/>
          <p:cNvGrpSpPr>
            <a:grpSpLocks/>
          </p:cNvGrpSpPr>
          <p:nvPr/>
        </p:nvGrpSpPr>
        <p:grpSpPr bwMode="auto">
          <a:xfrm>
            <a:off x="5652269" y="2616919"/>
            <a:ext cx="3055938" cy="3889375"/>
            <a:chOff x="3926" y="1605"/>
            <a:chExt cx="1925" cy="2450"/>
          </a:xfrm>
        </p:grpSpPr>
        <p:sp>
          <p:nvSpPr>
            <p:cNvPr id="47121" name="Text Box 25"/>
            <p:cNvSpPr txBox="1">
              <a:spLocks noChangeArrowheads="1"/>
            </p:cNvSpPr>
            <p:nvPr/>
          </p:nvSpPr>
          <p:spPr bwMode="auto">
            <a:xfrm>
              <a:off x="4152" y="1904"/>
              <a:ext cx="1693" cy="291"/>
            </a:xfrm>
            <a:prstGeom prst="rect">
              <a:avLst/>
            </a:prstGeom>
            <a:noFill/>
            <a:ln w="28575">
              <a:solidFill>
                <a:srgbClr val="CC0099"/>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altLang="zh-TW" sz="2400" dirty="0">
                  <a:solidFill>
                    <a:schemeClr val="accent4">
                      <a:lumMod val="10000"/>
                    </a:schemeClr>
                  </a:solidFill>
                  <a:effectLst>
                    <a:outerShdw blurRad="38100" dist="38100" dir="2700000" algn="tl">
                      <a:srgbClr val="000000"/>
                    </a:outerShdw>
                  </a:effectLst>
                  <a:latin typeface="+mn-lt"/>
                  <a:ea typeface="+mn-ea"/>
                </a:rPr>
                <a:t>P(FF)=(3/10)(2/9)</a:t>
              </a:r>
            </a:p>
          </p:txBody>
        </p:sp>
        <p:sp>
          <p:nvSpPr>
            <p:cNvPr id="47122" name="Text Box 26"/>
            <p:cNvSpPr txBox="1">
              <a:spLocks noChangeArrowheads="1"/>
            </p:cNvSpPr>
            <p:nvPr/>
          </p:nvSpPr>
          <p:spPr bwMode="auto">
            <a:xfrm>
              <a:off x="4107" y="2539"/>
              <a:ext cx="1741" cy="291"/>
            </a:xfrm>
            <a:prstGeom prst="rect">
              <a:avLst/>
            </a:prstGeom>
            <a:noFill/>
            <a:ln w="28575">
              <a:solidFill>
                <a:srgbClr val="CC0099"/>
              </a:solidFill>
              <a:miter lim="800000"/>
              <a:headEnd/>
              <a:tailEnd/>
            </a:ln>
            <a:effectLst>
              <a:outerShdw blurRad="50800" dist="38100" dir="2700000" algn="tl" rotWithShape="0">
                <a:prstClr val="black">
                  <a:alpha val="40000"/>
                </a:prstClr>
              </a:outerShdw>
            </a:effectLst>
          </p:spPr>
          <p:txBody>
            <a:bodyPr wrap="none">
              <a:spAutoFit/>
            </a:bodyPr>
            <a:lstStyle/>
            <a:p>
              <a:r>
                <a:rPr lang="en-US" altLang="zh-TW" sz="2400" dirty="0">
                  <a:solidFill>
                    <a:schemeClr val="tx2">
                      <a:lumMod val="10000"/>
                    </a:schemeClr>
                  </a:solidFill>
                  <a:effectLst>
                    <a:outerShdw blurRad="38100" dist="38100" dir="2700000" algn="tl">
                      <a:srgbClr val="000000"/>
                    </a:outerShdw>
                  </a:effectLst>
                  <a:latin typeface="+mn-lt"/>
                  <a:ea typeface="+mn-ea"/>
                </a:rPr>
                <a:t>P(FM)=(3/10)(7/9)</a:t>
              </a:r>
            </a:p>
          </p:txBody>
        </p:sp>
        <p:sp>
          <p:nvSpPr>
            <p:cNvPr id="47123" name="Text Box 27"/>
            <p:cNvSpPr txBox="1">
              <a:spLocks noChangeArrowheads="1"/>
            </p:cNvSpPr>
            <p:nvPr/>
          </p:nvSpPr>
          <p:spPr bwMode="auto">
            <a:xfrm>
              <a:off x="4107" y="3129"/>
              <a:ext cx="1741" cy="291"/>
            </a:xfrm>
            <a:prstGeom prst="rect">
              <a:avLst/>
            </a:prstGeom>
            <a:noFill/>
            <a:ln w="28575">
              <a:solidFill>
                <a:srgbClr val="CC0099"/>
              </a:solidFill>
              <a:miter lim="800000"/>
              <a:headEnd/>
              <a:tailEnd/>
            </a:ln>
            <a:effectLst>
              <a:outerShdw blurRad="50800" dist="38100" dir="2700000" algn="tl" rotWithShape="0">
                <a:prstClr val="black">
                  <a:alpha val="40000"/>
                </a:prstClr>
              </a:outerShdw>
            </a:effectLst>
          </p:spPr>
          <p:txBody>
            <a:bodyPr wrap="none">
              <a:spAutoFit/>
            </a:bodyPr>
            <a:lstStyle/>
            <a:p>
              <a:r>
                <a:rPr lang="en-US" altLang="zh-TW" sz="2400" dirty="0">
                  <a:solidFill>
                    <a:schemeClr val="tx2">
                      <a:lumMod val="10000"/>
                    </a:schemeClr>
                  </a:solidFill>
                  <a:effectLst>
                    <a:outerShdw blurRad="38100" dist="38100" dir="2700000" algn="tl">
                      <a:srgbClr val="000000"/>
                    </a:outerShdw>
                  </a:effectLst>
                  <a:latin typeface="+mn-lt"/>
                  <a:ea typeface="+mn-ea"/>
                </a:rPr>
                <a:t>P(MF)=(7/10)(3/9)</a:t>
              </a:r>
            </a:p>
          </p:txBody>
        </p:sp>
        <p:sp>
          <p:nvSpPr>
            <p:cNvPr id="47124" name="Text Box 28"/>
            <p:cNvSpPr txBox="1">
              <a:spLocks noChangeArrowheads="1"/>
            </p:cNvSpPr>
            <p:nvPr/>
          </p:nvSpPr>
          <p:spPr bwMode="auto">
            <a:xfrm>
              <a:off x="4061" y="3764"/>
              <a:ext cx="1790" cy="291"/>
            </a:xfrm>
            <a:prstGeom prst="rect">
              <a:avLst/>
            </a:prstGeom>
            <a:noFill/>
            <a:ln w="28575">
              <a:solidFill>
                <a:srgbClr val="CC0099"/>
              </a:solidFill>
              <a:miter lim="800000"/>
              <a:headEnd/>
              <a:tailEnd/>
            </a:ln>
            <a:effectLst>
              <a:outerShdw blurRad="50800" dist="38100" dir="2700000" algn="tl" rotWithShape="0">
                <a:prstClr val="black">
                  <a:alpha val="40000"/>
                </a:prstClr>
              </a:outerShdw>
            </a:effectLst>
          </p:spPr>
          <p:txBody>
            <a:bodyPr wrap="none">
              <a:spAutoFit/>
            </a:bodyPr>
            <a:lstStyle/>
            <a:p>
              <a:r>
                <a:rPr lang="en-US" altLang="zh-TW" sz="2400" dirty="0">
                  <a:solidFill>
                    <a:schemeClr val="tx2">
                      <a:lumMod val="10000"/>
                    </a:schemeClr>
                  </a:solidFill>
                  <a:effectLst>
                    <a:outerShdw blurRad="38100" dist="38100" dir="2700000" algn="tl">
                      <a:srgbClr val="000000"/>
                    </a:outerShdw>
                  </a:effectLst>
                  <a:latin typeface="+mn-lt"/>
                  <a:ea typeface="+mn-ea"/>
                </a:rPr>
                <a:t>P(MM)=(7/10)(6/9)</a:t>
              </a:r>
            </a:p>
          </p:txBody>
        </p:sp>
        <p:sp>
          <p:nvSpPr>
            <p:cNvPr id="47125" name="Text Box 29"/>
            <p:cNvSpPr txBox="1">
              <a:spLocks noChangeArrowheads="1"/>
            </p:cNvSpPr>
            <p:nvPr/>
          </p:nvSpPr>
          <p:spPr bwMode="auto">
            <a:xfrm>
              <a:off x="3926" y="1605"/>
              <a:ext cx="1859" cy="330"/>
            </a:xfrm>
            <a:prstGeom prst="rect">
              <a:avLst/>
            </a:prstGeom>
            <a:noFill/>
            <a:ln w="28575">
              <a:noFill/>
              <a:miter lim="800000"/>
              <a:headEnd/>
              <a:tailEnd/>
            </a:ln>
          </p:spPr>
          <p:txBody>
            <a:bodyPr wrap="none">
              <a:spAutoFit/>
            </a:bodyPr>
            <a:lstStyle/>
            <a:p>
              <a:r>
                <a:rPr lang="en-US" altLang="zh-TW" sz="2800" dirty="0">
                  <a:solidFill>
                    <a:srgbClr val="002060"/>
                  </a:solidFill>
                  <a:effectLst>
                    <a:outerShdw blurRad="38100" dist="38100" dir="2700000" algn="tl">
                      <a:srgbClr val="000000"/>
                    </a:outerShdw>
                  </a:effectLst>
                  <a:latin typeface="+mn-lt"/>
                  <a:ea typeface="+mn-ea"/>
                </a:rPr>
                <a:t>Joint probabilities</a:t>
              </a:r>
            </a:p>
          </p:txBody>
        </p:sp>
      </p:grpSp>
      <p:sp>
        <p:nvSpPr>
          <p:cNvPr id="47117" name="Line 30"/>
          <p:cNvSpPr>
            <a:spLocks noChangeShapeType="1"/>
          </p:cNvSpPr>
          <p:nvPr/>
        </p:nvSpPr>
        <p:spPr bwMode="auto">
          <a:xfrm>
            <a:off x="5507088" y="3380184"/>
            <a:ext cx="504056" cy="0"/>
          </a:xfrm>
          <a:prstGeom prst="line">
            <a:avLst/>
          </a:prstGeom>
          <a:noFill/>
          <a:ln w="28575">
            <a:solidFill>
              <a:srgbClr val="CC0099"/>
            </a:solidFill>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47118" name="Line 31"/>
          <p:cNvSpPr>
            <a:spLocks noChangeShapeType="1"/>
          </p:cNvSpPr>
          <p:nvPr/>
        </p:nvSpPr>
        <p:spPr bwMode="auto">
          <a:xfrm>
            <a:off x="5435080" y="4388296"/>
            <a:ext cx="504056" cy="0"/>
          </a:xfrm>
          <a:prstGeom prst="line">
            <a:avLst/>
          </a:prstGeom>
          <a:noFill/>
          <a:ln w="28575">
            <a:solidFill>
              <a:srgbClr val="CC0099"/>
            </a:solidFill>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47119" name="Line 32"/>
          <p:cNvSpPr>
            <a:spLocks noChangeShapeType="1"/>
          </p:cNvSpPr>
          <p:nvPr/>
        </p:nvSpPr>
        <p:spPr bwMode="auto">
          <a:xfrm>
            <a:off x="5363072" y="5252392"/>
            <a:ext cx="576064" cy="0"/>
          </a:xfrm>
          <a:prstGeom prst="line">
            <a:avLst/>
          </a:prstGeom>
          <a:noFill/>
          <a:ln w="38100">
            <a:solidFill>
              <a:srgbClr val="CC0099"/>
            </a:solidFill>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47120" name="Line 33"/>
          <p:cNvSpPr>
            <a:spLocks noChangeShapeType="1"/>
          </p:cNvSpPr>
          <p:nvPr/>
        </p:nvSpPr>
        <p:spPr bwMode="auto">
          <a:xfrm>
            <a:off x="5363072" y="6260504"/>
            <a:ext cx="504056" cy="0"/>
          </a:xfrm>
          <a:prstGeom prst="line">
            <a:avLst/>
          </a:prstGeom>
          <a:noFill/>
          <a:ln w="28575">
            <a:solidFill>
              <a:srgbClr val="CC0099"/>
            </a:solidFill>
            <a:round/>
            <a:headEnd/>
            <a:tailEnd/>
          </a:ln>
          <a:effectLst>
            <a:outerShdw blurRad="50800" dist="38100" dir="2700000" algn="tl" rotWithShape="0">
              <a:prstClr val="black">
                <a:alpha val="40000"/>
              </a:prstClr>
            </a:outerShdw>
          </a:effectLst>
        </p:spPr>
        <p:txBody>
          <a:bodyPr wrap="none" anchor="ctr"/>
          <a:lstStyle/>
          <a:p>
            <a:endParaRPr lang="zh-TW" altLang="en-US"/>
          </a:p>
        </p:txBody>
      </p:sp>
    </p:spTree>
    <p:custDataLst>
      <p:tags r:id="rId1"/>
    </p:custDataLst>
  </p:cSld>
  <p:clrMapOvr>
    <a:masterClrMapping/>
  </p:clrMapOvr>
  <p:transition>
    <p:dissolv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AutoShape 28"/>
          <p:cNvSpPr>
            <a:spLocks noChangeArrowheads="1"/>
          </p:cNvSpPr>
          <p:nvPr/>
        </p:nvSpPr>
        <p:spPr bwMode="auto">
          <a:xfrm>
            <a:off x="4427984" y="4797152"/>
            <a:ext cx="3962400" cy="1944216"/>
          </a:xfrm>
          <a:prstGeom prst="roundRect">
            <a:avLst>
              <a:gd name="adj" fmla="val 16667"/>
            </a:avLst>
          </a:prstGeom>
          <a:solidFill>
            <a:srgbClr val="CCFFFF"/>
          </a:solidFill>
          <a:ln w="9525">
            <a:noFill/>
            <a:round/>
            <a:headEnd/>
            <a:tailEnd/>
          </a:ln>
        </p:spPr>
        <p:txBody>
          <a:bodyPr wrap="none" anchor="ctr"/>
          <a:lstStyle/>
          <a:p>
            <a:pPr algn="r"/>
            <a:r>
              <a:rPr lang="en-US" altLang="zh-TW" sz="2400" dirty="0">
                <a:solidFill>
                  <a:srgbClr val="0A1400"/>
                </a:solidFill>
                <a:effectLst>
                  <a:outerShdw blurRad="38100" dist="38100" dir="2700000" algn="tl">
                    <a:srgbClr val="000000">
                      <a:alpha val="43137"/>
                    </a:srgbClr>
                  </a:outerShdw>
                </a:effectLst>
                <a:ea typeface="新細明體" charset="-120"/>
              </a:rPr>
              <a:t>3/9 + 6/9</a:t>
            </a:r>
          </a:p>
          <a:p>
            <a:pPr algn="r"/>
            <a:r>
              <a:rPr lang="en-US" altLang="zh-TW" sz="2400" dirty="0">
                <a:solidFill>
                  <a:srgbClr val="0A1400"/>
                </a:solidFill>
                <a:effectLst>
                  <a:outerShdw blurRad="38100" dist="38100" dir="2700000" algn="tl">
                    <a:srgbClr val="000000">
                      <a:alpha val="43137"/>
                    </a:srgbClr>
                  </a:outerShdw>
                </a:effectLst>
                <a:ea typeface="新細明體" charset="-120"/>
              </a:rPr>
              <a:t>= 9/9 = 1</a:t>
            </a:r>
          </a:p>
        </p:txBody>
      </p:sp>
      <p:sp>
        <p:nvSpPr>
          <p:cNvPr id="49156" name="AutoShape 27"/>
          <p:cNvSpPr>
            <a:spLocks noChangeArrowheads="1"/>
          </p:cNvSpPr>
          <p:nvPr/>
        </p:nvSpPr>
        <p:spPr bwMode="auto">
          <a:xfrm>
            <a:off x="4419600" y="2891408"/>
            <a:ext cx="3962400" cy="1905744"/>
          </a:xfrm>
          <a:prstGeom prst="roundRect">
            <a:avLst>
              <a:gd name="adj" fmla="val 16667"/>
            </a:avLst>
          </a:prstGeom>
          <a:solidFill>
            <a:srgbClr val="CCFFCC"/>
          </a:solidFill>
          <a:ln w="9525">
            <a:noFill/>
            <a:round/>
            <a:headEnd/>
            <a:tailEnd/>
          </a:ln>
        </p:spPr>
        <p:txBody>
          <a:bodyPr wrap="none" anchor="ctr"/>
          <a:lstStyle/>
          <a:p>
            <a:pPr algn="r"/>
            <a:r>
              <a:rPr lang="en-US" altLang="zh-TW" sz="2400" dirty="0">
                <a:solidFill>
                  <a:srgbClr val="0A1400"/>
                </a:solidFill>
                <a:effectLst>
                  <a:outerShdw blurRad="38100" dist="38100" dir="2700000" algn="tl">
                    <a:srgbClr val="000000">
                      <a:alpha val="43137"/>
                    </a:srgbClr>
                  </a:outerShdw>
                </a:effectLst>
                <a:ea typeface="新細明體" charset="-120"/>
              </a:rPr>
              <a:t>2/9 + 7/9</a:t>
            </a:r>
          </a:p>
          <a:p>
            <a:pPr algn="r"/>
            <a:r>
              <a:rPr lang="en-US" altLang="zh-TW" sz="2400" dirty="0">
                <a:solidFill>
                  <a:srgbClr val="0A1400"/>
                </a:solidFill>
                <a:effectLst>
                  <a:outerShdw blurRad="38100" dist="38100" dir="2700000" algn="tl">
                    <a:srgbClr val="000000">
                      <a:alpha val="43137"/>
                    </a:srgbClr>
                  </a:outerShdw>
                </a:effectLst>
                <a:ea typeface="新細明體" charset="-120"/>
              </a:rPr>
              <a:t>= 9/9 = 1</a:t>
            </a:r>
          </a:p>
        </p:txBody>
      </p:sp>
      <p:sp>
        <p:nvSpPr>
          <p:cNvPr id="49157" name="AutoShape 25"/>
          <p:cNvSpPr>
            <a:spLocks noChangeArrowheads="1"/>
          </p:cNvSpPr>
          <p:nvPr/>
        </p:nvSpPr>
        <p:spPr bwMode="auto">
          <a:xfrm>
            <a:off x="1907704" y="2924944"/>
            <a:ext cx="2520280" cy="3816424"/>
          </a:xfrm>
          <a:prstGeom prst="roundRect">
            <a:avLst>
              <a:gd name="adj" fmla="val 16667"/>
            </a:avLst>
          </a:prstGeom>
          <a:solidFill>
            <a:srgbClr val="221100"/>
          </a:solidFill>
          <a:ln w="9525">
            <a:solidFill>
              <a:schemeClr val="tx1"/>
            </a:solidFill>
            <a:round/>
            <a:headEnd/>
            <a:tailEnd/>
          </a:ln>
        </p:spPr>
        <p:txBody>
          <a:bodyPr wrap="none" anchor="b"/>
          <a:lstStyle/>
          <a:p>
            <a:r>
              <a:rPr lang="en-US" altLang="zh-TW" sz="2400" dirty="0">
                <a:effectLst>
                  <a:outerShdw blurRad="38100" dist="38100" dir="2700000" algn="tl">
                    <a:srgbClr val="000000"/>
                  </a:outerShdw>
                </a:effectLst>
                <a:latin typeface="+mn-lt"/>
                <a:ea typeface="新細明體" charset="-120"/>
              </a:rPr>
              <a:t>3/10 + 7/10</a:t>
            </a:r>
          </a:p>
          <a:p>
            <a:r>
              <a:rPr lang="en-US" altLang="zh-TW" sz="2400" dirty="0">
                <a:effectLst>
                  <a:outerShdw blurRad="38100" dist="38100" dir="2700000" algn="tl">
                    <a:srgbClr val="000000"/>
                  </a:outerShdw>
                </a:effectLst>
                <a:latin typeface="+mn-lt"/>
                <a:ea typeface="新細明體" charset="-120"/>
              </a:rPr>
              <a:t>= 10/10 = 1</a:t>
            </a:r>
          </a:p>
        </p:txBody>
      </p:sp>
      <p:sp>
        <p:nvSpPr>
          <p:cNvPr id="49158" name="Rectangle 2"/>
          <p:cNvSpPr>
            <a:spLocks noGrp="1" noChangeArrowheads="1"/>
          </p:cNvSpPr>
          <p:nvPr>
            <p:ph type="title"/>
          </p:nvPr>
        </p:nvSpPr>
        <p:spPr>
          <a:xfrm>
            <a:off x="457200" y="277814"/>
            <a:ext cx="8229600" cy="88744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Verification</a:t>
            </a:r>
          </a:p>
        </p:txBody>
      </p:sp>
      <p:sp>
        <p:nvSpPr>
          <p:cNvPr id="49159" name="Rectangle 3"/>
          <p:cNvSpPr>
            <a:spLocks noGrp="1" noChangeArrowheads="1"/>
          </p:cNvSpPr>
          <p:nvPr>
            <p:ph type="body" idx="1"/>
          </p:nvPr>
        </p:nvSpPr>
        <p:spPr>
          <a:xfrm>
            <a:off x="251010" y="989824"/>
            <a:ext cx="8661648" cy="1497080"/>
          </a:xfrm>
        </p:spPr>
        <p:txBody>
          <a:bodyPr/>
          <a:lstStyle/>
          <a:p>
            <a:pPr marL="0" indent="0" eaLnBrk="1" hangingPunct="1">
              <a:lnSpc>
                <a:spcPct val="90000"/>
              </a:lnSpc>
              <a:spcBef>
                <a:spcPts val="0"/>
              </a:spcBef>
              <a:buFontTx/>
              <a:buNone/>
            </a:pPr>
            <a:r>
              <a:rPr lang="en-US" altLang="zh-TW" sz="3600" dirty="0" smtClean="0">
                <a:ea typeface="新細明體" charset="-120"/>
              </a:rPr>
              <a:t>The probabilities associated with any set of branches from one “node” must add up to 1.00…</a:t>
            </a:r>
          </a:p>
        </p:txBody>
      </p:sp>
      <p:sp>
        <p:nvSpPr>
          <p:cNvPr id="49160" name="Text Box 4"/>
          <p:cNvSpPr txBox="1">
            <a:spLocks noChangeArrowheads="1"/>
          </p:cNvSpPr>
          <p:nvPr/>
        </p:nvSpPr>
        <p:spPr bwMode="auto">
          <a:xfrm>
            <a:off x="1907704" y="2348880"/>
            <a:ext cx="2674130" cy="584775"/>
          </a:xfrm>
          <a:prstGeom prst="rect">
            <a:avLst/>
          </a:prstGeom>
          <a:noFill/>
          <a:ln w="9525">
            <a:noFill/>
            <a:miter lim="800000"/>
            <a:headEnd/>
            <a:tailEnd/>
          </a:ln>
        </p:spPr>
        <p:txBody>
          <a:bodyPr wrap="none">
            <a:spAutoFit/>
          </a:bodyPr>
          <a:lstStyle/>
          <a:p>
            <a:pPr algn="l"/>
            <a:r>
              <a:rPr lang="en-US" altLang="zh-TW" sz="3200" dirty="0">
                <a:solidFill>
                  <a:schemeClr val="accent2"/>
                </a:solidFill>
                <a:effectLst>
                  <a:outerShdw blurRad="38100" dist="38100" dir="2700000" algn="tl">
                    <a:srgbClr val="000000"/>
                  </a:outerShdw>
                </a:effectLst>
                <a:latin typeface="+mn-lt"/>
                <a:ea typeface="新細明體" charset="-120"/>
              </a:rPr>
              <a:t>First selection</a:t>
            </a:r>
          </a:p>
        </p:txBody>
      </p:sp>
      <p:sp>
        <p:nvSpPr>
          <p:cNvPr id="49161" name="Text Box 5"/>
          <p:cNvSpPr txBox="1">
            <a:spLocks noChangeArrowheads="1"/>
          </p:cNvSpPr>
          <p:nvPr/>
        </p:nvSpPr>
        <p:spPr bwMode="auto">
          <a:xfrm>
            <a:off x="4932040" y="2348880"/>
            <a:ext cx="2830327" cy="523220"/>
          </a:xfrm>
          <a:prstGeom prst="rect">
            <a:avLst/>
          </a:prstGeom>
          <a:noFill/>
          <a:ln w="9525">
            <a:noFill/>
            <a:miter lim="800000"/>
            <a:headEnd/>
            <a:tailEnd/>
          </a:ln>
        </p:spPr>
        <p:txBody>
          <a:bodyPr wrap="none">
            <a:spAutoFit/>
          </a:bodyPr>
          <a:lstStyle/>
          <a:p>
            <a:pPr algn="l"/>
            <a:r>
              <a:rPr lang="en-US" altLang="zh-TW" sz="2800" dirty="0">
                <a:solidFill>
                  <a:srgbClr val="CC00CC"/>
                </a:solidFill>
                <a:effectLst>
                  <a:outerShdw blurRad="38100" dist="38100" dir="2700000" algn="tl">
                    <a:srgbClr val="000000"/>
                  </a:outerShdw>
                </a:effectLst>
                <a:latin typeface="+mn-lt"/>
                <a:ea typeface="+mn-ea"/>
              </a:rPr>
              <a:t>Second selection</a:t>
            </a:r>
          </a:p>
        </p:txBody>
      </p:sp>
      <p:sp>
        <p:nvSpPr>
          <p:cNvPr id="49163" name="Line 23"/>
          <p:cNvSpPr>
            <a:spLocks noChangeShapeType="1"/>
          </p:cNvSpPr>
          <p:nvPr/>
        </p:nvSpPr>
        <p:spPr bwMode="auto">
          <a:xfrm>
            <a:off x="4427984" y="2780928"/>
            <a:ext cx="0" cy="3352800"/>
          </a:xfrm>
          <a:prstGeom prst="line">
            <a:avLst/>
          </a:prstGeom>
          <a:noFill/>
          <a:ln w="25400">
            <a:solidFill>
              <a:schemeClr val="tx1"/>
            </a:solidFill>
            <a:prstDash val="sysDot"/>
            <a:round/>
            <a:headEnd/>
            <a:tailEnd/>
          </a:ln>
        </p:spPr>
        <p:txBody>
          <a:bodyPr wrap="none" anchor="ctr"/>
          <a:lstStyle/>
          <a:p>
            <a:endParaRPr lang="zh-TW" altLang="en-US"/>
          </a:p>
        </p:txBody>
      </p:sp>
      <p:sp>
        <p:nvSpPr>
          <p:cNvPr id="49164" name="Line 24"/>
          <p:cNvSpPr>
            <a:spLocks noChangeShapeType="1"/>
          </p:cNvSpPr>
          <p:nvPr/>
        </p:nvSpPr>
        <p:spPr bwMode="auto">
          <a:xfrm>
            <a:off x="1043608" y="2636912"/>
            <a:ext cx="1152128" cy="3312368"/>
          </a:xfrm>
          <a:prstGeom prst="line">
            <a:avLst/>
          </a:prstGeom>
          <a:noFill/>
          <a:ln w="28575">
            <a:solidFill>
              <a:srgbClr val="FF0000"/>
            </a:solidFill>
            <a:round/>
            <a:headEnd/>
            <a:tailEnd type="arrow" w="med" len="lg"/>
          </a:ln>
          <a:effectLst>
            <a:outerShdw blurRad="50800" dist="38100" dir="2700000" algn="tl" rotWithShape="0">
              <a:prstClr val="black">
                <a:alpha val="40000"/>
              </a:prstClr>
            </a:outerShdw>
          </a:effectLst>
        </p:spPr>
        <p:txBody>
          <a:bodyPr wrap="none" anchor="ctr"/>
          <a:lstStyle/>
          <a:p>
            <a:endParaRPr lang="zh-TW" altLang="en-US"/>
          </a:p>
        </p:txBody>
      </p:sp>
      <p:sp>
        <p:nvSpPr>
          <p:cNvPr id="49165" name="Text Box 29"/>
          <p:cNvSpPr txBox="1">
            <a:spLocks noChangeArrowheads="1"/>
          </p:cNvSpPr>
          <p:nvPr/>
        </p:nvSpPr>
        <p:spPr bwMode="auto">
          <a:xfrm>
            <a:off x="179512" y="3861048"/>
            <a:ext cx="1403648" cy="2554545"/>
          </a:xfrm>
          <a:prstGeom prst="rect">
            <a:avLst/>
          </a:prstGeom>
          <a:noFill/>
          <a:ln w="9525">
            <a:solidFill>
              <a:srgbClr val="660099"/>
            </a:solidFill>
            <a:miter lim="800000"/>
            <a:headEnd/>
            <a:tailEnd/>
          </a:ln>
        </p:spPr>
        <p:txBody>
          <a:bodyPr wrap="square" anchor="ctr">
            <a:spAutoFit/>
          </a:bodyPr>
          <a:lstStyle/>
          <a:p>
            <a:r>
              <a:rPr lang="en-US" altLang="zh-TW" sz="3200" dirty="0">
                <a:effectLst>
                  <a:outerShdw blurRad="38100" dist="38100" dir="2700000" algn="tl">
                    <a:srgbClr val="000000"/>
                  </a:outerShdw>
                </a:effectLst>
                <a:latin typeface="+mn-lt"/>
                <a:ea typeface="新細明體" charset="-120"/>
              </a:rPr>
              <a:t>Handy way to check</a:t>
            </a:r>
          </a:p>
          <a:p>
            <a:r>
              <a:rPr lang="en-US" altLang="zh-TW" sz="3200" dirty="0">
                <a:effectLst>
                  <a:outerShdw blurRad="38100" dist="38100" dir="2700000" algn="tl">
                    <a:srgbClr val="000000"/>
                  </a:outerShdw>
                </a:effectLst>
                <a:latin typeface="+mn-lt"/>
                <a:ea typeface="新細明體" charset="-120"/>
              </a:rPr>
              <a:t>your work !</a:t>
            </a:r>
          </a:p>
        </p:txBody>
      </p:sp>
      <p:grpSp>
        <p:nvGrpSpPr>
          <p:cNvPr id="52" name="Group 6"/>
          <p:cNvGrpSpPr>
            <a:grpSpLocks/>
          </p:cNvGrpSpPr>
          <p:nvPr/>
        </p:nvGrpSpPr>
        <p:grpSpPr bwMode="auto">
          <a:xfrm>
            <a:off x="1955329" y="3140968"/>
            <a:ext cx="5257802" cy="3303589"/>
            <a:chOff x="1003" y="1414"/>
            <a:chExt cx="3312" cy="2081"/>
          </a:xfrm>
        </p:grpSpPr>
        <p:grpSp>
          <p:nvGrpSpPr>
            <p:cNvPr id="53" name="Group 7"/>
            <p:cNvGrpSpPr>
              <a:grpSpLocks/>
            </p:cNvGrpSpPr>
            <p:nvPr/>
          </p:nvGrpSpPr>
          <p:grpSpPr bwMode="auto">
            <a:xfrm>
              <a:off x="1003" y="2029"/>
              <a:ext cx="1573" cy="960"/>
              <a:chOff x="587" y="2400"/>
              <a:chExt cx="1573" cy="768"/>
            </a:xfrm>
          </p:grpSpPr>
          <p:sp>
            <p:nvSpPr>
              <p:cNvPr id="67" name="Line 8"/>
              <p:cNvSpPr>
                <a:spLocks noChangeShapeType="1"/>
              </p:cNvSpPr>
              <p:nvPr/>
            </p:nvSpPr>
            <p:spPr bwMode="auto">
              <a:xfrm flipH="1" flipV="1">
                <a:off x="587" y="2737"/>
                <a:ext cx="1573" cy="431"/>
              </a:xfrm>
              <a:prstGeom prst="line">
                <a:avLst/>
              </a:prstGeom>
              <a:noFill/>
              <a:ln w="28575">
                <a:solidFill>
                  <a:schemeClr val="accent2"/>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68" name="Line 9"/>
              <p:cNvSpPr>
                <a:spLocks noChangeShapeType="1"/>
              </p:cNvSpPr>
              <p:nvPr/>
            </p:nvSpPr>
            <p:spPr bwMode="auto">
              <a:xfrm flipV="1">
                <a:off x="587" y="2400"/>
                <a:ext cx="1573" cy="337"/>
              </a:xfrm>
              <a:prstGeom prst="line">
                <a:avLst/>
              </a:prstGeom>
              <a:noFill/>
              <a:ln w="28575">
                <a:solidFill>
                  <a:schemeClr val="accent2"/>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grpSp>
        <p:grpSp>
          <p:nvGrpSpPr>
            <p:cNvPr id="54" name="Group 10"/>
            <p:cNvGrpSpPr>
              <a:grpSpLocks/>
            </p:cNvGrpSpPr>
            <p:nvPr/>
          </p:nvGrpSpPr>
          <p:grpSpPr bwMode="auto">
            <a:xfrm>
              <a:off x="2576" y="1453"/>
              <a:ext cx="1739" cy="1957"/>
              <a:chOff x="2576" y="2103"/>
              <a:chExt cx="1739" cy="1957"/>
            </a:xfrm>
          </p:grpSpPr>
          <p:grpSp>
            <p:nvGrpSpPr>
              <p:cNvPr id="61" name="Group 11"/>
              <p:cNvGrpSpPr>
                <a:grpSpLocks/>
              </p:cNvGrpSpPr>
              <p:nvPr/>
            </p:nvGrpSpPr>
            <p:grpSpPr bwMode="auto">
              <a:xfrm>
                <a:off x="2576" y="2103"/>
                <a:ext cx="1739" cy="635"/>
                <a:chOff x="816" y="2208"/>
                <a:chExt cx="1739" cy="635"/>
              </a:xfrm>
            </p:grpSpPr>
            <p:sp>
              <p:nvSpPr>
                <p:cNvPr id="65" name="Line 12"/>
                <p:cNvSpPr>
                  <a:spLocks noChangeShapeType="1"/>
                </p:cNvSpPr>
                <p:nvPr/>
              </p:nvSpPr>
              <p:spPr bwMode="auto">
                <a:xfrm flipH="1" flipV="1">
                  <a:off x="816" y="2784"/>
                  <a:ext cx="1648" cy="59"/>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66" name="Line 13"/>
                <p:cNvSpPr>
                  <a:spLocks noChangeShapeType="1"/>
                </p:cNvSpPr>
                <p:nvPr/>
              </p:nvSpPr>
              <p:spPr bwMode="auto">
                <a:xfrm flipV="1">
                  <a:off x="816" y="2208"/>
                  <a:ext cx="1739" cy="576"/>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grpSp>
          <p:grpSp>
            <p:nvGrpSpPr>
              <p:cNvPr id="62" name="Group 14"/>
              <p:cNvGrpSpPr>
                <a:grpSpLocks/>
              </p:cNvGrpSpPr>
              <p:nvPr/>
            </p:nvGrpSpPr>
            <p:grpSpPr bwMode="auto">
              <a:xfrm>
                <a:off x="2576" y="3282"/>
                <a:ext cx="1663" cy="778"/>
                <a:chOff x="816" y="2427"/>
                <a:chExt cx="1663" cy="778"/>
              </a:xfrm>
            </p:grpSpPr>
            <p:sp>
              <p:nvSpPr>
                <p:cNvPr id="63" name="Line 15"/>
                <p:cNvSpPr>
                  <a:spLocks noChangeShapeType="1"/>
                </p:cNvSpPr>
                <p:nvPr/>
              </p:nvSpPr>
              <p:spPr bwMode="auto">
                <a:xfrm flipH="1" flipV="1">
                  <a:off x="816" y="2784"/>
                  <a:ext cx="1663" cy="421"/>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64" name="Line 16"/>
                <p:cNvSpPr>
                  <a:spLocks noChangeShapeType="1"/>
                </p:cNvSpPr>
                <p:nvPr/>
              </p:nvSpPr>
              <p:spPr bwMode="auto">
                <a:xfrm flipV="1">
                  <a:off x="816" y="2427"/>
                  <a:ext cx="1648" cy="357"/>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grpSp>
        </p:grpSp>
        <p:sp>
          <p:nvSpPr>
            <p:cNvPr id="55" name="Text Box 17"/>
            <p:cNvSpPr txBox="1">
              <a:spLocks noChangeArrowheads="1"/>
            </p:cNvSpPr>
            <p:nvPr/>
          </p:nvSpPr>
          <p:spPr bwMode="auto">
            <a:xfrm rot="20621898">
              <a:off x="1065" y="1896"/>
              <a:ext cx="1295" cy="330"/>
            </a:xfrm>
            <a:prstGeom prst="rect">
              <a:avLst/>
            </a:prstGeom>
            <a:noFill/>
            <a:ln w="28575">
              <a:noFill/>
              <a:miter lim="800000"/>
              <a:headEnd/>
              <a:tailEnd/>
            </a:ln>
          </p:spPr>
          <p:txBody>
            <a:bodyPr wrap="none">
              <a:spAutoFit/>
            </a:bodyPr>
            <a:lstStyle/>
            <a:p>
              <a:r>
                <a:rPr lang="en-US" altLang="zh-TW" sz="2800" dirty="0">
                  <a:solidFill>
                    <a:schemeClr val="accent2"/>
                  </a:solidFill>
                  <a:effectLst>
                    <a:outerShdw blurRad="38100" dist="38100" dir="2700000" algn="tl">
                      <a:srgbClr val="000000"/>
                    </a:outerShdw>
                  </a:effectLst>
                  <a:latin typeface="+mn-lt"/>
                  <a:ea typeface="+mn-ea"/>
                </a:rPr>
                <a:t>P(F) = 3/10</a:t>
              </a:r>
            </a:p>
          </p:txBody>
        </p:sp>
        <p:sp>
          <p:nvSpPr>
            <p:cNvPr id="56" name="Text Box 18"/>
            <p:cNvSpPr txBox="1">
              <a:spLocks noChangeArrowheads="1"/>
            </p:cNvSpPr>
            <p:nvPr/>
          </p:nvSpPr>
          <p:spPr bwMode="auto">
            <a:xfrm rot="1120254">
              <a:off x="1008" y="2670"/>
              <a:ext cx="1351" cy="330"/>
            </a:xfrm>
            <a:prstGeom prst="rect">
              <a:avLst/>
            </a:prstGeom>
            <a:noFill/>
            <a:ln w="28575">
              <a:noFill/>
              <a:miter lim="800000"/>
              <a:headEnd/>
              <a:tailEnd/>
            </a:ln>
          </p:spPr>
          <p:txBody>
            <a:bodyPr wrap="none">
              <a:spAutoFit/>
            </a:bodyPr>
            <a:lstStyle/>
            <a:p>
              <a:r>
                <a:rPr lang="en-US" altLang="zh-TW" sz="2800" dirty="0" smtClean="0">
                  <a:solidFill>
                    <a:schemeClr val="accent2"/>
                  </a:solidFill>
                  <a:effectLst>
                    <a:outerShdw blurRad="38100" dist="38100" dir="2700000" algn="tl">
                      <a:srgbClr val="000000"/>
                    </a:outerShdw>
                  </a:effectLst>
                  <a:latin typeface="+mn-lt"/>
                  <a:ea typeface="+mn-ea"/>
                </a:rPr>
                <a:t>P(M</a:t>
              </a:r>
              <a:r>
                <a:rPr lang="en-US" altLang="zh-TW" sz="2800" dirty="0">
                  <a:solidFill>
                    <a:schemeClr val="accent2"/>
                  </a:solidFill>
                  <a:effectLst>
                    <a:outerShdw blurRad="38100" dist="38100" dir="2700000" algn="tl">
                      <a:srgbClr val="000000"/>
                    </a:outerShdw>
                  </a:effectLst>
                  <a:latin typeface="+mn-lt"/>
                  <a:ea typeface="+mn-ea"/>
                </a:rPr>
                <a:t>) = 7/10</a:t>
              </a:r>
            </a:p>
          </p:txBody>
        </p:sp>
        <p:sp>
          <p:nvSpPr>
            <p:cNvPr id="57" name="Text Box 19"/>
            <p:cNvSpPr txBox="1">
              <a:spLocks noChangeArrowheads="1"/>
            </p:cNvSpPr>
            <p:nvPr/>
          </p:nvSpPr>
          <p:spPr bwMode="auto">
            <a:xfrm rot="20976014">
              <a:off x="2636" y="2535"/>
              <a:ext cx="1433" cy="330"/>
            </a:xfrm>
            <a:prstGeom prst="rect">
              <a:avLst/>
            </a:prstGeom>
            <a:noFill/>
            <a:ln w="28575">
              <a:noFill/>
              <a:miter lim="800000"/>
              <a:headEnd/>
              <a:tailEnd/>
            </a:ln>
          </p:spPr>
          <p:txBody>
            <a:bodyPr wrap="none">
              <a:spAutoFit/>
            </a:bodyPr>
            <a:lstStyle/>
            <a:p>
              <a:r>
                <a:rPr lang="en-US" altLang="zh-TW" sz="2800" dirty="0">
                  <a:solidFill>
                    <a:srgbClr val="CC00CC"/>
                  </a:solidFill>
                  <a:effectLst>
                    <a:outerShdw blurRad="38100" dist="38100" dir="2700000" algn="tl">
                      <a:srgbClr val="000000"/>
                    </a:outerShdw>
                  </a:effectLst>
                  <a:latin typeface="+mn-lt"/>
                  <a:ea typeface="+mn-ea"/>
                </a:rPr>
                <a:t>P(F|M) = 3/9</a:t>
              </a:r>
            </a:p>
          </p:txBody>
        </p:sp>
        <p:sp>
          <p:nvSpPr>
            <p:cNvPr id="58" name="Text Box 20"/>
            <p:cNvSpPr txBox="1">
              <a:spLocks noChangeArrowheads="1"/>
            </p:cNvSpPr>
            <p:nvPr/>
          </p:nvSpPr>
          <p:spPr bwMode="auto">
            <a:xfrm rot="20613029">
              <a:off x="2700" y="1414"/>
              <a:ext cx="1377" cy="330"/>
            </a:xfrm>
            <a:prstGeom prst="rect">
              <a:avLst/>
            </a:prstGeom>
            <a:noFill/>
            <a:ln w="28575">
              <a:noFill/>
              <a:miter lim="800000"/>
              <a:headEnd/>
              <a:tailEnd/>
            </a:ln>
          </p:spPr>
          <p:txBody>
            <a:bodyPr wrap="none">
              <a:spAutoFit/>
            </a:bodyPr>
            <a:lstStyle/>
            <a:p>
              <a:r>
                <a:rPr lang="en-US" altLang="zh-TW" sz="2800" dirty="0">
                  <a:solidFill>
                    <a:srgbClr val="CC00CC"/>
                  </a:solidFill>
                  <a:effectLst>
                    <a:outerShdw blurRad="38100" dist="38100" dir="2700000" algn="tl">
                      <a:srgbClr val="000000"/>
                    </a:outerShdw>
                  </a:effectLst>
                  <a:latin typeface="+mn-lt"/>
                  <a:ea typeface="+mn-ea"/>
                </a:rPr>
                <a:t>P(F|F) = 2/9</a:t>
              </a:r>
            </a:p>
          </p:txBody>
        </p:sp>
        <p:sp>
          <p:nvSpPr>
            <p:cNvPr id="59" name="Text Box 21"/>
            <p:cNvSpPr txBox="1">
              <a:spLocks noChangeArrowheads="1"/>
            </p:cNvSpPr>
            <p:nvPr/>
          </p:nvSpPr>
          <p:spPr bwMode="auto">
            <a:xfrm rot="853567">
              <a:off x="2682" y="3165"/>
              <a:ext cx="1490" cy="330"/>
            </a:xfrm>
            <a:prstGeom prst="rect">
              <a:avLst/>
            </a:prstGeom>
            <a:noFill/>
            <a:ln w="28575">
              <a:noFill/>
              <a:miter lim="800000"/>
              <a:headEnd/>
              <a:tailEnd/>
            </a:ln>
          </p:spPr>
          <p:txBody>
            <a:bodyPr wrap="none">
              <a:spAutoFit/>
            </a:bodyPr>
            <a:lstStyle/>
            <a:p>
              <a:r>
                <a:rPr lang="en-US" altLang="zh-TW" sz="2800" dirty="0" smtClean="0">
                  <a:solidFill>
                    <a:srgbClr val="CC00CC"/>
                  </a:solidFill>
                  <a:effectLst>
                    <a:outerShdw blurRad="38100" dist="38100" dir="2700000" algn="tl">
                      <a:srgbClr val="000000"/>
                    </a:outerShdw>
                  </a:effectLst>
                  <a:latin typeface="+mn-lt"/>
                  <a:ea typeface="+mn-ea"/>
                </a:rPr>
                <a:t>P(M|M</a:t>
              </a:r>
              <a:r>
                <a:rPr lang="en-US" altLang="zh-TW" sz="2800" dirty="0">
                  <a:solidFill>
                    <a:srgbClr val="CC00CC"/>
                  </a:solidFill>
                  <a:effectLst>
                    <a:outerShdw blurRad="38100" dist="38100" dir="2700000" algn="tl">
                      <a:srgbClr val="000000"/>
                    </a:outerShdw>
                  </a:effectLst>
                  <a:latin typeface="+mn-lt"/>
                  <a:ea typeface="+mn-ea"/>
                </a:rPr>
                <a:t>) = 6/9</a:t>
              </a:r>
            </a:p>
          </p:txBody>
        </p:sp>
        <p:sp>
          <p:nvSpPr>
            <p:cNvPr id="60" name="Text Box 22"/>
            <p:cNvSpPr txBox="1">
              <a:spLocks noChangeArrowheads="1"/>
            </p:cNvSpPr>
            <p:nvPr/>
          </p:nvSpPr>
          <p:spPr bwMode="auto">
            <a:xfrm rot="156311">
              <a:off x="2687" y="2051"/>
              <a:ext cx="1433" cy="330"/>
            </a:xfrm>
            <a:prstGeom prst="rect">
              <a:avLst/>
            </a:prstGeom>
            <a:noFill/>
            <a:ln w="28575">
              <a:noFill/>
              <a:miter lim="800000"/>
              <a:headEnd/>
              <a:tailEnd/>
            </a:ln>
          </p:spPr>
          <p:txBody>
            <a:bodyPr wrap="none">
              <a:spAutoFit/>
            </a:bodyPr>
            <a:lstStyle/>
            <a:p>
              <a:r>
                <a:rPr lang="en-US" altLang="zh-TW" sz="2800" dirty="0" smtClean="0">
                  <a:solidFill>
                    <a:srgbClr val="CC00CC"/>
                  </a:solidFill>
                  <a:effectLst>
                    <a:outerShdw blurRad="38100" dist="38100" dir="2700000" algn="tl">
                      <a:srgbClr val="000000"/>
                    </a:outerShdw>
                  </a:effectLst>
                  <a:latin typeface="+mn-lt"/>
                  <a:ea typeface="+mn-ea"/>
                </a:rPr>
                <a:t>P(M|F</a:t>
              </a:r>
              <a:r>
                <a:rPr lang="en-US" altLang="zh-TW" sz="2800" dirty="0">
                  <a:solidFill>
                    <a:srgbClr val="CC00CC"/>
                  </a:solidFill>
                  <a:effectLst>
                    <a:outerShdw blurRad="38100" dist="38100" dir="2700000" algn="tl">
                      <a:srgbClr val="000000"/>
                    </a:outerShdw>
                  </a:effectLst>
                  <a:latin typeface="+mn-lt"/>
                  <a:ea typeface="+mn-ea"/>
                </a:rPr>
                <a:t>) = 7/9</a:t>
              </a:r>
            </a:p>
          </p:txBody>
        </p:sp>
      </p:grpSp>
      <p:sp>
        <p:nvSpPr>
          <p:cNvPr id="70"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678AD7-ED5D-4BEF-BE2B-2B92D173952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1"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DA8D444-BD2F-4582-80BD-6CCF63B5D326}" type="slidenum">
              <a:rPr kumimoji="1" lang="zh-TW" altLang="en-US">
                <a:effectLst>
                  <a:outerShdw blurRad="38100" dist="38100" dir="2700000" algn="tl">
                    <a:srgbClr val="000000"/>
                  </a:outerShdw>
                </a:effectLst>
                <a:ea typeface="華康細圓體" pitchFamily="49" charset="-120"/>
                <a:cs typeface="+mj-cs"/>
              </a:rPr>
              <a:pPr>
                <a:defRPr/>
              </a:pPr>
              <a:t>64</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Solution</a:t>
            </a:r>
          </a:p>
        </p:txBody>
      </p:sp>
      <p:sp>
        <p:nvSpPr>
          <p:cNvPr id="36868" name="Rectangle 3"/>
          <p:cNvSpPr>
            <a:spLocks noGrp="1" noChangeArrowheads="1"/>
          </p:cNvSpPr>
          <p:nvPr>
            <p:ph idx="1"/>
          </p:nvPr>
        </p:nvSpPr>
        <p:spPr>
          <a:xfrm>
            <a:off x="899592" y="1289361"/>
            <a:ext cx="7992888" cy="5256584"/>
          </a:xfrm>
        </p:spPr>
        <p:txBody>
          <a:bodyPr/>
          <a:lstStyle/>
          <a:p>
            <a:pPr>
              <a:lnSpc>
                <a:spcPct val="80000"/>
              </a:lnSpc>
              <a:buNone/>
            </a:pPr>
            <a:r>
              <a:rPr lang="en-US" altLang="zh-TW" sz="3600" dirty="0" smtClean="0"/>
              <a:t>Let </a:t>
            </a:r>
            <a:r>
              <a:rPr lang="en-US" altLang="zh-TW" sz="3600" b="1" dirty="0" smtClean="0">
                <a:solidFill>
                  <a:schemeClr val="accent2"/>
                </a:solidFill>
              </a:rPr>
              <a:t>A</a:t>
            </a:r>
            <a:r>
              <a:rPr lang="en-US" altLang="zh-TW" sz="3600" dirty="0" smtClean="0"/>
              <a:t> represent the event that the </a:t>
            </a:r>
            <a:r>
              <a:rPr lang="en-US" altLang="zh-TW" sz="3600" b="1" dirty="0" smtClean="0">
                <a:solidFill>
                  <a:schemeClr val="accent2"/>
                </a:solidFill>
              </a:rPr>
              <a:t>first</a:t>
            </a:r>
            <a:r>
              <a:rPr lang="en-US" altLang="zh-TW" sz="3600" dirty="0" smtClean="0"/>
              <a:t> student is </a:t>
            </a:r>
            <a:r>
              <a:rPr lang="en-US" altLang="zh-TW" sz="3600" b="1" dirty="0" smtClean="0">
                <a:solidFill>
                  <a:schemeClr val="accent2"/>
                </a:solidFill>
              </a:rPr>
              <a:t>female</a:t>
            </a:r>
            <a:r>
              <a:rPr lang="en-US" altLang="zh-TW" sz="3600" dirty="0" smtClean="0"/>
              <a:t> and P(</a:t>
            </a:r>
            <a:r>
              <a:rPr lang="en-US" altLang="zh-TW" sz="3600" b="1" dirty="0" smtClean="0">
                <a:solidFill>
                  <a:schemeClr val="accent2"/>
                </a:solidFill>
              </a:rPr>
              <a:t>A</a:t>
            </a:r>
            <a:r>
              <a:rPr lang="en-US" altLang="zh-TW" sz="3600" dirty="0" smtClean="0"/>
              <a:t>) = 3/10 = .30</a:t>
            </a:r>
          </a:p>
          <a:p>
            <a:pPr>
              <a:lnSpc>
                <a:spcPct val="80000"/>
              </a:lnSpc>
              <a:buNone/>
            </a:pPr>
            <a:r>
              <a:rPr lang="en-US" altLang="zh-TW" sz="3600" dirty="0" smtClean="0"/>
              <a:t>Let </a:t>
            </a:r>
            <a:r>
              <a:rPr lang="en-US" altLang="zh-TW" sz="3600" b="1" dirty="0" smtClean="0">
                <a:solidFill>
                  <a:srgbClr val="FFFF00"/>
                </a:solidFill>
              </a:rPr>
              <a:t>B</a:t>
            </a:r>
            <a:r>
              <a:rPr lang="en-US" altLang="zh-TW" sz="3600" dirty="0" smtClean="0"/>
              <a:t> represent the event that the </a:t>
            </a:r>
            <a:r>
              <a:rPr lang="en-US" altLang="zh-TW" sz="3600" b="1" dirty="0" smtClean="0">
                <a:solidFill>
                  <a:srgbClr val="FFFF00"/>
                </a:solidFill>
              </a:rPr>
              <a:t>second</a:t>
            </a:r>
            <a:r>
              <a:rPr lang="en-US" altLang="zh-TW" sz="3600" dirty="0" smtClean="0"/>
              <a:t> student is </a:t>
            </a:r>
            <a:r>
              <a:rPr lang="en-US" altLang="zh-TW" sz="3600" b="1" dirty="0" smtClean="0">
                <a:solidFill>
                  <a:srgbClr val="FFFF00"/>
                </a:solidFill>
              </a:rPr>
              <a:t>female</a:t>
            </a:r>
            <a:r>
              <a:rPr lang="en-US" altLang="zh-TW" sz="3600" dirty="0" smtClean="0"/>
              <a:t> and thus P(</a:t>
            </a:r>
            <a:r>
              <a:rPr lang="en-US" altLang="zh-TW" sz="3600" b="1" dirty="0" smtClean="0">
                <a:solidFill>
                  <a:srgbClr val="FFFF00"/>
                </a:solidFill>
              </a:rPr>
              <a:t>B</a:t>
            </a:r>
            <a:r>
              <a:rPr lang="en-US" altLang="zh-TW" sz="3600" dirty="0" smtClean="0"/>
              <a:t>|</a:t>
            </a:r>
            <a:r>
              <a:rPr lang="en-US" altLang="zh-TW" sz="3600" b="1" dirty="0" smtClean="0">
                <a:solidFill>
                  <a:schemeClr val="accent2"/>
                </a:solidFill>
              </a:rPr>
              <a:t>A</a:t>
            </a:r>
            <a:r>
              <a:rPr lang="en-US" altLang="zh-TW" sz="3600" dirty="0" smtClean="0"/>
              <a:t>) = 2/9 = .22</a:t>
            </a:r>
          </a:p>
          <a:p>
            <a:pPr>
              <a:lnSpc>
                <a:spcPct val="80000"/>
              </a:lnSpc>
              <a:buNone/>
            </a:pPr>
            <a:r>
              <a:rPr lang="en-US" altLang="zh-TW" sz="3600" dirty="0"/>
              <a:t>P(</a:t>
            </a:r>
            <a:r>
              <a:rPr lang="en-US" altLang="zh-TW" sz="3600" b="1" dirty="0">
                <a:solidFill>
                  <a:schemeClr val="accent2"/>
                </a:solidFill>
              </a:rPr>
              <a:t>A</a:t>
            </a:r>
            <a:r>
              <a:rPr lang="en-US" altLang="zh-TW" sz="3600" dirty="0"/>
              <a:t> and </a:t>
            </a:r>
            <a:r>
              <a:rPr lang="en-US" altLang="zh-TW" sz="3600" b="1" dirty="0">
                <a:solidFill>
                  <a:srgbClr val="FFFF00"/>
                </a:solidFill>
              </a:rPr>
              <a:t>B</a:t>
            </a:r>
            <a:r>
              <a:rPr lang="en-US" altLang="zh-TW" sz="3600" dirty="0"/>
              <a:t>) = </a:t>
            </a:r>
            <a:r>
              <a:rPr lang="en-US" altLang="zh-TW" sz="3600" dirty="0" smtClean="0"/>
              <a:t>P(</a:t>
            </a:r>
            <a:r>
              <a:rPr lang="en-US" altLang="zh-TW" sz="3600" b="1" dirty="0">
                <a:solidFill>
                  <a:schemeClr val="accent2"/>
                </a:solidFill>
              </a:rPr>
              <a:t>A</a:t>
            </a:r>
            <a:r>
              <a:rPr lang="en-US" altLang="zh-TW" sz="3600" dirty="0" smtClean="0"/>
              <a:t>)P(</a:t>
            </a:r>
            <a:r>
              <a:rPr lang="en-US" altLang="zh-TW" sz="3600" b="1" dirty="0">
                <a:solidFill>
                  <a:srgbClr val="FFFF00"/>
                </a:solidFill>
              </a:rPr>
              <a:t>B</a:t>
            </a:r>
            <a:r>
              <a:rPr lang="en-US" altLang="zh-TW" sz="3600" dirty="0" smtClean="0"/>
              <a:t>|</a:t>
            </a:r>
            <a:r>
              <a:rPr lang="en-US" altLang="zh-TW" sz="3600" b="1" dirty="0">
                <a:solidFill>
                  <a:schemeClr val="accent2"/>
                </a:solidFill>
              </a:rPr>
              <a:t>A</a:t>
            </a:r>
            <a:r>
              <a:rPr lang="en-US" altLang="zh-TW" sz="3600" dirty="0"/>
              <a:t>) </a:t>
            </a:r>
            <a:r>
              <a:rPr lang="en-US" altLang="zh-TW" sz="3600" dirty="0" smtClean="0"/>
              <a:t>= (3/10</a:t>
            </a:r>
            <a:r>
              <a:rPr lang="en-US" altLang="zh-TW" sz="3600" dirty="0"/>
              <a:t>)(2/9) = 6/90 = .067</a:t>
            </a:r>
          </a:p>
          <a:p>
            <a:pPr>
              <a:lnSpc>
                <a:spcPct val="80000"/>
              </a:lnSpc>
              <a:buNone/>
            </a:pPr>
            <a:r>
              <a:rPr lang="en-US" altLang="zh-TW" sz="3600" dirty="0"/>
              <a:t>There is a 6.7% chance that the professor will choose two female students from her grad class.</a:t>
            </a:r>
          </a:p>
          <a:p>
            <a:pPr>
              <a:lnSpc>
                <a:spcPct val="80000"/>
              </a:lnSpc>
              <a:buNone/>
            </a:pPr>
            <a:endParaRPr lang="en-US" altLang="zh-TW" sz="3600" dirty="0" smtClean="0"/>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678AD7-ED5D-4BEF-BE2B-2B92D173952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DA8D444-BD2F-4582-80BD-6CCF63B5D326}" type="slidenum">
              <a:rPr kumimoji="1" lang="zh-TW" altLang="en-US">
                <a:effectLst>
                  <a:outerShdw blurRad="38100" dist="38100" dir="2700000" algn="tl">
                    <a:srgbClr val="000000"/>
                  </a:outerShdw>
                </a:effectLst>
                <a:ea typeface="華康細圓體" pitchFamily="49" charset="-120"/>
                <a:cs typeface="+mj-cs"/>
              </a:rPr>
              <a:pPr>
                <a:defRPr/>
              </a:pPr>
              <a:t>65</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wipe(left)">
                                      <p:cBhvr>
                                        <p:cTn id="7" dur="500"/>
                                        <p:tgtEl>
                                          <p:spTgt spid="368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8">
                                            <p:txEl>
                                              <p:pRg st="1" end="1"/>
                                            </p:txEl>
                                          </p:spTgt>
                                        </p:tgtEl>
                                        <p:attrNameLst>
                                          <p:attrName>style.visibility</p:attrName>
                                        </p:attrNameLst>
                                      </p:cBhvr>
                                      <p:to>
                                        <p:strVal val="visible"/>
                                      </p:to>
                                    </p:set>
                                    <p:animEffect transition="in" filter="wipe(left)">
                                      <p:cBhvr>
                                        <p:cTn id="12" dur="500"/>
                                        <p:tgtEl>
                                          <p:spTgt spid="368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8">
                                            <p:txEl>
                                              <p:pRg st="2" end="2"/>
                                            </p:txEl>
                                          </p:spTgt>
                                        </p:tgtEl>
                                        <p:attrNameLst>
                                          <p:attrName>style.visibility</p:attrName>
                                        </p:attrNameLst>
                                      </p:cBhvr>
                                      <p:to>
                                        <p:strVal val="visible"/>
                                      </p:to>
                                    </p:set>
                                    <p:animEffect transition="in" filter="wipe(left)">
                                      <p:cBhvr>
                                        <p:cTn id="17" dur="500"/>
                                        <p:tgtEl>
                                          <p:spTgt spid="368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8">
                                            <p:txEl>
                                              <p:pRg st="3" end="3"/>
                                            </p:txEl>
                                          </p:spTgt>
                                        </p:tgtEl>
                                        <p:attrNameLst>
                                          <p:attrName>style.visibility</p:attrName>
                                        </p:attrNameLst>
                                      </p:cBhvr>
                                      <p:to>
                                        <p:strVal val="visible"/>
                                      </p:to>
                                    </p:set>
                                    <p:animEffect transition="in" filter="wipe(left)">
                                      <p:cBhvr>
                                        <p:cTn id="22" dur="500"/>
                                        <p:tgtEl>
                                          <p:spTgt spid="368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smtClean="0"/>
              <a:t>Example</a:t>
            </a:r>
            <a:endParaRPr lang="en-US" altLang="zh-TW" dirty="0" smtClean="0"/>
          </a:p>
        </p:txBody>
      </p:sp>
      <p:sp>
        <p:nvSpPr>
          <p:cNvPr id="39940" name="Rectangle 3"/>
          <p:cNvSpPr>
            <a:spLocks noGrp="1" noChangeArrowheads="1"/>
          </p:cNvSpPr>
          <p:nvPr>
            <p:ph idx="1"/>
          </p:nvPr>
        </p:nvSpPr>
        <p:spPr>
          <a:xfrm>
            <a:off x="251520" y="1075606"/>
            <a:ext cx="8743006" cy="5449738"/>
          </a:xfrm>
        </p:spPr>
        <p:txBody>
          <a:bodyPr/>
          <a:lstStyle/>
          <a:p>
            <a:pPr>
              <a:lnSpc>
                <a:spcPct val="90000"/>
              </a:lnSpc>
              <a:buNone/>
            </a:pPr>
            <a:r>
              <a:rPr lang="en-US" altLang="zh-TW" dirty="0" smtClean="0"/>
              <a:t>The professor who teaches the course is suffering from the flu and will be unavailable for two classes. The </a:t>
            </a:r>
            <a:r>
              <a:rPr lang="en-US" altLang="zh-TW" b="1" dirty="0" smtClean="0">
                <a:solidFill>
                  <a:schemeClr val="accent2"/>
                </a:solidFill>
              </a:rPr>
              <a:t>professor’s replacement</a:t>
            </a:r>
            <a:r>
              <a:rPr lang="en-US" altLang="zh-TW" dirty="0" smtClean="0"/>
              <a:t> will teach the next two classes. His style is to select one student at random and pick on him or her to answer questions during that class. </a:t>
            </a:r>
          </a:p>
        </p:txBody>
      </p:sp>
      <p:sp>
        <p:nvSpPr>
          <p:cNvPr id="8" name="日期版面配置區 3"/>
          <p:cNvSpPr>
            <a:spLocks noGrp="1"/>
          </p:cNvSpPr>
          <p:nvPr>
            <p:ph type="dt" sz="quarter" idx="10"/>
          </p:nvPr>
        </p:nvSpPr>
        <p:spPr>
          <a:xfrm>
            <a:off x="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678AD7-ED5D-4BEF-BE2B-2B92D173952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DA8D444-BD2F-4582-80BD-6CCF63B5D326}" type="slidenum">
              <a:rPr kumimoji="1" lang="zh-TW" altLang="en-US">
                <a:effectLst>
                  <a:outerShdw blurRad="38100" dist="38100" dir="2700000" algn="tl">
                    <a:srgbClr val="000000"/>
                  </a:outerShdw>
                </a:effectLst>
                <a:ea typeface="華康細圓體" pitchFamily="49" charset="-120"/>
                <a:cs typeface="+mj-cs"/>
              </a:rPr>
              <a:pPr>
                <a:defRPr/>
              </a:pPr>
              <a:t>66</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Question?</a:t>
            </a:r>
          </a:p>
        </p:txBody>
      </p:sp>
      <p:sp>
        <p:nvSpPr>
          <p:cNvPr id="39940" name="Rectangle 3"/>
          <p:cNvSpPr>
            <a:spLocks noGrp="1" noChangeArrowheads="1"/>
          </p:cNvSpPr>
          <p:nvPr>
            <p:ph idx="1"/>
          </p:nvPr>
        </p:nvSpPr>
        <p:spPr>
          <a:xfrm>
            <a:off x="827584" y="1412776"/>
            <a:ext cx="7560840" cy="4248472"/>
          </a:xfrm>
        </p:spPr>
        <p:txBody>
          <a:bodyPr/>
          <a:lstStyle/>
          <a:p>
            <a:pPr>
              <a:buNone/>
            </a:pPr>
            <a:r>
              <a:rPr lang="en-US" altLang="zh-TW" dirty="0" smtClean="0"/>
              <a:t>What is the probability that the two students chosen are female?</a:t>
            </a:r>
          </a:p>
        </p:txBody>
      </p:sp>
      <p:sp>
        <p:nvSpPr>
          <p:cNvPr id="8" name="日期版面配置區 3"/>
          <p:cNvSpPr>
            <a:spLocks noGrp="1"/>
          </p:cNvSpPr>
          <p:nvPr>
            <p:ph type="dt" sz="quarter" idx="10"/>
          </p:nvPr>
        </p:nvSpPr>
        <p:spPr>
          <a:xfrm>
            <a:off x="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678AD7-ED5D-4BEF-BE2B-2B92D173952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DA8D444-BD2F-4582-80BD-6CCF63B5D326}" type="slidenum">
              <a:rPr kumimoji="1" lang="zh-TW" altLang="en-US">
                <a:effectLst>
                  <a:outerShdw blurRad="38100" dist="38100" dir="2700000" algn="tl">
                    <a:srgbClr val="000000"/>
                  </a:outerShdw>
                </a:effectLst>
                <a:ea typeface="華康細圓體" pitchFamily="49" charset="-120"/>
                <a:cs typeface="+mj-cs"/>
              </a:rPr>
              <a:pPr>
                <a:defRPr/>
              </a:pPr>
              <a:t>67</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版面配置區 3"/>
          <p:cNvSpPr>
            <a:spLocks noGrp="1"/>
          </p:cNvSpPr>
          <p:nvPr>
            <p:ph type="dt" sz="quarter" idx="10"/>
          </p:nvPr>
        </p:nvSpPr>
        <p:spPr>
          <a:xfrm>
            <a:off x="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678AD7-ED5D-4BEF-BE2B-2B92D173952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37" name="投影片編號版面配置區 5"/>
          <p:cNvSpPr>
            <a:spLocks noGrp="1"/>
          </p:cNvSpPr>
          <p:nvPr>
            <p:ph type="sldNum" sz="quarter" idx="12"/>
          </p:nvPr>
        </p:nvSpPr>
        <p:spPr>
          <a:xfrm>
            <a:off x="701040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DA8D444-BD2F-4582-80BD-6CCF63B5D326}" type="slidenum">
              <a:rPr kumimoji="1" lang="zh-TW" altLang="en-US">
                <a:effectLst>
                  <a:outerShdw blurRad="38100" dist="38100" dir="2700000" algn="tl">
                    <a:srgbClr val="000000"/>
                  </a:outerShdw>
                </a:effectLst>
                <a:ea typeface="華康細圓體" pitchFamily="49" charset="-120"/>
                <a:cs typeface="+mj-cs"/>
              </a:rPr>
              <a:pPr>
                <a:defRPr/>
              </a:pPr>
              <a:t>68</a:t>
            </a:fld>
            <a:endParaRPr kumimoji="1" lang="en-US" altLang="zh-TW">
              <a:effectLst>
                <a:outerShdw blurRad="38100" dist="38100" dir="2700000" algn="tl">
                  <a:srgbClr val="000000"/>
                </a:outerShdw>
              </a:effectLst>
              <a:ea typeface="華康細圓體" pitchFamily="49" charset="-120"/>
              <a:cs typeface="+mj-cs"/>
            </a:endParaRPr>
          </a:p>
        </p:txBody>
      </p:sp>
      <p:sp>
        <p:nvSpPr>
          <p:cNvPr id="41" name="AutoShape 2"/>
          <p:cNvSpPr>
            <a:spLocks noChangeArrowheads="1"/>
          </p:cNvSpPr>
          <p:nvPr/>
        </p:nvSpPr>
        <p:spPr bwMode="auto">
          <a:xfrm>
            <a:off x="107504" y="2996951"/>
            <a:ext cx="8889751" cy="3722499"/>
          </a:xfrm>
          <a:prstGeom prst="roundRect">
            <a:avLst>
              <a:gd name="adj" fmla="val 16667"/>
            </a:avLst>
          </a:prstGeom>
          <a:solidFill>
            <a:srgbClr val="06EAE5"/>
          </a:solidFill>
          <a:ln w="9525">
            <a:solidFill>
              <a:schemeClr val="tx1"/>
            </a:solidFill>
            <a:round/>
            <a:headEnd/>
            <a:tailEnd/>
          </a:ln>
          <a:effectLst>
            <a:outerShdw dist="107763" dir="18900000" algn="ctr" rotWithShape="0">
              <a:schemeClr val="bg2"/>
            </a:outerShdw>
          </a:effectLst>
        </p:spPr>
        <p:txBody>
          <a:bodyPr wrap="none" anchor="ctr"/>
          <a:lstStyle/>
          <a:p>
            <a:pPr>
              <a:defRPr/>
            </a:pPr>
            <a:endParaRPr lang="zh-TW" altLang="en-US"/>
          </a:p>
        </p:txBody>
      </p:sp>
      <p:sp>
        <p:nvSpPr>
          <p:cNvPr id="48131" name="Rectangle 2"/>
          <p:cNvSpPr>
            <a:spLocks noGrp="1" noChangeArrowheads="1"/>
          </p:cNvSpPr>
          <p:nvPr>
            <p:ph type="title"/>
          </p:nvPr>
        </p:nvSpPr>
        <p:spPr>
          <a:xfrm>
            <a:off x="457200" y="277813"/>
            <a:ext cx="8229600" cy="98836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Tree</a:t>
            </a:r>
          </a:p>
        </p:txBody>
      </p:sp>
      <p:sp>
        <p:nvSpPr>
          <p:cNvPr id="48132" name="Rectangle 3"/>
          <p:cNvSpPr>
            <a:spLocks noGrp="1" noChangeArrowheads="1"/>
          </p:cNvSpPr>
          <p:nvPr>
            <p:ph type="body" idx="1"/>
          </p:nvPr>
        </p:nvSpPr>
        <p:spPr>
          <a:xfrm>
            <a:off x="309116" y="1145681"/>
            <a:ext cx="8670580" cy="1872208"/>
          </a:xfrm>
        </p:spPr>
        <p:txBody>
          <a:bodyPr/>
          <a:lstStyle/>
          <a:p>
            <a:pPr marL="0" indent="0" eaLnBrk="1" hangingPunct="1">
              <a:lnSpc>
                <a:spcPct val="90000"/>
              </a:lnSpc>
              <a:buFontTx/>
              <a:buNone/>
            </a:pPr>
            <a:r>
              <a:rPr lang="en-US" altLang="zh-TW" sz="3200" dirty="0" smtClean="0">
                <a:ea typeface="新細明體" charset="-120"/>
              </a:rPr>
              <a:t>Making the student sampling </a:t>
            </a:r>
            <a:r>
              <a:rPr lang="en-US" altLang="zh-TW" sz="3200" b="1" i="1" dirty="0" smtClean="0">
                <a:ea typeface="新細明體" charset="-120"/>
              </a:rPr>
              <a:t>independent</a:t>
            </a:r>
            <a:r>
              <a:rPr lang="en-US" altLang="zh-TW" sz="3200" dirty="0" smtClean="0">
                <a:ea typeface="新細明體" charset="-120"/>
              </a:rPr>
              <a:t>, that is “</a:t>
            </a:r>
            <a:r>
              <a:rPr lang="en-US" altLang="zh-TW" sz="3200" b="1" dirty="0" smtClean="0">
                <a:solidFill>
                  <a:schemeClr val="accent2"/>
                </a:solidFill>
                <a:ea typeface="新細明體" charset="-120"/>
              </a:rPr>
              <a:t>with replacement</a:t>
            </a:r>
            <a:r>
              <a:rPr lang="en-US" altLang="zh-TW" sz="3200" dirty="0" smtClean="0">
                <a:ea typeface="新細明體" charset="-120"/>
              </a:rPr>
              <a:t>” – a student could be picked first and picked again in the second round. </a:t>
            </a:r>
          </a:p>
        </p:txBody>
      </p:sp>
      <p:sp>
        <p:nvSpPr>
          <p:cNvPr id="48133" name="Text Box 5"/>
          <p:cNvSpPr txBox="1">
            <a:spLocks noChangeArrowheads="1"/>
          </p:cNvSpPr>
          <p:nvPr/>
        </p:nvSpPr>
        <p:spPr bwMode="auto">
          <a:xfrm>
            <a:off x="5881241" y="4889286"/>
            <a:ext cx="184150" cy="396875"/>
          </a:xfrm>
          <a:prstGeom prst="rect">
            <a:avLst/>
          </a:prstGeom>
          <a:noFill/>
          <a:ln w="28575">
            <a:noFill/>
            <a:miter lim="800000"/>
            <a:headEnd/>
            <a:tailEnd/>
          </a:ln>
        </p:spPr>
        <p:txBody>
          <a:bodyPr wrap="none">
            <a:spAutoFit/>
          </a:bodyPr>
          <a:lstStyle/>
          <a:p>
            <a:endParaRPr lang="zh-TW" altLang="zh-TW" sz="2000">
              <a:latin typeface="Arial Narrow" pitchFamily="34" charset="0"/>
            </a:endParaRPr>
          </a:p>
        </p:txBody>
      </p:sp>
      <p:grpSp>
        <p:nvGrpSpPr>
          <p:cNvPr id="2" name="Group 6"/>
          <p:cNvGrpSpPr>
            <a:grpSpLocks/>
          </p:cNvGrpSpPr>
          <p:nvPr/>
        </p:nvGrpSpPr>
        <p:grpSpPr bwMode="auto">
          <a:xfrm>
            <a:off x="309116" y="4178086"/>
            <a:ext cx="2133600" cy="1524000"/>
            <a:chOff x="816" y="2400"/>
            <a:chExt cx="1344" cy="768"/>
          </a:xfrm>
        </p:grpSpPr>
        <p:sp>
          <p:nvSpPr>
            <p:cNvPr id="48162" name="Line 7"/>
            <p:cNvSpPr>
              <a:spLocks noChangeShapeType="1"/>
            </p:cNvSpPr>
            <p:nvPr/>
          </p:nvSpPr>
          <p:spPr bwMode="auto">
            <a:xfrm flipH="1" flipV="1">
              <a:off x="816" y="2784"/>
              <a:ext cx="1344" cy="384"/>
            </a:xfrm>
            <a:prstGeom prst="line">
              <a:avLst/>
            </a:prstGeom>
            <a:noFill/>
            <a:ln w="38100">
              <a:solidFill>
                <a:schemeClr val="accent6">
                  <a:lumMod val="50000"/>
                </a:schemeClr>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48163" name="Line 8"/>
            <p:cNvSpPr>
              <a:spLocks noChangeShapeType="1"/>
            </p:cNvSpPr>
            <p:nvPr/>
          </p:nvSpPr>
          <p:spPr bwMode="auto">
            <a:xfrm flipV="1">
              <a:off x="816" y="2400"/>
              <a:ext cx="1344" cy="384"/>
            </a:xfrm>
            <a:prstGeom prst="line">
              <a:avLst/>
            </a:prstGeom>
            <a:noFill/>
            <a:ln w="38100">
              <a:solidFill>
                <a:schemeClr val="accent6">
                  <a:lumMod val="50000"/>
                </a:schemeClr>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grpSp>
      <p:grpSp>
        <p:nvGrpSpPr>
          <p:cNvPr id="3" name="Group 9"/>
          <p:cNvGrpSpPr>
            <a:grpSpLocks/>
          </p:cNvGrpSpPr>
          <p:nvPr/>
        </p:nvGrpSpPr>
        <p:grpSpPr bwMode="auto">
          <a:xfrm>
            <a:off x="2442716" y="3441486"/>
            <a:ext cx="2490145" cy="2663825"/>
            <a:chOff x="2576" y="2215"/>
            <a:chExt cx="1427" cy="1678"/>
          </a:xfrm>
        </p:grpSpPr>
        <p:grpSp>
          <p:nvGrpSpPr>
            <p:cNvPr id="4" name="Group 10"/>
            <p:cNvGrpSpPr>
              <a:grpSpLocks/>
            </p:cNvGrpSpPr>
            <p:nvPr/>
          </p:nvGrpSpPr>
          <p:grpSpPr bwMode="auto">
            <a:xfrm>
              <a:off x="2576" y="2215"/>
              <a:ext cx="1427" cy="544"/>
              <a:chOff x="816" y="2320"/>
              <a:chExt cx="1427" cy="544"/>
            </a:xfrm>
          </p:grpSpPr>
          <p:sp>
            <p:nvSpPr>
              <p:cNvPr id="48160" name="Line 11"/>
              <p:cNvSpPr>
                <a:spLocks noChangeShapeType="1"/>
              </p:cNvSpPr>
              <p:nvPr/>
            </p:nvSpPr>
            <p:spPr bwMode="auto">
              <a:xfrm flipH="1" flipV="1">
                <a:off x="816" y="2784"/>
                <a:ext cx="1427" cy="80"/>
              </a:xfrm>
              <a:prstGeom prst="line">
                <a:avLst/>
              </a:prstGeom>
              <a:noFill/>
              <a:ln w="38100">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48161" name="Line 12"/>
              <p:cNvSpPr>
                <a:spLocks noChangeShapeType="1"/>
              </p:cNvSpPr>
              <p:nvPr/>
            </p:nvSpPr>
            <p:spPr bwMode="auto">
              <a:xfrm flipV="1">
                <a:off x="816" y="2320"/>
                <a:ext cx="1385" cy="464"/>
              </a:xfrm>
              <a:prstGeom prst="line">
                <a:avLst/>
              </a:prstGeom>
              <a:noFill/>
              <a:ln w="38100">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grpSp>
        <p:grpSp>
          <p:nvGrpSpPr>
            <p:cNvPr id="5" name="Group 13"/>
            <p:cNvGrpSpPr>
              <a:grpSpLocks/>
            </p:cNvGrpSpPr>
            <p:nvPr/>
          </p:nvGrpSpPr>
          <p:grpSpPr bwMode="auto">
            <a:xfrm>
              <a:off x="2576" y="3213"/>
              <a:ext cx="1385" cy="680"/>
              <a:chOff x="816" y="2358"/>
              <a:chExt cx="1385" cy="680"/>
            </a:xfrm>
          </p:grpSpPr>
          <p:sp>
            <p:nvSpPr>
              <p:cNvPr id="48158" name="Line 14"/>
              <p:cNvSpPr>
                <a:spLocks noChangeShapeType="1"/>
              </p:cNvSpPr>
              <p:nvPr/>
            </p:nvSpPr>
            <p:spPr bwMode="auto">
              <a:xfrm flipH="1" flipV="1">
                <a:off x="816" y="2784"/>
                <a:ext cx="1385" cy="254"/>
              </a:xfrm>
              <a:prstGeom prst="line">
                <a:avLst/>
              </a:prstGeom>
              <a:noFill/>
              <a:ln w="38100">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48159" name="Line 15"/>
              <p:cNvSpPr>
                <a:spLocks noChangeShapeType="1"/>
              </p:cNvSpPr>
              <p:nvPr/>
            </p:nvSpPr>
            <p:spPr bwMode="auto">
              <a:xfrm flipV="1">
                <a:off x="816" y="2358"/>
                <a:ext cx="1385" cy="426"/>
              </a:xfrm>
              <a:prstGeom prst="line">
                <a:avLst/>
              </a:prstGeom>
              <a:noFill/>
              <a:ln w="38100">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grpSp>
      </p:grpSp>
      <p:sp>
        <p:nvSpPr>
          <p:cNvPr id="48136" name="Text Box 16"/>
          <p:cNvSpPr txBox="1">
            <a:spLocks noChangeArrowheads="1"/>
          </p:cNvSpPr>
          <p:nvPr/>
        </p:nvSpPr>
        <p:spPr bwMode="auto">
          <a:xfrm>
            <a:off x="4932040" y="3153206"/>
            <a:ext cx="559769" cy="523220"/>
          </a:xfrm>
          <a:prstGeom prst="rect">
            <a:avLst/>
          </a:prstGeom>
          <a:noFill/>
          <a:ln w="9525">
            <a:noFill/>
            <a:miter lim="800000"/>
            <a:headEnd/>
            <a:tailEnd/>
          </a:ln>
        </p:spPr>
        <p:txBody>
          <a:bodyPr wrap="none">
            <a:spAutoFit/>
          </a:bodyPr>
          <a:lstStyle/>
          <a:p>
            <a:r>
              <a:rPr lang="en-US" altLang="zh-TW" sz="2800" dirty="0" smtClean="0">
                <a:solidFill>
                  <a:schemeClr val="accent6">
                    <a:lumMod val="50000"/>
                  </a:schemeClr>
                </a:solidFill>
                <a:effectLst>
                  <a:outerShdw blurRad="38100" dist="38100" dir="2700000" algn="tl">
                    <a:srgbClr val="000000"/>
                  </a:outerShdw>
                </a:effectLst>
                <a:latin typeface="+mn-lt"/>
                <a:ea typeface="+mn-ea"/>
              </a:rPr>
              <a:t>F</a:t>
            </a:r>
            <a:r>
              <a:rPr lang="en-US" altLang="zh-TW" sz="2800" dirty="0" smtClean="0">
                <a:solidFill>
                  <a:srgbClr val="CC00CC"/>
                </a:solidFill>
                <a:effectLst>
                  <a:outerShdw blurRad="38100" dist="38100" dir="2700000" algn="tl">
                    <a:srgbClr val="000000"/>
                  </a:outerShdw>
                </a:effectLst>
                <a:latin typeface="+mn-lt"/>
                <a:ea typeface="+mn-ea"/>
              </a:rPr>
              <a:t>F</a:t>
            </a:r>
            <a:endParaRPr lang="en-US" altLang="zh-TW" sz="2800" dirty="0">
              <a:solidFill>
                <a:srgbClr val="CC00CC"/>
              </a:solidFill>
              <a:effectLst>
                <a:outerShdw blurRad="38100" dist="38100" dir="2700000" algn="tl">
                  <a:srgbClr val="000000"/>
                </a:outerShdw>
              </a:effectLst>
              <a:latin typeface="+mn-lt"/>
              <a:ea typeface="+mn-ea"/>
            </a:endParaRPr>
          </a:p>
        </p:txBody>
      </p:sp>
      <p:sp>
        <p:nvSpPr>
          <p:cNvPr id="48137" name="Text Box 17"/>
          <p:cNvSpPr txBox="1">
            <a:spLocks noChangeArrowheads="1"/>
          </p:cNvSpPr>
          <p:nvPr/>
        </p:nvSpPr>
        <p:spPr bwMode="auto">
          <a:xfrm>
            <a:off x="4881116" y="4935324"/>
            <a:ext cx="649537" cy="523220"/>
          </a:xfrm>
          <a:prstGeom prst="rect">
            <a:avLst/>
          </a:prstGeom>
          <a:noFill/>
          <a:ln w="9525">
            <a:noFill/>
            <a:miter lim="800000"/>
            <a:headEnd/>
            <a:tailEnd/>
          </a:ln>
        </p:spPr>
        <p:txBody>
          <a:bodyPr wrap="none">
            <a:spAutoFit/>
          </a:bodyPr>
          <a:lstStyle/>
          <a:p>
            <a:pPr algn="l"/>
            <a:r>
              <a:rPr lang="en-US" altLang="zh-TW" sz="2800" dirty="0">
                <a:solidFill>
                  <a:schemeClr val="accent6">
                    <a:lumMod val="50000"/>
                  </a:schemeClr>
                </a:solidFill>
                <a:effectLst>
                  <a:outerShdw blurRad="38100" dist="38100" dir="2700000" algn="tl">
                    <a:srgbClr val="000000"/>
                  </a:outerShdw>
                </a:effectLst>
                <a:latin typeface="+mn-lt"/>
                <a:ea typeface="+mn-ea"/>
              </a:rPr>
              <a:t>M</a:t>
            </a:r>
            <a:r>
              <a:rPr lang="en-US" altLang="zh-TW" sz="2800" dirty="0">
                <a:solidFill>
                  <a:srgbClr val="CC00CC"/>
                </a:solidFill>
                <a:effectLst>
                  <a:outerShdw blurRad="38100" dist="38100" dir="2700000" algn="tl">
                    <a:srgbClr val="000000"/>
                  </a:outerShdw>
                </a:effectLst>
                <a:latin typeface="+mn-lt"/>
                <a:ea typeface="+mn-ea"/>
              </a:rPr>
              <a:t>F</a:t>
            </a:r>
          </a:p>
        </p:txBody>
      </p:sp>
      <p:sp>
        <p:nvSpPr>
          <p:cNvPr id="48138" name="Text Box 18"/>
          <p:cNvSpPr txBox="1">
            <a:spLocks noChangeArrowheads="1"/>
          </p:cNvSpPr>
          <p:nvPr/>
        </p:nvSpPr>
        <p:spPr bwMode="auto">
          <a:xfrm>
            <a:off x="4881116" y="6002124"/>
            <a:ext cx="739305" cy="523220"/>
          </a:xfrm>
          <a:prstGeom prst="rect">
            <a:avLst/>
          </a:prstGeom>
          <a:noFill/>
          <a:ln w="9525">
            <a:noFill/>
            <a:miter lim="800000"/>
            <a:headEnd/>
            <a:tailEnd/>
          </a:ln>
        </p:spPr>
        <p:txBody>
          <a:bodyPr wrap="none">
            <a:spAutoFit/>
          </a:bodyPr>
          <a:lstStyle/>
          <a:p>
            <a:pPr algn="l"/>
            <a:r>
              <a:rPr lang="en-US" altLang="zh-TW" sz="2800" dirty="0">
                <a:solidFill>
                  <a:schemeClr val="accent6">
                    <a:lumMod val="50000"/>
                  </a:schemeClr>
                </a:solidFill>
                <a:effectLst>
                  <a:outerShdw blurRad="38100" dist="38100" dir="2700000" algn="tl">
                    <a:srgbClr val="000000"/>
                  </a:outerShdw>
                </a:effectLst>
                <a:latin typeface="+mn-lt"/>
                <a:ea typeface="+mn-ea"/>
              </a:rPr>
              <a:t>M</a:t>
            </a:r>
            <a:r>
              <a:rPr lang="en-US" altLang="zh-TW" sz="2800" dirty="0">
                <a:solidFill>
                  <a:srgbClr val="CC00CC"/>
                </a:solidFill>
                <a:effectLst>
                  <a:outerShdw blurRad="38100" dist="38100" dir="2700000" algn="tl">
                    <a:srgbClr val="000000"/>
                  </a:outerShdw>
                </a:effectLst>
                <a:latin typeface="+mn-lt"/>
                <a:ea typeface="+mn-ea"/>
              </a:rPr>
              <a:t>M</a:t>
            </a:r>
          </a:p>
        </p:txBody>
      </p:sp>
      <p:sp>
        <p:nvSpPr>
          <p:cNvPr id="48139" name="Text Box 19"/>
          <p:cNvSpPr txBox="1">
            <a:spLocks noChangeArrowheads="1"/>
          </p:cNvSpPr>
          <p:nvPr/>
        </p:nvSpPr>
        <p:spPr bwMode="auto">
          <a:xfrm>
            <a:off x="4932040" y="4017302"/>
            <a:ext cx="649537" cy="523220"/>
          </a:xfrm>
          <a:prstGeom prst="rect">
            <a:avLst/>
          </a:prstGeom>
          <a:noFill/>
          <a:ln w="9525">
            <a:noFill/>
            <a:miter lim="800000"/>
            <a:headEnd/>
            <a:tailEnd/>
          </a:ln>
        </p:spPr>
        <p:txBody>
          <a:bodyPr wrap="none">
            <a:spAutoFit/>
          </a:bodyPr>
          <a:lstStyle/>
          <a:p>
            <a:pPr algn="l"/>
            <a:r>
              <a:rPr lang="en-US" altLang="zh-TW" sz="2800" dirty="0">
                <a:solidFill>
                  <a:schemeClr val="accent6">
                    <a:lumMod val="50000"/>
                  </a:schemeClr>
                </a:solidFill>
                <a:effectLst>
                  <a:outerShdw blurRad="38100" dist="38100" dir="2700000" algn="tl">
                    <a:srgbClr val="000000"/>
                  </a:outerShdw>
                </a:effectLst>
                <a:latin typeface="+mn-lt"/>
                <a:ea typeface="+mn-ea"/>
              </a:rPr>
              <a:t>F</a:t>
            </a:r>
            <a:r>
              <a:rPr lang="en-US" altLang="zh-TW" sz="2800" dirty="0">
                <a:solidFill>
                  <a:srgbClr val="CC00CC"/>
                </a:solidFill>
                <a:effectLst>
                  <a:outerShdw blurRad="38100" dist="38100" dir="2700000" algn="tl">
                    <a:srgbClr val="000000"/>
                  </a:outerShdw>
                </a:effectLst>
                <a:latin typeface="+mn-lt"/>
                <a:ea typeface="+mn-ea"/>
              </a:rPr>
              <a:t>M</a:t>
            </a:r>
          </a:p>
        </p:txBody>
      </p:sp>
      <p:grpSp>
        <p:nvGrpSpPr>
          <p:cNvPr id="6" name="Group 20"/>
          <p:cNvGrpSpPr>
            <a:grpSpLocks/>
          </p:cNvGrpSpPr>
          <p:nvPr/>
        </p:nvGrpSpPr>
        <p:grpSpPr bwMode="auto">
          <a:xfrm>
            <a:off x="172591" y="4073310"/>
            <a:ext cx="2144712" cy="1720850"/>
            <a:chOff x="1146" y="2613"/>
            <a:chExt cx="1351" cy="1084"/>
          </a:xfrm>
        </p:grpSpPr>
        <p:sp>
          <p:nvSpPr>
            <p:cNvPr id="48153" name="Text Box 21"/>
            <p:cNvSpPr txBox="1">
              <a:spLocks noChangeArrowheads="1"/>
            </p:cNvSpPr>
            <p:nvPr/>
          </p:nvSpPr>
          <p:spPr bwMode="auto">
            <a:xfrm>
              <a:off x="2092" y="2927"/>
              <a:ext cx="116" cy="231"/>
            </a:xfrm>
            <a:prstGeom prst="rect">
              <a:avLst/>
            </a:prstGeom>
            <a:noFill/>
            <a:ln w="9525">
              <a:noFill/>
              <a:miter lim="800000"/>
              <a:headEnd/>
              <a:tailEnd/>
            </a:ln>
          </p:spPr>
          <p:txBody>
            <a:bodyPr wrap="none">
              <a:spAutoFit/>
            </a:bodyPr>
            <a:lstStyle/>
            <a:p>
              <a:pPr algn="l"/>
              <a:endParaRPr lang="zh-TW" altLang="zh-TW" sz="1800">
                <a:solidFill>
                  <a:schemeClr val="accent2"/>
                </a:solidFill>
                <a:latin typeface="Arial Narrow" pitchFamily="34" charset="0"/>
              </a:endParaRPr>
            </a:p>
          </p:txBody>
        </p:sp>
        <p:sp>
          <p:nvSpPr>
            <p:cNvPr id="48154" name="Text Box 22"/>
            <p:cNvSpPr txBox="1">
              <a:spLocks noChangeArrowheads="1"/>
            </p:cNvSpPr>
            <p:nvPr/>
          </p:nvSpPr>
          <p:spPr bwMode="auto">
            <a:xfrm rot="20369930">
              <a:off x="1197" y="2613"/>
              <a:ext cx="1295" cy="330"/>
            </a:xfrm>
            <a:prstGeom prst="rect">
              <a:avLst/>
            </a:prstGeom>
            <a:noFill/>
            <a:ln w="28575">
              <a:noFill/>
              <a:miter lim="800000"/>
              <a:headEnd/>
              <a:tailEnd/>
            </a:ln>
          </p:spPr>
          <p:txBody>
            <a:bodyPr wrap="none">
              <a:spAutoFit/>
            </a:bodyPr>
            <a:lstStyle/>
            <a:p>
              <a:r>
                <a:rPr lang="en-US" altLang="zh-TW" sz="2800" dirty="0">
                  <a:solidFill>
                    <a:schemeClr val="accent6">
                      <a:lumMod val="50000"/>
                    </a:schemeClr>
                  </a:solidFill>
                  <a:effectLst>
                    <a:outerShdw blurRad="38100" dist="38100" dir="2700000" algn="tl">
                      <a:srgbClr val="000000"/>
                    </a:outerShdw>
                  </a:effectLst>
                  <a:latin typeface="+mn-lt"/>
                  <a:ea typeface="+mn-ea"/>
                </a:rPr>
                <a:t>P(F) = 3/10</a:t>
              </a:r>
            </a:p>
          </p:txBody>
        </p:sp>
        <p:sp>
          <p:nvSpPr>
            <p:cNvPr id="48155" name="Text Box 23"/>
            <p:cNvSpPr txBox="1">
              <a:spLocks noChangeArrowheads="1"/>
            </p:cNvSpPr>
            <p:nvPr/>
          </p:nvSpPr>
          <p:spPr bwMode="auto">
            <a:xfrm rot="1120254">
              <a:off x="1146" y="3367"/>
              <a:ext cx="1351" cy="330"/>
            </a:xfrm>
            <a:prstGeom prst="rect">
              <a:avLst/>
            </a:prstGeom>
            <a:noFill/>
            <a:ln w="28575">
              <a:noFill/>
              <a:miter lim="800000"/>
              <a:headEnd/>
              <a:tailEnd/>
            </a:ln>
          </p:spPr>
          <p:txBody>
            <a:bodyPr wrap="none">
              <a:spAutoFit/>
            </a:bodyPr>
            <a:lstStyle/>
            <a:p>
              <a:r>
                <a:rPr lang="en-US" altLang="zh-TW" sz="2800" dirty="0" smtClean="0">
                  <a:solidFill>
                    <a:schemeClr val="accent6">
                      <a:lumMod val="50000"/>
                    </a:schemeClr>
                  </a:solidFill>
                  <a:effectLst>
                    <a:outerShdw blurRad="38100" dist="38100" dir="2700000" algn="tl">
                      <a:srgbClr val="000000"/>
                    </a:outerShdw>
                  </a:effectLst>
                  <a:latin typeface="+mn-lt"/>
                  <a:ea typeface="+mn-ea"/>
                </a:rPr>
                <a:t>P(M</a:t>
              </a:r>
              <a:r>
                <a:rPr lang="en-US" altLang="zh-TW" sz="2800" dirty="0">
                  <a:solidFill>
                    <a:schemeClr val="accent6">
                      <a:lumMod val="50000"/>
                    </a:schemeClr>
                  </a:solidFill>
                  <a:effectLst>
                    <a:outerShdw blurRad="38100" dist="38100" dir="2700000" algn="tl">
                      <a:srgbClr val="000000"/>
                    </a:outerShdw>
                  </a:effectLst>
                  <a:latin typeface="+mn-lt"/>
                  <a:ea typeface="+mn-ea"/>
                </a:rPr>
                <a:t>) = 7/10</a:t>
              </a:r>
            </a:p>
          </p:txBody>
        </p:sp>
      </p:grpSp>
      <p:grpSp>
        <p:nvGrpSpPr>
          <p:cNvPr id="7" name="Group 24"/>
          <p:cNvGrpSpPr>
            <a:grpSpLocks/>
          </p:cNvGrpSpPr>
          <p:nvPr/>
        </p:nvGrpSpPr>
        <p:grpSpPr bwMode="auto">
          <a:xfrm>
            <a:off x="2290319" y="3295437"/>
            <a:ext cx="2643188" cy="3030538"/>
            <a:chOff x="2480" y="2110"/>
            <a:chExt cx="1665" cy="1909"/>
          </a:xfrm>
        </p:grpSpPr>
        <p:sp>
          <p:nvSpPr>
            <p:cNvPr id="48147" name="Text Box 25"/>
            <p:cNvSpPr txBox="1">
              <a:spLocks noChangeArrowheads="1"/>
            </p:cNvSpPr>
            <p:nvPr/>
          </p:nvSpPr>
          <p:spPr bwMode="auto">
            <a:xfrm>
              <a:off x="3497" y="2448"/>
              <a:ext cx="116" cy="231"/>
            </a:xfrm>
            <a:prstGeom prst="rect">
              <a:avLst/>
            </a:prstGeom>
            <a:noFill/>
            <a:ln w="9525">
              <a:noFill/>
              <a:miter lim="800000"/>
              <a:headEnd/>
              <a:tailEnd/>
            </a:ln>
          </p:spPr>
          <p:txBody>
            <a:bodyPr wrap="none">
              <a:spAutoFit/>
            </a:bodyPr>
            <a:lstStyle/>
            <a:p>
              <a:pPr algn="l"/>
              <a:endParaRPr lang="zh-TW" altLang="zh-TW" sz="1800">
                <a:solidFill>
                  <a:srgbClr val="CC0099"/>
                </a:solidFill>
                <a:latin typeface="Arial Narrow" pitchFamily="34" charset="0"/>
              </a:endParaRPr>
            </a:p>
          </p:txBody>
        </p:sp>
        <p:sp>
          <p:nvSpPr>
            <p:cNvPr id="48148" name="Text Box 26"/>
            <p:cNvSpPr txBox="1">
              <a:spLocks noChangeArrowheads="1"/>
            </p:cNvSpPr>
            <p:nvPr/>
          </p:nvSpPr>
          <p:spPr bwMode="auto">
            <a:xfrm>
              <a:off x="3497" y="3408"/>
              <a:ext cx="116" cy="231"/>
            </a:xfrm>
            <a:prstGeom prst="rect">
              <a:avLst/>
            </a:prstGeom>
            <a:noFill/>
            <a:ln w="9525">
              <a:noFill/>
              <a:miter lim="800000"/>
              <a:headEnd/>
              <a:tailEnd/>
            </a:ln>
          </p:spPr>
          <p:txBody>
            <a:bodyPr wrap="none">
              <a:spAutoFit/>
            </a:bodyPr>
            <a:lstStyle/>
            <a:p>
              <a:pPr algn="l"/>
              <a:endParaRPr lang="zh-TW" altLang="zh-TW" sz="1800">
                <a:solidFill>
                  <a:srgbClr val="CC0099"/>
                </a:solidFill>
                <a:latin typeface="Arial Narrow" pitchFamily="34" charset="0"/>
              </a:endParaRPr>
            </a:p>
          </p:txBody>
        </p:sp>
        <p:sp>
          <p:nvSpPr>
            <p:cNvPr id="48149" name="Text Box 27"/>
            <p:cNvSpPr txBox="1">
              <a:spLocks noChangeArrowheads="1"/>
            </p:cNvSpPr>
            <p:nvPr/>
          </p:nvSpPr>
          <p:spPr bwMode="auto">
            <a:xfrm rot="20632707">
              <a:off x="2527" y="3109"/>
              <a:ext cx="1556" cy="330"/>
            </a:xfrm>
            <a:prstGeom prst="rect">
              <a:avLst/>
            </a:prstGeom>
            <a:noFill/>
            <a:ln w="28575">
              <a:noFill/>
              <a:miter lim="800000"/>
              <a:headEnd/>
              <a:tailEnd/>
            </a:ln>
          </p:spPr>
          <p:txBody>
            <a:bodyPr wrap="none">
              <a:spAutoFit/>
            </a:bodyPr>
            <a:lstStyle/>
            <a:p>
              <a:r>
                <a:rPr lang="en-US" altLang="zh-TW" sz="2800" dirty="0">
                  <a:solidFill>
                    <a:srgbClr val="CC00CC"/>
                  </a:solidFill>
                  <a:effectLst>
                    <a:outerShdw blurRad="38100" dist="38100" dir="2700000" algn="tl">
                      <a:srgbClr val="000000"/>
                    </a:outerShdw>
                  </a:effectLst>
                  <a:latin typeface="+mn-lt"/>
                  <a:ea typeface="+mn-ea"/>
                </a:rPr>
                <a:t>P(F|M) = 3/10</a:t>
              </a:r>
            </a:p>
          </p:txBody>
        </p:sp>
        <p:sp>
          <p:nvSpPr>
            <p:cNvPr id="48150" name="Text Box 28"/>
            <p:cNvSpPr txBox="1">
              <a:spLocks noChangeArrowheads="1"/>
            </p:cNvSpPr>
            <p:nvPr/>
          </p:nvSpPr>
          <p:spPr bwMode="auto">
            <a:xfrm rot="20613029">
              <a:off x="2480" y="2110"/>
              <a:ext cx="1570" cy="330"/>
            </a:xfrm>
            <a:prstGeom prst="rect">
              <a:avLst/>
            </a:prstGeom>
            <a:noFill/>
            <a:ln w="28575">
              <a:noFill/>
              <a:miter lim="800000"/>
              <a:headEnd/>
              <a:tailEnd/>
            </a:ln>
          </p:spPr>
          <p:txBody>
            <a:bodyPr wrap="none">
              <a:spAutoFit/>
            </a:bodyPr>
            <a:lstStyle/>
            <a:p>
              <a:r>
                <a:rPr lang="en-US" altLang="zh-TW" sz="2800" dirty="0">
                  <a:solidFill>
                    <a:srgbClr val="CC00CC"/>
                  </a:solidFill>
                  <a:effectLst>
                    <a:outerShdw blurRad="38100" dist="38100" dir="2700000" algn="tl">
                      <a:srgbClr val="000000"/>
                    </a:outerShdw>
                  </a:effectLst>
                  <a:latin typeface="+mn-lt"/>
                  <a:ea typeface="+mn-ea"/>
                </a:rPr>
                <a:t>P(F|F) =  3/10</a:t>
              </a:r>
            </a:p>
          </p:txBody>
        </p:sp>
        <p:sp>
          <p:nvSpPr>
            <p:cNvPr id="48151" name="Text Box 29"/>
            <p:cNvSpPr txBox="1">
              <a:spLocks noChangeArrowheads="1"/>
            </p:cNvSpPr>
            <p:nvPr/>
          </p:nvSpPr>
          <p:spPr bwMode="auto">
            <a:xfrm rot="580436">
              <a:off x="2595" y="3689"/>
              <a:ext cx="1542" cy="330"/>
            </a:xfrm>
            <a:prstGeom prst="rect">
              <a:avLst/>
            </a:prstGeom>
            <a:noFill/>
            <a:ln w="28575">
              <a:noFill/>
              <a:miter lim="800000"/>
              <a:headEnd/>
              <a:tailEnd/>
            </a:ln>
          </p:spPr>
          <p:txBody>
            <a:bodyPr wrap="none">
              <a:spAutoFit/>
            </a:bodyPr>
            <a:lstStyle/>
            <a:p>
              <a:r>
                <a:rPr lang="en-US" altLang="zh-TW" sz="2800" dirty="0" smtClean="0">
                  <a:solidFill>
                    <a:srgbClr val="CC00CC"/>
                  </a:solidFill>
                  <a:effectLst>
                    <a:outerShdw blurRad="38100" dist="38100" dir="2700000" algn="tl">
                      <a:srgbClr val="000000"/>
                    </a:outerShdw>
                  </a:effectLst>
                  <a:latin typeface="+mn-lt"/>
                  <a:ea typeface="+mn-ea"/>
                </a:rPr>
                <a:t>P(M|M</a:t>
              </a:r>
              <a:r>
                <a:rPr lang="en-US" altLang="zh-TW" sz="2800" dirty="0">
                  <a:solidFill>
                    <a:srgbClr val="CC00CC"/>
                  </a:solidFill>
                  <a:effectLst>
                    <a:outerShdw blurRad="38100" dist="38100" dir="2700000" algn="tl">
                      <a:srgbClr val="000000"/>
                    </a:outerShdw>
                  </a:effectLst>
                  <a:latin typeface="+mn-lt"/>
                  <a:ea typeface="+mn-ea"/>
                </a:rPr>
                <a:t>) =7/10</a:t>
              </a:r>
            </a:p>
          </p:txBody>
        </p:sp>
        <p:sp>
          <p:nvSpPr>
            <p:cNvPr id="48152" name="Text Box 30"/>
            <p:cNvSpPr txBox="1">
              <a:spLocks noChangeArrowheads="1"/>
            </p:cNvSpPr>
            <p:nvPr/>
          </p:nvSpPr>
          <p:spPr bwMode="auto">
            <a:xfrm rot="209963">
              <a:off x="2589" y="2659"/>
              <a:ext cx="1556" cy="330"/>
            </a:xfrm>
            <a:prstGeom prst="rect">
              <a:avLst/>
            </a:prstGeom>
            <a:noFill/>
            <a:ln w="28575">
              <a:noFill/>
              <a:miter lim="800000"/>
              <a:headEnd/>
              <a:tailEnd/>
            </a:ln>
          </p:spPr>
          <p:txBody>
            <a:bodyPr wrap="none">
              <a:spAutoFit/>
            </a:bodyPr>
            <a:lstStyle/>
            <a:p>
              <a:r>
                <a:rPr lang="en-US" altLang="zh-TW" sz="2800" dirty="0" smtClean="0">
                  <a:solidFill>
                    <a:srgbClr val="CC00CC"/>
                  </a:solidFill>
                  <a:effectLst>
                    <a:outerShdw blurRad="38100" dist="38100" dir="2700000" algn="tl">
                      <a:srgbClr val="000000"/>
                    </a:outerShdw>
                  </a:effectLst>
                  <a:latin typeface="+mn-lt"/>
                  <a:ea typeface="+mn-ea"/>
                </a:rPr>
                <a:t>P(M|F</a:t>
              </a:r>
              <a:r>
                <a:rPr lang="en-US" altLang="zh-TW" sz="2800" dirty="0">
                  <a:solidFill>
                    <a:srgbClr val="CC00CC"/>
                  </a:solidFill>
                  <a:effectLst>
                    <a:outerShdw blurRad="38100" dist="38100" dir="2700000" algn="tl">
                      <a:srgbClr val="000000"/>
                    </a:outerShdw>
                  </a:effectLst>
                  <a:latin typeface="+mn-lt"/>
                  <a:ea typeface="+mn-ea"/>
                </a:rPr>
                <a:t>) = 7/10</a:t>
              </a:r>
            </a:p>
          </p:txBody>
        </p:sp>
      </p:grpSp>
      <p:grpSp>
        <p:nvGrpSpPr>
          <p:cNvPr id="8" name="Group 31"/>
          <p:cNvGrpSpPr>
            <a:grpSpLocks/>
          </p:cNvGrpSpPr>
          <p:nvPr/>
        </p:nvGrpSpPr>
        <p:grpSpPr bwMode="auto">
          <a:xfrm>
            <a:off x="5363728" y="3141450"/>
            <a:ext cx="3582298" cy="3332163"/>
            <a:chOff x="4473" y="2026"/>
            <a:chExt cx="2257" cy="2099"/>
          </a:xfrm>
        </p:grpSpPr>
        <p:sp>
          <p:nvSpPr>
            <p:cNvPr id="48143" name="Text Box 32"/>
            <p:cNvSpPr txBox="1">
              <a:spLocks noChangeArrowheads="1"/>
            </p:cNvSpPr>
            <p:nvPr/>
          </p:nvSpPr>
          <p:spPr bwMode="auto">
            <a:xfrm>
              <a:off x="4473" y="2026"/>
              <a:ext cx="2075" cy="330"/>
            </a:xfrm>
            <a:prstGeom prst="rect">
              <a:avLst/>
            </a:prstGeom>
            <a:noFill/>
            <a:ln w="9525">
              <a:noFill/>
              <a:miter lim="800000"/>
              <a:headEnd/>
              <a:tailEnd/>
            </a:ln>
          </p:spPr>
          <p:txBody>
            <a:bodyPr wrap="none">
              <a:spAutoFit/>
            </a:bodyPr>
            <a:lstStyle/>
            <a:p>
              <a:pPr algn="l"/>
              <a:r>
                <a:rPr lang="en-US" altLang="zh-TW" sz="2800" dirty="0">
                  <a:solidFill>
                    <a:srgbClr val="000F2E"/>
                  </a:solidFill>
                  <a:effectLst>
                    <a:outerShdw blurRad="38100" dist="38100" dir="2700000" algn="tl">
                      <a:srgbClr val="000000"/>
                    </a:outerShdw>
                  </a:effectLst>
                  <a:latin typeface="+mn-lt"/>
                  <a:ea typeface="+mn-ea"/>
                </a:rPr>
                <a:t>P(FF)=(3/10)(3/10)</a:t>
              </a:r>
            </a:p>
          </p:txBody>
        </p:sp>
        <p:sp>
          <p:nvSpPr>
            <p:cNvPr id="48144" name="Text Box 33"/>
            <p:cNvSpPr txBox="1">
              <a:spLocks noChangeArrowheads="1"/>
            </p:cNvSpPr>
            <p:nvPr/>
          </p:nvSpPr>
          <p:spPr bwMode="auto">
            <a:xfrm>
              <a:off x="4519" y="2570"/>
              <a:ext cx="2132" cy="330"/>
            </a:xfrm>
            <a:prstGeom prst="rect">
              <a:avLst/>
            </a:prstGeom>
            <a:noFill/>
            <a:ln w="9525">
              <a:noFill/>
              <a:miter lim="800000"/>
              <a:headEnd/>
              <a:tailEnd/>
            </a:ln>
          </p:spPr>
          <p:txBody>
            <a:bodyPr wrap="none">
              <a:spAutoFit/>
            </a:bodyPr>
            <a:lstStyle/>
            <a:p>
              <a:r>
                <a:rPr lang="en-US" altLang="zh-TW" sz="2800" dirty="0">
                  <a:solidFill>
                    <a:srgbClr val="000F2E"/>
                  </a:solidFill>
                  <a:effectLst>
                    <a:outerShdw blurRad="38100" dist="38100" dir="2700000" algn="tl">
                      <a:srgbClr val="000000"/>
                    </a:outerShdw>
                  </a:effectLst>
                  <a:latin typeface="+mn-lt"/>
                  <a:ea typeface="+mn-ea"/>
                </a:rPr>
                <a:t>P(FM)=(3/10)(7/10)</a:t>
              </a:r>
            </a:p>
          </p:txBody>
        </p:sp>
        <p:sp>
          <p:nvSpPr>
            <p:cNvPr id="48145" name="Text Box 34"/>
            <p:cNvSpPr txBox="1">
              <a:spLocks noChangeArrowheads="1"/>
            </p:cNvSpPr>
            <p:nvPr/>
          </p:nvSpPr>
          <p:spPr bwMode="auto">
            <a:xfrm>
              <a:off x="4519" y="3160"/>
              <a:ext cx="2132" cy="330"/>
            </a:xfrm>
            <a:prstGeom prst="rect">
              <a:avLst/>
            </a:prstGeom>
            <a:noFill/>
            <a:ln w="9525">
              <a:noFill/>
              <a:miter lim="800000"/>
              <a:headEnd/>
              <a:tailEnd/>
            </a:ln>
          </p:spPr>
          <p:txBody>
            <a:bodyPr wrap="none">
              <a:spAutoFit/>
            </a:bodyPr>
            <a:lstStyle/>
            <a:p>
              <a:pPr algn="l"/>
              <a:r>
                <a:rPr lang="en-US" altLang="zh-TW" sz="2800" dirty="0">
                  <a:solidFill>
                    <a:srgbClr val="000F2E"/>
                  </a:solidFill>
                  <a:effectLst>
                    <a:outerShdw blurRad="38100" dist="38100" dir="2700000" algn="tl">
                      <a:srgbClr val="000000"/>
                    </a:outerShdw>
                  </a:effectLst>
                  <a:latin typeface="+mn-lt"/>
                  <a:ea typeface="+mn-ea"/>
                </a:rPr>
                <a:t>P(MF)=(7/10)(3/10)</a:t>
              </a:r>
            </a:p>
          </p:txBody>
        </p:sp>
        <p:sp>
          <p:nvSpPr>
            <p:cNvPr id="48146" name="Text Box 35"/>
            <p:cNvSpPr txBox="1">
              <a:spLocks noChangeArrowheads="1"/>
            </p:cNvSpPr>
            <p:nvPr/>
          </p:nvSpPr>
          <p:spPr bwMode="auto">
            <a:xfrm>
              <a:off x="4564" y="3795"/>
              <a:ext cx="2166" cy="330"/>
            </a:xfrm>
            <a:prstGeom prst="rect">
              <a:avLst/>
            </a:prstGeom>
            <a:noFill/>
            <a:ln w="9525">
              <a:noFill/>
              <a:miter lim="800000"/>
              <a:headEnd/>
              <a:tailEnd/>
            </a:ln>
          </p:spPr>
          <p:txBody>
            <a:bodyPr wrap="square">
              <a:spAutoFit/>
            </a:bodyPr>
            <a:lstStyle/>
            <a:p>
              <a:r>
                <a:rPr lang="en-US" altLang="zh-TW" sz="2800" dirty="0">
                  <a:solidFill>
                    <a:srgbClr val="000F2E"/>
                  </a:solidFill>
                  <a:effectLst>
                    <a:outerShdw blurRad="38100" dist="38100" dir="2700000" algn="tl">
                      <a:srgbClr val="000000"/>
                    </a:outerShdw>
                  </a:effectLst>
                  <a:latin typeface="+mn-lt"/>
                  <a:ea typeface="+mn-ea"/>
                </a:rPr>
                <a:t>P(MM)=(7/10)(7/10)</a:t>
              </a:r>
            </a:p>
          </p:txBody>
        </p:sp>
      </p:grpSp>
      <p:sp>
        <p:nvSpPr>
          <p:cNvPr id="38" name="Text Box 12"/>
          <p:cNvSpPr txBox="1">
            <a:spLocks noChangeArrowheads="1"/>
          </p:cNvSpPr>
          <p:nvPr/>
        </p:nvSpPr>
        <p:spPr bwMode="auto">
          <a:xfrm>
            <a:off x="0" y="4725144"/>
            <a:ext cx="987425" cy="457200"/>
          </a:xfrm>
          <a:prstGeom prst="rect">
            <a:avLst/>
          </a:prstGeom>
          <a:noFill/>
          <a:ln w="9525">
            <a:noFill/>
            <a:miter lim="800000"/>
            <a:headEnd/>
            <a:tailEnd/>
          </a:ln>
          <a:effectLst/>
        </p:spPr>
        <p:txBody>
          <a:bodyPr wrap="none">
            <a:spAutoFit/>
          </a:bodyPr>
          <a:lstStyle/>
          <a:p>
            <a:pPr eaLnBrk="0" hangingPunct="0">
              <a:defRPr/>
            </a:pPr>
            <a:r>
              <a:rPr kumimoji="0" lang="en-US" altLang="zh-TW" sz="2400" dirty="0">
                <a:solidFill>
                  <a:schemeClr val="accent6">
                    <a:lumMod val="50000"/>
                  </a:schemeClr>
                </a:solidFill>
                <a:effectLst>
                  <a:outerShdw blurRad="38100" dist="38100" dir="2700000" algn="tl">
                    <a:srgbClr val="000000"/>
                  </a:outerShdw>
                </a:effectLst>
              </a:rPr>
              <a:t>Origin</a:t>
            </a:r>
            <a:endParaRPr kumimoji="0" lang="en-US" altLang="zh-TW" sz="2400" dirty="0">
              <a:solidFill>
                <a:schemeClr val="accent6">
                  <a:lumMod val="50000"/>
                </a:schemeClr>
              </a:solidFill>
            </a:endParaRPr>
          </a:p>
        </p:txBody>
      </p:sp>
      <p:sp>
        <p:nvSpPr>
          <p:cNvPr id="39" name="Text Box 18"/>
          <p:cNvSpPr txBox="1">
            <a:spLocks noChangeArrowheads="1"/>
          </p:cNvSpPr>
          <p:nvPr/>
        </p:nvSpPr>
        <p:spPr bwMode="auto">
          <a:xfrm>
            <a:off x="2195736" y="3789040"/>
            <a:ext cx="372218" cy="523220"/>
          </a:xfrm>
          <a:prstGeom prst="rect">
            <a:avLst/>
          </a:prstGeom>
          <a:noFill/>
          <a:ln w="9525">
            <a:noFill/>
            <a:miter lim="800000"/>
            <a:headEnd/>
            <a:tailEnd/>
          </a:ln>
          <a:effectLst/>
        </p:spPr>
        <p:txBody>
          <a:bodyPr wrap="none">
            <a:spAutoFit/>
          </a:bodyPr>
          <a:lstStyle/>
          <a:p>
            <a:pPr eaLnBrk="0" hangingPunct="0">
              <a:defRPr/>
            </a:pPr>
            <a:r>
              <a:rPr kumimoji="0" lang="en-US" altLang="zh-TW" sz="2800" dirty="0" smtClean="0">
                <a:solidFill>
                  <a:schemeClr val="accent6">
                    <a:lumMod val="50000"/>
                  </a:schemeClr>
                </a:solidFill>
                <a:effectLst>
                  <a:outerShdw blurRad="38100" dist="38100" dir="2700000" algn="tl">
                    <a:srgbClr val="000000"/>
                  </a:outerShdw>
                </a:effectLst>
                <a:latin typeface="+mn-lt"/>
              </a:rPr>
              <a:t>F</a:t>
            </a:r>
            <a:endParaRPr kumimoji="0" lang="en-US" altLang="zh-TW" sz="2800" dirty="0">
              <a:solidFill>
                <a:schemeClr val="accent6">
                  <a:lumMod val="50000"/>
                </a:schemeClr>
              </a:solidFill>
              <a:latin typeface="+mn-lt"/>
            </a:endParaRPr>
          </a:p>
        </p:txBody>
      </p:sp>
      <p:sp>
        <p:nvSpPr>
          <p:cNvPr id="40" name="Text Box 18"/>
          <p:cNvSpPr txBox="1">
            <a:spLocks noChangeArrowheads="1"/>
          </p:cNvSpPr>
          <p:nvPr/>
        </p:nvSpPr>
        <p:spPr bwMode="auto">
          <a:xfrm>
            <a:off x="2123728" y="5661248"/>
            <a:ext cx="461986" cy="523220"/>
          </a:xfrm>
          <a:prstGeom prst="rect">
            <a:avLst/>
          </a:prstGeom>
          <a:noFill/>
          <a:ln w="9525">
            <a:noFill/>
            <a:miter lim="800000"/>
            <a:headEnd/>
            <a:tailEnd/>
          </a:ln>
          <a:effectLst/>
        </p:spPr>
        <p:txBody>
          <a:bodyPr wrap="none">
            <a:spAutoFit/>
          </a:bodyPr>
          <a:lstStyle/>
          <a:p>
            <a:pPr eaLnBrk="0" hangingPunct="0">
              <a:defRPr/>
            </a:pPr>
            <a:r>
              <a:rPr kumimoji="0" lang="en-US" altLang="zh-TW" sz="2800" dirty="0" smtClean="0">
                <a:solidFill>
                  <a:schemeClr val="accent6">
                    <a:lumMod val="50000"/>
                  </a:schemeClr>
                </a:solidFill>
                <a:effectLst>
                  <a:outerShdw blurRad="38100" dist="38100" dir="2700000" algn="tl">
                    <a:srgbClr val="000000"/>
                  </a:outerShdw>
                </a:effectLst>
                <a:latin typeface="+mn-lt"/>
              </a:rPr>
              <a:t>M</a:t>
            </a:r>
            <a:endParaRPr kumimoji="0" lang="en-US" altLang="zh-TW" sz="2800" dirty="0">
              <a:solidFill>
                <a:schemeClr val="accent6">
                  <a:lumMod val="50000"/>
                </a:schemeClr>
              </a:solidFill>
              <a:latin typeface="+mn-lt"/>
            </a:endParaRPr>
          </a:p>
        </p:txBody>
      </p:sp>
    </p:spTree>
    <p:custDataLst>
      <p:tags r:id="rId1"/>
    </p:custData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Solution</a:t>
            </a:r>
          </a:p>
        </p:txBody>
      </p:sp>
      <p:sp>
        <p:nvSpPr>
          <p:cNvPr id="39940" name="Rectangle 3"/>
          <p:cNvSpPr>
            <a:spLocks noGrp="1" noChangeArrowheads="1"/>
          </p:cNvSpPr>
          <p:nvPr>
            <p:ph idx="1"/>
          </p:nvPr>
        </p:nvSpPr>
        <p:spPr>
          <a:xfrm>
            <a:off x="107504" y="1268760"/>
            <a:ext cx="8928992" cy="5256584"/>
          </a:xfrm>
        </p:spPr>
        <p:txBody>
          <a:bodyPr/>
          <a:lstStyle/>
          <a:p>
            <a:pPr>
              <a:lnSpc>
                <a:spcPct val="80000"/>
              </a:lnSpc>
              <a:buNone/>
            </a:pPr>
            <a:r>
              <a:rPr lang="en-US" altLang="zh-TW" sz="4000" dirty="0" smtClean="0"/>
              <a:t>Let A represent the event that the first student is female: P(A) = 3/10 = .30</a:t>
            </a:r>
          </a:p>
          <a:p>
            <a:pPr>
              <a:lnSpc>
                <a:spcPct val="80000"/>
              </a:lnSpc>
              <a:buNone/>
            </a:pPr>
            <a:r>
              <a:rPr lang="en-US" altLang="zh-TW" sz="4000" dirty="0" smtClean="0"/>
              <a:t>Let B represent the event that the second student is female: P(B|A) = 3/10 = .30</a:t>
            </a:r>
          </a:p>
          <a:p>
            <a:pPr>
              <a:lnSpc>
                <a:spcPct val="80000"/>
              </a:lnSpc>
              <a:buNone/>
            </a:pPr>
            <a:r>
              <a:rPr lang="en-US" altLang="zh-TW" sz="4000" dirty="0" smtClean="0"/>
              <a:t>P(A </a:t>
            </a:r>
            <a:r>
              <a:rPr lang="en-US" altLang="zh-TW" sz="4000" dirty="0"/>
              <a:t>and B) = </a:t>
            </a:r>
            <a:r>
              <a:rPr lang="en-US" altLang="zh-TW" sz="4000" dirty="0" smtClean="0"/>
              <a:t>P(A)P(B|A</a:t>
            </a:r>
            <a:r>
              <a:rPr lang="en-US" altLang="zh-TW" sz="4000" dirty="0"/>
              <a:t>) = (3/10)(3/10) = 9/100 = .</a:t>
            </a:r>
            <a:r>
              <a:rPr lang="en-US" altLang="zh-TW" sz="4000" dirty="0" smtClean="0"/>
              <a:t>090</a:t>
            </a:r>
          </a:p>
          <a:p>
            <a:pPr>
              <a:lnSpc>
                <a:spcPct val="80000"/>
              </a:lnSpc>
              <a:buNone/>
            </a:pPr>
            <a:r>
              <a:rPr lang="en-US" altLang="zh-TW" sz="4000" dirty="0"/>
              <a:t>There is a </a:t>
            </a:r>
            <a:r>
              <a:rPr lang="en-US" altLang="zh-TW" sz="4000" dirty="0" smtClean="0"/>
              <a:t>9% </a:t>
            </a:r>
            <a:r>
              <a:rPr lang="en-US" altLang="zh-TW" sz="4000" dirty="0"/>
              <a:t>chance that the </a:t>
            </a:r>
            <a:r>
              <a:rPr lang="en-US" altLang="zh-TW" sz="4000" dirty="0" smtClean="0"/>
              <a:t>replacement </a:t>
            </a:r>
            <a:r>
              <a:rPr lang="en-US" altLang="zh-TW" sz="4000" dirty="0"/>
              <a:t>will choose two female students from </a:t>
            </a:r>
            <a:r>
              <a:rPr lang="en-US" altLang="zh-TW" sz="4000" dirty="0" smtClean="0"/>
              <a:t>the class</a:t>
            </a:r>
            <a:r>
              <a:rPr lang="en-US" altLang="zh-TW" sz="4000" dirty="0"/>
              <a:t>.</a:t>
            </a:r>
          </a:p>
          <a:p>
            <a:pPr>
              <a:lnSpc>
                <a:spcPct val="80000"/>
              </a:lnSpc>
              <a:buNone/>
            </a:pPr>
            <a:endParaRPr lang="en-US" altLang="zh-TW" sz="4000" dirty="0"/>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678AD7-ED5D-4BEF-BE2B-2B92D173952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DA8D444-BD2F-4582-80BD-6CCF63B5D326}" type="slidenum">
              <a:rPr kumimoji="1" lang="zh-TW" altLang="en-US">
                <a:effectLst>
                  <a:outerShdw blurRad="38100" dist="38100" dir="2700000" algn="tl">
                    <a:srgbClr val="000000"/>
                  </a:outerShdw>
                </a:effectLst>
                <a:ea typeface="華康細圓體" pitchFamily="49" charset="-120"/>
                <a:cs typeface="+mj-cs"/>
              </a:rPr>
              <a:pPr>
                <a:defRPr/>
              </a:pPr>
              <a:t>69</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8EE19B1-8708-4C1A-8E5E-00AA1842B860}"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4198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B90932-0271-4E3F-B1FB-1CA2E121FBEC}" type="slidenum">
              <a:rPr kumimoji="1" lang="zh-TW" altLang="en-US">
                <a:effectLst>
                  <a:outerShdw blurRad="38100" dist="38100" dir="2700000" algn="tl">
                    <a:srgbClr val="000000"/>
                  </a:outerShdw>
                </a:effectLst>
                <a:ea typeface="華康細圓體" pitchFamily="49" charset="-120"/>
                <a:cs typeface="+mj-cs"/>
              </a:rPr>
              <a:pPr>
                <a:defRPr/>
              </a:pPr>
              <a:t>7</a:t>
            </a:fld>
            <a:endParaRPr kumimoji="1" lang="en-US" altLang="zh-TW" dirty="0">
              <a:effectLst>
                <a:outerShdw blurRad="38100" dist="38100" dir="2700000" algn="tl">
                  <a:srgbClr val="000000"/>
                </a:outerShdw>
              </a:effectLst>
              <a:ea typeface="華康細圓體" pitchFamily="49" charset="-120"/>
              <a:cs typeface="+mj-cs"/>
            </a:endParaRPr>
          </a:p>
        </p:txBody>
      </p:sp>
      <p:sp>
        <p:nvSpPr>
          <p:cNvPr id="111618" name="Rectangle 2"/>
          <p:cNvSpPr>
            <a:spLocks noGrp="1" noChangeArrowheads="1"/>
          </p:cNvSpPr>
          <p:nvPr>
            <p:ph type="title"/>
          </p:nvPr>
        </p:nvSpPr>
        <p:spPr>
          <a:xfrm>
            <a:off x="176088" y="304800"/>
            <a:ext cx="878840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Determining Sample Space</a:t>
            </a:r>
            <a:endParaRPr lang="zh-TW" altLang="en-US" dirty="0" smtClean="0"/>
          </a:p>
        </p:txBody>
      </p:sp>
      <p:sp>
        <p:nvSpPr>
          <p:cNvPr id="111619" name="Rectangle 3"/>
          <p:cNvSpPr>
            <a:spLocks noGrp="1" noChangeArrowheads="1"/>
          </p:cNvSpPr>
          <p:nvPr>
            <p:ph type="body" idx="1"/>
          </p:nvPr>
        </p:nvSpPr>
        <p:spPr>
          <a:xfrm>
            <a:off x="838200" y="1412875"/>
            <a:ext cx="8077200" cy="5184775"/>
          </a:xfrm>
        </p:spPr>
        <p:txBody>
          <a:bodyPr/>
          <a:lstStyle/>
          <a:p>
            <a:pPr eaLnBrk="1" hangingPunct="1">
              <a:defRPr/>
            </a:pPr>
            <a:r>
              <a:rPr lang="en-US" altLang="zh-TW" dirty="0" smtClean="0"/>
              <a:t>Build </a:t>
            </a:r>
            <a:r>
              <a:rPr lang="en-US" altLang="zh-TW" b="1" dirty="0" smtClean="0">
                <a:solidFill>
                  <a:srgbClr val="FF9900"/>
                </a:solidFill>
              </a:rPr>
              <a:t>an exhaustive list</a:t>
            </a:r>
            <a:r>
              <a:rPr lang="en-US" altLang="zh-TW" dirty="0" smtClean="0">
                <a:solidFill>
                  <a:srgbClr val="FF9900"/>
                </a:solidFill>
              </a:rPr>
              <a:t> </a:t>
            </a:r>
            <a:r>
              <a:rPr lang="en-US" altLang="zh-TW" dirty="0" smtClean="0"/>
              <a:t>of all possible outcomes.</a:t>
            </a:r>
          </a:p>
          <a:p>
            <a:pPr eaLnBrk="1" hangingPunct="1">
              <a:defRPr/>
            </a:pPr>
            <a:r>
              <a:rPr lang="en-US" altLang="zh-TW" dirty="0" smtClean="0"/>
              <a:t>Make sure the listed outcomes are </a:t>
            </a:r>
            <a:r>
              <a:rPr lang="en-US" altLang="zh-TW" b="1" dirty="0" smtClean="0">
                <a:solidFill>
                  <a:srgbClr val="FF9900"/>
                </a:solidFill>
              </a:rPr>
              <a:t>mutually exclusive</a:t>
            </a:r>
            <a:r>
              <a:rPr lang="en-US" altLang="zh-TW" dirty="0" smtClean="0"/>
              <a:t>.</a:t>
            </a:r>
          </a:p>
          <a:p>
            <a:pPr eaLnBrk="1" hangingPunct="1">
              <a:buNone/>
              <a:defRPr/>
            </a:pPr>
            <a:r>
              <a:rPr lang="en-US" altLang="zh-TW" dirty="0" smtClean="0"/>
              <a:t>A list of outcomes that meet the above </a:t>
            </a:r>
            <a:r>
              <a:rPr lang="en-US" altLang="zh-TW" dirty="0"/>
              <a:t>two </a:t>
            </a:r>
            <a:r>
              <a:rPr lang="en-US" altLang="zh-TW" dirty="0" smtClean="0"/>
              <a:t>conditions is called a </a:t>
            </a:r>
            <a:r>
              <a:rPr lang="en-US" altLang="zh-TW" b="1" dirty="0" smtClean="0">
                <a:solidFill>
                  <a:srgbClr val="FF9900"/>
                </a:solidFill>
              </a:rPr>
              <a:t>sample space</a:t>
            </a:r>
            <a:r>
              <a:rPr lang="en-US" altLang="zh-TW" b="1" i="1" dirty="0" smtClean="0"/>
              <a:t>.</a:t>
            </a:r>
            <a:endParaRPr lang="zh-TW" altLang="en-US" b="1" i="1" dirty="0" smtClean="0"/>
          </a:p>
        </p:txBody>
      </p:sp>
    </p:spTree>
    <p:extLst>
      <p:ext uri="{BB962C8B-B14F-4D97-AF65-F5344CB8AC3E}">
        <p14:creationId xmlns:p14="http://schemas.microsoft.com/office/powerpoint/2010/main" val="3689319695"/>
      </p:ext>
    </p:extLst>
  </p:cSld>
  <p:clrMapOvr>
    <a:masterClrMapping/>
  </p:clrMapOvr>
  <p:transition>
    <p:dissolv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smtClean="0"/>
              <a:t>Example</a:t>
            </a:r>
            <a:endParaRPr lang="en-US" altLang="zh-TW" dirty="0" smtClean="0"/>
          </a:p>
        </p:txBody>
      </p:sp>
      <p:sp>
        <p:nvSpPr>
          <p:cNvPr id="51204" name="Rectangle 3"/>
          <p:cNvSpPr>
            <a:spLocks noGrp="1" noChangeArrowheads="1"/>
          </p:cNvSpPr>
          <p:nvPr>
            <p:ph idx="1"/>
          </p:nvPr>
        </p:nvSpPr>
        <p:spPr>
          <a:xfrm>
            <a:off x="251520" y="1340768"/>
            <a:ext cx="8712968" cy="4790157"/>
          </a:xfrm>
        </p:spPr>
        <p:txBody>
          <a:bodyPr/>
          <a:lstStyle/>
          <a:p>
            <a:pPr>
              <a:buNone/>
            </a:pPr>
            <a:r>
              <a:rPr lang="en-US" altLang="zh-TW" dirty="0" smtClean="0"/>
              <a:t>Law school grads must pass a bar exam. Suppose pass rate for first-time test takers is 72%. They can re-write if they fail and 88% pass their second attempt. What is the probability that a randomly grad passes the bar?</a:t>
            </a:r>
          </a:p>
        </p:txBody>
      </p:sp>
      <p:sp>
        <p:nvSpPr>
          <p:cNvPr id="23" name="日期版面配置區 3"/>
          <p:cNvSpPr>
            <a:spLocks noGrp="1"/>
          </p:cNvSpPr>
          <p:nvPr>
            <p:ph type="dt" sz="quarter" idx="10"/>
          </p:nvPr>
        </p:nvSpPr>
        <p:spPr>
          <a:xfrm>
            <a:off x="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678AD7-ED5D-4BEF-BE2B-2B92D173952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4" name="投影片編號版面配置區 5"/>
          <p:cNvSpPr>
            <a:spLocks noGrp="1"/>
          </p:cNvSpPr>
          <p:nvPr>
            <p:ph type="sldNum" sz="quarter" idx="12"/>
          </p:nvPr>
        </p:nvSpPr>
        <p:spPr>
          <a:xfrm>
            <a:off x="701040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DA8D444-BD2F-4582-80BD-6CCF63B5D326}" type="slidenum">
              <a:rPr kumimoji="1" lang="zh-TW" altLang="en-US">
                <a:effectLst>
                  <a:outerShdw blurRad="38100" dist="38100" dir="2700000" algn="tl">
                    <a:srgbClr val="000000"/>
                  </a:outerShdw>
                </a:effectLst>
                <a:ea typeface="華康細圓體" pitchFamily="49" charset="-120"/>
                <a:cs typeface="+mj-cs"/>
              </a:rPr>
              <a:pPr>
                <a:defRPr/>
              </a:pPr>
              <a:t>70</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2"/>
          <p:cNvSpPr>
            <a:spLocks noChangeArrowheads="1"/>
          </p:cNvSpPr>
          <p:nvPr/>
        </p:nvSpPr>
        <p:spPr bwMode="auto">
          <a:xfrm>
            <a:off x="94475" y="1503204"/>
            <a:ext cx="8889751" cy="4878124"/>
          </a:xfrm>
          <a:prstGeom prst="roundRect">
            <a:avLst>
              <a:gd name="adj" fmla="val 16667"/>
            </a:avLst>
          </a:prstGeom>
          <a:solidFill>
            <a:srgbClr val="06EAE5"/>
          </a:solidFill>
          <a:ln w="9525">
            <a:solidFill>
              <a:schemeClr val="tx1"/>
            </a:solidFill>
            <a:round/>
            <a:headEnd/>
            <a:tailEnd/>
          </a:ln>
          <a:effectLst>
            <a:outerShdw dist="107763" dir="18900000" algn="ctr" rotWithShape="0">
              <a:schemeClr val="bg2"/>
            </a:outerShdw>
          </a:effectLst>
        </p:spPr>
        <p:txBody>
          <a:bodyPr wrap="none" anchor="ctr"/>
          <a:lstStyle/>
          <a:p>
            <a:pPr>
              <a:defRPr/>
            </a:pPr>
            <a:endParaRPr lang="zh-TW" altLang="en-US"/>
          </a:p>
        </p:txBody>
      </p:sp>
      <p:sp>
        <p:nvSpPr>
          <p:cNvPr id="51203"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Tree</a:t>
            </a:r>
          </a:p>
        </p:txBody>
      </p:sp>
      <p:sp>
        <p:nvSpPr>
          <p:cNvPr id="51218" name="Text Box 6"/>
          <p:cNvSpPr txBox="1">
            <a:spLocks noChangeArrowheads="1"/>
          </p:cNvSpPr>
          <p:nvPr/>
        </p:nvSpPr>
        <p:spPr bwMode="auto">
          <a:xfrm>
            <a:off x="5993041" y="1772816"/>
            <a:ext cx="2333459" cy="523220"/>
          </a:xfrm>
          <a:prstGeom prst="rect">
            <a:avLst/>
          </a:prstGeom>
          <a:noFill/>
          <a:ln w="9525">
            <a:noFill/>
            <a:miter lim="800000"/>
            <a:headEnd/>
            <a:tailEnd/>
          </a:ln>
        </p:spPr>
        <p:txBody>
          <a:bodyPr wrap="none">
            <a:spAutoFit/>
          </a:bodyPr>
          <a:lstStyle/>
          <a:p>
            <a:r>
              <a:rPr lang="en-US" altLang="zh-TW" sz="2800" dirty="0">
                <a:solidFill>
                  <a:schemeClr val="accent4">
                    <a:lumMod val="10000"/>
                  </a:schemeClr>
                </a:solidFill>
                <a:effectLst>
                  <a:outerShdw blurRad="38100" dist="38100" dir="2700000" algn="tl">
                    <a:srgbClr val="000000"/>
                  </a:outerShdw>
                </a:effectLst>
                <a:latin typeface="+mn-lt"/>
                <a:ea typeface="+mn-ea"/>
              </a:rPr>
              <a:t>P(Pass) = .72</a:t>
            </a:r>
          </a:p>
        </p:txBody>
      </p:sp>
      <p:sp>
        <p:nvSpPr>
          <p:cNvPr id="51219" name="Text Box 7"/>
          <p:cNvSpPr txBox="1">
            <a:spLocks noChangeArrowheads="1"/>
          </p:cNvSpPr>
          <p:nvPr/>
        </p:nvSpPr>
        <p:spPr bwMode="auto">
          <a:xfrm>
            <a:off x="6065049" y="3068960"/>
            <a:ext cx="2692981" cy="1384995"/>
          </a:xfrm>
          <a:prstGeom prst="rect">
            <a:avLst/>
          </a:prstGeom>
          <a:noFill/>
          <a:ln w="9525">
            <a:noFill/>
            <a:miter lim="800000"/>
            <a:headEnd/>
            <a:tailEnd/>
          </a:ln>
        </p:spPr>
        <p:txBody>
          <a:bodyPr wrap="none">
            <a:spAutoFit/>
          </a:bodyPr>
          <a:lstStyle/>
          <a:p>
            <a:r>
              <a:rPr lang="en-US" altLang="zh-TW" sz="2800" dirty="0">
                <a:solidFill>
                  <a:schemeClr val="accent4">
                    <a:lumMod val="10000"/>
                  </a:schemeClr>
                </a:solidFill>
                <a:effectLst>
                  <a:outerShdw blurRad="38100" dist="38100" dir="2700000" algn="tl">
                    <a:srgbClr val="000000"/>
                  </a:outerShdw>
                </a:effectLst>
                <a:latin typeface="+mn-lt"/>
                <a:ea typeface="+mn-ea"/>
              </a:rPr>
              <a:t>P(Fail and Pass</a:t>
            </a:r>
            <a:r>
              <a:rPr lang="en-US" altLang="zh-TW" sz="2800" dirty="0" smtClean="0">
                <a:solidFill>
                  <a:schemeClr val="accent4">
                    <a:lumMod val="10000"/>
                  </a:schemeClr>
                </a:solidFill>
                <a:effectLst>
                  <a:outerShdw blurRad="38100" dist="38100" dir="2700000" algn="tl">
                    <a:srgbClr val="000000"/>
                  </a:outerShdw>
                </a:effectLst>
                <a:latin typeface="+mn-lt"/>
                <a:ea typeface="+mn-ea"/>
              </a:rPr>
              <a:t>)</a:t>
            </a:r>
          </a:p>
          <a:p>
            <a:r>
              <a:rPr lang="en-US" altLang="zh-TW" sz="2800" dirty="0" smtClean="0">
                <a:solidFill>
                  <a:schemeClr val="accent4">
                    <a:lumMod val="10000"/>
                  </a:schemeClr>
                </a:solidFill>
                <a:effectLst>
                  <a:outerShdw blurRad="38100" dist="38100" dir="2700000" algn="tl">
                    <a:srgbClr val="000000"/>
                  </a:outerShdw>
                </a:effectLst>
                <a:latin typeface="+mn-lt"/>
                <a:ea typeface="+mn-ea"/>
              </a:rPr>
              <a:t>=(.</a:t>
            </a:r>
            <a:r>
              <a:rPr lang="en-US" altLang="zh-TW" sz="2800" dirty="0">
                <a:solidFill>
                  <a:schemeClr val="accent4">
                    <a:lumMod val="10000"/>
                  </a:schemeClr>
                </a:solidFill>
                <a:effectLst>
                  <a:outerShdw blurRad="38100" dist="38100" dir="2700000" algn="tl">
                    <a:srgbClr val="000000"/>
                  </a:outerShdw>
                </a:effectLst>
                <a:latin typeface="+mn-lt"/>
                <a:ea typeface="+mn-ea"/>
              </a:rPr>
              <a:t>28)(.88</a:t>
            </a:r>
            <a:r>
              <a:rPr lang="en-US" altLang="zh-TW" sz="2800" dirty="0" smtClean="0">
                <a:solidFill>
                  <a:schemeClr val="accent4">
                    <a:lumMod val="10000"/>
                  </a:schemeClr>
                </a:solidFill>
                <a:effectLst>
                  <a:outerShdw blurRad="38100" dist="38100" dir="2700000" algn="tl">
                    <a:srgbClr val="000000"/>
                  </a:outerShdw>
                </a:effectLst>
                <a:latin typeface="+mn-lt"/>
                <a:ea typeface="+mn-ea"/>
              </a:rPr>
              <a:t>)</a:t>
            </a:r>
          </a:p>
          <a:p>
            <a:r>
              <a:rPr lang="en-US" altLang="zh-TW" sz="2800" dirty="0" smtClean="0">
                <a:solidFill>
                  <a:schemeClr val="accent4">
                    <a:lumMod val="10000"/>
                  </a:schemeClr>
                </a:solidFill>
                <a:effectLst>
                  <a:outerShdw blurRad="38100" dist="38100" dir="2700000" algn="tl">
                    <a:srgbClr val="000000"/>
                  </a:outerShdw>
                </a:effectLst>
                <a:latin typeface="+mn-lt"/>
                <a:ea typeface="+mn-ea"/>
              </a:rPr>
              <a:t>=.</a:t>
            </a:r>
            <a:r>
              <a:rPr lang="en-US" altLang="zh-TW" sz="2800" dirty="0">
                <a:solidFill>
                  <a:schemeClr val="accent4">
                    <a:lumMod val="10000"/>
                  </a:schemeClr>
                </a:solidFill>
                <a:effectLst>
                  <a:outerShdw blurRad="38100" dist="38100" dir="2700000" algn="tl">
                    <a:srgbClr val="000000"/>
                  </a:outerShdw>
                </a:effectLst>
                <a:latin typeface="+mn-lt"/>
                <a:ea typeface="+mn-ea"/>
              </a:rPr>
              <a:t>2464</a:t>
            </a:r>
          </a:p>
        </p:txBody>
      </p:sp>
      <p:sp>
        <p:nvSpPr>
          <p:cNvPr id="51220" name="Text Box 8"/>
          <p:cNvSpPr txBox="1">
            <a:spLocks noChangeArrowheads="1"/>
          </p:cNvSpPr>
          <p:nvPr/>
        </p:nvSpPr>
        <p:spPr bwMode="auto">
          <a:xfrm>
            <a:off x="6084168" y="4941168"/>
            <a:ext cx="2518382" cy="1384995"/>
          </a:xfrm>
          <a:prstGeom prst="rect">
            <a:avLst/>
          </a:prstGeom>
          <a:noFill/>
          <a:ln w="9525">
            <a:noFill/>
            <a:miter lim="800000"/>
            <a:headEnd/>
            <a:tailEnd/>
          </a:ln>
        </p:spPr>
        <p:txBody>
          <a:bodyPr wrap="none">
            <a:spAutoFit/>
          </a:bodyPr>
          <a:lstStyle/>
          <a:p>
            <a:r>
              <a:rPr lang="en-US" altLang="zh-TW" sz="2800" dirty="0">
                <a:solidFill>
                  <a:schemeClr val="accent4">
                    <a:lumMod val="10000"/>
                  </a:schemeClr>
                </a:solidFill>
                <a:effectLst>
                  <a:outerShdw blurRad="38100" dist="38100" dir="2700000" algn="tl">
                    <a:srgbClr val="000000"/>
                  </a:outerShdw>
                </a:effectLst>
                <a:latin typeface="+mn-lt"/>
                <a:ea typeface="+mn-ea"/>
              </a:rPr>
              <a:t>P(Fail and Fail</a:t>
            </a:r>
            <a:r>
              <a:rPr lang="en-US" altLang="zh-TW" sz="2800" dirty="0" smtClean="0">
                <a:solidFill>
                  <a:schemeClr val="accent4">
                    <a:lumMod val="10000"/>
                  </a:schemeClr>
                </a:solidFill>
                <a:effectLst>
                  <a:outerShdw blurRad="38100" dist="38100" dir="2700000" algn="tl">
                    <a:srgbClr val="000000"/>
                  </a:outerShdw>
                </a:effectLst>
                <a:latin typeface="+mn-lt"/>
                <a:ea typeface="+mn-ea"/>
              </a:rPr>
              <a:t>)</a:t>
            </a:r>
          </a:p>
          <a:p>
            <a:r>
              <a:rPr lang="en-US" altLang="zh-TW" sz="2800" dirty="0" smtClean="0">
                <a:solidFill>
                  <a:schemeClr val="accent4">
                    <a:lumMod val="10000"/>
                  </a:schemeClr>
                </a:solidFill>
                <a:effectLst>
                  <a:outerShdw blurRad="38100" dist="38100" dir="2700000" algn="tl">
                    <a:srgbClr val="000000"/>
                  </a:outerShdw>
                </a:effectLst>
                <a:latin typeface="+mn-lt"/>
                <a:ea typeface="+mn-ea"/>
              </a:rPr>
              <a:t>=(.</a:t>
            </a:r>
            <a:r>
              <a:rPr lang="en-US" altLang="zh-TW" sz="2800" dirty="0">
                <a:solidFill>
                  <a:schemeClr val="accent4">
                    <a:lumMod val="10000"/>
                  </a:schemeClr>
                </a:solidFill>
                <a:effectLst>
                  <a:outerShdw blurRad="38100" dist="38100" dir="2700000" algn="tl">
                    <a:srgbClr val="000000"/>
                  </a:outerShdw>
                </a:effectLst>
                <a:latin typeface="+mn-lt"/>
                <a:ea typeface="+mn-ea"/>
              </a:rPr>
              <a:t>28)(.12) </a:t>
            </a:r>
            <a:endParaRPr lang="en-US" altLang="zh-TW" sz="2800" dirty="0" smtClean="0">
              <a:solidFill>
                <a:schemeClr val="accent4">
                  <a:lumMod val="10000"/>
                </a:schemeClr>
              </a:solidFill>
              <a:effectLst>
                <a:outerShdw blurRad="38100" dist="38100" dir="2700000" algn="tl">
                  <a:srgbClr val="000000"/>
                </a:outerShdw>
              </a:effectLst>
              <a:latin typeface="+mn-lt"/>
              <a:ea typeface="+mn-ea"/>
            </a:endParaRPr>
          </a:p>
          <a:p>
            <a:r>
              <a:rPr lang="en-US" altLang="zh-TW" sz="2800" dirty="0" smtClean="0">
                <a:solidFill>
                  <a:schemeClr val="accent4">
                    <a:lumMod val="10000"/>
                  </a:schemeClr>
                </a:solidFill>
                <a:effectLst>
                  <a:outerShdw blurRad="38100" dist="38100" dir="2700000" algn="tl">
                    <a:srgbClr val="000000"/>
                  </a:outerShdw>
                </a:effectLst>
                <a:latin typeface="+mn-lt"/>
                <a:ea typeface="+mn-ea"/>
              </a:rPr>
              <a:t>= </a:t>
            </a:r>
            <a:r>
              <a:rPr lang="en-US" altLang="zh-TW" sz="2800" dirty="0">
                <a:solidFill>
                  <a:schemeClr val="accent4">
                    <a:lumMod val="10000"/>
                  </a:schemeClr>
                </a:solidFill>
                <a:effectLst>
                  <a:outerShdw blurRad="38100" dist="38100" dir="2700000" algn="tl">
                    <a:srgbClr val="000000"/>
                  </a:outerShdw>
                </a:effectLst>
                <a:latin typeface="+mn-lt"/>
                <a:ea typeface="+mn-ea"/>
              </a:rPr>
              <a:t>.0336</a:t>
            </a:r>
          </a:p>
        </p:txBody>
      </p:sp>
      <p:sp>
        <p:nvSpPr>
          <p:cNvPr id="51206" name="Line 10"/>
          <p:cNvSpPr>
            <a:spLocks noChangeShapeType="1"/>
          </p:cNvSpPr>
          <p:nvPr/>
        </p:nvSpPr>
        <p:spPr bwMode="auto">
          <a:xfrm flipH="1" flipV="1">
            <a:off x="225889" y="3689172"/>
            <a:ext cx="2797993" cy="791170"/>
          </a:xfrm>
          <a:prstGeom prst="line">
            <a:avLst/>
          </a:prstGeom>
          <a:noFill/>
          <a:ln w="28575">
            <a:solidFill>
              <a:schemeClr val="accent6">
                <a:lumMod val="50000"/>
              </a:schemeClr>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1207" name="Line 11"/>
          <p:cNvSpPr>
            <a:spLocks noChangeShapeType="1"/>
          </p:cNvSpPr>
          <p:nvPr/>
        </p:nvSpPr>
        <p:spPr bwMode="auto">
          <a:xfrm flipV="1">
            <a:off x="225890" y="2060848"/>
            <a:ext cx="5786270" cy="1628324"/>
          </a:xfrm>
          <a:prstGeom prst="line">
            <a:avLst/>
          </a:prstGeom>
          <a:noFill/>
          <a:ln w="28575">
            <a:solidFill>
              <a:schemeClr val="accent6">
                <a:lumMod val="50000"/>
              </a:schemeClr>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1208" name="Text Box 12"/>
          <p:cNvSpPr txBox="1">
            <a:spLocks noChangeArrowheads="1"/>
          </p:cNvSpPr>
          <p:nvPr/>
        </p:nvSpPr>
        <p:spPr bwMode="auto">
          <a:xfrm>
            <a:off x="153881" y="1816964"/>
            <a:ext cx="2777480" cy="584775"/>
          </a:xfrm>
          <a:prstGeom prst="rect">
            <a:avLst/>
          </a:prstGeom>
          <a:noFill/>
          <a:ln w="9525">
            <a:noFill/>
            <a:miter lim="800000"/>
            <a:headEnd/>
            <a:tailEnd/>
          </a:ln>
        </p:spPr>
        <p:txBody>
          <a:bodyPr wrap="square">
            <a:spAutoFit/>
          </a:bodyPr>
          <a:lstStyle/>
          <a:p>
            <a:r>
              <a:rPr lang="en-US" altLang="zh-TW" sz="3200" dirty="0">
                <a:solidFill>
                  <a:schemeClr val="accent6">
                    <a:lumMod val="50000"/>
                  </a:schemeClr>
                </a:solidFill>
                <a:effectLst>
                  <a:outerShdw blurRad="38100" dist="38100" dir="2700000" algn="tl">
                    <a:srgbClr val="000000"/>
                  </a:outerShdw>
                </a:effectLst>
                <a:latin typeface="+mn-lt"/>
                <a:ea typeface="+mn-ea"/>
              </a:rPr>
              <a:t>First exam</a:t>
            </a:r>
          </a:p>
        </p:txBody>
      </p:sp>
      <p:grpSp>
        <p:nvGrpSpPr>
          <p:cNvPr id="2" name="群組 1"/>
          <p:cNvGrpSpPr/>
          <p:nvPr/>
        </p:nvGrpSpPr>
        <p:grpSpPr>
          <a:xfrm>
            <a:off x="623592" y="2523049"/>
            <a:ext cx="2923927" cy="2165573"/>
            <a:chOff x="623592" y="2523049"/>
            <a:chExt cx="2923927" cy="2165573"/>
          </a:xfrm>
        </p:grpSpPr>
        <p:sp>
          <p:nvSpPr>
            <p:cNvPr id="51209" name="Text Box 13"/>
            <p:cNvSpPr txBox="1">
              <a:spLocks noChangeArrowheads="1"/>
            </p:cNvSpPr>
            <p:nvPr/>
          </p:nvSpPr>
          <p:spPr bwMode="auto">
            <a:xfrm rot="20617931">
              <a:off x="1214060" y="2523049"/>
              <a:ext cx="2333459" cy="523220"/>
            </a:xfrm>
            <a:prstGeom prst="rect">
              <a:avLst/>
            </a:prstGeom>
            <a:noFill/>
            <a:ln w="28575">
              <a:noFill/>
              <a:miter lim="800000"/>
              <a:headEnd/>
              <a:tailEnd/>
            </a:ln>
          </p:spPr>
          <p:txBody>
            <a:bodyPr wrap="none">
              <a:spAutoFit/>
            </a:bodyPr>
            <a:lstStyle/>
            <a:p>
              <a:r>
                <a:rPr lang="en-US" altLang="zh-TW" sz="2800" dirty="0">
                  <a:solidFill>
                    <a:schemeClr val="accent6">
                      <a:lumMod val="50000"/>
                    </a:schemeClr>
                  </a:solidFill>
                  <a:effectLst>
                    <a:outerShdw blurRad="38100" dist="38100" dir="2700000" algn="tl">
                      <a:srgbClr val="000000"/>
                    </a:outerShdw>
                  </a:effectLst>
                  <a:latin typeface="+mn-lt"/>
                  <a:ea typeface="+mn-ea"/>
                </a:rPr>
                <a:t>P(Pass) = .72</a:t>
              </a:r>
            </a:p>
          </p:txBody>
        </p:sp>
        <p:sp>
          <p:nvSpPr>
            <p:cNvPr id="51210" name="Text Box 14"/>
            <p:cNvSpPr txBox="1">
              <a:spLocks noChangeArrowheads="1"/>
            </p:cNvSpPr>
            <p:nvPr/>
          </p:nvSpPr>
          <p:spPr bwMode="auto">
            <a:xfrm rot="961029">
              <a:off x="623592" y="4165402"/>
              <a:ext cx="2167453" cy="523220"/>
            </a:xfrm>
            <a:prstGeom prst="rect">
              <a:avLst/>
            </a:prstGeom>
            <a:noFill/>
            <a:ln w="28575">
              <a:noFill/>
              <a:miter lim="800000"/>
              <a:headEnd/>
              <a:tailEnd/>
            </a:ln>
          </p:spPr>
          <p:txBody>
            <a:bodyPr wrap="none">
              <a:spAutoFit/>
            </a:bodyPr>
            <a:lstStyle/>
            <a:p>
              <a:r>
                <a:rPr lang="en-US" altLang="zh-TW" sz="2800" dirty="0" smtClean="0">
                  <a:solidFill>
                    <a:schemeClr val="accent6">
                      <a:lumMod val="50000"/>
                    </a:schemeClr>
                  </a:solidFill>
                  <a:effectLst>
                    <a:outerShdw blurRad="38100" dist="38100" dir="2700000" algn="tl">
                      <a:srgbClr val="000000"/>
                    </a:outerShdw>
                  </a:effectLst>
                  <a:latin typeface="+mn-lt"/>
                  <a:ea typeface="+mn-ea"/>
                </a:rPr>
                <a:t>P(Fail</a:t>
              </a:r>
              <a:r>
                <a:rPr lang="en-US" altLang="zh-TW" sz="2800" dirty="0">
                  <a:solidFill>
                    <a:schemeClr val="accent6">
                      <a:lumMod val="50000"/>
                    </a:schemeClr>
                  </a:solidFill>
                  <a:effectLst>
                    <a:outerShdw blurRad="38100" dist="38100" dir="2700000" algn="tl">
                      <a:srgbClr val="000000"/>
                    </a:outerShdw>
                  </a:effectLst>
                  <a:latin typeface="+mn-lt"/>
                  <a:ea typeface="+mn-ea"/>
                </a:rPr>
                <a:t>) = .28</a:t>
              </a:r>
            </a:p>
          </p:txBody>
        </p:sp>
      </p:grpSp>
      <p:grpSp>
        <p:nvGrpSpPr>
          <p:cNvPr id="3" name="Group 16"/>
          <p:cNvGrpSpPr>
            <a:grpSpLocks/>
          </p:cNvGrpSpPr>
          <p:nvPr/>
        </p:nvGrpSpPr>
        <p:grpSpPr bwMode="auto">
          <a:xfrm rot="141756">
            <a:off x="3039197" y="3691160"/>
            <a:ext cx="2965178" cy="1704406"/>
            <a:chOff x="816" y="2400"/>
            <a:chExt cx="1344" cy="768"/>
          </a:xfrm>
        </p:grpSpPr>
        <p:sp>
          <p:nvSpPr>
            <p:cNvPr id="51216" name="Line 17"/>
            <p:cNvSpPr>
              <a:spLocks noChangeShapeType="1"/>
            </p:cNvSpPr>
            <p:nvPr/>
          </p:nvSpPr>
          <p:spPr bwMode="auto">
            <a:xfrm flipH="1" flipV="1">
              <a:off x="816" y="2784"/>
              <a:ext cx="1344" cy="384"/>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1217" name="Line 18"/>
            <p:cNvSpPr>
              <a:spLocks noChangeShapeType="1"/>
            </p:cNvSpPr>
            <p:nvPr/>
          </p:nvSpPr>
          <p:spPr bwMode="auto">
            <a:xfrm flipV="1">
              <a:off x="816" y="2400"/>
              <a:ext cx="1344" cy="384"/>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grpSp>
      <p:sp>
        <p:nvSpPr>
          <p:cNvPr id="51212" name="Text Box 19"/>
          <p:cNvSpPr txBox="1">
            <a:spLocks noChangeArrowheads="1"/>
          </p:cNvSpPr>
          <p:nvPr/>
        </p:nvSpPr>
        <p:spPr bwMode="auto">
          <a:xfrm>
            <a:off x="2987824" y="2852936"/>
            <a:ext cx="3024336" cy="584775"/>
          </a:xfrm>
          <a:prstGeom prst="rect">
            <a:avLst/>
          </a:prstGeom>
          <a:noFill/>
          <a:ln w="9525">
            <a:noFill/>
            <a:miter lim="800000"/>
            <a:headEnd/>
            <a:tailEnd/>
          </a:ln>
        </p:spPr>
        <p:txBody>
          <a:bodyPr wrap="square">
            <a:spAutoFit/>
          </a:bodyPr>
          <a:lstStyle/>
          <a:p>
            <a:r>
              <a:rPr lang="en-US" altLang="zh-TW" sz="3200" dirty="0">
                <a:solidFill>
                  <a:srgbClr val="CC00CC"/>
                </a:solidFill>
                <a:effectLst>
                  <a:outerShdw blurRad="38100" dist="38100" dir="2700000" algn="tl">
                    <a:srgbClr val="000000"/>
                  </a:outerShdw>
                </a:effectLst>
                <a:latin typeface="+mn-lt"/>
                <a:ea typeface="+mn-ea"/>
              </a:rPr>
              <a:t>Second exam</a:t>
            </a:r>
          </a:p>
        </p:txBody>
      </p:sp>
      <p:grpSp>
        <p:nvGrpSpPr>
          <p:cNvPr id="4" name="群組 3"/>
          <p:cNvGrpSpPr/>
          <p:nvPr/>
        </p:nvGrpSpPr>
        <p:grpSpPr>
          <a:xfrm>
            <a:off x="2975528" y="3682867"/>
            <a:ext cx="3009448" cy="1875746"/>
            <a:chOff x="2975528" y="3682867"/>
            <a:chExt cx="3009448" cy="1875746"/>
          </a:xfrm>
        </p:grpSpPr>
        <p:sp>
          <p:nvSpPr>
            <p:cNvPr id="51213" name="Text Box 20"/>
            <p:cNvSpPr txBox="1">
              <a:spLocks noChangeArrowheads="1"/>
            </p:cNvSpPr>
            <p:nvPr/>
          </p:nvSpPr>
          <p:spPr bwMode="auto">
            <a:xfrm rot="-835421">
              <a:off x="2981012" y="3682867"/>
              <a:ext cx="3003964" cy="523220"/>
            </a:xfrm>
            <a:prstGeom prst="rect">
              <a:avLst/>
            </a:prstGeom>
            <a:noFill/>
            <a:ln w="28575">
              <a:noFill/>
              <a:miter lim="800000"/>
              <a:headEnd/>
              <a:tailEnd/>
            </a:ln>
          </p:spPr>
          <p:txBody>
            <a:bodyPr wrap="none">
              <a:spAutoFit/>
            </a:bodyPr>
            <a:lstStyle/>
            <a:p>
              <a:r>
                <a:rPr lang="en-US" altLang="zh-TW" sz="2800" dirty="0">
                  <a:solidFill>
                    <a:srgbClr val="CC00CC"/>
                  </a:solidFill>
                  <a:effectLst>
                    <a:outerShdw blurRad="38100" dist="38100" dir="2700000" algn="tl">
                      <a:srgbClr val="000000"/>
                    </a:outerShdw>
                  </a:effectLst>
                  <a:latin typeface="+mn-lt"/>
                  <a:ea typeface="+mn-ea"/>
                </a:rPr>
                <a:t>P(</a:t>
              </a:r>
              <a:r>
                <a:rPr lang="en-US" altLang="zh-TW" sz="2800" dirty="0" err="1">
                  <a:solidFill>
                    <a:srgbClr val="CC00CC"/>
                  </a:solidFill>
                  <a:effectLst>
                    <a:outerShdw blurRad="38100" dist="38100" dir="2700000" algn="tl">
                      <a:srgbClr val="000000"/>
                    </a:outerShdw>
                  </a:effectLst>
                  <a:latin typeface="+mn-lt"/>
                  <a:ea typeface="+mn-ea"/>
                </a:rPr>
                <a:t>Pass|Fail</a:t>
              </a:r>
              <a:r>
                <a:rPr lang="en-US" altLang="zh-TW" sz="2800" dirty="0">
                  <a:solidFill>
                    <a:srgbClr val="CC00CC"/>
                  </a:solidFill>
                  <a:effectLst>
                    <a:outerShdw blurRad="38100" dist="38100" dir="2700000" algn="tl">
                      <a:srgbClr val="000000"/>
                    </a:outerShdw>
                  </a:effectLst>
                  <a:latin typeface="+mn-lt"/>
                  <a:ea typeface="+mn-ea"/>
                </a:rPr>
                <a:t>) = .88</a:t>
              </a:r>
            </a:p>
          </p:txBody>
        </p:sp>
        <p:sp>
          <p:nvSpPr>
            <p:cNvPr id="51214" name="Text Box 21"/>
            <p:cNvSpPr txBox="1">
              <a:spLocks noChangeArrowheads="1"/>
            </p:cNvSpPr>
            <p:nvPr/>
          </p:nvSpPr>
          <p:spPr bwMode="auto">
            <a:xfrm rot="1112874">
              <a:off x="2975528" y="5035393"/>
              <a:ext cx="2941574" cy="523220"/>
            </a:xfrm>
            <a:prstGeom prst="rect">
              <a:avLst/>
            </a:prstGeom>
            <a:noFill/>
            <a:ln w="28575">
              <a:noFill/>
              <a:miter lim="800000"/>
              <a:headEnd/>
              <a:tailEnd/>
            </a:ln>
          </p:spPr>
          <p:txBody>
            <a:bodyPr wrap="none">
              <a:spAutoFit/>
            </a:bodyPr>
            <a:lstStyle/>
            <a:p>
              <a:r>
                <a:rPr lang="en-US" altLang="zh-TW" sz="2800" dirty="0" smtClean="0">
                  <a:solidFill>
                    <a:srgbClr val="CC00CC"/>
                  </a:solidFill>
                  <a:effectLst>
                    <a:outerShdw blurRad="38100" dist="38100" dir="2700000" algn="tl">
                      <a:srgbClr val="000000"/>
                    </a:outerShdw>
                  </a:effectLst>
                  <a:latin typeface="+mn-lt"/>
                  <a:ea typeface="+mn-ea"/>
                </a:rPr>
                <a:t>P(</a:t>
              </a:r>
              <a:r>
                <a:rPr lang="en-US" altLang="zh-TW" sz="2800" dirty="0" err="1" smtClean="0">
                  <a:solidFill>
                    <a:srgbClr val="CC00CC"/>
                  </a:solidFill>
                  <a:effectLst>
                    <a:outerShdw blurRad="38100" dist="38100" dir="2700000" algn="tl">
                      <a:srgbClr val="000000"/>
                    </a:outerShdw>
                  </a:effectLst>
                  <a:latin typeface="+mn-lt"/>
                  <a:ea typeface="+mn-ea"/>
                </a:rPr>
                <a:t>Fail|Fail</a:t>
              </a:r>
              <a:r>
                <a:rPr lang="en-US" altLang="zh-TW" sz="2800" dirty="0">
                  <a:solidFill>
                    <a:srgbClr val="CC00CC"/>
                  </a:solidFill>
                  <a:effectLst>
                    <a:outerShdw blurRad="38100" dist="38100" dir="2700000" algn="tl">
                      <a:srgbClr val="000000"/>
                    </a:outerShdw>
                  </a:effectLst>
                  <a:latin typeface="+mn-lt"/>
                  <a:ea typeface="+mn-ea"/>
                </a:rPr>
                <a:t>) = .12</a:t>
              </a:r>
            </a:p>
          </p:txBody>
        </p:sp>
      </p:grpSp>
      <p:sp>
        <p:nvSpPr>
          <p:cNvPr id="51215" name="Line 22"/>
          <p:cNvSpPr>
            <a:spLocks noChangeShapeType="1"/>
          </p:cNvSpPr>
          <p:nvPr/>
        </p:nvSpPr>
        <p:spPr bwMode="auto">
          <a:xfrm>
            <a:off x="3023882" y="1889542"/>
            <a:ext cx="0" cy="3733800"/>
          </a:xfrm>
          <a:prstGeom prst="line">
            <a:avLst/>
          </a:prstGeom>
          <a:noFill/>
          <a:ln w="28575">
            <a:solidFill>
              <a:srgbClr val="0000FF"/>
            </a:solidFill>
            <a:prstDash val="dash"/>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21" name="日期版面配置區 3"/>
          <p:cNvSpPr>
            <a:spLocks noGrp="1"/>
          </p:cNvSpPr>
          <p:nvPr>
            <p:ph type="dt" sz="quarter" idx="10"/>
          </p:nvPr>
        </p:nvSpPr>
        <p:spPr>
          <a:xfrm>
            <a:off x="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678AD7-ED5D-4BEF-BE2B-2B92D173952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2" name="投影片編號版面配置區 5"/>
          <p:cNvSpPr>
            <a:spLocks noGrp="1"/>
          </p:cNvSpPr>
          <p:nvPr>
            <p:ph type="sldNum" sz="quarter" idx="12"/>
          </p:nvPr>
        </p:nvSpPr>
        <p:spPr>
          <a:xfrm>
            <a:off x="701040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DA8D444-BD2F-4582-80BD-6CCF63B5D326}" type="slidenum">
              <a:rPr kumimoji="1" lang="zh-TW" altLang="en-US">
                <a:effectLst>
                  <a:outerShdw blurRad="38100" dist="38100" dir="2700000" algn="tl">
                    <a:srgbClr val="000000"/>
                  </a:outerShdw>
                </a:effectLst>
                <a:ea typeface="華康細圓體" pitchFamily="49" charset="-120"/>
                <a:cs typeface="+mj-cs"/>
              </a:rPr>
              <a:pPr>
                <a:defRPr/>
              </a:pPr>
              <a:t>71</a:t>
            </a:fld>
            <a:endParaRPr kumimoji="1" lang="en-US" altLang="zh-TW">
              <a:effectLst>
                <a:outerShdw blurRad="38100" dist="38100" dir="2700000" algn="tl">
                  <a:srgbClr val="000000"/>
                </a:outerShdw>
              </a:effectLst>
              <a:ea typeface="華康細圓體" pitchFamily="49" charset="-120"/>
              <a:cs typeface="+mj-cs"/>
            </a:endParaRPr>
          </a:p>
        </p:txBody>
      </p:sp>
      <p:sp>
        <p:nvSpPr>
          <p:cNvPr id="20" name="Text Box 12"/>
          <p:cNvSpPr txBox="1">
            <a:spLocks noChangeArrowheads="1"/>
          </p:cNvSpPr>
          <p:nvPr/>
        </p:nvSpPr>
        <p:spPr bwMode="auto">
          <a:xfrm>
            <a:off x="0" y="3429000"/>
            <a:ext cx="987425" cy="457200"/>
          </a:xfrm>
          <a:prstGeom prst="rect">
            <a:avLst/>
          </a:prstGeom>
          <a:noFill/>
          <a:ln w="9525">
            <a:noFill/>
            <a:miter lim="800000"/>
            <a:headEnd/>
            <a:tailEnd/>
          </a:ln>
          <a:effectLst/>
        </p:spPr>
        <p:txBody>
          <a:bodyPr wrap="none">
            <a:spAutoFit/>
          </a:bodyPr>
          <a:lstStyle/>
          <a:p>
            <a:pPr eaLnBrk="0" hangingPunct="0">
              <a:defRPr/>
            </a:pPr>
            <a:r>
              <a:rPr kumimoji="0" lang="en-US" altLang="zh-TW" sz="2400" dirty="0">
                <a:solidFill>
                  <a:schemeClr val="accent6">
                    <a:lumMod val="50000"/>
                  </a:schemeClr>
                </a:solidFill>
                <a:effectLst>
                  <a:outerShdw blurRad="38100" dist="38100" dir="2700000" algn="tl">
                    <a:srgbClr val="000000"/>
                  </a:outerShdw>
                </a:effectLst>
              </a:rPr>
              <a:t>Origin</a:t>
            </a:r>
            <a:endParaRPr kumimoji="0" lang="en-US" altLang="zh-TW" sz="2400" dirty="0">
              <a:solidFill>
                <a:schemeClr val="accent6">
                  <a:lumMod val="50000"/>
                </a:schemeClr>
              </a:solidFill>
            </a:endParaRPr>
          </a:p>
        </p:txBody>
      </p:sp>
      <p:sp>
        <p:nvSpPr>
          <p:cNvPr id="23" name="Text Box 18"/>
          <p:cNvSpPr txBox="1">
            <a:spLocks noChangeArrowheads="1"/>
          </p:cNvSpPr>
          <p:nvPr/>
        </p:nvSpPr>
        <p:spPr bwMode="auto">
          <a:xfrm>
            <a:off x="5220072" y="1556792"/>
            <a:ext cx="883319" cy="523220"/>
          </a:xfrm>
          <a:prstGeom prst="rect">
            <a:avLst/>
          </a:prstGeom>
          <a:noFill/>
          <a:ln w="9525">
            <a:noFill/>
            <a:miter lim="800000"/>
            <a:headEnd/>
            <a:tailEnd/>
          </a:ln>
          <a:effectLst/>
        </p:spPr>
        <p:txBody>
          <a:bodyPr wrap="none">
            <a:spAutoFit/>
          </a:bodyPr>
          <a:lstStyle/>
          <a:p>
            <a:pPr eaLnBrk="0" hangingPunct="0">
              <a:defRPr/>
            </a:pPr>
            <a:r>
              <a:rPr kumimoji="0" lang="en-US" altLang="zh-TW" sz="2800" dirty="0" smtClean="0">
                <a:solidFill>
                  <a:schemeClr val="accent6">
                    <a:lumMod val="50000"/>
                  </a:schemeClr>
                </a:solidFill>
                <a:effectLst>
                  <a:outerShdw blurRad="38100" dist="38100" dir="2700000" algn="tl">
                    <a:srgbClr val="000000"/>
                  </a:outerShdw>
                </a:effectLst>
                <a:latin typeface="+mn-lt"/>
              </a:rPr>
              <a:t>Pass</a:t>
            </a:r>
            <a:endParaRPr kumimoji="0" lang="en-US" altLang="zh-TW" sz="2800" dirty="0">
              <a:solidFill>
                <a:schemeClr val="accent6">
                  <a:lumMod val="50000"/>
                </a:schemeClr>
              </a:solidFill>
              <a:latin typeface="+mn-lt"/>
            </a:endParaRPr>
          </a:p>
        </p:txBody>
      </p:sp>
      <p:sp>
        <p:nvSpPr>
          <p:cNvPr id="24" name="Text Box 18"/>
          <p:cNvSpPr txBox="1">
            <a:spLocks noChangeArrowheads="1"/>
          </p:cNvSpPr>
          <p:nvPr/>
        </p:nvSpPr>
        <p:spPr bwMode="auto">
          <a:xfrm>
            <a:off x="2339752" y="4077072"/>
            <a:ext cx="708720" cy="523220"/>
          </a:xfrm>
          <a:prstGeom prst="rect">
            <a:avLst/>
          </a:prstGeom>
          <a:noFill/>
          <a:ln w="9525">
            <a:noFill/>
            <a:miter lim="800000"/>
            <a:headEnd/>
            <a:tailEnd/>
          </a:ln>
          <a:effectLst/>
        </p:spPr>
        <p:txBody>
          <a:bodyPr wrap="none">
            <a:spAutoFit/>
          </a:bodyPr>
          <a:lstStyle/>
          <a:p>
            <a:pPr eaLnBrk="0" hangingPunct="0">
              <a:defRPr/>
            </a:pPr>
            <a:r>
              <a:rPr kumimoji="0" lang="en-US" altLang="zh-TW" sz="2800" dirty="0" smtClean="0">
                <a:solidFill>
                  <a:schemeClr val="accent6">
                    <a:lumMod val="50000"/>
                  </a:schemeClr>
                </a:solidFill>
                <a:effectLst>
                  <a:outerShdw blurRad="38100" dist="38100" dir="2700000" algn="tl">
                    <a:srgbClr val="000000"/>
                  </a:outerShdw>
                </a:effectLst>
                <a:latin typeface="+mn-lt"/>
              </a:rPr>
              <a:t>Fail</a:t>
            </a:r>
            <a:endParaRPr kumimoji="0" lang="en-US" altLang="zh-TW" sz="2800" dirty="0">
              <a:solidFill>
                <a:schemeClr val="accent6">
                  <a:lumMod val="50000"/>
                </a:schemeClr>
              </a:solidFill>
              <a:latin typeface="+mn-lt"/>
            </a:endParaRPr>
          </a:p>
        </p:txBody>
      </p:sp>
    </p:spTree>
    <p:custDataLst>
      <p:tags r:id="rId1"/>
    </p:custData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18"/>
                                        </p:tgtEl>
                                        <p:attrNameLst>
                                          <p:attrName>style.visibility</p:attrName>
                                        </p:attrNameLst>
                                      </p:cBhvr>
                                      <p:to>
                                        <p:strVal val="visible"/>
                                      </p:to>
                                    </p:set>
                                    <p:animEffect transition="in" filter="wipe(left)">
                                      <p:cBhvr>
                                        <p:cTn id="17" dur="500"/>
                                        <p:tgtEl>
                                          <p:spTgt spid="5121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1219"/>
                                        </p:tgtEl>
                                        <p:attrNameLst>
                                          <p:attrName>style.visibility</p:attrName>
                                        </p:attrNameLst>
                                      </p:cBhvr>
                                      <p:to>
                                        <p:strVal val="visible"/>
                                      </p:to>
                                    </p:set>
                                    <p:animEffect transition="in" filter="wipe(left)">
                                      <p:cBhvr>
                                        <p:cTn id="20" dur="500"/>
                                        <p:tgtEl>
                                          <p:spTgt spid="512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1220"/>
                                        </p:tgtEl>
                                        <p:attrNameLst>
                                          <p:attrName>style.visibility</p:attrName>
                                        </p:attrNameLst>
                                      </p:cBhvr>
                                      <p:to>
                                        <p:strVal val="visible"/>
                                      </p:to>
                                    </p:set>
                                    <p:animEffect transition="in" filter="wipe(left)">
                                      <p:cBhvr>
                                        <p:cTn id="23" dur="500"/>
                                        <p:tgtEl>
                                          <p:spTgt spid="5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8" grpId="0"/>
      <p:bldP spid="51219" grpId="0"/>
      <p:bldP spid="5122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AutoShape 2"/>
          <p:cNvSpPr>
            <a:spLocks noChangeArrowheads="1"/>
          </p:cNvSpPr>
          <p:nvPr/>
        </p:nvSpPr>
        <p:spPr bwMode="auto">
          <a:xfrm>
            <a:off x="94475" y="2204864"/>
            <a:ext cx="8889751" cy="4536504"/>
          </a:xfrm>
          <a:prstGeom prst="roundRect">
            <a:avLst>
              <a:gd name="adj" fmla="val 16667"/>
            </a:avLst>
          </a:prstGeom>
          <a:solidFill>
            <a:srgbClr val="06EAE5"/>
          </a:solidFill>
          <a:ln w="9525">
            <a:solidFill>
              <a:schemeClr val="tx1"/>
            </a:solidFill>
            <a:round/>
            <a:headEnd/>
            <a:tailEnd/>
          </a:ln>
          <a:effectLst>
            <a:outerShdw dist="107763" dir="18900000" algn="ctr" rotWithShape="0">
              <a:schemeClr val="bg2"/>
            </a:outerShdw>
          </a:effectLst>
        </p:spPr>
        <p:txBody>
          <a:bodyPr wrap="none" anchor="ctr"/>
          <a:lstStyle/>
          <a:p>
            <a:pPr>
              <a:defRPr/>
            </a:pPr>
            <a:endParaRPr lang="zh-TW" altLang="en-US"/>
          </a:p>
        </p:txBody>
      </p:sp>
      <p:grpSp>
        <p:nvGrpSpPr>
          <p:cNvPr id="56" name="群組 55"/>
          <p:cNvGrpSpPr/>
          <p:nvPr/>
        </p:nvGrpSpPr>
        <p:grpSpPr>
          <a:xfrm>
            <a:off x="6156176" y="2204864"/>
            <a:ext cx="2736304" cy="2755554"/>
            <a:chOff x="6156176" y="2204864"/>
            <a:chExt cx="2736304" cy="2755554"/>
          </a:xfrm>
        </p:grpSpPr>
        <p:sp>
          <p:nvSpPr>
            <p:cNvPr id="55" name="圓角矩形 54"/>
            <p:cNvSpPr/>
            <p:nvPr/>
          </p:nvSpPr>
          <p:spPr bwMode="auto">
            <a:xfrm>
              <a:off x="6228184" y="3520258"/>
              <a:ext cx="2664296" cy="1440160"/>
            </a:xfrm>
            <a:prstGeom prst="roundRect">
              <a:avLst/>
            </a:prstGeom>
            <a:solidFill>
              <a:srgbClr val="2211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54" name="圓角矩形 53"/>
            <p:cNvSpPr/>
            <p:nvPr/>
          </p:nvSpPr>
          <p:spPr bwMode="auto">
            <a:xfrm>
              <a:off x="6156176" y="2204864"/>
              <a:ext cx="2304256" cy="720080"/>
            </a:xfrm>
            <a:prstGeom prst="roundRect">
              <a:avLst/>
            </a:prstGeom>
            <a:solidFill>
              <a:srgbClr val="2211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grpSp>
      <p:sp>
        <p:nvSpPr>
          <p:cNvPr id="52229"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Solution</a:t>
            </a:r>
          </a:p>
        </p:txBody>
      </p:sp>
      <p:sp>
        <p:nvSpPr>
          <p:cNvPr id="52230" name="Rectangle 3"/>
          <p:cNvSpPr>
            <a:spLocks noGrp="1" noChangeArrowheads="1"/>
          </p:cNvSpPr>
          <p:nvPr>
            <p:ph type="body" idx="1"/>
          </p:nvPr>
        </p:nvSpPr>
        <p:spPr>
          <a:xfrm>
            <a:off x="323528" y="1124744"/>
            <a:ext cx="8517632" cy="1440160"/>
          </a:xfrm>
        </p:spPr>
        <p:txBody>
          <a:bodyPr/>
          <a:lstStyle/>
          <a:p>
            <a:pPr marL="0" indent="0" eaLnBrk="1" hangingPunct="1">
              <a:lnSpc>
                <a:spcPct val="90000"/>
              </a:lnSpc>
              <a:buFontTx/>
              <a:buNone/>
            </a:pPr>
            <a:r>
              <a:rPr lang="en-US" altLang="zh-TW" sz="3600" dirty="0" smtClean="0">
                <a:ea typeface="新細明體" charset="-120"/>
              </a:rPr>
              <a:t>What is the probability that a randomly grad passes the bar?</a:t>
            </a:r>
          </a:p>
        </p:txBody>
      </p:sp>
      <p:sp>
        <p:nvSpPr>
          <p:cNvPr id="38" name="Text Box 6"/>
          <p:cNvSpPr txBox="1">
            <a:spLocks noChangeArrowheads="1"/>
          </p:cNvSpPr>
          <p:nvPr/>
        </p:nvSpPr>
        <p:spPr bwMode="auto">
          <a:xfrm>
            <a:off x="6127491" y="2260029"/>
            <a:ext cx="2333459" cy="523220"/>
          </a:xfrm>
          <a:prstGeom prst="rect">
            <a:avLst/>
          </a:prstGeom>
          <a:noFill/>
          <a:ln w="9525">
            <a:noFill/>
            <a:miter lim="800000"/>
            <a:headEnd/>
            <a:tailEnd/>
          </a:ln>
        </p:spPr>
        <p:txBody>
          <a:bodyPr wrap="none">
            <a:spAutoFit/>
          </a:bodyPr>
          <a:lstStyle/>
          <a:p>
            <a:r>
              <a:rPr lang="en-US" altLang="zh-TW" sz="2800" dirty="0">
                <a:effectLst>
                  <a:outerShdw blurRad="38100" dist="38100" dir="2700000" algn="tl">
                    <a:srgbClr val="000000"/>
                  </a:outerShdw>
                </a:effectLst>
                <a:latin typeface="+mn-lt"/>
                <a:ea typeface="+mn-ea"/>
              </a:rPr>
              <a:t>P(Pass) = .72</a:t>
            </a:r>
          </a:p>
        </p:txBody>
      </p:sp>
      <p:sp>
        <p:nvSpPr>
          <p:cNvPr id="39" name="Text Box 7"/>
          <p:cNvSpPr txBox="1">
            <a:spLocks noChangeArrowheads="1"/>
          </p:cNvSpPr>
          <p:nvPr/>
        </p:nvSpPr>
        <p:spPr bwMode="auto">
          <a:xfrm>
            <a:off x="6199499" y="3556173"/>
            <a:ext cx="2692981" cy="1384995"/>
          </a:xfrm>
          <a:prstGeom prst="rect">
            <a:avLst/>
          </a:prstGeom>
          <a:noFill/>
          <a:ln w="9525">
            <a:noFill/>
            <a:miter lim="800000"/>
            <a:headEnd/>
            <a:tailEnd/>
          </a:ln>
        </p:spPr>
        <p:txBody>
          <a:bodyPr wrap="none">
            <a:spAutoFit/>
          </a:bodyPr>
          <a:lstStyle/>
          <a:p>
            <a:r>
              <a:rPr lang="en-US" altLang="zh-TW" sz="2800" dirty="0">
                <a:effectLst>
                  <a:outerShdw blurRad="38100" dist="38100" dir="2700000" algn="tl">
                    <a:srgbClr val="000000"/>
                  </a:outerShdw>
                </a:effectLst>
                <a:latin typeface="+mn-lt"/>
                <a:ea typeface="+mn-ea"/>
              </a:rPr>
              <a:t>P(Fail and Pass</a:t>
            </a:r>
            <a:r>
              <a:rPr lang="en-US" altLang="zh-TW" sz="2800" dirty="0" smtClean="0">
                <a:effectLst>
                  <a:outerShdw blurRad="38100" dist="38100" dir="2700000" algn="tl">
                    <a:srgbClr val="000000"/>
                  </a:outerShdw>
                </a:effectLst>
                <a:latin typeface="+mn-lt"/>
                <a:ea typeface="+mn-ea"/>
              </a:rPr>
              <a:t>)</a:t>
            </a:r>
          </a:p>
          <a:p>
            <a:r>
              <a:rPr lang="en-US" altLang="zh-TW" sz="2800" dirty="0" smtClean="0">
                <a:effectLst>
                  <a:outerShdw blurRad="38100" dist="38100" dir="2700000" algn="tl">
                    <a:srgbClr val="000000"/>
                  </a:outerShdw>
                </a:effectLst>
                <a:latin typeface="+mn-lt"/>
                <a:ea typeface="+mn-ea"/>
              </a:rPr>
              <a:t>=(.</a:t>
            </a:r>
            <a:r>
              <a:rPr lang="en-US" altLang="zh-TW" sz="2800" dirty="0">
                <a:effectLst>
                  <a:outerShdw blurRad="38100" dist="38100" dir="2700000" algn="tl">
                    <a:srgbClr val="000000"/>
                  </a:outerShdw>
                </a:effectLst>
                <a:latin typeface="+mn-lt"/>
                <a:ea typeface="+mn-ea"/>
              </a:rPr>
              <a:t>28)(.88</a:t>
            </a:r>
            <a:r>
              <a:rPr lang="en-US" altLang="zh-TW" sz="2800" dirty="0" smtClean="0">
                <a:effectLst>
                  <a:outerShdw blurRad="38100" dist="38100" dir="2700000" algn="tl">
                    <a:srgbClr val="000000"/>
                  </a:outerShdw>
                </a:effectLst>
                <a:latin typeface="+mn-lt"/>
                <a:ea typeface="+mn-ea"/>
              </a:rPr>
              <a:t>)</a:t>
            </a:r>
          </a:p>
          <a:p>
            <a:r>
              <a:rPr lang="en-US" altLang="zh-TW" sz="2800" dirty="0" smtClean="0">
                <a:effectLst>
                  <a:outerShdw blurRad="38100" dist="38100" dir="2700000" algn="tl">
                    <a:srgbClr val="000000"/>
                  </a:outerShdw>
                </a:effectLst>
                <a:latin typeface="+mn-lt"/>
                <a:ea typeface="+mn-ea"/>
              </a:rPr>
              <a:t>=.</a:t>
            </a:r>
            <a:r>
              <a:rPr lang="en-US" altLang="zh-TW" sz="2800" dirty="0">
                <a:effectLst>
                  <a:outerShdw blurRad="38100" dist="38100" dir="2700000" algn="tl">
                    <a:srgbClr val="000000"/>
                  </a:outerShdw>
                </a:effectLst>
                <a:latin typeface="+mn-lt"/>
                <a:ea typeface="+mn-ea"/>
              </a:rPr>
              <a:t>2464</a:t>
            </a:r>
          </a:p>
        </p:txBody>
      </p:sp>
      <p:sp>
        <p:nvSpPr>
          <p:cNvPr id="40" name="Text Box 8"/>
          <p:cNvSpPr txBox="1">
            <a:spLocks noChangeArrowheads="1"/>
          </p:cNvSpPr>
          <p:nvPr/>
        </p:nvSpPr>
        <p:spPr bwMode="auto">
          <a:xfrm>
            <a:off x="6145595" y="5318051"/>
            <a:ext cx="2518382" cy="1384995"/>
          </a:xfrm>
          <a:prstGeom prst="rect">
            <a:avLst/>
          </a:prstGeom>
          <a:noFill/>
          <a:ln w="9525">
            <a:noFill/>
            <a:miter lim="800000"/>
            <a:headEnd/>
            <a:tailEnd/>
          </a:ln>
        </p:spPr>
        <p:txBody>
          <a:bodyPr wrap="none">
            <a:spAutoFit/>
          </a:bodyPr>
          <a:lstStyle/>
          <a:p>
            <a:r>
              <a:rPr lang="en-US" altLang="zh-TW" sz="2800" dirty="0">
                <a:solidFill>
                  <a:schemeClr val="accent6">
                    <a:lumMod val="50000"/>
                  </a:schemeClr>
                </a:solidFill>
                <a:effectLst>
                  <a:outerShdw blurRad="38100" dist="38100" dir="2700000" algn="tl">
                    <a:srgbClr val="000000"/>
                  </a:outerShdw>
                </a:effectLst>
                <a:latin typeface="+mn-lt"/>
                <a:ea typeface="+mn-ea"/>
              </a:rPr>
              <a:t>P(Fail and Fail</a:t>
            </a:r>
            <a:r>
              <a:rPr lang="en-US" altLang="zh-TW" sz="2800" dirty="0" smtClean="0">
                <a:solidFill>
                  <a:schemeClr val="accent6">
                    <a:lumMod val="50000"/>
                  </a:schemeClr>
                </a:solidFill>
                <a:effectLst>
                  <a:outerShdw blurRad="38100" dist="38100" dir="2700000" algn="tl">
                    <a:srgbClr val="000000"/>
                  </a:outerShdw>
                </a:effectLst>
                <a:latin typeface="+mn-lt"/>
                <a:ea typeface="+mn-ea"/>
              </a:rPr>
              <a:t>)</a:t>
            </a:r>
          </a:p>
          <a:p>
            <a:r>
              <a:rPr lang="en-US" altLang="zh-TW" sz="2800" dirty="0" smtClean="0">
                <a:solidFill>
                  <a:schemeClr val="accent6">
                    <a:lumMod val="50000"/>
                  </a:schemeClr>
                </a:solidFill>
                <a:effectLst>
                  <a:outerShdw blurRad="38100" dist="38100" dir="2700000" algn="tl">
                    <a:srgbClr val="000000"/>
                  </a:outerShdw>
                </a:effectLst>
                <a:latin typeface="+mn-lt"/>
                <a:ea typeface="+mn-ea"/>
              </a:rPr>
              <a:t>=(.</a:t>
            </a:r>
            <a:r>
              <a:rPr lang="en-US" altLang="zh-TW" sz="2800" dirty="0">
                <a:solidFill>
                  <a:schemeClr val="accent6">
                    <a:lumMod val="50000"/>
                  </a:schemeClr>
                </a:solidFill>
                <a:effectLst>
                  <a:outerShdw blurRad="38100" dist="38100" dir="2700000" algn="tl">
                    <a:srgbClr val="000000"/>
                  </a:outerShdw>
                </a:effectLst>
                <a:latin typeface="+mn-lt"/>
                <a:ea typeface="+mn-ea"/>
              </a:rPr>
              <a:t>28)(.12) </a:t>
            </a:r>
            <a:endParaRPr lang="en-US" altLang="zh-TW" sz="2800" dirty="0" smtClean="0">
              <a:solidFill>
                <a:schemeClr val="accent6">
                  <a:lumMod val="50000"/>
                </a:schemeClr>
              </a:solidFill>
              <a:effectLst>
                <a:outerShdw blurRad="38100" dist="38100" dir="2700000" algn="tl">
                  <a:srgbClr val="000000"/>
                </a:outerShdw>
              </a:effectLst>
              <a:latin typeface="+mn-lt"/>
              <a:ea typeface="+mn-ea"/>
            </a:endParaRPr>
          </a:p>
          <a:p>
            <a:r>
              <a:rPr lang="en-US" altLang="zh-TW" sz="2800" dirty="0" smtClean="0">
                <a:solidFill>
                  <a:schemeClr val="accent6">
                    <a:lumMod val="50000"/>
                  </a:schemeClr>
                </a:solidFill>
                <a:effectLst>
                  <a:outerShdw blurRad="38100" dist="38100" dir="2700000" algn="tl">
                    <a:srgbClr val="000000"/>
                  </a:outerShdw>
                </a:effectLst>
                <a:latin typeface="+mn-lt"/>
                <a:ea typeface="+mn-ea"/>
              </a:rPr>
              <a:t>= </a:t>
            </a:r>
            <a:r>
              <a:rPr lang="en-US" altLang="zh-TW" sz="2800" dirty="0">
                <a:solidFill>
                  <a:schemeClr val="accent6">
                    <a:lumMod val="50000"/>
                  </a:schemeClr>
                </a:solidFill>
                <a:effectLst>
                  <a:outerShdw blurRad="38100" dist="38100" dir="2700000" algn="tl">
                    <a:srgbClr val="000000"/>
                  </a:outerShdw>
                </a:effectLst>
                <a:latin typeface="+mn-lt"/>
                <a:ea typeface="+mn-ea"/>
              </a:rPr>
              <a:t>.0336</a:t>
            </a:r>
          </a:p>
        </p:txBody>
      </p:sp>
      <p:sp>
        <p:nvSpPr>
          <p:cNvPr id="41" name="Line 10"/>
          <p:cNvSpPr>
            <a:spLocks noChangeShapeType="1"/>
          </p:cNvSpPr>
          <p:nvPr/>
        </p:nvSpPr>
        <p:spPr bwMode="auto">
          <a:xfrm flipH="1" flipV="1">
            <a:off x="360339" y="4176385"/>
            <a:ext cx="2797993" cy="791170"/>
          </a:xfrm>
          <a:prstGeom prst="line">
            <a:avLst/>
          </a:prstGeom>
          <a:noFill/>
          <a:ln w="28575">
            <a:solidFill>
              <a:schemeClr val="accent6">
                <a:lumMod val="50000"/>
              </a:schemeClr>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42" name="Line 11"/>
          <p:cNvSpPr>
            <a:spLocks noChangeShapeType="1"/>
          </p:cNvSpPr>
          <p:nvPr/>
        </p:nvSpPr>
        <p:spPr bwMode="auto">
          <a:xfrm flipV="1">
            <a:off x="360340" y="2548061"/>
            <a:ext cx="5786270" cy="1628324"/>
          </a:xfrm>
          <a:prstGeom prst="line">
            <a:avLst/>
          </a:prstGeom>
          <a:noFill/>
          <a:ln w="28575">
            <a:solidFill>
              <a:schemeClr val="accent6">
                <a:lumMod val="50000"/>
              </a:schemeClr>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43" name="Text Box 12"/>
          <p:cNvSpPr txBox="1">
            <a:spLocks noChangeArrowheads="1"/>
          </p:cNvSpPr>
          <p:nvPr/>
        </p:nvSpPr>
        <p:spPr bwMode="auto">
          <a:xfrm>
            <a:off x="325676" y="2409691"/>
            <a:ext cx="2777480" cy="584775"/>
          </a:xfrm>
          <a:prstGeom prst="rect">
            <a:avLst/>
          </a:prstGeom>
          <a:noFill/>
          <a:ln w="9525">
            <a:noFill/>
            <a:miter lim="800000"/>
            <a:headEnd/>
            <a:tailEnd/>
          </a:ln>
        </p:spPr>
        <p:txBody>
          <a:bodyPr wrap="square">
            <a:spAutoFit/>
          </a:bodyPr>
          <a:lstStyle/>
          <a:p>
            <a:r>
              <a:rPr lang="en-US" altLang="zh-TW" sz="3200" dirty="0">
                <a:solidFill>
                  <a:schemeClr val="accent6">
                    <a:lumMod val="50000"/>
                  </a:schemeClr>
                </a:solidFill>
                <a:effectLst>
                  <a:outerShdw blurRad="38100" dist="38100" dir="2700000" algn="tl">
                    <a:srgbClr val="000000"/>
                  </a:outerShdw>
                </a:effectLst>
                <a:latin typeface="+mn-lt"/>
                <a:ea typeface="+mn-ea"/>
              </a:rPr>
              <a:t>First exam</a:t>
            </a:r>
          </a:p>
        </p:txBody>
      </p:sp>
      <p:sp>
        <p:nvSpPr>
          <p:cNvPr id="44" name="Text Box 13"/>
          <p:cNvSpPr txBox="1">
            <a:spLocks noChangeArrowheads="1"/>
          </p:cNvSpPr>
          <p:nvPr/>
        </p:nvSpPr>
        <p:spPr bwMode="auto">
          <a:xfrm rot="20617931">
            <a:off x="595621" y="3221441"/>
            <a:ext cx="2333459" cy="523220"/>
          </a:xfrm>
          <a:prstGeom prst="rect">
            <a:avLst/>
          </a:prstGeom>
          <a:noFill/>
          <a:ln w="28575">
            <a:noFill/>
            <a:miter lim="800000"/>
            <a:headEnd/>
            <a:tailEnd/>
          </a:ln>
        </p:spPr>
        <p:txBody>
          <a:bodyPr wrap="none">
            <a:spAutoFit/>
          </a:bodyPr>
          <a:lstStyle/>
          <a:p>
            <a:r>
              <a:rPr lang="en-US" altLang="zh-TW" sz="2800" dirty="0">
                <a:solidFill>
                  <a:schemeClr val="accent6">
                    <a:lumMod val="50000"/>
                  </a:schemeClr>
                </a:solidFill>
                <a:effectLst>
                  <a:outerShdw blurRad="38100" dist="38100" dir="2700000" algn="tl">
                    <a:srgbClr val="000000"/>
                  </a:outerShdw>
                </a:effectLst>
                <a:latin typeface="+mn-lt"/>
                <a:ea typeface="+mn-ea"/>
              </a:rPr>
              <a:t>P(Pass) = .72</a:t>
            </a:r>
          </a:p>
        </p:txBody>
      </p:sp>
      <p:sp>
        <p:nvSpPr>
          <p:cNvPr id="45" name="Text Box 14"/>
          <p:cNvSpPr txBox="1">
            <a:spLocks noChangeArrowheads="1"/>
          </p:cNvSpPr>
          <p:nvPr/>
        </p:nvSpPr>
        <p:spPr bwMode="auto">
          <a:xfrm rot="961029">
            <a:off x="539057" y="4518604"/>
            <a:ext cx="2167453" cy="523220"/>
          </a:xfrm>
          <a:prstGeom prst="rect">
            <a:avLst/>
          </a:prstGeom>
          <a:noFill/>
          <a:ln w="28575">
            <a:noFill/>
            <a:miter lim="800000"/>
            <a:headEnd/>
            <a:tailEnd/>
          </a:ln>
        </p:spPr>
        <p:txBody>
          <a:bodyPr wrap="none">
            <a:spAutoFit/>
          </a:bodyPr>
          <a:lstStyle/>
          <a:p>
            <a:r>
              <a:rPr lang="en-US" altLang="zh-TW" sz="2800" dirty="0" smtClean="0">
                <a:solidFill>
                  <a:schemeClr val="accent6">
                    <a:lumMod val="50000"/>
                  </a:schemeClr>
                </a:solidFill>
                <a:effectLst>
                  <a:outerShdw blurRad="38100" dist="38100" dir="2700000" algn="tl">
                    <a:srgbClr val="000000"/>
                  </a:outerShdw>
                </a:effectLst>
                <a:latin typeface="+mn-lt"/>
                <a:ea typeface="+mn-ea"/>
              </a:rPr>
              <a:t>P(Fail</a:t>
            </a:r>
            <a:r>
              <a:rPr lang="en-US" altLang="zh-TW" sz="2800" dirty="0">
                <a:solidFill>
                  <a:schemeClr val="accent6">
                    <a:lumMod val="50000"/>
                  </a:schemeClr>
                </a:solidFill>
                <a:effectLst>
                  <a:outerShdw blurRad="38100" dist="38100" dir="2700000" algn="tl">
                    <a:srgbClr val="000000"/>
                  </a:outerShdw>
                </a:effectLst>
                <a:latin typeface="+mn-lt"/>
                <a:ea typeface="+mn-ea"/>
              </a:rPr>
              <a:t>) = .28</a:t>
            </a:r>
          </a:p>
        </p:txBody>
      </p:sp>
      <p:grpSp>
        <p:nvGrpSpPr>
          <p:cNvPr id="46" name="Group 16"/>
          <p:cNvGrpSpPr>
            <a:grpSpLocks/>
          </p:cNvGrpSpPr>
          <p:nvPr/>
        </p:nvGrpSpPr>
        <p:grpSpPr bwMode="auto">
          <a:xfrm rot="141756">
            <a:off x="3173647" y="4178373"/>
            <a:ext cx="2965178" cy="1704406"/>
            <a:chOff x="816" y="2400"/>
            <a:chExt cx="1344" cy="768"/>
          </a:xfrm>
        </p:grpSpPr>
        <p:sp>
          <p:nvSpPr>
            <p:cNvPr id="47" name="Line 17"/>
            <p:cNvSpPr>
              <a:spLocks noChangeShapeType="1"/>
            </p:cNvSpPr>
            <p:nvPr/>
          </p:nvSpPr>
          <p:spPr bwMode="auto">
            <a:xfrm flipH="1" flipV="1">
              <a:off x="816" y="2784"/>
              <a:ext cx="1344" cy="384"/>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48" name="Line 18"/>
            <p:cNvSpPr>
              <a:spLocks noChangeShapeType="1"/>
            </p:cNvSpPr>
            <p:nvPr/>
          </p:nvSpPr>
          <p:spPr bwMode="auto">
            <a:xfrm flipV="1">
              <a:off x="816" y="2400"/>
              <a:ext cx="1344" cy="384"/>
            </a:xfrm>
            <a:prstGeom prst="line">
              <a:avLst/>
            </a:prstGeom>
            <a:noFill/>
            <a:ln w="28575">
              <a:solidFill>
                <a:srgbClr val="CC0099"/>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grpSp>
      <p:sp>
        <p:nvSpPr>
          <p:cNvPr id="49" name="Text Box 19"/>
          <p:cNvSpPr txBox="1">
            <a:spLocks noChangeArrowheads="1"/>
          </p:cNvSpPr>
          <p:nvPr/>
        </p:nvSpPr>
        <p:spPr bwMode="auto">
          <a:xfrm>
            <a:off x="3122274" y="3340149"/>
            <a:ext cx="3024336" cy="584775"/>
          </a:xfrm>
          <a:prstGeom prst="rect">
            <a:avLst/>
          </a:prstGeom>
          <a:noFill/>
          <a:ln w="9525">
            <a:noFill/>
            <a:miter lim="800000"/>
            <a:headEnd/>
            <a:tailEnd/>
          </a:ln>
        </p:spPr>
        <p:txBody>
          <a:bodyPr wrap="square">
            <a:spAutoFit/>
          </a:bodyPr>
          <a:lstStyle/>
          <a:p>
            <a:r>
              <a:rPr lang="en-US" altLang="zh-TW" sz="3200" dirty="0">
                <a:solidFill>
                  <a:srgbClr val="CC00CC"/>
                </a:solidFill>
                <a:effectLst>
                  <a:outerShdw blurRad="38100" dist="38100" dir="2700000" algn="tl">
                    <a:srgbClr val="000000"/>
                  </a:outerShdw>
                </a:effectLst>
                <a:latin typeface="+mn-lt"/>
                <a:ea typeface="+mn-ea"/>
              </a:rPr>
              <a:t>Second exam</a:t>
            </a:r>
          </a:p>
        </p:txBody>
      </p:sp>
      <p:sp>
        <p:nvSpPr>
          <p:cNvPr id="50" name="Text Box 20"/>
          <p:cNvSpPr txBox="1">
            <a:spLocks noChangeArrowheads="1"/>
          </p:cNvSpPr>
          <p:nvPr/>
        </p:nvSpPr>
        <p:spPr bwMode="auto">
          <a:xfrm rot="-835421">
            <a:off x="3115462" y="4170080"/>
            <a:ext cx="3003964" cy="523220"/>
          </a:xfrm>
          <a:prstGeom prst="rect">
            <a:avLst/>
          </a:prstGeom>
          <a:noFill/>
          <a:ln w="28575">
            <a:noFill/>
            <a:miter lim="800000"/>
            <a:headEnd/>
            <a:tailEnd/>
          </a:ln>
        </p:spPr>
        <p:txBody>
          <a:bodyPr wrap="none">
            <a:spAutoFit/>
          </a:bodyPr>
          <a:lstStyle/>
          <a:p>
            <a:r>
              <a:rPr lang="en-US" altLang="zh-TW" sz="2800" dirty="0">
                <a:solidFill>
                  <a:srgbClr val="CC00CC"/>
                </a:solidFill>
                <a:effectLst>
                  <a:outerShdw blurRad="38100" dist="38100" dir="2700000" algn="tl">
                    <a:srgbClr val="000000"/>
                  </a:outerShdw>
                </a:effectLst>
                <a:latin typeface="+mn-lt"/>
                <a:ea typeface="+mn-ea"/>
              </a:rPr>
              <a:t>P(</a:t>
            </a:r>
            <a:r>
              <a:rPr lang="en-US" altLang="zh-TW" sz="2800" dirty="0" err="1">
                <a:solidFill>
                  <a:srgbClr val="CC00CC"/>
                </a:solidFill>
                <a:effectLst>
                  <a:outerShdw blurRad="38100" dist="38100" dir="2700000" algn="tl">
                    <a:srgbClr val="000000"/>
                  </a:outerShdw>
                </a:effectLst>
                <a:latin typeface="+mn-lt"/>
                <a:ea typeface="+mn-ea"/>
              </a:rPr>
              <a:t>Pass|Fail</a:t>
            </a:r>
            <a:r>
              <a:rPr lang="en-US" altLang="zh-TW" sz="2800" dirty="0">
                <a:solidFill>
                  <a:srgbClr val="CC00CC"/>
                </a:solidFill>
                <a:effectLst>
                  <a:outerShdw blurRad="38100" dist="38100" dir="2700000" algn="tl">
                    <a:srgbClr val="000000"/>
                  </a:outerShdw>
                </a:effectLst>
                <a:latin typeface="+mn-lt"/>
                <a:ea typeface="+mn-ea"/>
              </a:rPr>
              <a:t>) = .88</a:t>
            </a:r>
          </a:p>
        </p:txBody>
      </p:sp>
      <p:sp>
        <p:nvSpPr>
          <p:cNvPr id="51" name="Text Box 21"/>
          <p:cNvSpPr txBox="1">
            <a:spLocks noChangeArrowheads="1"/>
          </p:cNvSpPr>
          <p:nvPr/>
        </p:nvSpPr>
        <p:spPr bwMode="auto">
          <a:xfrm rot="1112874">
            <a:off x="3109978" y="5522606"/>
            <a:ext cx="2941574" cy="523220"/>
          </a:xfrm>
          <a:prstGeom prst="rect">
            <a:avLst/>
          </a:prstGeom>
          <a:noFill/>
          <a:ln w="28575">
            <a:noFill/>
            <a:miter lim="800000"/>
            <a:headEnd/>
            <a:tailEnd/>
          </a:ln>
        </p:spPr>
        <p:txBody>
          <a:bodyPr wrap="none">
            <a:spAutoFit/>
          </a:bodyPr>
          <a:lstStyle/>
          <a:p>
            <a:r>
              <a:rPr lang="en-US" altLang="zh-TW" sz="2800" dirty="0" smtClean="0">
                <a:solidFill>
                  <a:srgbClr val="CC00CC"/>
                </a:solidFill>
                <a:effectLst>
                  <a:outerShdw blurRad="38100" dist="38100" dir="2700000" algn="tl">
                    <a:srgbClr val="000000"/>
                  </a:outerShdw>
                </a:effectLst>
                <a:latin typeface="+mn-lt"/>
                <a:ea typeface="+mn-ea"/>
              </a:rPr>
              <a:t>P(</a:t>
            </a:r>
            <a:r>
              <a:rPr lang="en-US" altLang="zh-TW" sz="2800" dirty="0" err="1" smtClean="0">
                <a:solidFill>
                  <a:srgbClr val="CC00CC"/>
                </a:solidFill>
                <a:effectLst>
                  <a:outerShdw blurRad="38100" dist="38100" dir="2700000" algn="tl">
                    <a:srgbClr val="000000"/>
                  </a:outerShdw>
                </a:effectLst>
                <a:latin typeface="+mn-lt"/>
                <a:ea typeface="+mn-ea"/>
              </a:rPr>
              <a:t>Fail|Fail</a:t>
            </a:r>
            <a:r>
              <a:rPr lang="en-US" altLang="zh-TW" sz="2800" dirty="0">
                <a:solidFill>
                  <a:srgbClr val="CC00CC"/>
                </a:solidFill>
                <a:effectLst>
                  <a:outerShdw blurRad="38100" dist="38100" dir="2700000" algn="tl">
                    <a:srgbClr val="000000"/>
                  </a:outerShdw>
                </a:effectLst>
                <a:latin typeface="+mn-lt"/>
                <a:ea typeface="+mn-ea"/>
              </a:rPr>
              <a:t>) = .12</a:t>
            </a:r>
          </a:p>
        </p:txBody>
      </p:sp>
      <p:sp>
        <p:nvSpPr>
          <p:cNvPr id="52" name="Line 22"/>
          <p:cNvSpPr>
            <a:spLocks noChangeShapeType="1"/>
          </p:cNvSpPr>
          <p:nvPr/>
        </p:nvSpPr>
        <p:spPr bwMode="auto">
          <a:xfrm>
            <a:off x="3158332" y="2376755"/>
            <a:ext cx="0" cy="3733800"/>
          </a:xfrm>
          <a:prstGeom prst="line">
            <a:avLst/>
          </a:prstGeom>
          <a:noFill/>
          <a:ln w="28575">
            <a:solidFill>
              <a:srgbClr val="0000FF"/>
            </a:solidFill>
            <a:prstDash val="dash"/>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57" name="日期版面配置區 3"/>
          <p:cNvSpPr>
            <a:spLocks noGrp="1"/>
          </p:cNvSpPr>
          <p:nvPr>
            <p:ph type="dt" sz="quarter" idx="10"/>
          </p:nvPr>
        </p:nvSpPr>
        <p:spPr>
          <a:xfrm>
            <a:off x="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678AD7-ED5D-4BEF-BE2B-2B92D173952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58" name="投影片編號版面配置區 5"/>
          <p:cNvSpPr>
            <a:spLocks noGrp="1"/>
          </p:cNvSpPr>
          <p:nvPr>
            <p:ph type="sldNum" sz="quarter" idx="12"/>
          </p:nvPr>
        </p:nvSpPr>
        <p:spPr>
          <a:xfrm>
            <a:off x="701040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DA8D444-BD2F-4582-80BD-6CCF63B5D326}" type="slidenum">
              <a:rPr kumimoji="1" lang="zh-TW" altLang="en-US">
                <a:effectLst>
                  <a:outerShdw blurRad="38100" dist="38100" dir="2700000" algn="tl">
                    <a:srgbClr val="000000"/>
                  </a:outerShdw>
                </a:effectLst>
                <a:ea typeface="華康細圓體" pitchFamily="49" charset="-120"/>
                <a:cs typeface="+mj-cs"/>
              </a:rPr>
              <a:pPr>
                <a:defRPr/>
              </a:pPr>
              <a:t>72</a:t>
            </a:fld>
            <a:endParaRPr kumimoji="1" lang="en-US" altLang="zh-TW">
              <a:effectLst>
                <a:outerShdw blurRad="38100" dist="38100" dir="2700000" algn="tl">
                  <a:srgbClr val="000000"/>
                </a:outerShdw>
              </a:effectLst>
              <a:ea typeface="華康細圓體" pitchFamily="49" charset="-120"/>
              <a:cs typeface="+mj-cs"/>
            </a:endParaRPr>
          </a:p>
        </p:txBody>
      </p:sp>
      <p:sp>
        <p:nvSpPr>
          <p:cNvPr id="26" name="Text Box 12"/>
          <p:cNvSpPr txBox="1">
            <a:spLocks noChangeArrowheads="1"/>
          </p:cNvSpPr>
          <p:nvPr/>
        </p:nvSpPr>
        <p:spPr bwMode="auto">
          <a:xfrm>
            <a:off x="78945" y="3903439"/>
            <a:ext cx="987425" cy="457200"/>
          </a:xfrm>
          <a:prstGeom prst="rect">
            <a:avLst/>
          </a:prstGeom>
          <a:noFill/>
          <a:ln w="9525">
            <a:noFill/>
            <a:miter lim="800000"/>
            <a:headEnd/>
            <a:tailEnd/>
          </a:ln>
          <a:effectLst/>
        </p:spPr>
        <p:txBody>
          <a:bodyPr wrap="none">
            <a:spAutoFit/>
          </a:bodyPr>
          <a:lstStyle/>
          <a:p>
            <a:pPr eaLnBrk="0" hangingPunct="0">
              <a:defRPr/>
            </a:pPr>
            <a:r>
              <a:rPr kumimoji="0" lang="en-US" altLang="zh-TW" sz="2400" dirty="0">
                <a:solidFill>
                  <a:schemeClr val="accent6">
                    <a:lumMod val="50000"/>
                  </a:schemeClr>
                </a:solidFill>
                <a:effectLst>
                  <a:outerShdw blurRad="38100" dist="38100" dir="2700000" algn="tl">
                    <a:srgbClr val="000000"/>
                  </a:outerShdw>
                </a:effectLst>
              </a:rPr>
              <a:t>Origin</a:t>
            </a:r>
            <a:endParaRPr kumimoji="0" lang="en-US" altLang="zh-TW" sz="2400" dirty="0">
              <a:solidFill>
                <a:schemeClr val="accent6">
                  <a:lumMod val="50000"/>
                </a:schemeClr>
              </a:solidFill>
            </a:endParaRPr>
          </a:p>
        </p:txBody>
      </p:sp>
      <p:sp>
        <p:nvSpPr>
          <p:cNvPr id="27" name="Text Box 18"/>
          <p:cNvSpPr txBox="1">
            <a:spLocks noChangeArrowheads="1"/>
          </p:cNvSpPr>
          <p:nvPr/>
        </p:nvSpPr>
        <p:spPr bwMode="auto">
          <a:xfrm>
            <a:off x="5298488" y="2102197"/>
            <a:ext cx="883319" cy="523220"/>
          </a:xfrm>
          <a:prstGeom prst="rect">
            <a:avLst/>
          </a:prstGeom>
          <a:noFill/>
          <a:ln w="9525">
            <a:noFill/>
            <a:miter lim="800000"/>
            <a:headEnd/>
            <a:tailEnd/>
          </a:ln>
          <a:effectLst/>
        </p:spPr>
        <p:txBody>
          <a:bodyPr wrap="none">
            <a:spAutoFit/>
          </a:bodyPr>
          <a:lstStyle/>
          <a:p>
            <a:pPr eaLnBrk="0" hangingPunct="0">
              <a:defRPr/>
            </a:pPr>
            <a:r>
              <a:rPr kumimoji="0" lang="en-US" altLang="zh-TW" sz="2800" dirty="0" smtClean="0">
                <a:solidFill>
                  <a:schemeClr val="accent6">
                    <a:lumMod val="50000"/>
                  </a:schemeClr>
                </a:solidFill>
                <a:effectLst>
                  <a:outerShdw blurRad="38100" dist="38100" dir="2700000" algn="tl">
                    <a:srgbClr val="000000"/>
                  </a:outerShdw>
                </a:effectLst>
                <a:latin typeface="+mn-lt"/>
              </a:rPr>
              <a:t>Pass</a:t>
            </a:r>
            <a:endParaRPr kumimoji="0" lang="en-US" altLang="zh-TW" sz="2800" dirty="0">
              <a:solidFill>
                <a:schemeClr val="accent6">
                  <a:lumMod val="50000"/>
                </a:schemeClr>
              </a:solidFill>
              <a:latin typeface="+mn-lt"/>
            </a:endParaRPr>
          </a:p>
        </p:txBody>
      </p:sp>
      <p:sp>
        <p:nvSpPr>
          <p:cNvPr id="28" name="Text Box 18"/>
          <p:cNvSpPr txBox="1">
            <a:spLocks noChangeArrowheads="1"/>
          </p:cNvSpPr>
          <p:nvPr/>
        </p:nvSpPr>
        <p:spPr bwMode="auto">
          <a:xfrm>
            <a:off x="2503182" y="4514737"/>
            <a:ext cx="708720" cy="523220"/>
          </a:xfrm>
          <a:prstGeom prst="rect">
            <a:avLst/>
          </a:prstGeom>
          <a:noFill/>
          <a:ln w="9525">
            <a:noFill/>
            <a:miter lim="800000"/>
            <a:headEnd/>
            <a:tailEnd/>
          </a:ln>
          <a:effectLst/>
        </p:spPr>
        <p:txBody>
          <a:bodyPr wrap="none">
            <a:spAutoFit/>
          </a:bodyPr>
          <a:lstStyle/>
          <a:p>
            <a:pPr eaLnBrk="0" hangingPunct="0">
              <a:defRPr/>
            </a:pPr>
            <a:r>
              <a:rPr kumimoji="0" lang="en-US" altLang="zh-TW" sz="2800" dirty="0" smtClean="0">
                <a:solidFill>
                  <a:schemeClr val="accent6">
                    <a:lumMod val="50000"/>
                  </a:schemeClr>
                </a:solidFill>
                <a:effectLst>
                  <a:outerShdw blurRad="38100" dist="38100" dir="2700000" algn="tl">
                    <a:srgbClr val="000000"/>
                  </a:outerShdw>
                </a:effectLst>
                <a:latin typeface="+mn-lt"/>
              </a:rPr>
              <a:t>Fail</a:t>
            </a:r>
            <a:endParaRPr kumimoji="0" lang="en-US" altLang="zh-TW" sz="2800" dirty="0">
              <a:solidFill>
                <a:schemeClr val="accent6">
                  <a:lumMod val="50000"/>
                </a:schemeClr>
              </a:solidFill>
              <a:latin typeface="+mn-lt"/>
            </a:endParaRPr>
          </a:p>
        </p:txBody>
      </p:sp>
      <p:sp>
        <p:nvSpPr>
          <p:cNvPr id="25" name="Rectangle 3"/>
          <p:cNvSpPr txBox="1">
            <a:spLocks noChangeArrowheads="1"/>
          </p:cNvSpPr>
          <p:nvPr/>
        </p:nvSpPr>
        <p:spPr bwMode="auto">
          <a:xfrm>
            <a:off x="370519" y="4586476"/>
            <a:ext cx="5832648" cy="2016224"/>
          </a:xfrm>
          <a:prstGeom prst="rect">
            <a:avLst/>
          </a:prstGeom>
          <a:solidFill>
            <a:srgbClr val="000F2E"/>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lvl="0">
              <a:spcBef>
                <a:spcPct val="20000"/>
              </a:spcBef>
              <a:buClr>
                <a:schemeClr val="hlink"/>
              </a:buClr>
              <a:buSzPct val="65000"/>
            </a:pPr>
            <a:r>
              <a:rPr lang="en-US" altLang="zh-TW" sz="4000" b="1" i="1" kern="0" dirty="0" smtClean="0">
                <a:effectLst>
                  <a:outerShdw blurRad="38100" dist="38100" dir="2700000" algn="tl">
                    <a:srgbClr val="000000"/>
                  </a:outerShdw>
                </a:effectLst>
                <a:ea typeface="新細明體" charset="-120"/>
              </a:rPr>
              <a:t>“There is almost a 97% chance they will pass the bar.</a:t>
            </a:r>
            <a:r>
              <a:rPr lang="en-US" altLang="zh-TW" sz="4000" b="1" kern="0" dirty="0" smtClean="0">
                <a:effectLst>
                  <a:outerShdw blurRad="38100" dist="38100" dir="2700000" algn="tl">
                    <a:srgbClr val="000000"/>
                  </a:outerShdw>
                </a:effectLst>
                <a:ea typeface="新細明體" charset="-120"/>
              </a:rPr>
              <a:t>”</a:t>
            </a:r>
            <a:endParaRPr kumimoji="1" lang="en-US" altLang="zh-TW" sz="4000" b="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新細明體" charset="-120"/>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65000"/>
              <a:buFontTx/>
              <a:buNone/>
              <a:tabLst/>
              <a:defRPr/>
            </a:pPr>
            <a:endPar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新細明體" charset="-120"/>
              <a:cs typeface="+mn-cs"/>
            </a:endParaRPr>
          </a:p>
        </p:txBody>
      </p:sp>
      <p:sp>
        <p:nvSpPr>
          <p:cNvPr id="53" name="Rectangle 3"/>
          <p:cNvSpPr txBox="1">
            <a:spLocks noChangeArrowheads="1"/>
          </p:cNvSpPr>
          <p:nvPr/>
        </p:nvSpPr>
        <p:spPr bwMode="auto">
          <a:xfrm>
            <a:off x="217795" y="1925820"/>
            <a:ext cx="5832648" cy="2592288"/>
          </a:xfrm>
          <a:prstGeom prst="rect">
            <a:avLst/>
          </a:prstGeom>
          <a:solidFill>
            <a:srgbClr val="000F2E"/>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hlink"/>
              </a:buClr>
              <a:buSzPct val="65000"/>
              <a:buFontTx/>
              <a:buNone/>
              <a:tabLst/>
              <a:defRPr/>
            </a:pPr>
            <a:r>
              <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新細明體" charset="-120"/>
                <a:cs typeface="+mn-cs"/>
              </a:rPr>
              <a:t>P(Pass) = P(Pass 1</a:t>
            </a:r>
            <a:r>
              <a:rPr kumimoji="1" lang="en-US" altLang="zh-TW" sz="4000" b="0" i="0" u="none" strike="noStrike" kern="0" cap="none" spc="0" normalizeH="0" baseline="30000" noProof="0" dirty="0" smtClean="0">
                <a:ln>
                  <a:noFill/>
                </a:ln>
                <a:solidFill>
                  <a:schemeClr val="tx1"/>
                </a:solidFill>
                <a:effectLst>
                  <a:outerShdw blurRad="38100" dist="38100" dir="2700000" algn="tl">
                    <a:srgbClr val="000000"/>
                  </a:outerShdw>
                </a:effectLst>
                <a:uLnTx/>
                <a:uFillTx/>
                <a:latin typeface="+mn-lt"/>
                <a:ea typeface="新細明體" charset="-120"/>
                <a:cs typeface="+mn-cs"/>
              </a:rPr>
              <a:t>st</a:t>
            </a:r>
            <a:r>
              <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新細明體" charset="-120"/>
                <a:cs typeface="+mn-cs"/>
              </a:rPr>
              <a:t>) + P(Fail 1</a:t>
            </a:r>
            <a:r>
              <a:rPr kumimoji="1" lang="en-US" altLang="zh-TW" sz="4000" b="0" i="0" u="none" strike="noStrike" kern="0" cap="none" spc="0" normalizeH="0" baseline="30000" noProof="0" dirty="0" smtClean="0">
                <a:ln>
                  <a:noFill/>
                </a:ln>
                <a:solidFill>
                  <a:schemeClr val="tx1"/>
                </a:solidFill>
                <a:effectLst>
                  <a:outerShdw blurRad="38100" dist="38100" dir="2700000" algn="tl">
                    <a:srgbClr val="000000"/>
                  </a:outerShdw>
                </a:effectLst>
                <a:uLnTx/>
                <a:uFillTx/>
                <a:latin typeface="+mn-lt"/>
                <a:ea typeface="新細明體" charset="-120"/>
                <a:cs typeface="+mn-cs"/>
              </a:rPr>
              <a:t>st</a:t>
            </a:r>
            <a:r>
              <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新細明體" charset="-120"/>
                <a:cs typeface="+mn-cs"/>
              </a:rPr>
              <a:t> and Pass 2</a:t>
            </a:r>
            <a:r>
              <a:rPr kumimoji="1" lang="en-US" altLang="zh-TW" sz="4000" b="0" i="0" u="none" strike="noStrike" kern="0" cap="none" spc="0" normalizeH="0" baseline="30000" noProof="0" dirty="0" smtClean="0">
                <a:ln>
                  <a:noFill/>
                </a:ln>
                <a:solidFill>
                  <a:schemeClr val="tx1"/>
                </a:solidFill>
                <a:effectLst>
                  <a:outerShdw blurRad="38100" dist="38100" dir="2700000" algn="tl">
                    <a:srgbClr val="000000"/>
                  </a:outerShdw>
                </a:effectLst>
                <a:uLnTx/>
                <a:uFillTx/>
                <a:latin typeface="+mn-lt"/>
                <a:ea typeface="新細明體" charset="-120"/>
                <a:cs typeface="+mn-cs"/>
              </a:rPr>
              <a:t>nd</a:t>
            </a:r>
            <a:r>
              <a:rPr kumimoji="1" lang="en-US" altLang="zh-TW" sz="4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新細明體" charset="-120"/>
                <a:cs typeface="+mn-cs"/>
              </a:rPr>
              <a:t>) = 0.7200 + 0.2464 = .9664</a:t>
            </a:r>
          </a:p>
        </p:txBody>
      </p:sp>
    </p:spTree>
    <p:custDataLst>
      <p:tags r:id="rId1"/>
    </p:custData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5C9AF0A-1DA2-40AD-A724-9A4C866D1EF0}"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0484"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26C49BA-17E0-42CB-9005-EB2B4E125F5C}" type="slidenum">
              <a:rPr kumimoji="1" lang="zh-TW" altLang="en-US">
                <a:effectLst>
                  <a:outerShdw blurRad="38100" dist="38100" dir="2700000" algn="tl">
                    <a:srgbClr val="000000"/>
                  </a:outerShdw>
                </a:effectLst>
                <a:ea typeface="華康細圓體" pitchFamily="49" charset="-120"/>
                <a:cs typeface="+mj-cs"/>
              </a:rPr>
              <a:pPr>
                <a:defRPr/>
              </a:pPr>
              <a:t>73</a:t>
            </a:fld>
            <a:endParaRPr kumimoji="1" lang="en-US" altLang="zh-TW">
              <a:effectLst>
                <a:outerShdw blurRad="38100" dist="38100" dir="2700000" algn="tl">
                  <a:srgbClr val="000000"/>
                </a:outerShdw>
              </a:effectLst>
              <a:ea typeface="華康細圓體" pitchFamily="49" charset="-120"/>
              <a:cs typeface="+mj-cs"/>
            </a:endParaRPr>
          </a:p>
        </p:txBody>
      </p:sp>
      <p:sp>
        <p:nvSpPr>
          <p:cNvPr id="336898"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Agenda</a:t>
            </a:r>
          </a:p>
        </p:txBody>
      </p:sp>
      <p:sp>
        <p:nvSpPr>
          <p:cNvPr id="336899" name="Rectangle 3"/>
          <p:cNvSpPr>
            <a:spLocks noGrp="1" noChangeArrowheads="1"/>
          </p:cNvSpPr>
          <p:nvPr>
            <p:ph type="body" idx="1"/>
          </p:nvPr>
        </p:nvSpPr>
        <p:spPr>
          <a:xfrm>
            <a:off x="107950" y="1341438"/>
            <a:ext cx="8856663" cy="5111898"/>
          </a:xfrm>
        </p:spPr>
        <p:txBody>
          <a:bodyPr/>
          <a:lstStyle/>
          <a:p>
            <a:pPr eaLnBrk="1" hangingPunct="1">
              <a:defRPr/>
            </a:pPr>
            <a:r>
              <a:rPr lang="en-US" altLang="zh-TW" sz="4800" dirty="0" smtClean="0"/>
              <a:t>Assigning Probability to Events</a:t>
            </a:r>
          </a:p>
          <a:p>
            <a:pPr eaLnBrk="1" hangingPunct="1">
              <a:defRPr/>
            </a:pPr>
            <a:r>
              <a:rPr lang="en-US" altLang="zh-TW" sz="4800" dirty="0" smtClean="0"/>
              <a:t>Joint, Marginal, and Conditional Probability</a:t>
            </a:r>
          </a:p>
          <a:p>
            <a:pPr eaLnBrk="1" hangingPunct="1">
              <a:defRPr/>
            </a:pPr>
            <a:r>
              <a:rPr lang="en-US" altLang="zh-TW" sz="4800" dirty="0" smtClean="0"/>
              <a:t>Probability Rules </a:t>
            </a:r>
          </a:p>
          <a:p>
            <a:pPr eaLnBrk="1" hangingPunct="1">
              <a:defRPr/>
            </a:pPr>
            <a:r>
              <a:rPr lang="en-US" altLang="zh-TW" sz="4800" dirty="0" smtClean="0"/>
              <a:t>Probability Trees</a:t>
            </a:r>
          </a:p>
          <a:p>
            <a:pPr eaLnBrk="1" hangingPunct="1">
              <a:buClr>
                <a:schemeClr val="folHlink"/>
              </a:buClr>
              <a:buFont typeface="Wingdings" pitchFamily="2" charset="2"/>
              <a:buChar char="þ"/>
              <a:defRPr/>
            </a:pPr>
            <a:r>
              <a:rPr lang="en-US" altLang="zh-TW" sz="4800" b="1" dirty="0" err="1" smtClean="0">
                <a:solidFill>
                  <a:schemeClr val="folHlink"/>
                </a:solidFill>
              </a:rPr>
              <a:t>Bayes</a:t>
            </a:r>
            <a:r>
              <a:rPr lang="en-US" altLang="zh-TW" sz="4800" b="1" dirty="0" smtClean="0">
                <a:solidFill>
                  <a:schemeClr val="folHlink"/>
                </a:solidFill>
              </a:rPr>
              <a:t>’ Law</a:t>
            </a:r>
          </a:p>
        </p:txBody>
      </p:sp>
      <p:pic>
        <p:nvPicPr>
          <p:cNvPr id="7" name="圖片 6" descr="Poker-Clip-Art_Animation2.gif"/>
          <p:cNvPicPr>
            <a:picLocks noChangeAspect="1"/>
          </p:cNvPicPr>
          <p:nvPr/>
        </p:nvPicPr>
        <p:blipFill>
          <a:blip r:embed="rId2" cstate="print"/>
          <a:stretch>
            <a:fillRect/>
          </a:stretch>
        </p:blipFill>
        <p:spPr>
          <a:xfrm>
            <a:off x="6156176" y="4869160"/>
            <a:ext cx="2664296" cy="1862649"/>
          </a:xfrm>
          <a:prstGeom prst="rect">
            <a:avLst/>
          </a:prstGeom>
        </p:spPr>
      </p:pic>
    </p:spTree>
    <p:extLst>
      <p:ext uri="{BB962C8B-B14F-4D97-AF65-F5344CB8AC3E}">
        <p14:creationId xmlns:p14="http://schemas.microsoft.com/office/powerpoint/2010/main" val="3951024139"/>
      </p:ext>
    </p:extLst>
  </p:cSld>
  <p:clrMapOvr>
    <a:masterClrMapping/>
  </p:clrMapOvr>
  <p:transition>
    <p:dissolv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EB0FA56-6FF7-4B5F-BA84-FFADFAB4887C}"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7043"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A640DB-AFBB-44B1-A35B-F2D67E5259B4}" type="slidenum">
              <a:rPr kumimoji="1" lang="zh-TW" altLang="en-US">
                <a:effectLst>
                  <a:outerShdw blurRad="38100" dist="38100" dir="2700000" algn="tl">
                    <a:srgbClr val="000000"/>
                  </a:outerShdw>
                </a:effectLst>
                <a:ea typeface="華康細圓體" pitchFamily="49" charset="-120"/>
                <a:cs typeface="+mj-cs"/>
              </a:rPr>
              <a:pPr>
                <a:defRPr/>
              </a:pPr>
              <a:t>74</a:t>
            </a:fld>
            <a:endParaRPr kumimoji="1" lang="en-US" altLang="zh-TW">
              <a:effectLst>
                <a:outerShdw blurRad="38100" dist="38100" dir="2700000" algn="tl">
                  <a:srgbClr val="000000"/>
                </a:outerShdw>
              </a:effectLst>
              <a:ea typeface="華康細圓體" pitchFamily="49" charset="-120"/>
              <a:cs typeface="+mj-cs"/>
            </a:endParaRPr>
          </a:p>
        </p:txBody>
      </p:sp>
      <p:sp>
        <p:nvSpPr>
          <p:cNvPr id="247833" name="Rectangle 1049"/>
          <p:cNvSpPr>
            <a:spLocks noChangeArrowheads="1"/>
          </p:cNvSpPr>
          <p:nvPr/>
        </p:nvSpPr>
        <p:spPr bwMode="auto">
          <a:xfrm>
            <a:off x="5220072" y="1556792"/>
            <a:ext cx="3395291" cy="914400"/>
          </a:xfrm>
          <a:prstGeom prst="rect">
            <a:avLst/>
          </a:prstGeom>
          <a:solidFill>
            <a:srgbClr val="221100"/>
          </a:solidFill>
          <a:ln w="28575">
            <a:solidFill>
              <a:schemeClr val="tx1"/>
            </a:solidFill>
            <a:miter lim="800000"/>
            <a:headEnd/>
            <a:tailEnd/>
          </a:ln>
          <a:effectLst>
            <a:outerShdw dist="35921" dir="2700000" algn="ctr" rotWithShape="0">
              <a:srgbClr val="000000"/>
            </a:outerShdw>
          </a:effectLst>
        </p:spPr>
        <p:txBody>
          <a:bodyPr wrap="none" anchor="ctr"/>
          <a:lstStyle/>
          <a:p>
            <a:pPr algn="ctr">
              <a:defRPr/>
            </a:pPr>
            <a:r>
              <a:rPr lang="en-US" altLang="zh-TW" sz="2800" dirty="0" smtClean="0">
                <a:effectLst>
                  <a:outerShdw blurRad="38100" dist="38100" dir="2700000" algn="tl">
                    <a:srgbClr val="000000"/>
                  </a:outerShdw>
                </a:effectLst>
              </a:rPr>
              <a:t>Prior Probability </a:t>
            </a:r>
          </a:p>
          <a:p>
            <a:pPr algn="ctr">
              <a:defRPr/>
            </a:pPr>
            <a:r>
              <a:rPr lang="en-US" altLang="zh-TW" sz="2800" dirty="0" smtClean="0">
                <a:effectLst>
                  <a:outerShdw blurRad="38100" dist="38100" dir="2700000" algn="tl">
                    <a:srgbClr val="000000"/>
                  </a:outerShdw>
                </a:effectLst>
              </a:rPr>
              <a:t>for event A</a:t>
            </a:r>
            <a:endParaRPr lang="en-US" altLang="zh-TW" sz="2800" dirty="0">
              <a:effectLst>
                <a:outerShdw blurRad="38100" dist="38100" dir="2700000" algn="tl">
                  <a:srgbClr val="000000"/>
                </a:outerShdw>
              </a:effectLst>
            </a:endParaRPr>
          </a:p>
        </p:txBody>
      </p:sp>
      <p:sp>
        <p:nvSpPr>
          <p:cNvPr id="247835" name="Rectangle 1051"/>
          <p:cNvSpPr>
            <a:spLocks noChangeArrowheads="1"/>
          </p:cNvSpPr>
          <p:nvPr/>
        </p:nvSpPr>
        <p:spPr bwMode="auto">
          <a:xfrm>
            <a:off x="5220072" y="2928392"/>
            <a:ext cx="3395291" cy="914400"/>
          </a:xfrm>
          <a:prstGeom prst="rect">
            <a:avLst/>
          </a:prstGeom>
          <a:solidFill>
            <a:srgbClr val="221100"/>
          </a:solidFill>
          <a:ln w="28575">
            <a:solidFill>
              <a:schemeClr val="tx1"/>
            </a:solidFill>
            <a:miter lim="800000"/>
            <a:headEnd/>
            <a:tailEnd/>
          </a:ln>
          <a:effectLst>
            <a:outerShdw dist="35921" dir="2700000" algn="ctr" rotWithShape="0">
              <a:srgbClr val="000000"/>
            </a:outerShdw>
          </a:effectLst>
        </p:spPr>
        <p:txBody>
          <a:bodyPr wrap="none" anchor="ctr"/>
          <a:lstStyle/>
          <a:p>
            <a:pPr algn="ctr">
              <a:defRPr/>
            </a:pPr>
            <a:r>
              <a:rPr lang="en-US" altLang="zh-TW" sz="2800" dirty="0" smtClean="0">
                <a:effectLst>
                  <a:outerShdw blurRad="38100" dist="38100" dir="2700000" algn="tl">
                    <a:srgbClr val="000000"/>
                  </a:outerShdw>
                </a:effectLst>
              </a:rPr>
              <a:t>New Information</a:t>
            </a:r>
          </a:p>
          <a:p>
            <a:pPr algn="ctr">
              <a:defRPr/>
            </a:pPr>
            <a:r>
              <a:rPr lang="en-US" altLang="zh-TW" sz="2800" dirty="0">
                <a:effectLst>
                  <a:outerShdw blurRad="38100" dist="38100" dir="2700000" algn="tl">
                    <a:srgbClr val="000000"/>
                  </a:outerShdw>
                </a:effectLst>
              </a:rPr>
              <a:t>f</a:t>
            </a:r>
            <a:r>
              <a:rPr lang="en-US" altLang="zh-TW" sz="2800" dirty="0" smtClean="0">
                <a:effectLst>
                  <a:outerShdw blurRad="38100" dist="38100" dir="2700000" algn="tl">
                    <a:srgbClr val="000000"/>
                  </a:outerShdw>
                </a:effectLst>
              </a:rPr>
              <a:t>rom event B</a:t>
            </a:r>
            <a:endParaRPr lang="en-US" altLang="zh-TW" sz="2800" dirty="0">
              <a:effectLst>
                <a:outerShdw blurRad="38100" dist="38100" dir="2700000" algn="tl">
                  <a:srgbClr val="000000"/>
                </a:outerShdw>
              </a:effectLst>
            </a:endParaRPr>
          </a:p>
        </p:txBody>
      </p:sp>
      <p:sp>
        <p:nvSpPr>
          <p:cNvPr id="247836" name="Rectangle 1052"/>
          <p:cNvSpPr>
            <a:spLocks noChangeArrowheads="1"/>
          </p:cNvSpPr>
          <p:nvPr/>
        </p:nvSpPr>
        <p:spPr bwMode="auto">
          <a:xfrm>
            <a:off x="5220072" y="4223792"/>
            <a:ext cx="3395291" cy="914400"/>
          </a:xfrm>
          <a:prstGeom prst="rect">
            <a:avLst/>
          </a:prstGeom>
          <a:solidFill>
            <a:srgbClr val="221100"/>
          </a:solidFill>
          <a:ln w="28575">
            <a:solidFill>
              <a:schemeClr val="tx1"/>
            </a:solidFill>
            <a:miter lim="800000"/>
            <a:headEnd/>
            <a:tailEnd/>
          </a:ln>
          <a:effectLst>
            <a:outerShdw dist="35921" dir="2700000" algn="ctr" rotWithShape="0">
              <a:srgbClr val="000000"/>
            </a:outerShdw>
          </a:effectLst>
        </p:spPr>
        <p:txBody>
          <a:bodyPr wrap="none" anchor="ctr"/>
          <a:lstStyle/>
          <a:p>
            <a:pPr algn="ctr">
              <a:defRPr/>
            </a:pPr>
            <a:r>
              <a:rPr lang="en-US" altLang="zh-TW" sz="2800">
                <a:effectLst>
                  <a:outerShdw blurRad="38100" dist="38100" dir="2700000" algn="tl">
                    <a:srgbClr val="000000"/>
                  </a:outerShdw>
                </a:effectLst>
              </a:rPr>
              <a:t>Apply Bayes’</a:t>
            </a:r>
          </a:p>
          <a:p>
            <a:pPr algn="ctr">
              <a:defRPr/>
            </a:pPr>
            <a:r>
              <a:rPr lang="en-US" altLang="zh-TW" sz="2800">
                <a:effectLst>
                  <a:outerShdw blurRad="38100" dist="38100" dir="2700000" algn="tl">
                    <a:srgbClr val="000000"/>
                  </a:outerShdw>
                </a:effectLst>
              </a:rPr>
              <a:t>Theorem</a:t>
            </a:r>
          </a:p>
        </p:txBody>
      </p:sp>
      <p:sp>
        <p:nvSpPr>
          <p:cNvPr id="247837" name="Rectangle 1053"/>
          <p:cNvSpPr>
            <a:spLocks noChangeArrowheads="1"/>
          </p:cNvSpPr>
          <p:nvPr/>
        </p:nvSpPr>
        <p:spPr bwMode="auto">
          <a:xfrm>
            <a:off x="5220072" y="5519192"/>
            <a:ext cx="3395291" cy="914400"/>
          </a:xfrm>
          <a:prstGeom prst="rect">
            <a:avLst/>
          </a:prstGeom>
          <a:solidFill>
            <a:srgbClr val="221100"/>
          </a:solidFill>
          <a:ln w="28575">
            <a:solidFill>
              <a:schemeClr val="tx1"/>
            </a:solidFill>
            <a:miter lim="800000"/>
            <a:headEnd/>
            <a:tailEnd/>
          </a:ln>
          <a:effectLst>
            <a:outerShdw dist="35921" dir="2700000" algn="ctr" rotWithShape="0">
              <a:srgbClr val="000000"/>
            </a:outerShdw>
          </a:effectLst>
        </p:spPr>
        <p:txBody>
          <a:bodyPr wrap="none" anchor="ctr"/>
          <a:lstStyle/>
          <a:p>
            <a:pPr algn="ctr">
              <a:defRPr/>
            </a:pPr>
            <a:r>
              <a:rPr lang="en-US" altLang="zh-TW" sz="2800" dirty="0" smtClean="0">
                <a:effectLst>
                  <a:outerShdw blurRad="38100" dist="38100" dir="2700000" algn="tl">
                    <a:srgbClr val="000000"/>
                  </a:outerShdw>
                </a:effectLst>
              </a:rPr>
              <a:t>Revised Probability</a:t>
            </a:r>
          </a:p>
          <a:p>
            <a:pPr algn="ctr">
              <a:defRPr/>
            </a:pPr>
            <a:r>
              <a:rPr lang="en-US" altLang="zh-TW" sz="2800" dirty="0">
                <a:effectLst>
                  <a:outerShdw blurRad="38100" dist="38100" dir="2700000" algn="tl">
                    <a:srgbClr val="000000"/>
                  </a:outerShdw>
                </a:effectLst>
              </a:rPr>
              <a:t>f</a:t>
            </a:r>
            <a:r>
              <a:rPr lang="en-US" altLang="zh-TW" sz="2800" dirty="0" smtClean="0">
                <a:effectLst>
                  <a:outerShdw blurRad="38100" dist="38100" dir="2700000" algn="tl">
                    <a:srgbClr val="000000"/>
                  </a:outerShdw>
                </a:effectLst>
              </a:rPr>
              <a:t>or event A</a:t>
            </a:r>
            <a:endParaRPr lang="en-US" altLang="zh-TW" sz="2800" dirty="0">
              <a:effectLst>
                <a:outerShdw blurRad="38100" dist="38100" dir="2700000" algn="tl">
                  <a:srgbClr val="000000"/>
                </a:outerShdw>
              </a:effectLst>
            </a:endParaRPr>
          </a:p>
        </p:txBody>
      </p:sp>
      <p:cxnSp>
        <p:nvCxnSpPr>
          <p:cNvPr id="247838" name="AutoShape 1054"/>
          <p:cNvCxnSpPr>
            <a:cxnSpLocks noChangeShapeType="1"/>
            <a:stCxn id="247833" idx="2"/>
            <a:endCxn id="247835" idx="0"/>
          </p:cNvCxnSpPr>
          <p:nvPr/>
        </p:nvCxnSpPr>
        <p:spPr bwMode="auto">
          <a:xfrm>
            <a:off x="6917718" y="2471192"/>
            <a:ext cx="0" cy="457200"/>
          </a:xfrm>
          <a:prstGeom prst="straightConnector1">
            <a:avLst/>
          </a:prstGeom>
          <a:noFill/>
          <a:ln w="28575">
            <a:solidFill>
              <a:schemeClr val="tx1"/>
            </a:solidFill>
            <a:round/>
            <a:headEnd/>
            <a:tailEnd type="triangle" w="med" len="med"/>
          </a:ln>
          <a:effectLst>
            <a:outerShdw dist="35921" dir="2700000" algn="ctr" rotWithShape="0">
              <a:srgbClr val="000000"/>
            </a:outerShdw>
          </a:effectLst>
        </p:spPr>
      </p:cxnSp>
      <p:cxnSp>
        <p:nvCxnSpPr>
          <p:cNvPr id="247839" name="AutoShape 1055"/>
          <p:cNvCxnSpPr>
            <a:cxnSpLocks noChangeShapeType="1"/>
            <a:stCxn id="247835" idx="2"/>
            <a:endCxn id="247836" idx="0"/>
          </p:cNvCxnSpPr>
          <p:nvPr/>
        </p:nvCxnSpPr>
        <p:spPr bwMode="auto">
          <a:xfrm>
            <a:off x="6917718" y="3842792"/>
            <a:ext cx="0" cy="381000"/>
          </a:xfrm>
          <a:prstGeom prst="straightConnector1">
            <a:avLst/>
          </a:prstGeom>
          <a:noFill/>
          <a:ln w="28575">
            <a:solidFill>
              <a:schemeClr val="tx1"/>
            </a:solidFill>
            <a:round/>
            <a:headEnd/>
            <a:tailEnd type="triangle" w="med" len="med"/>
          </a:ln>
          <a:effectLst>
            <a:outerShdw dist="35921" dir="2700000" algn="ctr" rotWithShape="0">
              <a:srgbClr val="000000"/>
            </a:outerShdw>
          </a:effectLst>
        </p:spPr>
      </p:cxnSp>
      <p:cxnSp>
        <p:nvCxnSpPr>
          <p:cNvPr id="247840" name="AutoShape 1056"/>
          <p:cNvCxnSpPr>
            <a:cxnSpLocks noChangeShapeType="1"/>
            <a:stCxn id="247836" idx="2"/>
            <a:endCxn id="247837" idx="0"/>
          </p:cNvCxnSpPr>
          <p:nvPr/>
        </p:nvCxnSpPr>
        <p:spPr bwMode="auto">
          <a:xfrm>
            <a:off x="6917718" y="5138192"/>
            <a:ext cx="0" cy="381000"/>
          </a:xfrm>
          <a:prstGeom prst="straightConnector1">
            <a:avLst/>
          </a:prstGeom>
          <a:noFill/>
          <a:ln w="28575">
            <a:solidFill>
              <a:schemeClr val="tx1"/>
            </a:solidFill>
            <a:round/>
            <a:headEnd/>
            <a:tailEnd type="triangle" w="med" len="med"/>
          </a:ln>
          <a:effectLst>
            <a:outerShdw dist="35921" dir="2700000" algn="ctr" rotWithShape="0">
              <a:srgbClr val="000000"/>
            </a:outerShdw>
          </a:effectLst>
        </p:spPr>
      </p:cxnSp>
      <p:sp>
        <p:nvSpPr>
          <p:cNvPr id="247841" name="Rectangle 1057"/>
          <p:cNvSpPr>
            <a:spLocks noGrp="1" noChangeArrowheads="1"/>
          </p:cNvSpPr>
          <p:nvPr>
            <p:ph type="title"/>
          </p:nvPr>
        </p:nvSpPr>
        <p:spPr>
          <a:xfrm>
            <a:off x="900113" y="260648"/>
            <a:ext cx="771525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Bayesian Theorem</a:t>
            </a:r>
          </a:p>
        </p:txBody>
      </p:sp>
      <p:sp>
        <p:nvSpPr>
          <p:cNvPr id="247842" name="Rectangle 1058"/>
          <p:cNvSpPr>
            <a:spLocks noGrp="1" noChangeArrowheads="1"/>
          </p:cNvSpPr>
          <p:nvPr>
            <p:ph type="body" idx="1"/>
          </p:nvPr>
        </p:nvSpPr>
        <p:spPr>
          <a:xfrm>
            <a:off x="179042" y="1268760"/>
            <a:ext cx="5131296" cy="5132040"/>
          </a:xfrm>
        </p:spPr>
        <p:txBody>
          <a:bodyPr/>
          <a:lstStyle/>
          <a:p>
            <a:pPr eaLnBrk="1" hangingPunct="1">
              <a:defRPr/>
            </a:pPr>
            <a:r>
              <a:rPr lang="en-US" altLang="zh-TW" dirty="0" smtClean="0"/>
              <a:t>Permits revising old probabilities based on new information</a:t>
            </a:r>
          </a:p>
          <a:p>
            <a:pPr eaLnBrk="1" hangingPunct="1">
              <a:defRPr/>
            </a:pPr>
            <a:r>
              <a:rPr lang="en-US" altLang="zh-TW" dirty="0" smtClean="0"/>
              <a:t>Application of </a:t>
            </a:r>
            <a:r>
              <a:rPr lang="en-US" altLang="zh-TW" dirty="0" smtClean="0">
                <a:hlinkClick r:id="rId3" action="ppaction://hlinksldjump"/>
              </a:rPr>
              <a:t>conditional probability</a:t>
            </a:r>
            <a:endParaRPr lang="en-US" altLang="zh-TW" dirty="0" smtClean="0"/>
          </a:p>
        </p:txBody>
      </p:sp>
    </p:spTree>
    <p:extLst>
      <p:ext uri="{BB962C8B-B14F-4D97-AF65-F5344CB8AC3E}">
        <p14:creationId xmlns:p14="http://schemas.microsoft.com/office/powerpoint/2010/main" val="276877789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7833"/>
                                        </p:tgtEl>
                                        <p:attrNameLst>
                                          <p:attrName>style.visibility</p:attrName>
                                        </p:attrNameLst>
                                      </p:cBhvr>
                                      <p:to>
                                        <p:strVal val="visible"/>
                                      </p:to>
                                    </p:set>
                                    <p:animEffect transition="in" filter="dissolve">
                                      <p:cBhvr>
                                        <p:cTn id="7" dur="500"/>
                                        <p:tgtEl>
                                          <p:spTgt spid="2478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7838"/>
                                        </p:tgtEl>
                                        <p:attrNameLst>
                                          <p:attrName>style.visibility</p:attrName>
                                        </p:attrNameLst>
                                      </p:cBhvr>
                                      <p:to>
                                        <p:strVal val="visible"/>
                                      </p:to>
                                    </p:set>
                                    <p:animEffect transition="in" filter="wipe(up)">
                                      <p:cBhvr>
                                        <p:cTn id="12" dur="500"/>
                                        <p:tgtEl>
                                          <p:spTgt spid="24783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47835"/>
                                        </p:tgtEl>
                                        <p:attrNameLst>
                                          <p:attrName>style.visibility</p:attrName>
                                        </p:attrNameLst>
                                      </p:cBhvr>
                                      <p:to>
                                        <p:strVal val="visible"/>
                                      </p:to>
                                    </p:set>
                                    <p:animEffect transition="in" filter="dissolve">
                                      <p:cBhvr>
                                        <p:cTn id="16" dur="500"/>
                                        <p:tgtEl>
                                          <p:spTgt spid="2478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47839"/>
                                        </p:tgtEl>
                                        <p:attrNameLst>
                                          <p:attrName>style.visibility</p:attrName>
                                        </p:attrNameLst>
                                      </p:cBhvr>
                                      <p:to>
                                        <p:strVal val="visible"/>
                                      </p:to>
                                    </p:set>
                                    <p:animEffect transition="in" filter="wipe(up)">
                                      <p:cBhvr>
                                        <p:cTn id="21" dur="500"/>
                                        <p:tgtEl>
                                          <p:spTgt spid="247839"/>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47836"/>
                                        </p:tgtEl>
                                        <p:attrNameLst>
                                          <p:attrName>style.visibility</p:attrName>
                                        </p:attrNameLst>
                                      </p:cBhvr>
                                      <p:to>
                                        <p:strVal val="visible"/>
                                      </p:to>
                                    </p:set>
                                    <p:animEffect transition="in" filter="dissolve">
                                      <p:cBhvr>
                                        <p:cTn id="25" dur="500"/>
                                        <p:tgtEl>
                                          <p:spTgt spid="2478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47840"/>
                                        </p:tgtEl>
                                        <p:attrNameLst>
                                          <p:attrName>style.visibility</p:attrName>
                                        </p:attrNameLst>
                                      </p:cBhvr>
                                      <p:to>
                                        <p:strVal val="visible"/>
                                      </p:to>
                                    </p:set>
                                    <p:animEffect transition="in" filter="wipe(up)">
                                      <p:cBhvr>
                                        <p:cTn id="30" dur="500"/>
                                        <p:tgtEl>
                                          <p:spTgt spid="247840"/>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47837"/>
                                        </p:tgtEl>
                                        <p:attrNameLst>
                                          <p:attrName>style.visibility</p:attrName>
                                        </p:attrNameLst>
                                      </p:cBhvr>
                                      <p:to>
                                        <p:strVal val="visible"/>
                                      </p:to>
                                    </p:set>
                                    <p:animEffect transition="in" filter="dissolve">
                                      <p:cBhvr>
                                        <p:cTn id="34" dur="500"/>
                                        <p:tgtEl>
                                          <p:spTgt spid="247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33" grpId="0" animBg="1" autoUpdateAnimBg="0"/>
      <p:bldP spid="247835" grpId="0" animBg="1" autoUpdateAnimBg="0"/>
      <p:bldP spid="247836" grpId="0" animBg="1" autoUpdateAnimBg="0"/>
      <p:bldP spid="247837"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997F5B0-8F19-4CC0-912A-834EA68695BD}"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806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BA8AC98-F84F-4CD1-AEE5-AFB8997F8DB5}" type="slidenum">
              <a:rPr kumimoji="1" lang="zh-TW" altLang="en-US">
                <a:effectLst>
                  <a:outerShdw blurRad="38100" dist="38100" dir="2700000" algn="tl">
                    <a:srgbClr val="000000"/>
                  </a:outerShdw>
                </a:effectLst>
                <a:ea typeface="華康細圓體" pitchFamily="49" charset="-120"/>
                <a:cs typeface="+mj-cs"/>
              </a:rPr>
              <a:pPr>
                <a:defRPr/>
              </a:pPr>
              <a:t>75</a:t>
            </a:fld>
            <a:endParaRPr kumimoji="1" lang="en-US" altLang="zh-TW">
              <a:effectLst>
                <a:outerShdw blurRad="38100" dist="38100" dir="2700000" algn="tl">
                  <a:srgbClr val="000000"/>
                </a:outerShdw>
              </a:effectLst>
              <a:ea typeface="華康細圓體" pitchFamily="49" charset="-120"/>
              <a:cs typeface="+mj-cs"/>
            </a:endParaRPr>
          </a:p>
        </p:txBody>
      </p:sp>
      <p:sp>
        <p:nvSpPr>
          <p:cNvPr id="249900" name="Rectangle 44"/>
          <p:cNvSpPr>
            <a:spLocks noGrp="1" noChangeArrowheads="1"/>
          </p:cNvSpPr>
          <p:nvPr>
            <p:ph type="title"/>
          </p:nvPr>
        </p:nvSpPr>
        <p:spPr>
          <a:xfrm>
            <a:off x="611560" y="260648"/>
            <a:ext cx="8001000" cy="187220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lnSpc>
                <a:spcPct val="95000"/>
              </a:lnSpc>
              <a:defRPr/>
            </a:pPr>
            <a:r>
              <a:rPr lang="en-US" altLang="zh-TW" dirty="0" smtClean="0"/>
              <a:t>Bayesian Theorem Formula</a:t>
            </a:r>
          </a:p>
        </p:txBody>
      </p:sp>
      <p:sp>
        <p:nvSpPr>
          <p:cNvPr id="249903" name="Rectangle 47"/>
          <p:cNvSpPr>
            <a:spLocks noChangeArrowheads="1"/>
          </p:cNvSpPr>
          <p:nvPr/>
        </p:nvSpPr>
        <p:spPr bwMode="auto">
          <a:xfrm>
            <a:off x="374650" y="5229225"/>
            <a:ext cx="3054350" cy="638175"/>
          </a:xfrm>
          <a:prstGeom prst="rect">
            <a:avLst/>
          </a:prstGeom>
          <a:noFill/>
          <a:ln w="12700">
            <a:noFill/>
            <a:miter lim="800000"/>
            <a:headEnd/>
            <a:tailEnd/>
          </a:ln>
          <a:effectLst/>
        </p:spPr>
        <p:txBody>
          <a:bodyPr lIns="90488" tIns="44450" rIns="90488" bIns="44450">
            <a:spAutoFit/>
          </a:bodyPr>
          <a:lstStyle/>
          <a:p>
            <a:pPr eaLnBrk="0" hangingPunct="0">
              <a:spcBef>
                <a:spcPct val="50000"/>
              </a:spcBef>
              <a:defRPr/>
            </a:pPr>
            <a:r>
              <a:rPr kumimoji="0" lang="en-US" altLang="zh-TW" sz="3600">
                <a:effectLst>
                  <a:outerShdw blurRad="38100" dist="38100" dir="2700000" algn="tl">
                    <a:srgbClr val="000000"/>
                  </a:outerShdw>
                </a:effectLst>
                <a:latin typeface="Arial" charset="0"/>
              </a:rPr>
              <a:t>Same Event</a:t>
            </a:r>
          </a:p>
        </p:txBody>
      </p:sp>
      <p:grpSp>
        <p:nvGrpSpPr>
          <p:cNvPr id="4" name="Group 112"/>
          <p:cNvGrpSpPr>
            <a:grpSpLocks/>
          </p:cNvGrpSpPr>
          <p:nvPr/>
        </p:nvGrpSpPr>
        <p:grpSpPr bwMode="auto">
          <a:xfrm>
            <a:off x="3419475" y="4648200"/>
            <a:ext cx="2133600" cy="2209800"/>
            <a:chOff x="2800" y="2461"/>
            <a:chExt cx="1680" cy="1680"/>
          </a:xfrm>
        </p:grpSpPr>
        <p:sp>
          <p:nvSpPr>
            <p:cNvPr id="88076" name="Freeform 50"/>
            <p:cNvSpPr>
              <a:spLocks/>
            </p:cNvSpPr>
            <p:nvPr/>
          </p:nvSpPr>
          <p:spPr bwMode="auto">
            <a:xfrm>
              <a:off x="3575" y="2461"/>
              <a:ext cx="53" cy="8"/>
            </a:xfrm>
            <a:custGeom>
              <a:avLst/>
              <a:gdLst>
                <a:gd name="T0" fmla="*/ 0 w 53"/>
                <a:gd name="T1" fmla="*/ 0 h 8"/>
                <a:gd name="T2" fmla="*/ 52 w 53"/>
                <a:gd name="T3" fmla="*/ 0 h 8"/>
                <a:gd name="T4" fmla="*/ 52 w 53"/>
                <a:gd name="T5" fmla="*/ 7 h 8"/>
                <a:gd name="T6" fmla="*/ 0 w 53"/>
                <a:gd name="T7" fmla="*/ 7 h 8"/>
                <a:gd name="T8" fmla="*/ 0 w 53"/>
                <a:gd name="T9" fmla="*/ 0 h 8"/>
                <a:gd name="T10" fmla="*/ 0 60000 65536"/>
                <a:gd name="T11" fmla="*/ 0 60000 65536"/>
                <a:gd name="T12" fmla="*/ 0 60000 65536"/>
                <a:gd name="T13" fmla="*/ 0 60000 65536"/>
                <a:gd name="T14" fmla="*/ 0 60000 65536"/>
                <a:gd name="T15" fmla="*/ 0 w 53"/>
                <a:gd name="T16" fmla="*/ 0 h 8"/>
                <a:gd name="T17" fmla="*/ 53 w 53"/>
                <a:gd name="T18" fmla="*/ 8 h 8"/>
              </a:gdLst>
              <a:ahLst/>
              <a:cxnLst>
                <a:cxn ang="T10">
                  <a:pos x="T0" y="T1"/>
                </a:cxn>
                <a:cxn ang="T11">
                  <a:pos x="T2" y="T3"/>
                </a:cxn>
                <a:cxn ang="T12">
                  <a:pos x="T4" y="T5"/>
                </a:cxn>
                <a:cxn ang="T13">
                  <a:pos x="T6" y="T7"/>
                </a:cxn>
                <a:cxn ang="T14">
                  <a:pos x="T8" y="T9"/>
                </a:cxn>
              </a:cxnLst>
              <a:rect l="T15" t="T16" r="T17" b="T18"/>
              <a:pathLst>
                <a:path w="53" h="8">
                  <a:moveTo>
                    <a:pt x="0" y="0"/>
                  </a:moveTo>
                  <a:lnTo>
                    <a:pt x="52" y="0"/>
                  </a:lnTo>
                  <a:lnTo>
                    <a:pt x="52" y="7"/>
                  </a:lnTo>
                  <a:lnTo>
                    <a:pt x="0" y="7"/>
                  </a:lnTo>
                  <a:lnTo>
                    <a:pt x="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077" name="Freeform 51"/>
            <p:cNvSpPr>
              <a:spLocks/>
            </p:cNvSpPr>
            <p:nvPr/>
          </p:nvSpPr>
          <p:spPr bwMode="auto">
            <a:xfrm>
              <a:off x="3541" y="2471"/>
              <a:ext cx="31" cy="18"/>
            </a:xfrm>
            <a:custGeom>
              <a:avLst/>
              <a:gdLst>
                <a:gd name="T0" fmla="*/ 11 w 31"/>
                <a:gd name="T1" fmla="*/ 0 h 18"/>
                <a:gd name="T2" fmla="*/ 30 w 31"/>
                <a:gd name="T3" fmla="*/ 0 h 18"/>
                <a:gd name="T4" fmla="*/ 30 w 31"/>
                <a:gd name="T5" fmla="*/ 9 h 18"/>
                <a:gd name="T6" fmla="*/ 11 w 31"/>
                <a:gd name="T7" fmla="*/ 9 h 18"/>
                <a:gd name="T8" fmla="*/ 11 w 31"/>
                <a:gd name="T9" fmla="*/ 17 h 18"/>
                <a:gd name="T10" fmla="*/ 0 w 31"/>
                <a:gd name="T11" fmla="*/ 17 h 18"/>
                <a:gd name="T12" fmla="*/ 0 w 31"/>
                <a:gd name="T13" fmla="*/ 9 h 18"/>
                <a:gd name="T14" fmla="*/ 11 w 31"/>
                <a:gd name="T15" fmla="*/ 9 h 18"/>
                <a:gd name="T16" fmla="*/ 11 w 31"/>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8"/>
                <a:gd name="T29" fmla="*/ 31 w 31"/>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8">
                  <a:moveTo>
                    <a:pt x="11" y="0"/>
                  </a:moveTo>
                  <a:lnTo>
                    <a:pt x="30" y="0"/>
                  </a:lnTo>
                  <a:lnTo>
                    <a:pt x="30" y="9"/>
                  </a:lnTo>
                  <a:lnTo>
                    <a:pt x="11" y="9"/>
                  </a:lnTo>
                  <a:lnTo>
                    <a:pt x="11" y="17"/>
                  </a:lnTo>
                  <a:lnTo>
                    <a:pt x="0" y="17"/>
                  </a:lnTo>
                  <a:lnTo>
                    <a:pt x="0" y="9"/>
                  </a:lnTo>
                  <a:lnTo>
                    <a:pt x="11" y="9"/>
                  </a:lnTo>
                  <a:lnTo>
                    <a:pt x="11"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078" name="Freeform 52"/>
            <p:cNvSpPr>
              <a:spLocks/>
            </p:cNvSpPr>
            <p:nvPr/>
          </p:nvSpPr>
          <p:spPr bwMode="auto">
            <a:xfrm>
              <a:off x="2800" y="2471"/>
              <a:ext cx="1680" cy="1670"/>
            </a:xfrm>
            <a:custGeom>
              <a:avLst/>
              <a:gdLst>
                <a:gd name="T0" fmla="*/ 917 w 1680"/>
                <a:gd name="T1" fmla="*/ 41 h 1670"/>
                <a:gd name="T2" fmla="*/ 973 w 1680"/>
                <a:gd name="T3" fmla="*/ 83 h 1670"/>
                <a:gd name="T4" fmla="*/ 1016 w 1680"/>
                <a:gd name="T5" fmla="*/ 123 h 1670"/>
                <a:gd name="T6" fmla="*/ 1115 w 1680"/>
                <a:gd name="T7" fmla="*/ 143 h 1670"/>
                <a:gd name="T8" fmla="*/ 1160 w 1680"/>
                <a:gd name="T9" fmla="*/ 267 h 1670"/>
                <a:gd name="T10" fmla="*/ 1137 w 1680"/>
                <a:gd name="T11" fmla="*/ 348 h 1670"/>
                <a:gd name="T12" fmla="*/ 1160 w 1680"/>
                <a:gd name="T13" fmla="*/ 481 h 1670"/>
                <a:gd name="T14" fmla="*/ 1204 w 1680"/>
                <a:gd name="T15" fmla="*/ 574 h 1670"/>
                <a:gd name="T16" fmla="*/ 1281 w 1680"/>
                <a:gd name="T17" fmla="*/ 614 h 1670"/>
                <a:gd name="T18" fmla="*/ 1369 w 1680"/>
                <a:gd name="T19" fmla="*/ 667 h 1670"/>
                <a:gd name="T20" fmla="*/ 1491 w 1680"/>
                <a:gd name="T21" fmla="*/ 686 h 1670"/>
                <a:gd name="T22" fmla="*/ 1546 w 1680"/>
                <a:gd name="T23" fmla="*/ 727 h 1670"/>
                <a:gd name="T24" fmla="*/ 1590 w 1680"/>
                <a:gd name="T25" fmla="*/ 799 h 1670"/>
                <a:gd name="T26" fmla="*/ 1634 w 1680"/>
                <a:gd name="T27" fmla="*/ 871 h 1670"/>
                <a:gd name="T28" fmla="*/ 1679 w 1680"/>
                <a:gd name="T29" fmla="*/ 1024 h 1670"/>
                <a:gd name="T30" fmla="*/ 1634 w 1680"/>
                <a:gd name="T31" fmla="*/ 1250 h 1670"/>
                <a:gd name="T32" fmla="*/ 1590 w 1680"/>
                <a:gd name="T33" fmla="*/ 1290 h 1670"/>
                <a:gd name="T34" fmla="*/ 1612 w 1680"/>
                <a:gd name="T35" fmla="*/ 1403 h 1670"/>
                <a:gd name="T36" fmla="*/ 1612 w 1680"/>
                <a:gd name="T37" fmla="*/ 1556 h 1670"/>
                <a:gd name="T38" fmla="*/ 1380 w 1680"/>
                <a:gd name="T39" fmla="*/ 1598 h 1670"/>
                <a:gd name="T40" fmla="*/ 928 w 1680"/>
                <a:gd name="T41" fmla="*/ 1556 h 1670"/>
                <a:gd name="T42" fmla="*/ 861 w 1680"/>
                <a:gd name="T43" fmla="*/ 1587 h 1670"/>
                <a:gd name="T44" fmla="*/ 784 w 1680"/>
                <a:gd name="T45" fmla="*/ 1628 h 1670"/>
                <a:gd name="T46" fmla="*/ 553 w 1680"/>
                <a:gd name="T47" fmla="*/ 1669 h 1670"/>
                <a:gd name="T48" fmla="*/ 354 w 1680"/>
                <a:gd name="T49" fmla="*/ 1628 h 1670"/>
                <a:gd name="T50" fmla="*/ 288 w 1680"/>
                <a:gd name="T51" fmla="*/ 1587 h 1670"/>
                <a:gd name="T52" fmla="*/ 221 w 1680"/>
                <a:gd name="T53" fmla="*/ 1547 h 1670"/>
                <a:gd name="T54" fmla="*/ 176 w 1680"/>
                <a:gd name="T55" fmla="*/ 1496 h 1670"/>
                <a:gd name="T56" fmla="*/ 221 w 1680"/>
                <a:gd name="T57" fmla="*/ 1352 h 1670"/>
                <a:gd name="T58" fmla="*/ 265 w 1680"/>
                <a:gd name="T59" fmla="*/ 1290 h 1670"/>
                <a:gd name="T60" fmla="*/ 210 w 1680"/>
                <a:gd name="T61" fmla="*/ 1250 h 1670"/>
                <a:gd name="T62" fmla="*/ 134 w 1680"/>
                <a:gd name="T63" fmla="*/ 1209 h 1670"/>
                <a:gd name="T64" fmla="*/ 88 w 1680"/>
                <a:gd name="T65" fmla="*/ 1168 h 1670"/>
                <a:gd name="T66" fmla="*/ 45 w 1680"/>
                <a:gd name="T67" fmla="*/ 1116 h 1670"/>
                <a:gd name="T68" fmla="*/ 0 w 1680"/>
                <a:gd name="T69" fmla="*/ 850 h 1670"/>
                <a:gd name="T70" fmla="*/ 88 w 1680"/>
                <a:gd name="T71" fmla="*/ 768 h 1670"/>
                <a:gd name="T72" fmla="*/ 210 w 1680"/>
                <a:gd name="T73" fmla="*/ 727 h 1670"/>
                <a:gd name="T74" fmla="*/ 331 w 1680"/>
                <a:gd name="T75" fmla="*/ 686 h 1670"/>
                <a:gd name="T76" fmla="*/ 398 w 1680"/>
                <a:gd name="T77" fmla="*/ 646 h 1670"/>
                <a:gd name="T78" fmla="*/ 310 w 1680"/>
                <a:gd name="T79" fmla="*/ 646 h 1670"/>
                <a:gd name="T80" fmla="*/ 221 w 1680"/>
                <a:gd name="T81" fmla="*/ 686 h 1670"/>
                <a:gd name="T82" fmla="*/ 33 w 1680"/>
                <a:gd name="T83" fmla="*/ 727 h 1670"/>
                <a:gd name="T84" fmla="*/ 23 w 1680"/>
                <a:gd name="T85" fmla="*/ 677 h 1670"/>
                <a:gd name="T86" fmla="*/ 45 w 1680"/>
                <a:gd name="T87" fmla="*/ 543 h 1670"/>
                <a:gd name="T88" fmla="*/ 88 w 1680"/>
                <a:gd name="T89" fmla="*/ 481 h 1670"/>
                <a:gd name="T90" fmla="*/ 134 w 1680"/>
                <a:gd name="T91" fmla="*/ 440 h 1670"/>
                <a:gd name="T92" fmla="*/ 155 w 1680"/>
                <a:gd name="T93" fmla="*/ 297 h 1670"/>
                <a:gd name="T94" fmla="*/ 221 w 1680"/>
                <a:gd name="T95" fmla="*/ 235 h 1670"/>
                <a:gd name="T96" fmla="*/ 310 w 1680"/>
                <a:gd name="T97" fmla="*/ 430 h 1670"/>
                <a:gd name="T98" fmla="*/ 365 w 1680"/>
                <a:gd name="T99" fmla="*/ 481 h 1670"/>
                <a:gd name="T100" fmla="*/ 409 w 1680"/>
                <a:gd name="T101" fmla="*/ 574 h 1670"/>
                <a:gd name="T102" fmla="*/ 453 w 1680"/>
                <a:gd name="T103" fmla="*/ 512 h 1670"/>
                <a:gd name="T104" fmla="*/ 497 w 1680"/>
                <a:gd name="T105" fmla="*/ 411 h 1670"/>
                <a:gd name="T106" fmla="*/ 453 w 1680"/>
                <a:gd name="T107" fmla="*/ 339 h 1670"/>
                <a:gd name="T108" fmla="*/ 475 w 1680"/>
                <a:gd name="T109" fmla="*/ 215 h 1670"/>
                <a:gd name="T110" fmla="*/ 497 w 1680"/>
                <a:gd name="T111" fmla="*/ 134 h 1670"/>
                <a:gd name="T112" fmla="*/ 497 w 1680"/>
                <a:gd name="T113" fmla="*/ 164 h 1670"/>
                <a:gd name="T114" fmla="*/ 541 w 1680"/>
                <a:gd name="T115" fmla="*/ 215 h 1670"/>
                <a:gd name="T116" fmla="*/ 541 w 1680"/>
                <a:gd name="T117" fmla="*/ 123 h 1670"/>
                <a:gd name="T118" fmla="*/ 630 w 1680"/>
                <a:gd name="T119" fmla="*/ 83 h 1670"/>
                <a:gd name="T120" fmla="*/ 707 w 1680"/>
                <a:gd name="T121" fmla="*/ 41 h 1670"/>
                <a:gd name="T122" fmla="*/ 795 w 1680"/>
                <a:gd name="T123" fmla="*/ 21 h 167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80"/>
                <a:gd name="T187" fmla="*/ 0 h 1670"/>
                <a:gd name="T188" fmla="*/ 1680 w 1680"/>
                <a:gd name="T189" fmla="*/ 1670 h 167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80" h="1670">
                  <a:moveTo>
                    <a:pt x="829" y="0"/>
                  </a:moveTo>
                  <a:lnTo>
                    <a:pt x="851" y="0"/>
                  </a:lnTo>
                  <a:lnTo>
                    <a:pt x="851" y="11"/>
                  </a:lnTo>
                  <a:lnTo>
                    <a:pt x="861" y="11"/>
                  </a:lnTo>
                  <a:lnTo>
                    <a:pt x="861" y="31"/>
                  </a:lnTo>
                  <a:lnTo>
                    <a:pt x="895" y="31"/>
                  </a:lnTo>
                  <a:lnTo>
                    <a:pt x="895" y="41"/>
                  </a:lnTo>
                  <a:lnTo>
                    <a:pt x="917" y="41"/>
                  </a:lnTo>
                  <a:lnTo>
                    <a:pt x="917" y="51"/>
                  </a:lnTo>
                  <a:lnTo>
                    <a:pt x="939" y="51"/>
                  </a:lnTo>
                  <a:lnTo>
                    <a:pt x="939" y="62"/>
                  </a:lnTo>
                  <a:lnTo>
                    <a:pt x="950" y="62"/>
                  </a:lnTo>
                  <a:lnTo>
                    <a:pt x="950" y="72"/>
                  </a:lnTo>
                  <a:lnTo>
                    <a:pt x="961" y="72"/>
                  </a:lnTo>
                  <a:lnTo>
                    <a:pt x="961" y="83"/>
                  </a:lnTo>
                  <a:lnTo>
                    <a:pt x="973" y="83"/>
                  </a:lnTo>
                  <a:lnTo>
                    <a:pt x="973" y="92"/>
                  </a:lnTo>
                  <a:lnTo>
                    <a:pt x="1060" y="92"/>
                  </a:lnTo>
                  <a:lnTo>
                    <a:pt x="1060" y="103"/>
                  </a:lnTo>
                  <a:lnTo>
                    <a:pt x="994" y="103"/>
                  </a:lnTo>
                  <a:lnTo>
                    <a:pt x="994" y="113"/>
                  </a:lnTo>
                  <a:lnTo>
                    <a:pt x="1005" y="113"/>
                  </a:lnTo>
                  <a:lnTo>
                    <a:pt x="1005" y="123"/>
                  </a:lnTo>
                  <a:lnTo>
                    <a:pt x="1016" y="123"/>
                  </a:lnTo>
                  <a:lnTo>
                    <a:pt x="1016" y="134"/>
                  </a:lnTo>
                  <a:lnTo>
                    <a:pt x="1082" y="134"/>
                  </a:lnTo>
                  <a:lnTo>
                    <a:pt x="1082" y="143"/>
                  </a:lnTo>
                  <a:lnTo>
                    <a:pt x="1093" y="143"/>
                  </a:lnTo>
                  <a:lnTo>
                    <a:pt x="1093" y="154"/>
                  </a:lnTo>
                  <a:lnTo>
                    <a:pt x="1105" y="154"/>
                  </a:lnTo>
                  <a:lnTo>
                    <a:pt x="1105" y="143"/>
                  </a:lnTo>
                  <a:lnTo>
                    <a:pt x="1115" y="143"/>
                  </a:lnTo>
                  <a:lnTo>
                    <a:pt x="1115" y="195"/>
                  </a:lnTo>
                  <a:lnTo>
                    <a:pt x="1127" y="195"/>
                  </a:lnTo>
                  <a:lnTo>
                    <a:pt x="1127" y="215"/>
                  </a:lnTo>
                  <a:lnTo>
                    <a:pt x="1137" y="215"/>
                  </a:lnTo>
                  <a:lnTo>
                    <a:pt x="1137" y="246"/>
                  </a:lnTo>
                  <a:lnTo>
                    <a:pt x="1149" y="246"/>
                  </a:lnTo>
                  <a:lnTo>
                    <a:pt x="1149" y="267"/>
                  </a:lnTo>
                  <a:lnTo>
                    <a:pt x="1160" y="267"/>
                  </a:lnTo>
                  <a:lnTo>
                    <a:pt x="1160" y="307"/>
                  </a:lnTo>
                  <a:lnTo>
                    <a:pt x="1149" y="307"/>
                  </a:lnTo>
                  <a:lnTo>
                    <a:pt x="1149" y="328"/>
                  </a:lnTo>
                  <a:lnTo>
                    <a:pt x="1137" y="328"/>
                  </a:lnTo>
                  <a:lnTo>
                    <a:pt x="1137" y="339"/>
                  </a:lnTo>
                  <a:lnTo>
                    <a:pt x="1127" y="339"/>
                  </a:lnTo>
                  <a:lnTo>
                    <a:pt x="1127" y="348"/>
                  </a:lnTo>
                  <a:lnTo>
                    <a:pt x="1137" y="348"/>
                  </a:lnTo>
                  <a:lnTo>
                    <a:pt x="1137" y="369"/>
                  </a:lnTo>
                  <a:lnTo>
                    <a:pt x="1149" y="369"/>
                  </a:lnTo>
                  <a:lnTo>
                    <a:pt x="1149" y="400"/>
                  </a:lnTo>
                  <a:lnTo>
                    <a:pt x="1160" y="400"/>
                  </a:lnTo>
                  <a:lnTo>
                    <a:pt x="1160" y="430"/>
                  </a:lnTo>
                  <a:lnTo>
                    <a:pt x="1171" y="430"/>
                  </a:lnTo>
                  <a:lnTo>
                    <a:pt x="1171" y="481"/>
                  </a:lnTo>
                  <a:lnTo>
                    <a:pt x="1160" y="481"/>
                  </a:lnTo>
                  <a:lnTo>
                    <a:pt x="1160" y="512"/>
                  </a:lnTo>
                  <a:lnTo>
                    <a:pt x="1171" y="512"/>
                  </a:lnTo>
                  <a:lnTo>
                    <a:pt x="1171" y="522"/>
                  </a:lnTo>
                  <a:lnTo>
                    <a:pt x="1182" y="522"/>
                  </a:lnTo>
                  <a:lnTo>
                    <a:pt x="1182" y="533"/>
                  </a:lnTo>
                  <a:lnTo>
                    <a:pt x="1193" y="533"/>
                  </a:lnTo>
                  <a:lnTo>
                    <a:pt x="1193" y="574"/>
                  </a:lnTo>
                  <a:lnTo>
                    <a:pt x="1204" y="574"/>
                  </a:lnTo>
                  <a:lnTo>
                    <a:pt x="1204" y="584"/>
                  </a:lnTo>
                  <a:lnTo>
                    <a:pt x="1215" y="584"/>
                  </a:lnTo>
                  <a:lnTo>
                    <a:pt x="1215" y="594"/>
                  </a:lnTo>
                  <a:lnTo>
                    <a:pt x="1226" y="594"/>
                  </a:lnTo>
                  <a:lnTo>
                    <a:pt x="1226" y="605"/>
                  </a:lnTo>
                  <a:lnTo>
                    <a:pt x="1259" y="605"/>
                  </a:lnTo>
                  <a:lnTo>
                    <a:pt x="1259" y="614"/>
                  </a:lnTo>
                  <a:lnTo>
                    <a:pt x="1281" y="614"/>
                  </a:lnTo>
                  <a:lnTo>
                    <a:pt x="1281" y="625"/>
                  </a:lnTo>
                  <a:lnTo>
                    <a:pt x="1292" y="625"/>
                  </a:lnTo>
                  <a:lnTo>
                    <a:pt x="1292" y="646"/>
                  </a:lnTo>
                  <a:lnTo>
                    <a:pt x="1337" y="646"/>
                  </a:lnTo>
                  <a:lnTo>
                    <a:pt x="1337" y="656"/>
                  </a:lnTo>
                  <a:lnTo>
                    <a:pt x="1358" y="656"/>
                  </a:lnTo>
                  <a:lnTo>
                    <a:pt x="1358" y="667"/>
                  </a:lnTo>
                  <a:lnTo>
                    <a:pt x="1369" y="667"/>
                  </a:lnTo>
                  <a:lnTo>
                    <a:pt x="1369" y="677"/>
                  </a:lnTo>
                  <a:lnTo>
                    <a:pt x="1380" y="677"/>
                  </a:lnTo>
                  <a:lnTo>
                    <a:pt x="1380" y="686"/>
                  </a:lnTo>
                  <a:lnTo>
                    <a:pt x="1392" y="686"/>
                  </a:lnTo>
                  <a:lnTo>
                    <a:pt x="1392" y="696"/>
                  </a:lnTo>
                  <a:lnTo>
                    <a:pt x="1403" y="696"/>
                  </a:lnTo>
                  <a:lnTo>
                    <a:pt x="1403" y="686"/>
                  </a:lnTo>
                  <a:lnTo>
                    <a:pt x="1491" y="686"/>
                  </a:lnTo>
                  <a:lnTo>
                    <a:pt x="1491" y="696"/>
                  </a:lnTo>
                  <a:lnTo>
                    <a:pt x="1513" y="696"/>
                  </a:lnTo>
                  <a:lnTo>
                    <a:pt x="1513" y="706"/>
                  </a:lnTo>
                  <a:lnTo>
                    <a:pt x="1525" y="706"/>
                  </a:lnTo>
                  <a:lnTo>
                    <a:pt x="1525" y="717"/>
                  </a:lnTo>
                  <a:lnTo>
                    <a:pt x="1536" y="717"/>
                  </a:lnTo>
                  <a:lnTo>
                    <a:pt x="1536" y="727"/>
                  </a:lnTo>
                  <a:lnTo>
                    <a:pt x="1546" y="727"/>
                  </a:lnTo>
                  <a:lnTo>
                    <a:pt x="1546" y="748"/>
                  </a:lnTo>
                  <a:lnTo>
                    <a:pt x="1557" y="748"/>
                  </a:lnTo>
                  <a:lnTo>
                    <a:pt x="1557" y="758"/>
                  </a:lnTo>
                  <a:lnTo>
                    <a:pt x="1567" y="758"/>
                  </a:lnTo>
                  <a:lnTo>
                    <a:pt x="1567" y="768"/>
                  </a:lnTo>
                  <a:lnTo>
                    <a:pt x="1579" y="768"/>
                  </a:lnTo>
                  <a:lnTo>
                    <a:pt x="1579" y="799"/>
                  </a:lnTo>
                  <a:lnTo>
                    <a:pt x="1590" y="799"/>
                  </a:lnTo>
                  <a:lnTo>
                    <a:pt x="1590" y="819"/>
                  </a:lnTo>
                  <a:lnTo>
                    <a:pt x="1601" y="819"/>
                  </a:lnTo>
                  <a:lnTo>
                    <a:pt x="1601" y="840"/>
                  </a:lnTo>
                  <a:lnTo>
                    <a:pt x="1612" y="840"/>
                  </a:lnTo>
                  <a:lnTo>
                    <a:pt x="1612" y="860"/>
                  </a:lnTo>
                  <a:lnTo>
                    <a:pt x="1624" y="860"/>
                  </a:lnTo>
                  <a:lnTo>
                    <a:pt x="1624" y="871"/>
                  </a:lnTo>
                  <a:lnTo>
                    <a:pt x="1634" y="871"/>
                  </a:lnTo>
                  <a:lnTo>
                    <a:pt x="1634" y="892"/>
                  </a:lnTo>
                  <a:lnTo>
                    <a:pt x="1646" y="892"/>
                  </a:lnTo>
                  <a:lnTo>
                    <a:pt x="1646" y="933"/>
                  </a:lnTo>
                  <a:lnTo>
                    <a:pt x="1656" y="933"/>
                  </a:lnTo>
                  <a:lnTo>
                    <a:pt x="1656" y="963"/>
                  </a:lnTo>
                  <a:lnTo>
                    <a:pt x="1668" y="963"/>
                  </a:lnTo>
                  <a:lnTo>
                    <a:pt x="1668" y="1024"/>
                  </a:lnTo>
                  <a:lnTo>
                    <a:pt x="1679" y="1024"/>
                  </a:lnTo>
                  <a:lnTo>
                    <a:pt x="1679" y="1198"/>
                  </a:lnTo>
                  <a:lnTo>
                    <a:pt x="1668" y="1198"/>
                  </a:lnTo>
                  <a:lnTo>
                    <a:pt x="1668" y="1219"/>
                  </a:lnTo>
                  <a:lnTo>
                    <a:pt x="1656" y="1219"/>
                  </a:lnTo>
                  <a:lnTo>
                    <a:pt x="1656" y="1240"/>
                  </a:lnTo>
                  <a:lnTo>
                    <a:pt x="1646" y="1240"/>
                  </a:lnTo>
                  <a:lnTo>
                    <a:pt x="1646" y="1250"/>
                  </a:lnTo>
                  <a:lnTo>
                    <a:pt x="1634" y="1250"/>
                  </a:lnTo>
                  <a:lnTo>
                    <a:pt x="1634" y="1259"/>
                  </a:lnTo>
                  <a:lnTo>
                    <a:pt x="1624" y="1259"/>
                  </a:lnTo>
                  <a:lnTo>
                    <a:pt x="1624" y="1270"/>
                  </a:lnTo>
                  <a:lnTo>
                    <a:pt x="1612" y="1270"/>
                  </a:lnTo>
                  <a:lnTo>
                    <a:pt x="1612" y="1280"/>
                  </a:lnTo>
                  <a:lnTo>
                    <a:pt x="1601" y="1280"/>
                  </a:lnTo>
                  <a:lnTo>
                    <a:pt x="1601" y="1290"/>
                  </a:lnTo>
                  <a:lnTo>
                    <a:pt x="1590" y="1290"/>
                  </a:lnTo>
                  <a:lnTo>
                    <a:pt x="1590" y="1301"/>
                  </a:lnTo>
                  <a:lnTo>
                    <a:pt x="1579" y="1301"/>
                  </a:lnTo>
                  <a:lnTo>
                    <a:pt x="1579" y="1331"/>
                  </a:lnTo>
                  <a:lnTo>
                    <a:pt x="1590" y="1331"/>
                  </a:lnTo>
                  <a:lnTo>
                    <a:pt x="1590" y="1362"/>
                  </a:lnTo>
                  <a:lnTo>
                    <a:pt x="1601" y="1362"/>
                  </a:lnTo>
                  <a:lnTo>
                    <a:pt x="1601" y="1403"/>
                  </a:lnTo>
                  <a:lnTo>
                    <a:pt x="1612" y="1403"/>
                  </a:lnTo>
                  <a:lnTo>
                    <a:pt x="1612" y="1434"/>
                  </a:lnTo>
                  <a:lnTo>
                    <a:pt x="1624" y="1434"/>
                  </a:lnTo>
                  <a:lnTo>
                    <a:pt x="1624" y="1496"/>
                  </a:lnTo>
                  <a:lnTo>
                    <a:pt x="1634" y="1496"/>
                  </a:lnTo>
                  <a:lnTo>
                    <a:pt x="1634" y="1547"/>
                  </a:lnTo>
                  <a:lnTo>
                    <a:pt x="1624" y="1547"/>
                  </a:lnTo>
                  <a:lnTo>
                    <a:pt x="1624" y="1556"/>
                  </a:lnTo>
                  <a:lnTo>
                    <a:pt x="1612" y="1556"/>
                  </a:lnTo>
                  <a:lnTo>
                    <a:pt x="1612" y="1567"/>
                  </a:lnTo>
                  <a:lnTo>
                    <a:pt x="1601" y="1567"/>
                  </a:lnTo>
                  <a:lnTo>
                    <a:pt x="1601" y="1577"/>
                  </a:lnTo>
                  <a:lnTo>
                    <a:pt x="1579" y="1577"/>
                  </a:lnTo>
                  <a:lnTo>
                    <a:pt x="1579" y="1587"/>
                  </a:lnTo>
                  <a:lnTo>
                    <a:pt x="1502" y="1587"/>
                  </a:lnTo>
                  <a:lnTo>
                    <a:pt x="1502" y="1598"/>
                  </a:lnTo>
                  <a:lnTo>
                    <a:pt x="1380" y="1598"/>
                  </a:lnTo>
                  <a:lnTo>
                    <a:pt x="1380" y="1587"/>
                  </a:lnTo>
                  <a:lnTo>
                    <a:pt x="1193" y="1587"/>
                  </a:lnTo>
                  <a:lnTo>
                    <a:pt x="1193" y="1577"/>
                  </a:lnTo>
                  <a:lnTo>
                    <a:pt x="1137" y="1577"/>
                  </a:lnTo>
                  <a:lnTo>
                    <a:pt x="1137" y="1567"/>
                  </a:lnTo>
                  <a:lnTo>
                    <a:pt x="1016" y="1567"/>
                  </a:lnTo>
                  <a:lnTo>
                    <a:pt x="1016" y="1556"/>
                  </a:lnTo>
                  <a:lnTo>
                    <a:pt x="928" y="1556"/>
                  </a:lnTo>
                  <a:lnTo>
                    <a:pt x="928" y="1567"/>
                  </a:lnTo>
                  <a:lnTo>
                    <a:pt x="917" y="1567"/>
                  </a:lnTo>
                  <a:lnTo>
                    <a:pt x="917" y="1577"/>
                  </a:lnTo>
                  <a:lnTo>
                    <a:pt x="906" y="1577"/>
                  </a:lnTo>
                  <a:lnTo>
                    <a:pt x="906" y="1598"/>
                  </a:lnTo>
                  <a:lnTo>
                    <a:pt x="872" y="1598"/>
                  </a:lnTo>
                  <a:lnTo>
                    <a:pt x="872" y="1587"/>
                  </a:lnTo>
                  <a:lnTo>
                    <a:pt x="861" y="1587"/>
                  </a:lnTo>
                  <a:lnTo>
                    <a:pt x="861" y="1567"/>
                  </a:lnTo>
                  <a:lnTo>
                    <a:pt x="840" y="1567"/>
                  </a:lnTo>
                  <a:lnTo>
                    <a:pt x="840" y="1556"/>
                  </a:lnTo>
                  <a:lnTo>
                    <a:pt x="806" y="1556"/>
                  </a:lnTo>
                  <a:lnTo>
                    <a:pt x="806" y="1608"/>
                  </a:lnTo>
                  <a:lnTo>
                    <a:pt x="795" y="1608"/>
                  </a:lnTo>
                  <a:lnTo>
                    <a:pt x="795" y="1628"/>
                  </a:lnTo>
                  <a:lnTo>
                    <a:pt x="784" y="1628"/>
                  </a:lnTo>
                  <a:lnTo>
                    <a:pt x="784" y="1639"/>
                  </a:lnTo>
                  <a:lnTo>
                    <a:pt x="773" y="1639"/>
                  </a:lnTo>
                  <a:lnTo>
                    <a:pt x="773" y="1649"/>
                  </a:lnTo>
                  <a:lnTo>
                    <a:pt x="751" y="1649"/>
                  </a:lnTo>
                  <a:lnTo>
                    <a:pt x="751" y="1659"/>
                  </a:lnTo>
                  <a:lnTo>
                    <a:pt x="619" y="1659"/>
                  </a:lnTo>
                  <a:lnTo>
                    <a:pt x="619" y="1669"/>
                  </a:lnTo>
                  <a:lnTo>
                    <a:pt x="553" y="1669"/>
                  </a:lnTo>
                  <a:lnTo>
                    <a:pt x="553" y="1659"/>
                  </a:lnTo>
                  <a:lnTo>
                    <a:pt x="475" y="1659"/>
                  </a:lnTo>
                  <a:lnTo>
                    <a:pt x="475" y="1649"/>
                  </a:lnTo>
                  <a:lnTo>
                    <a:pt x="409" y="1649"/>
                  </a:lnTo>
                  <a:lnTo>
                    <a:pt x="409" y="1639"/>
                  </a:lnTo>
                  <a:lnTo>
                    <a:pt x="376" y="1639"/>
                  </a:lnTo>
                  <a:lnTo>
                    <a:pt x="376" y="1628"/>
                  </a:lnTo>
                  <a:lnTo>
                    <a:pt x="354" y="1628"/>
                  </a:lnTo>
                  <a:lnTo>
                    <a:pt x="354" y="1618"/>
                  </a:lnTo>
                  <a:lnTo>
                    <a:pt x="331" y="1618"/>
                  </a:lnTo>
                  <a:lnTo>
                    <a:pt x="331" y="1608"/>
                  </a:lnTo>
                  <a:lnTo>
                    <a:pt x="310" y="1608"/>
                  </a:lnTo>
                  <a:lnTo>
                    <a:pt x="310" y="1598"/>
                  </a:lnTo>
                  <a:lnTo>
                    <a:pt x="299" y="1598"/>
                  </a:lnTo>
                  <a:lnTo>
                    <a:pt x="299" y="1587"/>
                  </a:lnTo>
                  <a:lnTo>
                    <a:pt x="288" y="1587"/>
                  </a:lnTo>
                  <a:lnTo>
                    <a:pt x="288" y="1577"/>
                  </a:lnTo>
                  <a:lnTo>
                    <a:pt x="265" y="1577"/>
                  </a:lnTo>
                  <a:lnTo>
                    <a:pt x="265" y="1567"/>
                  </a:lnTo>
                  <a:lnTo>
                    <a:pt x="254" y="1567"/>
                  </a:lnTo>
                  <a:lnTo>
                    <a:pt x="254" y="1556"/>
                  </a:lnTo>
                  <a:lnTo>
                    <a:pt x="243" y="1556"/>
                  </a:lnTo>
                  <a:lnTo>
                    <a:pt x="243" y="1547"/>
                  </a:lnTo>
                  <a:lnTo>
                    <a:pt x="221" y="1547"/>
                  </a:lnTo>
                  <a:lnTo>
                    <a:pt x="221" y="1536"/>
                  </a:lnTo>
                  <a:lnTo>
                    <a:pt x="210" y="1536"/>
                  </a:lnTo>
                  <a:lnTo>
                    <a:pt x="210" y="1527"/>
                  </a:lnTo>
                  <a:lnTo>
                    <a:pt x="199" y="1527"/>
                  </a:lnTo>
                  <a:lnTo>
                    <a:pt x="199" y="1516"/>
                  </a:lnTo>
                  <a:lnTo>
                    <a:pt x="188" y="1516"/>
                  </a:lnTo>
                  <a:lnTo>
                    <a:pt x="188" y="1496"/>
                  </a:lnTo>
                  <a:lnTo>
                    <a:pt x="176" y="1496"/>
                  </a:lnTo>
                  <a:lnTo>
                    <a:pt x="176" y="1455"/>
                  </a:lnTo>
                  <a:lnTo>
                    <a:pt x="188" y="1455"/>
                  </a:lnTo>
                  <a:lnTo>
                    <a:pt x="188" y="1403"/>
                  </a:lnTo>
                  <a:lnTo>
                    <a:pt x="199" y="1403"/>
                  </a:lnTo>
                  <a:lnTo>
                    <a:pt x="199" y="1383"/>
                  </a:lnTo>
                  <a:lnTo>
                    <a:pt x="210" y="1383"/>
                  </a:lnTo>
                  <a:lnTo>
                    <a:pt x="210" y="1352"/>
                  </a:lnTo>
                  <a:lnTo>
                    <a:pt x="221" y="1352"/>
                  </a:lnTo>
                  <a:lnTo>
                    <a:pt x="221" y="1331"/>
                  </a:lnTo>
                  <a:lnTo>
                    <a:pt x="232" y="1331"/>
                  </a:lnTo>
                  <a:lnTo>
                    <a:pt x="232" y="1311"/>
                  </a:lnTo>
                  <a:lnTo>
                    <a:pt x="243" y="1311"/>
                  </a:lnTo>
                  <a:lnTo>
                    <a:pt x="243" y="1301"/>
                  </a:lnTo>
                  <a:lnTo>
                    <a:pt x="254" y="1301"/>
                  </a:lnTo>
                  <a:lnTo>
                    <a:pt x="254" y="1290"/>
                  </a:lnTo>
                  <a:lnTo>
                    <a:pt x="265" y="1290"/>
                  </a:lnTo>
                  <a:lnTo>
                    <a:pt x="265" y="1280"/>
                  </a:lnTo>
                  <a:lnTo>
                    <a:pt x="276" y="1280"/>
                  </a:lnTo>
                  <a:lnTo>
                    <a:pt x="276" y="1270"/>
                  </a:lnTo>
                  <a:lnTo>
                    <a:pt x="254" y="1270"/>
                  </a:lnTo>
                  <a:lnTo>
                    <a:pt x="254" y="1259"/>
                  </a:lnTo>
                  <a:lnTo>
                    <a:pt x="232" y="1259"/>
                  </a:lnTo>
                  <a:lnTo>
                    <a:pt x="232" y="1250"/>
                  </a:lnTo>
                  <a:lnTo>
                    <a:pt x="210" y="1250"/>
                  </a:lnTo>
                  <a:lnTo>
                    <a:pt x="210" y="1240"/>
                  </a:lnTo>
                  <a:lnTo>
                    <a:pt x="188" y="1240"/>
                  </a:lnTo>
                  <a:lnTo>
                    <a:pt x="188" y="1229"/>
                  </a:lnTo>
                  <a:lnTo>
                    <a:pt x="166" y="1229"/>
                  </a:lnTo>
                  <a:lnTo>
                    <a:pt x="166" y="1219"/>
                  </a:lnTo>
                  <a:lnTo>
                    <a:pt x="155" y="1219"/>
                  </a:lnTo>
                  <a:lnTo>
                    <a:pt x="155" y="1209"/>
                  </a:lnTo>
                  <a:lnTo>
                    <a:pt x="134" y="1209"/>
                  </a:lnTo>
                  <a:lnTo>
                    <a:pt x="134" y="1198"/>
                  </a:lnTo>
                  <a:lnTo>
                    <a:pt x="122" y="1198"/>
                  </a:lnTo>
                  <a:lnTo>
                    <a:pt x="122" y="1189"/>
                  </a:lnTo>
                  <a:lnTo>
                    <a:pt x="111" y="1189"/>
                  </a:lnTo>
                  <a:lnTo>
                    <a:pt x="111" y="1178"/>
                  </a:lnTo>
                  <a:lnTo>
                    <a:pt x="100" y="1178"/>
                  </a:lnTo>
                  <a:lnTo>
                    <a:pt x="100" y="1168"/>
                  </a:lnTo>
                  <a:lnTo>
                    <a:pt x="88" y="1168"/>
                  </a:lnTo>
                  <a:lnTo>
                    <a:pt x="88" y="1157"/>
                  </a:lnTo>
                  <a:lnTo>
                    <a:pt x="78" y="1157"/>
                  </a:lnTo>
                  <a:lnTo>
                    <a:pt x="78" y="1148"/>
                  </a:lnTo>
                  <a:lnTo>
                    <a:pt x="67" y="1148"/>
                  </a:lnTo>
                  <a:lnTo>
                    <a:pt x="67" y="1137"/>
                  </a:lnTo>
                  <a:lnTo>
                    <a:pt x="56" y="1137"/>
                  </a:lnTo>
                  <a:lnTo>
                    <a:pt x="56" y="1116"/>
                  </a:lnTo>
                  <a:lnTo>
                    <a:pt x="45" y="1116"/>
                  </a:lnTo>
                  <a:lnTo>
                    <a:pt x="45" y="1086"/>
                  </a:lnTo>
                  <a:lnTo>
                    <a:pt x="33" y="1086"/>
                  </a:lnTo>
                  <a:lnTo>
                    <a:pt x="33" y="912"/>
                  </a:lnTo>
                  <a:lnTo>
                    <a:pt x="23" y="912"/>
                  </a:lnTo>
                  <a:lnTo>
                    <a:pt x="23" y="881"/>
                  </a:lnTo>
                  <a:lnTo>
                    <a:pt x="12" y="881"/>
                  </a:lnTo>
                  <a:lnTo>
                    <a:pt x="12" y="850"/>
                  </a:lnTo>
                  <a:lnTo>
                    <a:pt x="0" y="850"/>
                  </a:lnTo>
                  <a:lnTo>
                    <a:pt x="0" y="778"/>
                  </a:lnTo>
                  <a:lnTo>
                    <a:pt x="12" y="778"/>
                  </a:lnTo>
                  <a:lnTo>
                    <a:pt x="12" y="768"/>
                  </a:lnTo>
                  <a:lnTo>
                    <a:pt x="23" y="768"/>
                  </a:lnTo>
                  <a:lnTo>
                    <a:pt x="23" y="727"/>
                  </a:lnTo>
                  <a:lnTo>
                    <a:pt x="33" y="727"/>
                  </a:lnTo>
                  <a:lnTo>
                    <a:pt x="33" y="768"/>
                  </a:lnTo>
                  <a:lnTo>
                    <a:pt x="88" y="768"/>
                  </a:lnTo>
                  <a:lnTo>
                    <a:pt x="88" y="758"/>
                  </a:lnTo>
                  <a:lnTo>
                    <a:pt x="111" y="758"/>
                  </a:lnTo>
                  <a:lnTo>
                    <a:pt x="111" y="748"/>
                  </a:lnTo>
                  <a:lnTo>
                    <a:pt x="143" y="748"/>
                  </a:lnTo>
                  <a:lnTo>
                    <a:pt x="143" y="737"/>
                  </a:lnTo>
                  <a:lnTo>
                    <a:pt x="176" y="737"/>
                  </a:lnTo>
                  <a:lnTo>
                    <a:pt x="176" y="727"/>
                  </a:lnTo>
                  <a:lnTo>
                    <a:pt x="210" y="727"/>
                  </a:lnTo>
                  <a:lnTo>
                    <a:pt x="210" y="717"/>
                  </a:lnTo>
                  <a:lnTo>
                    <a:pt x="254" y="717"/>
                  </a:lnTo>
                  <a:lnTo>
                    <a:pt x="254" y="706"/>
                  </a:lnTo>
                  <a:lnTo>
                    <a:pt x="288" y="706"/>
                  </a:lnTo>
                  <a:lnTo>
                    <a:pt x="288" y="696"/>
                  </a:lnTo>
                  <a:lnTo>
                    <a:pt x="310" y="696"/>
                  </a:lnTo>
                  <a:lnTo>
                    <a:pt x="310" y="686"/>
                  </a:lnTo>
                  <a:lnTo>
                    <a:pt x="331" y="686"/>
                  </a:lnTo>
                  <a:lnTo>
                    <a:pt x="331" y="677"/>
                  </a:lnTo>
                  <a:lnTo>
                    <a:pt x="354" y="677"/>
                  </a:lnTo>
                  <a:lnTo>
                    <a:pt x="354" y="667"/>
                  </a:lnTo>
                  <a:lnTo>
                    <a:pt x="376" y="667"/>
                  </a:lnTo>
                  <a:lnTo>
                    <a:pt x="376" y="656"/>
                  </a:lnTo>
                  <a:lnTo>
                    <a:pt x="387" y="656"/>
                  </a:lnTo>
                  <a:lnTo>
                    <a:pt x="387" y="646"/>
                  </a:lnTo>
                  <a:lnTo>
                    <a:pt x="398" y="646"/>
                  </a:lnTo>
                  <a:lnTo>
                    <a:pt x="398" y="614"/>
                  </a:lnTo>
                  <a:lnTo>
                    <a:pt x="365" y="614"/>
                  </a:lnTo>
                  <a:lnTo>
                    <a:pt x="365" y="625"/>
                  </a:lnTo>
                  <a:lnTo>
                    <a:pt x="354" y="625"/>
                  </a:lnTo>
                  <a:lnTo>
                    <a:pt x="354" y="635"/>
                  </a:lnTo>
                  <a:lnTo>
                    <a:pt x="331" y="635"/>
                  </a:lnTo>
                  <a:lnTo>
                    <a:pt x="331" y="646"/>
                  </a:lnTo>
                  <a:lnTo>
                    <a:pt x="310" y="646"/>
                  </a:lnTo>
                  <a:lnTo>
                    <a:pt x="310" y="656"/>
                  </a:lnTo>
                  <a:lnTo>
                    <a:pt x="299" y="656"/>
                  </a:lnTo>
                  <a:lnTo>
                    <a:pt x="299" y="667"/>
                  </a:lnTo>
                  <a:lnTo>
                    <a:pt x="265" y="667"/>
                  </a:lnTo>
                  <a:lnTo>
                    <a:pt x="265" y="677"/>
                  </a:lnTo>
                  <a:lnTo>
                    <a:pt x="243" y="677"/>
                  </a:lnTo>
                  <a:lnTo>
                    <a:pt x="243" y="686"/>
                  </a:lnTo>
                  <a:lnTo>
                    <a:pt x="221" y="686"/>
                  </a:lnTo>
                  <a:lnTo>
                    <a:pt x="221" y="696"/>
                  </a:lnTo>
                  <a:lnTo>
                    <a:pt x="199" y="696"/>
                  </a:lnTo>
                  <a:lnTo>
                    <a:pt x="199" y="706"/>
                  </a:lnTo>
                  <a:lnTo>
                    <a:pt x="155" y="706"/>
                  </a:lnTo>
                  <a:lnTo>
                    <a:pt x="155" y="717"/>
                  </a:lnTo>
                  <a:lnTo>
                    <a:pt x="111" y="717"/>
                  </a:lnTo>
                  <a:lnTo>
                    <a:pt x="111" y="727"/>
                  </a:lnTo>
                  <a:lnTo>
                    <a:pt x="33" y="727"/>
                  </a:lnTo>
                  <a:lnTo>
                    <a:pt x="33" y="717"/>
                  </a:lnTo>
                  <a:lnTo>
                    <a:pt x="56" y="717"/>
                  </a:lnTo>
                  <a:lnTo>
                    <a:pt x="56" y="706"/>
                  </a:lnTo>
                  <a:lnTo>
                    <a:pt x="45" y="706"/>
                  </a:lnTo>
                  <a:lnTo>
                    <a:pt x="45" y="696"/>
                  </a:lnTo>
                  <a:lnTo>
                    <a:pt x="33" y="696"/>
                  </a:lnTo>
                  <a:lnTo>
                    <a:pt x="33" y="677"/>
                  </a:lnTo>
                  <a:lnTo>
                    <a:pt x="23" y="677"/>
                  </a:lnTo>
                  <a:lnTo>
                    <a:pt x="23" y="646"/>
                  </a:lnTo>
                  <a:lnTo>
                    <a:pt x="12" y="646"/>
                  </a:lnTo>
                  <a:lnTo>
                    <a:pt x="12" y="574"/>
                  </a:lnTo>
                  <a:lnTo>
                    <a:pt x="23" y="574"/>
                  </a:lnTo>
                  <a:lnTo>
                    <a:pt x="23" y="553"/>
                  </a:lnTo>
                  <a:lnTo>
                    <a:pt x="33" y="553"/>
                  </a:lnTo>
                  <a:lnTo>
                    <a:pt x="33" y="543"/>
                  </a:lnTo>
                  <a:lnTo>
                    <a:pt x="45" y="543"/>
                  </a:lnTo>
                  <a:lnTo>
                    <a:pt x="45" y="533"/>
                  </a:lnTo>
                  <a:lnTo>
                    <a:pt x="56" y="533"/>
                  </a:lnTo>
                  <a:lnTo>
                    <a:pt x="56" y="502"/>
                  </a:lnTo>
                  <a:lnTo>
                    <a:pt x="67" y="502"/>
                  </a:lnTo>
                  <a:lnTo>
                    <a:pt x="67" y="491"/>
                  </a:lnTo>
                  <a:lnTo>
                    <a:pt x="78" y="491"/>
                  </a:lnTo>
                  <a:lnTo>
                    <a:pt x="78" y="481"/>
                  </a:lnTo>
                  <a:lnTo>
                    <a:pt x="88" y="481"/>
                  </a:lnTo>
                  <a:lnTo>
                    <a:pt x="88" y="471"/>
                  </a:lnTo>
                  <a:lnTo>
                    <a:pt x="100" y="471"/>
                  </a:lnTo>
                  <a:lnTo>
                    <a:pt x="100" y="461"/>
                  </a:lnTo>
                  <a:lnTo>
                    <a:pt x="111" y="461"/>
                  </a:lnTo>
                  <a:lnTo>
                    <a:pt x="111" y="450"/>
                  </a:lnTo>
                  <a:lnTo>
                    <a:pt x="122" y="450"/>
                  </a:lnTo>
                  <a:lnTo>
                    <a:pt x="122" y="440"/>
                  </a:lnTo>
                  <a:lnTo>
                    <a:pt x="134" y="440"/>
                  </a:lnTo>
                  <a:lnTo>
                    <a:pt x="134" y="430"/>
                  </a:lnTo>
                  <a:lnTo>
                    <a:pt x="143" y="430"/>
                  </a:lnTo>
                  <a:lnTo>
                    <a:pt x="143" y="400"/>
                  </a:lnTo>
                  <a:lnTo>
                    <a:pt x="134" y="400"/>
                  </a:lnTo>
                  <a:lnTo>
                    <a:pt x="134" y="359"/>
                  </a:lnTo>
                  <a:lnTo>
                    <a:pt x="143" y="359"/>
                  </a:lnTo>
                  <a:lnTo>
                    <a:pt x="143" y="297"/>
                  </a:lnTo>
                  <a:lnTo>
                    <a:pt x="155" y="297"/>
                  </a:lnTo>
                  <a:lnTo>
                    <a:pt x="155" y="277"/>
                  </a:lnTo>
                  <a:lnTo>
                    <a:pt x="166" y="277"/>
                  </a:lnTo>
                  <a:lnTo>
                    <a:pt x="166" y="256"/>
                  </a:lnTo>
                  <a:lnTo>
                    <a:pt x="176" y="256"/>
                  </a:lnTo>
                  <a:lnTo>
                    <a:pt x="176" y="246"/>
                  </a:lnTo>
                  <a:lnTo>
                    <a:pt x="188" y="246"/>
                  </a:lnTo>
                  <a:lnTo>
                    <a:pt x="188" y="235"/>
                  </a:lnTo>
                  <a:lnTo>
                    <a:pt x="221" y="235"/>
                  </a:lnTo>
                  <a:lnTo>
                    <a:pt x="221" y="246"/>
                  </a:lnTo>
                  <a:lnTo>
                    <a:pt x="243" y="246"/>
                  </a:lnTo>
                  <a:lnTo>
                    <a:pt x="243" y="256"/>
                  </a:lnTo>
                  <a:lnTo>
                    <a:pt x="254" y="256"/>
                  </a:lnTo>
                  <a:lnTo>
                    <a:pt x="254" y="267"/>
                  </a:lnTo>
                  <a:lnTo>
                    <a:pt x="265" y="267"/>
                  </a:lnTo>
                  <a:lnTo>
                    <a:pt x="265" y="430"/>
                  </a:lnTo>
                  <a:lnTo>
                    <a:pt x="310" y="430"/>
                  </a:lnTo>
                  <a:lnTo>
                    <a:pt x="310" y="440"/>
                  </a:lnTo>
                  <a:lnTo>
                    <a:pt x="321" y="440"/>
                  </a:lnTo>
                  <a:lnTo>
                    <a:pt x="321" y="450"/>
                  </a:lnTo>
                  <a:lnTo>
                    <a:pt x="343" y="450"/>
                  </a:lnTo>
                  <a:lnTo>
                    <a:pt x="343" y="461"/>
                  </a:lnTo>
                  <a:lnTo>
                    <a:pt x="354" y="461"/>
                  </a:lnTo>
                  <a:lnTo>
                    <a:pt x="354" y="481"/>
                  </a:lnTo>
                  <a:lnTo>
                    <a:pt x="365" y="481"/>
                  </a:lnTo>
                  <a:lnTo>
                    <a:pt x="365" y="502"/>
                  </a:lnTo>
                  <a:lnTo>
                    <a:pt x="376" y="502"/>
                  </a:lnTo>
                  <a:lnTo>
                    <a:pt x="376" y="522"/>
                  </a:lnTo>
                  <a:lnTo>
                    <a:pt x="387" y="522"/>
                  </a:lnTo>
                  <a:lnTo>
                    <a:pt x="387" y="605"/>
                  </a:lnTo>
                  <a:lnTo>
                    <a:pt x="398" y="605"/>
                  </a:lnTo>
                  <a:lnTo>
                    <a:pt x="398" y="574"/>
                  </a:lnTo>
                  <a:lnTo>
                    <a:pt x="409" y="574"/>
                  </a:lnTo>
                  <a:lnTo>
                    <a:pt x="409" y="553"/>
                  </a:lnTo>
                  <a:lnTo>
                    <a:pt x="420" y="553"/>
                  </a:lnTo>
                  <a:lnTo>
                    <a:pt x="420" y="533"/>
                  </a:lnTo>
                  <a:lnTo>
                    <a:pt x="431" y="533"/>
                  </a:lnTo>
                  <a:lnTo>
                    <a:pt x="431" y="522"/>
                  </a:lnTo>
                  <a:lnTo>
                    <a:pt x="442" y="522"/>
                  </a:lnTo>
                  <a:lnTo>
                    <a:pt x="442" y="512"/>
                  </a:lnTo>
                  <a:lnTo>
                    <a:pt x="453" y="512"/>
                  </a:lnTo>
                  <a:lnTo>
                    <a:pt x="453" y="502"/>
                  </a:lnTo>
                  <a:lnTo>
                    <a:pt x="464" y="502"/>
                  </a:lnTo>
                  <a:lnTo>
                    <a:pt x="464" y="491"/>
                  </a:lnTo>
                  <a:lnTo>
                    <a:pt x="475" y="491"/>
                  </a:lnTo>
                  <a:lnTo>
                    <a:pt x="475" y="481"/>
                  </a:lnTo>
                  <a:lnTo>
                    <a:pt x="486" y="481"/>
                  </a:lnTo>
                  <a:lnTo>
                    <a:pt x="486" y="411"/>
                  </a:lnTo>
                  <a:lnTo>
                    <a:pt x="497" y="411"/>
                  </a:lnTo>
                  <a:lnTo>
                    <a:pt x="497" y="379"/>
                  </a:lnTo>
                  <a:lnTo>
                    <a:pt x="486" y="379"/>
                  </a:lnTo>
                  <a:lnTo>
                    <a:pt x="486" y="369"/>
                  </a:lnTo>
                  <a:lnTo>
                    <a:pt x="475" y="369"/>
                  </a:lnTo>
                  <a:lnTo>
                    <a:pt x="475" y="359"/>
                  </a:lnTo>
                  <a:lnTo>
                    <a:pt x="464" y="359"/>
                  </a:lnTo>
                  <a:lnTo>
                    <a:pt x="464" y="339"/>
                  </a:lnTo>
                  <a:lnTo>
                    <a:pt x="453" y="339"/>
                  </a:lnTo>
                  <a:lnTo>
                    <a:pt x="453" y="267"/>
                  </a:lnTo>
                  <a:lnTo>
                    <a:pt x="464" y="267"/>
                  </a:lnTo>
                  <a:lnTo>
                    <a:pt x="464" y="256"/>
                  </a:lnTo>
                  <a:lnTo>
                    <a:pt x="475" y="256"/>
                  </a:lnTo>
                  <a:lnTo>
                    <a:pt x="475" y="246"/>
                  </a:lnTo>
                  <a:lnTo>
                    <a:pt x="486" y="246"/>
                  </a:lnTo>
                  <a:lnTo>
                    <a:pt x="486" y="215"/>
                  </a:lnTo>
                  <a:lnTo>
                    <a:pt x="475" y="215"/>
                  </a:lnTo>
                  <a:lnTo>
                    <a:pt x="475" y="205"/>
                  </a:lnTo>
                  <a:lnTo>
                    <a:pt x="464" y="205"/>
                  </a:lnTo>
                  <a:lnTo>
                    <a:pt x="464" y="174"/>
                  </a:lnTo>
                  <a:lnTo>
                    <a:pt x="475" y="174"/>
                  </a:lnTo>
                  <a:lnTo>
                    <a:pt x="475" y="154"/>
                  </a:lnTo>
                  <a:lnTo>
                    <a:pt x="486" y="154"/>
                  </a:lnTo>
                  <a:lnTo>
                    <a:pt x="486" y="134"/>
                  </a:lnTo>
                  <a:lnTo>
                    <a:pt x="497" y="134"/>
                  </a:lnTo>
                  <a:lnTo>
                    <a:pt x="497" y="123"/>
                  </a:lnTo>
                  <a:lnTo>
                    <a:pt x="507" y="123"/>
                  </a:lnTo>
                  <a:lnTo>
                    <a:pt x="507" y="134"/>
                  </a:lnTo>
                  <a:lnTo>
                    <a:pt x="530" y="134"/>
                  </a:lnTo>
                  <a:lnTo>
                    <a:pt x="530" y="143"/>
                  </a:lnTo>
                  <a:lnTo>
                    <a:pt x="507" y="143"/>
                  </a:lnTo>
                  <a:lnTo>
                    <a:pt x="507" y="164"/>
                  </a:lnTo>
                  <a:lnTo>
                    <a:pt x="497" y="164"/>
                  </a:lnTo>
                  <a:lnTo>
                    <a:pt x="497" y="184"/>
                  </a:lnTo>
                  <a:lnTo>
                    <a:pt x="507" y="184"/>
                  </a:lnTo>
                  <a:lnTo>
                    <a:pt x="507" y="215"/>
                  </a:lnTo>
                  <a:lnTo>
                    <a:pt x="519" y="215"/>
                  </a:lnTo>
                  <a:lnTo>
                    <a:pt x="519" y="225"/>
                  </a:lnTo>
                  <a:lnTo>
                    <a:pt x="530" y="225"/>
                  </a:lnTo>
                  <a:lnTo>
                    <a:pt x="530" y="215"/>
                  </a:lnTo>
                  <a:lnTo>
                    <a:pt x="541" y="215"/>
                  </a:lnTo>
                  <a:lnTo>
                    <a:pt x="541" y="184"/>
                  </a:lnTo>
                  <a:lnTo>
                    <a:pt x="553" y="184"/>
                  </a:lnTo>
                  <a:lnTo>
                    <a:pt x="553" y="164"/>
                  </a:lnTo>
                  <a:lnTo>
                    <a:pt x="564" y="164"/>
                  </a:lnTo>
                  <a:lnTo>
                    <a:pt x="564" y="143"/>
                  </a:lnTo>
                  <a:lnTo>
                    <a:pt x="574" y="143"/>
                  </a:lnTo>
                  <a:lnTo>
                    <a:pt x="574" y="123"/>
                  </a:lnTo>
                  <a:lnTo>
                    <a:pt x="541" y="123"/>
                  </a:lnTo>
                  <a:lnTo>
                    <a:pt x="541" y="113"/>
                  </a:lnTo>
                  <a:lnTo>
                    <a:pt x="596" y="113"/>
                  </a:lnTo>
                  <a:lnTo>
                    <a:pt x="596" y="103"/>
                  </a:lnTo>
                  <a:lnTo>
                    <a:pt x="608" y="103"/>
                  </a:lnTo>
                  <a:lnTo>
                    <a:pt x="608" y="92"/>
                  </a:lnTo>
                  <a:lnTo>
                    <a:pt x="553" y="92"/>
                  </a:lnTo>
                  <a:lnTo>
                    <a:pt x="553" y="83"/>
                  </a:lnTo>
                  <a:lnTo>
                    <a:pt x="630" y="83"/>
                  </a:lnTo>
                  <a:lnTo>
                    <a:pt x="630" y="72"/>
                  </a:lnTo>
                  <a:lnTo>
                    <a:pt x="641" y="72"/>
                  </a:lnTo>
                  <a:lnTo>
                    <a:pt x="641" y="62"/>
                  </a:lnTo>
                  <a:lnTo>
                    <a:pt x="663" y="62"/>
                  </a:lnTo>
                  <a:lnTo>
                    <a:pt x="663" y="51"/>
                  </a:lnTo>
                  <a:lnTo>
                    <a:pt x="685" y="51"/>
                  </a:lnTo>
                  <a:lnTo>
                    <a:pt x="685" y="41"/>
                  </a:lnTo>
                  <a:lnTo>
                    <a:pt x="707" y="41"/>
                  </a:lnTo>
                  <a:lnTo>
                    <a:pt x="707" y="31"/>
                  </a:lnTo>
                  <a:lnTo>
                    <a:pt x="728" y="31"/>
                  </a:lnTo>
                  <a:lnTo>
                    <a:pt x="728" y="21"/>
                  </a:lnTo>
                  <a:lnTo>
                    <a:pt x="740" y="21"/>
                  </a:lnTo>
                  <a:lnTo>
                    <a:pt x="740" y="31"/>
                  </a:lnTo>
                  <a:lnTo>
                    <a:pt x="784" y="31"/>
                  </a:lnTo>
                  <a:lnTo>
                    <a:pt x="784" y="21"/>
                  </a:lnTo>
                  <a:lnTo>
                    <a:pt x="795" y="21"/>
                  </a:lnTo>
                  <a:lnTo>
                    <a:pt x="795" y="11"/>
                  </a:lnTo>
                  <a:lnTo>
                    <a:pt x="829" y="11"/>
                  </a:lnTo>
                  <a:lnTo>
                    <a:pt x="829"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079" name="Freeform 53"/>
            <p:cNvSpPr>
              <a:spLocks/>
            </p:cNvSpPr>
            <p:nvPr/>
          </p:nvSpPr>
          <p:spPr bwMode="auto">
            <a:xfrm>
              <a:off x="3265" y="2502"/>
              <a:ext cx="694" cy="675"/>
            </a:xfrm>
            <a:custGeom>
              <a:avLst/>
              <a:gdLst>
                <a:gd name="T0" fmla="*/ 397 w 694"/>
                <a:gd name="T1" fmla="*/ 10 h 675"/>
                <a:gd name="T2" fmla="*/ 451 w 694"/>
                <a:gd name="T3" fmla="*/ 20 h 675"/>
                <a:gd name="T4" fmla="*/ 474 w 694"/>
                <a:gd name="T5" fmla="*/ 41 h 675"/>
                <a:gd name="T6" fmla="*/ 496 w 694"/>
                <a:gd name="T7" fmla="*/ 52 h 675"/>
                <a:gd name="T8" fmla="*/ 507 w 694"/>
                <a:gd name="T9" fmla="*/ 71 h 675"/>
                <a:gd name="T10" fmla="*/ 528 w 694"/>
                <a:gd name="T11" fmla="*/ 81 h 675"/>
                <a:gd name="T12" fmla="*/ 539 w 694"/>
                <a:gd name="T13" fmla="*/ 112 h 675"/>
                <a:gd name="T14" fmla="*/ 561 w 694"/>
                <a:gd name="T15" fmla="*/ 133 h 675"/>
                <a:gd name="T16" fmla="*/ 550 w 694"/>
                <a:gd name="T17" fmla="*/ 194 h 675"/>
                <a:gd name="T18" fmla="*/ 584 w 694"/>
                <a:gd name="T19" fmla="*/ 203 h 675"/>
                <a:gd name="T20" fmla="*/ 595 w 694"/>
                <a:gd name="T21" fmla="*/ 203 h 675"/>
                <a:gd name="T22" fmla="*/ 617 w 694"/>
                <a:gd name="T23" fmla="*/ 194 h 675"/>
                <a:gd name="T24" fmla="*/ 649 w 694"/>
                <a:gd name="T25" fmla="*/ 194 h 675"/>
                <a:gd name="T26" fmla="*/ 617 w 694"/>
                <a:gd name="T27" fmla="*/ 203 h 675"/>
                <a:gd name="T28" fmla="*/ 671 w 694"/>
                <a:gd name="T29" fmla="*/ 235 h 675"/>
                <a:gd name="T30" fmla="*/ 671 w 694"/>
                <a:gd name="T31" fmla="*/ 276 h 675"/>
                <a:gd name="T32" fmla="*/ 649 w 694"/>
                <a:gd name="T33" fmla="*/ 315 h 675"/>
                <a:gd name="T34" fmla="*/ 671 w 694"/>
                <a:gd name="T35" fmla="*/ 336 h 675"/>
                <a:gd name="T36" fmla="*/ 682 w 694"/>
                <a:gd name="T37" fmla="*/ 398 h 675"/>
                <a:gd name="T38" fmla="*/ 682 w 694"/>
                <a:gd name="T39" fmla="*/ 449 h 675"/>
                <a:gd name="T40" fmla="*/ 671 w 694"/>
                <a:gd name="T41" fmla="*/ 520 h 675"/>
                <a:gd name="T42" fmla="*/ 649 w 694"/>
                <a:gd name="T43" fmla="*/ 541 h 675"/>
                <a:gd name="T44" fmla="*/ 638 w 694"/>
                <a:gd name="T45" fmla="*/ 571 h 675"/>
                <a:gd name="T46" fmla="*/ 617 w 694"/>
                <a:gd name="T47" fmla="*/ 582 h 675"/>
                <a:gd name="T48" fmla="*/ 595 w 694"/>
                <a:gd name="T49" fmla="*/ 613 h 675"/>
                <a:gd name="T50" fmla="*/ 561 w 694"/>
                <a:gd name="T51" fmla="*/ 622 h 675"/>
                <a:gd name="T52" fmla="*/ 539 w 694"/>
                <a:gd name="T53" fmla="*/ 643 h 675"/>
                <a:gd name="T54" fmla="*/ 418 w 694"/>
                <a:gd name="T55" fmla="*/ 653 h 675"/>
                <a:gd name="T56" fmla="*/ 407 w 694"/>
                <a:gd name="T57" fmla="*/ 653 h 675"/>
                <a:gd name="T58" fmla="*/ 364 w 694"/>
                <a:gd name="T59" fmla="*/ 663 h 675"/>
                <a:gd name="T60" fmla="*/ 297 w 694"/>
                <a:gd name="T61" fmla="*/ 663 h 675"/>
                <a:gd name="T62" fmla="*/ 220 w 694"/>
                <a:gd name="T63" fmla="*/ 653 h 675"/>
                <a:gd name="T64" fmla="*/ 198 w 694"/>
                <a:gd name="T65" fmla="*/ 632 h 675"/>
                <a:gd name="T66" fmla="*/ 155 w 694"/>
                <a:gd name="T67" fmla="*/ 622 h 675"/>
                <a:gd name="T68" fmla="*/ 132 w 694"/>
                <a:gd name="T69" fmla="*/ 603 h 675"/>
                <a:gd name="T70" fmla="*/ 99 w 694"/>
                <a:gd name="T71" fmla="*/ 592 h 675"/>
                <a:gd name="T72" fmla="*/ 88 w 694"/>
                <a:gd name="T73" fmla="*/ 571 h 675"/>
                <a:gd name="T74" fmla="*/ 65 w 694"/>
                <a:gd name="T75" fmla="*/ 561 h 675"/>
                <a:gd name="T76" fmla="*/ 56 w 694"/>
                <a:gd name="T77" fmla="*/ 530 h 675"/>
                <a:gd name="T78" fmla="*/ 34 w 694"/>
                <a:gd name="T79" fmla="*/ 510 h 675"/>
                <a:gd name="T80" fmla="*/ 44 w 694"/>
                <a:gd name="T81" fmla="*/ 336 h 675"/>
                <a:gd name="T82" fmla="*/ 11 w 694"/>
                <a:gd name="T83" fmla="*/ 326 h 675"/>
                <a:gd name="T84" fmla="*/ 0 w 694"/>
                <a:gd name="T85" fmla="*/ 235 h 675"/>
                <a:gd name="T86" fmla="*/ 23 w 694"/>
                <a:gd name="T87" fmla="*/ 224 h 675"/>
                <a:gd name="T88" fmla="*/ 34 w 694"/>
                <a:gd name="T89" fmla="*/ 203 h 675"/>
                <a:gd name="T90" fmla="*/ 56 w 694"/>
                <a:gd name="T91" fmla="*/ 235 h 675"/>
                <a:gd name="T92" fmla="*/ 65 w 694"/>
                <a:gd name="T93" fmla="*/ 285 h 675"/>
                <a:gd name="T94" fmla="*/ 88 w 694"/>
                <a:gd name="T95" fmla="*/ 235 h 675"/>
                <a:gd name="T96" fmla="*/ 77 w 694"/>
                <a:gd name="T97" fmla="*/ 183 h 675"/>
                <a:gd name="T98" fmla="*/ 99 w 694"/>
                <a:gd name="T99" fmla="*/ 153 h 675"/>
                <a:gd name="T100" fmla="*/ 110 w 694"/>
                <a:gd name="T101" fmla="*/ 112 h 675"/>
                <a:gd name="T102" fmla="*/ 132 w 694"/>
                <a:gd name="T103" fmla="*/ 91 h 675"/>
                <a:gd name="T104" fmla="*/ 144 w 694"/>
                <a:gd name="T105" fmla="*/ 71 h 675"/>
                <a:gd name="T106" fmla="*/ 165 w 694"/>
                <a:gd name="T107" fmla="*/ 60 h 675"/>
                <a:gd name="T108" fmla="*/ 176 w 694"/>
                <a:gd name="T109" fmla="*/ 41 h 675"/>
                <a:gd name="T110" fmla="*/ 220 w 694"/>
                <a:gd name="T111" fmla="*/ 31 h 675"/>
                <a:gd name="T112" fmla="*/ 243 w 694"/>
                <a:gd name="T113" fmla="*/ 10 h 6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94"/>
                <a:gd name="T172" fmla="*/ 0 h 675"/>
                <a:gd name="T173" fmla="*/ 694 w 694"/>
                <a:gd name="T174" fmla="*/ 675 h 67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94" h="675">
                  <a:moveTo>
                    <a:pt x="319" y="0"/>
                  </a:moveTo>
                  <a:lnTo>
                    <a:pt x="397" y="0"/>
                  </a:lnTo>
                  <a:lnTo>
                    <a:pt x="397" y="10"/>
                  </a:lnTo>
                  <a:lnTo>
                    <a:pt x="429" y="10"/>
                  </a:lnTo>
                  <a:lnTo>
                    <a:pt x="429" y="20"/>
                  </a:lnTo>
                  <a:lnTo>
                    <a:pt x="451" y="20"/>
                  </a:lnTo>
                  <a:lnTo>
                    <a:pt x="451" y="31"/>
                  </a:lnTo>
                  <a:lnTo>
                    <a:pt x="474" y="31"/>
                  </a:lnTo>
                  <a:lnTo>
                    <a:pt x="474" y="41"/>
                  </a:lnTo>
                  <a:lnTo>
                    <a:pt x="485" y="41"/>
                  </a:lnTo>
                  <a:lnTo>
                    <a:pt x="485" y="52"/>
                  </a:lnTo>
                  <a:lnTo>
                    <a:pt x="496" y="52"/>
                  </a:lnTo>
                  <a:lnTo>
                    <a:pt x="496" y="60"/>
                  </a:lnTo>
                  <a:lnTo>
                    <a:pt x="507" y="60"/>
                  </a:lnTo>
                  <a:lnTo>
                    <a:pt x="507" y="71"/>
                  </a:lnTo>
                  <a:lnTo>
                    <a:pt x="518" y="71"/>
                  </a:lnTo>
                  <a:lnTo>
                    <a:pt x="518" y="81"/>
                  </a:lnTo>
                  <a:lnTo>
                    <a:pt x="528" y="81"/>
                  </a:lnTo>
                  <a:lnTo>
                    <a:pt x="528" y="91"/>
                  </a:lnTo>
                  <a:lnTo>
                    <a:pt x="539" y="91"/>
                  </a:lnTo>
                  <a:lnTo>
                    <a:pt x="539" y="112"/>
                  </a:lnTo>
                  <a:lnTo>
                    <a:pt x="550" y="112"/>
                  </a:lnTo>
                  <a:lnTo>
                    <a:pt x="550" y="133"/>
                  </a:lnTo>
                  <a:lnTo>
                    <a:pt x="561" y="133"/>
                  </a:lnTo>
                  <a:lnTo>
                    <a:pt x="561" y="183"/>
                  </a:lnTo>
                  <a:lnTo>
                    <a:pt x="550" y="183"/>
                  </a:lnTo>
                  <a:lnTo>
                    <a:pt x="550" y="194"/>
                  </a:lnTo>
                  <a:lnTo>
                    <a:pt x="572" y="194"/>
                  </a:lnTo>
                  <a:lnTo>
                    <a:pt x="572" y="203"/>
                  </a:lnTo>
                  <a:lnTo>
                    <a:pt x="584" y="203"/>
                  </a:lnTo>
                  <a:lnTo>
                    <a:pt x="584" y="224"/>
                  </a:lnTo>
                  <a:lnTo>
                    <a:pt x="595" y="224"/>
                  </a:lnTo>
                  <a:lnTo>
                    <a:pt x="595" y="203"/>
                  </a:lnTo>
                  <a:lnTo>
                    <a:pt x="606" y="203"/>
                  </a:lnTo>
                  <a:lnTo>
                    <a:pt x="606" y="194"/>
                  </a:lnTo>
                  <a:lnTo>
                    <a:pt x="617" y="194"/>
                  </a:lnTo>
                  <a:lnTo>
                    <a:pt x="617" y="183"/>
                  </a:lnTo>
                  <a:lnTo>
                    <a:pt x="649" y="183"/>
                  </a:lnTo>
                  <a:lnTo>
                    <a:pt x="649" y="194"/>
                  </a:lnTo>
                  <a:lnTo>
                    <a:pt x="660" y="194"/>
                  </a:lnTo>
                  <a:lnTo>
                    <a:pt x="660" y="203"/>
                  </a:lnTo>
                  <a:lnTo>
                    <a:pt x="617" y="203"/>
                  </a:lnTo>
                  <a:lnTo>
                    <a:pt x="617" y="214"/>
                  </a:lnTo>
                  <a:lnTo>
                    <a:pt x="671" y="214"/>
                  </a:lnTo>
                  <a:lnTo>
                    <a:pt x="671" y="235"/>
                  </a:lnTo>
                  <a:lnTo>
                    <a:pt x="682" y="235"/>
                  </a:lnTo>
                  <a:lnTo>
                    <a:pt x="682" y="276"/>
                  </a:lnTo>
                  <a:lnTo>
                    <a:pt x="671" y="276"/>
                  </a:lnTo>
                  <a:lnTo>
                    <a:pt x="671" y="295"/>
                  </a:lnTo>
                  <a:lnTo>
                    <a:pt x="649" y="295"/>
                  </a:lnTo>
                  <a:lnTo>
                    <a:pt x="649" y="315"/>
                  </a:lnTo>
                  <a:lnTo>
                    <a:pt x="660" y="315"/>
                  </a:lnTo>
                  <a:lnTo>
                    <a:pt x="660" y="336"/>
                  </a:lnTo>
                  <a:lnTo>
                    <a:pt x="671" y="336"/>
                  </a:lnTo>
                  <a:lnTo>
                    <a:pt x="671" y="368"/>
                  </a:lnTo>
                  <a:lnTo>
                    <a:pt x="682" y="368"/>
                  </a:lnTo>
                  <a:lnTo>
                    <a:pt x="682" y="398"/>
                  </a:lnTo>
                  <a:lnTo>
                    <a:pt x="693" y="398"/>
                  </a:lnTo>
                  <a:lnTo>
                    <a:pt x="693" y="449"/>
                  </a:lnTo>
                  <a:lnTo>
                    <a:pt x="682" y="449"/>
                  </a:lnTo>
                  <a:lnTo>
                    <a:pt x="682" y="490"/>
                  </a:lnTo>
                  <a:lnTo>
                    <a:pt x="671" y="490"/>
                  </a:lnTo>
                  <a:lnTo>
                    <a:pt x="671" y="520"/>
                  </a:lnTo>
                  <a:lnTo>
                    <a:pt x="660" y="520"/>
                  </a:lnTo>
                  <a:lnTo>
                    <a:pt x="660" y="541"/>
                  </a:lnTo>
                  <a:lnTo>
                    <a:pt x="649" y="541"/>
                  </a:lnTo>
                  <a:lnTo>
                    <a:pt x="649" y="561"/>
                  </a:lnTo>
                  <a:lnTo>
                    <a:pt x="638" y="561"/>
                  </a:lnTo>
                  <a:lnTo>
                    <a:pt x="638" y="571"/>
                  </a:lnTo>
                  <a:lnTo>
                    <a:pt x="628" y="571"/>
                  </a:lnTo>
                  <a:lnTo>
                    <a:pt x="628" y="582"/>
                  </a:lnTo>
                  <a:lnTo>
                    <a:pt x="617" y="582"/>
                  </a:lnTo>
                  <a:lnTo>
                    <a:pt x="617" y="592"/>
                  </a:lnTo>
                  <a:lnTo>
                    <a:pt x="595" y="592"/>
                  </a:lnTo>
                  <a:lnTo>
                    <a:pt x="595" y="613"/>
                  </a:lnTo>
                  <a:lnTo>
                    <a:pt x="572" y="613"/>
                  </a:lnTo>
                  <a:lnTo>
                    <a:pt x="572" y="622"/>
                  </a:lnTo>
                  <a:lnTo>
                    <a:pt x="561" y="622"/>
                  </a:lnTo>
                  <a:lnTo>
                    <a:pt x="561" y="632"/>
                  </a:lnTo>
                  <a:lnTo>
                    <a:pt x="539" y="632"/>
                  </a:lnTo>
                  <a:lnTo>
                    <a:pt x="539" y="643"/>
                  </a:lnTo>
                  <a:lnTo>
                    <a:pt x="518" y="643"/>
                  </a:lnTo>
                  <a:lnTo>
                    <a:pt x="518" y="653"/>
                  </a:lnTo>
                  <a:lnTo>
                    <a:pt x="418" y="653"/>
                  </a:lnTo>
                  <a:lnTo>
                    <a:pt x="418" y="643"/>
                  </a:lnTo>
                  <a:lnTo>
                    <a:pt x="407" y="643"/>
                  </a:lnTo>
                  <a:lnTo>
                    <a:pt x="407" y="653"/>
                  </a:lnTo>
                  <a:lnTo>
                    <a:pt x="386" y="653"/>
                  </a:lnTo>
                  <a:lnTo>
                    <a:pt x="386" y="663"/>
                  </a:lnTo>
                  <a:lnTo>
                    <a:pt x="364" y="663"/>
                  </a:lnTo>
                  <a:lnTo>
                    <a:pt x="364" y="674"/>
                  </a:lnTo>
                  <a:lnTo>
                    <a:pt x="297" y="674"/>
                  </a:lnTo>
                  <a:lnTo>
                    <a:pt x="297" y="663"/>
                  </a:lnTo>
                  <a:lnTo>
                    <a:pt x="243" y="663"/>
                  </a:lnTo>
                  <a:lnTo>
                    <a:pt x="243" y="653"/>
                  </a:lnTo>
                  <a:lnTo>
                    <a:pt x="220" y="653"/>
                  </a:lnTo>
                  <a:lnTo>
                    <a:pt x="220" y="643"/>
                  </a:lnTo>
                  <a:lnTo>
                    <a:pt x="198" y="643"/>
                  </a:lnTo>
                  <a:lnTo>
                    <a:pt x="198" y="632"/>
                  </a:lnTo>
                  <a:lnTo>
                    <a:pt x="176" y="632"/>
                  </a:lnTo>
                  <a:lnTo>
                    <a:pt x="176" y="622"/>
                  </a:lnTo>
                  <a:lnTo>
                    <a:pt x="155" y="622"/>
                  </a:lnTo>
                  <a:lnTo>
                    <a:pt x="155" y="613"/>
                  </a:lnTo>
                  <a:lnTo>
                    <a:pt x="132" y="613"/>
                  </a:lnTo>
                  <a:lnTo>
                    <a:pt x="132" y="603"/>
                  </a:lnTo>
                  <a:lnTo>
                    <a:pt x="110" y="603"/>
                  </a:lnTo>
                  <a:lnTo>
                    <a:pt x="110" y="592"/>
                  </a:lnTo>
                  <a:lnTo>
                    <a:pt x="99" y="592"/>
                  </a:lnTo>
                  <a:lnTo>
                    <a:pt x="99" y="582"/>
                  </a:lnTo>
                  <a:lnTo>
                    <a:pt x="88" y="582"/>
                  </a:lnTo>
                  <a:lnTo>
                    <a:pt x="88" y="571"/>
                  </a:lnTo>
                  <a:lnTo>
                    <a:pt x="77" y="571"/>
                  </a:lnTo>
                  <a:lnTo>
                    <a:pt x="77" y="561"/>
                  </a:lnTo>
                  <a:lnTo>
                    <a:pt x="65" y="561"/>
                  </a:lnTo>
                  <a:lnTo>
                    <a:pt x="65" y="541"/>
                  </a:lnTo>
                  <a:lnTo>
                    <a:pt x="56" y="541"/>
                  </a:lnTo>
                  <a:lnTo>
                    <a:pt x="56" y="530"/>
                  </a:lnTo>
                  <a:lnTo>
                    <a:pt x="44" y="530"/>
                  </a:lnTo>
                  <a:lnTo>
                    <a:pt x="44" y="510"/>
                  </a:lnTo>
                  <a:lnTo>
                    <a:pt x="34" y="510"/>
                  </a:lnTo>
                  <a:lnTo>
                    <a:pt x="34" y="378"/>
                  </a:lnTo>
                  <a:lnTo>
                    <a:pt x="44" y="378"/>
                  </a:lnTo>
                  <a:lnTo>
                    <a:pt x="44" y="336"/>
                  </a:lnTo>
                  <a:lnTo>
                    <a:pt x="23" y="336"/>
                  </a:lnTo>
                  <a:lnTo>
                    <a:pt x="23" y="326"/>
                  </a:lnTo>
                  <a:lnTo>
                    <a:pt x="11" y="326"/>
                  </a:lnTo>
                  <a:lnTo>
                    <a:pt x="11" y="306"/>
                  </a:lnTo>
                  <a:lnTo>
                    <a:pt x="0" y="306"/>
                  </a:lnTo>
                  <a:lnTo>
                    <a:pt x="0" y="235"/>
                  </a:lnTo>
                  <a:lnTo>
                    <a:pt x="11" y="235"/>
                  </a:lnTo>
                  <a:lnTo>
                    <a:pt x="11" y="224"/>
                  </a:lnTo>
                  <a:lnTo>
                    <a:pt x="23" y="224"/>
                  </a:lnTo>
                  <a:lnTo>
                    <a:pt x="23" y="214"/>
                  </a:lnTo>
                  <a:lnTo>
                    <a:pt x="34" y="214"/>
                  </a:lnTo>
                  <a:lnTo>
                    <a:pt x="34" y="203"/>
                  </a:lnTo>
                  <a:lnTo>
                    <a:pt x="65" y="203"/>
                  </a:lnTo>
                  <a:lnTo>
                    <a:pt x="65" y="235"/>
                  </a:lnTo>
                  <a:lnTo>
                    <a:pt x="56" y="235"/>
                  </a:lnTo>
                  <a:lnTo>
                    <a:pt x="56" y="245"/>
                  </a:lnTo>
                  <a:lnTo>
                    <a:pt x="65" y="245"/>
                  </a:lnTo>
                  <a:lnTo>
                    <a:pt x="65" y="285"/>
                  </a:lnTo>
                  <a:lnTo>
                    <a:pt x="77" y="285"/>
                  </a:lnTo>
                  <a:lnTo>
                    <a:pt x="77" y="235"/>
                  </a:lnTo>
                  <a:lnTo>
                    <a:pt x="88" y="235"/>
                  </a:lnTo>
                  <a:lnTo>
                    <a:pt x="88" y="224"/>
                  </a:lnTo>
                  <a:lnTo>
                    <a:pt x="77" y="224"/>
                  </a:lnTo>
                  <a:lnTo>
                    <a:pt x="77" y="183"/>
                  </a:lnTo>
                  <a:lnTo>
                    <a:pt x="88" y="183"/>
                  </a:lnTo>
                  <a:lnTo>
                    <a:pt x="88" y="153"/>
                  </a:lnTo>
                  <a:lnTo>
                    <a:pt x="99" y="153"/>
                  </a:lnTo>
                  <a:lnTo>
                    <a:pt x="99" y="133"/>
                  </a:lnTo>
                  <a:lnTo>
                    <a:pt x="110" y="133"/>
                  </a:lnTo>
                  <a:lnTo>
                    <a:pt x="110" y="112"/>
                  </a:lnTo>
                  <a:lnTo>
                    <a:pt x="121" y="112"/>
                  </a:lnTo>
                  <a:lnTo>
                    <a:pt x="121" y="91"/>
                  </a:lnTo>
                  <a:lnTo>
                    <a:pt x="132" y="91"/>
                  </a:lnTo>
                  <a:lnTo>
                    <a:pt x="132" y="81"/>
                  </a:lnTo>
                  <a:lnTo>
                    <a:pt x="144" y="81"/>
                  </a:lnTo>
                  <a:lnTo>
                    <a:pt x="144" y="71"/>
                  </a:lnTo>
                  <a:lnTo>
                    <a:pt x="155" y="71"/>
                  </a:lnTo>
                  <a:lnTo>
                    <a:pt x="155" y="60"/>
                  </a:lnTo>
                  <a:lnTo>
                    <a:pt x="165" y="60"/>
                  </a:lnTo>
                  <a:lnTo>
                    <a:pt x="165" y="52"/>
                  </a:lnTo>
                  <a:lnTo>
                    <a:pt x="176" y="52"/>
                  </a:lnTo>
                  <a:lnTo>
                    <a:pt x="176" y="41"/>
                  </a:lnTo>
                  <a:lnTo>
                    <a:pt x="198" y="41"/>
                  </a:lnTo>
                  <a:lnTo>
                    <a:pt x="198" y="31"/>
                  </a:lnTo>
                  <a:lnTo>
                    <a:pt x="220" y="31"/>
                  </a:lnTo>
                  <a:lnTo>
                    <a:pt x="220" y="20"/>
                  </a:lnTo>
                  <a:lnTo>
                    <a:pt x="243" y="20"/>
                  </a:lnTo>
                  <a:lnTo>
                    <a:pt x="243" y="10"/>
                  </a:lnTo>
                  <a:lnTo>
                    <a:pt x="319" y="10"/>
                  </a:lnTo>
                  <a:lnTo>
                    <a:pt x="319"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080" name="Freeform 54"/>
            <p:cNvSpPr>
              <a:spLocks/>
            </p:cNvSpPr>
            <p:nvPr/>
          </p:nvSpPr>
          <p:spPr bwMode="auto">
            <a:xfrm>
              <a:off x="3453" y="2554"/>
              <a:ext cx="86" cy="58"/>
            </a:xfrm>
            <a:custGeom>
              <a:avLst/>
              <a:gdLst>
                <a:gd name="T0" fmla="*/ 53 w 86"/>
                <a:gd name="T1" fmla="*/ 0 h 58"/>
                <a:gd name="T2" fmla="*/ 75 w 86"/>
                <a:gd name="T3" fmla="*/ 0 h 58"/>
                <a:gd name="T4" fmla="*/ 75 w 86"/>
                <a:gd name="T5" fmla="*/ 9 h 58"/>
                <a:gd name="T6" fmla="*/ 85 w 86"/>
                <a:gd name="T7" fmla="*/ 9 h 58"/>
                <a:gd name="T8" fmla="*/ 85 w 86"/>
                <a:gd name="T9" fmla="*/ 19 h 58"/>
                <a:gd name="T10" fmla="*/ 75 w 86"/>
                <a:gd name="T11" fmla="*/ 19 h 58"/>
                <a:gd name="T12" fmla="*/ 75 w 86"/>
                <a:gd name="T13" fmla="*/ 28 h 58"/>
                <a:gd name="T14" fmla="*/ 53 w 86"/>
                <a:gd name="T15" fmla="*/ 28 h 58"/>
                <a:gd name="T16" fmla="*/ 53 w 86"/>
                <a:gd name="T17" fmla="*/ 37 h 58"/>
                <a:gd name="T18" fmla="*/ 32 w 86"/>
                <a:gd name="T19" fmla="*/ 37 h 58"/>
                <a:gd name="T20" fmla="*/ 32 w 86"/>
                <a:gd name="T21" fmla="*/ 48 h 58"/>
                <a:gd name="T22" fmla="*/ 21 w 86"/>
                <a:gd name="T23" fmla="*/ 48 h 58"/>
                <a:gd name="T24" fmla="*/ 21 w 86"/>
                <a:gd name="T25" fmla="*/ 57 h 58"/>
                <a:gd name="T26" fmla="*/ 10 w 86"/>
                <a:gd name="T27" fmla="*/ 57 h 58"/>
                <a:gd name="T28" fmla="*/ 10 w 86"/>
                <a:gd name="T29" fmla="*/ 48 h 58"/>
                <a:gd name="T30" fmla="*/ 0 w 86"/>
                <a:gd name="T31" fmla="*/ 48 h 58"/>
                <a:gd name="T32" fmla="*/ 0 w 86"/>
                <a:gd name="T33" fmla="*/ 37 h 58"/>
                <a:gd name="T34" fmla="*/ 10 w 86"/>
                <a:gd name="T35" fmla="*/ 37 h 58"/>
                <a:gd name="T36" fmla="*/ 10 w 86"/>
                <a:gd name="T37" fmla="*/ 28 h 58"/>
                <a:gd name="T38" fmla="*/ 21 w 86"/>
                <a:gd name="T39" fmla="*/ 28 h 58"/>
                <a:gd name="T40" fmla="*/ 21 w 86"/>
                <a:gd name="T41" fmla="*/ 19 h 58"/>
                <a:gd name="T42" fmla="*/ 32 w 86"/>
                <a:gd name="T43" fmla="*/ 19 h 58"/>
                <a:gd name="T44" fmla="*/ 32 w 86"/>
                <a:gd name="T45" fmla="*/ 9 h 58"/>
                <a:gd name="T46" fmla="*/ 53 w 86"/>
                <a:gd name="T47" fmla="*/ 9 h 58"/>
                <a:gd name="T48" fmla="*/ 53 w 86"/>
                <a:gd name="T49" fmla="*/ 0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6"/>
                <a:gd name="T76" fmla="*/ 0 h 58"/>
                <a:gd name="T77" fmla="*/ 86 w 86"/>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6" h="58">
                  <a:moveTo>
                    <a:pt x="53" y="0"/>
                  </a:moveTo>
                  <a:lnTo>
                    <a:pt x="75" y="0"/>
                  </a:lnTo>
                  <a:lnTo>
                    <a:pt x="75" y="9"/>
                  </a:lnTo>
                  <a:lnTo>
                    <a:pt x="85" y="9"/>
                  </a:lnTo>
                  <a:lnTo>
                    <a:pt x="85" y="19"/>
                  </a:lnTo>
                  <a:lnTo>
                    <a:pt x="75" y="19"/>
                  </a:lnTo>
                  <a:lnTo>
                    <a:pt x="75" y="28"/>
                  </a:lnTo>
                  <a:lnTo>
                    <a:pt x="53" y="28"/>
                  </a:lnTo>
                  <a:lnTo>
                    <a:pt x="53" y="37"/>
                  </a:lnTo>
                  <a:lnTo>
                    <a:pt x="32" y="37"/>
                  </a:lnTo>
                  <a:lnTo>
                    <a:pt x="32" y="48"/>
                  </a:lnTo>
                  <a:lnTo>
                    <a:pt x="21" y="48"/>
                  </a:lnTo>
                  <a:lnTo>
                    <a:pt x="21" y="57"/>
                  </a:lnTo>
                  <a:lnTo>
                    <a:pt x="10" y="57"/>
                  </a:lnTo>
                  <a:lnTo>
                    <a:pt x="10" y="48"/>
                  </a:lnTo>
                  <a:lnTo>
                    <a:pt x="0" y="48"/>
                  </a:lnTo>
                  <a:lnTo>
                    <a:pt x="0" y="37"/>
                  </a:lnTo>
                  <a:lnTo>
                    <a:pt x="10" y="37"/>
                  </a:lnTo>
                  <a:lnTo>
                    <a:pt x="10" y="28"/>
                  </a:lnTo>
                  <a:lnTo>
                    <a:pt x="21" y="28"/>
                  </a:lnTo>
                  <a:lnTo>
                    <a:pt x="21" y="19"/>
                  </a:lnTo>
                  <a:lnTo>
                    <a:pt x="32" y="19"/>
                  </a:lnTo>
                  <a:lnTo>
                    <a:pt x="32" y="9"/>
                  </a:lnTo>
                  <a:lnTo>
                    <a:pt x="53" y="9"/>
                  </a:lnTo>
                  <a:lnTo>
                    <a:pt x="53"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081" name="Freeform 55"/>
            <p:cNvSpPr>
              <a:spLocks/>
            </p:cNvSpPr>
            <p:nvPr/>
          </p:nvSpPr>
          <p:spPr bwMode="auto">
            <a:xfrm>
              <a:off x="3641" y="2554"/>
              <a:ext cx="86" cy="38"/>
            </a:xfrm>
            <a:custGeom>
              <a:avLst/>
              <a:gdLst>
                <a:gd name="T0" fmla="*/ 32 w 86"/>
                <a:gd name="T1" fmla="*/ 0 h 38"/>
                <a:gd name="T2" fmla="*/ 74 w 86"/>
                <a:gd name="T3" fmla="*/ 0 h 38"/>
                <a:gd name="T4" fmla="*/ 74 w 86"/>
                <a:gd name="T5" fmla="*/ 9 h 38"/>
                <a:gd name="T6" fmla="*/ 85 w 86"/>
                <a:gd name="T7" fmla="*/ 9 h 38"/>
                <a:gd name="T8" fmla="*/ 85 w 86"/>
                <a:gd name="T9" fmla="*/ 18 h 38"/>
                <a:gd name="T10" fmla="*/ 74 w 86"/>
                <a:gd name="T11" fmla="*/ 18 h 38"/>
                <a:gd name="T12" fmla="*/ 74 w 86"/>
                <a:gd name="T13" fmla="*/ 28 h 38"/>
                <a:gd name="T14" fmla="*/ 32 w 86"/>
                <a:gd name="T15" fmla="*/ 28 h 38"/>
                <a:gd name="T16" fmla="*/ 32 w 86"/>
                <a:gd name="T17" fmla="*/ 37 h 38"/>
                <a:gd name="T18" fmla="*/ 11 w 86"/>
                <a:gd name="T19" fmla="*/ 37 h 38"/>
                <a:gd name="T20" fmla="*/ 11 w 86"/>
                <a:gd name="T21" fmla="*/ 28 h 38"/>
                <a:gd name="T22" fmla="*/ 0 w 86"/>
                <a:gd name="T23" fmla="*/ 28 h 38"/>
                <a:gd name="T24" fmla="*/ 0 w 86"/>
                <a:gd name="T25" fmla="*/ 18 h 38"/>
                <a:gd name="T26" fmla="*/ 11 w 86"/>
                <a:gd name="T27" fmla="*/ 18 h 38"/>
                <a:gd name="T28" fmla="*/ 11 w 86"/>
                <a:gd name="T29" fmla="*/ 9 h 38"/>
                <a:gd name="T30" fmla="*/ 32 w 86"/>
                <a:gd name="T31" fmla="*/ 9 h 38"/>
                <a:gd name="T32" fmla="*/ 32 w 86"/>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6"/>
                <a:gd name="T52" fmla="*/ 0 h 38"/>
                <a:gd name="T53" fmla="*/ 86 w 86"/>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6" h="38">
                  <a:moveTo>
                    <a:pt x="32" y="0"/>
                  </a:moveTo>
                  <a:lnTo>
                    <a:pt x="74" y="0"/>
                  </a:lnTo>
                  <a:lnTo>
                    <a:pt x="74" y="9"/>
                  </a:lnTo>
                  <a:lnTo>
                    <a:pt x="85" y="9"/>
                  </a:lnTo>
                  <a:lnTo>
                    <a:pt x="85" y="18"/>
                  </a:lnTo>
                  <a:lnTo>
                    <a:pt x="74" y="18"/>
                  </a:lnTo>
                  <a:lnTo>
                    <a:pt x="74" y="28"/>
                  </a:lnTo>
                  <a:lnTo>
                    <a:pt x="32" y="28"/>
                  </a:lnTo>
                  <a:lnTo>
                    <a:pt x="32" y="37"/>
                  </a:lnTo>
                  <a:lnTo>
                    <a:pt x="11" y="37"/>
                  </a:lnTo>
                  <a:lnTo>
                    <a:pt x="11" y="28"/>
                  </a:lnTo>
                  <a:lnTo>
                    <a:pt x="0" y="28"/>
                  </a:lnTo>
                  <a:lnTo>
                    <a:pt x="0" y="18"/>
                  </a:lnTo>
                  <a:lnTo>
                    <a:pt x="11" y="18"/>
                  </a:lnTo>
                  <a:lnTo>
                    <a:pt x="11" y="9"/>
                  </a:lnTo>
                  <a:lnTo>
                    <a:pt x="32" y="9"/>
                  </a:lnTo>
                  <a:lnTo>
                    <a:pt x="32"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082" name="Freeform 56"/>
            <p:cNvSpPr>
              <a:spLocks/>
            </p:cNvSpPr>
            <p:nvPr/>
          </p:nvSpPr>
          <p:spPr bwMode="auto">
            <a:xfrm>
              <a:off x="3309" y="2563"/>
              <a:ext cx="42" cy="29"/>
            </a:xfrm>
            <a:custGeom>
              <a:avLst/>
              <a:gdLst>
                <a:gd name="T0" fmla="*/ 21 w 42"/>
                <a:gd name="T1" fmla="*/ 0 h 29"/>
                <a:gd name="T2" fmla="*/ 41 w 42"/>
                <a:gd name="T3" fmla="*/ 0 h 29"/>
                <a:gd name="T4" fmla="*/ 41 w 42"/>
                <a:gd name="T5" fmla="*/ 10 h 29"/>
                <a:gd name="T6" fmla="*/ 21 w 42"/>
                <a:gd name="T7" fmla="*/ 10 h 29"/>
                <a:gd name="T8" fmla="*/ 21 w 42"/>
                <a:gd name="T9" fmla="*/ 19 h 29"/>
                <a:gd name="T10" fmla="*/ 10 w 42"/>
                <a:gd name="T11" fmla="*/ 19 h 29"/>
                <a:gd name="T12" fmla="*/ 10 w 42"/>
                <a:gd name="T13" fmla="*/ 28 h 29"/>
                <a:gd name="T14" fmla="*/ 0 w 42"/>
                <a:gd name="T15" fmla="*/ 28 h 29"/>
                <a:gd name="T16" fmla="*/ 0 w 42"/>
                <a:gd name="T17" fmla="*/ 19 h 29"/>
                <a:gd name="T18" fmla="*/ 10 w 42"/>
                <a:gd name="T19" fmla="*/ 19 h 29"/>
                <a:gd name="T20" fmla="*/ 10 w 42"/>
                <a:gd name="T21" fmla="*/ 10 h 29"/>
                <a:gd name="T22" fmla="*/ 21 w 42"/>
                <a:gd name="T23" fmla="*/ 10 h 29"/>
                <a:gd name="T24" fmla="*/ 21 w 42"/>
                <a:gd name="T25" fmla="*/ 0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29"/>
                <a:gd name="T41" fmla="*/ 42 w 42"/>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29">
                  <a:moveTo>
                    <a:pt x="21" y="0"/>
                  </a:moveTo>
                  <a:lnTo>
                    <a:pt x="41" y="0"/>
                  </a:lnTo>
                  <a:lnTo>
                    <a:pt x="41" y="10"/>
                  </a:lnTo>
                  <a:lnTo>
                    <a:pt x="21" y="10"/>
                  </a:lnTo>
                  <a:lnTo>
                    <a:pt x="21" y="19"/>
                  </a:lnTo>
                  <a:lnTo>
                    <a:pt x="10" y="19"/>
                  </a:lnTo>
                  <a:lnTo>
                    <a:pt x="10" y="28"/>
                  </a:lnTo>
                  <a:lnTo>
                    <a:pt x="0" y="28"/>
                  </a:lnTo>
                  <a:lnTo>
                    <a:pt x="0" y="19"/>
                  </a:lnTo>
                  <a:lnTo>
                    <a:pt x="10" y="19"/>
                  </a:lnTo>
                  <a:lnTo>
                    <a:pt x="10" y="10"/>
                  </a:lnTo>
                  <a:lnTo>
                    <a:pt x="21" y="10"/>
                  </a:lnTo>
                  <a:lnTo>
                    <a:pt x="21"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083" name="Freeform 57"/>
            <p:cNvSpPr>
              <a:spLocks/>
            </p:cNvSpPr>
            <p:nvPr/>
          </p:nvSpPr>
          <p:spPr bwMode="auto">
            <a:xfrm>
              <a:off x="3508" y="2563"/>
              <a:ext cx="20" cy="8"/>
            </a:xfrm>
            <a:custGeom>
              <a:avLst/>
              <a:gdLst>
                <a:gd name="T0" fmla="*/ 0 w 20"/>
                <a:gd name="T1" fmla="*/ 0 h 8"/>
                <a:gd name="T2" fmla="*/ 19 w 20"/>
                <a:gd name="T3" fmla="*/ 0 h 8"/>
                <a:gd name="T4" fmla="*/ 19 w 20"/>
                <a:gd name="T5" fmla="*/ 7 h 8"/>
                <a:gd name="T6" fmla="*/ 0 w 20"/>
                <a:gd name="T7" fmla="*/ 7 h 8"/>
                <a:gd name="T8" fmla="*/ 0 w 20"/>
                <a:gd name="T9" fmla="*/ 0 h 8"/>
                <a:gd name="T10" fmla="*/ 0 60000 65536"/>
                <a:gd name="T11" fmla="*/ 0 60000 65536"/>
                <a:gd name="T12" fmla="*/ 0 60000 65536"/>
                <a:gd name="T13" fmla="*/ 0 60000 65536"/>
                <a:gd name="T14" fmla="*/ 0 60000 65536"/>
                <a:gd name="T15" fmla="*/ 0 w 20"/>
                <a:gd name="T16" fmla="*/ 0 h 8"/>
                <a:gd name="T17" fmla="*/ 20 w 20"/>
                <a:gd name="T18" fmla="*/ 8 h 8"/>
              </a:gdLst>
              <a:ahLst/>
              <a:cxnLst>
                <a:cxn ang="T10">
                  <a:pos x="T0" y="T1"/>
                </a:cxn>
                <a:cxn ang="T11">
                  <a:pos x="T2" y="T3"/>
                </a:cxn>
                <a:cxn ang="T12">
                  <a:pos x="T4" y="T5"/>
                </a:cxn>
                <a:cxn ang="T13">
                  <a:pos x="T6" y="T7"/>
                </a:cxn>
                <a:cxn ang="T14">
                  <a:pos x="T8" y="T9"/>
                </a:cxn>
              </a:cxnLst>
              <a:rect l="T15" t="T16" r="T17" b="T18"/>
              <a:pathLst>
                <a:path w="20" h="8">
                  <a:moveTo>
                    <a:pt x="0" y="0"/>
                  </a:moveTo>
                  <a:lnTo>
                    <a:pt x="19" y="0"/>
                  </a:lnTo>
                  <a:lnTo>
                    <a:pt x="19" y="7"/>
                  </a:lnTo>
                  <a:lnTo>
                    <a:pt x="0" y="7"/>
                  </a:lnTo>
                  <a:lnTo>
                    <a:pt x="0"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084" name="Freeform 58"/>
            <p:cNvSpPr>
              <a:spLocks/>
            </p:cNvSpPr>
            <p:nvPr/>
          </p:nvSpPr>
          <p:spPr bwMode="auto">
            <a:xfrm>
              <a:off x="3674" y="2563"/>
              <a:ext cx="42" cy="8"/>
            </a:xfrm>
            <a:custGeom>
              <a:avLst/>
              <a:gdLst>
                <a:gd name="T0" fmla="*/ 0 w 42"/>
                <a:gd name="T1" fmla="*/ 0 h 8"/>
                <a:gd name="T2" fmla="*/ 41 w 42"/>
                <a:gd name="T3" fmla="*/ 0 h 8"/>
                <a:gd name="T4" fmla="*/ 41 w 42"/>
                <a:gd name="T5" fmla="*/ 7 h 8"/>
                <a:gd name="T6" fmla="*/ 0 w 42"/>
                <a:gd name="T7" fmla="*/ 7 h 8"/>
                <a:gd name="T8" fmla="*/ 0 w 42"/>
                <a:gd name="T9" fmla="*/ 0 h 8"/>
                <a:gd name="T10" fmla="*/ 0 60000 65536"/>
                <a:gd name="T11" fmla="*/ 0 60000 65536"/>
                <a:gd name="T12" fmla="*/ 0 60000 65536"/>
                <a:gd name="T13" fmla="*/ 0 60000 65536"/>
                <a:gd name="T14" fmla="*/ 0 60000 65536"/>
                <a:gd name="T15" fmla="*/ 0 w 42"/>
                <a:gd name="T16" fmla="*/ 0 h 8"/>
                <a:gd name="T17" fmla="*/ 42 w 42"/>
                <a:gd name="T18" fmla="*/ 8 h 8"/>
              </a:gdLst>
              <a:ahLst/>
              <a:cxnLst>
                <a:cxn ang="T10">
                  <a:pos x="T0" y="T1"/>
                </a:cxn>
                <a:cxn ang="T11">
                  <a:pos x="T2" y="T3"/>
                </a:cxn>
                <a:cxn ang="T12">
                  <a:pos x="T4" y="T5"/>
                </a:cxn>
                <a:cxn ang="T13">
                  <a:pos x="T6" y="T7"/>
                </a:cxn>
                <a:cxn ang="T14">
                  <a:pos x="T8" y="T9"/>
                </a:cxn>
              </a:cxnLst>
              <a:rect l="T15" t="T16" r="T17" b="T18"/>
              <a:pathLst>
                <a:path w="42" h="8">
                  <a:moveTo>
                    <a:pt x="0" y="0"/>
                  </a:moveTo>
                  <a:lnTo>
                    <a:pt x="41" y="0"/>
                  </a:lnTo>
                  <a:lnTo>
                    <a:pt x="41" y="7"/>
                  </a:lnTo>
                  <a:lnTo>
                    <a:pt x="0" y="7"/>
                  </a:lnTo>
                  <a:lnTo>
                    <a:pt x="0"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085" name="Freeform 59"/>
            <p:cNvSpPr>
              <a:spLocks/>
            </p:cNvSpPr>
            <p:nvPr/>
          </p:nvSpPr>
          <p:spPr bwMode="auto">
            <a:xfrm>
              <a:off x="3486" y="2573"/>
              <a:ext cx="20" cy="8"/>
            </a:xfrm>
            <a:custGeom>
              <a:avLst/>
              <a:gdLst>
                <a:gd name="T0" fmla="*/ 0 w 20"/>
                <a:gd name="T1" fmla="*/ 0 h 8"/>
                <a:gd name="T2" fmla="*/ 19 w 20"/>
                <a:gd name="T3" fmla="*/ 0 h 8"/>
                <a:gd name="T4" fmla="*/ 19 w 20"/>
                <a:gd name="T5" fmla="*/ 7 h 8"/>
                <a:gd name="T6" fmla="*/ 0 w 20"/>
                <a:gd name="T7" fmla="*/ 7 h 8"/>
                <a:gd name="T8" fmla="*/ 0 w 20"/>
                <a:gd name="T9" fmla="*/ 0 h 8"/>
                <a:gd name="T10" fmla="*/ 0 60000 65536"/>
                <a:gd name="T11" fmla="*/ 0 60000 65536"/>
                <a:gd name="T12" fmla="*/ 0 60000 65536"/>
                <a:gd name="T13" fmla="*/ 0 60000 65536"/>
                <a:gd name="T14" fmla="*/ 0 60000 65536"/>
                <a:gd name="T15" fmla="*/ 0 w 20"/>
                <a:gd name="T16" fmla="*/ 0 h 8"/>
                <a:gd name="T17" fmla="*/ 20 w 20"/>
                <a:gd name="T18" fmla="*/ 8 h 8"/>
              </a:gdLst>
              <a:ahLst/>
              <a:cxnLst>
                <a:cxn ang="T10">
                  <a:pos x="T0" y="T1"/>
                </a:cxn>
                <a:cxn ang="T11">
                  <a:pos x="T2" y="T3"/>
                </a:cxn>
                <a:cxn ang="T12">
                  <a:pos x="T4" y="T5"/>
                </a:cxn>
                <a:cxn ang="T13">
                  <a:pos x="T6" y="T7"/>
                </a:cxn>
                <a:cxn ang="T14">
                  <a:pos x="T8" y="T9"/>
                </a:cxn>
              </a:cxnLst>
              <a:rect l="T15" t="T16" r="T17" b="T18"/>
              <a:pathLst>
                <a:path w="20" h="8">
                  <a:moveTo>
                    <a:pt x="0" y="0"/>
                  </a:moveTo>
                  <a:lnTo>
                    <a:pt x="19" y="0"/>
                  </a:lnTo>
                  <a:lnTo>
                    <a:pt x="19" y="7"/>
                  </a:lnTo>
                  <a:lnTo>
                    <a:pt x="0" y="7"/>
                  </a:lnTo>
                  <a:lnTo>
                    <a:pt x="0"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086" name="Freeform 60"/>
            <p:cNvSpPr>
              <a:spLocks/>
            </p:cNvSpPr>
            <p:nvPr/>
          </p:nvSpPr>
          <p:spPr bwMode="auto">
            <a:xfrm>
              <a:off x="3652" y="2573"/>
              <a:ext cx="20" cy="8"/>
            </a:xfrm>
            <a:custGeom>
              <a:avLst/>
              <a:gdLst>
                <a:gd name="T0" fmla="*/ 0 w 20"/>
                <a:gd name="T1" fmla="*/ 0 h 8"/>
                <a:gd name="T2" fmla="*/ 19 w 20"/>
                <a:gd name="T3" fmla="*/ 0 h 8"/>
                <a:gd name="T4" fmla="*/ 19 w 20"/>
                <a:gd name="T5" fmla="*/ 7 h 8"/>
                <a:gd name="T6" fmla="*/ 0 w 20"/>
                <a:gd name="T7" fmla="*/ 7 h 8"/>
                <a:gd name="T8" fmla="*/ 0 w 20"/>
                <a:gd name="T9" fmla="*/ 0 h 8"/>
                <a:gd name="T10" fmla="*/ 0 60000 65536"/>
                <a:gd name="T11" fmla="*/ 0 60000 65536"/>
                <a:gd name="T12" fmla="*/ 0 60000 65536"/>
                <a:gd name="T13" fmla="*/ 0 60000 65536"/>
                <a:gd name="T14" fmla="*/ 0 60000 65536"/>
                <a:gd name="T15" fmla="*/ 0 w 20"/>
                <a:gd name="T16" fmla="*/ 0 h 8"/>
                <a:gd name="T17" fmla="*/ 20 w 20"/>
                <a:gd name="T18" fmla="*/ 8 h 8"/>
              </a:gdLst>
              <a:ahLst/>
              <a:cxnLst>
                <a:cxn ang="T10">
                  <a:pos x="T0" y="T1"/>
                </a:cxn>
                <a:cxn ang="T11">
                  <a:pos x="T2" y="T3"/>
                </a:cxn>
                <a:cxn ang="T12">
                  <a:pos x="T4" y="T5"/>
                </a:cxn>
                <a:cxn ang="T13">
                  <a:pos x="T6" y="T7"/>
                </a:cxn>
                <a:cxn ang="T14">
                  <a:pos x="T8" y="T9"/>
                </a:cxn>
              </a:cxnLst>
              <a:rect l="T15" t="T16" r="T17" b="T18"/>
              <a:pathLst>
                <a:path w="20" h="8">
                  <a:moveTo>
                    <a:pt x="0" y="0"/>
                  </a:moveTo>
                  <a:lnTo>
                    <a:pt x="19" y="0"/>
                  </a:lnTo>
                  <a:lnTo>
                    <a:pt x="19" y="7"/>
                  </a:lnTo>
                  <a:lnTo>
                    <a:pt x="0" y="7"/>
                  </a:lnTo>
                  <a:lnTo>
                    <a:pt x="0"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087" name="Freeform 61"/>
            <p:cNvSpPr>
              <a:spLocks/>
            </p:cNvSpPr>
            <p:nvPr/>
          </p:nvSpPr>
          <p:spPr bwMode="auto">
            <a:xfrm>
              <a:off x="3863" y="2573"/>
              <a:ext cx="41" cy="39"/>
            </a:xfrm>
            <a:custGeom>
              <a:avLst/>
              <a:gdLst>
                <a:gd name="T0" fmla="*/ 0 w 41"/>
                <a:gd name="T1" fmla="*/ 0 h 39"/>
                <a:gd name="T2" fmla="*/ 10 w 41"/>
                <a:gd name="T3" fmla="*/ 0 h 39"/>
                <a:gd name="T4" fmla="*/ 10 w 41"/>
                <a:gd name="T5" fmla="*/ 10 h 39"/>
                <a:gd name="T6" fmla="*/ 20 w 41"/>
                <a:gd name="T7" fmla="*/ 10 h 39"/>
                <a:gd name="T8" fmla="*/ 20 w 41"/>
                <a:gd name="T9" fmla="*/ 19 h 39"/>
                <a:gd name="T10" fmla="*/ 30 w 41"/>
                <a:gd name="T11" fmla="*/ 19 h 39"/>
                <a:gd name="T12" fmla="*/ 30 w 41"/>
                <a:gd name="T13" fmla="*/ 29 h 39"/>
                <a:gd name="T14" fmla="*/ 40 w 41"/>
                <a:gd name="T15" fmla="*/ 29 h 39"/>
                <a:gd name="T16" fmla="*/ 40 w 41"/>
                <a:gd name="T17" fmla="*/ 38 h 39"/>
                <a:gd name="T18" fmla="*/ 30 w 41"/>
                <a:gd name="T19" fmla="*/ 38 h 39"/>
                <a:gd name="T20" fmla="*/ 30 w 41"/>
                <a:gd name="T21" fmla="*/ 29 h 39"/>
                <a:gd name="T22" fmla="*/ 20 w 41"/>
                <a:gd name="T23" fmla="*/ 29 h 39"/>
                <a:gd name="T24" fmla="*/ 20 w 41"/>
                <a:gd name="T25" fmla="*/ 19 h 39"/>
                <a:gd name="T26" fmla="*/ 10 w 41"/>
                <a:gd name="T27" fmla="*/ 19 h 39"/>
                <a:gd name="T28" fmla="*/ 10 w 41"/>
                <a:gd name="T29" fmla="*/ 10 h 39"/>
                <a:gd name="T30" fmla="*/ 0 w 41"/>
                <a:gd name="T31" fmla="*/ 10 h 39"/>
                <a:gd name="T32" fmla="*/ 0 w 41"/>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39"/>
                <a:gd name="T53" fmla="*/ 41 w 41"/>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39">
                  <a:moveTo>
                    <a:pt x="0" y="0"/>
                  </a:moveTo>
                  <a:lnTo>
                    <a:pt x="10" y="0"/>
                  </a:lnTo>
                  <a:lnTo>
                    <a:pt x="10" y="10"/>
                  </a:lnTo>
                  <a:lnTo>
                    <a:pt x="20" y="10"/>
                  </a:lnTo>
                  <a:lnTo>
                    <a:pt x="20" y="19"/>
                  </a:lnTo>
                  <a:lnTo>
                    <a:pt x="30" y="19"/>
                  </a:lnTo>
                  <a:lnTo>
                    <a:pt x="30" y="29"/>
                  </a:lnTo>
                  <a:lnTo>
                    <a:pt x="40" y="29"/>
                  </a:lnTo>
                  <a:lnTo>
                    <a:pt x="40" y="38"/>
                  </a:lnTo>
                  <a:lnTo>
                    <a:pt x="30" y="38"/>
                  </a:lnTo>
                  <a:lnTo>
                    <a:pt x="30" y="29"/>
                  </a:lnTo>
                  <a:lnTo>
                    <a:pt x="20" y="29"/>
                  </a:lnTo>
                  <a:lnTo>
                    <a:pt x="20" y="19"/>
                  </a:lnTo>
                  <a:lnTo>
                    <a:pt x="10" y="19"/>
                  </a:lnTo>
                  <a:lnTo>
                    <a:pt x="10" y="10"/>
                  </a:lnTo>
                  <a:lnTo>
                    <a:pt x="0" y="10"/>
                  </a:lnTo>
                  <a:lnTo>
                    <a:pt x="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088" name="Freeform 62"/>
            <p:cNvSpPr>
              <a:spLocks/>
            </p:cNvSpPr>
            <p:nvPr/>
          </p:nvSpPr>
          <p:spPr bwMode="auto">
            <a:xfrm>
              <a:off x="3475" y="2584"/>
              <a:ext cx="9" cy="8"/>
            </a:xfrm>
            <a:custGeom>
              <a:avLst/>
              <a:gdLst>
                <a:gd name="T0" fmla="*/ 0 w 9"/>
                <a:gd name="T1" fmla="*/ 0 h 8"/>
                <a:gd name="T2" fmla="*/ 8 w 9"/>
                <a:gd name="T3" fmla="*/ 0 h 8"/>
                <a:gd name="T4" fmla="*/ 8 w 9"/>
                <a:gd name="T5" fmla="*/ 7 h 8"/>
                <a:gd name="T6" fmla="*/ 0 w 9"/>
                <a:gd name="T7" fmla="*/ 7 h 8"/>
                <a:gd name="T8" fmla="*/ 0 w 9"/>
                <a:gd name="T9" fmla="*/ 0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0"/>
                  </a:moveTo>
                  <a:lnTo>
                    <a:pt x="8" y="0"/>
                  </a:lnTo>
                  <a:lnTo>
                    <a:pt x="8" y="7"/>
                  </a:lnTo>
                  <a:lnTo>
                    <a:pt x="0" y="7"/>
                  </a:lnTo>
                  <a:lnTo>
                    <a:pt x="0"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089" name="Freeform 63"/>
            <p:cNvSpPr>
              <a:spLocks/>
            </p:cNvSpPr>
            <p:nvPr/>
          </p:nvSpPr>
          <p:spPr bwMode="auto">
            <a:xfrm>
              <a:off x="3331" y="2594"/>
              <a:ext cx="9" cy="8"/>
            </a:xfrm>
            <a:custGeom>
              <a:avLst/>
              <a:gdLst>
                <a:gd name="T0" fmla="*/ 0 w 9"/>
                <a:gd name="T1" fmla="*/ 0 h 8"/>
                <a:gd name="T2" fmla="*/ 8 w 9"/>
                <a:gd name="T3" fmla="*/ 0 h 8"/>
                <a:gd name="T4" fmla="*/ 8 w 9"/>
                <a:gd name="T5" fmla="*/ 7 h 8"/>
                <a:gd name="T6" fmla="*/ 0 w 9"/>
                <a:gd name="T7" fmla="*/ 7 h 8"/>
                <a:gd name="T8" fmla="*/ 0 w 9"/>
                <a:gd name="T9" fmla="*/ 0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0"/>
                  </a:moveTo>
                  <a:lnTo>
                    <a:pt x="8" y="0"/>
                  </a:lnTo>
                  <a:lnTo>
                    <a:pt x="8" y="7"/>
                  </a:lnTo>
                  <a:lnTo>
                    <a:pt x="0" y="7"/>
                  </a:lnTo>
                  <a:lnTo>
                    <a:pt x="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090" name="Freeform 64"/>
            <p:cNvSpPr>
              <a:spLocks/>
            </p:cNvSpPr>
            <p:nvPr/>
          </p:nvSpPr>
          <p:spPr bwMode="auto">
            <a:xfrm>
              <a:off x="3464" y="2594"/>
              <a:ext cx="9" cy="8"/>
            </a:xfrm>
            <a:custGeom>
              <a:avLst/>
              <a:gdLst>
                <a:gd name="T0" fmla="*/ 0 w 9"/>
                <a:gd name="T1" fmla="*/ 0 h 8"/>
                <a:gd name="T2" fmla="*/ 8 w 9"/>
                <a:gd name="T3" fmla="*/ 0 h 8"/>
                <a:gd name="T4" fmla="*/ 8 w 9"/>
                <a:gd name="T5" fmla="*/ 7 h 8"/>
                <a:gd name="T6" fmla="*/ 0 w 9"/>
                <a:gd name="T7" fmla="*/ 7 h 8"/>
                <a:gd name="T8" fmla="*/ 0 w 9"/>
                <a:gd name="T9" fmla="*/ 0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0"/>
                  </a:moveTo>
                  <a:lnTo>
                    <a:pt x="8" y="0"/>
                  </a:lnTo>
                  <a:lnTo>
                    <a:pt x="8" y="7"/>
                  </a:lnTo>
                  <a:lnTo>
                    <a:pt x="0" y="7"/>
                  </a:lnTo>
                  <a:lnTo>
                    <a:pt x="0"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091" name="Freeform 65"/>
            <p:cNvSpPr>
              <a:spLocks/>
            </p:cNvSpPr>
            <p:nvPr/>
          </p:nvSpPr>
          <p:spPr bwMode="auto">
            <a:xfrm>
              <a:off x="3354" y="2615"/>
              <a:ext cx="462" cy="223"/>
            </a:xfrm>
            <a:custGeom>
              <a:avLst/>
              <a:gdLst>
                <a:gd name="T0" fmla="*/ 175 w 462"/>
                <a:gd name="T1" fmla="*/ 11 h 223"/>
                <a:gd name="T2" fmla="*/ 197 w 462"/>
                <a:gd name="T3" fmla="*/ 20 h 223"/>
                <a:gd name="T4" fmla="*/ 208 w 462"/>
                <a:gd name="T5" fmla="*/ 60 h 223"/>
                <a:gd name="T6" fmla="*/ 241 w 462"/>
                <a:gd name="T7" fmla="*/ 51 h 223"/>
                <a:gd name="T8" fmla="*/ 296 w 462"/>
                <a:gd name="T9" fmla="*/ 30 h 223"/>
                <a:gd name="T10" fmla="*/ 318 w 462"/>
                <a:gd name="T11" fmla="*/ 20 h 223"/>
                <a:gd name="T12" fmla="*/ 384 w 462"/>
                <a:gd name="T13" fmla="*/ 20 h 223"/>
                <a:gd name="T14" fmla="*/ 406 w 462"/>
                <a:gd name="T15" fmla="*/ 30 h 223"/>
                <a:gd name="T16" fmla="*/ 449 w 462"/>
                <a:gd name="T17" fmla="*/ 60 h 223"/>
                <a:gd name="T18" fmla="*/ 449 w 462"/>
                <a:gd name="T19" fmla="*/ 71 h 223"/>
                <a:gd name="T20" fmla="*/ 406 w 462"/>
                <a:gd name="T21" fmla="*/ 81 h 223"/>
                <a:gd name="T22" fmla="*/ 384 w 462"/>
                <a:gd name="T23" fmla="*/ 91 h 223"/>
                <a:gd name="T24" fmla="*/ 373 w 462"/>
                <a:gd name="T25" fmla="*/ 111 h 223"/>
                <a:gd name="T26" fmla="*/ 318 w 462"/>
                <a:gd name="T27" fmla="*/ 121 h 223"/>
                <a:gd name="T28" fmla="*/ 329 w 462"/>
                <a:gd name="T29" fmla="*/ 141 h 223"/>
                <a:gd name="T30" fmla="*/ 351 w 462"/>
                <a:gd name="T31" fmla="*/ 151 h 223"/>
                <a:gd name="T32" fmla="*/ 341 w 462"/>
                <a:gd name="T33" fmla="*/ 192 h 223"/>
                <a:gd name="T34" fmla="*/ 307 w 462"/>
                <a:gd name="T35" fmla="*/ 202 h 223"/>
                <a:gd name="T36" fmla="*/ 285 w 462"/>
                <a:gd name="T37" fmla="*/ 222 h 223"/>
                <a:gd name="T38" fmla="*/ 197 w 462"/>
                <a:gd name="T39" fmla="*/ 211 h 223"/>
                <a:gd name="T40" fmla="*/ 187 w 462"/>
                <a:gd name="T41" fmla="*/ 192 h 223"/>
                <a:gd name="T42" fmla="*/ 187 w 462"/>
                <a:gd name="T43" fmla="*/ 151 h 223"/>
                <a:gd name="T44" fmla="*/ 197 w 462"/>
                <a:gd name="T45" fmla="*/ 121 h 223"/>
                <a:gd name="T46" fmla="*/ 219 w 462"/>
                <a:gd name="T47" fmla="*/ 111 h 223"/>
                <a:gd name="T48" fmla="*/ 208 w 462"/>
                <a:gd name="T49" fmla="*/ 131 h 223"/>
                <a:gd name="T50" fmla="*/ 187 w 462"/>
                <a:gd name="T51" fmla="*/ 151 h 223"/>
                <a:gd name="T52" fmla="*/ 197 w 462"/>
                <a:gd name="T53" fmla="*/ 202 h 223"/>
                <a:gd name="T54" fmla="*/ 285 w 462"/>
                <a:gd name="T55" fmla="*/ 211 h 223"/>
                <a:gd name="T56" fmla="*/ 307 w 462"/>
                <a:gd name="T57" fmla="*/ 192 h 223"/>
                <a:gd name="T58" fmla="*/ 341 w 462"/>
                <a:gd name="T59" fmla="*/ 171 h 223"/>
                <a:gd name="T60" fmla="*/ 329 w 462"/>
                <a:gd name="T61" fmla="*/ 141 h 223"/>
                <a:gd name="T62" fmla="*/ 307 w 462"/>
                <a:gd name="T63" fmla="*/ 131 h 223"/>
                <a:gd name="T64" fmla="*/ 296 w 462"/>
                <a:gd name="T65" fmla="*/ 100 h 223"/>
                <a:gd name="T66" fmla="*/ 274 w 462"/>
                <a:gd name="T67" fmla="*/ 81 h 223"/>
                <a:gd name="T68" fmla="*/ 263 w 462"/>
                <a:gd name="T69" fmla="*/ 81 h 223"/>
                <a:gd name="T70" fmla="*/ 197 w 462"/>
                <a:gd name="T71" fmla="*/ 91 h 223"/>
                <a:gd name="T72" fmla="*/ 187 w 462"/>
                <a:gd name="T73" fmla="*/ 111 h 223"/>
                <a:gd name="T74" fmla="*/ 99 w 462"/>
                <a:gd name="T75" fmla="*/ 121 h 223"/>
                <a:gd name="T76" fmla="*/ 88 w 462"/>
                <a:gd name="T77" fmla="*/ 141 h 223"/>
                <a:gd name="T78" fmla="*/ 66 w 462"/>
                <a:gd name="T79" fmla="*/ 151 h 223"/>
                <a:gd name="T80" fmla="*/ 76 w 462"/>
                <a:gd name="T81" fmla="*/ 131 h 223"/>
                <a:gd name="T82" fmla="*/ 99 w 462"/>
                <a:gd name="T83" fmla="*/ 121 h 223"/>
                <a:gd name="T84" fmla="*/ 88 w 462"/>
                <a:gd name="T85" fmla="*/ 100 h 223"/>
                <a:gd name="T86" fmla="*/ 66 w 462"/>
                <a:gd name="T87" fmla="*/ 91 h 223"/>
                <a:gd name="T88" fmla="*/ 43 w 462"/>
                <a:gd name="T89" fmla="*/ 91 h 223"/>
                <a:gd name="T90" fmla="*/ 11 w 462"/>
                <a:gd name="T91" fmla="*/ 100 h 223"/>
                <a:gd name="T92" fmla="*/ 0 w 462"/>
                <a:gd name="T93" fmla="*/ 100 h 223"/>
                <a:gd name="T94" fmla="*/ 22 w 462"/>
                <a:gd name="T95" fmla="*/ 91 h 223"/>
                <a:gd name="T96" fmla="*/ 43 w 462"/>
                <a:gd name="T97" fmla="*/ 71 h 223"/>
                <a:gd name="T98" fmla="*/ 76 w 462"/>
                <a:gd name="T99" fmla="*/ 51 h 223"/>
                <a:gd name="T100" fmla="*/ 88 w 462"/>
                <a:gd name="T101" fmla="*/ 20 h 223"/>
                <a:gd name="T102" fmla="*/ 131 w 462"/>
                <a:gd name="T103" fmla="*/ 11 h 22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62"/>
                <a:gd name="T157" fmla="*/ 0 h 223"/>
                <a:gd name="T158" fmla="*/ 462 w 462"/>
                <a:gd name="T159" fmla="*/ 223 h 22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62" h="223">
                  <a:moveTo>
                    <a:pt x="131" y="0"/>
                  </a:moveTo>
                  <a:lnTo>
                    <a:pt x="175" y="0"/>
                  </a:lnTo>
                  <a:lnTo>
                    <a:pt x="175" y="11"/>
                  </a:lnTo>
                  <a:lnTo>
                    <a:pt x="187" y="11"/>
                  </a:lnTo>
                  <a:lnTo>
                    <a:pt x="187" y="20"/>
                  </a:lnTo>
                  <a:lnTo>
                    <a:pt x="197" y="20"/>
                  </a:lnTo>
                  <a:lnTo>
                    <a:pt x="197" y="30"/>
                  </a:lnTo>
                  <a:lnTo>
                    <a:pt x="208" y="30"/>
                  </a:lnTo>
                  <a:lnTo>
                    <a:pt x="208" y="60"/>
                  </a:lnTo>
                  <a:lnTo>
                    <a:pt x="219" y="60"/>
                  </a:lnTo>
                  <a:lnTo>
                    <a:pt x="219" y="51"/>
                  </a:lnTo>
                  <a:lnTo>
                    <a:pt x="241" y="51"/>
                  </a:lnTo>
                  <a:lnTo>
                    <a:pt x="241" y="40"/>
                  </a:lnTo>
                  <a:lnTo>
                    <a:pt x="296" y="40"/>
                  </a:lnTo>
                  <a:lnTo>
                    <a:pt x="296" y="30"/>
                  </a:lnTo>
                  <a:lnTo>
                    <a:pt x="307" y="30"/>
                  </a:lnTo>
                  <a:lnTo>
                    <a:pt x="307" y="20"/>
                  </a:lnTo>
                  <a:lnTo>
                    <a:pt x="318" y="20"/>
                  </a:lnTo>
                  <a:lnTo>
                    <a:pt x="318" y="11"/>
                  </a:lnTo>
                  <a:lnTo>
                    <a:pt x="384" y="11"/>
                  </a:lnTo>
                  <a:lnTo>
                    <a:pt x="384" y="20"/>
                  </a:lnTo>
                  <a:lnTo>
                    <a:pt x="395" y="20"/>
                  </a:lnTo>
                  <a:lnTo>
                    <a:pt x="395" y="30"/>
                  </a:lnTo>
                  <a:lnTo>
                    <a:pt x="406" y="30"/>
                  </a:lnTo>
                  <a:lnTo>
                    <a:pt x="406" y="51"/>
                  </a:lnTo>
                  <a:lnTo>
                    <a:pt x="449" y="51"/>
                  </a:lnTo>
                  <a:lnTo>
                    <a:pt x="449" y="60"/>
                  </a:lnTo>
                  <a:lnTo>
                    <a:pt x="461" y="60"/>
                  </a:lnTo>
                  <a:lnTo>
                    <a:pt x="461" y="71"/>
                  </a:lnTo>
                  <a:lnTo>
                    <a:pt x="449" y="71"/>
                  </a:lnTo>
                  <a:lnTo>
                    <a:pt x="449" y="60"/>
                  </a:lnTo>
                  <a:lnTo>
                    <a:pt x="406" y="60"/>
                  </a:lnTo>
                  <a:lnTo>
                    <a:pt x="406" y="81"/>
                  </a:lnTo>
                  <a:lnTo>
                    <a:pt x="395" y="81"/>
                  </a:lnTo>
                  <a:lnTo>
                    <a:pt x="395" y="91"/>
                  </a:lnTo>
                  <a:lnTo>
                    <a:pt x="384" y="91"/>
                  </a:lnTo>
                  <a:lnTo>
                    <a:pt x="384" y="100"/>
                  </a:lnTo>
                  <a:lnTo>
                    <a:pt x="373" y="100"/>
                  </a:lnTo>
                  <a:lnTo>
                    <a:pt x="373" y="111"/>
                  </a:lnTo>
                  <a:lnTo>
                    <a:pt x="307" y="111"/>
                  </a:lnTo>
                  <a:lnTo>
                    <a:pt x="307" y="121"/>
                  </a:lnTo>
                  <a:lnTo>
                    <a:pt x="318" y="121"/>
                  </a:lnTo>
                  <a:lnTo>
                    <a:pt x="318" y="131"/>
                  </a:lnTo>
                  <a:lnTo>
                    <a:pt x="329" y="131"/>
                  </a:lnTo>
                  <a:lnTo>
                    <a:pt x="329" y="141"/>
                  </a:lnTo>
                  <a:lnTo>
                    <a:pt x="341" y="141"/>
                  </a:lnTo>
                  <a:lnTo>
                    <a:pt x="341" y="151"/>
                  </a:lnTo>
                  <a:lnTo>
                    <a:pt x="351" y="151"/>
                  </a:lnTo>
                  <a:lnTo>
                    <a:pt x="351" y="171"/>
                  </a:lnTo>
                  <a:lnTo>
                    <a:pt x="341" y="171"/>
                  </a:lnTo>
                  <a:lnTo>
                    <a:pt x="341" y="192"/>
                  </a:lnTo>
                  <a:lnTo>
                    <a:pt x="329" y="192"/>
                  </a:lnTo>
                  <a:lnTo>
                    <a:pt x="329" y="202"/>
                  </a:lnTo>
                  <a:lnTo>
                    <a:pt x="307" y="202"/>
                  </a:lnTo>
                  <a:lnTo>
                    <a:pt x="307" y="211"/>
                  </a:lnTo>
                  <a:lnTo>
                    <a:pt x="285" y="211"/>
                  </a:lnTo>
                  <a:lnTo>
                    <a:pt x="285" y="222"/>
                  </a:lnTo>
                  <a:lnTo>
                    <a:pt x="208" y="222"/>
                  </a:lnTo>
                  <a:lnTo>
                    <a:pt x="208" y="211"/>
                  </a:lnTo>
                  <a:lnTo>
                    <a:pt x="197" y="211"/>
                  </a:lnTo>
                  <a:lnTo>
                    <a:pt x="197" y="202"/>
                  </a:lnTo>
                  <a:lnTo>
                    <a:pt x="187" y="202"/>
                  </a:lnTo>
                  <a:lnTo>
                    <a:pt x="187" y="192"/>
                  </a:lnTo>
                  <a:lnTo>
                    <a:pt x="175" y="192"/>
                  </a:lnTo>
                  <a:lnTo>
                    <a:pt x="175" y="151"/>
                  </a:lnTo>
                  <a:lnTo>
                    <a:pt x="187" y="151"/>
                  </a:lnTo>
                  <a:lnTo>
                    <a:pt x="187" y="131"/>
                  </a:lnTo>
                  <a:lnTo>
                    <a:pt x="197" y="131"/>
                  </a:lnTo>
                  <a:lnTo>
                    <a:pt x="197" y="121"/>
                  </a:lnTo>
                  <a:lnTo>
                    <a:pt x="208" y="121"/>
                  </a:lnTo>
                  <a:lnTo>
                    <a:pt x="208" y="111"/>
                  </a:lnTo>
                  <a:lnTo>
                    <a:pt x="219" y="111"/>
                  </a:lnTo>
                  <a:lnTo>
                    <a:pt x="219" y="121"/>
                  </a:lnTo>
                  <a:lnTo>
                    <a:pt x="208" y="121"/>
                  </a:lnTo>
                  <a:lnTo>
                    <a:pt x="208" y="131"/>
                  </a:lnTo>
                  <a:lnTo>
                    <a:pt x="197" y="131"/>
                  </a:lnTo>
                  <a:lnTo>
                    <a:pt x="197" y="151"/>
                  </a:lnTo>
                  <a:lnTo>
                    <a:pt x="187" y="151"/>
                  </a:lnTo>
                  <a:lnTo>
                    <a:pt x="187" y="192"/>
                  </a:lnTo>
                  <a:lnTo>
                    <a:pt x="197" y="192"/>
                  </a:lnTo>
                  <a:lnTo>
                    <a:pt x="197" y="202"/>
                  </a:lnTo>
                  <a:lnTo>
                    <a:pt x="208" y="202"/>
                  </a:lnTo>
                  <a:lnTo>
                    <a:pt x="208" y="211"/>
                  </a:lnTo>
                  <a:lnTo>
                    <a:pt x="285" y="211"/>
                  </a:lnTo>
                  <a:lnTo>
                    <a:pt x="285" y="202"/>
                  </a:lnTo>
                  <a:lnTo>
                    <a:pt x="307" y="202"/>
                  </a:lnTo>
                  <a:lnTo>
                    <a:pt x="307" y="192"/>
                  </a:lnTo>
                  <a:lnTo>
                    <a:pt x="329" y="192"/>
                  </a:lnTo>
                  <a:lnTo>
                    <a:pt x="329" y="171"/>
                  </a:lnTo>
                  <a:lnTo>
                    <a:pt x="341" y="171"/>
                  </a:lnTo>
                  <a:lnTo>
                    <a:pt x="341" y="151"/>
                  </a:lnTo>
                  <a:lnTo>
                    <a:pt x="329" y="151"/>
                  </a:lnTo>
                  <a:lnTo>
                    <a:pt x="329" y="141"/>
                  </a:lnTo>
                  <a:lnTo>
                    <a:pt x="318" y="141"/>
                  </a:lnTo>
                  <a:lnTo>
                    <a:pt x="318" y="131"/>
                  </a:lnTo>
                  <a:lnTo>
                    <a:pt x="307" y="131"/>
                  </a:lnTo>
                  <a:lnTo>
                    <a:pt x="307" y="121"/>
                  </a:lnTo>
                  <a:lnTo>
                    <a:pt x="296" y="121"/>
                  </a:lnTo>
                  <a:lnTo>
                    <a:pt x="296" y="100"/>
                  </a:lnTo>
                  <a:lnTo>
                    <a:pt x="285" y="100"/>
                  </a:lnTo>
                  <a:lnTo>
                    <a:pt x="285" y="81"/>
                  </a:lnTo>
                  <a:lnTo>
                    <a:pt x="274" y="81"/>
                  </a:lnTo>
                  <a:lnTo>
                    <a:pt x="274" y="71"/>
                  </a:lnTo>
                  <a:lnTo>
                    <a:pt x="263" y="71"/>
                  </a:lnTo>
                  <a:lnTo>
                    <a:pt x="263" y="81"/>
                  </a:lnTo>
                  <a:lnTo>
                    <a:pt x="230" y="81"/>
                  </a:lnTo>
                  <a:lnTo>
                    <a:pt x="230" y="91"/>
                  </a:lnTo>
                  <a:lnTo>
                    <a:pt x="197" y="91"/>
                  </a:lnTo>
                  <a:lnTo>
                    <a:pt x="197" y="100"/>
                  </a:lnTo>
                  <a:lnTo>
                    <a:pt x="187" y="100"/>
                  </a:lnTo>
                  <a:lnTo>
                    <a:pt x="187" y="111"/>
                  </a:lnTo>
                  <a:lnTo>
                    <a:pt x="175" y="111"/>
                  </a:lnTo>
                  <a:lnTo>
                    <a:pt x="175" y="121"/>
                  </a:lnTo>
                  <a:lnTo>
                    <a:pt x="99" y="121"/>
                  </a:lnTo>
                  <a:lnTo>
                    <a:pt x="99" y="131"/>
                  </a:lnTo>
                  <a:lnTo>
                    <a:pt x="88" y="131"/>
                  </a:lnTo>
                  <a:lnTo>
                    <a:pt x="88" y="141"/>
                  </a:lnTo>
                  <a:lnTo>
                    <a:pt x="76" y="141"/>
                  </a:lnTo>
                  <a:lnTo>
                    <a:pt x="76" y="151"/>
                  </a:lnTo>
                  <a:lnTo>
                    <a:pt x="66" y="151"/>
                  </a:lnTo>
                  <a:lnTo>
                    <a:pt x="66" y="141"/>
                  </a:lnTo>
                  <a:lnTo>
                    <a:pt x="76" y="141"/>
                  </a:lnTo>
                  <a:lnTo>
                    <a:pt x="76" y="131"/>
                  </a:lnTo>
                  <a:lnTo>
                    <a:pt x="88" y="131"/>
                  </a:lnTo>
                  <a:lnTo>
                    <a:pt x="88" y="121"/>
                  </a:lnTo>
                  <a:lnTo>
                    <a:pt x="99" y="121"/>
                  </a:lnTo>
                  <a:lnTo>
                    <a:pt x="99" y="111"/>
                  </a:lnTo>
                  <a:lnTo>
                    <a:pt x="88" y="111"/>
                  </a:lnTo>
                  <a:lnTo>
                    <a:pt x="88" y="100"/>
                  </a:lnTo>
                  <a:lnTo>
                    <a:pt x="76" y="100"/>
                  </a:lnTo>
                  <a:lnTo>
                    <a:pt x="76" y="91"/>
                  </a:lnTo>
                  <a:lnTo>
                    <a:pt x="66" y="91"/>
                  </a:lnTo>
                  <a:lnTo>
                    <a:pt x="66" y="81"/>
                  </a:lnTo>
                  <a:lnTo>
                    <a:pt x="43" y="81"/>
                  </a:lnTo>
                  <a:lnTo>
                    <a:pt x="43" y="91"/>
                  </a:lnTo>
                  <a:lnTo>
                    <a:pt x="22" y="91"/>
                  </a:lnTo>
                  <a:lnTo>
                    <a:pt x="22" y="100"/>
                  </a:lnTo>
                  <a:lnTo>
                    <a:pt x="11" y="100"/>
                  </a:lnTo>
                  <a:lnTo>
                    <a:pt x="11" y="111"/>
                  </a:lnTo>
                  <a:lnTo>
                    <a:pt x="0" y="111"/>
                  </a:lnTo>
                  <a:lnTo>
                    <a:pt x="0" y="100"/>
                  </a:lnTo>
                  <a:lnTo>
                    <a:pt x="11" y="100"/>
                  </a:lnTo>
                  <a:lnTo>
                    <a:pt x="11" y="91"/>
                  </a:lnTo>
                  <a:lnTo>
                    <a:pt x="22" y="91"/>
                  </a:lnTo>
                  <a:lnTo>
                    <a:pt x="22" y="81"/>
                  </a:lnTo>
                  <a:lnTo>
                    <a:pt x="43" y="81"/>
                  </a:lnTo>
                  <a:lnTo>
                    <a:pt x="43" y="71"/>
                  </a:lnTo>
                  <a:lnTo>
                    <a:pt x="66" y="71"/>
                  </a:lnTo>
                  <a:lnTo>
                    <a:pt x="66" y="51"/>
                  </a:lnTo>
                  <a:lnTo>
                    <a:pt x="76" y="51"/>
                  </a:lnTo>
                  <a:lnTo>
                    <a:pt x="76" y="30"/>
                  </a:lnTo>
                  <a:lnTo>
                    <a:pt x="88" y="30"/>
                  </a:lnTo>
                  <a:lnTo>
                    <a:pt x="88" y="20"/>
                  </a:lnTo>
                  <a:lnTo>
                    <a:pt x="110" y="20"/>
                  </a:lnTo>
                  <a:lnTo>
                    <a:pt x="110" y="11"/>
                  </a:lnTo>
                  <a:lnTo>
                    <a:pt x="131" y="11"/>
                  </a:lnTo>
                  <a:lnTo>
                    <a:pt x="131"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092" name="Freeform 66"/>
            <p:cNvSpPr>
              <a:spLocks/>
            </p:cNvSpPr>
            <p:nvPr/>
          </p:nvSpPr>
          <p:spPr bwMode="auto">
            <a:xfrm>
              <a:off x="3309" y="2625"/>
              <a:ext cx="31" cy="28"/>
            </a:xfrm>
            <a:custGeom>
              <a:avLst/>
              <a:gdLst>
                <a:gd name="T0" fmla="*/ 20 w 31"/>
                <a:gd name="T1" fmla="*/ 0 h 28"/>
                <a:gd name="T2" fmla="*/ 30 w 31"/>
                <a:gd name="T3" fmla="*/ 0 h 28"/>
                <a:gd name="T4" fmla="*/ 30 w 31"/>
                <a:gd name="T5" fmla="*/ 9 h 28"/>
                <a:gd name="T6" fmla="*/ 20 w 31"/>
                <a:gd name="T7" fmla="*/ 9 h 28"/>
                <a:gd name="T8" fmla="*/ 20 w 31"/>
                <a:gd name="T9" fmla="*/ 18 h 28"/>
                <a:gd name="T10" fmla="*/ 10 w 31"/>
                <a:gd name="T11" fmla="*/ 18 h 28"/>
                <a:gd name="T12" fmla="*/ 10 w 31"/>
                <a:gd name="T13" fmla="*/ 27 h 28"/>
                <a:gd name="T14" fmla="*/ 0 w 31"/>
                <a:gd name="T15" fmla="*/ 27 h 28"/>
                <a:gd name="T16" fmla="*/ 0 w 31"/>
                <a:gd name="T17" fmla="*/ 18 h 28"/>
                <a:gd name="T18" fmla="*/ 10 w 31"/>
                <a:gd name="T19" fmla="*/ 18 h 28"/>
                <a:gd name="T20" fmla="*/ 10 w 31"/>
                <a:gd name="T21" fmla="*/ 9 h 28"/>
                <a:gd name="T22" fmla="*/ 20 w 31"/>
                <a:gd name="T23" fmla="*/ 9 h 28"/>
                <a:gd name="T24" fmla="*/ 20 w 31"/>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8"/>
                <a:gd name="T41" fmla="*/ 31 w 31"/>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8">
                  <a:moveTo>
                    <a:pt x="20" y="0"/>
                  </a:moveTo>
                  <a:lnTo>
                    <a:pt x="30" y="0"/>
                  </a:lnTo>
                  <a:lnTo>
                    <a:pt x="30" y="9"/>
                  </a:lnTo>
                  <a:lnTo>
                    <a:pt x="20" y="9"/>
                  </a:lnTo>
                  <a:lnTo>
                    <a:pt x="20" y="18"/>
                  </a:lnTo>
                  <a:lnTo>
                    <a:pt x="10" y="18"/>
                  </a:lnTo>
                  <a:lnTo>
                    <a:pt x="10" y="27"/>
                  </a:lnTo>
                  <a:lnTo>
                    <a:pt x="0" y="27"/>
                  </a:lnTo>
                  <a:lnTo>
                    <a:pt x="0" y="18"/>
                  </a:lnTo>
                  <a:lnTo>
                    <a:pt x="10" y="18"/>
                  </a:lnTo>
                  <a:lnTo>
                    <a:pt x="10" y="9"/>
                  </a:lnTo>
                  <a:lnTo>
                    <a:pt x="20" y="9"/>
                  </a:lnTo>
                  <a:lnTo>
                    <a:pt x="2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093" name="Freeform 67"/>
            <p:cNvSpPr>
              <a:spLocks/>
            </p:cNvSpPr>
            <p:nvPr/>
          </p:nvSpPr>
          <p:spPr bwMode="auto">
            <a:xfrm>
              <a:off x="3431" y="2625"/>
              <a:ext cx="119" cy="100"/>
            </a:xfrm>
            <a:custGeom>
              <a:avLst/>
              <a:gdLst>
                <a:gd name="T0" fmla="*/ 53 w 119"/>
                <a:gd name="T1" fmla="*/ 0 h 100"/>
                <a:gd name="T2" fmla="*/ 97 w 119"/>
                <a:gd name="T3" fmla="*/ 0 h 100"/>
                <a:gd name="T4" fmla="*/ 97 w 119"/>
                <a:gd name="T5" fmla="*/ 9 h 100"/>
                <a:gd name="T6" fmla="*/ 108 w 119"/>
                <a:gd name="T7" fmla="*/ 9 h 100"/>
                <a:gd name="T8" fmla="*/ 108 w 119"/>
                <a:gd name="T9" fmla="*/ 20 h 100"/>
                <a:gd name="T10" fmla="*/ 118 w 119"/>
                <a:gd name="T11" fmla="*/ 20 h 100"/>
                <a:gd name="T12" fmla="*/ 118 w 119"/>
                <a:gd name="T13" fmla="*/ 79 h 100"/>
                <a:gd name="T14" fmla="*/ 108 w 119"/>
                <a:gd name="T15" fmla="*/ 79 h 100"/>
                <a:gd name="T16" fmla="*/ 108 w 119"/>
                <a:gd name="T17" fmla="*/ 90 h 100"/>
                <a:gd name="T18" fmla="*/ 97 w 119"/>
                <a:gd name="T19" fmla="*/ 90 h 100"/>
                <a:gd name="T20" fmla="*/ 97 w 119"/>
                <a:gd name="T21" fmla="*/ 99 h 100"/>
                <a:gd name="T22" fmla="*/ 21 w 119"/>
                <a:gd name="T23" fmla="*/ 99 h 100"/>
                <a:gd name="T24" fmla="*/ 21 w 119"/>
                <a:gd name="T25" fmla="*/ 90 h 100"/>
                <a:gd name="T26" fmla="*/ 10 w 119"/>
                <a:gd name="T27" fmla="*/ 90 h 100"/>
                <a:gd name="T28" fmla="*/ 10 w 119"/>
                <a:gd name="T29" fmla="*/ 79 h 100"/>
                <a:gd name="T30" fmla="*/ 0 w 119"/>
                <a:gd name="T31" fmla="*/ 79 h 100"/>
                <a:gd name="T32" fmla="*/ 0 w 119"/>
                <a:gd name="T33" fmla="*/ 40 h 100"/>
                <a:gd name="T34" fmla="*/ 10 w 119"/>
                <a:gd name="T35" fmla="*/ 40 h 100"/>
                <a:gd name="T36" fmla="*/ 10 w 119"/>
                <a:gd name="T37" fmla="*/ 20 h 100"/>
                <a:gd name="T38" fmla="*/ 32 w 119"/>
                <a:gd name="T39" fmla="*/ 20 h 100"/>
                <a:gd name="T40" fmla="*/ 32 w 119"/>
                <a:gd name="T41" fmla="*/ 9 h 100"/>
                <a:gd name="T42" fmla="*/ 53 w 119"/>
                <a:gd name="T43" fmla="*/ 9 h 100"/>
                <a:gd name="T44" fmla="*/ 53 w 119"/>
                <a:gd name="T45" fmla="*/ 0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9"/>
                <a:gd name="T70" fmla="*/ 0 h 100"/>
                <a:gd name="T71" fmla="*/ 119 w 119"/>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9" h="100">
                  <a:moveTo>
                    <a:pt x="53" y="0"/>
                  </a:moveTo>
                  <a:lnTo>
                    <a:pt x="97" y="0"/>
                  </a:lnTo>
                  <a:lnTo>
                    <a:pt x="97" y="9"/>
                  </a:lnTo>
                  <a:lnTo>
                    <a:pt x="108" y="9"/>
                  </a:lnTo>
                  <a:lnTo>
                    <a:pt x="108" y="20"/>
                  </a:lnTo>
                  <a:lnTo>
                    <a:pt x="118" y="20"/>
                  </a:lnTo>
                  <a:lnTo>
                    <a:pt x="118" y="79"/>
                  </a:lnTo>
                  <a:lnTo>
                    <a:pt x="108" y="79"/>
                  </a:lnTo>
                  <a:lnTo>
                    <a:pt x="108" y="90"/>
                  </a:lnTo>
                  <a:lnTo>
                    <a:pt x="97" y="90"/>
                  </a:lnTo>
                  <a:lnTo>
                    <a:pt x="97" y="99"/>
                  </a:lnTo>
                  <a:lnTo>
                    <a:pt x="21" y="99"/>
                  </a:lnTo>
                  <a:lnTo>
                    <a:pt x="21" y="90"/>
                  </a:lnTo>
                  <a:lnTo>
                    <a:pt x="10" y="90"/>
                  </a:lnTo>
                  <a:lnTo>
                    <a:pt x="10" y="79"/>
                  </a:lnTo>
                  <a:lnTo>
                    <a:pt x="0" y="79"/>
                  </a:lnTo>
                  <a:lnTo>
                    <a:pt x="0" y="40"/>
                  </a:lnTo>
                  <a:lnTo>
                    <a:pt x="10" y="40"/>
                  </a:lnTo>
                  <a:lnTo>
                    <a:pt x="10" y="20"/>
                  </a:lnTo>
                  <a:lnTo>
                    <a:pt x="32" y="20"/>
                  </a:lnTo>
                  <a:lnTo>
                    <a:pt x="32" y="9"/>
                  </a:lnTo>
                  <a:lnTo>
                    <a:pt x="53" y="9"/>
                  </a:lnTo>
                  <a:lnTo>
                    <a:pt x="53"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094" name="Freeform 68"/>
            <p:cNvSpPr>
              <a:spLocks/>
            </p:cNvSpPr>
            <p:nvPr/>
          </p:nvSpPr>
          <p:spPr bwMode="auto">
            <a:xfrm>
              <a:off x="3829" y="2625"/>
              <a:ext cx="64" cy="69"/>
            </a:xfrm>
            <a:custGeom>
              <a:avLst/>
              <a:gdLst>
                <a:gd name="T0" fmla="*/ 0 w 64"/>
                <a:gd name="T1" fmla="*/ 0 h 69"/>
                <a:gd name="T2" fmla="*/ 43 w 64"/>
                <a:gd name="T3" fmla="*/ 0 h 69"/>
                <a:gd name="T4" fmla="*/ 43 w 64"/>
                <a:gd name="T5" fmla="*/ 9 h 69"/>
                <a:gd name="T6" fmla="*/ 53 w 64"/>
                <a:gd name="T7" fmla="*/ 9 h 69"/>
                <a:gd name="T8" fmla="*/ 53 w 64"/>
                <a:gd name="T9" fmla="*/ 19 h 69"/>
                <a:gd name="T10" fmla="*/ 63 w 64"/>
                <a:gd name="T11" fmla="*/ 19 h 69"/>
                <a:gd name="T12" fmla="*/ 63 w 64"/>
                <a:gd name="T13" fmla="*/ 49 h 69"/>
                <a:gd name="T14" fmla="*/ 53 w 64"/>
                <a:gd name="T15" fmla="*/ 49 h 69"/>
                <a:gd name="T16" fmla="*/ 53 w 64"/>
                <a:gd name="T17" fmla="*/ 39 h 69"/>
                <a:gd name="T18" fmla="*/ 43 w 64"/>
                <a:gd name="T19" fmla="*/ 39 h 69"/>
                <a:gd name="T20" fmla="*/ 43 w 64"/>
                <a:gd name="T21" fmla="*/ 19 h 69"/>
                <a:gd name="T22" fmla="*/ 32 w 64"/>
                <a:gd name="T23" fmla="*/ 19 h 69"/>
                <a:gd name="T24" fmla="*/ 32 w 64"/>
                <a:gd name="T25" fmla="*/ 68 h 69"/>
                <a:gd name="T26" fmla="*/ 10 w 64"/>
                <a:gd name="T27" fmla="*/ 68 h 69"/>
                <a:gd name="T28" fmla="*/ 10 w 64"/>
                <a:gd name="T29" fmla="*/ 9 h 69"/>
                <a:gd name="T30" fmla="*/ 0 w 64"/>
                <a:gd name="T31" fmla="*/ 9 h 69"/>
                <a:gd name="T32" fmla="*/ 0 w 64"/>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69"/>
                <a:gd name="T53" fmla="*/ 64 w 64"/>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69">
                  <a:moveTo>
                    <a:pt x="0" y="0"/>
                  </a:moveTo>
                  <a:lnTo>
                    <a:pt x="43" y="0"/>
                  </a:lnTo>
                  <a:lnTo>
                    <a:pt x="43" y="9"/>
                  </a:lnTo>
                  <a:lnTo>
                    <a:pt x="53" y="9"/>
                  </a:lnTo>
                  <a:lnTo>
                    <a:pt x="53" y="19"/>
                  </a:lnTo>
                  <a:lnTo>
                    <a:pt x="63" y="19"/>
                  </a:lnTo>
                  <a:lnTo>
                    <a:pt x="63" y="49"/>
                  </a:lnTo>
                  <a:lnTo>
                    <a:pt x="53" y="49"/>
                  </a:lnTo>
                  <a:lnTo>
                    <a:pt x="53" y="39"/>
                  </a:lnTo>
                  <a:lnTo>
                    <a:pt x="43" y="39"/>
                  </a:lnTo>
                  <a:lnTo>
                    <a:pt x="43" y="19"/>
                  </a:lnTo>
                  <a:lnTo>
                    <a:pt x="32" y="19"/>
                  </a:lnTo>
                  <a:lnTo>
                    <a:pt x="32" y="68"/>
                  </a:lnTo>
                  <a:lnTo>
                    <a:pt x="10" y="68"/>
                  </a:lnTo>
                  <a:lnTo>
                    <a:pt x="10" y="9"/>
                  </a:lnTo>
                  <a:lnTo>
                    <a:pt x="0" y="9"/>
                  </a:lnTo>
                  <a:lnTo>
                    <a:pt x="0" y="0"/>
                  </a:lnTo>
                </a:path>
              </a:pathLst>
            </a:custGeom>
            <a:solidFill>
              <a:srgbClr val="FFFFFF"/>
            </a:solidFill>
            <a:ln w="12700" cap="rnd" cmpd="sng">
              <a:noFill/>
              <a:prstDash val="solid"/>
              <a:round/>
              <a:headEnd type="none" w="med" len="med"/>
              <a:tailEnd type="none" w="med" len="med"/>
            </a:ln>
          </p:spPr>
          <p:txBody>
            <a:bodyPr/>
            <a:lstStyle/>
            <a:p>
              <a:endParaRPr lang="zh-TW" altLang="en-US"/>
            </a:p>
          </p:txBody>
        </p:sp>
        <p:sp>
          <p:nvSpPr>
            <p:cNvPr id="88095" name="Freeform 69"/>
            <p:cNvSpPr>
              <a:spLocks/>
            </p:cNvSpPr>
            <p:nvPr/>
          </p:nvSpPr>
          <p:spPr bwMode="auto">
            <a:xfrm>
              <a:off x="3641" y="2635"/>
              <a:ext cx="108" cy="80"/>
            </a:xfrm>
            <a:custGeom>
              <a:avLst/>
              <a:gdLst>
                <a:gd name="T0" fmla="*/ 32 w 108"/>
                <a:gd name="T1" fmla="*/ 0 h 80"/>
                <a:gd name="T2" fmla="*/ 98 w 108"/>
                <a:gd name="T3" fmla="*/ 0 h 80"/>
                <a:gd name="T4" fmla="*/ 98 w 108"/>
                <a:gd name="T5" fmla="*/ 10 h 80"/>
                <a:gd name="T6" fmla="*/ 107 w 108"/>
                <a:gd name="T7" fmla="*/ 10 h 80"/>
                <a:gd name="T8" fmla="*/ 107 w 108"/>
                <a:gd name="T9" fmla="*/ 59 h 80"/>
                <a:gd name="T10" fmla="*/ 98 w 108"/>
                <a:gd name="T11" fmla="*/ 59 h 80"/>
                <a:gd name="T12" fmla="*/ 98 w 108"/>
                <a:gd name="T13" fmla="*/ 69 h 80"/>
                <a:gd name="T14" fmla="*/ 86 w 108"/>
                <a:gd name="T15" fmla="*/ 69 h 80"/>
                <a:gd name="T16" fmla="*/ 86 w 108"/>
                <a:gd name="T17" fmla="*/ 79 h 80"/>
                <a:gd name="T18" fmla="*/ 11 w 108"/>
                <a:gd name="T19" fmla="*/ 79 h 80"/>
                <a:gd name="T20" fmla="*/ 11 w 108"/>
                <a:gd name="T21" fmla="*/ 59 h 80"/>
                <a:gd name="T22" fmla="*/ 0 w 108"/>
                <a:gd name="T23" fmla="*/ 59 h 80"/>
                <a:gd name="T24" fmla="*/ 0 w 108"/>
                <a:gd name="T25" fmla="*/ 30 h 80"/>
                <a:gd name="T26" fmla="*/ 11 w 108"/>
                <a:gd name="T27" fmla="*/ 30 h 80"/>
                <a:gd name="T28" fmla="*/ 11 w 108"/>
                <a:gd name="T29" fmla="*/ 20 h 80"/>
                <a:gd name="T30" fmla="*/ 22 w 108"/>
                <a:gd name="T31" fmla="*/ 20 h 80"/>
                <a:gd name="T32" fmla="*/ 22 w 108"/>
                <a:gd name="T33" fmla="*/ 10 h 80"/>
                <a:gd name="T34" fmla="*/ 32 w 108"/>
                <a:gd name="T35" fmla="*/ 10 h 80"/>
                <a:gd name="T36" fmla="*/ 32 w 108"/>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
                <a:gd name="T58" fmla="*/ 0 h 80"/>
                <a:gd name="T59" fmla="*/ 108 w 108"/>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 h="80">
                  <a:moveTo>
                    <a:pt x="32" y="0"/>
                  </a:moveTo>
                  <a:lnTo>
                    <a:pt x="98" y="0"/>
                  </a:lnTo>
                  <a:lnTo>
                    <a:pt x="98" y="10"/>
                  </a:lnTo>
                  <a:lnTo>
                    <a:pt x="107" y="10"/>
                  </a:lnTo>
                  <a:lnTo>
                    <a:pt x="107" y="59"/>
                  </a:lnTo>
                  <a:lnTo>
                    <a:pt x="98" y="59"/>
                  </a:lnTo>
                  <a:lnTo>
                    <a:pt x="98" y="69"/>
                  </a:lnTo>
                  <a:lnTo>
                    <a:pt x="86" y="69"/>
                  </a:lnTo>
                  <a:lnTo>
                    <a:pt x="86" y="79"/>
                  </a:lnTo>
                  <a:lnTo>
                    <a:pt x="11" y="79"/>
                  </a:lnTo>
                  <a:lnTo>
                    <a:pt x="11" y="59"/>
                  </a:lnTo>
                  <a:lnTo>
                    <a:pt x="0" y="59"/>
                  </a:lnTo>
                  <a:lnTo>
                    <a:pt x="0" y="30"/>
                  </a:lnTo>
                  <a:lnTo>
                    <a:pt x="11" y="30"/>
                  </a:lnTo>
                  <a:lnTo>
                    <a:pt x="11" y="20"/>
                  </a:lnTo>
                  <a:lnTo>
                    <a:pt x="22" y="20"/>
                  </a:lnTo>
                  <a:lnTo>
                    <a:pt x="22" y="10"/>
                  </a:lnTo>
                  <a:lnTo>
                    <a:pt x="32" y="10"/>
                  </a:lnTo>
                  <a:lnTo>
                    <a:pt x="32"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096" name="Freeform 70"/>
            <p:cNvSpPr>
              <a:spLocks/>
            </p:cNvSpPr>
            <p:nvPr/>
          </p:nvSpPr>
          <p:spPr bwMode="auto">
            <a:xfrm>
              <a:off x="3852" y="2635"/>
              <a:ext cx="8" cy="8"/>
            </a:xfrm>
            <a:custGeom>
              <a:avLst/>
              <a:gdLst>
                <a:gd name="T0" fmla="*/ 0 w 8"/>
                <a:gd name="T1" fmla="*/ 0 h 8"/>
                <a:gd name="T2" fmla="*/ 7 w 8"/>
                <a:gd name="T3" fmla="*/ 0 h 8"/>
                <a:gd name="T4" fmla="*/ 7 w 8"/>
                <a:gd name="T5" fmla="*/ 7 h 8"/>
                <a:gd name="T6" fmla="*/ 0 w 8"/>
                <a:gd name="T7" fmla="*/ 7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7" y="0"/>
                  </a:lnTo>
                  <a:lnTo>
                    <a:pt x="7" y="7"/>
                  </a:lnTo>
                  <a:lnTo>
                    <a:pt x="0" y="7"/>
                  </a:lnTo>
                  <a:lnTo>
                    <a:pt x="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097" name="Freeform 71"/>
            <p:cNvSpPr>
              <a:spLocks/>
            </p:cNvSpPr>
            <p:nvPr/>
          </p:nvSpPr>
          <p:spPr bwMode="auto">
            <a:xfrm>
              <a:off x="3564" y="2666"/>
              <a:ext cx="64" cy="28"/>
            </a:xfrm>
            <a:custGeom>
              <a:avLst/>
              <a:gdLst>
                <a:gd name="T0" fmla="*/ 31 w 64"/>
                <a:gd name="T1" fmla="*/ 0 h 28"/>
                <a:gd name="T2" fmla="*/ 63 w 64"/>
                <a:gd name="T3" fmla="*/ 0 h 28"/>
                <a:gd name="T4" fmla="*/ 63 w 64"/>
                <a:gd name="T5" fmla="*/ 9 h 28"/>
                <a:gd name="T6" fmla="*/ 53 w 64"/>
                <a:gd name="T7" fmla="*/ 9 h 28"/>
                <a:gd name="T8" fmla="*/ 53 w 64"/>
                <a:gd name="T9" fmla="*/ 18 h 28"/>
                <a:gd name="T10" fmla="*/ 21 w 64"/>
                <a:gd name="T11" fmla="*/ 18 h 28"/>
                <a:gd name="T12" fmla="*/ 21 w 64"/>
                <a:gd name="T13" fmla="*/ 27 h 28"/>
                <a:gd name="T14" fmla="*/ 0 w 64"/>
                <a:gd name="T15" fmla="*/ 27 h 28"/>
                <a:gd name="T16" fmla="*/ 0 w 64"/>
                <a:gd name="T17" fmla="*/ 18 h 28"/>
                <a:gd name="T18" fmla="*/ 10 w 64"/>
                <a:gd name="T19" fmla="*/ 18 h 28"/>
                <a:gd name="T20" fmla="*/ 10 w 64"/>
                <a:gd name="T21" fmla="*/ 9 h 28"/>
                <a:gd name="T22" fmla="*/ 31 w 64"/>
                <a:gd name="T23" fmla="*/ 9 h 28"/>
                <a:gd name="T24" fmla="*/ 31 w 64"/>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28"/>
                <a:gd name="T41" fmla="*/ 64 w 64"/>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28">
                  <a:moveTo>
                    <a:pt x="31" y="0"/>
                  </a:moveTo>
                  <a:lnTo>
                    <a:pt x="63" y="0"/>
                  </a:lnTo>
                  <a:lnTo>
                    <a:pt x="63" y="9"/>
                  </a:lnTo>
                  <a:lnTo>
                    <a:pt x="53" y="9"/>
                  </a:lnTo>
                  <a:lnTo>
                    <a:pt x="53" y="18"/>
                  </a:lnTo>
                  <a:lnTo>
                    <a:pt x="21" y="18"/>
                  </a:lnTo>
                  <a:lnTo>
                    <a:pt x="21" y="27"/>
                  </a:lnTo>
                  <a:lnTo>
                    <a:pt x="0" y="27"/>
                  </a:lnTo>
                  <a:lnTo>
                    <a:pt x="0" y="18"/>
                  </a:lnTo>
                  <a:lnTo>
                    <a:pt x="10" y="18"/>
                  </a:lnTo>
                  <a:lnTo>
                    <a:pt x="10" y="9"/>
                  </a:lnTo>
                  <a:lnTo>
                    <a:pt x="31" y="9"/>
                  </a:lnTo>
                  <a:lnTo>
                    <a:pt x="31"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098" name="Freeform 72"/>
            <p:cNvSpPr>
              <a:spLocks/>
            </p:cNvSpPr>
            <p:nvPr/>
          </p:nvSpPr>
          <p:spPr bwMode="auto">
            <a:xfrm>
              <a:off x="2823" y="2717"/>
              <a:ext cx="351" cy="470"/>
            </a:xfrm>
            <a:custGeom>
              <a:avLst/>
              <a:gdLst>
                <a:gd name="T0" fmla="*/ 197 w 351"/>
                <a:gd name="T1" fmla="*/ 0 h 470"/>
                <a:gd name="T2" fmla="*/ 218 w 351"/>
                <a:gd name="T3" fmla="*/ 11 h 470"/>
                <a:gd name="T4" fmla="*/ 229 w 351"/>
                <a:gd name="T5" fmla="*/ 21 h 470"/>
                <a:gd name="T6" fmla="*/ 241 w 351"/>
                <a:gd name="T7" fmla="*/ 204 h 470"/>
                <a:gd name="T8" fmla="*/ 263 w 351"/>
                <a:gd name="T9" fmla="*/ 194 h 470"/>
                <a:gd name="T10" fmla="*/ 273 w 351"/>
                <a:gd name="T11" fmla="*/ 204 h 470"/>
                <a:gd name="T12" fmla="*/ 284 w 351"/>
                <a:gd name="T13" fmla="*/ 194 h 470"/>
                <a:gd name="T14" fmla="*/ 295 w 351"/>
                <a:gd name="T15" fmla="*/ 204 h 470"/>
                <a:gd name="T16" fmla="*/ 307 w 351"/>
                <a:gd name="T17" fmla="*/ 245 h 470"/>
                <a:gd name="T18" fmla="*/ 318 w 351"/>
                <a:gd name="T19" fmla="*/ 214 h 470"/>
                <a:gd name="T20" fmla="*/ 328 w 351"/>
                <a:gd name="T21" fmla="*/ 235 h 470"/>
                <a:gd name="T22" fmla="*/ 339 w 351"/>
                <a:gd name="T23" fmla="*/ 255 h 470"/>
                <a:gd name="T24" fmla="*/ 350 w 351"/>
                <a:gd name="T25" fmla="*/ 275 h 470"/>
                <a:gd name="T26" fmla="*/ 339 w 351"/>
                <a:gd name="T27" fmla="*/ 356 h 470"/>
                <a:gd name="T28" fmla="*/ 328 w 351"/>
                <a:gd name="T29" fmla="*/ 367 h 470"/>
                <a:gd name="T30" fmla="*/ 307 w 351"/>
                <a:gd name="T31" fmla="*/ 377 h 470"/>
                <a:gd name="T32" fmla="*/ 284 w 351"/>
                <a:gd name="T33" fmla="*/ 388 h 470"/>
                <a:gd name="T34" fmla="*/ 273 w 351"/>
                <a:gd name="T35" fmla="*/ 397 h 470"/>
                <a:gd name="T36" fmla="*/ 241 w 351"/>
                <a:gd name="T37" fmla="*/ 408 h 470"/>
                <a:gd name="T38" fmla="*/ 218 w 351"/>
                <a:gd name="T39" fmla="*/ 418 h 470"/>
                <a:gd name="T40" fmla="*/ 197 w 351"/>
                <a:gd name="T41" fmla="*/ 429 h 470"/>
                <a:gd name="T42" fmla="*/ 175 w 351"/>
                <a:gd name="T43" fmla="*/ 438 h 470"/>
                <a:gd name="T44" fmla="*/ 132 w 351"/>
                <a:gd name="T45" fmla="*/ 448 h 470"/>
                <a:gd name="T46" fmla="*/ 88 w 351"/>
                <a:gd name="T47" fmla="*/ 459 h 470"/>
                <a:gd name="T48" fmla="*/ 43 w 351"/>
                <a:gd name="T49" fmla="*/ 469 h 470"/>
                <a:gd name="T50" fmla="*/ 32 w 351"/>
                <a:gd name="T51" fmla="*/ 459 h 470"/>
                <a:gd name="T52" fmla="*/ 22 w 351"/>
                <a:gd name="T53" fmla="*/ 448 h 470"/>
                <a:gd name="T54" fmla="*/ 10 w 351"/>
                <a:gd name="T55" fmla="*/ 429 h 470"/>
                <a:gd name="T56" fmla="*/ 0 w 351"/>
                <a:gd name="T57" fmla="*/ 397 h 470"/>
                <a:gd name="T58" fmla="*/ 10 w 351"/>
                <a:gd name="T59" fmla="*/ 327 h 470"/>
                <a:gd name="T60" fmla="*/ 22 w 351"/>
                <a:gd name="T61" fmla="*/ 306 h 470"/>
                <a:gd name="T62" fmla="*/ 55 w 351"/>
                <a:gd name="T63" fmla="*/ 296 h 470"/>
                <a:gd name="T64" fmla="*/ 43 w 351"/>
                <a:gd name="T65" fmla="*/ 285 h 470"/>
                <a:gd name="T66" fmla="*/ 55 w 351"/>
                <a:gd name="T67" fmla="*/ 255 h 470"/>
                <a:gd name="T68" fmla="*/ 65 w 351"/>
                <a:gd name="T69" fmla="*/ 245 h 470"/>
                <a:gd name="T70" fmla="*/ 109 w 351"/>
                <a:gd name="T71" fmla="*/ 235 h 470"/>
                <a:gd name="T72" fmla="*/ 88 w 351"/>
                <a:gd name="T73" fmla="*/ 224 h 470"/>
                <a:gd name="T74" fmla="*/ 98 w 351"/>
                <a:gd name="T75" fmla="*/ 214 h 470"/>
                <a:gd name="T76" fmla="*/ 109 w 351"/>
                <a:gd name="T77" fmla="*/ 204 h 470"/>
                <a:gd name="T78" fmla="*/ 153 w 351"/>
                <a:gd name="T79" fmla="*/ 194 h 470"/>
                <a:gd name="T80" fmla="*/ 132 w 351"/>
                <a:gd name="T81" fmla="*/ 184 h 470"/>
                <a:gd name="T82" fmla="*/ 121 w 351"/>
                <a:gd name="T83" fmla="*/ 153 h 470"/>
                <a:gd name="T84" fmla="*/ 132 w 351"/>
                <a:gd name="T85" fmla="*/ 112 h 470"/>
                <a:gd name="T86" fmla="*/ 142 w 351"/>
                <a:gd name="T87" fmla="*/ 51 h 470"/>
                <a:gd name="T88" fmla="*/ 153 w 351"/>
                <a:gd name="T89" fmla="*/ 32 h 470"/>
                <a:gd name="T90" fmla="*/ 164 w 351"/>
                <a:gd name="T91" fmla="*/ 11 h 4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51"/>
                <a:gd name="T139" fmla="*/ 0 h 470"/>
                <a:gd name="T140" fmla="*/ 351 w 351"/>
                <a:gd name="T141" fmla="*/ 470 h 47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51" h="470">
                  <a:moveTo>
                    <a:pt x="164" y="0"/>
                  </a:moveTo>
                  <a:lnTo>
                    <a:pt x="197" y="0"/>
                  </a:lnTo>
                  <a:lnTo>
                    <a:pt x="197" y="11"/>
                  </a:lnTo>
                  <a:lnTo>
                    <a:pt x="218" y="11"/>
                  </a:lnTo>
                  <a:lnTo>
                    <a:pt x="218" y="21"/>
                  </a:lnTo>
                  <a:lnTo>
                    <a:pt x="229" y="21"/>
                  </a:lnTo>
                  <a:lnTo>
                    <a:pt x="229" y="204"/>
                  </a:lnTo>
                  <a:lnTo>
                    <a:pt x="241" y="204"/>
                  </a:lnTo>
                  <a:lnTo>
                    <a:pt x="241" y="194"/>
                  </a:lnTo>
                  <a:lnTo>
                    <a:pt x="263" y="194"/>
                  </a:lnTo>
                  <a:lnTo>
                    <a:pt x="263" y="204"/>
                  </a:lnTo>
                  <a:lnTo>
                    <a:pt x="273" y="204"/>
                  </a:lnTo>
                  <a:lnTo>
                    <a:pt x="273" y="194"/>
                  </a:lnTo>
                  <a:lnTo>
                    <a:pt x="284" y="194"/>
                  </a:lnTo>
                  <a:lnTo>
                    <a:pt x="284" y="204"/>
                  </a:lnTo>
                  <a:lnTo>
                    <a:pt x="295" y="204"/>
                  </a:lnTo>
                  <a:lnTo>
                    <a:pt x="295" y="245"/>
                  </a:lnTo>
                  <a:lnTo>
                    <a:pt x="307" y="245"/>
                  </a:lnTo>
                  <a:lnTo>
                    <a:pt x="307" y="214"/>
                  </a:lnTo>
                  <a:lnTo>
                    <a:pt x="318" y="214"/>
                  </a:lnTo>
                  <a:lnTo>
                    <a:pt x="318" y="235"/>
                  </a:lnTo>
                  <a:lnTo>
                    <a:pt x="328" y="235"/>
                  </a:lnTo>
                  <a:lnTo>
                    <a:pt x="328" y="255"/>
                  </a:lnTo>
                  <a:lnTo>
                    <a:pt x="339" y="255"/>
                  </a:lnTo>
                  <a:lnTo>
                    <a:pt x="339" y="275"/>
                  </a:lnTo>
                  <a:lnTo>
                    <a:pt x="350" y="275"/>
                  </a:lnTo>
                  <a:lnTo>
                    <a:pt x="350" y="356"/>
                  </a:lnTo>
                  <a:lnTo>
                    <a:pt x="339" y="356"/>
                  </a:lnTo>
                  <a:lnTo>
                    <a:pt x="339" y="367"/>
                  </a:lnTo>
                  <a:lnTo>
                    <a:pt x="328" y="367"/>
                  </a:lnTo>
                  <a:lnTo>
                    <a:pt x="328" y="377"/>
                  </a:lnTo>
                  <a:lnTo>
                    <a:pt x="307" y="377"/>
                  </a:lnTo>
                  <a:lnTo>
                    <a:pt x="307" y="388"/>
                  </a:lnTo>
                  <a:lnTo>
                    <a:pt x="284" y="388"/>
                  </a:lnTo>
                  <a:lnTo>
                    <a:pt x="284" y="397"/>
                  </a:lnTo>
                  <a:lnTo>
                    <a:pt x="273" y="397"/>
                  </a:lnTo>
                  <a:lnTo>
                    <a:pt x="273" y="408"/>
                  </a:lnTo>
                  <a:lnTo>
                    <a:pt x="241" y="408"/>
                  </a:lnTo>
                  <a:lnTo>
                    <a:pt x="241" y="418"/>
                  </a:lnTo>
                  <a:lnTo>
                    <a:pt x="218" y="418"/>
                  </a:lnTo>
                  <a:lnTo>
                    <a:pt x="218" y="429"/>
                  </a:lnTo>
                  <a:lnTo>
                    <a:pt x="197" y="429"/>
                  </a:lnTo>
                  <a:lnTo>
                    <a:pt x="197" y="438"/>
                  </a:lnTo>
                  <a:lnTo>
                    <a:pt x="175" y="438"/>
                  </a:lnTo>
                  <a:lnTo>
                    <a:pt x="175" y="448"/>
                  </a:lnTo>
                  <a:lnTo>
                    <a:pt x="132" y="448"/>
                  </a:lnTo>
                  <a:lnTo>
                    <a:pt x="132" y="459"/>
                  </a:lnTo>
                  <a:lnTo>
                    <a:pt x="88" y="459"/>
                  </a:lnTo>
                  <a:lnTo>
                    <a:pt x="88" y="469"/>
                  </a:lnTo>
                  <a:lnTo>
                    <a:pt x="43" y="469"/>
                  </a:lnTo>
                  <a:lnTo>
                    <a:pt x="43" y="459"/>
                  </a:lnTo>
                  <a:lnTo>
                    <a:pt x="32" y="459"/>
                  </a:lnTo>
                  <a:lnTo>
                    <a:pt x="32" y="448"/>
                  </a:lnTo>
                  <a:lnTo>
                    <a:pt x="22" y="448"/>
                  </a:lnTo>
                  <a:lnTo>
                    <a:pt x="22" y="429"/>
                  </a:lnTo>
                  <a:lnTo>
                    <a:pt x="10" y="429"/>
                  </a:lnTo>
                  <a:lnTo>
                    <a:pt x="10" y="397"/>
                  </a:lnTo>
                  <a:lnTo>
                    <a:pt x="0" y="397"/>
                  </a:lnTo>
                  <a:lnTo>
                    <a:pt x="0" y="327"/>
                  </a:lnTo>
                  <a:lnTo>
                    <a:pt x="10" y="327"/>
                  </a:lnTo>
                  <a:lnTo>
                    <a:pt x="10" y="306"/>
                  </a:lnTo>
                  <a:lnTo>
                    <a:pt x="22" y="306"/>
                  </a:lnTo>
                  <a:lnTo>
                    <a:pt x="22" y="296"/>
                  </a:lnTo>
                  <a:lnTo>
                    <a:pt x="55" y="296"/>
                  </a:lnTo>
                  <a:lnTo>
                    <a:pt x="55" y="285"/>
                  </a:lnTo>
                  <a:lnTo>
                    <a:pt x="43" y="285"/>
                  </a:lnTo>
                  <a:lnTo>
                    <a:pt x="43" y="255"/>
                  </a:lnTo>
                  <a:lnTo>
                    <a:pt x="55" y="255"/>
                  </a:lnTo>
                  <a:lnTo>
                    <a:pt x="55" y="245"/>
                  </a:lnTo>
                  <a:lnTo>
                    <a:pt x="65" y="245"/>
                  </a:lnTo>
                  <a:lnTo>
                    <a:pt x="65" y="235"/>
                  </a:lnTo>
                  <a:lnTo>
                    <a:pt x="109" y="235"/>
                  </a:lnTo>
                  <a:lnTo>
                    <a:pt x="109" y="224"/>
                  </a:lnTo>
                  <a:lnTo>
                    <a:pt x="88" y="224"/>
                  </a:lnTo>
                  <a:lnTo>
                    <a:pt x="88" y="214"/>
                  </a:lnTo>
                  <a:lnTo>
                    <a:pt x="98" y="214"/>
                  </a:lnTo>
                  <a:lnTo>
                    <a:pt x="98" y="204"/>
                  </a:lnTo>
                  <a:lnTo>
                    <a:pt x="109" y="204"/>
                  </a:lnTo>
                  <a:lnTo>
                    <a:pt x="109" y="194"/>
                  </a:lnTo>
                  <a:lnTo>
                    <a:pt x="153" y="194"/>
                  </a:lnTo>
                  <a:lnTo>
                    <a:pt x="153" y="184"/>
                  </a:lnTo>
                  <a:lnTo>
                    <a:pt x="132" y="184"/>
                  </a:lnTo>
                  <a:lnTo>
                    <a:pt x="132" y="153"/>
                  </a:lnTo>
                  <a:lnTo>
                    <a:pt x="121" y="153"/>
                  </a:lnTo>
                  <a:lnTo>
                    <a:pt x="121" y="112"/>
                  </a:lnTo>
                  <a:lnTo>
                    <a:pt x="132" y="112"/>
                  </a:lnTo>
                  <a:lnTo>
                    <a:pt x="132" y="51"/>
                  </a:lnTo>
                  <a:lnTo>
                    <a:pt x="142" y="51"/>
                  </a:lnTo>
                  <a:lnTo>
                    <a:pt x="142" y="32"/>
                  </a:lnTo>
                  <a:lnTo>
                    <a:pt x="153" y="32"/>
                  </a:lnTo>
                  <a:lnTo>
                    <a:pt x="153" y="11"/>
                  </a:lnTo>
                  <a:lnTo>
                    <a:pt x="164" y="11"/>
                  </a:lnTo>
                  <a:lnTo>
                    <a:pt x="164"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099" name="Freeform 73"/>
            <p:cNvSpPr>
              <a:spLocks/>
            </p:cNvSpPr>
            <p:nvPr/>
          </p:nvSpPr>
          <p:spPr bwMode="auto">
            <a:xfrm>
              <a:off x="3863" y="2717"/>
              <a:ext cx="53" cy="80"/>
            </a:xfrm>
            <a:custGeom>
              <a:avLst/>
              <a:gdLst>
                <a:gd name="T0" fmla="*/ 11 w 53"/>
                <a:gd name="T1" fmla="*/ 0 h 80"/>
                <a:gd name="T2" fmla="*/ 21 w 53"/>
                <a:gd name="T3" fmla="*/ 0 h 80"/>
                <a:gd name="T4" fmla="*/ 21 w 53"/>
                <a:gd name="T5" fmla="*/ 10 h 80"/>
                <a:gd name="T6" fmla="*/ 11 w 53"/>
                <a:gd name="T7" fmla="*/ 10 h 80"/>
                <a:gd name="T8" fmla="*/ 11 w 53"/>
                <a:gd name="T9" fmla="*/ 20 h 80"/>
                <a:gd name="T10" fmla="*/ 21 w 53"/>
                <a:gd name="T11" fmla="*/ 20 h 80"/>
                <a:gd name="T12" fmla="*/ 21 w 53"/>
                <a:gd name="T13" fmla="*/ 40 h 80"/>
                <a:gd name="T14" fmla="*/ 30 w 53"/>
                <a:gd name="T15" fmla="*/ 40 h 80"/>
                <a:gd name="T16" fmla="*/ 30 w 53"/>
                <a:gd name="T17" fmla="*/ 49 h 80"/>
                <a:gd name="T18" fmla="*/ 41 w 53"/>
                <a:gd name="T19" fmla="*/ 49 h 80"/>
                <a:gd name="T20" fmla="*/ 41 w 53"/>
                <a:gd name="T21" fmla="*/ 59 h 80"/>
                <a:gd name="T22" fmla="*/ 52 w 53"/>
                <a:gd name="T23" fmla="*/ 59 h 80"/>
                <a:gd name="T24" fmla="*/ 52 w 53"/>
                <a:gd name="T25" fmla="*/ 79 h 80"/>
                <a:gd name="T26" fmla="*/ 41 w 53"/>
                <a:gd name="T27" fmla="*/ 79 h 80"/>
                <a:gd name="T28" fmla="*/ 41 w 53"/>
                <a:gd name="T29" fmla="*/ 59 h 80"/>
                <a:gd name="T30" fmla="*/ 30 w 53"/>
                <a:gd name="T31" fmla="*/ 59 h 80"/>
                <a:gd name="T32" fmla="*/ 30 w 53"/>
                <a:gd name="T33" fmla="*/ 49 h 80"/>
                <a:gd name="T34" fmla="*/ 21 w 53"/>
                <a:gd name="T35" fmla="*/ 49 h 80"/>
                <a:gd name="T36" fmla="*/ 21 w 53"/>
                <a:gd name="T37" fmla="*/ 40 h 80"/>
                <a:gd name="T38" fmla="*/ 11 w 53"/>
                <a:gd name="T39" fmla="*/ 40 h 80"/>
                <a:gd name="T40" fmla="*/ 11 w 53"/>
                <a:gd name="T41" fmla="*/ 20 h 80"/>
                <a:gd name="T42" fmla="*/ 0 w 53"/>
                <a:gd name="T43" fmla="*/ 20 h 80"/>
                <a:gd name="T44" fmla="*/ 0 w 53"/>
                <a:gd name="T45" fmla="*/ 10 h 80"/>
                <a:gd name="T46" fmla="*/ 11 w 53"/>
                <a:gd name="T47" fmla="*/ 10 h 80"/>
                <a:gd name="T48" fmla="*/ 11 w 53"/>
                <a:gd name="T49" fmla="*/ 0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80"/>
                <a:gd name="T77" fmla="*/ 53 w 53"/>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80">
                  <a:moveTo>
                    <a:pt x="11" y="0"/>
                  </a:moveTo>
                  <a:lnTo>
                    <a:pt x="21" y="0"/>
                  </a:lnTo>
                  <a:lnTo>
                    <a:pt x="21" y="10"/>
                  </a:lnTo>
                  <a:lnTo>
                    <a:pt x="11" y="10"/>
                  </a:lnTo>
                  <a:lnTo>
                    <a:pt x="11" y="20"/>
                  </a:lnTo>
                  <a:lnTo>
                    <a:pt x="21" y="20"/>
                  </a:lnTo>
                  <a:lnTo>
                    <a:pt x="21" y="40"/>
                  </a:lnTo>
                  <a:lnTo>
                    <a:pt x="30" y="40"/>
                  </a:lnTo>
                  <a:lnTo>
                    <a:pt x="30" y="49"/>
                  </a:lnTo>
                  <a:lnTo>
                    <a:pt x="41" y="49"/>
                  </a:lnTo>
                  <a:lnTo>
                    <a:pt x="41" y="59"/>
                  </a:lnTo>
                  <a:lnTo>
                    <a:pt x="52" y="59"/>
                  </a:lnTo>
                  <a:lnTo>
                    <a:pt x="52" y="79"/>
                  </a:lnTo>
                  <a:lnTo>
                    <a:pt x="41" y="79"/>
                  </a:lnTo>
                  <a:lnTo>
                    <a:pt x="41" y="59"/>
                  </a:lnTo>
                  <a:lnTo>
                    <a:pt x="30" y="59"/>
                  </a:lnTo>
                  <a:lnTo>
                    <a:pt x="30" y="49"/>
                  </a:lnTo>
                  <a:lnTo>
                    <a:pt x="21" y="49"/>
                  </a:lnTo>
                  <a:lnTo>
                    <a:pt x="21" y="40"/>
                  </a:lnTo>
                  <a:lnTo>
                    <a:pt x="11" y="40"/>
                  </a:lnTo>
                  <a:lnTo>
                    <a:pt x="11" y="20"/>
                  </a:lnTo>
                  <a:lnTo>
                    <a:pt x="0" y="20"/>
                  </a:lnTo>
                  <a:lnTo>
                    <a:pt x="0" y="10"/>
                  </a:lnTo>
                  <a:lnTo>
                    <a:pt x="11" y="10"/>
                  </a:lnTo>
                  <a:lnTo>
                    <a:pt x="11"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00" name="Freeform 74"/>
            <p:cNvSpPr>
              <a:spLocks/>
            </p:cNvSpPr>
            <p:nvPr/>
          </p:nvSpPr>
          <p:spPr bwMode="auto">
            <a:xfrm>
              <a:off x="3287" y="2728"/>
              <a:ext cx="31" cy="28"/>
            </a:xfrm>
            <a:custGeom>
              <a:avLst/>
              <a:gdLst>
                <a:gd name="T0" fmla="*/ 10 w 31"/>
                <a:gd name="T1" fmla="*/ 0 h 28"/>
                <a:gd name="T2" fmla="*/ 30 w 31"/>
                <a:gd name="T3" fmla="*/ 0 h 28"/>
                <a:gd name="T4" fmla="*/ 30 w 31"/>
                <a:gd name="T5" fmla="*/ 9 h 28"/>
                <a:gd name="T6" fmla="*/ 10 w 31"/>
                <a:gd name="T7" fmla="*/ 9 h 28"/>
                <a:gd name="T8" fmla="*/ 10 w 31"/>
                <a:gd name="T9" fmla="*/ 27 h 28"/>
                <a:gd name="T10" fmla="*/ 0 w 31"/>
                <a:gd name="T11" fmla="*/ 27 h 28"/>
                <a:gd name="T12" fmla="*/ 0 w 31"/>
                <a:gd name="T13" fmla="*/ 9 h 28"/>
                <a:gd name="T14" fmla="*/ 10 w 31"/>
                <a:gd name="T15" fmla="*/ 9 h 28"/>
                <a:gd name="T16" fmla="*/ 10 w 31"/>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28"/>
                <a:gd name="T29" fmla="*/ 31 w 31"/>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28">
                  <a:moveTo>
                    <a:pt x="10" y="0"/>
                  </a:moveTo>
                  <a:lnTo>
                    <a:pt x="30" y="0"/>
                  </a:lnTo>
                  <a:lnTo>
                    <a:pt x="30" y="9"/>
                  </a:lnTo>
                  <a:lnTo>
                    <a:pt x="10" y="9"/>
                  </a:lnTo>
                  <a:lnTo>
                    <a:pt x="10" y="27"/>
                  </a:lnTo>
                  <a:lnTo>
                    <a:pt x="0" y="27"/>
                  </a:lnTo>
                  <a:lnTo>
                    <a:pt x="0" y="9"/>
                  </a:lnTo>
                  <a:lnTo>
                    <a:pt x="10" y="9"/>
                  </a:lnTo>
                  <a:lnTo>
                    <a:pt x="1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01" name="Freeform 75"/>
            <p:cNvSpPr>
              <a:spLocks/>
            </p:cNvSpPr>
            <p:nvPr/>
          </p:nvSpPr>
          <p:spPr bwMode="auto">
            <a:xfrm>
              <a:off x="3309" y="2789"/>
              <a:ext cx="20" cy="49"/>
            </a:xfrm>
            <a:custGeom>
              <a:avLst/>
              <a:gdLst>
                <a:gd name="T0" fmla="*/ 9 w 20"/>
                <a:gd name="T1" fmla="*/ 0 h 49"/>
                <a:gd name="T2" fmla="*/ 19 w 20"/>
                <a:gd name="T3" fmla="*/ 0 h 49"/>
                <a:gd name="T4" fmla="*/ 19 w 20"/>
                <a:gd name="T5" fmla="*/ 20 h 49"/>
                <a:gd name="T6" fmla="*/ 9 w 20"/>
                <a:gd name="T7" fmla="*/ 20 h 49"/>
                <a:gd name="T8" fmla="*/ 9 w 20"/>
                <a:gd name="T9" fmla="*/ 48 h 49"/>
                <a:gd name="T10" fmla="*/ 0 w 20"/>
                <a:gd name="T11" fmla="*/ 48 h 49"/>
                <a:gd name="T12" fmla="*/ 0 w 20"/>
                <a:gd name="T13" fmla="*/ 20 h 49"/>
                <a:gd name="T14" fmla="*/ 9 w 20"/>
                <a:gd name="T15" fmla="*/ 20 h 49"/>
                <a:gd name="T16" fmla="*/ 9 w 20"/>
                <a:gd name="T17" fmla="*/ 10 h 49"/>
                <a:gd name="T18" fmla="*/ 9 w 20"/>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49"/>
                <a:gd name="T32" fmla="*/ 20 w 20"/>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49">
                  <a:moveTo>
                    <a:pt x="9" y="0"/>
                  </a:moveTo>
                  <a:lnTo>
                    <a:pt x="19" y="0"/>
                  </a:lnTo>
                  <a:lnTo>
                    <a:pt x="19" y="20"/>
                  </a:lnTo>
                  <a:lnTo>
                    <a:pt x="9" y="20"/>
                  </a:lnTo>
                  <a:lnTo>
                    <a:pt x="9" y="48"/>
                  </a:lnTo>
                  <a:lnTo>
                    <a:pt x="0" y="48"/>
                  </a:lnTo>
                  <a:lnTo>
                    <a:pt x="0" y="20"/>
                  </a:lnTo>
                  <a:lnTo>
                    <a:pt x="9" y="20"/>
                  </a:lnTo>
                  <a:lnTo>
                    <a:pt x="9" y="10"/>
                  </a:lnTo>
                  <a:lnTo>
                    <a:pt x="9"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02" name="Freeform 76"/>
            <p:cNvSpPr>
              <a:spLocks/>
            </p:cNvSpPr>
            <p:nvPr/>
          </p:nvSpPr>
          <p:spPr bwMode="auto">
            <a:xfrm>
              <a:off x="3929" y="2810"/>
              <a:ext cx="9" cy="8"/>
            </a:xfrm>
            <a:custGeom>
              <a:avLst/>
              <a:gdLst>
                <a:gd name="T0" fmla="*/ 0 w 9"/>
                <a:gd name="T1" fmla="*/ 0 h 8"/>
                <a:gd name="T2" fmla="*/ 8 w 9"/>
                <a:gd name="T3" fmla="*/ 0 h 8"/>
                <a:gd name="T4" fmla="*/ 8 w 9"/>
                <a:gd name="T5" fmla="*/ 7 h 8"/>
                <a:gd name="T6" fmla="*/ 0 w 9"/>
                <a:gd name="T7" fmla="*/ 7 h 8"/>
                <a:gd name="T8" fmla="*/ 0 w 9"/>
                <a:gd name="T9" fmla="*/ 0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0"/>
                  </a:moveTo>
                  <a:lnTo>
                    <a:pt x="8" y="0"/>
                  </a:lnTo>
                  <a:lnTo>
                    <a:pt x="8" y="7"/>
                  </a:lnTo>
                  <a:lnTo>
                    <a:pt x="0" y="7"/>
                  </a:lnTo>
                  <a:lnTo>
                    <a:pt x="0"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103" name="Freeform 77"/>
            <p:cNvSpPr>
              <a:spLocks/>
            </p:cNvSpPr>
            <p:nvPr/>
          </p:nvSpPr>
          <p:spPr bwMode="auto">
            <a:xfrm>
              <a:off x="3442" y="2861"/>
              <a:ext cx="330" cy="80"/>
            </a:xfrm>
            <a:custGeom>
              <a:avLst/>
              <a:gdLst>
                <a:gd name="T0" fmla="*/ 67 w 330"/>
                <a:gd name="T1" fmla="*/ 0 h 80"/>
                <a:gd name="T2" fmla="*/ 55 w 330"/>
                <a:gd name="T3" fmla="*/ 20 h 80"/>
                <a:gd name="T4" fmla="*/ 67 w 330"/>
                <a:gd name="T5" fmla="*/ 30 h 80"/>
                <a:gd name="T6" fmla="*/ 77 w 330"/>
                <a:gd name="T7" fmla="*/ 40 h 80"/>
                <a:gd name="T8" fmla="*/ 99 w 330"/>
                <a:gd name="T9" fmla="*/ 49 h 80"/>
                <a:gd name="T10" fmla="*/ 121 w 330"/>
                <a:gd name="T11" fmla="*/ 59 h 80"/>
                <a:gd name="T12" fmla="*/ 197 w 330"/>
                <a:gd name="T13" fmla="*/ 69 h 80"/>
                <a:gd name="T14" fmla="*/ 230 w 330"/>
                <a:gd name="T15" fmla="*/ 59 h 80"/>
                <a:gd name="T16" fmla="*/ 241 w 330"/>
                <a:gd name="T17" fmla="*/ 49 h 80"/>
                <a:gd name="T18" fmla="*/ 252 w 330"/>
                <a:gd name="T19" fmla="*/ 40 h 80"/>
                <a:gd name="T20" fmla="*/ 263 w 330"/>
                <a:gd name="T21" fmla="*/ 30 h 80"/>
                <a:gd name="T22" fmla="*/ 273 w 330"/>
                <a:gd name="T23" fmla="*/ 0 h 80"/>
                <a:gd name="T24" fmla="*/ 285 w 330"/>
                <a:gd name="T25" fmla="*/ 30 h 80"/>
                <a:gd name="T26" fmla="*/ 297 w 330"/>
                <a:gd name="T27" fmla="*/ 40 h 80"/>
                <a:gd name="T28" fmla="*/ 329 w 330"/>
                <a:gd name="T29" fmla="*/ 49 h 80"/>
                <a:gd name="T30" fmla="*/ 297 w 330"/>
                <a:gd name="T31" fmla="*/ 59 h 80"/>
                <a:gd name="T32" fmla="*/ 285 w 330"/>
                <a:gd name="T33" fmla="*/ 49 h 80"/>
                <a:gd name="T34" fmla="*/ 273 w 330"/>
                <a:gd name="T35" fmla="*/ 40 h 80"/>
                <a:gd name="T36" fmla="*/ 263 w 330"/>
                <a:gd name="T37" fmla="*/ 30 h 80"/>
                <a:gd name="T38" fmla="*/ 252 w 330"/>
                <a:gd name="T39" fmla="*/ 40 h 80"/>
                <a:gd name="T40" fmla="*/ 241 w 330"/>
                <a:gd name="T41" fmla="*/ 49 h 80"/>
                <a:gd name="T42" fmla="*/ 230 w 330"/>
                <a:gd name="T43" fmla="*/ 59 h 80"/>
                <a:gd name="T44" fmla="*/ 197 w 330"/>
                <a:gd name="T45" fmla="*/ 69 h 80"/>
                <a:gd name="T46" fmla="*/ 121 w 330"/>
                <a:gd name="T47" fmla="*/ 79 h 80"/>
                <a:gd name="T48" fmla="*/ 99 w 330"/>
                <a:gd name="T49" fmla="*/ 69 h 80"/>
                <a:gd name="T50" fmla="*/ 77 w 330"/>
                <a:gd name="T51" fmla="*/ 59 h 80"/>
                <a:gd name="T52" fmla="*/ 67 w 330"/>
                <a:gd name="T53" fmla="*/ 49 h 80"/>
                <a:gd name="T54" fmla="*/ 55 w 330"/>
                <a:gd name="T55" fmla="*/ 40 h 80"/>
                <a:gd name="T56" fmla="*/ 44 w 330"/>
                <a:gd name="T57" fmla="*/ 30 h 80"/>
                <a:gd name="T58" fmla="*/ 33 w 330"/>
                <a:gd name="T59" fmla="*/ 40 h 80"/>
                <a:gd name="T60" fmla="*/ 23 w 330"/>
                <a:gd name="T61" fmla="*/ 49 h 80"/>
                <a:gd name="T62" fmla="*/ 0 w 330"/>
                <a:gd name="T63" fmla="*/ 59 h 80"/>
                <a:gd name="T64" fmla="*/ 23 w 330"/>
                <a:gd name="T65" fmla="*/ 49 h 80"/>
                <a:gd name="T66" fmla="*/ 33 w 330"/>
                <a:gd name="T67" fmla="*/ 40 h 80"/>
                <a:gd name="T68" fmla="*/ 44 w 330"/>
                <a:gd name="T69" fmla="*/ 30 h 80"/>
                <a:gd name="T70" fmla="*/ 55 w 330"/>
                <a:gd name="T71" fmla="*/ 20 h 80"/>
                <a:gd name="T72" fmla="*/ 55 w 330"/>
                <a:gd name="T73" fmla="*/ 0 h 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0"/>
                <a:gd name="T112" fmla="*/ 0 h 80"/>
                <a:gd name="T113" fmla="*/ 330 w 330"/>
                <a:gd name="T114" fmla="*/ 80 h 8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0" h="80">
                  <a:moveTo>
                    <a:pt x="55" y="0"/>
                  </a:moveTo>
                  <a:lnTo>
                    <a:pt x="67" y="0"/>
                  </a:lnTo>
                  <a:lnTo>
                    <a:pt x="67" y="20"/>
                  </a:lnTo>
                  <a:lnTo>
                    <a:pt x="55" y="20"/>
                  </a:lnTo>
                  <a:lnTo>
                    <a:pt x="55" y="30"/>
                  </a:lnTo>
                  <a:lnTo>
                    <a:pt x="67" y="30"/>
                  </a:lnTo>
                  <a:lnTo>
                    <a:pt x="67" y="40"/>
                  </a:lnTo>
                  <a:lnTo>
                    <a:pt x="77" y="40"/>
                  </a:lnTo>
                  <a:lnTo>
                    <a:pt x="77" y="49"/>
                  </a:lnTo>
                  <a:lnTo>
                    <a:pt x="99" y="49"/>
                  </a:lnTo>
                  <a:lnTo>
                    <a:pt x="99" y="59"/>
                  </a:lnTo>
                  <a:lnTo>
                    <a:pt x="121" y="59"/>
                  </a:lnTo>
                  <a:lnTo>
                    <a:pt x="121" y="69"/>
                  </a:lnTo>
                  <a:lnTo>
                    <a:pt x="197" y="69"/>
                  </a:lnTo>
                  <a:lnTo>
                    <a:pt x="197" y="59"/>
                  </a:lnTo>
                  <a:lnTo>
                    <a:pt x="230" y="59"/>
                  </a:lnTo>
                  <a:lnTo>
                    <a:pt x="230" y="49"/>
                  </a:lnTo>
                  <a:lnTo>
                    <a:pt x="241" y="49"/>
                  </a:lnTo>
                  <a:lnTo>
                    <a:pt x="241" y="40"/>
                  </a:lnTo>
                  <a:lnTo>
                    <a:pt x="252" y="40"/>
                  </a:lnTo>
                  <a:lnTo>
                    <a:pt x="252" y="30"/>
                  </a:lnTo>
                  <a:lnTo>
                    <a:pt x="263" y="30"/>
                  </a:lnTo>
                  <a:lnTo>
                    <a:pt x="263" y="0"/>
                  </a:lnTo>
                  <a:lnTo>
                    <a:pt x="273" y="0"/>
                  </a:lnTo>
                  <a:lnTo>
                    <a:pt x="273" y="30"/>
                  </a:lnTo>
                  <a:lnTo>
                    <a:pt x="285" y="30"/>
                  </a:lnTo>
                  <a:lnTo>
                    <a:pt x="285" y="40"/>
                  </a:lnTo>
                  <a:lnTo>
                    <a:pt x="297" y="40"/>
                  </a:lnTo>
                  <a:lnTo>
                    <a:pt x="297" y="49"/>
                  </a:lnTo>
                  <a:lnTo>
                    <a:pt x="329" y="49"/>
                  </a:lnTo>
                  <a:lnTo>
                    <a:pt x="329" y="59"/>
                  </a:lnTo>
                  <a:lnTo>
                    <a:pt x="297" y="59"/>
                  </a:lnTo>
                  <a:lnTo>
                    <a:pt x="297" y="49"/>
                  </a:lnTo>
                  <a:lnTo>
                    <a:pt x="285" y="49"/>
                  </a:lnTo>
                  <a:lnTo>
                    <a:pt x="285" y="40"/>
                  </a:lnTo>
                  <a:lnTo>
                    <a:pt x="273" y="40"/>
                  </a:lnTo>
                  <a:lnTo>
                    <a:pt x="273" y="30"/>
                  </a:lnTo>
                  <a:lnTo>
                    <a:pt x="263" y="30"/>
                  </a:lnTo>
                  <a:lnTo>
                    <a:pt x="263" y="40"/>
                  </a:lnTo>
                  <a:lnTo>
                    <a:pt x="252" y="40"/>
                  </a:lnTo>
                  <a:lnTo>
                    <a:pt x="252" y="49"/>
                  </a:lnTo>
                  <a:lnTo>
                    <a:pt x="241" y="49"/>
                  </a:lnTo>
                  <a:lnTo>
                    <a:pt x="241" y="59"/>
                  </a:lnTo>
                  <a:lnTo>
                    <a:pt x="230" y="59"/>
                  </a:lnTo>
                  <a:lnTo>
                    <a:pt x="230" y="69"/>
                  </a:lnTo>
                  <a:lnTo>
                    <a:pt x="197" y="69"/>
                  </a:lnTo>
                  <a:lnTo>
                    <a:pt x="197" y="79"/>
                  </a:lnTo>
                  <a:lnTo>
                    <a:pt x="121" y="79"/>
                  </a:lnTo>
                  <a:lnTo>
                    <a:pt x="121" y="69"/>
                  </a:lnTo>
                  <a:lnTo>
                    <a:pt x="99" y="69"/>
                  </a:lnTo>
                  <a:lnTo>
                    <a:pt x="99" y="59"/>
                  </a:lnTo>
                  <a:lnTo>
                    <a:pt x="77" y="59"/>
                  </a:lnTo>
                  <a:lnTo>
                    <a:pt x="77" y="49"/>
                  </a:lnTo>
                  <a:lnTo>
                    <a:pt x="67" y="49"/>
                  </a:lnTo>
                  <a:lnTo>
                    <a:pt x="67" y="40"/>
                  </a:lnTo>
                  <a:lnTo>
                    <a:pt x="55" y="40"/>
                  </a:lnTo>
                  <a:lnTo>
                    <a:pt x="55" y="30"/>
                  </a:lnTo>
                  <a:lnTo>
                    <a:pt x="44" y="30"/>
                  </a:lnTo>
                  <a:lnTo>
                    <a:pt x="44" y="40"/>
                  </a:lnTo>
                  <a:lnTo>
                    <a:pt x="33" y="40"/>
                  </a:lnTo>
                  <a:lnTo>
                    <a:pt x="33" y="49"/>
                  </a:lnTo>
                  <a:lnTo>
                    <a:pt x="23" y="49"/>
                  </a:lnTo>
                  <a:lnTo>
                    <a:pt x="23" y="59"/>
                  </a:lnTo>
                  <a:lnTo>
                    <a:pt x="0" y="59"/>
                  </a:lnTo>
                  <a:lnTo>
                    <a:pt x="0" y="49"/>
                  </a:lnTo>
                  <a:lnTo>
                    <a:pt x="23" y="49"/>
                  </a:lnTo>
                  <a:lnTo>
                    <a:pt x="23" y="40"/>
                  </a:lnTo>
                  <a:lnTo>
                    <a:pt x="33" y="40"/>
                  </a:lnTo>
                  <a:lnTo>
                    <a:pt x="33" y="30"/>
                  </a:lnTo>
                  <a:lnTo>
                    <a:pt x="44" y="30"/>
                  </a:lnTo>
                  <a:lnTo>
                    <a:pt x="44" y="20"/>
                  </a:lnTo>
                  <a:lnTo>
                    <a:pt x="55" y="20"/>
                  </a:lnTo>
                  <a:lnTo>
                    <a:pt x="55" y="9"/>
                  </a:lnTo>
                  <a:lnTo>
                    <a:pt x="55"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04" name="Freeform 78"/>
            <p:cNvSpPr>
              <a:spLocks/>
            </p:cNvSpPr>
            <p:nvPr/>
          </p:nvSpPr>
          <p:spPr bwMode="auto">
            <a:xfrm>
              <a:off x="2867" y="2912"/>
              <a:ext cx="185" cy="203"/>
            </a:xfrm>
            <a:custGeom>
              <a:avLst/>
              <a:gdLst>
                <a:gd name="T0" fmla="*/ 130 w 185"/>
                <a:gd name="T1" fmla="*/ 0 h 203"/>
                <a:gd name="T2" fmla="*/ 141 w 185"/>
                <a:gd name="T3" fmla="*/ 11 h 203"/>
                <a:gd name="T4" fmla="*/ 173 w 185"/>
                <a:gd name="T5" fmla="*/ 20 h 203"/>
                <a:gd name="T6" fmla="*/ 184 w 185"/>
                <a:gd name="T7" fmla="*/ 11 h 203"/>
                <a:gd name="T8" fmla="*/ 173 w 185"/>
                <a:gd name="T9" fmla="*/ 20 h 203"/>
                <a:gd name="T10" fmla="*/ 184 w 185"/>
                <a:gd name="T11" fmla="*/ 51 h 203"/>
                <a:gd name="T12" fmla="*/ 173 w 185"/>
                <a:gd name="T13" fmla="*/ 71 h 203"/>
                <a:gd name="T14" fmla="*/ 162 w 185"/>
                <a:gd name="T15" fmla="*/ 91 h 203"/>
                <a:gd name="T16" fmla="*/ 152 w 185"/>
                <a:gd name="T17" fmla="*/ 101 h 203"/>
                <a:gd name="T18" fmla="*/ 141 w 185"/>
                <a:gd name="T19" fmla="*/ 121 h 203"/>
                <a:gd name="T20" fmla="*/ 130 w 185"/>
                <a:gd name="T21" fmla="*/ 132 h 203"/>
                <a:gd name="T22" fmla="*/ 119 w 185"/>
                <a:gd name="T23" fmla="*/ 152 h 203"/>
                <a:gd name="T24" fmla="*/ 108 w 185"/>
                <a:gd name="T25" fmla="*/ 182 h 203"/>
                <a:gd name="T26" fmla="*/ 97 w 185"/>
                <a:gd name="T27" fmla="*/ 202 h 203"/>
                <a:gd name="T28" fmla="*/ 108 w 185"/>
                <a:gd name="T29" fmla="*/ 182 h 203"/>
                <a:gd name="T30" fmla="*/ 119 w 185"/>
                <a:gd name="T31" fmla="*/ 152 h 203"/>
                <a:gd name="T32" fmla="*/ 108 w 185"/>
                <a:gd name="T33" fmla="*/ 121 h 203"/>
                <a:gd name="T34" fmla="*/ 97 w 185"/>
                <a:gd name="T35" fmla="*/ 132 h 203"/>
                <a:gd name="T36" fmla="*/ 86 w 185"/>
                <a:gd name="T37" fmla="*/ 142 h 203"/>
                <a:gd name="T38" fmla="*/ 65 w 185"/>
                <a:gd name="T39" fmla="*/ 152 h 203"/>
                <a:gd name="T40" fmla="*/ 53 w 185"/>
                <a:gd name="T41" fmla="*/ 161 h 203"/>
                <a:gd name="T42" fmla="*/ 11 w 185"/>
                <a:gd name="T43" fmla="*/ 172 h 203"/>
                <a:gd name="T44" fmla="*/ 0 w 185"/>
                <a:gd name="T45" fmla="*/ 182 h 203"/>
                <a:gd name="T46" fmla="*/ 11 w 185"/>
                <a:gd name="T47" fmla="*/ 172 h 203"/>
                <a:gd name="T48" fmla="*/ 0 w 185"/>
                <a:gd name="T49" fmla="*/ 152 h 203"/>
                <a:gd name="T50" fmla="*/ 11 w 185"/>
                <a:gd name="T51" fmla="*/ 132 h 203"/>
                <a:gd name="T52" fmla="*/ 32 w 185"/>
                <a:gd name="T53" fmla="*/ 121 h 203"/>
                <a:gd name="T54" fmla="*/ 11 w 185"/>
                <a:gd name="T55" fmla="*/ 112 h 203"/>
                <a:gd name="T56" fmla="*/ 32 w 185"/>
                <a:gd name="T57" fmla="*/ 101 h 203"/>
                <a:gd name="T58" fmla="*/ 43 w 185"/>
                <a:gd name="T59" fmla="*/ 112 h 203"/>
                <a:gd name="T60" fmla="*/ 53 w 185"/>
                <a:gd name="T61" fmla="*/ 161 h 203"/>
                <a:gd name="T62" fmla="*/ 65 w 185"/>
                <a:gd name="T63" fmla="*/ 152 h 203"/>
                <a:gd name="T64" fmla="*/ 86 w 185"/>
                <a:gd name="T65" fmla="*/ 142 h 203"/>
                <a:gd name="T66" fmla="*/ 97 w 185"/>
                <a:gd name="T67" fmla="*/ 132 h 203"/>
                <a:gd name="T68" fmla="*/ 108 w 185"/>
                <a:gd name="T69" fmla="*/ 121 h 203"/>
                <a:gd name="T70" fmla="*/ 119 w 185"/>
                <a:gd name="T71" fmla="*/ 112 h 203"/>
                <a:gd name="T72" fmla="*/ 108 w 185"/>
                <a:gd name="T73" fmla="*/ 81 h 203"/>
                <a:gd name="T74" fmla="*/ 97 w 185"/>
                <a:gd name="T75" fmla="*/ 71 h 203"/>
                <a:gd name="T76" fmla="*/ 86 w 185"/>
                <a:gd name="T77" fmla="*/ 60 h 203"/>
                <a:gd name="T78" fmla="*/ 65 w 185"/>
                <a:gd name="T79" fmla="*/ 51 h 203"/>
                <a:gd name="T80" fmla="*/ 86 w 185"/>
                <a:gd name="T81" fmla="*/ 40 h 203"/>
                <a:gd name="T82" fmla="*/ 97 w 185"/>
                <a:gd name="T83" fmla="*/ 51 h 203"/>
                <a:gd name="T84" fmla="*/ 108 w 185"/>
                <a:gd name="T85" fmla="*/ 60 h 203"/>
                <a:gd name="T86" fmla="*/ 119 w 185"/>
                <a:gd name="T87" fmla="*/ 71 h 203"/>
                <a:gd name="T88" fmla="*/ 130 w 185"/>
                <a:gd name="T89" fmla="*/ 81 h 203"/>
                <a:gd name="T90" fmla="*/ 141 w 185"/>
                <a:gd name="T91" fmla="*/ 112 h 203"/>
                <a:gd name="T92" fmla="*/ 152 w 185"/>
                <a:gd name="T93" fmla="*/ 101 h 203"/>
                <a:gd name="T94" fmla="*/ 162 w 185"/>
                <a:gd name="T95" fmla="*/ 91 h 203"/>
                <a:gd name="T96" fmla="*/ 173 w 185"/>
                <a:gd name="T97" fmla="*/ 71 h 203"/>
                <a:gd name="T98" fmla="*/ 162 w 185"/>
                <a:gd name="T99" fmla="*/ 51 h 203"/>
                <a:gd name="T100" fmla="*/ 152 w 185"/>
                <a:gd name="T101" fmla="*/ 60 h 203"/>
                <a:gd name="T102" fmla="*/ 141 w 185"/>
                <a:gd name="T103" fmla="*/ 71 h 203"/>
                <a:gd name="T104" fmla="*/ 130 w 185"/>
                <a:gd name="T105" fmla="*/ 60 h 203"/>
                <a:gd name="T106" fmla="*/ 108 w 185"/>
                <a:gd name="T107" fmla="*/ 11 h 2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5"/>
                <a:gd name="T163" fmla="*/ 0 h 203"/>
                <a:gd name="T164" fmla="*/ 185 w 185"/>
                <a:gd name="T165" fmla="*/ 203 h 20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5" h="203">
                  <a:moveTo>
                    <a:pt x="108" y="0"/>
                  </a:moveTo>
                  <a:lnTo>
                    <a:pt x="130" y="0"/>
                  </a:lnTo>
                  <a:lnTo>
                    <a:pt x="130" y="11"/>
                  </a:lnTo>
                  <a:lnTo>
                    <a:pt x="141" y="11"/>
                  </a:lnTo>
                  <a:lnTo>
                    <a:pt x="141" y="20"/>
                  </a:lnTo>
                  <a:lnTo>
                    <a:pt x="173" y="20"/>
                  </a:lnTo>
                  <a:lnTo>
                    <a:pt x="173" y="11"/>
                  </a:lnTo>
                  <a:lnTo>
                    <a:pt x="184" y="11"/>
                  </a:lnTo>
                  <a:lnTo>
                    <a:pt x="184" y="20"/>
                  </a:lnTo>
                  <a:lnTo>
                    <a:pt x="173" y="20"/>
                  </a:lnTo>
                  <a:lnTo>
                    <a:pt x="173" y="51"/>
                  </a:lnTo>
                  <a:lnTo>
                    <a:pt x="184" y="51"/>
                  </a:lnTo>
                  <a:lnTo>
                    <a:pt x="184" y="71"/>
                  </a:lnTo>
                  <a:lnTo>
                    <a:pt x="173" y="71"/>
                  </a:lnTo>
                  <a:lnTo>
                    <a:pt x="173" y="91"/>
                  </a:lnTo>
                  <a:lnTo>
                    <a:pt x="162" y="91"/>
                  </a:lnTo>
                  <a:lnTo>
                    <a:pt x="162" y="101"/>
                  </a:lnTo>
                  <a:lnTo>
                    <a:pt x="152" y="101"/>
                  </a:lnTo>
                  <a:lnTo>
                    <a:pt x="152" y="121"/>
                  </a:lnTo>
                  <a:lnTo>
                    <a:pt x="141" y="121"/>
                  </a:lnTo>
                  <a:lnTo>
                    <a:pt x="141" y="132"/>
                  </a:lnTo>
                  <a:lnTo>
                    <a:pt x="130" y="132"/>
                  </a:lnTo>
                  <a:lnTo>
                    <a:pt x="130" y="152"/>
                  </a:lnTo>
                  <a:lnTo>
                    <a:pt x="119" y="152"/>
                  </a:lnTo>
                  <a:lnTo>
                    <a:pt x="119" y="182"/>
                  </a:lnTo>
                  <a:lnTo>
                    <a:pt x="108" y="182"/>
                  </a:lnTo>
                  <a:lnTo>
                    <a:pt x="108" y="202"/>
                  </a:lnTo>
                  <a:lnTo>
                    <a:pt x="97" y="202"/>
                  </a:lnTo>
                  <a:lnTo>
                    <a:pt x="97" y="182"/>
                  </a:lnTo>
                  <a:lnTo>
                    <a:pt x="108" y="182"/>
                  </a:lnTo>
                  <a:lnTo>
                    <a:pt x="108" y="152"/>
                  </a:lnTo>
                  <a:lnTo>
                    <a:pt x="119" y="152"/>
                  </a:lnTo>
                  <a:lnTo>
                    <a:pt x="119" y="121"/>
                  </a:lnTo>
                  <a:lnTo>
                    <a:pt x="108" y="121"/>
                  </a:lnTo>
                  <a:lnTo>
                    <a:pt x="108" y="132"/>
                  </a:lnTo>
                  <a:lnTo>
                    <a:pt x="97" y="132"/>
                  </a:lnTo>
                  <a:lnTo>
                    <a:pt x="97" y="142"/>
                  </a:lnTo>
                  <a:lnTo>
                    <a:pt x="86" y="142"/>
                  </a:lnTo>
                  <a:lnTo>
                    <a:pt x="86" y="152"/>
                  </a:lnTo>
                  <a:lnTo>
                    <a:pt x="65" y="152"/>
                  </a:lnTo>
                  <a:lnTo>
                    <a:pt x="65" y="161"/>
                  </a:lnTo>
                  <a:lnTo>
                    <a:pt x="53" y="161"/>
                  </a:lnTo>
                  <a:lnTo>
                    <a:pt x="53" y="172"/>
                  </a:lnTo>
                  <a:lnTo>
                    <a:pt x="11" y="172"/>
                  </a:lnTo>
                  <a:lnTo>
                    <a:pt x="11" y="182"/>
                  </a:lnTo>
                  <a:lnTo>
                    <a:pt x="0" y="182"/>
                  </a:lnTo>
                  <a:lnTo>
                    <a:pt x="0" y="172"/>
                  </a:lnTo>
                  <a:lnTo>
                    <a:pt x="11" y="172"/>
                  </a:lnTo>
                  <a:lnTo>
                    <a:pt x="11" y="152"/>
                  </a:lnTo>
                  <a:lnTo>
                    <a:pt x="0" y="152"/>
                  </a:lnTo>
                  <a:lnTo>
                    <a:pt x="0" y="132"/>
                  </a:lnTo>
                  <a:lnTo>
                    <a:pt x="11" y="132"/>
                  </a:lnTo>
                  <a:lnTo>
                    <a:pt x="11" y="121"/>
                  </a:lnTo>
                  <a:lnTo>
                    <a:pt x="32" y="121"/>
                  </a:lnTo>
                  <a:lnTo>
                    <a:pt x="32" y="112"/>
                  </a:lnTo>
                  <a:lnTo>
                    <a:pt x="11" y="112"/>
                  </a:lnTo>
                  <a:lnTo>
                    <a:pt x="11" y="101"/>
                  </a:lnTo>
                  <a:lnTo>
                    <a:pt x="32" y="101"/>
                  </a:lnTo>
                  <a:lnTo>
                    <a:pt x="32" y="112"/>
                  </a:lnTo>
                  <a:lnTo>
                    <a:pt x="43" y="112"/>
                  </a:lnTo>
                  <a:lnTo>
                    <a:pt x="43" y="161"/>
                  </a:lnTo>
                  <a:lnTo>
                    <a:pt x="53" y="161"/>
                  </a:lnTo>
                  <a:lnTo>
                    <a:pt x="53" y="152"/>
                  </a:lnTo>
                  <a:lnTo>
                    <a:pt x="65" y="152"/>
                  </a:lnTo>
                  <a:lnTo>
                    <a:pt x="65" y="142"/>
                  </a:lnTo>
                  <a:lnTo>
                    <a:pt x="86" y="142"/>
                  </a:lnTo>
                  <a:lnTo>
                    <a:pt x="86" y="132"/>
                  </a:lnTo>
                  <a:lnTo>
                    <a:pt x="97" y="132"/>
                  </a:lnTo>
                  <a:lnTo>
                    <a:pt x="97" y="121"/>
                  </a:lnTo>
                  <a:lnTo>
                    <a:pt x="108" y="121"/>
                  </a:lnTo>
                  <a:lnTo>
                    <a:pt x="108" y="112"/>
                  </a:lnTo>
                  <a:lnTo>
                    <a:pt x="119" y="112"/>
                  </a:lnTo>
                  <a:lnTo>
                    <a:pt x="119" y="81"/>
                  </a:lnTo>
                  <a:lnTo>
                    <a:pt x="108" y="81"/>
                  </a:lnTo>
                  <a:lnTo>
                    <a:pt x="108" y="71"/>
                  </a:lnTo>
                  <a:lnTo>
                    <a:pt x="97" y="71"/>
                  </a:lnTo>
                  <a:lnTo>
                    <a:pt x="97" y="60"/>
                  </a:lnTo>
                  <a:lnTo>
                    <a:pt x="86" y="60"/>
                  </a:lnTo>
                  <a:lnTo>
                    <a:pt x="86" y="51"/>
                  </a:lnTo>
                  <a:lnTo>
                    <a:pt x="65" y="51"/>
                  </a:lnTo>
                  <a:lnTo>
                    <a:pt x="65" y="40"/>
                  </a:lnTo>
                  <a:lnTo>
                    <a:pt x="86" y="40"/>
                  </a:lnTo>
                  <a:lnTo>
                    <a:pt x="86" y="51"/>
                  </a:lnTo>
                  <a:lnTo>
                    <a:pt x="97" y="51"/>
                  </a:lnTo>
                  <a:lnTo>
                    <a:pt x="97" y="60"/>
                  </a:lnTo>
                  <a:lnTo>
                    <a:pt x="108" y="60"/>
                  </a:lnTo>
                  <a:lnTo>
                    <a:pt x="108" y="71"/>
                  </a:lnTo>
                  <a:lnTo>
                    <a:pt x="119" y="71"/>
                  </a:lnTo>
                  <a:lnTo>
                    <a:pt x="119" y="81"/>
                  </a:lnTo>
                  <a:lnTo>
                    <a:pt x="130" y="81"/>
                  </a:lnTo>
                  <a:lnTo>
                    <a:pt x="130" y="112"/>
                  </a:lnTo>
                  <a:lnTo>
                    <a:pt x="141" y="112"/>
                  </a:lnTo>
                  <a:lnTo>
                    <a:pt x="141" y="101"/>
                  </a:lnTo>
                  <a:lnTo>
                    <a:pt x="152" y="101"/>
                  </a:lnTo>
                  <a:lnTo>
                    <a:pt x="152" y="91"/>
                  </a:lnTo>
                  <a:lnTo>
                    <a:pt x="162" y="91"/>
                  </a:lnTo>
                  <a:lnTo>
                    <a:pt x="162" y="71"/>
                  </a:lnTo>
                  <a:lnTo>
                    <a:pt x="173" y="71"/>
                  </a:lnTo>
                  <a:lnTo>
                    <a:pt x="173" y="51"/>
                  </a:lnTo>
                  <a:lnTo>
                    <a:pt x="162" y="51"/>
                  </a:lnTo>
                  <a:lnTo>
                    <a:pt x="162" y="60"/>
                  </a:lnTo>
                  <a:lnTo>
                    <a:pt x="152" y="60"/>
                  </a:lnTo>
                  <a:lnTo>
                    <a:pt x="152" y="71"/>
                  </a:lnTo>
                  <a:lnTo>
                    <a:pt x="141" y="71"/>
                  </a:lnTo>
                  <a:lnTo>
                    <a:pt x="141" y="60"/>
                  </a:lnTo>
                  <a:lnTo>
                    <a:pt x="130" y="60"/>
                  </a:lnTo>
                  <a:lnTo>
                    <a:pt x="130" y="11"/>
                  </a:lnTo>
                  <a:lnTo>
                    <a:pt x="108" y="11"/>
                  </a:lnTo>
                  <a:lnTo>
                    <a:pt x="108"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05" name="Freeform 79"/>
            <p:cNvSpPr>
              <a:spLocks/>
            </p:cNvSpPr>
            <p:nvPr/>
          </p:nvSpPr>
          <p:spPr bwMode="auto">
            <a:xfrm>
              <a:off x="3077" y="2923"/>
              <a:ext cx="42" cy="48"/>
            </a:xfrm>
            <a:custGeom>
              <a:avLst/>
              <a:gdLst>
                <a:gd name="T0" fmla="*/ 0 w 42"/>
                <a:gd name="T1" fmla="*/ 0 h 48"/>
                <a:gd name="T2" fmla="*/ 10 w 42"/>
                <a:gd name="T3" fmla="*/ 0 h 48"/>
                <a:gd name="T4" fmla="*/ 10 w 42"/>
                <a:gd name="T5" fmla="*/ 37 h 48"/>
                <a:gd name="T6" fmla="*/ 41 w 42"/>
                <a:gd name="T7" fmla="*/ 37 h 48"/>
                <a:gd name="T8" fmla="*/ 41 w 42"/>
                <a:gd name="T9" fmla="*/ 47 h 48"/>
                <a:gd name="T10" fmla="*/ 10 w 42"/>
                <a:gd name="T11" fmla="*/ 47 h 48"/>
                <a:gd name="T12" fmla="*/ 10 w 42"/>
                <a:gd name="T13" fmla="*/ 37 h 48"/>
                <a:gd name="T14" fmla="*/ 0 w 42"/>
                <a:gd name="T15" fmla="*/ 37 h 48"/>
                <a:gd name="T16" fmla="*/ 0 w 42"/>
                <a:gd name="T17" fmla="*/ 0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
                <a:gd name="T28" fmla="*/ 0 h 48"/>
                <a:gd name="T29" fmla="*/ 42 w 4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 h="48">
                  <a:moveTo>
                    <a:pt x="0" y="0"/>
                  </a:moveTo>
                  <a:lnTo>
                    <a:pt x="10" y="0"/>
                  </a:lnTo>
                  <a:lnTo>
                    <a:pt x="10" y="37"/>
                  </a:lnTo>
                  <a:lnTo>
                    <a:pt x="41" y="37"/>
                  </a:lnTo>
                  <a:lnTo>
                    <a:pt x="41" y="47"/>
                  </a:lnTo>
                  <a:lnTo>
                    <a:pt x="10" y="47"/>
                  </a:lnTo>
                  <a:lnTo>
                    <a:pt x="10" y="37"/>
                  </a:lnTo>
                  <a:lnTo>
                    <a:pt x="0" y="37"/>
                  </a:lnTo>
                  <a:lnTo>
                    <a:pt x="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06" name="Freeform 80"/>
            <p:cNvSpPr>
              <a:spLocks/>
            </p:cNvSpPr>
            <p:nvPr/>
          </p:nvSpPr>
          <p:spPr bwMode="auto">
            <a:xfrm>
              <a:off x="3011" y="2944"/>
              <a:ext cx="19" cy="27"/>
            </a:xfrm>
            <a:custGeom>
              <a:avLst/>
              <a:gdLst>
                <a:gd name="T0" fmla="*/ 0 w 19"/>
                <a:gd name="T1" fmla="*/ 0 h 27"/>
                <a:gd name="T2" fmla="*/ 18 w 19"/>
                <a:gd name="T3" fmla="*/ 0 h 27"/>
                <a:gd name="T4" fmla="*/ 18 w 19"/>
                <a:gd name="T5" fmla="*/ 17 h 27"/>
                <a:gd name="T6" fmla="*/ 9 w 19"/>
                <a:gd name="T7" fmla="*/ 17 h 27"/>
                <a:gd name="T8" fmla="*/ 9 w 19"/>
                <a:gd name="T9" fmla="*/ 26 h 27"/>
                <a:gd name="T10" fmla="*/ 0 w 19"/>
                <a:gd name="T11" fmla="*/ 26 h 27"/>
                <a:gd name="T12" fmla="*/ 0 w 19"/>
                <a:gd name="T13" fmla="*/ 0 h 27"/>
                <a:gd name="T14" fmla="*/ 0 60000 65536"/>
                <a:gd name="T15" fmla="*/ 0 60000 65536"/>
                <a:gd name="T16" fmla="*/ 0 60000 65536"/>
                <a:gd name="T17" fmla="*/ 0 60000 65536"/>
                <a:gd name="T18" fmla="*/ 0 60000 65536"/>
                <a:gd name="T19" fmla="*/ 0 60000 65536"/>
                <a:gd name="T20" fmla="*/ 0 60000 65536"/>
                <a:gd name="T21" fmla="*/ 0 w 19"/>
                <a:gd name="T22" fmla="*/ 0 h 27"/>
                <a:gd name="T23" fmla="*/ 19 w 19"/>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7">
                  <a:moveTo>
                    <a:pt x="0" y="0"/>
                  </a:moveTo>
                  <a:lnTo>
                    <a:pt x="18" y="0"/>
                  </a:lnTo>
                  <a:lnTo>
                    <a:pt x="18" y="17"/>
                  </a:lnTo>
                  <a:lnTo>
                    <a:pt x="9" y="17"/>
                  </a:lnTo>
                  <a:lnTo>
                    <a:pt x="9" y="26"/>
                  </a:lnTo>
                  <a:lnTo>
                    <a:pt x="0" y="26"/>
                  </a:lnTo>
                  <a:lnTo>
                    <a:pt x="0"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107" name="Freeform 81"/>
            <p:cNvSpPr>
              <a:spLocks/>
            </p:cNvSpPr>
            <p:nvPr/>
          </p:nvSpPr>
          <p:spPr bwMode="auto">
            <a:xfrm>
              <a:off x="2812" y="2964"/>
              <a:ext cx="793" cy="1167"/>
            </a:xfrm>
            <a:custGeom>
              <a:avLst/>
              <a:gdLst>
                <a:gd name="T0" fmla="*/ 484 w 793"/>
                <a:gd name="T1" fmla="*/ 51 h 1167"/>
                <a:gd name="T2" fmla="*/ 506 w 793"/>
                <a:gd name="T3" fmla="*/ 215 h 1167"/>
                <a:gd name="T4" fmla="*/ 528 w 793"/>
                <a:gd name="T5" fmla="*/ 316 h 1167"/>
                <a:gd name="T6" fmla="*/ 550 w 793"/>
                <a:gd name="T7" fmla="*/ 379 h 1167"/>
                <a:gd name="T8" fmla="*/ 572 w 793"/>
                <a:gd name="T9" fmla="*/ 420 h 1167"/>
                <a:gd name="T10" fmla="*/ 594 w 793"/>
                <a:gd name="T11" fmla="*/ 471 h 1167"/>
                <a:gd name="T12" fmla="*/ 616 w 793"/>
                <a:gd name="T13" fmla="*/ 501 h 1167"/>
                <a:gd name="T14" fmla="*/ 638 w 793"/>
                <a:gd name="T15" fmla="*/ 532 h 1167"/>
                <a:gd name="T16" fmla="*/ 660 w 793"/>
                <a:gd name="T17" fmla="*/ 552 h 1167"/>
                <a:gd name="T18" fmla="*/ 683 w 793"/>
                <a:gd name="T19" fmla="*/ 583 h 1167"/>
                <a:gd name="T20" fmla="*/ 705 w 793"/>
                <a:gd name="T21" fmla="*/ 604 h 1167"/>
                <a:gd name="T22" fmla="*/ 726 w 793"/>
                <a:gd name="T23" fmla="*/ 644 h 1167"/>
                <a:gd name="T24" fmla="*/ 748 w 793"/>
                <a:gd name="T25" fmla="*/ 705 h 1167"/>
                <a:gd name="T26" fmla="*/ 770 w 793"/>
                <a:gd name="T27" fmla="*/ 787 h 1167"/>
                <a:gd name="T28" fmla="*/ 781 w 793"/>
                <a:gd name="T29" fmla="*/ 829 h 1167"/>
                <a:gd name="T30" fmla="*/ 781 w 793"/>
                <a:gd name="T31" fmla="*/ 1064 h 1167"/>
                <a:gd name="T32" fmla="*/ 759 w 793"/>
                <a:gd name="T33" fmla="*/ 1135 h 1167"/>
                <a:gd name="T34" fmla="*/ 605 w 793"/>
                <a:gd name="T35" fmla="*/ 1156 h 1167"/>
                <a:gd name="T36" fmla="*/ 462 w 793"/>
                <a:gd name="T37" fmla="*/ 1156 h 1167"/>
                <a:gd name="T38" fmla="*/ 363 w 793"/>
                <a:gd name="T39" fmla="*/ 1135 h 1167"/>
                <a:gd name="T40" fmla="*/ 319 w 793"/>
                <a:gd name="T41" fmla="*/ 1115 h 1167"/>
                <a:gd name="T42" fmla="*/ 286 w 793"/>
                <a:gd name="T43" fmla="*/ 1094 h 1167"/>
                <a:gd name="T44" fmla="*/ 253 w 793"/>
                <a:gd name="T45" fmla="*/ 1074 h 1167"/>
                <a:gd name="T46" fmla="*/ 230 w 793"/>
                <a:gd name="T47" fmla="*/ 1054 h 1167"/>
                <a:gd name="T48" fmla="*/ 198 w 793"/>
                <a:gd name="T49" fmla="*/ 1034 h 1167"/>
                <a:gd name="T50" fmla="*/ 176 w 793"/>
                <a:gd name="T51" fmla="*/ 1003 h 1167"/>
                <a:gd name="T52" fmla="*/ 198 w 793"/>
                <a:gd name="T53" fmla="*/ 910 h 1167"/>
                <a:gd name="T54" fmla="*/ 219 w 793"/>
                <a:gd name="T55" fmla="*/ 860 h 1167"/>
                <a:gd name="T56" fmla="*/ 242 w 793"/>
                <a:gd name="T57" fmla="*/ 819 h 1167"/>
                <a:gd name="T58" fmla="*/ 264 w 793"/>
                <a:gd name="T59" fmla="*/ 798 h 1167"/>
                <a:gd name="T60" fmla="*/ 308 w 793"/>
                <a:gd name="T61" fmla="*/ 778 h 1167"/>
                <a:gd name="T62" fmla="*/ 396 w 793"/>
                <a:gd name="T63" fmla="*/ 778 h 1167"/>
                <a:gd name="T64" fmla="*/ 219 w 793"/>
                <a:gd name="T65" fmla="*/ 757 h 1167"/>
                <a:gd name="T66" fmla="*/ 176 w 793"/>
                <a:gd name="T67" fmla="*/ 736 h 1167"/>
                <a:gd name="T68" fmla="*/ 143 w 793"/>
                <a:gd name="T69" fmla="*/ 715 h 1167"/>
                <a:gd name="T70" fmla="*/ 109 w 793"/>
                <a:gd name="T71" fmla="*/ 695 h 1167"/>
                <a:gd name="T72" fmla="*/ 87 w 793"/>
                <a:gd name="T73" fmla="*/ 676 h 1167"/>
                <a:gd name="T74" fmla="*/ 66 w 793"/>
                <a:gd name="T75" fmla="*/ 655 h 1167"/>
                <a:gd name="T76" fmla="*/ 44 w 793"/>
                <a:gd name="T77" fmla="*/ 624 h 1167"/>
                <a:gd name="T78" fmla="*/ 21 w 793"/>
                <a:gd name="T79" fmla="*/ 420 h 1167"/>
                <a:gd name="T80" fmla="*/ 0 w 793"/>
                <a:gd name="T81" fmla="*/ 358 h 1167"/>
                <a:gd name="T82" fmla="*/ 98 w 793"/>
                <a:gd name="T83" fmla="*/ 277 h 1167"/>
                <a:gd name="T84" fmla="*/ 165 w 793"/>
                <a:gd name="T85" fmla="*/ 256 h 1167"/>
                <a:gd name="T86" fmla="*/ 242 w 793"/>
                <a:gd name="T87" fmla="*/ 236 h 1167"/>
                <a:gd name="T88" fmla="*/ 297 w 793"/>
                <a:gd name="T89" fmla="*/ 215 h 1167"/>
                <a:gd name="T90" fmla="*/ 341 w 793"/>
                <a:gd name="T91" fmla="*/ 194 h 1167"/>
                <a:gd name="T92" fmla="*/ 374 w 793"/>
                <a:gd name="T93" fmla="*/ 174 h 1167"/>
                <a:gd name="T94" fmla="*/ 396 w 793"/>
                <a:gd name="T95" fmla="*/ 153 h 1167"/>
                <a:gd name="T96" fmla="*/ 407 w 793"/>
                <a:gd name="T97" fmla="*/ 122 h 1167"/>
                <a:gd name="T98" fmla="*/ 407 w 793"/>
                <a:gd name="T99" fmla="*/ 82 h 1167"/>
                <a:gd name="T100" fmla="*/ 430 w 793"/>
                <a:gd name="T101" fmla="*/ 41 h 1167"/>
                <a:gd name="T102" fmla="*/ 451 w 793"/>
                <a:gd name="T103" fmla="*/ 21 h 116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93"/>
                <a:gd name="T157" fmla="*/ 0 h 1167"/>
                <a:gd name="T158" fmla="*/ 793 w 793"/>
                <a:gd name="T159" fmla="*/ 1167 h 116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93" h="1167">
                  <a:moveTo>
                    <a:pt x="462" y="0"/>
                  </a:moveTo>
                  <a:lnTo>
                    <a:pt x="473" y="0"/>
                  </a:lnTo>
                  <a:lnTo>
                    <a:pt x="473" y="51"/>
                  </a:lnTo>
                  <a:lnTo>
                    <a:pt x="484" y="51"/>
                  </a:lnTo>
                  <a:lnTo>
                    <a:pt x="484" y="72"/>
                  </a:lnTo>
                  <a:lnTo>
                    <a:pt x="495" y="72"/>
                  </a:lnTo>
                  <a:lnTo>
                    <a:pt x="495" y="215"/>
                  </a:lnTo>
                  <a:lnTo>
                    <a:pt x="506" y="215"/>
                  </a:lnTo>
                  <a:lnTo>
                    <a:pt x="506" y="266"/>
                  </a:lnTo>
                  <a:lnTo>
                    <a:pt x="517" y="266"/>
                  </a:lnTo>
                  <a:lnTo>
                    <a:pt x="517" y="316"/>
                  </a:lnTo>
                  <a:lnTo>
                    <a:pt x="528" y="316"/>
                  </a:lnTo>
                  <a:lnTo>
                    <a:pt x="528" y="348"/>
                  </a:lnTo>
                  <a:lnTo>
                    <a:pt x="539" y="348"/>
                  </a:lnTo>
                  <a:lnTo>
                    <a:pt x="539" y="379"/>
                  </a:lnTo>
                  <a:lnTo>
                    <a:pt x="550" y="379"/>
                  </a:lnTo>
                  <a:lnTo>
                    <a:pt x="550" y="399"/>
                  </a:lnTo>
                  <a:lnTo>
                    <a:pt x="562" y="399"/>
                  </a:lnTo>
                  <a:lnTo>
                    <a:pt x="562" y="420"/>
                  </a:lnTo>
                  <a:lnTo>
                    <a:pt x="572" y="420"/>
                  </a:lnTo>
                  <a:lnTo>
                    <a:pt x="572" y="450"/>
                  </a:lnTo>
                  <a:lnTo>
                    <a:pt x="584" y="450"/>
                  </a:lnTo>
                  <a:lnTo>
                    <a:pt x="584" y="471"/>
                  </a:lnTo>
                  <a:lnTo>
                    <a:pt x="594" y="471"/>
                  </a:lnTo>
                  <a:lnTo>
                    <a:pt x="594" y="491"/>
                  </a:lnTo>
                  <a:lnTo>
                    <a:pt x="605" y="491"/>
                  </a:lnTo>
                  <a:lnTo>
                    <a:pt x="605" y="501"/>
                  </a:lnTo>
                  <a:lnTo>
                    <a:pt x="616" y="501"/>
                  </a:lnTo>
                  <a:lnTo>
                    <a:pt x="616" y="521"/>
                  </a:lnTo>
                  <a:lnTo>
                    <a:pt x="627" y="521"/>
                  </a:lnTo>
                  <a:lnTo>
                    <a:pt x="627" y="532"/>
                  </a:lnTo>
                  <a:lnTo>
                    <a:pt x="638" y="532"/>
                  </a:lnTo>
                  <a:lnTo>
                    <a:pt x="638" y="542"/>
                  </a:lnTo>
                  <a:lnTo>
                    <a:pt x="649" y="542"/>
                  </a:lnTo>
                  <a:lnTo>
                    <a:pt x="649" y="552"/>
                  </a:lnTo>
                  <a:lnTo>
                    <a:pt x="660" y="552"/>
                  </a:lnTo>
                  <a:lnTo>
                    <a:pt x="660" y="572"/>
                  </a:lnTo>
                  <a:lnTo>
                    <a:pt x="672" y="572"/>
                  </a:lnTo>
                  <a:lnTo>
                    <a:pt x="672" y="583"/>
                  </a:lnTo>
                  <a:lnTo>
                    <a:pt x="683" y="583"/>
                  </a:lnTo>
                  <a:lnTo>
                    <a:pt x="683" y="594"/>
                  </a:lnTo>
                  <a:lnTo>
                    <a:pt x="694" y="594"/>
                  </a:lnTo>
                  <a:lnTo>
                    <a:pt x="694" y="604"/>
                  </a:lnTo>
                  <a:lnTo>
                    <a:pt x="705" y="604"/>
                  </a:lnTo>
                  <a:lnTo>
                    <a:pt x="705" y="614"/>
                  </a:lnTo>
                  <a:lnTo>
                    <a:pt x="716" y="614"/>
                  </a:lnTo>
                  <a:lnTo>
                    <a:pt x="716" y="644"/>
                  </a:lnTo>
                  <a:lnTo>
                    <a:pt x="726" y="644"/>
                  </a:lnTo>
                  <a:lnTo>
                    <a:pt x="726" y="676"/>
                  </a:lnTo>
                  <a:lnTo>
                    <a:pt x="737" y="676"/>
                  </a:lnTo>
                  <a:lnTo>
                    <a:pt x="737" y="705"/>
                  </a:lnTo>
                  <a:lnTo>
                    <a:pt x="748" y="705"/>
                  </a:lnTo>
                  <a:lnTo>
                    <a:pt x="748" y="767"/>
                  </a:lnTo>
                  <a:lnTo>
                    <a:pt x="759" y="767"/>
                  </a:lnTo>
                  <a:lnTo>
                    <a:pt x="759" y="787"/>
                  </a:lnTo>
                  <a:lnTo>
                    <a:pt x="770" y="787"/>
                  </a:lnTo>
                  <a:lnTo>
                    <a:pt x="770" y="819"/>
                  </a:lnTo>
                  <a:lnTo>
                    <a:pt x="759" y="819"/>
                  </a:lnTo>
                  <a:lnTo>
                    <a:pt x="759" y="829"/>
                  </a:lnTo>
                  <a:lnTo>
                    <a:pt x="781" y="829"/>
                  </a:lnTo>
                  <a:lnTo>
                    <a:pt x="781" y="889"/>
                  </a:lnTo>
                  <a:lnTo>
                    <a:pt x="792" y="889"/>
                  </a:lnTo>
                  <a:lnTo>
                    <a:pt x="792" y="1064"/>
                  </a:lnTo>
                  <a:lnTo>
                    <a:pt x="781" y="1064"/>
                  </a:lnTo>
                  <a:lnTo>
                    <a:pt x="781" y="1115"/>
                  </a:lnTo>
                  <a:lnTo>
                    <a:pt x="770" y="1115"/>
                  </a:lnTo>
                  <a:lnTo>
                    <a:pt x="770" y="1135"/>
                  </a:lnTo>
                  <a:lnTo>
                    <a:pt x="759" y="1135"/>
                  </a:lnTo>
                  <a:lnTo>
                    <a:pt x="759" y="1145"/>
                  </a:lnTo>
                  <a:lnTo>
                    <a:pt x="737" y="1145"/>
                  </a:lnTo>
                  <a:lnTo>
                    <a:pt x="737" y="1156"/>
                  </a:lnTo>
                  <a:lnTo>
                    <a:pt x="605" y="1156"/>
                  </a:lnTo>
                  <a:lnTo>
                    <a:pt x="605" y="1166"/>
                  </a:lnTo>
                  <a:lnTo>
                    <a:pt x="539" y="1166"/>
                  </a:lnTo>
                  <a:lnTo>
                    <a:pt x="539" y="1156"/>
                  </a:lnTo>
                  <a:lnTo>
                    <a:pt x="462" y="1156"/>
                  </a:lnTo>
                  <a:lnTo>
                    <a:pt x="462" y="1145"/>
                  </a:lnTo>
                  <a:lnTo>
                    <a:pt x="396" y="1145"/>
                  </a:lnTo>
                  <a:lnTo>
                    <a:pt x="396" y="1135"/>
                  </a:lnTo>
                  <a:lnTo>
                    <a:pt x="363" y="1135"/>
                  </a:lnTo>
                  <a:lnTo>
                    <a:pt x="363" y="1125"/>
                  </a:lnTo>
                  <a:lnTo>
                    <a:pt x="341" y="1125"/>
                  </a:lnTo>
                  <a:lnTo>
                    <a:pt x="341" y="1115"/>
                  </a:lnTo>
                  <a:lnTo>
                    <a:pt x="319" y="1115"/>
                  </a:lnTo>
                  <a:lnTo>
                    <a:pt x="319" y="1105"/>
                  </a:lnTo>
                  <a:lnTo>
                    <a:pt x="297" y="1105"/>
                  </a:lnTo>
                  <a:lnTo>
                    <a:pt x="297" y="1094"/>
                  </a:lnTo>
                  <a:lnTo>
                    <a:pt x="286" y="1094"/>
                  </a:lnTo>
                  <a:lnTo>
                    <a:pt x="286" y="1084"/>
                  </a:lnTo>
                  <a:lnTo>
                    <a:pt x="275" y="1084"/>
                  </a:lnTo>
                  <a:lnTo>
                    <a:pt x="275" y="1074"/>
                  </a:lnTo>
                  <a:lnTo>
                    <a:pt x="253" y="1074"/>
                  </a:lnTo>
                  <a:lnTo>
                    <a:pt x="253" y="1064"/>
                  </a:lnTo>
                  <a:lnTo>
                    <a:pt x="242" y="1064"/>
                  </a:lnTo>
                  <a:lnTo>
                    <a:pt x="242" y="1054"/>
                  </a:lnTo>
                  <a:lnTo>
                    <a:pt x="230" y="1054"/>
                  </a:lnTo>
                  <a:lnTo>
                    <a:pt x="230" y="1043"/>
                  </a:lnTo>
                  <a:lnTo>
                    <a:pt x="208" y="1043"/>
                  </a:lnTo>
                  <a:lnTo>
                    <a:pt x="208" y="1034"/>
                  </a:lnTo>
                  <a:lnTo>
                    <a:pt x="198" y="1034"/>
                  </a:lnTo>
                  <a:lnTo>
                    <a:pt x="198" y="1023"/>
                  </a:lnTo>
                  <a:lnTo>
                    <a:pt x="187" y="1023"/>
                  </a:lnTo>
                  <a:lnTo>
                    <a:pt x="187" y="1003"/>
                  </a:lnTo>
                  <a:lnTo>
                    <a:pt x="176" y="1003"/>
                  </a:lnTo>
                  <a:lnTo>
                    <a:pt x="176" y="962"/>
                  </a:lnTo>
                  <a:lnTo>
                    <a:pt x="187" y="962"/>
                  </a:lnTo>
                  <a:lnTo>
                    <a:pt x="187" y="910"/>
                  </a:lnTo>
                  <a:lnTo>
                    <a:pt x="198" y="910"/>
                  </a:lnTo>
                  <a:lnTo>
                    <a:pt x="198" y="889"/>
                  </a:lnTo>
                  <a:lnTo>
                    <a:pt x="208" y="889"/>
                  </a:lnTo>
                  <a:lnTo>
                    <a:pt x="208" y="860"/>
                  </a:lnTo>
                  <a:lnTo>
                    <a:pt x="219" y="860"/>
                  </a:lnTo>
                  <a:lnTo>
                    <a:pt x="219" y="839"/>
                  </a:lnTo>
                  <a:lnTo>
                    <a:pt x="230" y="839"/>
                  </a:lnTo>
                  <a:lnTo>
                    <a:pt x="230" y="819"/>
                  </a:lnTo>
                  <a:lnTo>
                    <a:pt x="242" y="819"/>
                  </a:lnTo>
                  <a:lnTo>
                    <a:pt x="242" y="808"/>
                  </a:lnTo>
                  <a:lnTo>
                    <a:pt x="253" y="808"/>
                  </a:lnTo>
                  <a:lnTo>
                    <a:pt x="253" y="798"/>
                  </a:lnTo>
                  <a:lnTo>
                    <a:pt x="264" y="798"/>
                  </a:lnTo>
                  <a:lnTo>
                    <a:pt x="264" y="787"/>
                  </a:lnTo>
                  <a:lnTo>
                    <a:pt x="275" y="787"/>
                  </a:lnTo>
                  <a:lnTo>
                    <a:pt x="275" y="778"/>
                  </a:lnTo>
                  <a:lnTo>
                    <a:pt x="308" y="778"/>
                  </a:lnTo>
                  <a:lnTo>
                    <a:pt x="308" y="787"/>
                  </a:lnTo>
                  <a:lnTo>
                    <a:pt x="319" y="787"/>
                  </a:lnTo>
                  <a:lnTo>
                    <a:pt x="319" y="778"/>
                  </a:lnTo>
                  <a:lnTo>
                    <a:pt x="396" y="778"/>
                  </a:lnTo>
                  <a:lnTo>
                    <a:pt x="396" y="767"/>
                  </a:lnTo>
                  <a:lnTo>
                    <a:pt x="242" y="767"/>
                  </a:lnTo>
                  <a:lnTo>
                    <a:pt x="242" y="757"/>
                  </a:lnTo>
                  <a:lnTo>
                    <a:pt x="219" y="757"/>
                  </a:lnTo>
                  <a:lnTo>
                    <a:pt x="219" y="747"/>
                  </a:lnTo>
                  <a:lnTo>
                    <a:pt x="198" y="747"/>
                  </a:lnTo>
                  <a:lnTo>
                    <a:pt x="198" y="736"/>
                  </a:lnTo>
                  <a:lnTo>
                    <a:pt x="176" y="736"/>
                  </a:lnTo>
                  <a:lnTo>
                    <a:pt x="176" y="726"/>
                  </a:lnTo>
                  <a:lnTo>
                    <a:pt x="154" y="726"/>
                  </a:lnTo>
                  <a:lnTo>
                    <a:pt x="154" y="715"/>
                  </a:lnTo>
                  <a:lnTo>
                    <a:pt x="143" y="715"/>
                  </a:lnTo>
                  <a:lnTo>
                    <a:pt x="143" y="705"/>
                  </a:lnTo>
                  <a:lnTo>
                    <a:pt x="121" y="705"/>
                  </a:lnTo>
                  <a:lnTo>
                    <a:pt x="121" y="695"/>
                  </a:lnTo>
                  <a:lnTo>
                    <a:pt x="109" y="695"/>
                  </a:lnTo>
                  <a:lnTo>
                    <a:pt x="109" y="685"/>
                  </a:lnTo>
                  <a:lnTo>
                    <a:pt x="98" y="685"/>
                  </a:lnTo>
                  <a:lnTo>
                    <a:pt x="98" y="676"/>
                  </a:lnTo>
                  <a:lnTo>
                    <a:pt x="87" y="676"/>
                  </a:lnTo>
                  <a:lnTo>
                    <a:pt x="87" y="665"/>
                  </a:lnTo>
                  <a:lnTo>
                    <a:pt x="76" y="665"/>
                  </a:lnTo>
                  <a:lnTo>
                    <a:pt x="76" y="655"/>
                  </a:lnTo>
                  <a:lnTo>
                    <a:pt x="66" y="655"/>
                  </a:lnTo>
                  <a:lnTo>
                    <a:pt x="66" y="644"/>
                  </a:lnTo>
                  <a:lnTo>
                    <a:pt x="55" y="644"/>
                  </a:lnTo>
                  <a:lnTo>
                    <a:pt x="55" y="624"/>
                  </a:lnTo>
                  <a:lnTo>
                    <a:pt x="44" y="624"/>
                  </a:lnTo>
                  <a:lnTo>
                    <a:pt x="44" y="594"/>
                  </a:lnTo>
                  <a:lnTo>
                    <a:pt x="33" y="594"/>
                  </a:lnTo>
                  <a:lnTo>
                    <a:pt x="33" y="420"/>
                  </a:lnTo>
                  <a:lnTo>
                    <a:pt x="21" y="420"/>
                  </a:lnTo>
                  <a:lnTo>
                    <a:pt x="21" y="388"/>
                  </a:lnTo>
                  <a:lnTo>
                    <a:pt x="11" y="388"/>
                  </a:lnTo>
                  <a:lnTo>
                    <a:pt x="11" y="358"/>
                  </a:lnTo>
                  <a:lnTo>
                    <a:pt x="0" y="358"/>
                  </a:lnTo>
                  <a:lnTo>
                    <a:pt x="0" y="287"/>
                  </a:lnTo>
                  <a:lnTo>
                    <a:pt x="76" y="287"/>
                  </a:lnTo>
                  <a:lnTo>
                    <a:pt x="76" y="277"/>
                  </a:lnTo>
                  <a:lnTo>
                    <a:pt x="98" y="277"/>
                  </a:lnTo>
                  <a:lnTo>
                    <a:pt x="98" y="266"/>
                  </a:lnTo>
                  <a:lnTo>
                    <a:pt x="132" y="266"/>
                  </a:lnTo>
                  <a:lnTo>
                    <a:pt x="132" y="256"/>
                  </a:lnTo>
                  <a:lnTo>
                    <a:pt x="165" y="256"/>
                  </a:lnTo>
                  <a:lnTo>
                    <a:pt x="165" y="245"/>
                  </a:lnTo>
                  <a:lnTo>
                    <a:pt x="198" y="245"/>
                  </a:lnTo>
                  <a:lnTo>
                    <a:pt x="198" y="236"/>
                  </a:lnTo>
                  <a:lnTo>
                    <a:pt x="242" y="236"/>
                  </a:lnTo>
                  <a:lnTo>
                    <a:pt x="242" y="225"/>
                  </a:lnTo>
                  <a:lnTo>
                    <a:pt x="275" y="225"/>
                  </a:lnTo>
                  <a:lnTo>
                    <a:pt x="275" y="215"/>
                  </a:lnTo>
                  <a:lnTo>
                    <a:pt x="297" y="215"/>
                  </a:lnTo>
                  <a:lnTo>
                    <a:pt x="297" y="204"/>
                  </a:lnTo>
                  <a:lnTo>
                    <a:pt x="319" y="204"/>
                  </a:lnTo>
                  <a:lnTo>
                    <a:pt x="319" y="194"/>
                  </a:lnTo>
                  <a:lnTo>
                    <a:pt x="341" y="194"/>
                  </a:lnTo>
                  <a:lnTo>
                    <a:pt x="341" y="185"/>
                  </a:lnTo>
                  <a:lnTo>
                    <a:pt x="363" y="185"/>
                  </a:lnTo>
                  <a:lnTo>
                    <a:pt x="363" y="174"/>
                  </a:lnTo>
                  <a:lnTo>
                    <a:pt x="374" y="174"/>
                  </a:lnTo>
                  <a:lnTo>
                    <a:pt x="374" y="164"/>
                  </a:lnTo>
                  <a:lnTo>
                    <a:pt x="385" y="164"/>
                  </a:lnTo>
                  <a:lnTo>
                    <a:pt x="385" y="153"/>
                  </a:lnTo>
                  <a:lnTo>
                    <a:pt x="396" y="153"/>
                  </a:lnTo>
                  <a:lnTo>
                    <a:pt x="396" y="132"/>
                  </a:lnTo>
                  <a:lnTo>
                    <a:pt x="430" y="132"/>
                  </a:lnTo>
                  <a:lnTo>
                    <a:pt x="430" y="122"/>
                  </a:lnTo>
                  <a:lnTo>
                    <a:pt x="407" y="122"/>
                  </a:lnTo>
                  <a:lnTo>
                    <a:pt x="407" y="112"/>
                  </a:lnTo>
                  <a:lnTo>
                    <a:pt x="396" y="112"/>
                  </a:lnTo>
                  <a:lnTo>
                    <a:pt x="396" y="82"/>
                  </a:lnTo>
                  <a:lnTo>
                    <a:pt x="407" y="82"/>
                  </a:lnTo>
                  <a:lnTo>
                    <a:pt x="407" y="61"/>
                  </a:lnTo>
                  <a:lnTo>
                    <a:pt x="418" y="61"/>
                  </a:lnTo>
                  <a:lnTo>
                    <a:pt x="418" y="41"/>
                  </a:lnTo>
                  <a:lnTo>
                    <a:pt x="430" y="41"/>
                  </a:lnTo>
                  <a:lnTo>
                    <a:pt x="430" y="31"/>
                  </a:lnTo>
                  <a:lnTo>
                    <a:pt x="440" y="31"/>
                  </a:lnTo>
                  <a:lnTo>
                    <a:pt x="440" y="21"/>
                  </a:lnTo>
                  <a:lnTo>
                    <a:pt x="451" y="21"/>
                  </a:lnTo>
                  <a:lnTo>
                    <a:pt x="451" y="10"/>
                  </a:lnTo>
                  <a:lnTo>
                    <a:pt x="462" y="10"/>
                  </a:lnTo>
                  <a:lnTo>
                    <a:pt x="462" y="0"/>
                  </a:lnTo>
                </a:path>
              </a:pathLst>
            </a:custGeom>
            <a:solidFill>
              <a:srgbClr val="0084FF"/>
            </a:solidFill>
            <a:ln w="12700" cap="rnd" cmpd="sng">
              <a:noFill/>
              <a:prstDash val="solid"/>
              <a:round/>
              <a:headEnd type="none" w="med" len="med"/>
              <a:tailEnd type="none" w="med" len="med"/>
            </a:ln>
          </p:spPr>
          <p:txBody>
            <a:bodyPr/>
            <a:lstStyle/>
            <a:p>
              <a:endParaRPr lang="zh-TW" altLang="en-US"/>
            </a:p>
          </p:txBody>
        </p:sp>
        <p:sp>
          <p:nvSpPr>
            <p:cNvPr id="88108" name="Freeform 82"/>
            <p:cNvSpPr>
              <a:spLocks/>
            </p:cNvSpPr>
            <p:nvPr/>
          </p:nvSpPr>
          <p:spPr bwMode="auto">
            <a:xfrm>
              <a:off x="2922" y="2984"/>
              <a:ext cx="42" cy="49"/>
            </a:xfrm>
            <a:custGeom>
              <a:avLst/>
              <a:gdLst>
                <a:gd name="T0" fmla="*/ 21 w 42"/>
                <a:gd name="T1" fmla="*/ 0 h 49"/>
                <a:gd name="T2" fmla="*/ 31 w 42"/>
                <a:gd name="T3" fmla="*/ 0 h 49"/>
                <a:gd name="T4" fmla="*/ 31 w 42"/>
                <a:gd name="T5" fmla="*/ 10 h 49"/>
                <a:gd name="T6" fmla="*/ 41 w 42"/>
                <a:gd name="T7" fmla="*/ 10 h 49"/>
                <a:gd name="T8" fmla="*/ 41 w 42"/>
                <a:gd name="T9" fmla="*/ 20 h 49"/>
                <a:gd name="T10" fmla="*/ 31 w 42"/>
                <a:gd name="T11" fmla="*/ 20 h 49"/>
                <a:gd name="T12" fmla="*/ 31 w 42"/>
                <a:gd name="T13" fmla="*/ 10 h 49"/>
                <a:gd name="T14" fmla="*/ 21 w 42"/>
                <a:gd name="T15" fmla="*/ 10 h 49"/>
                <a:gd name="T16" fmla="*/ 21 w 42"/>
                <a:gd name="T17" fmla="*/ 20 h 49"/>
                <a:gd name="T18" fmla="*/ 10 w 42"/>
                <a:gd name="T19" fmla="*/ 20 h 49"/>
                <a:gd name="T20" fmla="*/ 10 w 42"/>
                <a:gd name="T21" fmla="*/ 38 h 49"/>
                <a:gd name="T22" fmla="*/ 31 w 42"/>
                <a:gd name="T23" fmla="*/ 38 h 49"/>
                <a:gd name="T24" fmla="*/ 31 w 42"/>
                <a:gd name="T25" fmla="*/ 29 h 49"/>
                <a:gd name="T26" fmla="*/ 41 w 42"/>
                <a:gd name="T27" fmla="*/ 29 h 49"/>
                <a:gd name="T28" fmla="*/ 41 w 42"/>
                <a:gd name="T29" fmla="*/ 38 h 49"/>
                <a:gd name="T30" fmla="*/ 31 w 42"/>
                <a:gd name="T31" fmla="*/ 38 h 49"/>
                <a:gd name="T32" fmla="*/ 31 w 42"/>
                <a:gd name="T33" fmla="*/ 48 h 49"/>
                <a:gd name="T34" fmla="*/ 0 w 42"/>
                <a:gd name="T35" fmla="*/ 48 h 49"/>
                <a:gd name="T36" fmla="*/ 0 w 42"/>
                <a:gd name="T37" fmla="*/ 20 h 49"/>
                <a:gd name="T38" fmla="*/ 10 w 42"/>
                <a:gd name="T39" fmla="*/ 20 h 49"/>
                <a:gd name="T40" fmla="*/ 10 w 42"/>
                <a:gd name="T41" fmla="*/ 10 h 49"/>
                <a:gd name="T42" fmla="*/ 21 w 42"/>
                <a:gd name="T43" fmla="*/ 10 h 49"/>
                <a:gd name="T44" fmla="*/ 21 w 42"/>
                <a:gd name="T45" fmla="*/ 0 h 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2"/>
                <a:gd name="T70" fmla="*/ 0 h 49"/>
                <a:gd name="T71" fmla="*/ 42 w 42"/>
                <a:gd name="T72" fmla="*/ 49 h 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2" h="49">
                  <a:moveTo>
                    <a:pt x="21" y="0"/>
                  </a:moveTo>
                  <a:lnTo>
                    <a:pt x="31" y="0"/>
                  </a:lnTo>
                  <a:lnTo>
                    <a:pt x="31" y="10"/>
                  </a:lnTo>
                  <a:lnTo>
                    <a:pt x="41" y="10"/>
                  </a:lnTo>
                  <a:lnTo>
                    <a:pt x="41" y="20"/>
                  </a:lnTo>
                  <a:lnTo>
                    <a:pt x="31" y="20"/>
                  </a:lnTo>
                  <a:lnTo>
                    <a:pt x="31" y="10"/>
                  </a:lnTo>
                  <a:lnTo>
                    <a:pt x="21" y="10"/>
                  </a:lnTo>
                  <a:lnTo>
                    <a:pt x="21" y="20"/>
                  </a:lnTo>
                  <a:lnTo>
                    <a:pt x="10" y="20"/>
                  </a:lnTo>
                  <a:lnTo>
                    <a:pt x="10" y="38"/>
                  </a:lnTo>
                  <a:lnTo>
                    <a:pt x="31" y="38"/>
                  </a:lnTo>
                  <a:lnTo>
                    <a:pt x="31" y="29"/>
                  </a:lnTo>
                  <a:lnTo>
                    <a:pt x="41" y="29"/>
                  </a:lnTo>
                  <a:lnTo>
                    <a:pt x="41" y="38"/>
                  </a:lnTo>
                  <a:lnTo>
                    <a:pt x="31" y="38"/>
                  </a:lnTo>
                  <a:lnTo>
                    <a:pt x="31" y="48"/>
                  </a:lnTo>
                  <a:lnTo>
                    <a:pt x="0" y="48"/>
                  </a:lnTo>
                  <a:lnTo>
                    <a:pt x="0" y="20"/>
                  </a:lnTo>
                  <a:lnTo>
                    <a:pt x="10" y="20"/>
                  </a:lnTo>
                  <a:lnTo>
                    <a:pt x="10" y="10"/>
                  </a:lnTo>
                  <a:lnTo>
                    <a:pt x="21" y="10"/>
                  </a:lnTo>
                  <a:lnTo>
                    <a:pt x="21"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09" name="Freeform 83"/>
            <p:cNvSpPr>
              <a:spLocks/>
            </p:cNvSpPr>
            <p:nvPr/>
          </p:nvSpPr>
          <p:spPr bwMode="auto">
            <a:xfrm>
              <a:off x="3685" y="2995"/>
              <a:ext cx="784" cy="1064"/>
            </a:xfrm>
            <a:custGeom>
              <a:avLst/>
              <a:gdLst>
                <a:gd name="T0" fmla="*/ 298 w 784"/>
                <a:gd name="T1" fmla="*/ 51 h 1064"/>
                <a:gd name="T2" fmla="*/ 331 w 784"/>
                <a:gd name="T3" fmla="*/ 72 h 1064"/>
                <a:gd name="T4" fmla="*/ 375 w 784"/>
                <a:gd name="T5" fmla="*/ 101 h 1064"/>
                <a:gd name="T6" fmla="*/ 408 w 784"/>
                <a:gd name="T7" fmla="*/ 285 h 1064"/>
                <a:gd name="T8" fmla="*/ 474 w 784"/>
                <a:gd name="T9" fmla="*/ 153 h 1064"/>
                <a:gd name="T10" fmla="*/ 507 w 784"/>
                <a:gd name="T11" fmla="*/ 173 h 1064"/>
                <a:gd name="T12" fmla="*/ 606 w 784"/>
                <a:gd name="T13" fmla="*/ 184 h 1064"/>
                <a:gd name="T14" fmla="*/ 650 w 784"/>
                <a:gd name="T15" fmla="*/ 205 h 1064"/>
                <a:gd name="T16" fmla="*/ 672 w 784"/>
                <a:gd name="T17" fmla="*/ 245 h 1064"/>
                <a:gd name="T18" fmla="*/ 706 w 784"/>
                <a:gd name="T19" fmla="*/ 296 h 1064"/>
                <a:gd name="T20" fmla="*/ 727 w 784"/>
                <a:gd name="T21" fmla="*/ 347 h 1064"/>
                <a:gd name="T22" fmla="*/ 760 w 784"/>
                <a:gd name="T23" fmla="*/ 409 h 1064"/>
                <a:gd name="T24" fmla="*/ 783 w 784"/>
                <a:gd name="T25" fmla="*/ 674 h 1064"/>
                <a:gd name="T26" fmla="*/ 749 w 784"/>
                <a:gd name="T27" fmla="*/ 716 h 1064"/>
                <a:gd name="T28" fmla="*/ 727 w 784"/>
                <a:gd name="T29" fmla="*/ 747 h 1064"/>
                <a:gd name="T30" fmla="*/ 695 w 784"/>
                <a:gd name="T31" fmla="*/ 767 h 1064"/>
                <a:gd name="T32" fmla="*/ 672 w 784"/>
                <a:gd name="T33" fmla="*/ 797 h 1064"/>
                <a:gd name="T34" fmla="*/ 706 w 784"/>
                <a:gd name="T35" fmla="*/ 838 h 1064"/>
                <a:gd name="T36" fmla="*/ 727 w 784"/>
                <a:gd name="T37" fmla="*/ 972 h 1064"/>
                <a:gd name="T38" fmla="*/ 717 w 784"/>
                <a:gd name="T39" fmla="*/ 1032 h 1064"/>
                <a:gd name="T40" fmla="*/ 617 w 784"/>
                <a:gd name="T41" fmla="*/ 1063 h 1064"/>
                <a:gd name="T42" fmla="*/ 254 w 784"/>
                <a:gd name="T43" fmla="*/ 1043 h 1064"/>
                <a:gd name="T44" fmla="*/ 34 w 784"/>
                <a:gd name="T45" fmla="*/ 1012 h 1064"/>
                <a:gd name="T46" fmla="*/ 12 w 784"/>
                <a:gd name="T47" fmla="*/ 972 h 1064"/>
                <a:gd name="T48" fmla="*/ 34 w 784"/>
                <a:gd name="T49" fmla="*/ 777 h 1064"/>
                <a:gd name="T50" fmla="*/ 66 w 784"/>
                <a:gd name="T51" fmla="*/ 747 h 1064"/>
                <a:gd name="T52" fmla="*/ 99 w 784"/>
                <a:gd name="T53" fmla="*/ 716 h 1064"/>
                <a:gd name="T54" fmla="*/ 177 w 784"/>
                <a:gd name="T55" fmla="*/ 716 h 1064"/>
                <a:gd name="T56" fmla="*/ 254 w 784"/>
                <a:gd name="T57" fmla="*/ 747 h 1064"/>
                <a:gd name="T58" fmla="*/ 353 w 784"/>
                <a:gd name="T59" fmla="*/ 767 h 1064"/>
                <a:gd name="T60" fmla="*/ 375 w 784"/>
                <a:gd name="T61" fmla="*/ 797 h 1064"/>
                <a:gd name="T62" fmla="*/ 408 w 784"/>
                <a:gd name="T63" fmla="*/ 828 h 1064"/>
                <a:gd name="T64" fmla="*/ 430 w 784"/>
                <a:gd name="T65" fmla="*/ 868 h 1064"/>
                <a:gd name="T66" fmla="*/ 441 w 784"/>
                <a:gd name="T67" fmla="*/ 828 h 1064"/>
                <a:gd name="T68" fmla="*/ 419 w 784"/>
                <a:gd name="T69" fmla="*/ 767 h 1064"/>
                <a:gd name="T70" fmla="*/ 386 w 784"/>
                <a:gd name="T71" fmla="*/ 736 h 1064"/>
                <a:gd name="T72" fmla="*/ 364 w 784"/>
                <a:gd name="T73" fmla="*/ 684 h 1064"/>
                <a:gd name="T74" fmla="*/ 331 w 784"/>
                <a:gd name="T75" fmla="*/ 644 h 1064"/>
                <a:gd name="T76" fmla="*/ 309 w 784"/>
                <a:gd name="T77" fmla="*/ 583 h 1064"/>
                <a:gd name="T78" fmla="*/ 321 w 784"/>
                <a:gd name="T79" fmla="*/ 541 h 1064"/>
                <a:gd name="T80" fmla="*/ 331 w 784"/>
                <a:gd name="T81" fmla="*/ 511 h 1064"/>
                <a:gd name="T82" fmla="*/ 298 w 784"/>
                <a:gd name="T83" fmla="*/ 532 h 1064"/>
                <a:gd name="T84" fmla="*/ 276 w 784"/>
                <a:gd name="T85" fmla="*/ 563 h 1064"/>
                <a:gd name="T86" fmla="*/ 198 w 784"/>
                <a:gd name="T87" fmla="*/ 583 h 1064"/>
                <a:gd name="T88" fmla="*/ 88 w 784"/>
                <a:gd name="T89" fmla="*/ 563 h 1064"/>
                <a:gd name="T90" fmla="*/ 121 w 784"/>
                <a:gd name="T91" fmla="*/ 511 h 1064"/>
                <a:gd name="T92" fmla="*/ 144 w 784"/>
                <a:gd name="T93" fmla="*/ 389 h 1064"/>
                <a:gd name="T94" fmla="*/ 177 w 784"/>
                <a:gd name="T95" fmla="*/ 316 h 1064"/>
                <a:gd name="T96" fmla="*/ 198 w 784"/>
                <a:gd name="T97" fmla="*/ 142 h 1064"/>
                <a:gd name="T98" fmla="*/ 232 w 784"/>
                <a:gd name="T99" fmla="*/ 81 h 1064"/>
                <a:gd name="T100" fmla="*/ 254 w 784"/>
                <a:gd name="T101" fmla="*/ 30 h 10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84"/>
                <a:gd name="T154" fmla="*/ 0 h 1064"/>
                <a:gd name="T155" fmla="*/ 784 w 784"/>
                <a:gd name="T156" fmla="*/ 1064 h 106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84" h="1064">
                  <a:moveTo>
                    <a:pt x="265" y="0"/>
                  </a:moveTo>
                  <a:lnTo>
                    <a:pt x="287" y="0"/>
                  </a:lnTo>
                  <a:lnTo>
                    <a:pt x="287" y="10"/>
                  </a:lnTo>
                  <a:lnTo>
                    <a:pt x="298" y="10"/>
                  </a:lnTo>
                  <a:lnTo>
                    <a:pt x="298" y="51"/>
                  </a:lnTo>
                  <a:lnTo>
                    <a:pt x="309" y="51"/>
                  </a:lnTo>
                  <a:lnTo>
                    <a:pt x="309" y="61"/>
                  </a:lnTo>
                  <a:lnTo>
                    <a:pt x="321" y="61"/>
                  </a:lnTo>
                  <a:lnTo>
                    <a:pt x="321" y="72"/>
                  </a:lnTo>
                  <a:lnTo>
                    <a:pt x="331" y="72"/>
                  </a:lnTo>
                  <a:lnTo>
                    <a:pt x="331" y="81"/>
                  </a:lnTo>
                  <a:lnTo>
                    <a:pt x="341" y="81"/>
                  </a:lnTo>
                  <a:lnTo>
                    <a:pt x="341" y="91"/>
                  </a:lnTo>
                  <a:lnTo>
                    <a:pt x="375" y="91"/>
                  </a:lnTo>
                  <a:lnTo>
                    <a:pt x="375" y="101"/>
                  </a:lnTo>
                  <a:lnTo>
                    <a:pt x="397" y="101"/>
                  </a:lnTo>
                  <a:lnTo>
                    <a:pt x="397" y="276"/>
                  </a:lnTo>
                  <a:lnTo>
                    <a:pt x="309" y="276"/>
                  </a:lnTo>
                  <a:lnTo>
                    <a:pt x="309" y="285"/>
                  </a:lnTo>
                  <a:lnTo>
                    <a:pt x="408" y="285"/>
                  </a:lnTo>
                  <a:lnTo>
                    <a:pt x="408" y="132"/>
                  </a:lnTo>
                  <a:lnTo>
                    <a:pt x="453" y="132"/>
                  </a:lnTo>
                  <a:lnTo>
                    <a:pt x="453" y="142"/>
                  </a:lnTo>
                  <a:lnTo>
                    <a:pt x="474" y="142"/>
                  </a:lnTo>
                  <a:lnTo>
                    <a:pt x="474" y="153"/>
                  </a:lnTo>
                  <a:lnTo>
                    <a:pt x="485" y="153"/>
                  </a:lnTo>
                  <a:lnTo>
                    <a:pt x="485" y="163"/>
                  </a:lnTo>
                  <a:lnTo>
                    <a:pt x="496" y="163"/>
                  </a:lnTo>
                  <a:lnTo>
                    <a:pt x="496" y="173"/>
                  </a:lnTo>
                  <a:lnTo>
                    <a:pt x="507" y="173"/>
                  </a:lnTo>
                  <a:lnTo>
                    <a:pt x="507" y="184"/>
                  </a:lnTo>
                  <a:lnTo>
                    <a:pt x="518" y="184"/>
                  </a:lnTo>
                  <a:lnTo>
                    <a:pt x="518" y="173"/>
                  </a:lnTo>
                  <a:lnTo>
                    <a:pt x="606" y="173"/>
                  </a:lnTo>
                  <a:lnTo>
                    <a:pt x="606" y="184"/>
                  </a:lnTo>
                  <a:lnTo>
                    <a:pt x="628" y="184"/>
                  </a:lnTo>
                  <a:lnTo>
                    <a:pt x="628" y="194"/>
                  </a:lnTo>
                  <a:lnTo>
                    <a:pt x="639" y="194"/>
                  </a:lnTo>
                  <a:lnTo>
                    <a:pt x="639" y="205"/>
                  </a:lnTo>
                  <a:lnTo>
                    <a:pt x="650" y="205"/>
                  </a:lnTo>
                  <a:lnTo>
                    <a:pt x="650" y="225"/>
                  </a:lnTo>
                  <a:lnTo>
                    <a:pt x="662" y="225"/>
                  </a:lnTo>
                  <a:lnTo>
                    <a:pt x="662" y="235"/>
                  </a:lnTo>
                  <a:lnTo>
                    <a:pt x="672" y="235"/>
                  </a:lnTo>
                  <a:lnTo>
                    <a:pt x="672" y="245"/>
                  </a:lnTo>
                  <a:lnTo>
                    <a:pt x="683" y="245"/>
                  </a:lnTo>
                  <a:lnTo>
                    <a:pt x="683" y="276"/>
                  </a:lnTo>
                  <a:lnTo>
                    <a:pt x="695" y="276"/>
                  </a:lnTo>
                  <a:lnTo>
                    <a:pt x="695" y="296"/>
                  </a:lnTo>
                  <a:lnTo>
                    <a:pt x="706" y="296"/>
                  </a:lnTo>
                  <a:lnTo>
                    <a:pt x="706" y="316"/>
                  </a:lnTo>
                  <a:lnTo>
                    <a:pt x="717" y="316"/>
                  </a:lnTo>
                  <a:lnTo>
                    <a:pt x="717" y="336"/>
                  </a:lnTo>
                  <a:lnTo>
                    <a:pt x="727" y="336"/>
                  </a:lnTo>
                  <a:lnTo>
                    <a:pt x="727" y="347"/>
                  </a:lnTo>
                  <a:lnTo>
                    <a:pt x="738" y="347"/>
                  </a:lnTo>
                  <a:lnTo>
                    <a:pt x="738" y="368"/>
                  </a:lnTo>
                  <a:lnTo>
                    <a:pt x="749" y="368"/>
                  </a:lnTo>
                  <a:lnTo>
                    <a:pt x="749" y="409"/>
                  </a:lnTo>
                  <a:lnTo>
                    <a:pt x="760" y="409"/>
                  </a:lnTo>
                  <a:lnTo>
                    <a:pt x="760" y="440"/>
                  </a:lnTo>
                  <a:lnTo>
                    <a:pt x="771" y="440"/>
                  </a:lnTo>
                  <a:lnTo>
                    <a:pt x="771" y="500"/>
                  </a:lnTo>
                  <a:lnTo>
                    <a:pt x="783" y="500"/>
                  </a:lnTo>
                  <a:lnTo>
                    <a:pt x="783" y="674"/>
                  </a:lnTo>
                  <a:lnTo>
                    <a:pt x="771" y="674"/>
                  </a:lnTo>
                  <a:lnTo>
                    <a:pt x="771" y="695"/>
                  </a:lnTo>
                  <a:lnTo>
                    <a:pt x="760" y="695"/>
                  </a:lnTo>
                  <a:lnTo>
                    <a:pt x="760" y="716"/>
                  </a:lnTo>
                  <a:lnTo>
                    <a:pt x="749" y="716"/>
                  </a:lnTo>
                  <a:lnTo>
                    <a:pt x="749" y="726"/>
                  </a:lnTo>
                  <a:lnTo>
                    <a:pt x="738" y="726"/>
                  </a:lnTo>
                  <a:lnTo>
                    <a:pt x="738" y="736"/>
                  </a:lnTo>
                  <a:lnTo>
                    <a:pt x="727" y="736"/>
                  </a:lnTo>
                  <a:lnTo>
                    <a:pt x="727" y="747"/>
                  </a:lnTo>
                  <a:lnTo>
                    <a:pt x="717" y="747"/>
                  </a:lnTo>
                  <a:lnTo>
                    <a:pt x="717" y="756"/>
                  </a:lnTo>
                  <a:lnTo>
                    <a:pt x="706" y="756"/>
                  </a:lnTo>
                  <a:lnTo>
                    <a:pt x="706" y="767"/>
                  </a:lnTo>
                  <a:lnTo>
                    <a:pt x="695" y="767"/>
                  </a:lnTo>
                  <a:lnTo>
                    <a:pt x="695" y="777"/>
                  </a:lnTo>
                  <a:lnTo>
                    <a:pt x="683" y="777"/>
                  </a:lnTo>
                  <a:lnTo>
                    <a:pt x="683" y="788"/>
                  </a:lnTo>
                  <a:lnTo>
                    <a:pt x="672" y="788"/>
                  </a:lnTo>
                  <a:lnTo>
                    <a:pt x="672" y="797"/>
                  </a:lnTo>
                  <a:lnTo>
                    <a:pt x="683" y="797"/>
                  </a:lnTo>
                  <a:lnTo>
                    <a:pt x="683" y="807"/>
                  </a:lnTo>
                  <a:lnTo>
                    <a:pt x="695" y="807"/>
                  </a:lnTo>
                  <a:lnTo>
                    <a:pt x="695" y="838"/>
                  </a:lnTo>
                  <a:lnTo>
                    <a:pt x="706" y="838"/>
                  </a:lnTo>
                  <a:lnTo>
                    <a:pt x="706" y="879"/>
                  </a:lnTo>
                  <a:lnTo>
                    <a:pt x="717" y="879"/>
                  </a:lnTo>
                  <a:lnTo>
                    <a:pt x="717" y="910"/>
                  </a:lnTo>
                  <a:lnTo>
                    <a:pt x="727" y="910"/>
                  </a:lnTo>
                  <a:lnTo>
                    <a:pt x="727" y="972"/>
                  </a:lnTo>
                  <a:lnTo>
                    <a:pt x="738" y="972"/>
                  </a:lnTo>
                  <a:lnTo>
                    <a:pt x="738" y="1022"/>
                  </a:lnTo>
                  <a:lnTo>
                    <a:pt x="727" y="1022"/>
                  </a:lnTo>
                  <a:lnTo>
                    <a:pt x="727" y="1032"/>
                  </a:lnTo>
                  <a:lnTo>
                    <a:pt x="717" y="1032"/>
                  </a:lnTo>
                  <a:lnTo>
                    <a:pt x="717" y="1043"/>
                  </a:lnTo>
                  <a:lnTo>
                    <a:pt x="695" y="1043"/>
                  </a:lnTo>
                  <a:lnTo>
                    <a:pt x="695" y="1053"/>
                  </a:lnTo>
                  <a:lnTo>
                    <a:pt x="617" y="1053"/>
                  </a:lnTo>
                  <a:lnTo>
                    <a:pt x="617" y="1063"/>
                  </a:lnTo>
                  <a:lnTo>
                    <a:pt x="496" y="1063"/>
                  </a:lnTo>
                  <a:lnTo>
                    <a:pt x="496" y="1053"/>
                  </a:lnTo>
                  <a:lnTo>
                    <a:pt x="309" y="1053"/>
                  </a:lnTo>
                  <a:lnTo>
                    <a:pt x="309" y="1043"/>
                  </a:lnTo>
                  <a:lnTo>
                    <a:pt x="254" y="1043"/>
                  </a:lnTo>
                  <a:lnTo>
                    <a:pt x="254" y="1032"/>
                  </a:lnTo>
                  <a:lnTo>
                    <a:pt x="133" y="1032"/>
                  </a:lnTo>
                  <a:lnTo>
                    <a:pt x="133" y="1022"/>
                  </a:lnTo>
                  <a:lnTo>
                    <a:pt x="34" y="1022"/>
                  </a:lnTo>
                  <a:lnTo>
                    <a:pt x="34" y="1012"/>
                  </a:lnTo>
                  <a:lnTo>
                    <a:pt x="12" y="1012"/>
                  </a:lnTo>
                  <a:lnTo>
                    <a:pt x="12" y="1002"/>
                  </a:lnTo>
                  <a:lnTo>
                    <a:pt x="0" y="1002"/>
                  </a:lnTo>
                  <a:lnTo>
                    <a:pt x="0" y="972"/>
                  </a:lnTo>
                  <a:lnTo>
                    <a:pt x="12" y="972"/>
                  </a:lnTo>
                  <a:lnTo>
                    <a:pt x="12" y="858"/>
                  </a:lnTo>
                  <a:lnTo>
                    <a:pt x="23" y="858"/>
                  </a:lnTo>
                  <a:lnTo>
                    <a:pt x="23" y="817"/>
                  </a:lnTo>
                  <a:lnTo>
                    <a:pt x="34" y="817"/>
                  </a:lnTo>
                  <a:lnTo>
                    <a:pt x="34" y="777"/>
                  </a:lnTo>
                  <a:lnTo>
                    <a:pt x="45" y="777"/>
                  </a:lnTo>
                  <a:lnTo>
                    <a:pt x="45" y="756"/>
                  </a:lnTo>
                  <a:lnTo>
                    <a:pt x="56" y="756"/>
                  </a:lnTo>
                  <a:lnTo>
                    <a:pt x="56" y="747"/>
                  </a:lnTo>
                  <a:lnTo>
                    <a:pt x="66" y="747"/>
                  </a:lnTo>
                  <a:lnTo>
                    <a:pt x="66" y="736"/>
                  </a:lnTo>
                  <a:lnTo>
                    <a:pt x="88" y="736"/>
                  </a:lnTo>
                  <a:lnTo>
                    <a:pt x="88" y="726"/>
                  </a:lnTo>
                  <a:lnTo>
                    <a:pt x="99" y="726"/>
                  </a:lnTo>
                  <a:lnTo>
                    <a:pt x="99" y="716"/>
                  </a:lnTo>
                  <a:lnTo>
                    <a:pt x="121" y="716"/>
                  </a:lnTo>
                  <a:lnTo>
                    <a:pt x="121" y="705"/>
                  </a:lnTo>
                  <a:lnTo>
                    <a:pt x="155" y="705"/>
                  </a:lnTo>
                  <a:lnTo>
                    <a:pt x="155" y="716"/>
                  </a:lnTo>
                  <a:lnTo>
                    <a:pt x="177" y="716"/>
                  </a:lnTo>
                  <a:lnTo>
                    <a:pt x="177" y="726"/>
                  </a:lnTo>
                  <a:lnTo>
                    <a:pt x="209" y="726"/>
                  </a:lnTo>
                  <a:lnTo>
                    <a:pt x="209" y="736"/>
                  </a:lnTo>
                  <a:lnTo>
                    <a:pt x="254" y="736"/>
                  </a:lnTo>
                  <a:lnTo>
                    <a:pt x="254" y="747"/>
                  </a:lnTo>
                  <a:lnTo>
                    <a:pt x="276" y="747"/>
                  </a:lnTo>
                  <a:lnTo>
                    <a:pt x="276" y="756"/>
                  </a:lnTo>
                  <a:lnTo>
                    <a:pt x="321" y="756"/>
                  </a:lnTo>
                  <a:lnTo>
                    <a:pt x="321" y="767"/>
                  </a:lnTo>
                  <a:lnTo>
                    <a:pt x="353" y="767"/>
                  </a:lnTo>
                  <a:lnTo>
                    <a:pt x="353" y="777"/>
                  </a:lnTo>
                  <a:lnTo>
                    <a:pt x="364" y="777"/>
                  </a:lnTo>
                  <a:lnTo>
                    <a:pt x="364" y="788"/>
                  </a:lnTo>
                  <a:lnTo>
                    <a:pt x="375" y="788"/>
                  </a:lnTo>
                  <a:lnTo>
                    <a:pt x="375" y="797"/>
                  </a:lnTo>
                  <a:lnTo>
                    <a:pt x="386" y="797"/>
                  </a:lnTo>
                  <a:lnTo>
                    <a:pt x="386" y="817"/>
                  </a:lnTo>
                  <a:lnTo>
                    <a:pt x="397" y="817"/>
                  </a:lnTo>
                  <a:lnTo>
                    <a:pt x="397" y="828"/>
                  </a:lnTo>
                  <a:lnTo>
                    <a:pt x="408" y="828"/>
                  </a:lnTo>
                  <a:lnTo>
                    <a:pt x="408" y="838"/>
                  </a:lnTo>
                  <a:lnTo>
                    <a:pt x="419" y="838"/>
                  </a:lnTo>
                  <a:lnTo>
                    <a:pt x="419" y="858"/>
                  </a:lnTo>
                  <a:lnTo>
                    <a:pt x="430" y="858"/>
                  </a:lnTo>
                  <a:lnTo>
                    <a:pt x="430" y="868"/>
                  </a:lnTo>
                  <a:lnTo>
                    <a:pt x="485" y="868"/>
                  </a:lnTo>
                  <a:lnTo>
                    <a:pt x="485" y="858"/>
                  </a:lnTo>
                  <a:lnTo>
                    <a:pt x="453" y="858"/>
                  </a:lnTo>
                  <a:lnTo>
                    <a:pt x="453" y="828"/>
                  </a:lnTo>
                  <a:lnTo>
                    <a:pt x="441" y="828"/>
                  </a:lnTo>
                  <a:lnTo>
                    <a:pt x="441" y="807"/>
                  </a:lnTo>
                  <a:lnTo>
                    <a:pt x="430" y="807"/>
                  </a:lnTo>
                  <a:lnTo>
                    <a:pt x="430" y="777"/>
                  </a:lnTo>
                  <a:lnTo>
                    <a:pt x="419" y="777"/>
                  </a:lnTo>
                  <a:lnTo>
                    <a:pt x="419" y="767"/>
                  </a:lnTo>
                  <a:lnTo>
                    <a:pt x="408" y="767"/>
                  </a:lnTo>
                  <a:lnTo>
                    <a:pt x="408" y="756"/>
                  </a:lnTo>
                  <a:lnTo>
                    <a:pt x="397" y="756"/>
                  </a:lnTo>
                  <a:lnTo>
                    <a:pt x="397" y="736"/>
                  </a:lnTo>
                  <a:lnTo>
                    <a:pt x="386" y="736"/>
                  </a:lnTo>
                  <a:lnTo>
                    <a:pt x="386" y="716"/>
                  </a:lnTo>
                  <a:lnTo>
                    <a:pt x="375" y="716"/>
                  </a:lnTo>
                  <a:lnTo>
                    <a:pt x="375" y="695"/>
                  </a:lnTo>
                  <a:lnTo>
                    <a:pt x="364" y="695"/>
                  </a:lnTo>
                  <a:lnTo>
                    <a:pt x="364" y="684"/>
                  </a:lnTo>
                  <a:lnTo>
                    <a:pt x="353" y="684"/>
                  </a:lnTo>
                  <a:lnTo>
                    <a:pt x="353" y="664"/>
                  </a:lnTo>
                  <a:lnTo>
                    <a:pt x="341" y="664"/>
                  </a:lnTo>
                  <a:lnTo>
                    <a:pt x="341" y="644"/>
                  </a:lnTo>
                  <a:lnTo>
                    <a:pt x="331" y="644"/>
                  </a:lnTo>
                  <a:lnTo>
                    <a:pt x="331" y="623"/>
                  </a:lnTo>
                  <a:lnTo>
                    <a:pt x="321" y="623"/>
                  </a:lnTo>
                  <a:lnTo>
                    <a:pt x="321" y="603"/>
                  </a:lnTo>
                  <a:lnTo>
                    <a:pt x="309" y="603"/>
                  </a:lnTo>
                  <a:lnTo>
                    <a:pt x="309" y="583"/>
                  </a:lnTo>
                  <a:lnTo>
                    <a:pt x="298" y="583"/>
                  </a:lnTo>
                  <a:lnTo>
                    <a:pt x="298" y="552"/>
                  </a:lnTo>
                  <a:lnTo>
                    <a:pt x="309" y="552"/>
                  </a:lnTo>
                  <a:lnTo>
                    <a:pt x="309" y="541"/>
                  </a:lnTo>
                  <a:lnTo>
                    <a:pt x="321" y="541"/>
                  </a:lnTo>
                  <a:lnTo>
                    <a:pt x="321" y="532"/>
                  </a:lnTo>
                  <a:lnTo>
                    <a:pt x="364" y="532"/>
                  </a:lnTo>
                  <a:lnTo>
                    <a:pt x="364" y="521"/>
                  </a:lnTo>
                  <a:lnTo>
                    <a:pt x="331" y="521"/>
                  </a:lnTo>
                  <a:lnTo>
                    <a:pt x="331" y="511"/>
                  </a:lnTo>
                  <a:lnTo>
                    <a:pt x="321" y="511"/>
                  </a:lnTo>
                  <a:lnTo>
                    <a:pt x="321" y="521"/>
                  </a:lnTo>
                  <a:lnTo>
                    <a:pt x="309" y="521"/>
                  </a:lnTo>
                  <a:lnTo>
                    <a:pt x="309" y="532"/>
                  </a:lnTo>
                  <a:lnTo>
                    <a:pt x="298" y="532"/>
                  </a:lnTo>
                  <a:lnTo>
                    <a:pt x="298" y="541"/>
                  </a:lnTo>
                  <a:lnTo>
                    <a:pt x="287" y="541"/>
                  </a:lnTo>
                  <a:lnTo>
                    <a:pt x="287" y="552"/>
                  </a:lnTo>
                  <a:lnTo>
                    <a:pt x="276" y="552"/>
                  </a:lnTo>
                  <a:lnTo>
                    <a:pt x="276" y="563"/>
                  </a:lnTo>
                  <a:lnTo>
                    <a:pt x="265" y="563"/>
                  </a:lnTo>
                  <a:lnTo>
                    <a:pt x="265" y="572"/>
                  </a:lnTo>
                  <a:lnTo>
                    <a:pt x="254" y="572"/>
                  </a:lnTo>
                  <a:lnTo>
                    <a:pt x="254" y="583"/>
                  </a:lnTo>
                  <a:lnTo>
                    <a:pt x="198" y="583"/>
                  </a:lnTo>
                  <a:lnTo>
                    <a:pt x="198" y="572"/>
                  </a:lnTo>
                  <a:lnTo>
                    <a:pt x="111" y="572"/>
                  </a:lnTo>
                  <a:lnTo>
                    <a:pt x="111" y="583"/>
                  </a:lnTo>
                  <a:lnTo>
                    <a:pt x="88" y="583"/>
                  </a:lnTo>
                  <a:lnTo>
                    <a:pt x="88" y="563"/>
                  </a:lnTo>
                  <a:lnTo>
                    <a:pt x="99" y="563"/>
                  </a:lnTo>
                  <a:lnTo>
                    <a:pt x="99" y="532"/>
                  </a:lnTo>
                  <a:lnTo>
                    <a:pt x="111" y="532"/>
                  </a:lnTo>
                  <a:lnTo>
                    <a:pt x="111" y="511"/>
                  </a:lnTo>
                  <a:lnTo>
                    <a:pt x="121" y="511"/>
                  </a:lnTo>
                  <a:lnTo>
                    <a:pt x="121" y="460"/>
                  </a:lnTo>
                  <a:lnTo>
                    <a:pt x="133" y="460"/>
                  </a:lnTo>
                  <a:lnTo>
                    <a:pt x="133" y="419"/>
                  </a:lnTo>
                  <a:lnTo>
                    <a:pt x="144" y="419"/>
                  </a:lnTo>
                  <a:lnTo>
                    <a:pt x="144" y="389"/>
                  </a:lnTo>
                  <a:lnTo>
                    <a:pt x="155" y="389"/>
                  </a:lnTo>
                  <a:lnTo>
                    <a:pt x="155" y="357"/>
                  </a:lnTo>
                  <a:lnTo>
                    <a:pt x="166" y="357"/>
                  </a:lnTo>
                  <a:lnTo>
                    <a:pt x="166" y="316"/>
                  </a:lnTo>
                  <a:lnTo>
                    <a:pt x="177" y="316"/>
                  </a:lnTo>
                  <a:lnTo>
                    <a:pt x="177" y="266"/>
                  </a:lnTo>
                  <a:lnTo>
                    <a:pt x="188" y="266"/>
                  </a:lnTo>
                  <a:lnTo>
                    <a:pt x="188" y="205"/>
                  </a:lnTo>
                  <a:lnTo>
                    <a:pt x="198" y="205"/>
                  </a:lnTo>
                  <a:lnTo>
                    <a:pt x="198" y="142"/>
                  </a:lnTo>
                  <a:lnTo>
                    <a:pt x="209" y="142"/>
                  </a:lnTo>
                  <a:lnTo>
                    <a:pt x="209" y="101"/>
                  </a:lnTo>
                  <a:lnTo>
                    <a:pt x="220" y="101"/>
                  </a:lnTo>
                  <a:lnTo>
                    <a:pt x="220" y="81"/>
                  </a:lnTo>
                  <a:lnTo>
                    <a:pt x="232" y="81"/>
                  </a:lnTo>
                  <a:lnTo>
                    <a:pt x="232" y="72"/>
                  </a:lnTo>
                  <a:lnTo>
                    <a:pt x="243" y="72"/>
                  </a:lnTo>
                  <a:lnTo>
                    <a:pt x="243" y="51"/>
                  </a:lnTo>
                  <a:lnTo>
                    <a:pt x="254" y="51"/>
                  </a:lnTo>
                  <a:lnTo>
                    <a:pt x="254" y="30"/>
                  </a:lnTo>
                  <a:lnTo>
                    <a:pt x="265" y="30"/>
                  </a:lnTo>
                  <a:lnTo>
                    <a:pt x="265" y="20"/>
                  </a:lnTo>
                  <a:lnTo>
                    <a:pt x="265" y="0"/>
                  </a:lnTo>
                </a:path>
              </a:pathLst>
            </a:custGeom>
            <a:solidFill>
              <a:srgbClr val="0084FF"/>
            </a:solidFill>
            <a:ln w="12700" cap="rnd" cmpd="sng">
              <a:noFill/>
              <a:prstDash val="solid"/>
              <a:round/>
              <a:headEnd type="none" w="med" len="med"/>
              <a:tailEnd type="none" w="med" len="med"/>
            </a:ln>
          </p:spPr>
          <p:txBody>
            <a:bodyPr/>
            <a:lstStyle/>
            <a:p>
              <a:endParaRPr lang="zh-TW" altLang="en-US"/>
            </a:p>
          </p:txBody>
        </p:sp>
        <p:sp>
          <p:nvSpPr>
            <p:cNvPr id="88110" name="Freeform 84"/>
            <p:cNvSpPr>
              <a:spLocks/>
            </p:cNvSpPr>
            <p:nvPr/>
          </p:nvSpPr>
          <p:spPr bwMode="auto">
            <a:xfrm>
              <a:off x="2878" y="3046"/>
              <a:ext cx="19" cy="18"/>
            </a:xfrm>
            <a:custGeom>
              <a:avLst/>
              <a:gdLst>
                <a:gd name="T0" fmla="*/ 0 w 19"/>
                <a:gd name="T1" fmla="*/ 0 h 18"/>
                <a:gd name="T2" fmla="*/ 18 w 19"/>
                <a:gd name="T3" fmla="*/ 0 h 18"/>
                <a:gd name="T4" fmla="*/ 18 w 19"/>
                <a:gd name="T5" fmla="*/ 17 h 18"/>
                <a:gd name="T6" fmla="*/ 0 w 19"/>
                <a:gd name="T7" fmla="*/ 17 h 18"/>
                <a:gd name="T8" fmla="*/ 0 w 19"/>
                <a:gd name="T9" fmla="*/ 0 h 18"/>
                <a:gd name="T10" fmla="*/ 0 60000 65536"/>
                <a:gd name="T11" fmla="*/ 0 60000 65536"/>
                <a:gd name="T12" fmla="*/ 0 60000 65536"/>
                <a:gd name="T13" fmla="*/ 0 60000 65536"/>
                <a:gd name="T14" fmla="*/ 0 60000 65536"/>
                <a:gd name="T15" fmla="*/ 0 w 19"/>
                <a:gd name="T16" fmla="*/ 0 h 18"/>
                <a:gd name="T17" fmla="*/ 19 w 19"/>
                <a:gd name="T18" fmla="*/ 18 h 18"/>
              </a:gdLst>
              <a:ahLst/>
              <a:cxnLst>
                <a:cxn ang="T10">
                  <a:pos x="T0" y="T1"/>
                </a:cxn>
                <a:cxn ang="T11">
                  <a:pos x="T2" y="T3"/>
                </a:cxn>
                <a:cxn ang="T12">
                  <a:pos x="T4" y="T5"/>
                </a:cxn>
                <a:cxn ang="T13">
                  <a:pos x="T6" y="T7"/>
                </a:cxn>
                <a:cxn ang="T14">
                  <a:pos x="T8" y="T9"/>
                </a:cxn>
              </a:cxnLst>
              <a:rect l="T15" t="T16" r="T17" b="T18"/>
              <a:pathLst>
                <a:path w="19" h="18">
                  <a:moveTo>
                    <a:pt x="0" y="0"/>
                  </a:moveTo>
                  <a:lnTo>
                    <a:pt x="18" y="0"/>
                  </a:lnTo>
                  <a:lnTo>
                    <a:pt x="18" y="17"/>
                  </a:lnTo>
                  <a:lnTo>
                    <a:pt x="0" y="17"/>
                  </a:lnTo>
                  <a:lnTo>
                    <a:pt x="0"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111" name="Freeform 85"/>
            <p:cNvSpPr>
              <a:spLocks/>
            </p:cNvSpPr>
            <p:nvPr/>
          </p:nvSpPr>
          <p:spPr bwMode="auto">
            <a:xfrm>
              <a:off x="3685" y="3056"/>
              <a:ext cx="31" cy="90"/>
            </a:xfrm>
            <a:custGeom>
              <a:avLst/>
              <a:gdLst>
                <a:gd name="T0" fmla="*/ 0 w 31"/>
                <a:gd name="T1" fmla="*/ 0 h 90"/>
                <a:gd name="T2" fmla="*/ 10 w 31"/>
                <a:gd name="T3" fmla="*/ 0 h 90"/>
                <a:gd name="T4" fmla="*/ 10 w 31"/>
                <a:gd name="T5" fmla="*/ 10 h 90"/>
                <a:gd name="T6" fmla="*/ 21 w 31"/>
                <a:gd name="T7" fmla="*/ 10 h 90"/>
                <a:gd name="T8" fmla="*/ 21 w 31"/>
                <a:gd name="T9" fmla="*/ 29 h 90"/>
                <a:gd name="T10" fmla="*/ 30 w 31"/>
                <a:gd name="T11" fmla="*/ 29 h 90"/>
                <a:gd name="T12" fmla="*/ 30 w 31"/>
                <a:gd name="T13" fmla="*/ 59 h 90"/>
                <a:gd name="T14" fmla="*/ 21 w 31"/>
                <a:gd name="T15" fmla="*/ 59 h 90"/>
                <a:gd name="T16" fmla="*/ 21 w 31"/>
                <a:gd name="T17" fmla="*/ 79 h 90"/>
                <a:gd name="T18" fmla="*/ 10 w 31"/>
                <a:gd name="T19" fmla="*/ 79 h 90"/>
                <a:gd name="T20" fmla="*/ 10 w 31"/>
                <a:gd name="T21" fmla="*/ 89 h 90"/>
                <a:gd name="T22" fmla="*/ 0 w 31"/>
                <a:gd name="T23" fmla="*/ 89 h 90"/>
                <a:gd name="T24" fmla="*/ 0 w 31"/>
                <a:gd name="T25" fmla="*/ 79 h 90"/>
                <a:gd name="T26" fmla="*/ 10 w 31"/>
                <a:gd name="T27" fmla="*/ 79 h 90"/>
                <a:gd name="T28" fmla="*/ 10 w 31"/>
                <a:gd name="T29" fmla="*/ 59 h 90"/>
                <a:gd name="T30" fmla="*/ 21 w 31"/>
                <a:gd name="T31" fmla="*/ 59 h 90"/>
                <a:gd name="T32" fmla="*/ 21 w 31"/>
                <a:gd name="T33" fmla="*/ 29 h 90"/>
                <a:gd name="T34" fmla="*/ 10 w 31"/>
                <a:gd name="T35" fmla="*/ 29 h 90"/>
                <a:gd name="T36" fmla="*/ 10 w 31"/>
                <a:gd name="T37" fmla="*/ 10 h 90"/>
                <a:gd name="T38" fmla="*/ 0 w 31"/>
                <a:gd name="T39" fmla="*/ 10 h 90"/>
                <a:gd name="T40" fmla="*/ 0 w 31"/>
                <a:gd name="T41" fmla="*/ 0 h 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90"/>
                <a:gd name="T65" fmla="*/ 31 w 31"/>
                <a:gd name="T66" fmla="*/ 90 h 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90">
                  <a:moveTo>
                    <a:pt x="0" y="0"/>
                  </a:moveTo>
                  <a:lnTo>
                    <a:pt x="10" y="0"/>
                  </a:lnTo>
                  <a:lnTo>
                    <a:pt x="10" y="10"/>
                  </a:lnTo>
                  <a:lnTo>
                    <a:pt x="21" y="10"/>
                  </a:lnTo>
                  <a:lnTo>
                    <a:pt x="21" y="29"/>
                  </a:lnTo>
                  <a:lnTo>
                    <a:pt x="30" y="29"/>
                  </a:lnTo>
                  <a:lnTo>
                    <a:pt x="30" y="59"/>
                  </a:lnTo>
                  <a:lnTo>
                    <a:pt x="21" y="59"/>
                  </a:lnTo>
                  <a:lnTo>
                    <a:pt x="21" y="79"/>
                  </a:lnTo>
                  <a:lnTo>
                    <a:pt x="10" y="79"/>
                  </a:lnTo>
                  <a:lnTo>
                    <a:pt x="10" y="89"/>
                  </a:lnTo>
                  <a:lnTo>
                    <a:pt x="0" y="89"/>
                  </a:lnTo>
                  <a:lnTo>
                    <a:pt x="0" y="79"/>
                  </a:lnTo>
                  <a:lnTo>
                    <a:pt x="10" y="79"/>
                  </a:lnTo>
                  <a:lnTo>
                    <a:pt x="10" y="59"/>
                  </a:lnTo>
                  <a:lnTo>
                    <a:pt x="21" y="59"/>
                  </a:lnTo>
                  <a:lnTo>
                    <a:pt x="21" y="29"/>
                  </a:lnTo>
                  <a:lnTo>
                    <a:pt x="10" y="29"/>
                  </a:lnTo>
                  <a:lnTo>
                    <a:pt x="10" y="10"/>
                  </a:lnTo>
                  <a:lnTo>
                    <a:pt x="0" y="10"/>
                  </a:lnTo>
                  <a:lnTo>
                    <a:pt x="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12" name="Freeform 86"/>
            <p:cNvSpPr>
              <a:spLocks/>
            </p:cNvSpPr>
            <p:nvPr/>
          </p:nvSpPr>
          <p:spPr bwMode="auto">
            <a:xfrm>
              <a:off x="3320" y="3067"/>
              <a:ext cx="562" cy="992"/>
            </a:xfrm>
            <a:custGeom>
              <a:avLst/>
              <a:gdLst>
                <a:gd name="T0" fmla="*/ 23 w 562"/>
                <a:gd name="T1" fmla="*/ 9 h 992"/>
                <a:gd name="T2" fmla="*/ 45 w 562"/>
                <a:gd name="T3" fmla="*/ 51 h 992"/>
                <a:gd name="T4" fmla="*/ 66 w 562"/>
                <a:gd name="T5" fmla="*/ 91 h 992"/>
                <a:gd name="T6" fmla="*/ 88 w 562"/>
                <a:gd name="T7" fmla="*/ 112 h 992"/>
                <a:gd name="T8" fmla="*/ 110 w 562"/>
                <a:gd name="T9" fmla="*/ 132 h 992"/>
                <a:gd name="T10" fmla="*/ 132 w 562"/>
                <a:gd name="T11" fmla="*/ 163 h 992"/>
                <a:gd name="T12" fmla="*/ 154 w 562"/>
                <a:gd name="T13" fmla="*/ 184 h 992"/>
                <a:gd name="T14" fmla="*/ 176 w 562"/>
                <a:gd name="T15" fmla="*/ 205 h 992"/>
                <a:gd name="T16" fmla="*/ 198 w 562"/>
                <a:gd name="T17" fmla="*/ 225 h 992"/>
                <a:gd name="T18" fmla="*/ 220 w 562"/>
                <a:gd name="T19" fmla="*/ 264 h 992"/>
                <a:gd name="T20" fmla="*/ 242 w 562"/>
                <a:gd name="T21" fmla="*/ 306 h 992"/>
                <a:gd name="T22" fmla="*/ 264 w 562"/>
                <a:gd name="T23" fmla="*/ 368 h 992"/>
                <a:gd name="T24" fmla="*/ 297 w 562"/>
                <a:gd name="T25" fmla="*/ 389 h 992"/>
                <a:gd name="T26" fmla="*/ 320 w 562"/>
                <a:gd name="T27" fmla="*/ 357 h 992"/>
                <a:gd name="T28" fmla="*/ 341 w 562"/>
                <a:gd name="T29" fmla="*/ 316 h 992"/>
                <a:gd name="T30" fmla="*/ 363 w 562"/>
                <a:gd name="T31" fmla="*/ 285 h 992"/>
                <a:gd name="T32" fmla="*/ 385 w 562"/>
                <a:gd name="T33" fmla="*/ 255 h 992"/>
                <a:gd name="T34" fmla="*/ 408 w 562"/>
                <a:gd name="T35" fmla="*/ 235 h 992"/>
                <a:gd name="T36" fmla="*/ 429 w 562"/>
                <a:gd name="T37" fmla="*/ 205 h 992"/>
                <a:gd name="T38" fmla="*/ 451 w 562"/>
                <a:gd name="T39" fmla="*/ 184 h 992"/>
                <a:gd name="T40" fmla="*/ 473 w 562"/>
                <a:gd name="T41" fmla="*/ 163 h 992"/>
                <a:gd name="T42" fmla="*/ 495 w 562"/>
                <a:gd name="T43" fmla="*/ 142 h 992"/>
                <a:gd name="T44" fmla="*/ 516 w 562"/>
                <a:gd name="T45" fmla="*/ 112 h 992"/>
                <a:gd name="T46" fmla="*/ 539 w 562"/>
                <a:gd name="T47" fmla="*/ 82 h 992"/>
                <a:gd name="T48" fmla="*/ 561 w 562"/>
                <a:gd name="T49" fmla="*/ 41 h 992"/>
                <a:gd name="T50" fmla="*/ 539 w 562"/>
                <a:gd name="T51" fmla="*/ 132 h 992"/>
                <a:gd name="T52" fmla="*/ 516 w 562"/>
                <a:gd name="T53" fmla="*/ 245 h 992"/>
                <a:gd name="T54" fmla="*/ 495 w 562"/>
                <a:gd name="T55" fmla="*/ 316 h 992"/>
                <a:gd name="T56" fmla="*/ 473 w 562"/>
                <a:gd name="T57" fmla="*/ 389 h 992"/>
                <a:gd name="T58" fmla="*/ 451 w 562"/>
                <a:gd name="T59" fmla="*/ 460 h 992"/>
                <a:gd name="T60" fmla="*/ 429 w 562"/>
                <a:gd name="T61" fmla="*/ 521 h 992"/>
                <a:gd name="T62" fmla="*/ 408 w 562"/>
                <a:gd name="T63" fmla="*/ 541 h 992"/>
                <a:gd name="T64" fmla="*/ 385 w 562"/>
                <a:gd name="T65" fmla="*/ 562 h 992"/>
                <a:gd name="T66" fmla="*/ 363 w 562"/>
                <a:gd name="T67" fmla="*/ 592 h 992"/>
                <a:gd name="T68" fmla="*/ 341 w 562"/>
                <a:gd name="T69" fmla="*/ 612 h 992"/>
                <a:gd name="T70" fmla="*/ 341 w 562"/>
                <a:gd name="T71" fmla="*/ 664 h 992"/>
                <a:gd name="T72" fmla="*/ 396 w 562"/>
                <a:gd name="T73" fmla="*/ 684 h 992"/>
                <a:gd name="T74" fmla="*/ 374 w 562"/>
                <a:gd name="T75" fmla="*/ 745 h 992"/>
                <a:gd name="T76" fmla="*/ 351 w 562"/>
                <a:gd name="T77" fmla="*/ 900 h 992"/>
                <a:gd name="T78" fmla="*/ 374 w 562"/>
                <a:gd name="T79" fmla="*/ 940 h 992"/>
                <a:gd name="T80" fmla="*/ 385 w 562"/>
                <a:gd name="T81" fmla="*/ 971 h 992"/>
                <a:gd name="T82" fmla="*/ 351 w 562"/>
                <a:gd name="T83" fmla="*/ 991 h 992"/>
                <a:gd name="T84" fmla="*/ 320 w 562"/>
                <a:gd name="T85" fmla="*/ 960 h 992"/>
                <a:gd name="T86" fmla="*/ 309 w 562"/>
                <a:gd name="T87" fmla="*/ 879 h 992"/>
                <a:gd name="T88" fmla="*/ 309 w 562"/>
                <a:gd name="T89" fmla="*/ 848 h 992"/>
                <a:gd name="T90" fmla="*/ 286 w 562"/>
                <a:gd name="T91" fmla="*/ 786 h 992"/>
                <a:gd name="T92" fmla="*/ 286 w 562"/>
                <a:gd name="T93" fmla="*/ 745 h 992"/>
                <a:gd name="T94" fmla="*/ 264 w 562"/>
                <a:gd name="T95" fmla="*/ 684 h 992"/>
                <a:gd name="T96" fmla="*/ 242 w 562"/>
                <a:gd name="T97" fmla="*/ 602 h 992"/>
                <a:gd name="T98" fmla="*/ 220 w 562"/>
                <a:gd name="T99" fmla="*/ 541 h 992"/>
                <a:gd name="T100" fmla="*/ 198 w 562"/>
                <a:gd name="T101" fmla="*/ 500 h 992"/>
                <a:gd name="T102" fmla="*/ 176 w 562"/>
                <a:gd name="T103" fmla="*/ 480 h 992"/>
                <a:gd name="T104" fmla="*/ 154 w 562"/>
                <a:gd name="T105" fmla="*/ 449 h 992"/>
                <a:gd name="T106" fmla="*/ 132 w 562"/>
                <a:gd name="T107" fmla="*/ 428 h 992"/>
                <a:gd name="T108" fmla="*/ 110 w 562"/>
                <a:gd name="T109" fmla="*/ 399 h 992"/>
                <a:gd name="T110" fmla="*/ 88 w 562"/>
                <a:gd name="T111" fmla="*/ 368 h 992"/>
                <a:gd name="T112" fmla="*/ 66 w 562"/>
                <a:gd name="T113" fmla="*/ 316 h 992"/>
                <a:gd name="T114" fmla="*/ 45 w 562"/>
                <a:gd name="T115" fmla="*/ 275 h 992"/>
                <a:gd name="T116" fmla="*/ 23 w 562"/>
                <a:gd name="T117" fmla="*/ 214 h 992"/>
                <a:gd name="T118" fmla="*/ 0 w 562"/>
                <a:gd name="T119" fmla="*/ 112 h 9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62"/>
                <a:gd name="T181" fmla="*/ 0 h 992"/>
                <a:gd name="T182" fmla="*/ 562 w 562"/>
                <a:gd name="T183" fmla="*/ 992 h 99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62" h="992">
                  <a:moveTo>
                    <a:pt x="0" y="0"/>
                  </a:moveTo>
                  <a:lnTo>
                    <a:pt x="11" y="0"/>
                  </a:lnTo>
                  <a:lnTo>
                    <a:pt x="11" y="9"/>
                  </a:lnTo>
                  <a:lnTo>
                    <a:pt x="23" y="9"/>
                  </a:lnTo>
                  <a:lnTo>
                    <a:pt x="23" y="20"/>
                  </a:lnTo>
                  <a:lnTo>
                    <a:pt x="34" y="20"/>
                  </a:lnTo>
                  <a:lnTo>
                    <a:pt x="34" y="51"/>
                  </a:lnTo>
                  <a:lnTo>
                    <a:pt x="45" y="51"/>
                  </a:lnTo>
                  <a:lnTo>
                    <a:pt x="45" y="71"/>
                  </a:lnTo>
                  <a:lnTo>
                    <a:pt x="55" y="71"/>
                  </a:lnTo>
                  <a:lnTo>
                    <a:pt x="55" y="91"/>
                  </a:lnTo>
                  <a:lnTo>
                    <a:pt x="66" y="91"/>
                  </a:lnTo>
                  <a:lnTo>
                    <a:pt x="66" y="101"/>
                  </a:lnTo>
                  <a:lnTo>
                    <a:pt x="77" y="101"/>
                  </a:lnTo>
                  <a:lnTo>
                    <a:pt x="77" y="112"/>
                  </a:lnTo>
                  <a:lnTo>
                    <a:pt x="88" y="112"/>
                  </a:lnTo>
                  <a:lnTo>
                    <a:pt x="88" y="122"/>
                  </a:lnTo>
                  <a:lnTo>
                    <a:pt x="99" y="122"/>
                  </a:lnTo>
                  <a:lnTo>
                    <a:pt x="99" y="132"/>
                  </a:lnTo>
                  <a:lnTo>
                    <a:pt x="110" y="132"/>
                  </a:lnTo>
                  <a:lnTo>
                    <a:pt x="110" y="152"/>
                  </a:lnTo>
                  <a:lnTo>
                    <a:pt x="121" y="152"/>
                  </a:lnTo>
                  <a:lnTo>
                    <a:pt x="121" y="163"/>
                  </a:lnTo>
                  <a:lnTo>
                    <a:pt x="132" y="163"/>
                  </a:lnTo>
                  <a:lnTo>
                    <a:pt x="132" y="173"/>
                  </a:lnTo>
                  <a:lnTo>
                    <a:pt x="143" y="173"/>
                  </a:lnTo>
                  <a:lnTo>
                    <a:pt x="143" y="184"/>
                  </a:lnTo>
                  <a:lnTo>
                    <a:pt x="154" y="184"/>
                  </a:lnTo>
                  <a:lnTo>
                    <a:pt x="154" y="194"/>
                  </a:lnTo>
                  <a:lnTo>
                    <a:pt x="165" y="194"/>
                  </a:lnTo>
                  <a:lnTo>
                    <a:pt x="165" y="205"/>
                  </a:lnTo>
                  <a:lnTo>
                    <a:pt x="176" y="205"/>
                  </a:lnTo>
                  <a:lnTo>
                    <a:pt x="176" y="214"/>
                  </a:lnTo>
                  <a:lnTo>
                    <a:pt x="187" y="214"/>
                  </a:lnTo>
                  <a:lnTo>
                    <a:pt x="187" y="225"/>
                  </a:lnTo>
                  <a:lnTo>
                    <a:pt x="198" y="225"/>
                  </a:lnTo>
                  <a:lnTo>
                    <a:pt x="198" y="245"/>
                  </a:lnTo>
                  <a:lnTo>
                    <a:pt x="209" y="245"/>
                  </a:lnTo>
                  <a:lnTo>
                    <a:pt x="209" y="264"/>
                  </a:lnTo>
                  <a:lnTo>
                    <a:pt x="220" y="264"/>
                  </a:lnTo>
                  <a:lnTo>
                    <a:pt x="220" y="285"/>
                  </a:lnTo>
                  <a:lnTo>
                    <a:pt x="232" y="285"/>
                  </a:lnTo>
                  <a:lnTo>
                    <a:pt x="232" y="306"/>
                  </a:lnTo>
                  <a:lnTo>
                    <a:pt x="242" y="306"/>
                  </a:lnTo>
                  <a:lnTo>
                    <a:pt x="242" y="337"/>
                  </a:lnTo>
                  <a:lnTo>
                    <a:pt x="253" y="337"/>
                  </a:lnTo>
                  <a:lnTo>
                    <a:pt x="253" y="368"/>
                  </a:lnTo>
                  <a:lnTo>
                    <a:pt x="264" y="368"/>
                  </a:lnTo>
                  <a:lnTo>
                    <a:pt x="264" y="399"/>
                  </a:lnTo>
                  <a:lnTo>
                    <a:pt x="286" y="399"/>
                  </a:lnTo>
                  <a:lnTo>
                    <a:pt x="286" y="389"/>
                  </a:lnTo>
                  <a:lnTo>
                    <a:pt x="297" y="389"/>
                  </a:lnTo>
                  <a:lnTo>
                    <a:pt x="297" y="378"/>
                  </a:lnTo>
                  <a:lnTo>
                    <a:pt x="309" y="378"/>
                  </a:lnTo>
                  <a:lnTo>
                    <a:pt x="309" y="357"/>
                  </a:lnTo>
                  <a:lnTo>
                    <a:pt x="320" y="357"/>
                  </a:lnTo>
                  <a:lnTo>
                    <a:pt x="320" y="337"/>
                  </a:lnTo>
                  <a:lnTo>
                    <a:pt x="330" y="337"/>
                  </a:lnTo>
                  <a:lnTo>
                    <a:pt x="330" y="316"/>
                  </a:lnTo>
                  <a:lnTo>
                    <a:pt x="341" y="316"/>
                  </a:lnTo>
                  <a:lnTo>
                    <a:pt x="341" y="306"/>
                  </a:lnTo>
                  <a:lnTo>
                    <a:pt x="351" y="306"/>
                  </a:lnTo>
                  <a:lnTo>
                    <a:pt x="351" y="285"/>
                  </a:lnTo>
                  <a:lnTo>
                    <a:pt x="363" y="285"/>
                  </a:lnTo>
                  <a:lnTo>
                    <a:pt x="363" y="275"/>
                  </a:lnTo>
                  <a:lnTo>
                    <a:pt x="374" y="275"/>
                  </a:lnTo>
                  <a:lnTo>
                    <a:pt x="374" y="255"/>
                  </a:lnTo>
                  <a:lnTo>
                    <a:pt x="385" y="255"/>
                  </a:lnTo>
                  <a:lnTo>
                    <a:pt x="385" y="245"/>
                  </a:lnTo>
                  <a:lnTo>
                    <a:pt x="396" y="245"/>
                  </a:lnTo>
                  <a:lnTo>
                    <a:pt x="396" y="235"/>
                  </a:lnTo>
                  <a:lnTo>
                    <a:pt x="408" y="235"/>
                  </a:lnTo>
                  <a:lnTo>
                    <a:pt x="408" y="225"/>
                  </a:lnTo>
                  <a:lnTo>
                    <a:pt x="419" y="225"/>
                  </a:lnTo>
                  <a:lnTo>
                    <a:pt x="419" y="205"/>
                  </a:lnTo>
                  <a:lnTo>
                    <a:pt x="429" y="205"/>
                  </a:lnTo>
                  <a:lnTo>
                    <a:pt x="429" y="194"/>
                  </a:lnTo>
                  <a:lnTo>
                    <a:pt x="440" y="194"/>
                  </a:lnTo>
                  <a:lnTo>
                    <a:pt x="440" y="184"/>
                  </a:lnTo>
                  <a:lnTo>
                    <a:pt x="451" y="184"/>
                  </a:lnTo>
                  <a:lnTo>
                    <a:pt x="451" y="173"/>
                  </a:lnTo>
                  <a:lnTo>
                    <a:pt x="462" y="173"/>
                  </a:lnTo>
                  <a:lnTo>
                    <a:pt x="462" y="163"/>
                  </a:lnTo>
                  <a:lnTo>
                    <a:pt x="473" y="163"/>
                  </a:lnTo>
                  <a:lnTo>
                    <a:pt x="473" y="152"/>
                  </a:lnTo>
                  <a:lnTo>
                    <a:pt x="484" y="152"/>
                  </a:lnTo>
                  <a:lnTo>
                    <a:pt x="484" y="142"/>
                  </a:lnTo>
                  <a:lnTo>
                    <a:pt x="495" y="142"/>
                  </a:lnTo>
                  <a:lnTo>
                    <a:pt x="495" y="132"/>
                  </a:lnTo>
                  <a:lnTo>
                    <a:pt x="506" y="132"/>
                  </a:lnTo>
                  <a:lnTo>
                    <a:pt x="506" y="112"/>
                  </a:lnTo>
                  <a:lnTo>
                    <a:pt x="516" y="112"/>
                  </a:lnTo>
                  <a:lnTo>
                    <a:pt x="516" y="101"/>
                  </a:lnTo>
                  <a:lnTo>
                    <a:pt x="528" y="101"/>
                  </a:lnTo>
                  <a:lnTo>
                    <a:pt x="528" y="82"/>
                  </a:lnTo>
                  <a:lnTo>
                    <a:pt x="539" y="82"/>
                  </a:lnTo>
                  <a:lnTo>
                    <a:pt x="539" y="51"/>
                  </a:lnTo>
                  <a:lnTo>
                    <a:pt x="550" y="51"/>
                  </a:lnTo>
                  <a:lnTo>
                    <a:pt x="550" y="41"/>
                  </a:lnTo>
                  <a:lnTo>
                    <a:pt x="561" y="41"/>
                  </a:lnTo>
                  <a:lnTo>
                    <a:pt x="561" y="71"/>
                  </a:lnTo>
                  <a:lnTo>
                    <a:pt x="550" y="71"/>
                  </a:lnTo>
                  <a:lnTo>
                    <a:pt x="550" y="132"/>
                  </a:lnTo>
                  <a:lnTo>
                    <a:pt x="539" y="132"/>
                  </a:lnTo>
                  <a:lnTo>
                    <a:pt x="539" y="194"/>
                  </a:lnTo>
                  <a:lnTo>
                    <a:pt x="528" y="194"/>
                  </a:lnTo>
                  <a:lnTo>
                    <a:pt x="528" y="245"/>
                  </a:lnTo>
                  <a:lnTo>
                    <a:pt x="516" y="245"/>
                  </a:lnTo>
                  <a:lnTo>
                    <a:pt x="516" y="285"/>
                  </a:lnTo>
                  <a:lnTo>
                    <a:pt x="506" y="285"/>
                  </a:lnTo>
                  <a:lnTo>
                    <a:pt x="506" y="316"/>
                  </a:lnTo>
                  <a:lnTo>
                    <a:pt x="495" y="316"/>
                  </a:lnTo>
                  <a:lnTo>
                    <a:pt x="495" y="347"/>
                  </a:lnTo>
                  <a:lnTo>
                    <a:pt x="484" y="347"/>
                  </a:lnTo>
                  <a:lnTo>
                    <a:pt x="484" y="389"/>
                  </a:lnTo>
                  <a:lnTo>
                    <a:pt x="473" y="389"/>
                  </a:lnTo>
                  <a:lnTo>
                    <a:pt x="473" y="439"/>
                  </a:lnTo>
                  <a:lnTo>
                    <a:pt x="462" y="439"/>
                  </a:lnTo>
                  <a:lnTo>
                    <a:pt x="462" y="460"/>
                  </a:lnTo>
                  <a:lnTo>
                    <a:pt x="451" y="460"/>
                  </a:lnTo>
                  <a:lnTo>
                    <a:pt x="451" y="491"/>
                  </a:lnTo>
                  <a:lnTo>
                    <a:pt x="440" y="491"/>
                  </a:lnTo>
                  <a:lnTo>
                    <a:pt x="440" y="521"/>
                  </a:lnTo>
                  <a:lnTo>
                    <a:pt x="429" y="521"/>
                  </a:lnTo>
                  <a:lnTo>
                    <a:pt x="429" y="531"/>
                  </a:lnTo>
                  <a:lnTo>
                    <a:pt x="419" y="531"/>
                  </a:lnTo>
                  <a:lnTo>
                    <a:pt x="419" y="541"/>
                  </a:lnTo>
                  <a:lnTo>
                    <a:pt x="408" y="541"/>
                  </a:lnTo>
                  <a:lnTo>
                    <a:pt x="408" y="552"/>
                  </a:lnTo>
                  <a:lnTo>
                    <a:pt x="396" y="552"/>
                  </a:lnTo>
                  <a:lnTo>
                    <a:pt x="396" y="562"/>
                  </a:lnTo>
                  <a:lnTo>
                    <a:pt x="385" y="562"/>
                  </a:lnTo>
                  <a:lnTo>
                    <a:pt x="385" y="582"/>
                  </a:lnTo>
                  <a:lnTo>
                    <a:pt x="374" y="582"/>
                  </a:lnTo>
                  <a:lnTo>
                    <a:pt x="374" y="592"/>
                  </a:lnTo>
                  <a:lnTo>
                    <a:pt x="363" y="592"/>
                  </a:lnTo>
                  <a:lnTo>
                    <a:pt x="363" y="602"/>
                  </a:lnTo>
                  <a:lnTo>
                    <a:pt x="351" y="602"/>
                  </a:lnTo>
                  <a:lnTo>
                    <a:pt x="351" y="612"/>
                  </a:lnTo>
                  <a:lnTo>
                    <a:pt x="341" y="612"/>
                  </a:lnTo>
                  <a:lnTo>
                    <a:pt x="341" y="623"/>
                  </a:lnTo>
                  <a:lnTo>
                    <a:pt x="330" y="623"/>
                  </a:lnTo>
                  <a:lnTo>
                    <a:pt x="330" y="664"/>
                  </a:lnTo>
                  <a:lnTo>
                    <a:pt x="341" y="664"/>
                  </a:lnTo>
                  <a:lnTo>
                    <a:pt x="341" y="675"/>
                  </a:lnTo>
                  <a:lnTo>
                    <a:pt x="351" y="675"/>
                  </a:lnTo>
                  <a:lnTo>
                    <a:pt x="351" y="684"/>
                  </a:lnTo>
                  <a:lnTo>
                    <a:pt x="396" y="684"/>
                  </a:lnTo>
                  <a:lnTo>
                    <a:pt x="396" y="705"/>
                  </a:lnTo>
                  <a:lnTo>
                    <a:pt x="385" y="705"/>
                  </a:lnTo>
                  <a:lnTo>
                    <a:pt x="385" y="745"/>
                  </a:lnTo>
                  <a:lnTo>
                    <a:pt x="374" y="745"/>
                  </a:lnTo>
                  <a:lnTo>
                    <a:pt x="374" y="786"/>
                  </a:lnTo>
                  <a:lnTo>
                    <a:pt x="363" y="786"/>
                  </a:lnTo>
                  <a:lnTo>
                    <a:pt x="363" y="900"/>
                  </a:lnTo>
                  <a:lnTo>
                    <a:pt x="351" y="900"/>
                  </a:lnTo>
                  <a:lnTo>
                    <a:pt x="351" y="930"/>
                  </a:lnTo>
                  <a:lnTo>
                    <a:pt x="363" y="930"/>
                  </a:lnTo>
                  <a:lnTo>
                    <a:pt x="363" y="940"/>
                  </a:lnTo>
                  <a:lnTo>
                    <a:pt x="374" y="940"/>
                  </a:lnTo>
                  <a:lnTo>
                    <a:pt x="374" y="950"/>
                  </a:lnTo>
                  <a:lnTo>
                    <a:pt x="396" y="950"/>
                  </a:lnTo>
                  <a:lnTo>
                    <a:pt x="396" y="971"/>
                  </a:lnTo>
                  <a:lnTo>
                    <a:pt x="385" y="971"/>
                  </a:lnTo>
                  <a:lnTo>
                    <a:pt x="385" y="981"/>
                  </a:lnTo>
                  <a:lnTo>
                    <a:pt x="374" y="981"/>
                  </a:lnTo>
                  <a:lnTo>
                    <a:pt x="374" y="991"/>
                  </a:lnTo>
                  <a:lnTo>
                    <a:pt x="351" y="991"/>
                  </a:lnTo>
                  <a:lnTo>
                    <a:pt x="351" y="971"/>
                  </a:lnTo>
                  <a:lnTo>
                    <a:pt x="341" y="971"/>
                  </a:lnTo>
                  <a:lnTo>
                    <a:pt x="341" y="960"/>
                  </a:lnTo>
                  <a:lnTo>
                    <a:pt x="320" y="960"/>
                  </a:lnTo>
                  <a:lnTo>
                    <a:pt x="320" y="950"/>
                  </a:lnTo>
                  <a:lnTo>
                    <a:pt x="297" y="950"/>
                  </a:lnTo>
                  <a:lnTo>
                    <a:pt x="297" y="879"/>
                  </a:lnTo>
                  <a:lnTo>
                    <a:pt x="309" y="879"/>
                  </a:lnTo>
                  <a:lnTo>
                    <a:pt x="309" y="869"/>
                  </a:lnTo>
                  <a:lnTo>
                    <a:pt x="297" y="869"/>
                  </a:lnTo>
                  <a:lnTo>
                    <a:pt x="297" y="848"/>
                  </a:lnTo>
                  <a:lnTo>
                    <a:pt x="309" y="848"/>
                  </a:lnTo>
                  <a:lnTo>
                    <a:pt x="309" y="838"/>
                  </a:lnTo>
                  <a:lnTo>
                    <a:pt x="297" y="838"/>
                  </a:lnTo>
                  <a:lnTo>
                    <a:pt x="297" y="786"/>
                  </a:lnTo>
                  <a:lnTo>
                    <a:pt x="286" y="786"/>
                  </a:lnTo>
                  <a:lnTo>
                    <a:pt x="286" y="766"/>
                  </a:lnTo>
                  <a:lnTo>
                    <a:pt x="297" y="766"/>
                  </a:lnTo>
                  <a:lnTo>
                    <a:pt x="297" y="745"/>
                  </a:lnTo>
                  <a:lnTo>
                    <a:pt x="286" y="745"/>
                  </a:lnTo>
                  <a:lnTo>
                    <a:pt x="286" y="726"/>
                  </a:lnTo>
                  <a:lnTo>
                    <a:pt x="275" y="726"/>
                  </a:lnTo>
                  <a:lnTo>
                    <a:pt x="275" y="684"/>
                  </a:lnTo>
                  <a:lnTo>
                    <a:pt x="264" y="684"/>
                  </a:lnTo>
                  <a:lnTo>
                    <a:pt x="264" y="664"/>
                  </a:lnTo>
                  <a:lnTo>
                    <a:pt x="253" y="664"/>
                  </a:lnTo>
                  <a:lnTo>
                    <a:pt x="253" y="602"/>
                  </a:lnTo>
                  <a:lnTo>
                    <a:pt x="242" y="602"/>
                  </a:lnTo>
                  <a:lnTo>
                    <a:pt x="242" y="573"/>
                  </a:lnTo>
                  <a:lnTo>
                    <a:pt x="232" y="573"/>
                  </a:lnTo>
                  <a:lnTo>
                    <a:pt x="232" y="541"/>
                  </a:lnTo>
                  <a:lnTo>
                    <a:pt x="220" y="541"/>
                  </a:lnTo>
                  <a:lnTo>
                    <a:pt x="220" y="511"/>
                  </a:lnTo>
                  <a:lnTo>
                    <a:pt x="209" y="511"/>
                  </a:lnTo>
                  <a:lnTo>
                    <a:pt x="209" y="500"/>
                  </a:lnTo>
                  <a:lnTo>
                    <a:pt x="198" y="500"/>
                  </a:lnTo>
                  <a:lnTo>
                    <a:pt x="198" y="491"/>
                  </a:lnTo>
                  <a:lnTo>
                    <a:pt x="187" y="491"/>
                  </a:lnTo>
                  <a:lnTo>
                    <a:pt x="187" y="480"/>
                  </a:lnTo>
                  <a:lnTo>
                    <a:pt x="176" y="480"/>
                  </a:lnTo>
                  <a:lnTo>
                    <a:pt x="176" y="469"/>
                  </a:lnTo>
                  <a:lnTo>
                    <a:pt x="165" y="469"/>
                  </a:lnTo>
                  <a:lnTo>
                    <a:pt x="165" y="449"/>
                  </a:lnTo>
                  <a:lnTo>
                    <a:pt x="154" y="449"/>
                  </a:lnTo>
                  <a:lnTo>
                    <a:pt x="154" y="439"/>
                  </a:lnTo>
                  <a:lnTo>
                    <a:pt x="143" y="439"/>
                  </a:lnTo>
                  <a:lnTo>
                    <a:pt x="143" y="428"/>
                  </a:lnTo>
                  <a:lnTo>
                    <a:pt x="132" y="428"/>
                  </a:lnTo>
                  <a:lnTo>
                    <a:pt x="132" y="418"/>
                  </a:lnTo>
                  <a:lnTo>
                    <a:pt x="121" y="418"/>
                  </a:lnTo>
                  <a:lnTo>
                    <a:pt x="121" y="399"/>
                  </a:lnTo>
                  <a:lnTo>
                    <a:pt x="110" y="399"/>
                  </a:lnTo>
                  <a:lnTo>
                    <a:pt x="110" y="389"/>
                  </a:lnTo>
                  <a:lnTo>
                    <a:pt x="99" y="389"/>
                  </a:lnTo>
                  <a:lnTo>
                    <a:pt x="99" y="368"/>
                  </a:lnTo>
                  <a:lnTo>
                    <a:pt x="88" y="368"/>
                  </a:lnTo>
                  <a:lnTo>
                    <a:pt x="88" y="347"/>
                  </a:lnTo>
                  <a:lnTo>
                    <a:pt x="77" y="347"/>
                  </a:lnTo>
                  <a:lnTo>
                    <a:pt x="77" y="316"/>
                  </a:lnTo>
                  <a:lnTo>
                    <a:pt x="66" y="316"/>
                  </a:lnTo>
                  <a:lnTo>
                    <a:pt x="66" y="296"/>
                  </a:lnTo>
                  <a:lnTo>
                    <a:pt x="55" y="296"/>
                  </a:lnTo>
                  <a:lnTo>
                    <a:pt x="55" y="275"/>
                  </a:lnTo>
                  <a:lnTo>
                    <a:pt x="45" y="275"/>
                  </a:lnTo>
                  <a:lnTo>
                    <a:pt x="45" y="245"/>
                  </a:lnTo>
                  <a:lnTo>
                    <a:pt x="34" y="245"/>
                  </a:lnTo>
                  <a:lnTo>
                    <a:pt x="34" y="214"/>
                  </a:lnTo>
                  <a:lnTo>
                    <a:pt x="23" y="214"/>
                  </a:lnTo>
                  <a:lnTo>
                    <a:pt x="23" y="163"/>
                  </a:lnTo>
                  <a:lnTo>
                    <a:pt x="11" y="163"/>
                  </a:lnTo>
                  <a:lnTo>
                    <a:pt x="11" y="112"/>
                  </a:lnTo>
                  <a:lnTo>
                    <a:pt x="0" y="112"/>
                  </a:lnTo>
                  <a:lnTo>
                    <a:pt x="0" y="0"/>
                  </a:lnTo>
                </a:path>
              </a:pathLst>
            </a:custGeom>
            <a:solidFill>
              <a:srgbClr val="FF0084"/>
            </a:solidFill>
            <a:ln w="12700" cap="rnd" cmpd="sng">
              <a:noFill/>
              <a:prstDash val="solid"/>
              <a:round/>
              <a:headEnd type="none" w="med" len="med"/>
              <a:tailEnd type="none" w="med" len="med"/>
            </a:ln>
          </p:spPr>
          <p:txBody>
            <a:bodyPr/>
            <a:lstStyle/>
            <a:p>
              <a:endParaRPr lang="zh-TW" altLang="en-US"/>
            </a:p>
          </p:txBody>
        </p:sp>
        <p:sp>
          <p:nvSpPr>
            <p:cNvPr id="88113" name="Freeform 87"/>
            <p:cNvSpPr>
              <a:spLocks/>
            </p:cNvSpPr>
            <p:nvPr/>
          </p:nvSpPr>
          <p:spPr bwMode="auto">
            <a:xfrm>
              <a:off x="3088" y="3097"/>
              <a:ext cx="374" cy="901"/>
            </a:xfrm>
            <a:custGeom>
              <a:avLst/>
              <a:gdLst>
                <a:gd name="T0" fmla="*/ 164 w 374"/>
                <a:gd name="T1" fmla="*/ 11 h 901"/>
                <a:gd name="T2" fmla="*/ 187 w 374"/>
                <a:gd name="T3" fmla="*/ 32 h 901"/>
                <a:gd name="T4" fmla="*/ 197 w 374"/>
                <a:gd name="T5" fmla="*/ 82 h 901"/>
                <a:gd name="T6" fmla="*/ 219 w 374"/>
                <a:gd name="T7" fmla="*/ 103 h 901"/>
                <a:gd name="T8" fmla="*/ 229 w 374"/>
                <a:gd name="T9" fmla="*/ 205 h 901"/>
                <a:gd name="T10" fmla="*/ 252 w 374"/>
                <a:gd name="T11" fmla="*/ 245 h 901"/>
                <a:gd name="T12" fmla="*/ 263 w 374"/>
                <a:gd name="T13" fmla="*/ 338 h 901"/>
                <a:gd name="T14" fmla="*/ 285 w 374"/>
                <a:gd name="T15" fmla="*/ 491 h 901"/>
                <a:gd name="T16" fmla="*/ 295 w 374"/>
                <a:gd name="T17" fmla="*/ 511 h 901"/>
                <a:gd name="T18" fmla="*/ 295 w 374"/>
                <a:gd name="T19" fmla="*/ 522 h 901"/>
                <a:gd name="T20" fmla="*/ 285 w 374"/>
                <a:gd name="T21" fmla="*/ 501 h 901"/>
                <a:gd name="T22" fmla="*/ 263 w 374"/>
                <a:gd name="T23" fmla="*/ 522 h 901"/>
                <a:gd name="T24" fmla="*/ 252 w 374"/>
                <a:gd name="T25" fmla="*/ 552 h 901"/>
                <a:gd name="T26" fmla="*/ 229 w 374"/>
                <a:gd name="T27" fmla="*/ 563 h 901"/>
                <a:gd name="T28" fmla="*/ 219 w 374"/>
                <a:gd name="T29" fmla="*/ 583 h 901"/>
                <a:gd name="T30" fmla="*/ 263 w 374"/>
                <a:gd name="T31" fmla="*/ 593 h 901"/>
                <a:gd name="T32" fmla="*/ 307 w 374"/>
                <a:gd name="T33" fmla="*/ 614 h 901"/>
                <a:gd name="T34" fmla="*/ 373 w 374"/>
                <a:gd name="T35" fmla="*/ 624 h 901"/>
                <a:gd name="T36" fmla="*/ 361 w 374"/>
                <a:gd name="T37" fmla="*/ 848 h 901"/>
                <a:gd name="T38" fmla="*/ 341 w 374"/>
                <a:gd name="T39" fmla="*/ 858 h 901"/>
                <a:gd name="T40" fmla="*/ 329 w 374"/>
                <a:gd name="T41" fmla="*/ 879 h 901"/>
                <a:gd name="T42" fmla="*/ 252 w 374"/>
                <a:gd name="T43" fmla="*/ 889 h 901"/>
                <a:gd name="T44" fmla="*/ 143 w 374"/>
                <a:gd name="T45" fmla="*/ 889 h 901"/>
                <a:gd name="T46" fmla="*/ 98 w 374"/>
                <a:gd name="T47" fmla="*/ 879 h 901"/>
                <a:gd name="T48" fmla="*/ 77 w 374"/>
                <a:gd name="T49" fmla="*/ 858 h 901"/>
                <a:gd name="T50" fmla="*/ 43 w 374"/>
                <a:gd name="T51" fmla="*/ 848 h 901"/>
                <a:gd name="T52" fmla="*/ 32 w 374"/>
                <a:gd name="T53" fmla="*/ 828 h 901"/>
                <a:gd name="T54" fmla="*/ 11 w 374"/>
                <a:gd name="T55" fmla="*/ 819 h 901"/>
                <a:gd name="T56" fmla="*/ 0 w 374"/>
                <a:gd name="T57" fmla="*/ 685 h 901"/>
                <a:gd name="T58" fmla="*/ 22 w 374"/>
                <a:gd name="T59" fmla="*/ 665 h 901"/>
                <a:gd name="T60" fmla="*/ 32 w 374"/>
                <a:gd name="T61" fmla="*/ 665 h 901"/>
                <a:gd name="T62" fmla="*/ 11 w 374"/>
                <a:gd name="T63" fmla="*/ 685 h 901"/>
                <a:gd name="T64" fmla="*/ 22 w 374"/>
                <a:gd name="T65" fmla="*/ 819 h 901"/>
                <a:gd name="T66" fmla="*/ 43 w 374"/>
                <a:gd name="T67" fmla="*/ 828 h 901"/>
                <a:gd name="T68" fmla="*/ 55 w 374"/>
                <a:gd name="T69" fmla="*/ 848 h 901"/>
                <a:gd name="T70" fmla="*/ 98 w 374"/>
                <a:gd name="T71" fmla="*/ 858 h 901"/>
                <a:gd name="T72" fmla="*/ 121 w 374"/>
                <a:gd name="T73" fmla="*/ 879 h 901"/>
                <a:gd name="T74" fmla="*/ 252 w 374"/>
                <a:gd name="T75" fmla="*/ 889 h 901"/>
                <a:gd name="T76" fmla="*/ 307 w 374"/>
                <a:gd name="T77" fmla="*/ 869 h 901"/>
                <a:gd name="T78" fmla="*/ 341 w 374"/>
                <a:gd name="T79" fmla="*/ 858 h 901"/>
                <a:gd name="T80" fmla="*/ 350 w 374"/>
                <a:gd name="T81" fmla="*/ 828 h 901"/>
                <a:gd name="T82" fmla="*/ 307 w 374"/>
                <a:gd name="T83" fmla="*/ 624 h 901"/>
                <a:gd name="T84" fmla="*/ 263 w 374"/>
                <a:gd name="T85" fmla="*/ 603 h 901"/>
                <a:gd name="T86" fmla="*/ 209 w 374"/>
                <a:gd name="T87" fmla="*/ 593 h 901"/>
                <a:gd name="T88" fmla="*/ 187 w 374"/>
                <a:gd name="T89" fmla="*/ 614 h 901"/>
                <a:gd name="T90" fmla="*/ 154 w 374"/>
                <a:gd name="T91" fmla="*/ 624 h 901"/>
                <a:gd name="T92" fmla="*/ 121 w 374"/>
                <a:gd name="T93" fmla="*/ 624 h 901"/>
                <a:gd name="T94" fmla="*/ 175 w 374"/>
                <a:gd name="T95" fmla="*/ 614 h 901"/>
                <a:gd name="T96" fmla="*/ 187 w 374"/>
                <a:gd name="T97" fmla="*/ 593 h 901"/>
                <a:gd name="T98" fmla="*/ 209 w 374"/>
                <a:gd name="T99" fmla="*/ 583 h 901"/>
                <a:gd name="T100" fmla="*/ 219 w 374"/>
                <a:gd name="T101" fmla="*/ 563 h 901"/>
                <a:gd name="T102" fmla="*/ 241 w 374"/>
                <a:gd name="T103" fmla="*/ 552 h 901"/>
                <a:gd name="T104" fmla="*/ 252 w 374"/>
                <a:gd name="T105" fmla="*/ 522 h 901"/>
                <a:gd name="T106" fmla="*/ 252 w 374"/>
                <a:gd name="T107" fmla="*/ 338 h 901"/>
                <a:gd name="T108" fmla="*/ 241 w 374"/>
                <a:gd name="T109" fmla="*/ 245 h 901"/>
                <a:gd name="T110" fmla="*/ 219 w 374"/>
                <a:gd name="T111" fmla="*/ 205 h 901"/>
                <a:gd name="T112" fmla="*/ 209 w 374"/>
                <a:gd name="T113" fmla="*/ 103 h 901"/>
                <a:gd name="T114" fmla="*/ 187 w 374"/>
                <a:gd name="T115" fmla="*/ 82 h 901"/>
                <a:gd name="T116" fmla="*/ 175 w 374"/>
                <a:gd name="T117" fmla="*/ 32 h 901"/>
                <a:gd name="T118" fmla="*/ 154 w 374"/>
                <a:gd name="T119" fmla="*/ 11 h 9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4"/>
                <a:gd name="T181" fmla="*/ 0 h 901"/>
                <a:gd name="T182" fmla="*/ 374 w 374"/>
                <a:gd name="T183" fmla="*/ 901 h 9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4" h="901">
                  <a:moveTo>
                    <a:pt x="154" y="0"/>
                  </a:moveTo>
                  <a:lnTo>
                    <a:pt x="164" y="0"/>
                  </a:lnTo>
                  <a:lnTo>
                    <a:pt x="164" y="11"/>
                  </a:lnTo>
                  <a:lnTo>
                    <a:pt x="175" y="11"/>
                  </a:lnTo>
                  <a:lnTo>
                    <a:pt x="175" y="32"/>
                  </a:lnTo>
                  <a:lnTo>
                    <a:pt x="187" y="32"/>
                  </a:lnTo>
                  <a:lnTo>
                    <a:pt x="187" y="52"/>
                  </a:lnTo>
                  <a:lnTo>
                    <a:pt x="197" y="52"/>
                  </a:lnTo>
                  <a:lnTo>
                    <a:pt x="197" y="82"/>
                  </a:lnTo>
                  <a:lnTo>
                    <a:pt x="209" y="82"/>
                  </a:lnTo>
                  <a:lnTo>
                    <a:pt x="209" y="103"/>
                  </a:lnTo>
                  <a:lnTo>
                    <a:pt x="219" y="103"/>
                  </a:lnTo>
                  <a:lnTo>
                    <a:pt x="219" y="164"/>
                  </a:lnTo>
                  <a:lnTo>
                    <a:pt x="229" y="164"/>
                  </a:lnTo>
                  <a:lnTo>
                    <a:pt x="229" y="205"/>
                  </a:lnTo>
                  <a:lnTo>
                    <a:pt x="241" y="205"/>
                  </a:lnTo>
                  <a:lnTo>
                    <a:pt x="241" y="245"/>
                  </a:lnTo>
                  <a:lnTo>
                    <a:pt x="252" y="245"/>
                  </a:lnTo>
                  <a:lnTo>
                    <a:pt x="252" y="287"/>
                  </a:lnTo>
                  <a:lnTo>
                    <a:pt x="263" y="287"/>
                  </a:lnTo>
                  <a:lnTo>
                    <a:pt x="263" y="338"/>
                  </a:lnTo>
                  <a:lnTo>
                    <a:pt x="274" y="338"/>
                  </a:lnTo>
                  <a:lnTo>
                    <a:pt x="274" y="491"/>
                  </a:lnTo>
                  <a:lnTo>
                    <a:pt x="285" y="491"/>
                  </a:lnTo>
                  <a:lnTo>
                    <a:pt x="285" y="501"/>
                  </a:lnTo>
                  <a:lnTo>
                    <a:pt x="295" y="501"/>
                  </a:lnTo>
                  <a:lnTo>
                    <a:pt x="295" y="511"/>
                  </a:lnTo>
                  <a:lnTo>
                    <a:pt x="307" y="511"/>
                  </a:lnTo>
                  <a:lnTo>
                    <a:pt x="307" y="522"/>
                  </a:lnTo>
                  <a:lnTo>
                    <a:pt x="295" y="522"/>
                  </a:lnTo>
                  <a:lnTo>
                    <a:pt x="295" y="511"/>
                  </a:lnTo>
                  <a:lnTo>
                    <a:pt x="285" y="511"/>
                  </a:lnTo>
                  <a:lnTo>
                    <a:pt x="285" y="501"/>
                  </a:lnTo>
                  <a:lnTo>
                    <a:pt x="274" y="501"/>
                  </a:lnTo>
                  <a:lnTo>
                    <a:pt x="274" y="522"/>
                  </a:lnTo>
                  <a:lnTo>
                    <a:pt x="263" y="522"/>
                  </a:lnTo>
                  <a:lnTo>
                    <a:pt x="263" y="531"/>
                  </a:lnTo>
                  <a:lnTo>
                    <a:pt x="252" y="531"/>
                  </a:lnTo>
                  <a:lnTo>
                    <a:pt x="252" y="552"/>
                  </a:lnTo>
                  <a:lnTo>
                    <a:pt x="241" y="552"/>
                  </a:lnTo>
                  <a:lnTo>
                    <a:pt x="241" y="563"/>
                  </a:lnTo>
                  <a:lnTo>
                    <a:pt x="229" y="563"/>
                  </a:lnTo>
                  <a:lnTo>
                    <a:pt x="229" y="572"/>
                  </a:lnTo>
                  <a:lnTo>
                    <a:pt x="219" y="572"/>
                  </a:lnTo>
                  <a:lnTo>
                    <a:pt x="219" y="583"/>
                  </a:lnTo>
                  <a:lnTo>
                    <a:pt x="229" y="583"/>
                  </a:lnTo>
                  <a:lnTo>
                    <a:pt x="229" y="593"/>
                  </a:lnTo>
                  <a:lnTo>
                    <a:pt x="263" y="593"/>
                  </a:lnTo>
                  <a:lnTo>
                    <a:pt x="263" y="603"/>
                  </a:lnTo>
                  <a:lnTo>
                    <a:pt x="307" y="603"/>
                  </a:lnTo>
                  <a:lnTo>
                    <a:pt x="307" y="614"/>
                  </a:lnTo>
                  <a:lnTo>
                    <a:pt x="361" y="614"/>
                  </a:lnTo>
                  <a:lnTo>
                    <a:pt x="361" y="624"/>
                  </a:lnTo>
                  <a:lnTo>
                    <a:pt x="373" y="624"/>
                  </a:lnTo>
                  <a:lnTo>
                    <a:pt x="373" y="828"/>
                  </a:lnTo>
                  <a:lnTo>
                    <a:pt x="361" y="828"/>
                  </a:lnTo>
                  <a:lnTo>
                    <a:pt x="361" y="848"/>
                  </a:lnTo>
                  <a:lnTo>
                    <a:pt x="350" y="848"/>
                  </a:lnTo>
                  <a:lnTo>
                    <a:pt x="350" y="858"/>
                  </a:lnTo>
                  <a:lnTo>
                    <a:pt x="341" y="858"/>
                  </a:lnTo>
                  <a:lnTo>
                    <a:pt x="341" y="869"/>
                  </a:lnTo>
                  <a:lnTo>
                    <a:pt x="329" y="869"/>
                  </a:lnTo>
                  <a:lnTo>
                    <a:pt x="329" y="879"/>
                  </a:lnTo>
                  <a:lnTo>
                    <a:pt x="307" y="879"/>
                  </a:lnTo>
                  <a:lnTo>
                    <a:pt x="307" y="889"/>
                  </a:lnTo>
                  <a:lnTo>
                    <a:pt x="252" y="889"/>
                  </a:lnTo>
                  <a:lnTo>
                    <a:pt x="252" y="900"/>
                  </a:lnTo>
                  <a:lnTo>
                    <a:pt x="143" y="900"/>
                  </a:lnTo>
                  <a:lnTo>
                    <a:pt x="143" y="889"/>
                  </a:lnTo>
                  <a:lnTo>
                    <a:pt x="121" y="889"/>
                  </a:lnTo>
                  <a:lnTo>
                    <a:pt x="121" y="879"/>
                  </a:lnTo>
                  <a:lnTo>
                    <a:pt x="98" y="879"/>
                  </a:lnTo>
                  <a:lnTo>
                    <a:pt x="98" y="869"/>
                  </a:lnTo>
                  <a:lnTo>
                    <a:pt x="77" y="869"/>
                  </a:lnTo>
                  <a:lnTo>
                    <a:pt x="77" y="858"/>
                  </a:lnTo>
                  <a:lnTo>
                    <a:pt x="55" y="858"/>
                  </a:lnTo>
                  <a:lnTo>
                    <a:pt x="55" y="848"/>
                  </a:lnTo>
                  <a:lnTo>
                    <a:pt x="43" y="848"/>
                  </a:lnTo>
                  <a:lnTo>
                    <a:pt x="43" y="838"/>
                  </a:lnTo>
                  <a:lnTo>
                    <a:pt x="32" y="838"/>
                  </a:lnTo>
                  <a:lnTo>
                    <a:pt x="32" y="828"/>
                  </a:lnTo>
                  <a:lnTo>
                    <a:pt x="22" y="828"/>
                  </a:lnTo>
                  <a:lnTo>
                    <a:pt x="22" y="819"/>
                  </a:lnTo>
                  <a:lnTo>
                    <a:pt x="11" y="819"/>
                  </a:lnTo>
                  <a:lnTo>
                    <a:pt x="11" y="798"/>
                  </a:lnTo>
                  <a:lnTo>
                    <a:pt x="0" y="798"/>
                  </a:lnTo>
                  <a:lnTo>
                    <a:pt x="0" y="685"/>
                  </a:lnTo>
                  <a:lnTo>
                    <a:pt x="11" y="685"/>
                  </a:lnTo>
                  <a:lnTo>
                    <a:pt x="11" y="665"/>
                  </a:lnTo>
                  <a:lnTo>
                    <a:pt x="22" y="665"/>
                  </a:lnTo>
                  <a:lnTo>
                    <a:pt x="22" y="655"/>
                  </a:lnTo>
                  <a:lnTo>
                    <a:pt x="32" y="655"/>
                  </a:lnTo>
                  <a:lnTo>
                    <a:pt x="32" y="665"/>
                  </a:lnTo>
                  <a:lnTo>
                    <a:pt x="22" y="665"/>
                  </a:lnTo>
                  <a:lnTo>
                    <a:pt x="22" y="685"/>
                  </a:lnTo>
                  <a:lnTo>
                    <a:pt x="11" y="685"/>
                  </a:lnTo>
                  <a:lnTo>
                    <a:pt x="11" y="798"/>
                  </a:lnTo>
                  <a:lnTo>
                    <a:pt x="22" y="798"/>
                  </a:lnTo>
                  <a:lnTo>
                    <a:pt x="22" y="819"/>
                  </a:lnTo>
                  <a:lnTo>
                    <a:pt x="32" y="819"/>
                  </a:lnTo>
                  <a:lnTo>
                    <a:pt x="32" y="828"/>
                  </a:lnTo>
                  <a:lnTo>
                    <a:pt x="43" y="828"/>
                  </a:lnTo>
                  <a:lnTo>
                    <a:pt x="43" y="838"/>
                  </a:lnTo>
                  <a:lnTo>
                    <a:pt x="55" y="838"/>
                  </a:lnTo>
                  <a:lnTo>
                    <a:pt x="55" y="848"/>
                  </a:lnTo>
                  <a:lnTo>
                    <a:pt x="77" y="848"/>
                  </a:lnTo>
                  <a:lnTo>
                    <a:pt x="77" y="858"/>
                  </a:lnTo>
                  <a:lnTo>
                    <a:pt x="98" y="858"/>
                  </a:lnTo>
                  <a:lnTo>
                    <a:pt x="98" y="869"/>
                  </a:lnTo>
                  <a:lnTo>
                    <a:pt x="121" y="869"/>
                  </a:lnTo>
                  <a:lnTo>
                    <a:pt x="121" y="879"/>
                  </a:lnTo>
                  <a:lnTo>
                    <a:pt x="143" y="879"/>
                  </a:lnTo>
                  <a:lnTo>
                    <a:pt x="143" y="889"/>
                  </a:lnTo>
                  <a:lnTo>
                    <a:pt x="252" y="889"/>
                  </a:lnTo>
                  <a:lnTo>
                    <a:pt x="252" y="879"/>
                  </a:lnTo>
                  <a:lnTo>
                    <a:pt x="307" y="879"/>
                  </a:lnTo>
                  <a:lnTo>
                    <a:pt x="307" y="869"/>
                  </a:lnTo>
                  <a:lnTo>
                    <a:pt x="329" y="869"/>
                  </a:lnTo>
                  <a:lnTo>
                    <a:pt x="329" y="858"/>
                  </a:lnTo>
                  <a:lnTo>
                    <a:pt x="341" y="858"/>
                  </a:lnTo>
                  <a:lnTo>
                    <a:pt x="341" y="848"/>
                  </a:lnTo>
                  <a:lnTo>
                    <a:pt x="350" y="848"/>
                  </a:lnTo>
                  <a:lnTo>
                    <a:pt x="350" y="828"/>
                  </a:lnTo>
                  <a:lnTo>
                    <a:pt x="361" y="828"/>
                  </a:lnTo>
                  <a:lnTo>
                    <a:pt x="361" y="624"/>
                  </a:lnTo>
                  <a:lnTo>
                    <a:pt x="307" y="624"/>
                  </a:lnTo>
                  <a:lnTo>
                    <a:pt x="307" y="614"/>
                  </a:lnTo>
                  <a:lnTo>
                    <a:pt x="263" y="614"/>
                  </a:lnTo>
                  <a:lnTo>
                    <a:pt x="263" y="603"/>
                  </a:lnTo>
                  <a:lnTo>
                    <a:pt x="229" y="603"/>
                  </a:lnTo>
                  <a:lnTo>
                    <a:pt x="229" y="593"/>
                  </a:lnTo>
                  <a:lnTo>
                    <a:pt x="209" y="593"/>
                  </a:lnTo>
                  <a:lnTo>
                    <a:pt x="209" y="603"/>
                  </a:lnTo>
                  <a:lnTo>
                    <a:pt x="187" y="603"/>
                  </a:lnTo>
                  <a:lnTo>
                    <a:pt x="187" y="614"/>
                  </a:lnTo>
                  <a:lnTo>
                    <a:pt x="175" y="614"/>
                  </a:lnTo>
                  <a:lnTo>
                    <a:pt x="175" y="624"/>
                  </a:lnTo>
                  <a:lnTo>
                    <a:pt x="154" y="624"/>
                  </a:lnTo>
                  <a:lnTo>
                    <a:pt x="154" y="634"/>
                  </a:lnTo>
                  <a:lnTo>
                    <a:pt x="121" y="634"/>
                  </a:lnTo>
                  <a:lnTo>
                    <a:pt x="121" y="624"/>
                  </a:lnTo>
                  <a:lnTo>
                    <a:pt x="154" y="624"/>
                  </a:lnTo>
                  <a:lnTo>
                    <a:pt x="154" y="614"/>
                  </a:lnTo>
                  <a:lnTo>
                    <a:pt x="175" y="614"/>
                  </a:lnTo>
                  <a:lnTo>
                    <a:pt x="175" y="603"/>
                  </a:lnTo>
                  <a:lnTo>
                    <a:pt x="187" y="603"/>
                  </a:lnTo>
                  <a:lnTo>
                    <a:pt x="187" y="593"/>
                  </a:lnTo>
                  <a:lnTo>
                    <a:pt x="197" y="593"/>
                  </a:lnTo>
                  <a:lnTo>
                    <a:pt x="197" y="583"/>
                  </a:lnTo>
                  <a:lnTo>
                    <a:pt x="209" y="583"/>
                  </a:lnTo>
                  <a:lnTo>
                    <a:pt x="209" y="572"/>
                  </a:lnTo>
                  <a:lnTo>
                    <a:pt x="219" y="572"/>
                  </a:lnTo>
                  <a:lnTo>
                    <a:pt x="219" y="563"/>
                  </a:lnTo>
                  <a:lnTo>
                    <a:pt x="229" y="563"/>
                  </a:lnTo>
                  <a:lnTo>
                    <a:pt x="229" y="552"/>
                  </a:lnTo>
                  <a:lnTo>
                    <a:pt x="241" y="552"/>
                  </a:lnTo>
                  <a:lnTo>
                    <a:pt x="241" y="531"/>
                  </a:lnTo>
                  <a:lnTo>
                    <a:pt x="252" y="531"/>
                  </a:lnTo>
                  <a:lnTo>
                    <a:pt x="252" y="522"/>
                  </a:lnTo>
                  <a:lnTo>
                    <a:pt x="263" y="522"/>
                  </a:lnTo>
                  <a:lnTo>
                    <a:pt x="263" y="338"/>
                  </a:lnTo>
                  <a:lnTo>
                    <a:pt x="252" y="338"/>
                  </a:lnTo>
                  <a:lnTo>
                    <a:pt x="252" y="287"/>
                  </a:lnTo>
                  <a:lnTo>
                    <a:pt x="241" y="287"/>
                  </a:lnTo>
                  <a:lnTo>
                    <a:pt x="241" y="245"/>
                  </a:lnTo>
                  <a:lnTo>
                    <a:pt x="229" y="245"/>
                  </a:lnTo>
                  <a:lnTo>
                    <a:pt x="229" y="205"/>
                  </a:lnTo>
                  <a:lnTo>
                    <a:pt x="219" y="205"/>
                  </a:lnTo>
                  <a:lnTo>
                    <a:pt x="219" y="164"/>
                  </a:lnTo>
                  <a:lnTo>
                    <a:pt x="209" y="164"/>
                  </a:lnTo>
                  <a:lnTo>
                    <a:pt x="209" y="103"/>
                  </a:lnTo>
                  <a:lnTo>
                    <a:pt x="197" y="103"/>
                  </a:lnTo>
                  <a:lnTo>
                    <a:pt x="197" y="82"/>
                  </a:lnTo>
                  <a:lnTo>
                    <a:pt x="187" y="82"/>
                  </a:lnTo>
                  <a:lnTo>
                    <a:pt x="187" y="52"/>
                  </a:lnTo>
                  <a:lnTo>
                    <a:pt x="175" y="52"/>
                  </a:lnTo>
                  <a:lnTo>
                    <a:pt x="175" y="32"/>
                  </a:lnTo>
                  <a:lnTo>
                    <a:pt x="164" y="32"/>
                  </a:lnTo>
                  <a:lnTo>
                    <a:pt x="164" y="11"/>
                  </a:lnTo>
                  <a:lnTo>
                    <a:pt x="154" y="11"/>
                  </a:lnTo>
                  <a:lnTo>
                    <a:pt x="154"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14" name="Freeform 88"/>
            <p:cNvSpPr>
              <a:spLocks/>
            </p:cNvSpPr>
            <p:nvPr/>
          </p:nvSpPr>
          <p:spPr bwMode="auto">
            <a:xfrm>
              <a:off x="3863" y="3097"/>
              <a:ext cx="8" cy="8"/>
            </a:xfrm>
            <a:custGeom>
              <a:avLst/>
              <a:gdLst>
                <a:gd name="T0" fmla="*/ 0 w 8"/>
                <a:gd name="T1" fmla="*/ 0 h 8"/>
                <a:gd name="T2" fmla="*/ 7 w 8"/>
                <a:gd name="T3" fmla="*/ 0 h 8"/>
                <a:gd name="T4" fmla="*/ 7 w 8"/>
                <a:gd name="T5" fmla="*/ 7 h 8"/>
                <a:gd name="T6" fmla="*/ 0 w 8"/>
                <a:gd name="T7" fmla="*/ 7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7" y="0"/>
                  </a:lnTo>
                  <a:lnTo>
                    <a:pt x="7" y="7"/>
                  </a:lnTo>
                  <a:lnTo>
                    <a:pt x="0" y="7"/>
                  </a:lnTo>
                  <a:lnTo>
                    <a:pt x="0" y="0"/>
                  </a:lnTo>
                </a:path>
              </a:pathLst>
            </a:custGeom>
            <a:solidFill>
              <a:srgbClr val="FF8442"/>
            </a:solidFill>
            <a:ln w="12700" cap="rnd" cmpd="sng">
              <a:noFill/>
              <a:prstDash val="solid"/>
              <a:round/>
              <a:headEnd type="none" w="med" len="med"/>
              <a:tailEnd type="none" w="med" len="med"/>
            </a:ln>
          </p:spPr>
          <p:txBody>
            <a:bodyPr/>
            <a:lstStyle/>
            <a:p>
              <a:endParaRPr lang="zh-TW" altLang="en-US"/>
            </a:p>
          </p:txBody>
        </p:sp>
        <p:sp>
          <p:nvSpPr>
            <p:cNvPr id="88115" name="Freeform 89"/>
            <p:cNvSpPr>
              <a:spLocks/>
            </p:cNvSpPr>
            <p:nvPr/>
          </p:nvSpPr>
          <p:spPr bwMode="auto">
            <a:xfrm>
              <a:off x="3365" y="3107"/>
              <a:ext cx="207" cy="193"/>
            </a:xfrm>
            <a:custGeom>
              <a:avLst/>
              <a:gdLst>
                <a:gd name="T0" fmla="*/ 0 w 207"/>
                <a:gd name="T1" fmla="*/ 0 h 193"/>
                <a:gd name="T2" fmla="*/ 11 w 207"/>
                <a:gd name="T3" fmla="*/ 0 h 193"/>
                <a:gd name="T4" fmla="*/ 11 w 207"/>
                <a:gd name="T5" fmla="*/ 11 h 193"/>
                <a:gd name="T6" fmla="*/ 32 w 207"/>
                <a:gd name="T7" fmla="*/ 11 h 193"/>
                <a:gd name="T8" fmla="*/ 32 w 207"/>
                <a:gd name="T9" fmla="*/ 20 h 193"/>
                <a:gd name="T10" fmla="*/ 53 w 207"/>
                <a:gd name="T11" fmla="*/ 20 h 193"/>
                <a:gd name="T12" fmla="*/ 53 w 207"/>
                <a:gd name="T13" fmla="*/ 30 h 193"/>
                <a:gd name="T14" fmla="*/ 76 w 207"/>
                <a:gd name="T15" fmla="*/ 30 h 193"/>
                <a:gd name="T16" fmla="*/ 76 w 207"/>
                <a:gd name="T17" fmla="*/ 41 h 193"/>
                <a:gd name="T18" fmla="*/ 97 w 207"/>
                <a:gd name="T19" fmla="*/ 41 h 193"/>
                <a:gd name="T20" fmla="*/ 97 w 207"/>
                <a:gd name="T21" fmla="*/ 50 h 193"/>
                <a:gd name="T22" fmla="*/ 120 w 207"/>
                <a:gd name="T23" fmla="*/ 50 h 193"/>
                <a:gd name="T24" fmla="*/ 120 w 207"/>
                <a:gd name="T25" fmla="*/ 60 h 193"/>
                <a:gd name="T26" fmla="*/ 141 w 207"/>
                <a:gd name="T27" fmla="*/ 60 h 193"/>
                <a:gd name="T28" fmla="*/ 141 w 207"/>
                <a:gd name="T29" fmla="*/ 71 h 193"/>
                <a:gd name="T30" fmla="*/ 174 w 207"/>
                <a:gd name="T31" fmla="*/ 71 h 193"/>
                <a:gd name="T32" fmla="*/ 174 w 207"/>
                <a:gd name="T33" fmla="*/ 101 h 193"/>
                <a:gd name="T34" fmla="*/ 185 w 207"/>
                <a:gd name="T35" fmla="*/ 101 h 193"/>
                <a:gd name="T36" fmla="*/ 185 w 207"/>
                <a:gd name="T37" fmla="*/ 112 h 193"/>
                <a:gd name="T38" fmla="*/ 195 w 207"/>
                <a:gd name="T39" fmla="*/ 112 h 193"/>
                <a:gd name="T40" fmla="*/ 195 w 207"/>
                <a:gd name="T41" fmla="*/ 121 h 193"/>
                <a:gd name="T42" fmla="*/ 206 w 207"/>
                <a:gd name="T43" fmla="*/ 121 h 193"/>
                <a:gd name="T44" fmla="*/ 206 w 207"/>
                <a:gd name="T45" fmla="*/ 142 h 193"/>
                <a:gd name="T46" fmla="*/ 195 w 207"/>
                <a:gd name="T47" fmla="*/ 142 h 193"/>
                <a:gd name="T48" fmla="*/ 195 w 207"/>
                <a:gd name="T49" fmla="*/ 151 h 193"/>
                <a:gd name="T50" fmla="*/ 185 w 207"/>
                <a:gd name="T51" fmla="*/ 151 h 193"/>
                <a:gd name="T52" fmla="*/ 185 w 207"/>
                <a:gd name="T53" fmla="*/ 172 h 193"/>
                <a:gd name="T54" fmla="*/ 174 w 207"/>
                <a:gd name="T55" fmla="*/ 172 h 193"/>
                <a:gd name="T56" fmla="*/ 174 w 207"/>
                <a:gd name="T57" fmla="*/ 192 h 193"/>
                <a:gd name="T58" fmla="*/ 162 w 207"/>
                <a:gd name="T59" fmla="*/ 192 h 193"/>
                <a:gd name="T60" fmla="*/ 162 w 207"/>
                <a:gd name="T61" fmla="*/ 142 h 193"/>
                <a:gd name="T62" fmla="*/ 153 w 207"/>
                <a:gd name="T63" fmla="*/ 142 h 193"/>
                <a:gd name="T64" fmla="*/ 153 w 207"/>
                <a:gd name="T65" fmla="*/ 172 h 193"/>
                <a:gd name="T66" fmla="*/ 141 w 207"/>
                <a:gd name="T67" fmla="*/ 172 h 193"/>
                <a:gd name="T68" fmla="*/ 141 w 207"/>
                <a:gd name="T69" fmla="*/ 162 h 193"/>
                <a:gd name="T70" fmla="*/ 130 w 207"/>
                <a:gd name="T71" fmla="*/ 162 h 193"/>
                <a:gd name="T72" fmla="*/ 130 w 207"/>
                <a:gd name="T73" fmla="*/ 151 h 193"/>
                <a:gd name="T74" fmla="*/ 120 w 207"/>
                <a:gd name="T75" fmla="*/ 151 h 193"/>
                <a:gd name="T76" fmla="*/ 120 w 207"/>
                <a:gd name="T77" fmla="*/ 142 h 193"/>
                <a:gd name="T78" fmla="*/ 108 w 207"/>
                <a:gd name="T79" fmla="*/ 142 h 193"/>
                <a:gd name="T80" fmla="*/ 108 w 207"/>
                <a:gd name="T81" fmla="*/ 132 h 193"/>
                <a:gd name="T82" fmla="*/ 97 w 207"/>
                <a:gd name="T83" fmla="*/ 132 h 193"/>
                <a:gd name="T84" fmla="*/ 97 w 207"/>
                <a:gd name="T85" fmla="*/ 121 h 193"/>
                <a:gd name="T86" fmla="*/ 86 w 207"/>
                <a:gd name="T87" fmla="*/ 121 h 193"/>
                <a:gd name="T88" fmla="*/ 86 w 207"/>
                <a:gd name="T89" fmla="*/ 112 h 193"/>
                <a:gd name="T90" fmla="*/ 76 w 207"/>
                <a:gd name="T91" fmla="*/ 112 h 193"/>
                <a:gd name="T92" fmla="*/ 76 w 207"/>
                <a:gd name="T93" fmla="*/ 91 h 193"/>
                <a:gd name="T94" fmla="*/ 64 w 207"/>
                <a:gd name="T95" fmla="*/ 91 h 193"/>
                <a:gd name="T96" fmla="*/ 64 w 207"/>
                <a:gd name="T97" fmla="*/ 80 h 193"/>
                <a:gd name="T98" fmla="*/ 53 w 207"/>
                <a:gd name="T99" fmla="*/ 80 h 193"/>
                <a:gd name="T100" fmla="*/ 53 w 207"/>
                <a:gd name="T101" fmla="*/ 71 h 193"/>
                <a:gd name="T102" fmla="*/ 43 w 207"/>
                <a:gd name="T103" fmla="*/ 71 h 193"/>
                <a:gd name="T104" fmla="*/ 43 w 207"/>
                <a:gd name="T105" fmla="*/ 60 h 193"/>
                <a:gd name="T106" fmla="*/ 32 w 207"/>
                <a:gd name="T107" fmla="*/ 60 h 193"/>
                <a:gd name="T108" fmla="*/ 32 w 207"/>
                <a:gd name="T109" fmla="*/ 50 h 193"/>
                <a:gd name="T110" fmla="*/ 20 w 207"/>
                <a:gd name="T111" fmla="*/ 50 h 193"/>
                <a:gd name="T112" fmla="*/ 20 w 207"/>
                <a:gd name="T113" fmla="*/ 30 h 193"/>
                <a:gd name="T114" fmla="*/ 11 w 207"/>
                <a:gd name="T115" fmla="*/ 30 h 193"/>
                <a:gd name="T116" fmla="*/ 11 w 207"/>
                <a:gd name="T117" fmla="*/ 11 h 193"/>
                <a:gd name="T118" fmla="*/ 0 w 207"/>
                <a:gd name="T119" fmla="*/ 11 h 193"/>
                <a:gd name="T120" fmla="*/ 0 w 207"/>
                <a:gd name="T121" fmla="*/ 0 h 1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7"/>
                <a:gd name="T184" fmla="*/ 0 h 193"/>
                <a:gd name="T185" fmla="*/ 207 w 207"/>
                <a:gd name="T186" fmla="*/ 193 h 1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7" h="193">
                  <a:moveTo>
                    <a:pt x="0" y="0"/>
                  </a:moveTo>
                  <a:lnTo>
                    <a:pt x="11" y="0"/>
                  </a:lnTo>
                  <a:lnTo>
                    <a:pt x="11" y="11"/>
                  </a:lnTo>
                  <a:lnTo>
                    <a:pt x="32" y="11"/>
                  </a:lnTo>
                  <a:lnTo>
                    <a:pt x="32" y="20"/>
                  </a:lnTo>
                  <a:lnTo>
                    <a:pt x="53" y="20"/>
                  </a:lnTo>
                  <a:lnTo>
                    <a:pt x="53" y="30"/>
                  </a:lnTo>
                  <a:lnTo>
                    <a:pt x="76" y="30"/>
                  </a:lnTo>
                  <a:lnTo>
                    <a:pt x="76" y="41"/>
                  </a:lnTo>
                  <a:lnTo>
                    <a:pt x="97" y="41"/>
                  </a:lnTo>
                  <a:lnTo>
                    <a:pt x="97" y="50"/>
                  </a:lnTo>
                  <a:lnTo>
                    <a:pt x="120" y="50"/>
                  </a:lnTo>
                  <a:lnTo>
                    <a:pt x="120" y="60"/>
                  </a:lnTo>
                  <a:lnTo>
                    <a:pt x="141" y="60"/>
                  </a:lnTo>
                  <a:lnTo>
                    <a:pt x="141" y="71"/>
                  </a:lnTo>
                  <a:lnTo>
                    <a:pt x="174" y="71"/>
                  </a:lnTo>
                  <a:lnTo>
                    <a:pt x="174" y="101"/>
                  </a:lnTo>
                  <a:lnTo>
                    <a:pt x="185" y="101"/>
                  </a:lnTo>
                  <a:lnTo>
                    <a:pt x="185" y="112"/>
                  </a:lnTo>
                  <a:lnTo>
                    <a:pt x="195" y="112"/>
                  </a:lnTo>
                  <a:lnTo>
                    <a:pt x="195" y="121"/>
                  </a:lnTo>
                  <a:lnTo>
                    <a:pt x="206" y="121"/>
                  </a:lnTo>
                  <a:lnTo>
                    <a:pt x="206" y="142"/>
                  </a:lnTo>
                  <a:lnTo>
                    <a:pt x="195" y="142"/>
                  </a:lnTo>
                  <a:lnTo>
                    <a:pt x="195" y="151"/>
                  </a:lnTo>
                  <a:lnTo>
                    <a:pt x="185" y="151"/>
                  </a:lnTo>
                  <a:lnTo>
                    <a:pt x="185" y="172"/>
                  </a:lnTo>
                  <a:lnTo>
                    <a:pt x="174" y="172"/>
                  </a:lnTo>
                  <a:lnTo>
                    <a:pt x="174" y="192"/>
                  </a:lnTo>
                  <a:lnTo>
                    <a:pt x="162" y="192"/>
                  </a:lnTo>
                  <a:lnTo>
                    <a:pt x="162" y="142"/>
                  </a:lnTo>
                  <a:lnTo>
                    <a:pt x="153" y="142"/>
                  </a:lnTo>
                  <a:lnTo>
                    <a:pt x="153" y="172"/>
                  </a:lnTo>
                  <a:lnTo>
                    <a:pt x="141" y="172"/>
                  </a:lnTo>
                  <a:lnTo>
                    <a:pt x="141" y="162"/>
                  </a:lnTo>
                  <a:lnTo>
                    <a:pt x="130" y="162"/>
                  </a:lnTo>
                  <a:lnTo>
                    <a:pt x="130" y="151"/>
                  </a:lnTo>
                  <a:lnTo>
                    <a:pt x="120" y="151"/>
                  </a:lnTo>
                  <a:lnTo>
                    <a:pt x="120" y="142"/>
                  </a:lnTo>
                  <a:lnTo>
                    <a:pt x="108" y="142"/>
                  </a:lnTo>
                  <a:lnTo>
                    <a:pt x="108" y="132"/>
                  </a:lnTo>
                  <a:lnTo>
                    <a:pt x="97" y="132"/>
                  </a:lnTo>
                  <a:lnTo>
                    <a:pt x="97" y="121"/>
                  </a:lnTo>
                  <a:lnTo>
                    <a:pt x="86" y="121"/>
                  </a:lnTo>
                  <a:lnTo>
                    <a:pt x="86" y="112"/>
                  </a:lnTo>
                  <a:lnTo>
                    <a:pt x="76" y="112"/>
                  </a:lnTo>
                  <a:lnTo>
                    <a:pt x="76" y="91"/>
                  </a:lnTo>
                  <a:lnTo>
                    <a:pt x="64" y="91"/>
                  </a:lnTo>
                  <a:lnTo>
                    <a:pt x="64" y="80"/>
                  </a:lnTo>
                  <a:lnTo>
                    <a:pt x="53" y="80"/>
                  </a:lnTo>
                  <a:lnTo>
                    <a:pt x="53" y="71"/>
                  </a:lnTo>
                  <a:lnTo>
                    <a:pt x="43" y="71"/>
                  </a:lnTo>
                  <a:lnTo>
                    <a:pt x="43" y="60"/>
                  </a:lnTo>
                  <a:lnTo>
                    <a:pt x="32" y="60"/>
                  </a:lnTo>
                  <a:lnTo>
                    <a:pt x="32" y="50"/>
                  </a:lnTo>
                  <a:lnTo>
                    <a:pt x="20" y="50"/>
                  </a:lnTo>
                  <a:lnTo>
                    <a:pt x="20" y="30"/>
                  </a:lnTo>
                  <a:lnTo>
                    <a:pt x="11" y="30"/>
                  </a:lnTo>
                  <a:lnTo>
                    <a:pt x="11" y="11"/>
                  </a:lnTo>
                  <a:lnTo>
                    <a:pt x="0" y="11"/>
                  </a:lnTo>
                  <a:lnTo>
                    <a:pt x="0" y="0"/>
                  </a:lnTo>
                </a:path>
              </a:pathLst>
            </a:custGeom>
            <a:solidFill>
              <a:srgbClr val="FFFFFF"/>
            </a:solidFill>
            <a:ln w="12700" cap="rnd" cmpd="sng">
              <a:noFill/>
              <a:prstDash val="solid"/>
              <a:round/>
              <a:headEnd type="none" w="med" len="med"/>
              <a:tailEnd type="none" w="med" len="med"/>
            </a:ln>
          </p:spPr>
          <p:txBody>
            <a:bodyPr/>
            <a:lstStyle/>
            <a:p>
              <a:endParaRPr lang="zh-TW" altLang="en-US"/>
            </a:p>
          </p:txBody>
        </p:sp>
        <p:sp>
          <p:nvSpPr>
            <p:cNvPr id="88116" name="Freeform 90"/>
            <p:cNvSpPr>
              <a:spLocks/>
            </p:cNvSpPr>
            <p:nvPr/>
          </p:nvSpPr>
          <p:spPr bwMode="auto">
            <a:xfrm>
              <a:off x="3641" y="3128"/>
              <a:ext cx="208" cy="172"/>
            </a:xfrm>
            <a:custGeom>
              <a:avLst/>
              <a:gdLst>
                <a:gd name="T0" fmla="*/ 196 w 208"/>
                <a:gd name="T1" fmla="*/ 0 h 172"/>
                <a:gd name="T2" fmla="*/ 207 w 208"/>
                <a:gd name="T3" fmla="*/ 0 h 172"/>
                <a:gd name="T4" fmla="*/ 207 w 208"/>
                <a:gd name="T5" fmla="*/ 20 h 172"/>
                <a:gd name="T6" fmla="*/ 196 w 208"/>
                <a:gd name="T7" fmla="*/ 20 h 172"/>
                <a:gd name="T8" fmla="*/ 196 w 208"/>
                <a:gd name="T9" fmla="*/ 40 h 172"/>
                <a:gd name="T10" fmla="*/ 186 w 208"/>
                <a:gd name="T11" fmla="*/ 40 h 172"/>
                <a:gd name="T12" fmla="*/ 186 w 208"/>
                <a:gd name="T13" fmla="*/ 50 h 172"/>
                <a:gd name="T14" fmla="*/ 175 w 208"/>
                <a:gd name="T15" fmla="*/ 50 h 172"/>
                <a:gd name="T16" fmla="*/ 175 w 208"/>
                <a:gd name="T17" fmla="*/ 71 h 172"/>
                <a:gd name="T18" fmla="*/ 163 w 208"/>
                <a:gd name="T19" fmla="*/ 71 h 172"/>
                <a:gd name="T20" fmla="*/ 163 w 208"/>
                <a:gd name="T21" fmla="*/ 80 h 172"/>
                <a:gd name="T22" fmla="*/ 154 w 208"/>
                <a:gd name="T23" fmla="*/ 80 h 172"/>
                <a:gd name="T24" fmla="*/ 154 w 208"/>
                <a:gd name="T25" fmla="*/ 91 h 172"/>
                <a:gd name="T26" fmla="*/ 142 w 208"/>
                <a:gd name="T27" fmla="*/ 91 h 172"/>
                <a:gd name="T28" fmla="*/ 142 w 208"/>
                <a:gd name="T29" fmla="*/ 100 h 172"/>
                <a:gd name="T30" fmla="*/ 131 w 208"/>
                <a:gd name="T31" fmla="*/ 100 h 172"/>
                <a:gd name="T32" fmla="*/ 131 w 208"/>
                <a:gd name="T33" fmla="*/ 111 h 172"/>
                <a:gd name="T34" fmla="*/ 121 w 208"/>
                <a:gd name="T35" fmla="*/ 111 h 172"/>
                <a:gd name="T36" fmla="*/ 121 w 208"/>
                <a:gd name="T37" fmla="*/ 121 h 172"/>
                <a:gd name="T38" fmla="*/ 110 w 208"/>
                <a:gd name="T39" fmla="*/ 121 h 172"/>
                <a:gd name="T40" fmla="*/ 110 w 208"/>
                <a:gd name="T41" fmla="*/ 130 h 172"/>
                <a:gd name="T42" fmla="*/ 98 w 208"/>
                <a:gd name="T43" fmla="*/ 130 h 172"/>
                <a:gd name="T44" fmla="*/ 98 w 208"/>
                <a:gd name="T45" fmla="*/ 141 h 172"/>
                <a:gd name="T46" fmla="*/ 87 w 208"/>
                <a:gd name="T47" fmla="*/ 141 h 172"/>
                <a:gd name="T48" fmla="*/ 87 w 208"/>
                <a:gd name="T49" fmla="*/ 160 h 172"/>
                <a:gd name="T50" fmla="*/ 77 w 208"/>
                <a:gd name="T51" fmla="*/ 160 h 172"/>
                <a:gd name="T52" fmla="*/ 77 w 208"/>
                <a:gd name="T53" fmla="*/ 171 h 172"/>
                <a:gd name="T54" fmla="*/ 54 w 208"/>
                <a:gd name="T55" fmla="*/ 171 h 172"/>
                <a:gd name="T56" fmla="*/ 54 w 208"/>
                <a:gd name="T57" fmla="*/ 160 h 172"/>
                <a:gd name="T58" fmla="*/ 44 w 208"/>
                <a:gd name="T59" fmla="*/ 160 h 172"/>
                <a:gd name="T60" fmla="*/ 44 w 208"/>
                <a:gd name="T61" fmla="*/ 141 h 172"/>
                <a:gd name="T62" fmla="*/ 33 w 208"/>
                <a:gd name="T63" fmla="*/ 141 h 172"/>
                <a:gd name="T64" fmla="*/ 33 w 208"/>
                <a:gd name="T65" fmla="*/ 130 h 172"/>
                <a:gd name="T66" fmla="*/ 22 w 208"/>
                <a:gd name="T67" fmla="*/ 130 h 172"/>
                <a:gd name="T68" fmla="*/ 22 w 208"/>
                <a:gd name="T69" fmla="*/ 121 h 172"/>
                <a:gd name="T70" fmla="*/ 0 w 208"/>
                <a:gd name="T71" fmla="*/ 121 h 172"/>
                <a:gd name="T72" fmla="*/ 0 w 208"/>
                <a:gd name="T73" fmla="*/ 100 h 172"/>
                <a:gd name="T74" fmla="*/ 12 w 208"/>
                <a:gd name="T75" fmla="*/ 100 h 172"/>
                <a:gd name="T76" fmla="*/ 12 w 208"/>
                <a:gd name="T77" fmla="*/ 91 h 172"/>
                <a:gd name="T78" fmla="*/ 22 w 208"/>
                <a:gd name="T79" fmla="*/ 91 h 172"/>
                <a:gd name="T80" fmla="*/ 22 w 208"/>
                <a:gd name="T81" fmla="*/ 80 h 172"/>
                <a:gd name="T82" fmla="*/ 33 w 208"/>
                <a:gd name="T83" fmla="*/ 80 h 172"/>
                <a:gd name="T84" fmla="*/ 33 w 208"/>
                <a:gd name="T85" fmla="*/ 71 h 172"/>
                <a:gd name="T86" fmla="*/ 44 w 208"/>
                <a:gd name="T87" fmla="*/ 71 h 172"/>
                <a:gd name="T88" fmla="*/ 44 w 208"/>
                <a:gd name="T89" fmla="*/ 80 h 172"/>
                <a:gd name="T90" fmla="*/ 54 w 208"/>
                <a:gd name="T91" fmla="*/ 80 h 172"/>
                <a:gd name="T92" fmla="*/ 54 w 208"/>
                <a:gd name="T93" fmla="*/ 100 h 172"/>
                <a:gd name="T94" fmla="*/ 65 w 208"/>
                <a:gd name="T95" fmla="*/ 100 h 172"/>
                <a:gd name="T96" fmla="*/ 65 w 208"/>
                <a:gd name="T97" fmla="*/ 71 h 172"/>
                <a:gd name="T98" fmla="*/ 54 w 208"/>
                <a:gd name="T99" fmla="*/ 71 h 172"/>
                <a:gd name="T100" fmla="*/ 54 w 208"/>
                <a:gd name="T101" fmla="*/ 40 h 172"/>
                <a:gd name="T102" fmla="*/ 142 w 208"/>
                <a:gd name="T103" fmla="*/ 40 h 172"/>
                <a:gd name="T104" fmla="*/ 142 w 208"/>
                <a:gd name="T105" fmla="*/ 30 h 172"/>
                <a:gd name="T106" fmla="*/ 163 w 208"/>
                <a:gd name="T107" fmla="*/ 30 h 172"/>
                <a:gd name="T108" fmla="*/ 163 w 208"/>
                <a:gd name="T109" fmla="*/ 20 h 172"/>
                <a:gd name="T110" fmla="*/ 186 w 208"/>
                <a:gd name="T111" fmla="*/ 20 h 172"/>
                <a:gd name="T112" fmla="*/ 186 w 208"/>
                <a:gd name="T113" fmla="*/ 10 h 172"/>
                <a:gd name="T114" fmla="*/ 196 w 208"/>
                <a:gd name="T115" fmla="*/ 10 h 172"/>
                <a:gd name="T116" fmla="*/ 196 w 208"/>
                <a:gd name="T117" fmla="*/ 0 h 1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08"/>
                <a:gd name="T178" fmla="*/ 0 h 172"/>
                <a:gd name="T179" fmla="*/ 208 w 208"/>
                <a:gd name="T180" fmla="*/ 172 h 17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08" h="172">
                  <a:moveTo>
                    <a:pt x="196" y="0"/>
                  </a:moveTo>
                  <a:lnTo>
                    <a:pt x="207" y="0"/>
                  </a:lnTo>
                  <a:lnTo>
                    <a:pt x="207" y="20"/>
                  </a:lnTo>
                  <a:lnTo>
                    <a:pt x="196" y="20"/>
                  </a:lnTo>
                  <a:lnTo>
                    <a:pt x="196" y="40"/>
                  </a:lnTo>
                  <a:lnTo>
                    <a:pt x="186" y="40"/>
                  </a:lnTo>
                  <a:lnTo>
                    <a:pt x="186" y="50"/>
                  </a:lnTo>
                  <a:lnTo>
                    <a:pt x="175" y="50"/>
                  </a:lnTo>
                  <a:lnTo>
                    <a:pt x="175" y="71"/>
                  </a:lnTo>
                  <a:lnTo>
                    <a:pt x="163" y="71"/>
                  </a:lnTo>
                  <a:lnTo>
                    <a:pt x="163" y="80"/>
                  </a:lnTo>
                  <a:lnTo>
                    <a:pt x="154" y="80"/>
                  </a:lnTo>
                  <a:lnTo>
                    <a:pt x="154" y="91"/>
                  </a:lnTo>
                  <a:lnTo>
                    <a:pt x="142" y="91"/>
                  </a:lnTo>
                  <a:lnTo>
                    <a:pt x="142" y="100"/>
                  </a:lnTo>
                  <a:lnTo>
                    <a:pt x="131" y="100"/>
                  </a:lnTo>
                  <a:lnTo>
                    <a:pt x="131" y="111"/>
                  </a:lnTo>
                  <a:lnTo>
                    <a:pt x="121" y="111"/>
                  </a:lnTo>
                  <a:lnTo>
                    <a:pt x="121" y="121"/>
                  </a:lnTo>
                  <a:lnTo>
                    <a:pt x="110" y="121"/>
                  </a:lnTo>
                  <a:lnTo>
                    <a:pt x="110" y="130"/>
                  </a:lnTo>
                  <a:lnTo>
                    <a:pt x="98" y="130"/>
                  </a:lnTo>
                  <a:lnTo>
                    <a:pt x="98" y="141"/>
                  </a:lnTo>
                  <a:lnTo>
                    <a:pt x="87" y="141"/>
                  </a:lnTo>
                  <a:lnTo>
                    <a:pt x="87" y="160"/>
                  </a:lnTo>
                  <a:lnTo>
                    <a:pt x="77" y="160"/>
                  </a:lnTo>
                  <a:lnTo>
                    <a:pt x="77" y="171"/>
                  </a:lnTo>
                  <a:lnTo>
                    <a:pt x="54" y="171"/>
                  </a:lnTo>
                  <a:lnTo>
                    <a:pt x="54" y="160"/>
                  </a:lnTo>
                  <a:lnTo>
                    <a:pt x="44" y="160"/>
                  </a:lnTo>
                  <a:lnTo>
                    <a:pt x="44" y="141"/>
                  </a:lnTo>
                  <a:lnTo>
                    <a:pt x="33" y="141"/>
                  </a:lnTo>
                  <a:lnTo>
                    <a:pt x="33" y="130"/>
                  </a:lnTo>
                  <a:lnTo>
                    <a:pt x="22" y="130"/>
                  </a:lnTo>
                  <a:lnTo>
                    <a:pt x="22" y="121"/>
                  </a:lnTo>
                  <a:lnTo>
                    <a:pt x="0" y="121"/>
                  </a:lnTo>
                  <a:lnTo>
                    <a:pt x="0" y="100"/>
                  </a:lnTo>
                  <a:lnTo>
                    <a:pt x="12" y="100"/>
                  </a:lnTo>
                  <a:lnTo>
                    <a:pt x="12" y="91"/>
                  </a:lnTo>
                  <a:lnTo>
                    <a:pt x="22" y="91"/>
                  </a:lnTo>
                  <a:lnTo>
                    <a:pt x="22" y="80"/>
                  </a:lnTo>
                  <a:lnTo>
                    <a:pt x="33" y="80"/>
                  </a:lnTo>
                  <a:lnTo>
                    <a:pt x="33" y="71"/>
                  </a:lnTo>
                  <a:lnTo>
                    <a:pt x="44" y="71"/>
                  </a:lnTo>
                  <a:lnTo>
                    <a:pt x="44" y="80"/>
                  </a:lnTo>
                  <a:lnTo>
                    <a:pt x="54" y="80"/>
                  </a:lnTo>
                  <a:lnTo>
                    <a:pt x="54" y="100"/>
                  </a:lnTo>
                  <a:lnTo>
                    <a:pt x="65" y="100"/>
                  </a:lnTo>
                  <a:lnTo>
                    <a:pt x="65" y="71"/>
                  </a:lnTo>
                  <a:lnTo>
                    <a:pt x="54" y="71"/>
                  </a:lnTo>
                  <a:lnTo>
                    <a:pt x="54" y="40"/>
                  </a:lnTo>
                  <a:lnTo>
                    <a:pt x="142" y="40"/>
                  </a:lnTo>
                  <a:lnTo>
                    <a:pt x="142" y="30"/>
                  </a:lnTo>
                  <a:lnTo>
                    <a:pt x="163" y="30"/>
                  </a:lnTo>
                  <a:lnTo>
                    <a:pt x="163" y="20"/>
                  </a:lnTo>
                  <a:lnTo>
                    <a:pt x="186" y="20"/>
                  </a:lnTo>
                  <a:lnTo>
                    <a:pt x="186" y="10"/>
                  </a:lnTo>
                  <a:lnTo>
                    <a:pt x="196" y="10"/>
                  </a:lnTo>
                  <a:lnTo>
                    <a:pt x="196" y="0"/>
                  </a:lnTo>
                </a:path>
              </a:pathLst>
            </a:custGeom>
            <a:solidFill>
              <a:srgbClr val="FFFFFF"/>
            </a:solidFill>
            <a:ln w="12700" cap="rnd" cmpd="sng">
              <a:noFill/>
              <a:prstDash val="solid"/>
              <a:round/>
              <a:headEnd type="none" w="med" len="med"/>
              <a:tailEnd type="none" w="med" len="med"/>
            </a:ln>
          </p:spPr>
          <p:txBody>
            <a:bodyPr/>
            <a:lstStyle/>
            <a:p>
              <a:endParaRPr lang="zh-TW" altLang="en-US"/>
            </a:p>
          </p:txBody>
        </p:sp>
        <p:sp>
          <p:nvSpPr>
            <p:cNvPr id="88117" name="Freeform 91"/>
            <p:cNvSpPr>
              <a:spLocks/>
            </p:cNvSpPr>
            <p:nvPr/>
          </p:nvSpPr>
          <p:spPr bwMode="auto">
            <a:xfrm>
              <a:off x="4051" y="3179"/>
              <a:ext cx="262" cy="367"/>
            </a:xfrm>
            <a:custGeom>
              <a:avLst/>
              <a:gdLst>
                <a:gd name="T0" fmla="*/ 142 w 262"/>
                <a:gd name="T1" fmla="*/ 0 h 367"/>
                <a:gd name="T2" fmla="*/ 130 w 262"/>
                <a:gd name="T3" fmla="*/ 10 h 367"/>
                <a:gd name="T4" fmla="*/ 119 w 262"/>
                <a:gd name="T5" fmla="*/ 21 h 367"/>
                <a:gd name="T6" fmla="*/ 109 w 262"/>
                <a:gd name="T7" fmla="*/ 31 h 367"/>
                <a:gd name="T8" fmla="*/ 119 w 262"/>
                <a:gd name="T9" fmla="*/ 72 h 367"/>
                <a:gd name="T10" fmla="*/ 130 w 262"/>
                <a:gd name="T11" fmla="*/ 101 h 367"/>
                <a:gd name="T12" fmla="*/ 142 w 262"/>
                <a:gd name="T13" fmla="*/ 122 h 367"/>
                <a:gd name="T14" fmla="*/ 152 w 262"/>
                <a:gd name="T15" fmla="*/ 143 h 367"/>
                <a:gd name="T16" fmla="*/ 163 w 262"/>
                <a:gd name="T17" fmla="*/ 163 h 367"/>
                <a:gd name="T18" fmla="*/ 174 w 262"/>
                <a:gd name="T19" fmla="*/ 184 h 367"/>
                <a:gd name="T20" fmla="*/ 185 w 262"/>
                <a:gd name="T21" fmla="*/ 204 h 367"/>
                <a:gd name="T22" fmla="*/ 196 w 262"/>
                <a:gd name="T23" fmla="*/ 224 h 367"/>
                <a:gd name="T24" fmla="*/ 207 w 262"/>
                <a:gd name="T25" fmla="*/ 233 h 367"/>
                <a:gd name="T26" fmla="*/ 239 w 262"/>
                <a:gd name="T27" fmla="*/ 244 h 367"/>
                <a:gd name="T28" fmla="*/ 218 w 262"/>
                <a:gd name="T29" fmla="*/ 254 h 367"/>
                <a:gd name="T30" fmla="*/ 185 w 262"/>
                <a:gd name="T31" fmla="*/ 265 h 367"/>
                <a:gd name="T32" fmla="*/ 163 w 262"/>
                <a:gd name="T33" fmla="*/ 275 h 367"/>
                <a:gd name="T34" fmla="*/ 142 w 262"/>
                <a:gd name="T35" fmla="*/ 284 h 367"/>
                <a:gd name="T36" fmla="*/ 174 w 262"/>
                <a:gd name="T37" fmla="*/ 295 h 367"/>
                <a:gd name="T38" fmla="*/ 196 w 262"/>
                <a:gd name="T39" fmla="*/ 305 h 367"/>
                <a:gd name="T40" fmla="*/ 207 w 262"/>
                <a:gd name="T41" fmla="*/ 315 h 367"/>
                <a:gd name="T42" fmla="*/ 218 w 262"/>
                <a:gd name="T43" fmla="*/ 326 h 367"/>
                <a:gd name="T44" fmla="*/ 239 w 262"/>
                <a:gd name="T45" fmla="*/ 336 h 367"/>
                <a:gd name="T46" fmla="*/ 250 w 262"/>
                <a:gd name="T47" fmla="*/ 346 h 367"/>
                <a:gd name="T48" fmla="*/ 261 w 262"/>
                <a:gd name="T49" fmla="*/ 356 h 367"/>
                <a:gd name="T50" fmla="*/ 250 w 262"/>
                <a:gd name="T51" fmla="*/ 366 h 367"/>
                <a:gd name="T52" fmla="*/ 239 w 262"/>
                <a:gd name="T53" fmla="*/ 356 h 367"/>
                <a:gd name="T54" fmla="*/ 218 w 262"/>
                <a:gd name="T55" fmla="*/ 346 h 367"/>
                <a:gd name="T56" fmla="*/ 207 w 262"/>
                <a:gd name="T57" fmla="*/ 336 h 367"/>
                <a:gd name="T58" fmla="*/ 196 w 262"/>
                <a:gd name="T59" fmla="*/ 326 h 367"/>
                <a:gd name="T60" fmla="*/ 174 w 262"/>
                <a:gd name="T61" fmla="*/ 315 h 367"/>
                <a:gd name="T62" fmla="*/ 142 w 262"/>
                <a:gd name="T63" fmla="*/ 305 h 367"/>
                <a:gd name="T64" fmla="*/ 130 w 262"/>
                <a:gd name="T65" fmla="*/ 295 h 367"/>
                <a:gd name="T66" fmla="*/ 98 w 262"/>
                <a:gd name="T67" fmla="*/ 284 h 367"/>
                <a:gd name="T68" fmla="*/ 76 w 262"/>
                <a:gd name="T69" fmla="*/ 295 h 367"/>
                <a:gd name="T70" fmla="*/ 65 w 262"/>
                <a:gd name="T71" fmla="*/ 305 h 367"/>
                <a:gd name="T72" fmla="*/ 54 w 262"/>
                <a:gd name="T73" fmla="*/ 315 h 367"/>
                <a:gd name="T74" fmla="*/ 32 w 262"/>
                <a:gd name="T75" fmla="*/ 326 h 367"/>
                <a:gd name="T76" fmla="*/ 0 w 262"/>
                <a:gd name="T77" fmla="*/ 336 h 367"/>
                <a:gd name="T78" fmla="*/ 32 w 262"/>
                <a:gd name="T79" fmla="*/ 326 h 367"/>
                <a:gd name="T80" fmla="*/ 54 w 262"/>
                <a:gd name="T81" fmla="*/ 315 h 367"/>
                <a:gd name="T82" fmla="*/ 65 w 262"/>
                <a:gd name="T83" fmla="*/ 305 h 367"/>
                <a:gd name="T84" fmla="*/ 76 w 262"/>
                <a:gd name="T85" fmla="*/ 295 h 367"/>
                <a:gd name="T86" fmla="*/ 98 w 262"/>
                <a:gd name="T87" fmla="*/ 284 h 367"/>
                <a:gd name="T88" fmla="*/ 163 w 262"/>
                <a:gd name="T89" fmla="*/ 275 h 367"/>
                <a:gd name="T90" fmla="*/ 185 w 262"/>
                <a:gd name="T91" fmla="*/ 265 h 367"/>
                <a:gd name="T92" fmla="*/ 207 w 262"/>
                <a:gd name="T93" fmla="*/ 254 h 367"/>
                <a:gd name="T94" fmla="*/ 196 w 262"/>
                <a:gd name="T95" fmla="*/ 244 h 367"/>
                <a:gd name="T96" fmla="*/ 185 w 262"/>
                <a:gd name="T97" fmla="*/ 233 h 367"/>
                <a:gd name="T98" fmla="*/ 174 w 262"/>
                <a:gd name="T99" fmla="*/ 224 h 367"/>
                <a:gd name="T100" fmla="*/ 163 w 262"/>
                <a:gd name="T101" fmla="*/ 204 h 367"/>
                <a:gd name="T102" fmla="*/ 152 w 262"/>
                <a:gd name="T103" fmla="*/ 184 h 367"/>
                <a:gd name="T104" fmla="*/ 142 w 262"/>
                <a:gd name="T105" fmla="*/ 163 h 367"/>
                <a:gd name="T106" fmla="*/ 130 w 262"/>
                <a:gd name="T107" fmla="*/ 143 h 367"/>
                <a:gd name="T108" fmla="*/ 119 w 262"/>
                <a:gd name="T109" fmla="*/ 122 h 367"/>
                <a:gd name="T110" fmla="*/ 109 w 262"/>
                <a:gd name="T111" fmla="*/ 101 h 367"/>
                <a:gd name="T112" fmla="*/ 98 w 262"/>
                <a:gd name="T113" fmla="*/ 72 h 367"/>
                <a:gd name="T114" fmla="*/ 109 w 262"/>
                <a:gd name="T115" fmla="*/ 31 h 367"/>
                <a:gd name="T116" fmla="*/ 119 w 262"/>
                <a:gd name="T117" fmla="*/ 21 h 367"/>
                <a:gd name="T118" fmla="*/ 130 w 262"/>
                <a:gd name="T119" fmla="*/ 10 h 3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62"/>
                <a:gd name="T181" fmla="*/ 0 h 367"/>
                <a:gd name="T182" fmla="*/ 262 w 262"/>
                <a:gd name="T183" fmla="*/ 367 h 3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62" h="367">
                  <a:moveTo>
                    <a:pt x="130" y="0"/>
                  </a:moveTo>
                  <a:lnTo>
                    <a:pt x="142" y="0"/>
                  </a:lnTo>
                  <a:lnTo>
                    <a:pt x="142" y="10"/>
                  </a:lnTo>
                  <a:lnTo>
                    <a:pt x="130" y="10"/>
                  </a:lnTo>
                  <a:lnTo>
                    <a:pt x="130" y="21"/>
                  </a:lnTo>
                  <a:lnTo>
                    <a:pt x="119" y="21"/>
                  </a:lnTo>
                  <a:lnTo>
                    <a:pt x="119" y="31"/>
                  </a:lnTo>
                  <a:lnTo>
                    <a:pt x="109" y="31"/>
                  </a:lnTo>
                  <a:lnTo>
                    <a:pt x="109" y="72"/>
                  </a:lnTo>
                  <a:lnTo>
                    <a:pt x="119" y="72"/>
                  </a:lnTo>
                  <a:lnTo>
                    <a:pt x="119" y="101"/>
                  </a:lnTo>
                  <a:lnTo>
                    <a:pt x="130" y="101"/>
                  </a:lnTo>
                  <a:lnTo>
                    <a:pt x="130" y="122"/>
                  </a:lnTo>
                  <a:lnTo>
                    <a:pt x="142" y="122"/>
                  </a:lnTo>
                  <a:lnTo>
                    <a:pt x="142" y="143"/>
                  </a:lnTo>
                  <a:lnTo>
                    <a:pt x="152" y="143"/>
                  </a:lnTo>
                  <a:lnTo>
                    <a:pt x="152" y="163"/>
                  </a:lnTo>
                  <a:lnTo>
                    <a:pt x="163" y="163"/>
                  </a:lnTo>
                  <a:lnTo>
                    <a:pt x="163" y="184"/>
                  </a:lnTo>
                  <a:lnTo>
                    <a:pt x="174" y="184"/>
                  </a:lnTo>
                  <a:lnTo>
                    <a:pt x="174" y="204"/>
                  </a:lnTo>
                  <a:lnTo>
                    <a:pt x="185" y="204"/>
                  </a:lnTo>
                  <a:lnTo>
                    <a:pt x="185" y="224"/>
                  </a:lnTo>
                  <a:lnTo>
                    <a:pt x="196" y="224"/>
                  </a:lnTo>
                  <a:lnTo>
                    <a:pt x="196" y="233"/>
                  </a:lnTo>
                  <a:lnTo>
                    <a:pt x="207" y="233"/>
                  </a:lnTo>
                  <a:lnTo>
                    <a:pt x="207" y="244"/>
                  </a:lnTo>
                  <a:lnTo>
                    <a:pt x="239" y="244"/>
                  </a:lnTo>
                  <a:lnTo>
                    <a:pt x="239" y="254"/>
                  </a:lnTo>
                  <a:lnTo>
                    <a:pt x="218" y="254"/>
                  </a:lnTo>
                  <a:lnTo>
                    <a:pt x="218" y="265"/>
                  </a:lnTo>
                  <a:lnTo>
                    <a:pt x="185" y="265"/>
                  </a:lnTo>
                  <a:lnTo>
                    <a:pt x="185" y="275"/>
                  </a:lnTo>
                  <a:lnTo>
                    <a:pt x="163" y="275"/>
                  </a:lnTo>
                  <a:lnTo>
                    <a:pt x="163" y="284"/>
                  </a:lnTo>
                  <a:lnTo>
                    <a:pt x="142" y="284"/>
                  </a:lnTo>
                  <a:lnTo>
                    <a:pt x="142" y="295"/>
                  </a:lnTo>
                  <a:lnTo>
                    <a:pt x="174" y="295"/>
                  </a:lnTo>
                  <a:lnTo>
                    <a:pt x="174" y="305"/>
                  </a:lnTo>
                  <a:lnTo>
                    <a:pt x="196" y="305"/>
                  </a:lnTo>
                  <a:lnTo>
                    <a:pt x="196" y="315"/>
                  </a:lnTo>
                  <a:lnTo>
                    <a:pt x="207" y="315"/>
                  </a:lnTo>
                  <a:lnTo>
                    <a:pt x="207" y="326"/>
                  </a:lnTo>
                  <a:lnTo>
                    <a:pt x="218" y="326"/>
                  </a:lnTo>
                  <a:lnTo>
                    <a:pt x="218" y="336"/>
                  </a:lnTo>
                  <a:lnTo>
                    <a:pt x="239" y="336"/>
                  </a:lnTo>
                  <a:lnTo>
                    <a:pt x="239" y="346"/>
                  </a:lnTo>
                  <a:lnTo>
                    <a:pt x="250" y="346"/>
                  </a:lnTo>
                  <a:lnTo>
                    <a:pt x="250" y="356"/>
                  </a:lnTo>
                  <a:lnTo>
                    <a:pt x="261" y="356"/>
                  </a:lnTo>
                  <a:lnTo>
                    <a:pt x="261" y="366"/>
                  </a:lnTo>
                  <a:lnTo>
                    <a:pt x="250" y="366"/>
                  </a:lnTo>
                  <a:lnTo>
                    <a:pt x="250" y="356"/>
                  </a:lnTo>
                  <a:lnTo>
                    <a:pt x="239" y="356"/>
                  </a:lnTo>
                  <a:lnTo>
                    <a:pt x="239" y="346"/>
                  </a:lnTo>
                  <a:lnTo>
                    <a:pt x="218" y="346"/>
                  </a:lnTo>
                  <a:lnTo>
                    <a:pt x="218" y="336"/>
                  </a:lnTo>
                  <a:lnTo>
                    <a:pt x="207" y="336"/>
                  </a:lnTo>
                  <a:lnTo>
                    <a:pt x="207" y="326"/>
                  </a:lnTo>
                  <a:lnTo>
                    <a:pt x="196" y="326"/>
                  </a:lnTo>
                  <a:lnTo>
                    <a:pt x="196" y="315"/>
                  </a:lnTo>
                  <a:lnTo>
                    <a:pt x="174" y="315"/>
                  </a:lnTo>
                  <a:lnTo>
                    <a:pt x="174" y="305"/>
                  </a:lnTo>
                  <a:lnTo>
                    <a:pt x="142" y="305"/>
                  </a:lnTo>
                  <a:lnTo>
                    <a:pt x="142" y="295"/>
                  </a:lnTo>
                  <a:lnTo>
                    <a:pt x="130" y="295"/>
                  </a:lnTo>
                  <a:lnTo>
                    <a:pt x="130" y="284"/>
                  </a:lnTo>
                  <a:lnTo>
                    <a:pt x="98" y="284"/>
                  </a:lnTo>
                  <a:lnTo>
                    <a:pt x="98" y="295"/>
                  </a:lnTo>
                  <a:lnTo>
                    <a:pt x="76" y="295"/>
                  </a:lnTo>
                  <a:lnTo>
                    <a:pt x="76" y="305"/>
                  </a:lnTo>
                  <a:lnTo>
                    <a:pt x="65" y="305"/>
                  </a:lnTo>
                  <a:lnTo>
                    <a:pt x="65" y="315"/>
                  </a:lnTo>
                  <a:lnTo>
                    <a:pt x="54" y="315"/>
                  </a:lnTo>
                  <a:lnTo>
                    <a:pt x="54" y="326"/>
                  </a:lnTo>
                  <a:lnTo>
                    <a:pt x="32" y="326"/>
                  </a:lnTo>
                  <a:lnTo>
                    <a:pt x="32" y="336"/>
                  </a:lnTo>
                  <a:lnTo>
                    <a:pt x="0" y="336"/>
                  </a:lnTo>
                  <a:lnTo>
                    <a:pt x="0" y="326"/>
                  </a:lnTo>
                  <a:lnTo>
                    <a:pt x="32" y="326"/>
                  </a:lnTo>
                  <a:lnTo>
                    <a:pt x="32" y="315"/>
                  </a:lnTo>
                  <a:lnTo>
                    <a:pt x="54" y="315"/>
                  </a:lnTo>
                  <a:lnTo>
                    <a:pt x="54" y="305"/>
                  </a:lnTo>
                  <a:lnTo>
                    <a:pt x="65" y="305"/>
                  </a:lnTo>
                  <a:lnTo>
                    <a:pt x="65" y="295"/>
                  </a:lnTo>
                  <a:lnTo>
                    <a:pt x="76" y="295"/>
                  </a:lnTo>
                  <a:lnTo>
                    <a:pt x="76" y="284"/>
                  </a:lnTo>
                  <a:lnTo>
                    <a:pt x="98" y="284"/>
                  </a:lnTo>
                  <a:lnTo>
                    <a:pt x="98" y="275"/>
                  </a:lnTo>
                  <a:lnTo>
                    <a:pt x="163" y="275"/>
                  </a:lnTo>
                  <a:lnTo>
                    <a:pt x="163" y="265"/>
                  </a:lnTo>
                  <a:lnTo>
                    <a:pt x="185" y="265"/>
                  </a:lnTo>
                  <a:lnTo>
                    <a:pt x="185" y="254"/>
                  </a:lnTo>
                  <a:lnTo>
                    <a:pt x="207" y="254"/>
                  </a:lnTo>
                  <a:lnTo>
                    <a:pt x="207" y="244"/>
                  </a:lnTo>
                  <a:lnTo>
                    <a:pt x="196" y="244"/>
                  </a:lnTo>
                  <a:lnTo>
                    <a:pt x="196" y="233"/>
                  </a:lnTo>
                  <a:lnTo>
                    <a:pt x="185" y="233"/>
                  </a:lnTo>
                  <a:lnTo>
                    <a:pt x="185" y="224"/>
                  </a:lnTo>
                  <a:lnTo>
                    <a:pt x="174" y="224"/>
                  </a:lnTo>
                  <a:lnTo>
                    <a:pt x="174" y="204"/>
                  </a:lnTo>
                  <a:lnTo>
                    <a:pt x="163" y="204"/>
                  </a:lnTo>
                  <a:lnTo>
                    <a:pt x="163" y="184"/>
                  </a:lnTo>
                  <a:lnTo>
                    <a:pt x="152" y="184"/>
                  </a:lnTo>
                  <a:lnTo>
                    <a:pt x="152" y="163"/>
                  </a:lnTo>
                  <a:lnTo>
                    <a:pt x="142" y="163"/>
                  </a:lnTo>
                  <a:lnTo>
                    <a:pt x="142" y="143"/>
                  </a:lnTo>
                  <a:lnTo>
                    <a:pt x="130" y="143"/>
                  </a:lnTo>
                  <a:lnTo>
                    <a:pt x="130" y="122"/>
                  </a:lnTo>
                  <a:lnTo>
                    <a:pt x="119" y="122"/>
                  </a:lnTo>
                  <a:lnTo>
                    <a:pt x="119" y="101"/>
                  </a:lnTo>
                  <a:lnTo>
                    <a:pt x="109" y="101"/>
                  </a:lnTo>
                  <a:lnTo>
                    <a:pt x="109" y="72"/>
                  </a:lnTo>
                  <a:lnTo>
                    <a:pt x="98" y="72"/>
                  </a:lnTo>
                  <a:lnTo>
                    <a:pt x="98" y="31"/>
                  </a:lnTo>
                  <a:lnTo>
                    <a:pt x="109" y="31"/>
                  </a:lnTo>
                  <a:lnTo>
                    <a:pt x="109" y="21"/>
                  </a:lnTo>
                  <a:lnTo>
                    <a:pt x="119" y="21"/>
                  </a:lnTo>
                  <a:lnTo>
                    <a:pt x="119" y="10"/>
                  </a:lnTo>
                  <a:lnTo>
                    <a:pt x="130" y="10"/>
                  </a:lnTo>
                  <a:lnTo>
                    <a:pt x="13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18" name="Freeform 92"/>
            <p:cNvSpPr>
              <a:spLocks/>
            </p:cNvSpPr>
            <p:nvPr/>
          </p:nvSpPr>
          <p:spPr bwMode="auto">
            <a:xfrm>
              <a:off x="3530" y="3210"/>
              <a:ext cx="9" cy="38"/>
            </a:xfrm>
            <a:custGeom>
              <a:avLst/>
              <a:gdLst>
                <a:gd name="T0" fmla="*/ 0 w 9"/>
                <a:gd name="T1" fmla="*/ 0 h 38"/>
                <a:gd name="T2" fmla="*/ 8 w 9"/>
                <a:gd name="T3" fmla="*/ 0 h 38"/>
                <a:gd name="T4" fmla="*/ 8 w 9"/>
                <a:gd name="T5" fmla="*/ 37 h 38"/>
                <a:gd name="T6" fmla="*/ 0 w 9"/>
                <a:gd name="T7" fmla="*/ 37 h 38"/>
                <a:gd name="T8" fmla="*/ 0 w 9"/>
                <a:gd name="T9" fmla="*/ 0 h 38"/>
                <a:gd name="T10" fmla="*/ 0 60000 65536"/>
                <a:gd name="T11" fmla="*/ 0 60000 65536"/>
                <a:gd name="T12" fmla="*/ 0 60000 65536"/>
                <a:gd name="T13" fmla="*/ 0 60000 65536"/>
                <a:gd name="T14" fmla="*/ 0 60000 65536"/>
                <a:gd name="T15" fmla="*/ 0 w 9"/>
                <a:gd name="T16" fmla="*/ 0 h 38"/>
                <a:gd name="T17" fmla="*/ 9 w 9"/>
                <a:gd name="T18" fmla="*/ 38 h 38"/>
              </a:gdLst>
              <a:ahLst/>
              <a:cxnLst>
                <a:cxn ang="T10">
                  <a:pos x="T0" y="T1"/>
                </a:cxn>
                <a:cxn ang="T11">
                  <a:pos x="T2" y="T3"/>
                </a:cxn>
                <a:cxn ang="T12">
                  <a:pos x="T4" y="T5"/>
                </a:cxn>
                <a:cxn ang="T13">
                  <a:pos x="T6" y="T7"/>
                </a:cxn>
                <a:cxn ang="T14">
                  <a:pos x="T8" y="T9"/>
                </a:cxn>
              </a:cxnLst>
              <a:rect l="T15" t="T16" r="T17" b="T18"/>
              <a:pathLst>
                <a:path w="9" h="38">
                  <a:moveTo>
                    <a:pt x="0" y="0"/>
                  </a:moveTo>
                  <a:lnTo>
                    <a:pt x="8" y="0"/>
                  </a:lnTo>
                  <a:lnTo>
                    <a:pt x="8" y="37"/>
                  </a:lnTo>
                  <a:lnTo>
                    <a:pt x="0" y="37"/>
                  </a:lnTo>
                  <a:lnTo>
                    <a:pt x="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19" name="Freeform 93"/>
            <p:cNvSpPr>
              <a:spLocks/>
            </p:cNvSpPr>
            <p:nvPr/>
          </p:nvSpPr>
          <p:spPr bwMode="auto">
            <a:xfrm>
              <a:off x="3708" y="3231"/>
              <a:ext cx="19" cy="38"/>
            </a:xfrm>
            <a:custGeom>
              <a:avLst/>
              <a:gdLst>
                <a:gd name="T0" fmla="*/ 0 w 19"/>
                <a:gd name="T1" fmla="*/ 0 h 38"/>
                <a:gd name="T2" fmla="*/ 9 w 19"/>
                <a:gd name="T3" fmla="*/ 0 h 38"/>
                <a:gd name="T4" fmla="*/ 9 w 19"/>
                <a:gd name="T5" fmla="*/ 19 h 38"/>
                <a:gd name="T6" fmla="*/ 18 w 19"/>
                <a:gd name="T7" fmla="*/ 19 h 38"/>
                <a:gd name="T8" fmla="*/ 18 w 19"/>
                <a:gd name="T9" fmla="*/ 37 h 38"/>
                <a:gd name="T10" fmla="*/ 9 w 19"/>
                <a:gd name="T11" fmla="*/ 37 h 38"/>
                <a:gd name="T12" fmla="*/ 9 w 19"/>
                <a:gd name="T13" fmla="*/ 19 h 38"/>
                <a:gd name="T14" fmla="*/ 0 w 19"/>
                <a:gd name="T15" fmla="*/ 19 h 38"/>
                <a:gd name="T16" fmla="*/ 0 w 19"/>
                <a:gd name="T17" fmla="*/ 0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38"/>
                <a:gd name="T29" fmla="*/ 19 w 19"/>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38">
                  <a:moveTo>
                    <a:pt x="0" y="0"/>
                  </a:moveTo>
                  <a:lnTo>
                    <a:pt x="9" y="0"/>
                  </a:lnTo>
                  <a:lnTo>
                    <a:pt x="9" y="19"/>
                  </a:lnTo>
                  <a:lnTo>
                    <a:pt x="18" y="19"/>
                  </a:lnTo>
                  <a:lnTo>
                    <a:pt x="18" y="37"/>
                  </a:lnTo>
                  <a:lnTo>
                    <a:pt x="9" y="37"/>
                  </a:lnTo>
                  <a:lnTo>
                    <a:pt x="9" y="19"/>
                  </a:lnTo>
                  <a:lnTo>
                    <a:pt x="0" y="19"/>
                  </a:lnTo>
                  <a:lnTo>
                    <a:pt x="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20" name="Freeform 94"/>
            <p:cNvSpPr>
              <a:spLocks/>
            </p:cNvSpPr>
            <p:nvPr/>
          </p:nvSpPr>
          <p:spPr bwMode="auto">
            <a:xfrm>
              <a:off x="3918" y="3282"/>
              <a:ext cx="219" cy="223"/>
            </a:xfrm>
            <a:custGeom>
              <a:avLst/>
              <a:gdLst>
                <a:gd name="T0" fmla="*/ 76 w 219"/>
                <a:gd name="T1" fmla="*/ 0 h 223"/>
                <a:gd name="T2" fmla="*/ 32 w 219"/>
                <a:gd name="T3" fmla="*/ 10 h 223"/>
                <a:gd name="T4" fmla="*/ 65 w 219"/>
                <a:gd name="T5" fmla="*/ 20 h 223"/>
                <a:gd name="T6" fmla="*/ 109 w 219"/>
                <a:gd name="T7" fmla="*/ 30 h 223"/>
                <a:gd name="T8" fmla="*/ 131 w 219"/>
                <a:gd name="T9" fmla="*/ 41 h 223"/>
                <a:gd name="T10" fmla="*/ 153 w 219"/>
                <a:gd name="T11" fmla="*/ 50 h 223"/>
                <a:gd name="T12" fmla="*/ 174 w 219"/>
                <a:gd name="T13" fmla="*/ 60 h 223"/>
                <a:gd name="T14" fmla="*/ 196 w 219"/>
                <a:gd name="T15" fmla="*/ 70 h 223"/>
                <a:gd name="T16" fmla="*/ 207 w 219"/>
                <a:gd name="T17" fmla="*/ 81 h 223"/>
                <a:gd name="T18" fmla="*/ 218 w 219"/>
                <a:gd name="T19" fmla="*/ 91 h 223"/>
                <a:gd name="T20" fmla="*/ 207 w 219"/>
                <a:gd name="T21" fmla="*/ 111 h 223"/>
                <a:gd name="T22" fmla="*/ 196 w 219"/>
                <a:gd name="T23" fmla="*/ 122 h 223"/>
                <a:gd name="T24" fmla="*/ 185 w 219"/>
                <a:gd name="T25" fmla="*/ 130 h 223"/>
                <a:gd name="T26" fmla="*/ 174 w 219"/>
                <a:gd name="T27" fmla="*/ 141 h 223"/>
                <a:gd name="T28" fmla="*/ 164 w 219"/>
                <a:gd name="T29" fmla="*/ 162 h 223"/>
                <a:gd name="T30" fmla="*/ 153 w 219"/>
                <a:gd name="T31" fmla="*/ 171 h 223"/>
                <a:gd name="T32" fmla="*/ 142 w 219"/>
                <a:gd name="T33" fmla="*/ 181 h 223"/>
                <a:gd name="T34" fmla="*/ 131 w 219"/>
                <a:gd name="T35" fmla="*/ 192 h 223"/>
                <a:gd name="T36" fmla="*/ 120 w 219"/>
                <a:gd name="T37" fmla="*/ 202 h 223"/>
                <a:gd name="T38" fmla="*/ 109 w 219"/>
                <a:gd name="T39" fmla="*/ 211 h 223"/>
                <a:gd name="T40" fmla="*/ 98 w 219"/>
                <a:gd name="T41" fmla="*/ 222 h 223"/>
                <a:gd name="T42" fmla="*/ 109 w 219"/>
                <a:gd name="T43" fmla="*/ 211 h 223"/>
                <a:gd name="T44" fmla="*/ 120 w 219"/>
                <a:gd name="T45" fmla="*/ 202 h 223"/>
                <a:gd name="T46" fmla="*/ 131 w 219"/>
                <a:gd name="T47" fmla="*/ 192 h 223"/>
                <a:gd name="T48" fmla="*/ 142 w 219"/>
                <a:gd name="T49" fmla="*/ 181 h 223"/>
                <a:gd name="T50" fmla="*/ 153 w 219"/>
                <a:gd name="T51" fmla="*/ 171 h 223"/>
                <a:gd name="T52" fmla="*/ 164 w 219"/>
                <a:gd name="T53" fmla="*/ 162 h 223"/>
                <a:gd name="T54" fmla="*/ 174 w 219"/>
                <a:gd name="T55" fmla="*/ 141 h 223"/>
                <a:gd name="T56" fmla="*/ 185 w 219"/>
                <a:gd name="T57" fmla="*/ 130 h 223"/>
                <a:gd name="T58" fmla="*/ 196 w 219"/>
                <a:gd name="T59" fmla="*/ 122 h 223"/>
                <a:gd name="T60" fmla="*/ 207 w 219"/>
                <a:gd name="T61" fmla="*/ 111 h 223"/>
                <a:gd name="T62" fmla="*/ 196 w 219"/>
                <a:gd name="T63" fmla="*/ 91 h 223"/>
                <a:gd name="T64" fmla="*/ 174 w 219"/>
                <a:gd name="T65" fmla="*/ 81 h 223"/>
                <a:gd name="T66" fmla="*/ 153 w 219"/>
                <a:gd name="T67" fmla="*/ 70 h 223"/>
                <a:gd name="T68" fmla="*/ 131 w 219"/>
                <a:gd name="T69" fmla="*/ 60 h 223"/>
                <a:gd name="T70" fmla="*/ 109 w 219"/>
                <a:gd name="T71" fmla="*/ 50 h 223"/>
                <a:gd name="T72" fmla="*/ 65 w 219"/>
                <a:gd name="T73" fmla="*/ 41 h 223"/>
                <a:gd name="T74" fmla="*/ 32 w 219"/>
                <a:gd name="T75" fmla="*/ 30 h 223"/>
                <a:gd name="T76" fmla="*/ 0 w 219"/>
                <a:gd name="T77" fmla="*/ 20 h 223"/>
                <a:gd name="T78" fmla="*/ 11 w 219"/>
                <a:gd name="T79" fmla="*/ 10 h 2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9"/>
                <a:gd name="T121" fmla="*/ 0 h 223"/>
                <a:gd name="T122" fmla="*/ 219 w 219"/>
                <a:gd name="T123" fmla="*/ 223 h 2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9" h="223">
                  <a:moveTo>
                    <a:pt x="11" y="0"/>
                  </a:moveTo>
                  <a:lnTo>
                    <a:pt x="76" y="0"/>
                  </a:lnTo>
                  <a:lnTo>
                    <a:pt x="76" y="10"/>
                  </a:lnTo>
                  <a:lnTo>
                    <a:pt x="32" y="10"/>
                  </a:lnTo>
                  <a:lnTo>
                    <a:pt x="32" y="20"/>
                  </a:lnTo>
                  <a:lnTo>
                    <a:pt x="65" y="20"/>
                  </a:lnTo>
                  <a:lnTo>
                    <a:pt x="65" y="30"/>
                  </a:lnTo>
                  <a:lnTo>
                    <a:pt x="109" y="30"/>
                  </a:lnTo>
                  <a:lnTo>
                    <a:pt x="109" y="41"/>
                  </a:lnTo>
                  <a:lnTo>
                    <a:pt x="131" y="41"/>
                  </a:lnTo>
                  <a:lnTo>
                    <a:pt x="131" y="50"/>
                  </a:lnTo>
                  <a:lnTo>
                    <a:pt x="153" y="50"/>
                  </a:lnTo>
                  <a:lnTo>
                    <a:pt x="153" y="60"/>
                  </a:lnTo>
                  <a:lnTo>
                    <a:pt x="174" y="60"/>
                  </a:lnTo>
                  <a:lnTo>
                    <a:pt x="174" y="70"/>
                  </a:lnTo>
                  <a:lnTo>
                    <a:pt x="196" y="70"/>
                  </a:lnTo>
                  <a:lnTo>
                    <a:pt x="196" y="81"/>
                  </a:lnTo>
                  <a:lnTo>
                    <a:pt x="207" y="81"/>
                  </a:lnTo>
                  <a:lnTo>
                    <a:pt x="207" y="91"/>
                  </a:lnTo>
                  <a:lnTo>
                    <a:pt x="218" y="91"/>
                  </a:lnTo>
                  <a:lnTo>
                    <a:pt x="218" y="111"/>
                  </a:lnTo>
                  <a:lnTo>
                    <a:pt x="207" y="111"/>
                  </a:lnTo>
                  <a:lnTo>
                    <a:pt x="207" y="122"/>
                  </a:lnTo>
                  <a:lnTo>
                    <a:pt x="196" y="122"/>
                  </a:lnTo>
                  <a:lnTo>
                    <a:pt x="196" y="130"/>
                  </a:lnTo>
                  <a:lnTo>
                    <a:pt x="185" y="130"/>
                  </a:lnTo>
                  <a:lnTo>
                    <a:pt x="185" y="141"/>
                  </a:lnTo>
                  <a:lnTo>
                    <a:pt x="174" y="141"/>
                  </a:lnTo>
                  <a:lnTo>
                    <a:pt x="174" y="162"/>
                  </a:lnTo>
                  <a:lnTo>
                    <a:pt x="164" y="162"/>
                  </a:lnTo>
                  <a:lnTo>
                    <a:pt x="164" y="171"/>
                  </a:lnTo>
                  <a:lnTo>
                    <a:pt x="153" y="171"/>
                  </a:lnTo>
                  <a:lnTo>
                    <a:pt x="153" y="181"/>
                  </a:lnTo>
                  <a:lnTo>
                    <a:pt x="142" y="181"/>
                  </a:lnTo>
                  <a:lnTo>
                    <a:pt x="142" y="192"/>
                  </a:lnTo>
                  <a:lnTo>
                    <a:pt x="131" y="192"/>
                  </a:lnTo>
                  <a:lnTo>
                    <a:pt x="131" y="202"/>
                  </a:lnTo>
                  <a:lnTo>
                    <a:pt x="120" y="202"/>
                  </a:lnTo>
                  <a:lnTo>
                    <a:pt x="120" y="211"/>
                  </a:lnTo>
                  <a:lnTo>
                    <a:pt x="109" y="211"/>
                  </a:lnTo>
                  <a:lnTo>
                    <a:pt x="109" y="222"/>
                  </a:lnTo>
                  <a:lnTo>
                    <a:pt x="98" y="222"/>
                  </a:lnTo>
                  <a:lnTo>
                    <a:pt x="98" y="211"/>
                  </a:lnTo>
                  <a:lnTo>
                    <a:pt x="109" y="211"/>
                  </a:lnTo>
                  <a:lnTo>
                    <a:pt x="109" y="202"/>
                  </a:lnTo>
                  <a:lnTo>
                    <a:pt x="120" y="202"/>
                  </a:lnTo>
                  <a:lnTo>
                    <a:pt x="120" y="192"/>
                  </a:lnTo>
                  <a:lnTo>
                    <a:pt x="131" y="192"/>
                  </a:lnTo>
                  <a:lnTo>
                    <a:pt x="131" y="181"/>
                  </a:lnTo>
                  <a:lnTo>
                    <a:pt x="142" y="181"/>
                  </a:lnTo>
                  <a:lnTo>
                    <a:pt x="142" y="171"/>
                  </a:lnTo>
                  <a:lnTo>
                    <a:pt x="153" y="171"/>
                  </a:lnTo>
                  <a:lnTo>
                    <a:pt x="153" y="162"/>
                  </a:lnTo>
                  <a:lnTo>
                    <a:pt x="164" y="162"/>
                  </a:lnTo>
                  <a:lnTo>
                    <a:pt x="164" y="141"/>
                  </a:lnTo>
                  <a:lnTo>
                    <a:pt x="174" y="141"/>
                  </a:lnTo>
                  <a:lnTo>
                    <a:pt x="174" y="130"/>
                  </a:lnTo>
                  <a:lnTo>
                    <a:pt x="185" y="130"/>
                  </a:lnTo>
                  <a:lnTo>
                    <a:pt x="185" y="122"/>
                  </a:lnTo>
                  <a:lnTo>
                    <a:pt x="196" y="122"/>
                  </a:lnTo>
                  <a:lnTo>
                    <a:pt x="196" y="111"/>
                  </a:lnTo>
                  <a:lnTo>
                    <a:pt x="207" y="111"/>
                  </a:lnTo>
                  <a:lnTo>
                    <a:pt x="207" y="91"/>
                  </a:lnTo>
                  <a:lnTo>
                    <a:pt x="196" y="91"/>
                  </a:lnTo>
                  <a:lnTo>
                    <a:pt x="196" y="81"/>
                  </a:lnTo>
                  <a:lnTo>
                    <a:pt x="174" y="81"/>
                  </a:lnTo>
                  <a:lnTo>
                    <a:pt x="174" y="70"/>
                  </a:lnTo>
                  <a:lnTo>
                    <a:pt x="153" y="70"/>
                  </a:lnTo>
                  <a:lnTo>
                    <a:pt x="153" y="60"/>
                  </a:lnTo>
                  <a:lnTo>
                    <a:pt x="131" y="60"/>
                  </a:lnTo>
                  <a:lnTo>
                    <a:pt x="131" y="50"/>
                  </a:lnTo>
                  <a:lnTo>
                    <a:pt x="109" y="50"/>
                  </a:lnTo>
                  <a:lnTo>
                    <a:pt x="109" y="41"/>
                  </a:lnTo>
                  <a:lnTo>
                    <a:pt x="65" y="41"/>
                  </a:lnTo>
                  <a:lnTo>
                    <a:pt x="65" y="30"/>
                  </a:lnTo>
                  <a:lnTo>
                    <a:pt x="32" y="30"/>
                  </a:lnTo>
                  <a:lnTo>
                    <a:pt x="32" y="20"/>
                  </a:lnTo>
                  <a:lnTo>
                    <a:pt x="0" y="20"/>
                  </a:lnTo>
                  <a:lnTo>
                    <a:pt x="0" y="10"/>
                  </a:lnTo>
                  <a:lnTo>
                    <a:pt x="11" y="10"/>
                  </a:lnTo>
                  <a:lnTo>
                    <a:pt x="11"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21" name="Freeform 95"/>
            <p:cNvSpPr>
              <a:spLocks/>
            </p:cNvSpPr>
            <p:nvPr/>
          </p:nvSpPr>
          <p:spPr bwMode="auto">
            <a:xfrm>
              <a:off x="3586" y="3528"/>
              <a:ext cx="31" cy="38"/>
            </a:xfrm>
            <a:custGeom>
              <a:avLst/>
              <a:gdLst>
                <a:gd name="T0" fmla="*/ 10 w 31"/>
                <a:gd name="T1" fmla="*/ 0 h 38"/>
                <a:gd name="T2" fmla="*/ 20 w 31"/>
                <a:gd name="T3" fmla="*/ 0 h 38"/>
                <a:gd name="T4" fmla="*/ 20 w 31"/>
                <a:gd name="T5" fmla="*/ 9 h 38"/>
                <a:gd name="T6" fmla="*/ 30 w 31"/>
                <a:gd name="T7" fmla="*/ 9 h 38"/>
                <a:gd name="T8" fmla="*/ 30 w 31"/>
                <a:gd name="T9" fmla="*/ 28 h 38"/>
                <a:gd name="T10" fmla="*/ 20 w 31"/>
                <a:gd name="T11" fmla="*/ 28 h 38"/>
                <a:gd name="T12" fmla="*/ 20 w 31"/>
                <a:gd name="T13" fmla="*/ 37 h 38"/>
                <a:gd name="T14" fmla="*/ 10 w 31"/>
                <a:gd name="T15" fmla="*/ 37 h 38"/>
                <a:gd name="T16" fmla="*/ 10 w 31"/>
                <a:gd name="T17" fmla="*/ 28 h 38"/>
                <a:gd name="T18" fmla="*/ 0 w 31"/>
                <a:gd name="T19" fmla="*/ 28 h 38"/>
                <a:gd name="T20" fmla="*/ 0 w 31"/>
                <a:gd name="T21" fmla="*/ 9 h 38"/>
                <a:gd name="T22" fmla="*/ 10 w 31"/>
                <a:gd name="T23" fmla="*/ 9 h 38"/>
                <a:gd name="T24" fmla="*/ 10 w 31"/>
                <a:gd name="T25" fmla="*/ 0 h 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38"/>
                <a:gd name="T41" fmla="*/ 31 w 31"/>
                <a:gd name="T42" fmla="*/ 38 h 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38">
                  <a:moveTo>
                    <a:pt x="10" y="0"/>
                  </a:moveTo>
                  <a:lnTo>
                    <a:pt x="20" y="0"/>
                  </a:lnTo>
                  <a:lnTo>
                    <a:pt x="20" y="9"/>
                  </a:lnTo>
                  <a:lnTo>
                    <a:pt x="30" y="9"/>
                  </a:lnTo>
                  <a:lnTo>
                    <a:pt x="30" y="28"/>
                  </a:lnTo>
                  <a:lnTo>
                    <a:pt x="20" y="28"/>
                  </a:lnTo>
                  <a:lnTo>
                    <a:pt x="20" y="37"/>
                  </a:lnTo>
                  <a:lnTo>
                    <a:pt x="10" y="37"/>
                  </a:lnTo>
                  <a:lnTo>
                    <a:pt x="10" y="28"/>
                  </a:lnTo>
                  <a:lnTo>
                    <a:pt x="0" y="28"/>
                  </a:lnTo>
                  <a:lnTo>
                    <a:pt x="0" y="9"/>
                  </a:lnTo>
                  <a:lnTo>
                    <a:pt x="10" y="9"/>
                  </a:lnTo>
                  <a:lnTo>
                    <a:pt x="1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22" name="Freeform 96"/>
            <p:cNvSpPr>
              <a:spLocks/>
            </p:cNvSpPr>
            <p:nvPr/>
          </p:nvSpPr>
          <p:spPr bwMode="auto">
            <a:xfrm>
              <a:off x="3596" y="3538"/>
              <a:ext cx="9" cy="19"/>
            </a:xfrm>
            <a:custGeom>
              <a:avLst/>
              <a:gdLst>
                <a:gd name="T0" fmla="*/ 0 w 9"/>
                <a:gd name="T1" fmla="*/ 0 h 19"/>
                <a:gd name="T2" fmla="*/ 8 w 9"/>
                <a:gd name="T3" fmla="*/ 0 h 19"/>
                <a:gd name="T4" fmla="*/ 8 w 9"/>
                <a:gd name="T5" fmla="*/ 18 h 19"/>
                <a:gd name="T6" fmla="*/ 0 w 9"/>
                <a:gd name="T7" fmla="*/ 18 h 19"/>
                <a:gd name="T8" fmla="*/ 0 w 9"/>
                <a:gd name="T9" fmla="*/ 0 h 19"/>
                <a:gd name="T10" fmla="*/ 0 60000 65536"/>
                <a:gd name="T11" fmla="*/ 0 60000 65536"/>
                <a:gd name="T12" fmla="*/ 0 60000 65536"/>
                <a:gd name="T13" fmla="*/ 0 60000 65536"/>
                <a:gd name="T14" fmla="*/ 0 60000 65536"/>
                <a:gd name="T15" fmla="*/ 0 w 9"/>
                <a:gd name="T16" fmla="*/ 0 h 19"/>
                <a:gd name="T17" fmla="*/ 9 w 9"/>
                <a:gd name="T18" fmla="*/ 19 h 19"/>
              </a:gdLst>
              <a:ahLst/>
              <a:cxnLst>
                <a:cxn ang="T10">
                  <a:pos x="T0" y="T1"/>
                </a:cxn>
                <a:cxn ang="T11">
                  <a:pos x="T2" y="T3"/>
                </a:cxn>
                <a:cxn ang="T12">
                  <a:pos x="T4" y="T5"/>
                </a:cxn>
                <a:cxn ang="T13">
                  <a:pos x="T6" y="T7"/>
                </a:cxn>
                <a:cxn ang="T14">
                  <a:pos x="T8" y="T9"/>
                </a:cxn>
              </a:cxnLst>
              <a:rect l="T15" t="T16" r="T17" b="T18"/>
              <a:pathLst>
                <a:path w="9" h="19">
                  <a:moveTo>
                    <a:pt x="0" y="0"/>
                  </a:moveTo>
                  <a:lnTo>
                    <a:pt x="8" y="0"/>
                  </a:lnTo>
                  <a:lnTo>
                    <a:pt x="8" y="18"/>
                  </a:lnTo>
                  <a:lnTo>
                    <a:pt x="0" y="18"/>
                  </a:lnTo>
                  <a:lnTo>
                    <a:pt x="0" y="0"/>
                  </a:lnTo>
                </a:path>
              </a:pathLst>
            </a:custGeom>
            <a:solidFill>
              <a:srgbClr val="FF0084"/>
            </a:solidFill>
            <a:ln w="12700" cap="rnd" cmpd="sng">
              <a:noFill/>
              <a:prstDash val="solid"/>
              <a:round/>
              <a:headEnd type="none" w="med" len="med"/>
              <a:tailEnd type="none" w="med" len="med"/>
            </a:ln>
          </p:spPr>
          <p:txBody>
            <a:bodyPr/>
            <a:lstStyle/>
            <a:p>
              <a:endParaRPr lang="zh-TW" altLang="en-US"/>
            </a:p>
          </p:txBody>
        </p:sp>
        <p:sp>
          <p:nvSpPr>
            <p:cNvPr id="88123" name="Freeform 97"/>
            <p:cNvSpPr>
              <a:spLocks/>
            </p:cNvSpPr>
            <p:nvPr/>
          </p:nvSpPr>
          <p:spPr bwMode="auto">
            <a:xfrm>
              <a:off x="3664" y="3579"/>
              <a:ext cx="462" cy="275"/>
            </a:xfrm>
            <a:custGeom>
              <a:avLst/>
              <a:gdLst>
                <a:gd name="T0" fmla="*/ 219 w 462"/>
                <a:gd name="T1" fmla="*/ 0 h 275"/>
                <a:gd name="T2" fmla="*/ 241 w 462"/>
                <a:gd name="T3" fmla="*/ 10 h 275"/>
                <a:gd name="T4" fmla="*/ 252 w 462"/>
                <a:gd name="T5" fmla="*/ 30 h 275"/>
                <a:gd name="T6" fmla="*/ 318 w 462"/>
                <a:gd name="T7" fmla="*/ 10 h 275"/>
                <a:gd name="T8" fmla="*/ 330 w 462"/>
                <a:gd name="T9" fmla="*/ 21 h 275"/>
                <a:gd name="T10" fmla="*/ 341 w 462"/>
                <a:gd name="T11" fmla="*/ 41 h 275"/>
                <a:gd name="T12" fmla="*/ 351 w 462"/>
                <a:gd name="T13" fmla="*/ 62 h 275"/>
                <a:gd name="T14" fmla="*/ 362 w 462"/>
                <a:gd name="T15" fmla="*/ 82 h 275"/>
                <a:gd name="T16" fmla="*/ 373 w 462"/>
                <a:gd name="T17" fmla="*/ 102 h 275"/>
                <a:gd name="T18" fmla="*/ 384 w 462"/>
                <a:gd name="T19" fmla="*/ 112 h 275"/>
                <a:gd name="T20" fmla="*/ 395 w 462"/>
                <a:gd name="T21" fmla="*/ 132 h 275"/>
                <a:gd name="T22" fmla="*/ 406 w 462"/>
                <a:gd name="T23" fmla="*/ 152 h 275"/>
                <a:gd name="T24" fmla="*/ 417 w 462"/>
                <a:gd name="T25" fmla="*/ 172 h 275"/>
                <a:gd name="T26" fmla="*/ 427 w 462"/>
                <a:gd name="T27" fmla="*/ 183 h 275"/>
                <a:gd name="T28" fmla="*/ 438 w 462"/>
                <a:gd name="T29" fmla="*/ 193 h 275"/>
                <a:gd name="T30" fmla="*/ 449 w 462"/>
                <a:gd name="T31" fmla="*/ 223 h 275"/>
                <a:gd name="T32" fmla="*/ 461 w 462"/>
                <a:gd name="T33" fmla="*/ 244 h 275"/>
                <a:gd name="T34" fmla="*/ 449 w 462"/>
                <a:gd name="T35" fmla="*/ 274 h 275"/>
                <a:gd name="T36" fmla="*/ 438 w 462"/>
                <a:gd name="T37" fmla="*/ 253 h 275"/>
                <a:gd name="T38" fmla="*/ 427 w 462"/>
                <a:gd name="T39" fmla="*/ 244 h 275"/>
                <a:gd name="T40" fmla="*/ 417 w 462"/>
                <a:gd name="T41" fmla="*/ 233 h 275"/>
                <a:gd name="T42" fmla="*/ 406 w 462"/>
                <a:gd name="T43" fmla="*/ 213 h 275"/>
                <a:gd name="T44" fmla="*/ 395 w 462"/>
                <a:gd name="T45" fmla="*/ 204 h 275"/>
                <a:gd name="T46" fmla="*/ 384 w 462"/>
                <a:gd name="T47" fmla="*/ 193 h 275"/>
                <a:gd name="T48" fmla="*/ 373 w 462"/>
                <a:gd name="T49" fmla="*/ 183 h 275"/>
                <a:gd name="T50" fmla="*/ 341 w 462"/>
                <a:gd name="T51" fmla="*/ 172 h 275"/>
                <a:gd name="T52" fmla="*/ 296 w 462"/>
                <a:gd name="T53" fmla="*/ 162 h 275"/>
                <a:gd name="T54" fmla="*/ 273 w 462"/>
                <a:gd name="T55" fmla="*/ 152 h 275"/>
                <a:gd name="T56" fmla="*/ 230 w 462"/>
                <a:gd name="T57" fmla="*/ 142 h 275"/>
                <a:gd name="T58" fmla="*/ 197 w 462"/>
                <a:gd name="T59" fmla="*/ 132 h 275"/>
                <a:gd name="T60" fmla="*/ 176 w 462"/>
                <a:gd name="T61" fmla="*/ 122 h 275"/>
                <a:gd name="T62" fmla="*/ 142 w 462"/>
                <a:gd name="T63" fmla="*/ 112 h 275"/>
                <a:gd name="T64" fmla="*/ 120 w 462"/>
                <a:gd name="T65" fmla="*/ 122 h 275"/>
                <a:gd name="T66" fmla="*/ 110 w 462"/>
                <a:gd name="T67" fmla="*/ 132 h 275"/>
                <a:gd name="T68" fmla="*/ 87 w 462"/>
                <a:gd name="T69" fmla="*/ 142 h 275"/>
                <a:gd name="T70" fmla="*/ 77 w 462"/>
                <a:gd name="T71" fmla="*/ 152 h 275"/>
                <a:gd name="T72" fmla="*/ 11 w 462"/>
                <a:gd name="T73" fmla="*/ 162 h 275"/>
                <a:gd name="T74" fmla="*/ 0 w 462"/>
                <a:gd name="T75" fmla="*/ 152 h 275"/>
                <a:gd name="T76" fmla="*/ 11 w 462"/>
                <a:gd name="T77" fmla="*/ 112 h 275"/>
                <a:gd name="T78" fmla="*/ 22 w 462"/>
                <a:gd name="T79" fmla="*/ 102 h 275"/>
                <a:gd name="T80" fmla="*/ 33 w 462"/>
                <a:gd name="T81" fmla="*/ 91 h 275"/>
                <a:gd name="T82" fmla="*/ 43 w 462"/>
                <a:gd name="T83" fmla="*/ 82 h 275"/>
                <a:gd name="T84" fmla="*/ 54 w 462"/>
                <a:gd name="T85" fmla="*/ 71 h 275"/>
                <a:gd name="T86" fmla="*/ 65 w 462"/>
                <a:gd name="T87" fmla="*/ 51 h 275"/>
                <a:gd name="T88" fmla="*/ 77 w 462"/>
                <a:gd name="T89" fmla="*/ 41 h 275"/>
                <a:gd name="T90" fmla="*/ 87 w 462"/>
                <a:gd name="T91" fmla="*/ 30 h 275"/>
                <a:gd name="T92" fmla="*/ 110 w 462"/>
                <a:gd name="T93" fmla="*/ 21 h 275"/>
                <a:gd name="T94" fmla="*/ 131 w 462"/>
                <a:gd name="T95" fmla="*/ 10 h 27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62"/>
                <a:gd name="T145" fmla="*/ 0 h 275"/>
                <a:gd name="T146" fmla="*/ 462 w 462"/>
                <a:gd name="T147" fmla="*/ 275 h 27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62" h="275">
                  <a:moveTo>
                    <a:pt x="131" y="0"/>
                  </a:moveTo>
                  <a:lnTo>
                    <a:pt x="219" y="0"/>
                  </a:lnTo>
                  <a:lnTo>
                    <a:pt x="219" y="10"/>
                  </a:lnTo>
                  <a:lnTo>
                    <a:pt x="241" y="10"/>
                  </a:lnTo>
                  <a:lnTo>
                    <a:pt x="241" y="30"/>
                  </a:lnTo>
                  <a:lnTo>
                    <a:pt x="252" y="30"/>
                  </a:lnTo>
                  <a:lnTo>
                    <a:pt x="252" y="10"/>
                  </a:lnTo>
                  <a:lnTo>
                    <a:pt x="318" y="10"/>
                  </a:lnTo>
                  <a:lnTo>
                    <a:pt x="318" y="21"/>
                  </a:lnTo>
                  <a:lnTo>
                    <a:pt x="330" y="21"/>
                  </a:lnTo>
                  <a:lnTo>
                    <a:pt x="330" y="41"/>
                  </a:lnTo>
                  <a:lnTo>
                    <a:pt x="341" y="41"/>
                  </a:lnTo>
                  <a:lnTo>
                    <a:pt x="341" y="62"/>
                  </a:lnTo>
                  <a:lnTo>
                    <a:pt x="351" y="62"/>
                  </a:lnTo>
                  <a:lnTo>
                    <a:pt x="351" y="82"/>
                  </a:lnTo>
                  <a:lnTo>
                    <a:pt x="362" y="82"/>
                  </a:lnTo>
                  <a:lnTo>
                    <a:pt x="362" y="102"/>
                  </a:lnTo>
                  <a:lnTo>
                    <a:pt x="373" y="102"/>
                  </a:lnTo>
                  <a:lnTo>
                    <a:pt x="373" y="112"/>
                  </a:lnTo>
                  <a:lnTo>
                    <a:pt x="384" y="112"/>
                  </a:lnTo>
                  <a:lnTo>
                    <a:pt x="384" y="132"/>
                  </a:lnTo>
                  <a:lnTo>
                    <a:pt x="395" y="132"/>
                  </a:lnTo>
                  <a:lnTo>
                    <a:pt x="395" y="152"/>
                  </a:lnTo>
                  <a:lnTo>
                    <a:pt x="406" y="152"/>
                  </a:lnTo>
                  <a:lnTo>
                    <a:pt x="406" y="172"/>
                  </a:lnTo>
                  <a:lnTo>
                    <a:pt x="417" y="172"/>
                  </a:lnTo>
                  <a:lnTo>
                    <a:pt x="417" y="183"/>
                  </a:lnTo>
                  <a:lnTo>
                    <a:pt x="427" y="183"/>
                  </a:lnTo>
                  <a:lnTo>
                    <a:pt x="427" y="193"/>
                  </a:lnTo>
                  <a:lnTo>
                    <a:pt x="438" y="193"/>
                  </a:lnTo>
                  <a:lnTo>
                    <a:pt x="438" y="223"/>
                  </a:lnTo>
                  <a:lnTo>
                    <a:pt x="449" y="223"/>
                  </a:lnTo>
                  <a:lnTo>
                    <a:pt x="449" y="244"/>
                  </a:lnTo>
                  <a:lnTo>
                    <a:pt x="461" y="244"/>
                  </a:lnTo>
                  <a:lnTo>
                    <a:pt x="461" y="274"/>
                  </a:lnTo>
                  <a:lnTo>
                    <a:pt x="449" y="274"/>
                  </a:lnTo>
                  <a:lnTo>
                    <a:pt x="449" y="253"/>
                  </a:lnTo>
                  <a:lnTo>
                    <a:pt x="438" y="253"/>
                  </a:lnTo>
                  <a:lnTo>
                    <a:pt x="438" y="244"/>
                  </a:lnTo>
                  <a:lnTo>
                    <a:pt x="427" y="244"/>
                  </a:lnTo>
                  <a:lnTo>
                    <a:pt x="427" y="233"/>
                  </a:lnTo>
                  <a:lnTo>
                    <a:pt x="417" y="233"/>
                  </a:lnTo>
                  <a:lnTo>
                    <a:pt x="417" y="213"/>
                  </a:lnTo>
                  <a:lnTo>
                    <a:pt x="406" y="213"/>
                  </a:lnTo>
                  <a:lnTo>
                    <a:pt x="406" y="204"/>
                  </a:lnTo>
                  <a:lnTo>
                    <a:pt x="395" y="204"/>
                  </a:lnTo>
                  <a:lnTo>
                    <a:pt x="395" y="193"/>
                  </a:lnTo>
                  <a:lnTo>
                    <a:pt x="384" y="193"/>
                  </a:lnTo>
                  <a:lnTo>
                    <a:pt x="384" y="183"/>
                  </a:lnTo>
                  <a:lnTo>
                    <a:pt x="373" y="183"/>
                  </a:lnTo>
                  <a:lnTo>
                    <a:pt x="373" y="172"/>
                  </a:lnTo>
                  <a:lnTo>
                    <a:pt x="341" y="172"/>
                  </a:lnTo>
                  <a:lnTo>
                    <a:pt x="341" y="162"/>
                  </a:lnTo>
                  <a:lnTo>
                    <a:pt x="296" y="162"/>
                  </a:lnTo>
                  <a:lnTo>
                    <a:pt x="296" y="152"/>
                  </a:lnTo>
                  <a:lnTo>
                    <a:pt x="273" y="152"/>
                  </a:lnTo>
                  <a:lnTo>
                    <a:pt x="273" y="142"/>
                  </a:lnTo>
                  <a:lnTo>
                    <a:pt x="230" y="142"/>
                  </a:lnTo>
                  <a:lnTo>
                    <a:pt x="230" y="132"/>
                  </a:lnTo>
                  <a:lnTo>
                    <a:pt x="197" y="132"/>
                  </a:lnTo>
                  <a:lnTo>
                    <a:pt x="197" y="122"/>
                  </a:lnTo>
                  <a:lnTo>
                    <a:pt x="176" y="122"/>
                  </a:lnTo>
                  <a:lnTo>
                    <a:pt x="176" y="112"/>
                  </a:lnTo>
                  <a:lnTo>
                    <a:pt x="142" y="112"/>
                  </a:lnTo>
                  <a:lnTo>
                    <a:pt x="142" y="122"/>
                  </a:lnTo>
                  <a:lnTo>
                    <a:pt x="120" y="122"/>
                  </a:lnTo>
                  <a:lnTo>
                    <a:pt x="120" y="132"/>
                  </a:lnTo>
                  <a:lnTo>
                    <a:pt x="110" y="132"/>
                  </a:lnTo>
                  <a:lnTo>
                    <a:pt x="110" y="142"/>
                  </a:lnTo>
                  <a:lnTo>
                    <a:pt x="87" y="142"/>
                  </a:lnTo>
                  <a:lnTo>
                    <a:pt x="87" y="152"/>
                  </a:lnTo>
                  <a:lnTo>
                    <a:pt x="77" y="152"/>
                  </a:lnTo>
                  <a:lnTo>
                    <a:pt x="77" y="162"/>
                  </a:lnTo>
                  <a:lnTo>
                    <a:pt x="11" y="162"/>
                  </a:lnTo>
                  <a:lnTo>
                    <a:pt x="11" y="152"/>
                  </a:lnTo>
                  <a:lnTo>
                    <a:pt x="0" y="152"/>
                  </a:lnTo>
                  <a:lnTo>
                    <a:pt x="0" y="112"/>
                  </a:lnTo>
                  <a:lnTo>
                    <a:pt x="11" y="112"/>
                  </a:lnTo>
                  <a:lnTo>
                    <a:pt x="11" y="102"/>
                  </a:lnTo>
                  <a:lnTo>
                    <a:pt x="22" y="102"/>
                  </a:lnTo>
                  <a:lnTo>
                    <a:pt x="22" y="91"/>
                  </a:lnTo>
                  <a:lnTo>
                    <a:pt x="33" y="91"/>
                  </a:lnTo>
                  <a:lnTo>
                    <a:pt x="33" y="82"/>
                  </a:lnTo>
                  <a:lnTo>
                    <a:pt x="43" y="82"/>
                  </a:lnTo>
                  <a:lnTo>
                    <a:pt x="43" y="71"/>
                  </a:lnTo>
                  <a:lnTo>
                    <a:pt x="54" y="71"/>
                  </a:lnTo>
                  <a:lnTo>
                    <a:pt x="54" y="51"/>
                  </a:lnTo>
                  <a:lnTo>
                    <a:pt x="65" y="51"/>
                  </a:lnTo>
                  <a:lnTo>
                    <a:pt x="65" y="41"/>
                  </a:lnTo>
                  <a:lnTo>
                    <a:pt x="77" y="41"/>
                  </a:lnTo>
                  <a:lnTo>
                    <a:pt x="77" y="30"/>
                  </a:lnTo>
                  <a:lnTo>
                    <a:pt x="87" y="30"/>
                  </a:lnTo>
                  <a:lnTo>
                    <a:pt x="87" y="21"/>
                  </a:lnTo>
                  <a:lnTo>
                    <a:pt x="110" y="21"/>
                  </a:lnTo>
                  <a:lnTo>
                    <a:pt x="110" y="10"/>
                  </a:lnTo>
                  <a:lnTo>
                    <a:pt x="131" y="10"/>
                  </a:lnTo>
                  <a:lnTo>
                    <a:pt x="131"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124" name="Freeform 98"/>
            <p:cNvSpPr>
              <a:spLocks/>
            </p:cNvSpPr>
            <p:nvPr/>
          </p:nvSpPr>
          <p:spPr bwMode="auto">
            <a:xfrm>
              <a:off x="3907" y="3579"/>
              <a:ext cx="9" cy="8"/>
            </a:xfrm>
            <a:custGeom>
              <a:avLst/>
              <a:gdLst>
                <a:gd name="T0" fmla="*/ 0 w 9"/>
                <a:gd name="T1" fmla="*/ 0 h 8"/>
                <a:gd name="T2" fmla="*/ 8 w 9"/>
                <a:gd name="T3" fmla="*/ 0 h 8"/>
                <a:gd name="T4" fmla="*/ 8 w 9"/>
                <a:gd name="T5" fmla="*/ 7 h 8"/>
                <a:gd name="T6" fmla="*/ 0 w 9"/>
                <a:gd name="T7" fmla="*/ 7 h 8"/>
                <a:gd name="T8" fmla="*/ 0 w 9"/>
                <a:gd name="T9" fmla="*/ 0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0"/>
                  </a:moveTo>
                  <a:lnTo>
                    <a:pt x="8" y="0"/>
                  </a:lnTo>
                  <a:lnTo>
                    <a:pt x="8" y="7"/>
                  </a:lnTo>
                  <a:lnTo>
                    <a:pt x="0" y="7"/>
                  </a:lnTo>
                  <a:lnTo>
                    <a:pt x="0"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125" name="Freeform 99"/>
            <p:cNvSpPr>
              <a:spLocks/>
            </p:cNvSpPr>
            <p:nvPr/>
          </p:nvSpPr>
          <p:spPr bwMode="auto">
            <a:xfrm>
              <a:off x="3586" y="3610"/>
              <a:ext cx="31" cy="39"/>
            </a:xfrm>
            <a:custGeom>
              <a:avLst/>
              <a:gdLst>
                <a:gd name="T0" fmla="*/ 10 w 31"/>
                <a:gd name="T1" fmla="*/ 0 h 39"/>
                <a:gd name="T2" fmla="*/ 20 w 31"/>
                <a:gd name="T3" fmla="*/ 0 h 39"/>
                <a:gd name="T4" fmla="*/ 20 w 31"/>
                <a:gd name="T5" fmla="*/ 10 h 39"/>
                <a:gd name="T6" fmla="*/ 30 w 31"/>
                <a:gd name="T7" fmla="*/ 10 h 39"/>
                <a:gd name="T8" fmla="*/ 30 w 31"/>
                <a:gd name="T9" fmla="*/ 29 h 39"/>
                <a:gd name="T10" fmla="*/ 20 w 31"/>
                <a:gd name="T11" fmla="*/ 29 h 39"/>
                <a:gd name="T12" fmla="*/ 20 w 31"/>
                <a:gd name="T13" fmla="*/ 38 h 39"/>
                <a:gd name="T14" fmla="*/ 10 w 31"/>
                <a:gd name="T15" fmla="*/ 38 h 39"/>
                <a:gd name="T16" fmla="*/ 10 w 31"/>
                <a:gd name="T17" fmla="*/ 29 h 39"/>
                <a:gd name="T18" fmla="*/ 0 w 31"/>
                <a:gd name="T19" fmla="*/ 29 h 39"/>
                <a:gd name="T20" fmla="*/ 0 w 31"/>
                <a:gd name="T21" fmla="*/ 10 h 39"/>
                <a:gd name="T22" fmla="*/ 10 w 31"/>
                <a:gd name="T23" fmla="*/ 10 h 39"/>
                <a:gd name="T24" fmla="*/ 10 w 31"/>
                <a:gd name="T25" fmla="*/ 0 h 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39"/>
                <a:gd name="T41" fmla="*/ 31 w 31"/>
                <a:gd name="T42" fmla="*/ 39 h 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39">
                  <a:moveTo>
                    <a:pt x="10" y="0"/>
                  </a:moveTo>
                  <a:lnTo>
                    <a:pt x="20" y="0"/>
                  </a:lnTo>
                  <a:lnTo>
                    <a:pt x="20" y="10"/>
                  </a:lnTo>
                  <a:lnTo>
                    <a:pt x="30" y="10"/>
                  </a:lnTo>
                  <a:lnTo>
                    <a:pt x="30" y="29"/>
                  </a:lnTo>
                  <a:lnTo>
                    <a:pt x="20" y="29"/>
                  </a:lnTo>
                  <a:lnTo>
                    <a:pt x="20" y="38"/>
                  </a:lnTo>
                  <a:lnTo>
                    <a:pt x="10" y="38"/>
                  </a:lnTo>
                  <a:lnTo>
                    <a:pt x="10" y="29"/>
                  </a:lnTo>
                  <a:lnTo>
                    <a:pt x="0" y="29"/>
                  </a:lnTo>
                  <a:lnTo>
                    <a:pt x="0" y="10"/>
                  </a:lnTo>
                  <a:lnTo>
                    <a:pt x="10" y="10"/>
                  </a:lnTo>
                  <a:lnTo>
                    <a:pt x="1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26" name="Freeform 100"/>
            <p:cNvSpPr>
              <a:spLocks/>
            </p:cNvSpPr>
            <p:nvPr/>
          </p:nvSpPr>
          <p:spPr bwMode="auto">
            <a:xfrm>
              <a:off x="3918" y="3610"/>
              <a:ext cx="53" cy="59"/>
            </a:xfrm>
            <a:custGeom>
              <a:avLst/>
              <a:gdLst>
                <a:gd name="T0" fmla="*/ 0 w 53"/>
                <a:gd name="T1" fmla="*/ 0 h 59"/>
                <a:gd name="T2" fmla="*/ 11 w 53"/>
                <a:gd name="T3" fmla="*/ 0 h 59"/>
                <a:gd name="T4" fmla="*/ 11 w 53"/>
                <a:gd name="T5" fmla="*/ 10 h 59"/>
                <a:gd name="T6" fmla="*/ 21 w 53"/>
                <a:gd name="T7" fmla="*/ 10 h 59"/>
                <a:gd name="T8" fmla="*/ 21 w 53"/>
                <a:gd name="T9" fmla="*/ 20 h 59"/>
                <a:gd name="T10" fmla="*/ 31 w 53"/>
                <a:gd name="T11" fmla="*/ 20 h 59"/>
                <a:gd name="T12" fmla="*/ 31 w 53"/>
                <a:gd name="T13" fmla="*/ 29 h 59"/>
                <a:gd name="T14" fmla="*/ 41 w 53"/>
                <a:gd name="T15" fmla="*/ 29 h 59"/>
                <a:gd name="T16" fmla="*/ 41 w 53"/>
                <a:gd name="T17" fmla="*/ 39 h 59"/>
                <a:gd name="T18" fmla="*/ 52 w 53"/>
                <a:gd name="T19" fmla="*/ 39 h 59"/>
                <a:gd name="T20" fmla="*/ 52 w 53"/>
                <a:gd name="T21" fmla="*/ 58 h 59"/>
                <a:gd name="T22" fmla="*/ 41 w 53"/>
                <a:gd name="T23" fmla="*/ 58 h 59"/>
                <a:gd name="T24" fmla="*/ 41 w 53"/>
                <a:gd name="T25" fmla="*/ 39 h 59"/>
                <a:gd name="T26" fmla="*/ 31 w 53"/>
                <a:gd name="T27" fmla="*/ 39 h 59"/>
                <a:gd name="T28" fmla="*/ 31 w 53"/>
                <a:gd name="T29" fmla="*/ 29 h 59"/>
                <a:gd name="T30" fmla="*/ 21 w 53"/>
                <a:gd name="T31" fmla="*/ 29 h 59"/>
                <a:gd name="T32" fmla="*/ 21 w 53"/>
                <a:gd name="T33" fmla="*/ 20 h 59"/>
                <a:gd name="T34" fmla="*/ 11 w 53"/>
                <a:gd name="T35" fmla="*/ 20 h 59"/>
                <a:gd name="T36" fmla="*/ 11 w 53"/>
                <a:gd name="T37" fmla="*/ 10 h 59"/>
                <a:gd name="T38" fmla="*/ 0 w 53"/>
                <a:gd name="T39" fmla="*/ 10 h 59"/>
                <a:gd name="T40" fmla="*/ 0 w 53"/>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59"/>
                <a:gd name="T65" fmla="*/ 53 w 53"/>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59">
                  <a:moveTo>
                    <a:pt x="0" y="0"/>
                  </a:moveTo>
                  <a:lnTo>
                    <a:pt x="11" y="0"/>
                  </a:lnTo>
                  <a:lnTo>
                    <a:pt x="11" y="10"/>
                  </a:lnTo>
                  <a:lnTo>
                    <a:pt x="21" y="10"/>
                  </a:lnTo>
                  <a:lnTo>
                    <a:pt x="21" y="20"/>
                  </a:lnTo>
                  <a:lnTo>
                    <a:pt x="31" y="20"/>
                  </a:lnTo>
                  <a:lnTo>
                    <a:pt x="31" y="29"/>
                  </a:lnTo>
                  <a:lnTo>
                    <a:pt x="41" y="29"/>
                  </a:lnTo>
                  <a:lnTo>
                    <a:pt x="41" y="39"/>
                  </a:lnTo>
                  <a:lnTo>
                    <a:pt x="52" y="39"/>
                  </a:lnTo>
                  <a:lnTo>
                    <a:pt x="52" y="58"/>
                  </a:lnTo>
                  <a:lnTo>
                    <a:pt x="41" y="58"/>
                  </a:lnTo>
                  <a:lnTo>
                    <a:pt x="41" y="39"/>
                  </a:lnTo>
                  <a:lnTo>
                    <a:pt x="31" y="39"/>
                  </a:lnTo>
                  <a:lnTo>
                    <a:pt x="31" y="29"/>
                  </a:lnTo>
                  <a:lnTo>
                    <a:pt x="21" y="29"/>
                  </a:lnTo>
                  <a:lnTo>
                    <a:pt x="21" y="20"/>
                  </a:lnTo>
                  <a:lnTo>
                    <a:pt x="11" y="20"/>
                  </a:lnTo>
                  <a:lnTo>
                    <a:pt x="11" y="10"/>
                  </a:lnTo>
                  <a:lnTo>
                    <a:pt x="0" y="10"/>
                  </a:lnTo>
                  <a:lnTo>
                    <a:pt x="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27" name="Freeform 101"/>
            <p:cNvSpPr>
              <a:spLocks/>
            </p:cNvSpPr>
            <p:nvPr/>
          </p:nvSpPr>
          <p:spPr bwMode="auto">
            <a:xfrm>
              <a:off x="3596" y="3621"/>
              <a:ext cx="9" cy="17"/>
            </a:xfrm>
            <a:custGeom>
              <a:avLst/>
              <a:gdLst>
                <a:gd name="T0" fmla="*/ 0 w 9"/>
                <a:gd name="T1" fmla="*/ 0 h 17"/>
                <a:gd name="T2" fmla="*/ 8 w 9"/>
                <a:gd name="T3" fmla="*/ 0 h 17"/>
                <a:gd name="T4" fmla="*/ 8 w 9"/>
                <a:gd name="T5" fmla="*/ 16 h 17"/>
                <a:gd name="T6" fmla="*/ 0 w 9"/>
                <a:gd name="T7" fmla="*/ 16 h 17"/>
                <a:gd name="T8" fmla="*/ 0 w 9"/>
                <a:gd name="T9" fmla="*/ 0 h 17"/>
                <a:gd name="T10" fmla="*/ 0 60000 65536"/>
                <a:gd name="T11" fmla="*/ 0 60000 65536"/>
                <a:gd name="T12" fmla="*/ 0 60000 65536"/>
                <a:gd name="T13" fmla="*/ 0 60000 65536"/>
                <a:gd name="T14" fmla="*/ 0 60000 65536"/>
                <a:gd name="T15" fmla="*/ 0 w 9"/>
                <a:gd name="T16" fmla="*/ 0 h 17"/>
                <a:gd name="T17" fmla="*/ 9 w 9"/>
                <a:gd name="T18" fmla="*/ 17 h 17"/>
              </a:gdLst>
              <a:ahLst/>
              <a:cxnLst>
                <a:cxn ang="T10">
                  <a:pos x="T0" y="T1"/>
                </a:cxn>
                <a:cxn ang="T11">
                  <a:pos x="T2" y="T3"/>
                </a:cxn>
                <a:cxn ang="T12">
                  <a:pos x="T4" y="T5"/>
                </a:cxn>
                <a:cxn ang="T13">
                  <a:pos x="T6" y="T7"/>
                </a:cxn>
                <a:cxn ang="T14">
                  <a:pos x="T8" y="T9"/>
                </a:cxn>
              </a:cxnLst>
              <a:rect l="T15" t="T16" r="T17" b="T18"/>
              <a:pathLst>
                <a:path w="9" h="17">
                  <a:moveTo>
                    <a:pt x="0" y="0"/>
                  </a:moveTo>
                  <a:lnTo>
                    <a:pt x="8" y="0"/>
                  </a:lnTo>
                  <a:lnTo>
                    <a:pt x="8" y="16"/>
                  </a:lnTo>
                  <a:lnTo>
                    <a:pt x="0" y="16"/>
                  </a:lnTo>
                  <a:lnTo>
                    <a:pt x="0" y="0"/>
                  </a:lnTo>
                </a:path>
              </a:pathLst>
            </a:custGeom>
            <a:solidFill>
              <a:srgbClr val="FF0084"/>
            </a:solidFill>
            <a:ln w="12700" cap="rnd" cmpd="sng">
              <a:noFill/>
              <a:prstDash val="solid"/>
              <a:round/>
              <a:headEnd type="none" w="med" len="med"/>
              <a:tailEnd type="none" w="med" len="med"/>
            </a:ln>
          </p:spPr>
          <p:txBody>
            <a:bodyPr/>
            <a:lstStyle/>
            <a:p>
              <a:endParaRPr lang="zh-TW" altLang="en-US"/>
            </a:p>
          </p:txBody>
        </p:sp>
        <p:sp>
          <p:nvSpPr>
            <p:cNvPr id="88128" name="Freeform 102"/>
            <p:cNvSpPr>
              <a:spLocks/>
            </p:cNvSpPr>
            <p:nvPr/>
          </p:nvSpPr>
          <p:spPr bwMode="auto">
            <a:xfrm>
              <a:off x="3674" y="3682"/>
              <a:ext cx="53" cy="49"/>
            </a:xfrm>
            <a:custGeom>
              <a:avLst/>
              <a:gdLst>
                <a:gd name="T0" fmla="*/ 11 w 53"/>
                <a:gd name="T1" fmla="*/ 0 h 49"/>
                <a:gd name="T2" fmla="*/ 41 w 53"/>
                <a:gd name="T3" fmla="*/ 0 h 49"/>
                <a:gd name="T4" fmla="*/ 41 w 53"/>
                <a:gd name="T5" fmla="*/ 10 h 49"/>
                <a:gd name="T6" fmla="*/ 52 w 53"/>
                <a:gd name="T7" fmla="*/ 10 h 49"/>
                <a:gd name="T8" fmla="*/ 52 w 53"/>
                <a:gd name="T9" fmla="*/ 38 h 49"/>
                <a:gd name="T10" fmla="*/ 41 w 53"/>
                <a:gd name="T11" fmla="*/ 38 h 49"/>
                <a:gd name="T12" fmla="*/ 41 w 53"/>
                <a:gd name="T13" fmla="*/ 48 h 49"/>
                <a:gd name="T14" fmla="*/ 0 w 53"/>
                <a:gd name="T15" fmla="*/ 48 h 49"/>
                <a:gd name="T16" fmla="*/ 0 w 53"/>
                <a:gd name="T17" fmla="*/ 10 h 49"/>
                <a:gd name="T18" fmla="*/ 11 w 53"/>
                <a:gd name="T19" fmla="*/ 10 h 49"/>
                <a:gd name="T20" fmla="*/ 11 w 53"/>
                <a:gd name="T21" fmla="*/ 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49"/>
                <a:gd name="T35" fmla="*/ 53 w 53"/>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49">
                  <a:moveTo>
                    <a:pt x="11" y="0"/>
                  </a:moveTo>
                  <a:lnTo>
                    <a:pt x="41" y="0"/>
                  </a:lnTo>
                  <a:lnTo>
                    <a:pt x="41" y="10"/>
                  </a:lnTo>
                  <a:lnTo>
                    <a:pt x="52" y="10"/>
                  </a:lnTo>
                  <a:lnTo>
                    <a:pt x="52" y="38"/>
                  </a:lnTo>
                  <a:lnTo>
                    <a:pt x="41" y="38"/>
                  </a:lnTo>
                  <a:lnTo>
                    <a:pt x="41" y="48"/>
                  </a:lnTo>
                  <a:lnTo>
                    <a:pt x="0" y="48"/>
                  </a:lnTo>
                  <a:lnTo>
                    <a:pt x="0" y="10"/>
                  </a:lnTo>
                  <a:lnTo>
                    <a:pt x="11" y="10"/>
                  </a:lnTo>
                  <a:lnTo>
                    <a:pt x="11"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29" name="Freeform 103"/>
            <p:cNvSpPr>
              <a:spLocks/>
            </p:cNvSpPr>
            <p:nvPr/>
          </p:nvSpPr>
          <p:spPr bwMode="auto">
            <a:xfrm>
              <a:off x="3685" y="3693"/>
              <a:ext cx="31" cy="27"/>
            </a:xfrm>
            <a:custGeom>
              <a:avLst/>
              <a:gdLst>
                <a:gd name="T0" fmla="*/ 0 w 31"/>
                <a:gd name="T1" fmla="*/ 0 h 27"/>
                <a:gd name="T2" fmla="*/ 30 w 31"/>
                <a:gd name="T3" fmla="*/ 0 h 27"/>
                <a:gd name="T4" fmla="*/ 30 w 31"/>
                <a:gd name="T5" fmla="*/ 26 h 27"/>
                <a:gd name="T6" fmla="*/ 0 w 31"/>
                <a:gd name="T7" fmla="*/ 26 h 27"/>
                <a:gd name="T8" fmla="*/ 0 w 31"/>
                <a:gd name="T9" fmla="*/ 0 h 27"/>
                <a:gd name="T10" fmla="*/ 0 60000 65536"/>
                <a:gd name="T11" fmla="*/ 0 60000 65536"/>
                <a:gd name="T12" fmla="*/ 0 60000 65536"/>
                <a:gd name="T13" fmla="*/ 0 60000 65536"/>
                <a:gd name="T14" fmla="*/ 0 60000 65536"/>
                <a:gd name="T15" fmla="*/ 0 w 31"/>
                <a:gd name="T16" fmla="*/ 0 h 27"/>
                <a:gd name="T17" fmla="*/ 31 w 31"/>
                <a:gd name="T18" fmla="*/ 27 h 27"/>
              </a:gdLst>
              <a:ahLst/>
              <a:cxnLst>
                <a:cxn ang="T10">
                  <a:pos x="T0" y="T1"/>
                </a:cxn>
                <a:cxn ang="T11">
                  <a:pos x="T2" y="T3"/>
                </a:cxn>
                <a:cxn ang="T12">
                  <a:pos x="T4" y="T5"/>
                </a:cxn>
                <a:cxn ang="T13">
                  <a:pos x="T6" y="T7"/>
                </a:cxn>
                <a:cxn ang="T14">
                  <a:pos x="T8" y="T9"/>
                </a:cxn>
              </a:cxnLst>
              <a:rect l="T15" t="T16" r="T17" b="T18"/>
              <a:pathLst>
                <a:path w="31" h="27">
                  <a:moveTo>
                    <a:pt x="0" y="0"/>
                  </a:moveTo>
                  <a:lnTo>
                    <a:pt x="30" y="0"/>
                  </a:lnTo>
                  <a:lnTo>
                    <a:pt x="30" y="26"/>
                  </a:lnTo>
                  <a:lnTo>
                    <a:pt x="0" y="26"/>
                  </a:lnTo>
                  <a:lnTo>
                    <a:pt x="0" y="0"/>
                  </a:lnTo>
                </a:path>
              </a:pathLst>
            </a:custGeom>
            <a:solidFill>
              <a:srgbClr val="FFA584"/>
            </a:solidFill>
            <a:ln w="12700" cap="rnd" cmpd="sng">
              <a:noFill/>
              <a:prstDash val="solid"/>
              <a:round/>
              <a:headEnd type="none" w="med" len="med"/>
              <a:tailEnd type="none" w="med" len="med"/>
            </a:ln>
          </p:spPr>
          <p:txBody>
            <a:bodyPr/>
            <a:lstStyle/>
            <a:p>
              <a:endParaRPr lang="zh-TW" altLang="en-US"/>
            </a:p>
          </p:txBody>
        </p:sp>
        <p:sp>
          <p:nvSpPr>
            <p:cNvPr id="88130" name="Freeform 104"/>
            <p:cNvSpPr>
              <a:spLocks/>
            </p:cNvSpPr>
            <p:nvPr/>
          </p:nvSpPr>
          <p:spPr bwMode="auto">
            <a:xfrm>
              <a:off x="3596" y="3703"/>
              <a:ext cx="32" cy="38"/>
            </a:xfrm>
            <a:custGeom>
              <a:avLst/>
              <a:gdLst>
                <a:gd name="T0" fmla="*/ 11 w 32"/>
                <a:gd name="T1" fmla="*/ 0 h 38"/>
                <a:gd name="T2" fmla="*/ 21 w 32"/>
                <a:gd name="T3" fmla="*/ 0 h 38"/>
                <a:gd name="T4" fmla="*/ 21 w 32"/>
                <a:gd name="T5" fmla="*/ 9 h 38"/>
                <a:gd name="T6" fmla="*/ 31 w 32"/>
                <a:gd name="T7" fmla="*/ 9 h 38"/>
                <a:gd name="T8" fmla="*/ 31 w 32"/>
                <a:gd name="T9" fmla="*/ 28 h 38"/>
                <a:gd name="T10" fmla="*/ 21 w 32"/>
                <a:gd name="T11" fmla="*/ 28 h 38"/>
                <a:gd name="T12" fmla="*/ 21 w 32"/>
                <a:gd name="T13" fmla="*/ 37 h 38"/>
                <a:gd name="T14" fmla="*/ 11 w 32"/>
                <a:gd name="T15" fmla="*/ 37 h 38"/>
                <a:gd name="T16" fmla="*/ 11 w 32"/>
                <a:gd name="T17" fmla="*/ 28 h 38"/>
                <a:gd name="T18" fmla="*/ 0 w 32"/>
                <a:gd name="T19" fmla="*/ 28 h 38"/>
                <a:gd name="T20" fmla="*/ 0 w 32"/>
                <a:gd name="T21" fmla="*/ 9 h 38"/>
                <a:gd name="T22" fmla="*/ 11 w 32"/>
                <a:gd name="T23" fmla="*/ 9 h 38"/>
                <a:gd name="T24" fmla="*/ 11 w 32"/>
                <a:gd name="T25" fmla="*/ 0 h 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38"/>
                <a:gd name="T41" fmla="*/ 32 w 32"/>
                <a:gd name="T42" fmla="*/ 38 h 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38">
                  <a:moveTo>
                    <a:pt x="11" y="0"/>
                  </a:moveTo>
                  <a:lnTo>
                    <a:pt x="21" y="0"/>
                  </a:lnTo>
                  <a:lnTo>
                    <a:pt x="21" y="9"/>
                  </a:lnTo>
                  <a:lnTo>
                    <a:pt x="31" y="9"/>
                  </a:lnTo>
                  <a:lnTo>
                    <a:pt x="31" y="28"/>
                  </a:lnTo>
                  <a:lnTo>
                    <a:pt x="21" y="28"/>
                  </a:lnTo>
                  <a:lnTo>
                    <a:pt x="21" y="37"/>
                  </a:lnTo>
                  <a:lnTo>
                    <a:pt x="11" y="37"/>
                  </a:lnTo>
                  <a:lnTo>
                    <a:pt x="11" y="28"/>
                  </a:lnTo>
                  <a:lnTo>
                    <a:pt x="0" y="28"/>
                  </a:lnTo>
                  <a:lnTo>
                    <a:pt x="0" y="9"/>
                  </a:lnTo>
                  <a:lnTo>
                    <a:pt x="11" y="9"/>
                  </a:lnTo>
                  <a:lnTo>
                    <a:pt x="11"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31" name="Freeform 105"/>
            <p:cNvSpPr>
              <a:spLocks/>
            </p:cNvSpPr>
            <p:nvPr/>
          </p:nvSpPr>
          <p:spPr bwMode="auto">
            <a:xfrm>
              <a:off x="3608" y="3713"/>
              <a:ext cx="9" cy="18"/>
            </a:xfrm>
            <a:custGeom>
              <a:avLst/>
              <a:gdLst>
                <a:gd name="T0" fmla="*/ 0 w 9"/>
                <a:gd name="T1" fmla="*/ 0 h 18"/>
                <a:gd name="T2" fmla="*/ 8 w 9"/>
                <a:gd name="T3" fmla="*/ 0 h 18"/>
                <a:gd name="T4" fmla="*/ 8 w 9"/>
                <a:gd name="T5" fmla="*/ 17 h 18"/>
                <a:gd name="T6" fmla="*/ 0 w 9"/>
                <a:gd name="T7" fmla="*/ 17 h 18"/>
                <a:gd name="T8" fmla="*/ 0 w 9"/>
                <a:gd name="T9" fmla="*/ 0 h 18"/>
                <a:gd name="T10" fmla="*/ 0 60000 65536"/>
                <a:gd name="T11" fmla="*/ 0 60000 65536"/>
                <a:gd name="T12" fmla="*/ 0 60000 65536"/>
                <a:gd name="T13" fmla="*/ 0 60000 65536"/>
                <a:gd name="T14" fmla="*/ 0 60000 65536"/>
                <a:gd name="T15" fmla="*/ 0 w 9"/>
                <a:gd name="T16" fmla="*/ 0 h 18"/>
                <a:gd name="T17" fmla="*/ 9 w 9"/>
                <a:gd name="T18" fmla="*/ 18 h 18"/>
              </a:gdLst>
              <a:ahLst/>
              <a:cxnLst>
                <a:cxn ang="T10">
                  <a:pos x="T0" y="T1"/>
                </a:cxn>
                <a:cxn ang="T11">
                  <a:pos x="T2" y="T3"/>
                </a:cxn>
                <a:cxn ang="T12">
                  <a:pos x="T4" y="T5"/>
                </a:cxn>
                <a:cxn ang="T13">
                  <a:pos x="T6" y="T7"/>
                </a:cxn>
                <a:cxn ang="T14">
                  <a:pos x="T8" y="T9"/>
                </a:cxn>
              </a:cxnLst>
              <a:rect l="T15" t="T16" r="T17" b="T18"/>
              <a:pathLst>
                <a:path w="9" h="18">
                  <a:moveTo>
                    <a:pt x="0" y="0"/>
                  </a:moveTo>
                  <a:lnTo>
                    <a:pt x="8" y="0"/>
                  </a:lnTo>
                  <a:lnTo>
                    <a:pt x="8" y="17"/>
                  </a:lnTo>
                  <a:lnTo>
                    <a:pt x="0" y="17"/>
                  </a:lnTo>
                  <a:lnTo>
                    <a:pt x="0" y="0"/>
                  </a:lnTo>
                </a:path>
              </a:pathLst>
            </a:custGeom>
            <a:solidFill>
              <a:srgbClr val="FF0084"/>
            </a:solidFill>
            <a:ln w="12700" cap="rnd" cmpd="sng">
              <a:noFill/>
              <a:prstDash val="solid"/>
              <a:round/>
              <a:headEnd type="none" w="med" len="med"/>
              <a:tailEnd type="none" w="med" len="med"/>
            </a:ln>
          </p:spPr>
          <p:txBody>
            <a:bodyPr/>
            <a:lstStyle/>
            <a:p>
              <a:endParaRPr lang="zh-TW" altLang="en-US"/>
            </a:p>
          </p:txBody>
        </p:sp>
        <p:sp>
          <p:nvSpPr>
            <p:cNvPr id="88132" name="Freeform 106"/>
            <p:cNvSpPr>
              <a:spLocks/>
            </p:cNvSpPr>
            <p:nvPr/>
          </p:nvSpPr>
          <p:spPr bwMode="auto">
            <a:xfrm>
              <a:off x="3530" y="3744"/>
              <a:ext cx="42" cy="38"/>
            </a:xfrm>
            <a:custGeom>
              <a:avLst/>
              <a:gdLst>
                <a:gd name="T0" fmla="*/ 0 w 42"/>
                <a:gd name="T1" fmla="*/ 0 h 38"/>
                <a:gd name="T2" fmla="*/ 10 w 42"/>
                <a:gd name="T3" fmla="*/ 0 h 38"/>
                <a:gd name="T4" fmla="*/ 10 w 42"/>
                <a:gd name="T5" fmla="*/ 9 h 38"/>
                <a:gd name="T6" fmla="*/ 21 w 42"/>
                <a:gd name="T7" fmla="*/ 9 h 38"/>
                <a:gd name="T8" fmla="*/ 21 w 42"/>
                <a:gd name="T9" fmla="*/ 19 h 38"/>
                <a:gd name="T10" fmla="*/ 31 w 42"/>
                <a:gd name="T11" fmla="*/ 19 h 38"/>
                <a:gd name="T12" fmla="*/ 31 w 42"/>
                <a:gd name="T13" fmla="*/ 28 h 38"/>
                <a:gd name="T14" fmla="*/ 41 w 42"/>
                <a:gd name="T15" fmla="*/ 28 h 38"/>
                <a:gd name="T16" fmla="*/ 41 w 42"/>
                <a:gd name="T17" fmla="*/ 37 h 38"/>
                <a:gd name="T18" fmla="*/ 31 w 42"/>
                <a:gd name="T19" fmla="*/ 37 h 38"/>
                <a:gd name="T20" fmla="*/ 31 w 42"/>
                <a:gd name="T21" fmla="*/ 28 h 38"/>
                <a:gd name="T22" fmla="*/ 21 w 42"/>
                <a:gd name="T23" fmla="*/ 28 h 38"/>
                <a:gd name="T24" fmla="*/ 21 w 42"/>
                <a:gd name="T25" fmla="*/ 19 h 38"/>
                <a:gd name="T26" fmla="*/ 10 w 42"/>
                <a:gd name="T27" fmla="*/ 19 h 38"/>
                <a:gd name="T28" fmla="*/ 10 w 42"/>
                <a:gd name="T29" fmla="*/ 9 h 38"/>
                <a:gd name="T30" fmla="*/ 0 w 42"/>
                <a:gd name="T31" fmla="*/ 9 h 38"/>
                <a:gd name="T32" fmla="*/ 0 w 42"/>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38"/>
                <a:gd name="T53" fmla="*/ 42 w 42"/>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38">
                  <a:moveTo>
                    <a:pt x="0" y="0"/>
                  </a:moveTo>
                  <a:lnTo>
                    <a:pt x="10" y="0"/>
                  </a:lnTo>
                  <a:lnTo>
                    <a:pt x="10" y="9"/>
                  </a:lnTo>
                  <a:lnTo>
                    <a:pt x="21" y="9"/>
                  </a:lnTo>
                  <a:lnTo>
                    <a:pt x="21" y="19"/>
                  </a:lnTo>
                  <a:lnTo>
                    <a:pt x="31" y="19"/>
                  </a:lnTo>
                  <a:lnTo>
                    <a:pt x="31" y="28"/>
                  </a:lnTo>
                  <a:lnTo>
                    <a:pt x="41" y="28"/>
                  </a:lnTo>
                  <a:lnTo>
                    <a:pt x="41" y="37"/>
                  </a:lnTo>
                  <a:lnTo>
                    <a:pt x="31" y="37"/>
                  </a:lnTo>
                  <a:lnTo>
                    <a:pt x="31" y="28"/>
                  </a:lnTo>
                  <a:lnTo>
                    <a:pt x="21" y="28"/>
                  </a:lnTo>
                  <a:lnTo>
                    <a:pt x="21" y="19"/>
                  </a:lnTo>
                  <a:lnTo>
                    <a:pt x="10" y="19"/>
                  </a:lnTo>
                  <a:lnTo>
                    <a:pt x="10" y="9"/>
                  </a:lnTo>
                  <a:lnTo>
                    <a:pt x="0" y="9"/>
                  </a:lnTo>
                  <a:lnTo>
                    <a:pt x="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33" name="Freeform 107"/>
            <p:cNvSpPr>
              <a:spLocks/>
            </p:cNvSpPr>
            <p:nvPr/>
          </p:nvSpPr>
          <p:spPr bwMode="auto">
            <a:xfrm>
              <a:off x="4173" y="3795"/>
              <a:ext cx="185" cy="59"/>
            </a:xfrm>
            <a:custGeom>
              <a:avLst/>
              <a:gdLst>
                <a:gd name="T0" fmla="*/ 173 w 185"/>
                <a:gd name="T1" fmla="*/ 0 h 59"/>
                <a:gd name="T2" fmla="*/ 184 w 185"/>
                <a:gd name="T3" fmla="*/ 0 h 59"/>
                <a:gd name="T4" fmla="*/ 184 w 185"/>
                <a:gd name="T5" fmla="*/ 9 h 59"/>
                <a:gd name="T6" fmla="*/ 173 w 185"/>
                <a:gd name="T7" fmla="*/ 9 h 59"/>
                <a:gd name="T8" fmla="*/ 173 w 185"/>
                <a:gd name="T9" fmla="*/ 19 h 59"/>
                <a:gd name="T10" fmla="*/ 152 w 185"/>
                <a:gd name="T11" fmla="*/ 19 h 59"/>
                <a:gd name="T12" fmla="*/ 152 w 185"/>
                <a:gd name="T13" fmla="*/ 29 h 59"/>
                <a:gd name="T14" fmla="*/ 119 w 185"/>
                <a:gd name="T15" fmla="*/ 29 h 59"/>
                <a:gd name="T16" fmla="*/ 119 w 185"/>
                <a:gd name="T17" fmla="*/ 39 h 59"/>
                <a:gd name="T18" fmla="*/ 97 w 185"/>
                <a:gd name="T19" fmla="*/ 39 h 59"/>
                <a:gd name="T20" fmla="*/ 97 w 185"/>
                <a:gd name="T21" fmla="*/ 48 h 59"/>
                <a:gd name="T22" fmla="*/ 53 w 185"/>
                <a:gd name="T23" fmla="*/ 48 h 59"/>
                <a:gd name="T24" fmla="*/ 53 w 185"/>
                <a:gd name="T25" fmla="*/ 58 h 59"/>
                <a:gd name="T26" fmla="*/ 0 w 185"/>
                <a:gd name="T27" fmla="*/ 58 h 59"/>
                <a:gd name="T28" fmla="*/ 0 w 185"/>
                <a:gd name="T29" fmla="*/ 48 h 59"/>
                <a:gd name="T30" fmla="*/ 53 w 185"/>
                <a:gd name="T31" fmla="*/ 48 h 59"/>
                <a:gd name="T32" fmla="*/ 53 w 185"/>
                <a:gd name="T33" fmla="*/ 39 h 59"/>
                <a:gd name="T34" fmla="*/ 97 w 185"/>
                <a:gd name="T35" fmla="*/ 39 h 59"/>
                <a:gd name="T36" fmla="*/ 97 w 185"/>
                <a:gd name="T37" fmla="*/ 29 h 59"/>
                <a:gd name="T38" fmla="*/ 119 w 185"/>
                <a:gd name="T39" fmla="*/ 29 h 59"/>
                <a:gd name="T40" fmla="*/ 119 w 185"/>
                <a:gd name="T41" fmla="*/ 19 h 59"/>
                <a:gd name="T42" fmla="*/ 152 w 185"/>
                <a:gd name="T43" fmla="*/ 19 h 59"/>
                <a:gd name="T44" fmla="*/ 152 w 185"/>
                <a:gd name="T45" fmla="*/ 9 h 59"/>
                <a:gd name="T46" fmla="*/ 173 w 185"/>
                <a:gd name="T47" fmla="*/ 9 h 59"/>
                <a:gd name="T48" fmla="*/ 173 w 185"/>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5"/>
                <a:gd name="T76" fmla="*/ 0 h 59"/>
                <a:gd name="T77" fmla="*/ 185 w 185"/>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5" h="59">
                  <a:moveTo>
                    <a:pt x="173" y="0"/>
                  </a:moveTo>
                  <a:lnTo>
                    <a:pt x="184" y="0"/>
                  </a:lnTo>
                  <a:lnTo>
                    <a:pt x="184" y="9"/>
                  </a:lnTo>
                  <a:lnTo>
                    <a:pt x="173" y="9"/>
                  </a:lnTo>
                  <a:lnTo>
                    <a:pt x="173" y="19"/>
                  </a:lnTo>
                  <a:lnTo>
                    <a:pt x="152" y="19"/>
                  </a:lnTo>
                  <a:lnTo>
                    <a:pt x="152" y="29"/>
                  </a:lnTo>
                  <a:lnTo>
                    <a:pt x="119" y="29"/>
                  </a:lnTo>
                  <a:lnTo>
                    <a:pt x="119" y="39"/>
                  </a:lnTo>
                  <a:lnTo>
                    <a:pt x="97" y="39"/>
                  </a:lnTo>
                  <a:lnTo>
                    <a:pt x="97" y="48"/>
                  </a:lnTo>
                  <a:lnTo>
                    <a:pt x="53" y="48"/>
                  </a:lnTo>
                  <a:lnTo>
                    <a:pt x="53" y="58"/>
                  </a:lnTo>
                  <a:lnTo>
                    <a:pt x="0" y="58"/>
                  </a:lnTo>
                  <a:lnTo>
                    <a:pt x="0" y="48"/>
                  </a:lnTo>
                  <a:lnTo>
                    <a:pt x="53" y="48"/>
                  </a:lnTo>
                  <a:lnTo>
                    <a:pt x="53" y="39"/>
                  </a:lnTo>
                  <a:lnTo>
                    <a:pt x="97" y="39"/>
                  </a:lnTo>
                  <a:lnTo>
                    <a:pt x="97" y="29"/>
                  </a:lnTo>
                  <a:lnTo>
                    <a:pt x="119" y="29"/>
                  </a:lnTo>
                  <a:lnTo>
                    <a:pt x="119" y="19"/>
                  </a:lnTo>
                  <a:lnTo>
                    <a:pt x="152" y="19"/>
                  </a:lnTo>
                  <a:lnTo>
                    <a:pt x="152" y="9"/>
                  </a:lnTo>
                  <a:lnTo>
                    <a:pt x="173" y="9"/>
                  </a:lnTo>
                  <a:lnTo>
                    <a:pt x="173"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34" name="Freeform 108"/>
            <p:cNvSpPr>
              <a:spLocks/>
            </p:cNvSpPr>
            <p:nvPr/>
          </p:nvSpPr>
          <p:spPr bwMode="auto">
            <a:xfrm>
              <a:off x="3619" y="3805"/>
              <a:ext cx="20" cy="39"/>
            </a:xfrm>
            <a:custGeom>
              <a:avLst/>
              <a:gdLst>
                <a:gd name="T0" fmla="*/ 0 w 20"/>
                <a:gd name="T1" fmla="*/ 0 h 39"/>
                <a:gd name="T2" fmla="*/ 10 w 20"/>
                <a:gd name="T3" fmla="*/ 0 h 39"/>
                <a:gd name="T4" fmla="*/ 10 w 20"/>
                <a:gd name="T5" fmla="*/ 10 h 39"/>
                <a:gd name="T6" fmla="*/ 19 w 20"/>
                <a:gd name="T7" fmla="*/ 10 h 39"/>
                <a:gd name="T8" fmla="*/ 19 w 20"/>
                <a:gd name="T9" fmla="*/ 29 h 39"/>
                <a:gd name="T10" fmla="*/ 10 w 20"/>
                <a:gd name="T11" fmla="*/ 29 h 39"/>
                <a:gd name="T12" fmla="*/ 10 w 20"/>
                <a:gd name="T13" fmla="*/ 38 h 39"/>
                <a:gd name="T14" fmla="*/ 0 w 20"/>
                <a:gd name="T15" fmla="*/ 38 h 39"/>
                <a:gd name="T16" fmla="*/ 0 w 20"/>
                <a:gd name="T17" fmla="*/ 29 h 39"/>
                <a:gd name="T18" fmla="*/ 10 w 20"/>
                <a:gd name="T19" fmla="*/ 29 h 39"/>
                <a:gd name="T20" fmla="*/ 10 w 20"/>
                <a:gd name="T21" fmla="*/ 10 h 39"/>
                <a:gd name="T22" fmla="*/ 0 w 20"/>
                <a:gd name="T23" fmla="*/ 10 h 39"/>
                <a:gd name="T24" fmla="*/ 0 w 20"/>
                <a:gd name="T25" fmla="*/ 0 h 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9"/>
                <a:gd name="T41" fmla="*/ 20 w 20"/>
                <a:gd name="T42" fmla="*/ 39 h 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9">
                  <a:moveTo>
                    <a:pt x="0" y="0"/>
                  </a:moveTo>
                  <a:lnTo>
                    <a:pt x="10" y="0"/>
                  </a:lnTo>
                  <a:lnTo>
                    <a:pt x="10" y="10"/>
                  </a:lnTo>
                  <a:lnTo>
                    <a:pt x="19" y="10"/>
                  </a:lnTo>
                  <a:lnTo>
                    <a:pt x="19" y="29"/>
                  </a:lnTo>
                  <a:lnTo>
                    <a:pt x="10" y="29"/>
                  </a:lnTo>
                  <a:lnTo>
                    <a:pt x="10" y="38"/>
                  </a:lnTo>
                  <a:lnTo>
                    <a:pt x="0" y="38"/>
                  </a:lnTo>
                  <a:lnTo>
                    <a:pt x="0" y="29"/>
                  </a:lnTo>
                  <a:lnTo>
                    <a:pt x="10" y="29"/>
                  </a:lnTo>
                  <a:lnTo>
                    <a:pt x="10" y="10"/>
                  </a:lnTo>
                  <a:lnTo>
                    <a:pt x="0" y="10"/>
                  </a:lnTo>
                  <a:lnTo>
                    <a:pt x="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35" name="Freeform 109"/>
            <p:cNvSpPr>
              <a:spLocks/>
            </p:cNvSpPr>
            <p:nvPr/>
          </p:nvSpPr>
          <p:spPr bwMode="auto">
            <a:xfrm>
              <a:off x="3630" y="3918"/>
              <a:ext cx="9" cy="18"/>
            </a:xfrm>
            <a:custGeom>
              <a:avLst/>
              <a:gdLst>
                <a:gd name="T0" fmla="*/ 0 w 9"/>
                <a:gd name="T1" fmla="*/ 0 h 18"/>
                <a:gd name="T2" fmla="*/ 8 w 9"/>
                <a:gd name="T3" fmla="*/ 0 h 18"/>
                <a:gd name="T4" fmla="*/ 8 w 9"/>
                <a:gd name="T5" fmla="*/ 17 h 18"/>
                <a:gd name="T6" fmla="*/ 0 w 9"/>
                <a:gd name="T7" fmla="*/ 17 h 18"/>
                <a:gd name="T8" fmla="*/ 0 w 9"/>
                <a:gd name="T9" fmla="*/ 0 h 18"/>
                <a:gd name="T10" fmla="*/ 0 60000 65536"/>
                <a:gd name="T11" fmla="*/ 0 60000 65536"/>
                <a:gd name="T12" fmla="*/ 0 60000 65536"/>
                <a:gd name="T13" fmla="*/ 0 60000 65536"/>
                <a:gd name="T14" fmla="*/ 0 60000 65536"/>
                <a:gd name="T15" fmla="*/ 0 w 9"/>
                <a:gd name="T16" fmla="*/ 0 h 18"/>
                <a:gd name="T17" fmla="*/ 9 w 9"/>
                <a:gd name="T18" fmla="*/ 18 h 18"/>
              </a:gdLst>
              <a:ahLst/>
              <a:cxnLst>
                <a:cxn ang="T10">
                  <a:pos x="T0" y="T1"/>
                </a:cxn>
                <a:cxn ang="T11">
                  <a:pos x="T2" y="T3"/>
                </a:cxn>
                <a:cxn ang="T12">
                  <a:pos x="T4" y="T5"/>
                </a:cxn>
                <a:cxn ang="T13">
                  <a:pos x="T6" y="T7"/>
                </a:cxn>
                <a:cxn ang="T14">
                  <a:pos x="T8" y="T9"/>
                </a:cxn>
              </a:cxnLst>
              <a:rect l="T15" t="T16" r="T17" b="T18"/>
              <a:pathLst>
                <a:path w="9" h="18">
                  <a:moveTo>
                    <a:pt x="0" y="0"/>
                  </a:moveTo>
                  <a:lnTo>
                    <a:pt x="8" y="0"/>
                  </a:lnTo>
                  <a:lnTo>
                    <a:pt x="8" y="17"/>
                  </a:lnTo>
                  <a:lnTo>
                    <a:pt x="0" y="17"/>
                  </a:lnTo>
                  <a:lnTo>
                    <a:pt x="0" y="0"/>
                  </a:lnTo>
                </a:path>
              </a:pathLst>
            </a:custGeom>
            <a:solidFill>
              <a:srgbClr val="000000"/>
            </a:solidFill>
            <a:ln w="12700" cap="rnd" cmpd="sng">
              <a:noFill/>
              <a:prstDash val="solid"/>
              <a:round/>
              <a:headEnd type="none" w="med" len="med"/>
              <a:tailEnd type="none" w="med" len="med"/>
            </a:ln>
          </p:spPr>
          <p:txBody>
            <a:bodyPr/>
            <a:lstStyle/>
            <a:p>
              <a:endParaRPr lang="zh-TW" altLang="en-US"/>
            </a:p>
          </p:txBody>
        </p:sp>
        <p:sp>
          <p:nvSpPr>
            <p:cNvPr id="88136" name="Freeform 110"/>
            <p:cNvSpPr>
              <a:spLocks/>
            </p:cNvSpPr>
            <p:nvPr/>
          </p:nvSpPr>
          <p:spPr bwMode="auto">
            <a:xfrm>
              <a:off x="3272" y="2625"/>
              <a:ext cx="64" cy="69"/>
            </a:xfrm>
            <a:custGeom>
              <a:avLst/>
              <a:gdLst>
                <a:gd name="T0" fmla="*/ 63 w 64"/>
                <a:gd name="T1" fmla="*/ 0 h 69"/>
                <a:gd name="T2" fmla="*/ 20 w 64"/>
                <a:gd name="T3" fmla="*/ 0 h 69"/>
                <a:gd name="T4" fmla="*/ 20 w 64"/>
                <a:gd name="T5" fmla="*/ 9 h 69"/>
                <a:gd name="T6" fmla="*/ 10 w 64"/>
                <a:gd name="T7" fmla="*/ 9 h 69"/>
                <a:gd name="T8" fmla="*/ 10 w 64"/>
                <a:gd name="T9" fmla="*/ 19 h 69"/>
                <a:gd name="T10" fmla="*/ 0 w 64"/>
                <a:gd name="T11" fmla="*/ 19 h 69"/>
                <a:gd name="T12" fmla="*/ 0 w 64"/>
                <a:gd name="T13" fmla="*/ 49 h 69"/>
                <a:gd name="T14" fmla="*/ 10 w 64"/>
                <a:gd name="T15" fmla="*/ 49 h 69"/>
                <a:gd name="T16" fmla="*/ 10 w 64"/>
                <a:gd name="T17" fmla="*/ 39 h 69"/>
                <a:gd name="T18" fmla="*/ 20 w 64"/>
                <a:gd name="T19" fmla="*/ 39 h 69"/>
                <a:gd name="T20" fmla="*/ 20 w 64"/>
                <a:gd name="T21" fmla="*/ 19 h 69"/>
                <a:gd name="T22" fmla="*/ 31 w 64"/>
                <a:gd name="T23" fmla="*/ 19 h 69"/>
                <a:gd name="T24" fmla="*/ 31 w 64"/>
                <a:gd name="T25" fmla="*/ 68 h 69"/>
                <a:gd name="T26" fmla="*/ 52 w 64"/>
                <a:gd name="T27" fmla="*/ 68 h 69"/>
                <a:gd name="T28" fmla="*/ 52 w 64"/>
                <a:gd name="T29" fmla="*/ 9 h 69"/>
                <a:gd name="T30" fmla="*/ 63 w 64"/>
                <a:gd name="T31" fmla="*/ 9 h 69"/>
                <a:gd name="T32" fmla="*/ 63 w 64"/>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69"/>
                <a:gd name="T53" fmla="*/ 64 w 64"/>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69">
                  <a:moveTo>
                    <a:pt x="63" y="0"/>
                  </a:moveTo>
                  <a:lnTo>
                    <a:pt x="20" y="0"/>
                  </a:lnTo>
                  <a:lnTo>
                    <a:pt x="20" y="9"/>
                  </a:lnTo>
                  <a:lnTo>
                    <a:pt x="10" y="9"/>
                  </a:lnTo>
                  <a:lnTo>
                    <a:pt x="10" y="19"/>
                  </a:lnTo>
                  <a:lnTo>
                    <a:pt x="0" y="19"/>
                  </a:lnTo>
                  <a:lnTo>
                    <a:pt x="0" y="49"/>
                  </a:lnTo>
                  <a:lnTo>
                    <a:pt x="10" y="49"/>
                  </a:lnTo>
                  <a:lnTo>
                    <a:pt x="10" y="39"/>
                  </a:lnTo>
                  <a:lnTo>
                    <a:pt x="20" y="39"/>
                  </a:lnTo>
                  <a:lnTo>
                    <a:pt x="20" y="19"/>
                  </a:lnTo>
                  <a:lnTo>
                    <a:pt x="31" y="19"/>
                  </a:lnTo>
                  <a:lnTo>
                    <a:pt x="31" y="68"/>
                  </a:lnTo>
                  <a:lnTo>
                    <a:pt x="52" y="68"/>
                  </a:lnTo>
                  <a:lnTo>
                    <a:pt x="52" y="9"/>
                  </a:lnTo>
                  <a:lnTo>
                    <a:pt x="63" y="9"/>
                  </a:lnTo>
                  <a:lnTo>
                    <a:pt x="63" y="0"/>
                  </a:lnTo>
                </a:path>
              </a:pathLst>
            </a:custGeom>
            <a:solidFill>
              <a:srgbClr val="FFFFFF"/>
            </a:solidFill>
            <a:ln w="12700" cap="rnd" cmpd="sng">
              <a:noFill/>
              <a:prstDash val="solid"/>
              <a:round/>
              <a:headEnd type="none" w="med" len="med"/>
              <a:tailEnd type="none" w="med" len="med"/>
            </a:ln>
          </p:spPr>
          <p:txBody>
            <a:bodyPr/>
            <a:lstStyle/>
            <a:p>
              <a:endParaRPr lang="zh-TW" altLang="en-US"/>
            </a:p>
          </p:txBody>
        </p:sp>
        <p:sp>
          <p:nvSpPr>
            <p:cNvPr id="88137" name="Freeform 111"/>
            <p:cNvSpPr>
              <a:spLocks/>
            </p:cNvSpPr>
            <p:nvPr/>
          </p:nvSpPr>
          <p:spPr bwMode="auto">
            <a:xfrm>
              <a:off x="2826" y="3083"/>
              <a:ext cx="381" cy="164"/>
            </a:xfrm>
            <a:custGeom>
              <a:avLst/>
              <a:gdLst>
                <a:gd name="T0" fmla="*/ 12 w 381"/>
                <a:gd name="T1" fmla="*/ 160 h 164"/>
                <a:gd name="T2" fmla="*/ 29 w 381"/>
                <a:gd name="T3" fmla="*/ 160 h 164"/>
                <a:gd name="T4" fmla="*/ 43 w 381"/>
                <a:gd name="T5" fmla="*/ 162 h 164"/>
                <a:gd name="T6" fmla="*/ 60 w 381"/>
                <a:gd name="T7" fmla="*/ 161 h 164"/>
                <a:gd name="T8" fmla="*/ 68 w 381"/>
                <a:gd name="T9" fmla="*/ 148 h 164"/>
                <a:gd name="T10" fmla="*/ 85 w 381"/>
                <a:gd name="T11" fmla="*/ 148 h 164"/>
                <a:gd name="T12" fmla="*/ 99 w 381"/>
                <a:gd name="T13" fmla="*/ 139 h 164"/>
                <a:gd name="T14" fmla="*/ 116 w 381"/>
                <a:gd name="T15" fmla="*/ 133 h 164"/>
                <a:gd name="T16" fmla="*/ 130 w 381"/>
                <a:gd name="T17" fmla="*/ 127 h 164"/>
                <a:gd name="T18" fmla="*/ 143 w 381"/>
                <a:gd name="T19" fmla="*/ 129 h 164"/>
                <a:gd name="T20" fmla="*/ 160 w 381"/>
                <a:gd name="T21" fmla="*/ 124 h 164"/>
                <a:gd name="T22" fmla="*/ 177 w 381"/>
                <a:gd name="T23" fmla="*/ 118 h 164"/>
                <a:gd name="T24" fmla="*/ 193 w 381"/>
                <a:gd name="T25" fmla="*/ 112 h 164"/>
                <a:gd name="T26" fmla="*/ 210 w 381"/>
                <a:gd name="T27" fmla="*/ 109 h 164"/>
                <a:gd name="T28" fmla="*/ 227 w 381"/>
                <a:gd name="T29" fmla="*/ 103 h 164"/>
                <a:gd name="T30" fmla="*/ 244 w 381"/>
                <a:gd name="T31" fmla="*/ 97 h 164"/>
                <a:gd name="T32" fmla="*/ 258 w 381"/>
                <a:gd name="T33" fmla="*/ 91 h 164"/>
                <a:gd name="T34" fmla="*/ 274 w 381"/>
                <a:gd name="T35" fmla="*/ 84 h 164"/>
                <a:gd name="T36" fmla="*/ 291 w 381"/>
                <a:gd name="T37" fmla="*/ 82 h 164"/>
                <a:gd name="T38" fmla="*/ 308 w 381"/>
                <a:gd name="T39" fmla="*/ 76 h 164"/>
                <a:gd name="T40" fmla="*/ 324 w 381"/>
                <a:gd name="T41" fmla="*/ 70 h 164"/>
                <a:gd name="T42" fmla="*/ 333 w 381"/>
                <a:gd name="T43" fmla="*/ 54 h 164"/>
                <a:gd name="T44" fmla="*/ 347 w 381"/>
                <a:gd name="T45" fmla="*/ 49 h 164"/>
                <a:gd name="T46" fmla="*/ 364 w 381"/>
                <a:gd name="T47" fmla="*/ 42 h 164"/>
                <a:gd name="T48" fmla="*/ 371 w 381"/>
                <a:gd name="T49" fmla="*/ 34 h 164"/>
                <a:gd name="T50" fmla="*/ 375 w 381"/>
                <a:gd name="T51" fmla="*/ 15 h 164"/>
                <a:gd name="T52" fmla="*/ 380 w 381"/>
                <a:gd name="T53" fmla="*/ 0 h 164"/>
                <a:gd name="T54" fmla="*/ 364 w 381"/>
                <a:gd name="T55" fmla="*/ 0 h 164"/>
                <a:gd name="T56" fmla="*/ 347 w 381"/>
                <a:gd name="T57" fmla="*/ 3 h 164"/>
                <a:gd name="T58" fmla="*/ 333 w 381"/>
                <a:gd name="T59" fmla="*/ 11 h 164"/>
                <a:gd name="T60" fmla="*/ 322 w 381"/>
                <a:gd name="T61" fmla="*/ 21 h 164"/>
                <a:gd name="T62" fmla="*/ 305 w 381"/>
                <a:gd name="T63" fmla="*/ 24 h 164"/>
                <a:gd name="T64" fmla="*/ 288 w 381"/>
                <a:gd name="T65" fmla="*/ 30 h 164"/>
                <a:gd name="T66" fmla="*/ 280 w 381"/>
                <a:gd name="T67" fmla="*/ 39 h 164"/>
                <a:gd name="T68" fmla="*/ 266 w 381"/>
                <a:gd name="T69" fmla="*/ 47 h 164"/>
                <a:gd name="T70" fmla="*/ 249 w 381"/>
                <a:gd name="T71" fmla="*/ 54 h 164"/>
                <a:gd name="T72" fmla="*/ 232 w 381"/>
                <a:gd name="T73" fmla="*/ 57 h 164"/>
                <a:gd name="T74" fmla="*/ 218 w 381"/>
                <a:gd name="T75" fmla="*/ 66 h 164"/>
                <a:gd name="T76" fmla="*/ 204 w 381"/>
                <a:gd name="T77" fmla="*/ 69 h 164"/>
                <a:gd name="T78" fmla="*/ 184 w 381"/>
                <a:gd name="T79" fmla="*/ 75 h 164"/>
                <a:gd name="T80" fmla="*/ 170 w 381"/>
                <a:gd name="T81" fmla="*/ 81 h 164"/>
                <a:gd name="T82" fmla="*/ 159 w 381"/>
                <a:gd name="T83" fmla="*/ 90 h 164"/>
                <a:gd name="T84" fmla="*/ 151 w 381"/>
                <a:gd name="T85" fmla="*/ 99 h 164"/>
                <a:gd name="T86" fmla="*/ 134 w 381"/>
                <a:gd name="T87" fmla="*/ 100 h 164"/>
                <a:gd name="T88" fmla="*/ 117 w 381"/>
                <a:gd name="T89" fmla="*/ 100 h 164"/>
                <a:gd name="T90" fmla="*/ 100 w 381"/>
                <a:gd name="T91" fmla="*/ 105 h 164"/>
                <a:gd name="T92" fmla="*/ 84 w 381"/>
                <a:gd name="T93" fmla="*/ 111 h 164"/>
                <a:gd name="T94" fmla="*/ 67 w 381"/>
                <a:gd name="T95" fmla="*/ 118 h 164"/>
                <a:gd name="T96" fmla="*/ 51 w 381"/>
                <a:gd name="T97" fmla="*/ 124 h 164"/>
                <a:gd name="T98" fmla="*/ 33 w 381"/>
                <a:gd name="T99" fmla="*/ 121 h 164"/>
                <a:gd name="T100" fmla="*/ 20 w 381"/>
                <a:gd name="T101" fmla="*/ 118 h 164"/>
                <a:gd name="T102" fmla="*/ 3 w 381"/>
                <a:gd name="T103" fmla="*/ 118 h 164"/>
                <a:gd name="T104" fmla="*/ 0 w 381"/>
                <a:gd name="T105" fmla="*/ 135 h 164"/>
                <a:gd name="T106" fmla="*/ 0 w 381"/>
                <a:gd name="T107" fmla="*/ 154 h 164"/>
                <a:gd name="T108" fmla="*/ 10 w 381"/>
                <a:gd name="T109" fmla="*/ 162 h 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1"/>
                <a:gd name="T166" fmla="*/ 0 h 164"/>
                <a:gd name="T167" fmla="*/ 381 w 381"/>
                <a:gd name="T168" fmla="*/ 164 h 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1" h="164">
                  <a:moveTo>
                    <a:pt x="14" y="163"/>
                  </a:moveTo>
                  <a:lnTo>
                    <a:pt x="4" y="161"/>
                  </a:lnTo>
                  <a:lnTo>
                    <a:pt x="7" y="157"/>
                  </a:lnTo>
                  <a:lnTo>
                    <a:pt x="10" y="157"/>
                  </a:lnTo>
                  <a:lnTo>
                    <a:pt x="12" y="157"/>
                  </a:lnTo>
                  <a:lnTo>
                    <a:pt x="12" y="160"/>
                  </a:lnTo>
                  <a:lnTo>
                    <a:pt x="15" y="160"/>
                  </a:lnTo>
                  <a:lnTo>
                    <a:pt x="18" y="160"/>
                  </a:lnTo>
                  <a:lnTo>
                    <a:pt x="21" y="160"/>
                  </a:lnTo>
                  <a:lnTo>
                    <a:pt x="24" y="160"/>
                  </a:lnTo>
                  <a:lnTo>
                    <a:pt x="26" y="160"/>
                  </a:lnTo>
                  <a:lnTo>
                    <a:pt x="29" y="160"/>
                  </a:lnTo>
                  <a:lnTo>
                    <a:pt x="32" y="160"/>
                  </a:lnTo>
                  <a:lnTo>
                    <a:pt x="32" y="162"/>
                  </a:lnTo>
                  <a:lnTo>
                    <a:pt x="35" y="162"/>
                  </a:lnTo>
                  <a:lnTo>
                    <a:pt x="37" y="162"/>
                  </a:lnTo>
                  <a:lnTo>
                    <a:pt x="40" y="162"/>
                  </a:lnTo>
                  <a:lnTo>
                    <a:pt x="43" y="162"/>
                  </a:lnTo>
                  <a:lnTo>
                    <a:pt x="46" y="162"/>
                  </a:lnTo>
                  <a:lnTo>
                    <a:pt x="49" y="162"/>
                  </a:lnTo>
                  <a:lnTo>
                    <a:pt x="51" y="162"/>
                  </a:lnTo>
                  <a:lnTo>
                    <a:pt x="54" y="162"/>
                  </a:lnTo>
                  <a:lnTo>
                    <a:pt x="57" y="162"/>
                  </a:lnTo>
                  <a:lnTo>
                    <a:pt x="60" y="161"/>
                  </a:lnTo>
                  <a:lnTo>
                    <a:pt x="60" y="157"/>
                  </a:lnTo>
                  <a:lnTo>
                    <a:pt x="60" y="155"/>
                  </a:lnTo>
                  <a:lnTo>
                    <a:pt x="60" y="151"/>
                  </a:lnTo>
                  <a:lnTo>
                    <a:pt x="62" y="151"/>
                  </a:lnTo>
                  <a:lnTo>
                    <a:pt x="65" y="151"/>
                  </a:lnTo>
                  <a:lnTo>
                    <a:pt x="68" y="148"/>
                  </a:lnTo>
                  <a:lnTo>
                    <a:pt x="71" y="148"/>
                  </a:lnTo>
                  <a:lnTo>
                    <a:pt x="74" y="148"/>
                  </a:lnTo>
                  <a:lnTo>
                    <a:pt x="76" y="150"/>
                  </a:lnTo>
                  <a:lnTo>
                    <a:pt x="79" y="150"/>
                  </a:lnTo>
                  <a:lnTo>
                    <a:pt x="82" y="150"/>
                  </a:lnTo>
                  <a:lnTo>
                    <a:pt x="85" y="148"/>
                  </a:lnTo>
                  <a:lnTo>
                    <a:pt x="85" y="145"/>
                  </a:lnTo>
                  <a:lnTo>
                    <a:pt x="88" y="142"/>
                  </a:lnTo>
                  <a:lnTo>
                    <a:pt x="90" y="142"/>
                  </a:lnTo>
                  <a:lnTo>
                    <a:pt x="93" y="139"/>
                  </a:lnTo>
                  <a:lnTo>
                    <a:pt x="96" y="139"/>
                  </a:lnTo>
                  <a:lnTo>
                    <a:pt x="99" y="139"/>
                  </a:lnTo>
                  <a:lnTo>
                    <a:pt x="102" y="137"/>
                  </a:lnTo>
                  <a:lnTo>
                    <a:pt x="104" y="137"/>
                  </a:lnTo>
                  <a:lnTo>
                    <a:pt x="107" y="137"/>
                  </a:lnTo>
                  <a:lnTo>
                    <a:pt x="110" y="133"/>
                  </a:lnTo>
                  <a:lnTo>
                    <a:pt x="113" y="133"/>
                  </a:lnTo>
                  <a:lnTo>
                    <a:pt x="116" y="133"/>
                  </a:lnTo>
                  <a:lnTo>
                    <a:pt x="118" y="133"/>
                  </a:lnTo>
                  <a:lnTo>
                    <a:pt x="118" y="130"/>
                  </a:lnTo>
                  <a:lnTo>
                    <a:pt x="121" y="127"/>
                  </a:lnTo>
                  <a:lnTo>
                    <a:pt x="124" y="127"/>
                  </a:lnTo>
                  <a:lnTo>
                    <a:pt x="127" y="127"/>
                  </a:lnTo>
                  <a:lnTo>
                    <a:pt x="130" y="127"/>
                  </a:lnTo>
                  <a:lnTo>
                    <a:pt x="132" y="127"/>
                  </a:lnTo>
                  <a:lnTo>
                    <a:pt x="135" y="127"/>
                  </a:lnTo>
                  <a:lnTo>
                    <a:pt x="135" y="129"/>
                  </a:lnTo>
                  <a:lnTo>
                    <a:pt x="137" y="129"/>
                  </a:lnTo>
                  <a:lnTo>
                    <a:pt x="141" y="129"/>
                  </a:lnTo>
                  <a:lnTo>
                    <a:pt x="143" y="129"/>
                  </a:lnTo>
                  <a:lnTo>
                    <a:pt x="146" y="127"/>
                  </a:lnTo>
                  <a:lnTo>
                    <a:pt x="149" y="127"/>
                  </a:lnTo>
                  <a:lnTo>
                    <a:pt x="151" y="127"/>
                  </a:lnTo>
                  <a:lnTo>
                    <a:pt x="155" y="124"/>
                  </a:lnTo>
                  <a:lnTo>
                    <a:pt x="158" y="124"/>
                  </a:lnTo>
                  <a:lnTo>
                    <a:pt x="160" y="124"/>
                  </a:lnTo>
                  <a:lnTo>
                    <a:pt x="163" y="121"/>
                  </a:lnTo>
                  <a:lnTo>
                    <a:pt x="165" y="121"/>
                  </a:lnTo>
                  <a:lnTo>
                    <a:pt x="169" y="121"/>
                  </a:lnTo>
                  <a:lnTo>
                    <a:pt x="171" y="121"/>
                  </a:lnTo>
                  <a:lnTo>
                    <a:pt x="174" y="118"/>
                  </a:lnTo>
                  <a:lnTo>
                    <a:pt x="177" y="118"/>
                  </a:lnTo>
                  <a:lnTo>
                    <a:pt x="179" y="118"/>
                  </a:lnTo>
                  <a:lnTo>
                    <a:pt x="183" y="115"/>
                  </a:lnTo>
                  <a:lnTo>
                    <a:pt x="185" y="115"/>
                  </a:lnTo>
                  <a:lnTo>
                    <a:pt x="188" y="112"/>
                  </a:lnTo>
                  <a:lnTo>
                    <a:pt x="190" y="112"/>
                  </a:lnTo>
                  <a:lnTo>
                    <a:pt x="193" y="112"/>
                  </a:lnTo>
                  <a:lnTo>
                    <a:pt x="196" y="109"/>
                  </a:lnTo>
                  <a:lnTo>
                    <a:pt x="199" y="109"/>
                  </a:lnTo>
                  <a:lnTo>
                    <a:pt x="202" y="109"/>
                  </a:lnTo>
                  <a:lnTo>
                    <a:pt x="204" y="109"/>
                  </a:lnTo>
                  <a:lnTo>
                    <a:pt x="207" y="109"/>
                  </a:lnTo>
                  <a:lnTo>
                    <a:pt x="210" y="109"/>
                  </a:lnTo>
                  <a:lnTo>
                    <a:pt x="213" y="109"/>
                  </a:lnTo>
                  <a:lnTo>
                    <a:pt x="216" y="106"/>
                  </a:lnTo>
                  <a:lnTo>
                    <a:pt x="218" y="106"/>
                  </a:lnTo>
                  <a:lnTo>
                    <a:pt x="221" y="106"/>
                  </a:lnTo>
                  <a:lnTo>
                    <a:pt x="224" y="103"/>
                  </a:lnTo>
                  <a:lnTo>
                    <a:pt x="227" y="103"/>
                  </a:lnTo>
                  <a:lnTo>
                    <a:pt x="230" y="103"/>
                  </a:lnTo>
                  <a:lnTo>
                    <a:pt x="232" y="100"/>
                  </a:lnTo>
                  <a:lnTo>
                    <a:pt x="235" y="100"/>
                  </a:lnTo>
                  <a:lnTo>
                    <a:pt x="238" y="100"/>
                  </a:lnTo>
                  <a:lnTo>
                    <a:pt x="241" y="97"/>
                  </a:lnTo>
                  <a:lnTo>
                    <a:pt x="244" y="97"/>
                  </a:lnTo>
                  <a:lnTo>
                    <a:pt x="246" y="97"/>
                  </a:lnTo>
                  <a:lnTo>
                    <a:pt x="249" y="97"/>
                  </a:lnTo>
                  <a:lnTo>
                    <a:pt x="252" y="94"/>
                  </a:lnTo>
                  <a:lnTo>
                    <a:pt x="255" y="94"/>
                  </a:lnTo>
                  <a:lnTo>
                    <a:pt x="258" y="94"/>
                  </a:lnTo>
                  <a:lnTo>
                    <a:pt x="258" y="91"/>
                  </a:lnTo>
                  <a:lnTo>
                    <a:pt x="260" y="91"/>
                  </a:lnTo>
                  <a:lnTo>
                    <a:pt x="263" y="91"/>
                  </a:lnTo>
                  <a:lnTo>
                    <a:pt x="266" y="88"/>
                  </a:lnTo>
                  <a:lnTo>
                    <a:pt x="269" y="88"/>
                  </a:lnTo>
                  <a:lnTo>
                    <a:pt x="271" y="88"/>
                  </a:lnTo>
                  <a:lnTo>
                    <a:pt x="274" y="84"/>
                  </a:lnTo>
                  <a:lnTo>
                    <a:pt x="277" y="84"/>
                  </a:lnTo>
                  <a:lnTo>
                    <a:pt x="280" y="84"/>
                  </a:lnTo>
                  <a:lnTo>
                    <a:pt x="283" y="82"/>
                  </a:lnTo>
                  <a:lnTo>
                    <a:pt x="285" y="82"/>
                  </a:lnTo>
                  <a:lnTo>
                    <a:pt x="288" y="82"/>
                  </a:lnTo>
                  <a:lnTo>
                    <a:pt x="291" y="82"/>
                  </a:lnTo>
                  <a:lnTo>
                    <a:pt x="294" y="79"/>
                  </a:lnTo>
                  <a:lnTo>
                    <a:pt x="297" y="79"/>
                  </a:lnTo>
                  <a:lnTo>
                    <a:pt x="299" y="79"/>
                  </a:lnTo>
                  <a:lnTo>
                    <a:pt x="302" y="76"/>
                  </a:lnTo>
                  <a:lnTo>
                    <a:pt x="305" y="76"/>
                  </a:lnTo>
                  <a:lnTo>
                    <a:pt x="308" y="76"/>
                  </a:lnTo>
                  <a:lnTo>
                    <a:pt x="310" y="73"/>
                  </a:lnTo>
                  <a:lnTo>
                    <a:pt x="313" y="73"/>
                  </a:lnTo>
                  <a:lnTo>
                    <a:pt x="316" y="70"/>
                  </a:lnTo>
                  <a:lnTo>
                    <a:pt x="319" y="70"/>
                  </a:lnTo>
                  <a:lnTo>
                    <a:pt x="322" y="70"/>
                  </a:lnTo>
                  <a:lnTo>
                    <a:pt x="324" y="70"/>
                  </a:lnTo>
                  <a:lnTo>
                    <a:pt x="324" y="67"/>
                  </a:lnTo>
                  <a:lnTo>
                    <a:pt x="327" y="64"/>
                  </a:lnTo>
                  <a:lnTo>
                    <a:pt x="327" y="60"/>
                  </a:lnTo>
                  <a:lnTo>
                    <a:pt x="330" y="60"/>
                  </a:lnTo>
                  <a:lnTo>
                    <a:pt x="330" y="58"/>
                  </a:lnTo>
                  <a:lnTo>
                    <a:pt x="333" y="54"/>
                  </a:lnTo>
                  <a:lnTo>
                    <a:pt x="333" y="52"/>
                  </a:lnTo>
                  <a:lnTo>
                    <a:pt x="336" y="52"/>
                  </a:lnTo>
                  <a:lnTo>
                    <a:pt x="338" y="52"/>
                  </a:lnTo>
                  <a:lnTo>
                    <a:pt x="341" y="52"/>
                  </a:lnTo>
                  <a:lnTo>
                    <a:pt x="344" y="49"/>
                  </a:lnTo>
                  <a:lnTo>
                    <a:pt x="347" y="49"/>
                  </a:lnTo>
                  <a:lnTo>
                    <a:pt x="350" y="49"/>
                  </a:lnTo>
                  <a:lnTo>
                    <a:pt x="352" y="46"/>
                  </a:lnTo>
                  <a:lnTo>
                    <a:pt x="355" y="46"/>
                  </a:lnTo>
                  <a:lnTo>
                    <a:pt x="358" y="42"/>
                  </a:lnTo>
                  <a:lnTo>
                    <a:pt x="361" y="42"/>
                  </a:lnTo>
                  <a:lnTo>
                    <a:pt x="364" y="42"/>
                  </a:lnTo>
                  <a:lnTo>
                    <a:pt x="366" y="42"/>
                  </a:lnTo>
                  <a:lnTo>
                    <a:pt x="369" y="42"/>
                  </a:lnTo>
                  <a:lnTo>
                    <a:pt x="369" y="40"/>
                  </a:lnTo>
                  <a:lnTo>
                    <a:pt x="371" y="40"/>
                  </a:lnTo>
                  <a:lnTo>
                    <a:pt x="371" y="36"/>
                  </a:lnTo>
                  <a:lnTo>
                    <a:pt x="371" y="34"/>
                  </a:lnTo>
                  <a:lnTo>
                    <a:pt x="371" y="30"/>
                  </a:lnTo>
                  <a:lnTo>
                    <a:pt x="371" y="28"/>
                  </a:lnTo>
                  <a:lnTo>
                    <a:pt x="375" y="24"/>
                  </a:lnTo>
                  <a:lnTo>
                    <a:pt x="375" y="22"/>
                  </a:lnTo>
                  <a:lnTo>
                    <a:pt x="375" y="18"/>
                  </a:lnTo>
                  <a:lnTo>
                    <a:pt x="375" y="15"/>
                  </a:lnTo>
                  <a:lnTo>
                    <a:pt x="378" y="15"/>
                  </a:lnTo>
                  <a:lnTo>
                    <a:pt x="378" y="12"/>
                  </a:lnTo>
                  <a:lnTo>
                    <a:pt x="378" y="9"/>
                  </a:lnTo>
                  <a:lnTo>
                    <a:pt x="378" y="6"/>
                  </a:lnTo>
                  <a:lnTo>
                    <a:pt x="380" y="4"/>
                  </a:lnTo>
                  <a:lnTo>
                    <a:pt x="380" y="0"/>
                  </a:lnTo>
                  <a:lnTo>
                    <a:pt x="378" y="0"/>
                  </a:lnTo>
                  <a:lnTo>
                    <a:pt x="375" y="0"/>
                  </a:lnTo>
                  <a:lnTo>
                    <a:pt x="371" y="0"/>
                  </a:lnTo>
                  <a:lnTo>
                    <a:pt x="369" y="0"/>
                  </a:lnTo>
                  <a:lnTo>
                    <a:pt x="366" y="0"/>
                  </a:lnTo>
                  <a:lnTo>
                    <a:pt x="364" y="0"/>
                  </a:lnTo>
                  <a:lnTo>
                    <a:pt x="361" y="0"/>
                  </a:lnTo>
                  <a:lnTo>
                    <a:pt x="358" y="0"/>
                  </a:lnTo>
                  <a:lnTo>
                    <a:pt x="355" y="0"/>
                  </a:lnTo>
                  <a:lnTo>
                    <a:pt x="352" y="3"/>
                  </a:lnTo>
                  <a:lnTo>
                    <a:pt x="350" y="3"/>
                  </a:lnTo>
                  <a:lnTo>
                    <a:pt x="347" y="3"/>
                  </a:lnTo>
                  <a:lnTo>
                    <a:pt x="344" y="5"/>
                  </a:lnTo>
                  <a:lnTo>
                    <a:pt x="341" y="5"/>
                  </a:lnTo>
                  <a:lnTo>
                    <a:pt x="338" y="9"/>
                  </a:lnTo>
                  <a:lnTo>
                    <a:pt x="336" y="9"/>
                  </a:lnTo>
                  <a:lnTo>
                    <a:pt x="333" y="9"/>
                  </a:lnTo>
                  <a:lnTo>
                    <a:pt x="333" y="11"/>
                  </a:lnTo>
                  <a:lnTo>
                    <a:pt x="330" y="11"/>
                  </a:lnTo>
                  <a:lnTo>
                    <a:pt x="327" y="15"/>
                  </a:lnTo>
                  <a:lnTo>
                    <a:pt x="324" y="15"/>
                  </a:lnTo>
                  <a:lnTo>
                    <a:pt x="322" y="15"/>
                  </a:lnTo>
                  <a:lnTo>
                    <a:pt x="322" y="17"/>
                  </a:lnTo>
                  <a:lnTo>
                    <a:pt x="322" y="21"/>
                  </a:lnTo>
                  <a:lnTo>
                    <a:pt x="319" y="21"/>
                  </a:lnTo>
                  <a:lnTo>
                    <a:pt x="316" y="21"/>
                  </a:lnTo>
                  <a:lnTo>
                    <a:pt x="313" y="24"/>
                  </a:lnTo>
                  <a:lnTo>
                    <a:pt x="310" y="24"/>
                  </a:lnTo>
                  <a:lnTo>
                    <a:pt x="308" y="24"/>
                  </a:lnTo>
                  <a:lnTo>
                    <a:pt x="305" y="24"/>
                  </a:lnTo>
                  <a:lnTo>
                    <a:pt x="302" y="27"/>
                  </a:lnTo>
                  <a:lnTo>
                    <a:pt x="299" y="27"/>
                  </a:lnTo>
                  <a:lnTo>
                    <a:pt x="297" y="27"/>
                  </a:lnTo>
                  <a:lnTo>
                    <a:pt x="294" y="30"/>
                  </a:lnTo>
                  <a:lnTo>
                    <a:pt x="291" y="30"/>
                  </a:lnTo>
                  <a:lnTo>
                    <a:pt x="288" y="30"/>
                  </a:lnTo>
                  <a:lnTo>
                    <a:pt x="285" y="30"/>
                  </a:lnTo>
                  <a:lnTo>
                    <a:pt x="283" y="30"/>
                  </a:lnTo>
                  <a:lnTo>
                    <a:pt x="280" y="30"/>
                  </a:lnTo>
                  <a:lnTo>
                    <a:pt x="280" y="33"/>
                  </a:lnTo>
                  <a:lnTo>
                    <a:pt x="280" y="35"/>
                  </a:lnTo>
                  <a:lnTo>
                    <a:pt x="280" y="39"/>
                  </a:lnTo>
                  <a:lnTo>
                    <a:pt x="277" y="41"/>
                  </a:lnTo>
                  <a:lnTo>
                    <a:pt x="274" y="41"/>
                  </a:lnTo>
                  <a:lnTo>
                    <a:pt x="274" y="45"/>
                  </a:lnTo>
                  <a:lnTo>
                    <a:pt x="271" y="45"/>
                  </a:lnTo>
                  <a:lnTo>
                    <a:pt x="269" y="47"/>
                  </a:lnTo>
                  <a:lnTo>
                    <a:pt x="266" y="47"/>
                  </a:lnTo>
                  <a:lnTo>
                    <a:pt x="263" y="51"/>
                  </a:lnTo>
                  <a:lnTo>
                    <a:pt x="260" y="51"/>
                  </a:lnTo>
                  <a:lnTo>
                    <a:pt x="258" y="51"/>
                  </a:lnTo>
                  <a:lnTo>
                    <a:pt x="255" y="54"/>
                  </a:lnTo>
                  <a:lnTo>
                    <a:pt x="252" y="54"/>
                  </a:lnTo>
                  <a:lnTo>
                    <a:pt x="249" y="54"/>
                  </a:lnTo>
                  <a:lnTo>
                    <a:pt x="246" y="54"/>
                  </a:lnTo>
                  <a:lnTo>
                    <a:pt x="244" y="57"/>
                  </a:lnTo>
                  <a:lnTo>
                    <a:pt x="241" y="57"/>
                  </a:lnTo>
                  <a:lnTo>
                    <a:pt x="238" y="57"/>
                  </a:lnTo>
                  <a:lnTo>
                    <a:pt x="235" y="57"/>
                  </a:lnTo>
                  <a:lnTo>
                    <a:pt x="232" y="57"/>
                  </a:lnTo>
                  <a:lnTo>
                    <a:pt x="230" y="57"/>
                  </a:lnTo>
                  <a:lnTo>
                    <a:pt x="227" y="60"/>
                  </a:lnTo>
                  <a:lnTo>
                    <a:pt x="224" y="60"/>
                  </a:lnTo>
                  <a:lnTo>
                    <a:pt x="224" y="63"/>
                  </a:lnTo>
                  <a:lnTo>
                    <a:pt x="221" y="63"/>
                  </a:lnTo>
                  <a:lnTo>
                    <a:pt x="218" y="66"/>
                  </a:lnTo>
                  <a:lnTo>
                    <a:pt x="216" y="66"/>
                  </a:lnTo>
                  <a:lnTo>
                    <a:pt x="213" y="66"/>
                  </a:lnTo>
                  <a:lnTo>
                    <a:pt x="210" y="66"/>
                  </a:lnTo>
                  <a:lnTo>
                    <a:pt x="210" y="69"/>
                  </a:lnTo>
                  <a:lnTo>
                    <a:pt x="207" y="69"/>
                  </a:lnTo>
                  <a:lnTo>
                    <a:pt x="204" y="69"/>
                  </a:lnTo>
                  <a:lnTo>
                    <a:pt x="202" y="71"/>
                  </a:lnTo>
                  <a:lnTo>
                    <a:pt x="199" y="71"/>
                  </a:lnTo>
                  <a:lnTo>
                    <a:pt x="196" y="71"/>
                  </a:lnTo>
                  <a:lnTo>
                    <a:pt x="190" y="71"/>
                  </a:lnTo>
                  <a:lnTo>
                    <a:pt x="187" y="71"/>
                  </a:lnTo>
                  <a:lnTo>
                    <a:pt x="184" y="75"/>
                  </a:lnTo>
                  <a:lnTo>
                    <a:pt x="181" y="75"/>
                  </a:lnTo>
                  <a:lnTo>
                    <a:pt x="179" y="75"/>
                  </a:lnTo>
                  <a:lnTo>
                    <a:pt x="179" y="78"/>
                  </a:lnTo>
                  <a:lnTo>
                    <a:pt x="176" y="81"/>
                  </a:lnTo>
                  <a:lnTo>
                    <a:pt x="173" y="81"/>
                  </a:lnTo>
                  <a:lnTo>
                    <a:pt x="170" y="81"/>
                  </a:lnTo>
                  <a:lnTo>
                    <a:pt x="167" y="81"/>
                  </a:lnTo>
                  <a:lnTo>
                    <a:pt x="165" y="84"/>
                  </a:lnTo>
                  <a:lnTo>
                    <a:pt x="162" y="84"/>
                  </a:lnTo>
                  <a:lnTo>
                    <a:pt x="159" y="84"/>
                  </a:lnTo>
                  <a:lnTo>
                    <a:pt x="159" y="87"/>
                  </a:lnTo>
                  <a:lnTo>
                    <a:pt x="159" y="90"/>
                  </a:lnTo>
                  <a:lnTo>
                    <a:pt x="159" y="93"/>
                  </a:lnTo>
                  <a:lnTo>
                    <a:pt x="156" y="93"/>
                  </a:lnTo>
                  <a:lnTo>
                    <a:pt x="153" y="93"/>
                  </a:lnTo>
                  <a:lnTo>
                    <a:pt x="153" y="96"/>
                  </a:lnTo>
                  <a:lnTo>
                    <a:pt x="151" y="96"/>
                  </a:lnTo>
                  <a:lnTo>
                    <a:pt x="151" y="99"/>
                  </a:lnTo>
                  <a:lnTo>
                    <a:pt x="148" y="99"/>
                  </a:lnTo>
                  <a:lnTo>
                    <a:pt x="145" y="99"/>
                  </a:lnTo>
                  <a:lnTo>
                    <a:pt x="142" y="102"/>
                  </a:lnTo>
                  <a:lnTo>
                    <a:pt x="140" y="102"/>
                  </a:lnTo>
                  <a:lnTo>
                    <a:pt x="137" y="100"/>
                  </a:lnTo>
                  <a:lnTo>
                    <a:pt x="134" y="100"/>
                  </a:lnTo>
                  <a:lnTo>
                    <a:pt x="132" y="100"/>
                  </a:lnTo>
                  <a:lnTo>
                    <a:pt x="128" y="100"/>
                  </a:lnTo>
                  <a:lnTo>
                    <a:pt x="126" y="100"/>
                  </a:lnTo>
                  <a:lnTo>
                    <a:pt x="123" y="100"/>
                  </a:lnTo>
                  <a:lnTo>
                    <a:pt x="120" y="100"/>
                  </a:lnTo>
                  <a:lnTo>
                    <a:pt x="117" y="100"/>
                  </a:lnTo>
                  <a:lnTo>
                    <a:pt x="114" y="102"/>
                  </a:lnTo>
                  <a:lnTo>
                    <a:pt x="112" y="102"/>
                  </a:lnTo>
                  <a:lnTo>
                    <a:pt x="109" y="102"/>
                  </a:lnTo>
                  <a:lnTo>
                    <a:pt x="106" y="105"/>
                  </a:lnTo>
                  <a:lnTo>
                    <a:pt x="104" y="105"/>
                  </a:lnTo>
                  <a:lnTo>
                    <a:pt x="100" y="105"/>
                  </a:lnTo>
                  <a:lnTo>
                    <a:pt x="98" y="108"/>
                  </a:lnTo>
                  <a:lnTo>
                    <a:pt x="95" y="108"/>
                  </a:lnTo>
                  <a:lnTo>
                    <a:pt x="92" y="108"/>
                  </a:lnTo>
                  <a:lnTo>
                    <a:pt x="89" y="111"/>
                  </a:lnTo>
                  <a:lnTo>
                    <a:pt x="86" y="111"/>
                  </a:lnTo>
                  <a:lnTo>
                    <a:pt x="84" y="111"/>
                  </a:lnTo>
                  <a:lnTo>
                    <a:pt x="81" y="114"/>
                  </a:lnTo>
                  <a:lnTo>
                    <a:pt x="79" y="114"/>
                  </a:lnTo>
                  <a:lnTo>
                    <a:pt x="75" y="114"/>
                  </a:lnTo>
                  <a:lnTo>
                    <a:pt x="72" y="118"/>
                  </a:lnTo>
                  <a:lnTo>
                    <a:pt x="70" y="118"/>
                  </a:lnTo>
                  <a:lnTo>
                    <a:pt x="67" y="118"/>
                  </a:lnTo>
                  <a:lnTo>
                    <a:pt x="65" y="120"/>
                  </a:lnTo>
                  <a:lnTo>
                    <a:pt x="61" y="124"/>
                  </a:lnTo>
                  <a:lnTo>
                    <a:pt x="59" y="124"/>
                  </a:lnTo>
                  <a:lnTo>
                    <a:pt x="56" y="124"/>
                  </a:lnTo>
                  <a:lnTo>
                    <a:pt x="53" y="124"/>
                  </a:lnTo>
                  <a:lnTo>
                    <a:pt x="51" y="124"/>
                  </a:lnTo>
                  <a:lnTo>
                    <a:pt x="47" y="124"/>
                  </a:lnTo>
                  <a:lnTo>
                    <a:pt x="45" y="124"/>
                  </a:lnTo>
                  <a:lnTo>
                    <a:pt x="42" y="121"/>
                  </a:lnTo>
                  <a:lnTo>
                    <a:pt x="39" y="121"/>
                  </a:lnTo>
                  <a:lnTo>
                    <a:pt x="37" y="121"/>
                  </a:lnTo>
                  <a:lnTo>
                    <a:pt x="33" y="121"/>
                  </a:lnTo>
                  <a:lnTo>
                    <a:pt x="31" y="121"/>
                  </a:lnTo>
                  <a:lnTo>
                    <a:pt x="28" y="121"/>
                  </a:lnTo>
                  <a:lnTo>
                    <a:pt x="28" y="118"/>
                  </a:lnTo>
                  <a:lnTo>
                    <a:pt x="25" y="118"/>
                  </a:lnTo>
                  <a:lnTo>
                    <a:pt x="23" y="118"/>
                  </a:lnTo>
                  <a:lnTo>
                    <a:pt x="20" y="118"/>
                  </a:lnTo>
                  <a:lnTo>
                    <a:pt x="17" y="118"/>
                  </a:lnTo>
                  <a:lnTo>
                    <a:pt x="14" y="118"/>
                  </a:lnTo>
                  <a:lnTo>
                    <a:pt x="12" y="118"/>
                  </a:lnTo>
                  <a:lnTo>
                    <a:pt x="9" y="118"/>
                  </a:lnTo>
                  <a:lnTo>
                    <a:pt x="6" y="118"/>
                  </a:lnTo>
                  <a:lnTo>
                    <a:pt x="3" y="118"/>
                  </a:lnTo>
                  <a:lnTo>
                    <a:pt x="3" y="124"/>
                  </a:lnTo>
                  <a:lnTo>
                    <a:pt x="3" y="126"/>
                  </a:lnTo>
                  <a:lnTo>
                    <a:pt x="3" y="129"/>
                  </a:lnTo>
                  <a:lnTo>
                    <a:pt x="0" y="129"/>
                  </a:lnTo>
                  <a:lnTo>
                    <a:pt x="0" y="132"/>
                  </a:lnTo>
                  <a:lnTo>
                    <a:pt x="0" y="135"/>
                  </a:lnTo>
                  <a:lnTo>
                    <a:pt x="0" y="138"/>
                  </a:lnTo>
                  <a:lnTo>
                    <a:pt x="0" y="142"/>
                  </a:lnTo>
                  <a:lnTo>
                    <a:pt x="0" y="144"/>
                  </a:lnTo>
                  <a:lnTo>
                    <a:pt x="0" y="148"/>
                  </a:lnTo>
                  <a:lnTo>
                    <a:pt x="0" y="150"/>
                  </a:lnTo>
                  <a:lnTo>
                    <a:pt x="0" y="154"/>
                  </a:lnTo>
                  <a:lnTo>
                    <a:pt x="2" y="156"/>
                  </a:lnTo>
                  <a:lnTo>
                    <a:pt x="2" y="160"/>
                  </a:lnTo>
                  <a:lnTo>
                    <a:pt x="2" y="162"/>
                  </a:lnTo>
                  <a:lnTo>
                    <a:pt x="5" y="162"/>
                  </a:lnTo>
                  <a:lnTo>
                    <a:pt x="7" y="162"/>
                  </a:lnTo>
                  <a:lnTo>
                    <a:pt x="10" y="162"/>
                  </a:lnTo>
                  <a:lnTo>
                    <a:pt x="14" y="163"/>
                  </a:lnTo>
                </a:path>
              </a:pathLst>
            </a:custGeom>
            <a:solidFill>
              <a:srgbClr val="FFFFFF"/>
            </a:solidFill>
            <a:ln w="12700" cap="rnd" cmpd="sng">
              <a:solidFill>
                <a:srgbClr val="232323"/>
              </a:solidFill>
              <a:prstDash val="solid"/>
              <a:round/>
              <a:headEnd type="none" w="med" len="med"/>
              <a:tailEnd type="none" w="med" len="med"/>
            </a:ln>
          </p:spPr>
          <p:txBody>
            <a:bodyPr/>
            <a:lstStyle/>
            <a:p>
              <a:endParaRPr lang="zh-TW" altLang="en-US"/>
            </a:p>
          </p:txBody>
        </p:sp>
      </p:grpSp>
      <p:sp>
        <p:nvSpPr>
          <p:cNvPr id="249904" name="AutoShape 48"/>
          <p:cNvSpPr>
            <a:spLocks noChangeArrowheads="1"/>
          </p:cNvSpPr>
          <p:nvPr/>
        </p:nvSpPr>
        <p:spPr bwMode="auto">
          <a:xfrm>
            <a:off x="5076825" y="3573463"/>
            <a:ext cx="3887788" cy="1800225"/>
          </a:xfrm>
          <a:prstGeom prst="wedgeRoundRectCallout">
            <a:avLst>
              <a:gd name="adj1" fmla="val -50000"/>
              <a:gd name="adj2" fmla="val 66667"/>
              <a:gd name="adj3" fmla="val 16667"/>
            </a:avLst>
          </a:prstGeom>
          <a:solidFill>
            <a:srgbClr val="990033"/>
          </a:solidFill>
          <a:ln w="12700">
            <a:solidFill>
              <a:schemeClr val="tx1"/>
            </a:solidFill>
            <a:miter lim="800000"/>
            <a:headEnd/>
            <a:tailEnd/>
          </a:ln>
          <a:effectLst/>
        </p:spPr>
        <p:txBody>
          <a:bodyPr wrap="none" anchor="ctr"/>
          <a:lstStyle/>
          <a:p>
            <a:pPr algn="ctr">
              <a:defRPr/>
            </a:pPr>
            <a:r>
              <a:rPr lang="en-US" altLang="zh-TW" sz="2400" i="1" dirty="0">
                <a:effectLst>
                  <a:outerShdw blurRad="38100" dist="38100" dir="2700000" algn="tl">
                    <a:srgbClr val="000000"/>
                  </a:outerShdw>
                </a:effectLst>
                <a:latin typeface="Times New Roman" pitchFamily="18" charset="0"/>
              </a:rPr>
              <a:t>P</a:t>
            </a:r>
            <a:r>
              <a:rPr lang="en-US" altLang="zh-TW" sz="2400" dirty="0">
                <a:effectLst>
                  <a:outerShdw blurRad="38100" dist="38100" dir="2700000" algn="tl">
                    <a:srgbClr val="000000"/>
                  </a:outerShdw>
                </a:effectLst>
              </a:rPr>
              <a:t>(</a:t>
            </a:r>
            <a:r>
              <a:rPr lang="en-US" altLang="zh-TW" sz="2400" i="1" dirty="0">
                <a:effectLst>
                  <a:outerShdw blurRad="38100" dist="38100" dir="2700000" algn="tl">
                    <a:srgbClr val="000000"/>
                  </a:outerShdw>
                </a:effectLst>
                <a:latin typeface="Times New Roman" pitchFamily="18" charset="0"/>
              </a:rPr>
              <a:t>A</a:t>
            </a:r>
            <a:r>
              <a:rPr lang="en-US" altLang="zh-TW" sz="2400" i="1" baseline="-25000" dirty="0">
                <a:effectLst>
                  <a:outerShdw blurRad="38100" dist="38100" dir="2700000" algn="tl">
                    <a:srgbClr val="000000"/>
                  </a:outerShdw>
                </a:effectLst>
              </a:rPr>
              <a:t>i</a:t>
            </a:r>
            <a:r>
              <a:rPr lang="en-US" altLang="zh-TW" sz="2400" dirty="0">
                <a:effectLst>
                  <a:outerShdw blurRad="38100" dist="38100" dir="2700000" algn="tl">
                    <a:srgbClr val="000000"/>
                  </a:outerShdw>
                </a:effectLst>
              </a:rPr>
              <a:t>) is the prior probability </a:t>
            </a:r>
          </a:p>
          <a:p>
            <a:pPr algn="ctr">
              <a:defRPr/>
            </a:pPr>
            <a:r>
              <a:rPr lang="en-US" altLang="zh-TW" sz="2400" dirty="0">
                <a:effectLst>
                  <a:outerShdw blurRad="38100" dist="38100" dir="2700000" algn="tl">
                    <a:srgbClr val="000000"/>
                  </a:outerShdw>
                </a:effectLst>
              </a:rPr>
              <a:t>and </a:t>
            </a:r>
            <a:r>
              <a:rPr lang="en-US" altLang="zh-TW" sz="2400" i="1" dirty="0">
                <a:effectLst>
                  <a:outerShdw blurRad="38100" dist="38100" dir="2700000" algn="tl">
                    <a:srgbClr val="000000"/>
                  </a:outerShdw>
                </a:effectLst>
                <a:latin typeface="Times New Roman" pitchFamily="18" charset="0"/>
              </a:rPr>
              <a:t>P</a:t>
            </a:r>
            <a:r>
              <a:rPr lang="en-US" altLang="zh-TW" sz="2400" dirty="0">
                <a:effectLst>
                  <a:outerShdw blurRad="38100" dist="38100" dir="2700000" algn="tl">
                    <a:srgbClr val="000000"/>
                  </a:outerShdw>
                </a:effectLst>
              </a:rPr>
              <a:t>(</a:t>
            </a:r>
            <a:r>
              <a:rPr lang="en-US" altLang="zh-TW" sz="2400" i="1" dirty="0" err="1">
                <a:effectLst>
                  <a:outerShdw blurRad="38100" dist="38100" dir="2700000" algn="tl">
                    <a:srgbClr val="000000"/>
                  </a:outerShdw>
                </a:effectLst>
                <a:latin typeface="Times New Roman" pitchFamily="18" charset="0"/>
              </a:rPr>
              <a:t>A</a:t>
            </a:r>
            <a:r>
              <a:rPr lang="en-US" altLang="zh-TW" sz="2400" baseline="-25000" dirty="0" err="1">
                <a:effectLst>
                  <a:outerShdw blurRad="38100" dist="38100" dir="2700000" algn="tl">
                    <a:srgbClr val="000000"/>
                  </a:outerShdw>
                </a:effectLst>
              </a:rPr>
              <a:t>i</a:t>
            </a:r>
            <a:r>
              <a:rPr lang="en-US" altLang="zh-TW" sz="2400" dirty="0" err="1">
                <a:effectLst>
                  <a:outerShdw blurRad="38100" dist="38100" dir="2700000" algn="tl">
                    <a:srgbClr val="000000"/>
                  </a:outerShdw>
                </a:effectLst>
              </a:rPr>
              <a:t>|</a:t>
            </a:r>
            <a:r>
              <a:rPr lang="en-US" altLang="zh-TW" sz="2400" i="1" dirty="0" err="1">
                <a:effectLst>
                  <a:outerShdw blurRad="38100" dist="38100" dir="2700000" algn="tl">
                    <a:srgbClr val="000000"/>
                  </a:outerShdw>
                </a:effectLst>
                <a:latin typeface="Times New Roman" pitchFamily="18" charset="0"/>
              </a:rPr>
              <a:t>B</a:t>
            </a:r>
            <a:r>
              <a:rPr lang="en-US" altLang="zh-TW" sz="2400" dirty="0">
                <a:effectLst>
                  <a:outerShdw blurRad="38100" dist="38100" dir="2700000" algn="tl">
                    <a:srgbClr val="000000"/>
                  </a:outerShdw>
                </a:effectLst>
              </a:rPr>
              <a:t>) is the post </a:t>
            </a:r>
          </a:p>
          <a:p>
            <a:pPr algn="ctr">
              <a:defRPr/>
            </a:pPr>
            <a:r>
              <a:rPr lang="en-US" altLang="zh-TW" sz="2400" dirty="0">
                <a:effectLst>
                  <a:outerShdw blurRad="38100" dist="38100" dir="2700000" algn="tl">
                    <a:srgbClr val="000000"/>
                  </a:outerShdw>
                </a:effectLst>
              </a:rPr>
              <a:t>Probability based on the</a:t>
            </a:r>
          </a:p>
          <a:p>
            <a:pPr algn="ctr">
              <a:defRPr/>
            </a:pPr>
            <a:r>
              <a:rPr lang="en-US" altLang="zh-TW" sz="2400" dirty="0">
                <a:effectLst>
                  <a:outerShdw blurRad="38100" dist="38100" dir="2700000" algn="tl">
                    <a:srgbClr val="000000"/>
                  </a:outerShdw>
                </a:effectLst>
              </a:rPr>
              <a:t>new information of </a:t>
            </a:r>
            <a:r>
              <a:rPr lang="en-US" altLang="zh-TW" sz="2400" i="1" dirty="0">
                <a:effectLst>
                  <a:outerShdw blurRad="38100" dist="38100" dir="2700000" algn="tl">
                    <a:srgbClr val="000000"/>
                  </a:outerShdw>
                </a:effectLst>
                <a:latin typeface="Times New Roman" pitchFamily="18" charset="0"/>
              </a:rPr>
              <a:t>P</a:t>
            </a:r>
            <a:r>
              <a:rPr lang="en-US" altLang="zh-TW" sz="2400" dirty="0">
                <a:effectLst>
                  <a:outerShdw blurRad="38100" dist="38100" dir="2700000" algn="tl">
                    <a:srgbClr val="000000"/>
                  </a:outerShdw>
                </a:effectLst>
              </a:rPr>
              <a:t>(</a:t>
            </a:r>
            <a:r>
              <a:rPr lang="en-US" altLang="zh-TW" sz="2400" i="1" dirty="0">
                <a:effectLst>
                  <a:outerShdw blurRad="38100" dist="38100" dir="2700000" algn="tl">
                    <a:srgbClr val="000000"/>
                  </a:outerShdw>
                </a:effectLst>
                <a:latin typeface="Times New Roman" pitchFamily="18" charset="0"/>
              </a:rPr>
              <a:t>B</a:t>
            </a:r>
            <a:r>
              <a:rPr lang="en-US" altLang="zh-TW" sz="2400" dirty="0">
                <a:effectLst>
                  <a:outerShdw blurRad="38100" dist="38100" dir="2700000" algn="tl">
                    <a:srgbClr val="000000"/>
                  </a:outerShdw>
                </a:effectLst>
              </a:rPr>
              <a:t>)</a:t>
            </a:r>
          </a:p>
        </p:txBody>
      </p:sp>
      <p:graphicFrame>
        <p:nvGraphicFramePr>
          <p:cNvPr id="388098" name="Object 2"/>
          <p:cNvGraphicFramePr>
            <a:graphicFrameLocks noChangeAspect="1"/>
          </p:cNvGraphicFramePr>
          <p:nvPr/>
        </p:nvGraphicFramePr>
        <p:xfrm>
          <a:off x="251520" y="1916832"/>
          <a:ext cx="8712968" cy="1342486"/>
        </p:xfrm>
        <a:graphic>
          <a:graphicData uri="http://schemas.openxmlformats.org/presentationml/2006/ole">
            <mc:AlternateContent xmlns:mc="http://schemas.openxmlformats.org/markup-compatibility/2006">
              <mc:Choice xmlns:v="urn:schemas-microsoft-com:vml" Requires="v">
                <p:oleObj spid="_x0000_s248022" name="方程式" r:id="rId4" imgW="2958840" imgH="431640" progId="Equation.3">
                  <p:embed/>
                </p:oleObj>
              </mc:Choice>
              <mc:Fallback>
                <p:oleObj name="方程式" r:id="rId4" imgW="295884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1916832"/>
                        <a:ext cx="8712968" cy="1342486"/>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88099" name="Object 3"/>
          <p:cNvGraphicFramePr>
            <a:graphicFrameLocks noChangeAspect="1"/>
          </p:cNvGraphicFramePr>
          <p:nvPr/>
        </p:nvGraphicFramePr>
        <p:xfrm>
          <a:off x="1907704" y="3140968"/>
          <a:ext cx="2565400" cy="1511300"/>
        </p:xfrm>
        <a:graphic>
          <a:graphicData uri="http://schemas.openxmlformats.org/presentationml/2006/ole">
            <mc:AlternateContent xmlns:mc="http://schemas.openxmlformats.org/markup-compatibility/2006">
              <mc:Choice xmlns:v="urn:schemas-microsoft-com:vml" Requires="v">
                <p:oleObj spid="_x0000_s248023" name="方程式" r:id="rId6" imgW="812520" imgH="419040" progId="Equation.3">
                  <p:embed/>
                </p:oleObj>
              </mc:Choice>
              <mc:Fallback>
                <p:oleObj name="方程式" r:id="rId6" imgW="81252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7704" y="3140968"/>
                        <a:ext cx="2565400" cy="1511300"/>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249902" name="Line 46"/>
          <p:cNvSpPr>
            <a:spLocks noChangeShapeType="1"/>
          </p:cNvSpPr>
          <p:nvPr/>
        </p:nvSpPr>
        <p:spPr bwMode="auto">
          <a:xfrm flipH="1">
            <a:off x="1676400" y="3733800"/>
            <a:ext cx="1371600" cy="1676400"/>
          </a:xfrm>
          <a:prstGeom prst="line">
            <a:avLst/>
          </a:prstGeom>
          <a:noFill/>
          <a:ln w="28575">
            <a:solidFill>
              <a:schemeClr val="tx1"/>
            </a:solidFill>
            <a:round/>
            <a:headEnd type="triangle" w="med" len="med"/>
            <a:tailEnd/>
          </a:ln>
          <a:effectLst>
            <a:outerShdw dist="35921" dir="2700000" algn="ctr" rotWithShape="0">
              <a:schemeClr val="bg2"/>
            </a:outerShdw>
          </a:effectLst>
        </p:spPr>
        <p:txBody>
          <a:bodyPr wrap="none" anchor="ctr"/>
          <a:lstStyle/>
          <a:p>
            <a:pPr>
              <a:defRPr/>
            </a:pPr>
            <a:endParaRPr lang="zh-TW" altLang="en-US"/>
          </a:p>
        </p:txBody>
      </p:sp>
      <p:sp>
        <p:nvSpPr>
          <p:cNvPr id="249901" name="Line 45"/>
          <p:cNvSpPr>
            <a:spLocks noChangeShapeType="1"/>
          </p:cNvSpPr>
          <p:nvPr/>
        </p:nvSpPr>
        <p:spPr bwMode="auto">
          <a:xfrm>
            <a:off x="1143000" y="2895600"/>
            <a:ext cx="228600" cy="2514600"/>
          </a:xfrm>
          <a:prstGeom prst="line">
            <a:avLst/>
          </a:prstGeom>
          <a:noFill/>
          <a:ln w="28575">
            <a:solidFill>
              <a:schemeClr val="tx1"/>
            </a:solidFill>
            <a:round/>
            <a:headEnd type="triangle" w="med" len="med"/>
            <a:tailEnd/>
          </a:ln>
          <a:effectLst>
            <a:outerShdw dist="35921" dir="2700000" algn="ctr" rotWithShape="0">
              <a:schemeClr val="bg2"/>
            </a:outerShdw>
          </a:effectLst>
        </p:spPr>
        <p:txBody>
          <a:bodyPr wrap="none" anchor="ctr"/>
          <a:lstStyle/>
          <a:p>
            <a:pPr>
              <a:defRPr/>
            </a:pPr>
            <a:endParaRPr lang="zh-TW" altLang="en-US"/>
          </a:p>
        </p:txBody>
      </p:sp>
    </p:spTree>
    <p:extLst>
      <p:ext uri="{BB962C8B-B14F-4D97-AF65-F5344CB8AC3E}">
        <p14:creationId xmlns:p14="http://schemas.microsoft.com/office/powerpoint/2010/main" val="147860757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8098"/>
                                        </p:tgtEl>
                                        <p:attrNameLst>
                                          <p:attrName>style.visibility</p:attrName>
                                        </p:attrNameLst>
                                      </p:cBhvr>
                                      <p:to>
                                        <p:strVal val="visible"/>
                                      </p:to>
                                    </p:set>
                                    <p:animEffect transition="in" filter="wipe(left)">
                                      <p:cBhvr>
                                        <p:cTn id="7" dur="500"/>
                                        <p:tgtEl>
                                          <p:spTgt spid="38809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8099"/>
                                        </p:tgtEl>
                                        <p:attrNameLst>
                                          <p:attrName>style.visibility</p:attrName>
                                        </p:attrNameLst>
                                      </p:cBhvr>
                                      <p:to>
                                        <p:strVal val="visible"/>
                                      </p:to>
                                    </p:set>
                                    <p:animEffect transition="in" filter="wipe(left)">
                                      <p:cBhvr>
                                        <p:cTn id="11" dur="500"/>
                                        <p:tgtEl>
                                          <p:spTgt spid="38809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49901"/>
                                        </p:tgtEl>
                                        <p:attrNameLst>
                                          <p:attrName>style.visibility</p:attrName>
                                        </p:attrNameLst>
                                      </p:cBhvr>
                                      <p:to>
                                        <p:strVal val="visible"/>
                                      </p:to>
                                    </p:set>
                                    <p:animEffect transition="in" filter="wipe(down)">
                                      <p:cBhvr>
                                        <p:cTn id="16" dur="500"/>
                                        <p:tgtEl>
                                          <p:spTgt spid="249901"/>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249902"/>
                                        </p:tgtEl>
                                        <p:attrNameLst>
                                          <p:attrName>style.visibility</p:attrName>
                                        </p:attrNameLst>
                                      </p:cBhvr>
                                      <p:to>
                                        <p:strVal val="visible"/>
                                      </p:to>
                                    </p:set>
                                    <p:animEffect transition="in" filter="wipe(down)">
                                      <p:cBhvr>
                                        <p:cTn id="20" dur="500"/>
                                        <p:tgtEl>
                                          <p:spTgt spid="249902"/>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49903"/>
                                        </p:tgtEl>
                                        <p:attrNameLst>
                                          <p:attrName>style.visibility</p:attrName>
                                        </p:attrNameLst>
                                      </p:cBhvr>
                                      <p:to>
                                        <p:strVal val="visible"/>
                                      </p:to>
                                    </p:set>
                                    <p:animEffect transition="in" filter="dissolve">
                                      <p:cBhvr>
                                        <p:cTn id="24" dur="500"/>
                                        <p:tgtEl>
                                          <p:spTgt spid="249903"/>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strVal val="#ppt_h"/>
                                          </p:val>
                                        </p:tav>
                                        <p:tav tm="100000">
                                          <p:val>
                                            <p:strVal val="#ppt_h"/>
                                          </p:val>
                                        </p:tav>
                                      </p:tavLst>
                                    </p:anim>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249904"/>
                                        </p:tgtEl>
                                        <p:attrNameLst>
                                          <p:attrName>style.visibility</p:attrName>
                                        </p:attrNameLst>
                                      </p:cBhvr>
                                      <p:to>
                                        <p:strVal val="visible"/>
                                      </p:to>
                                    </p:set>
                                    <p:animEffect transition="in" filter="wipe(down)">
                                      <p:cBhvr>
                                        <p:cTn id="34" dur="500"/>
                                        <p:tgtEl>
                                          <p:spTgt spid="249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903" grpId="0" autoUpdateAnimBg="0"/>
      <p:bldP spid="249904"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DAE8733-E3E9-44B7-8E3B-1D99376D5D22}"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987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AB711D4-E082-4723-A3F0-92D8B05C74C7}" type="slidenum">
              <a:rPr kumimoji="1" lang="zh-TW" altLang="en-US">
                <a:effectLst>
                  <a:outerShdw blurRad="38100" dist="38100" dir="2700000" algn="tl">
                    <a:srgbClr val="000000"/>
                  </a:outerShdw>
                </a:effectLst>
                <a:ea typeface="華康細圓體" pitchFamily="49" charset="-120"/>
                <a:cs typeface="+mj-cs"/>
              </a:rPr>
              <a:pPr>
                <a:defRPr/>
              </a:pPr>
              <a:t>76</a:t>
            </a:fld>
            <a:endParaRPr kumimoji="1" lang="en-US" altLang="zh-TW">
              <a:effectLst>
                <a:outerShdw blurRad="38100" dist="38100" dir="2700000" algn="tl">
                  <a:srgbClr val="000000"/>
                </a:outerShdw>
              </a:effectLst>
              <a:ea typeface="華康細圓體" pitchFamily="49" charset="-120"/>
              <a:cs typeface="+mj-cs"/>
            </a:endParaRPr>
          </a:p>
        </p:txBody>
      </p:sp>
      <p:sp>
        <p:nvSpPr>
          <p:cNvPr id="142338" name="Rectangle 2"/>
          <p:cNvSpPr>
            <a:spLocks noGrp="1" noChangeArrowheads="1"/>
          </p:cNvSpPr>
          <p:nvPr>
            <p:ph type="title"/>
          </p:nvPr>
        </p:nvSpPr>
        <p:spPr>
          <a:xfrm>
            <a:off x="611188" y="260648"/>
            <a:ext cx="7921252" cy="1176337"/>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endParaRPr lang="zh-TW" altLang="en-US" dirty="0" smtClean="0"/>
          </a:p>
        </p:txBody>
      </p:sp>
      <p:sp>
        <p:nvSpPr>
          <p:cNvPr id="142339" name="Rectangle 3"/>
          <p:cNvSpPr>
            <a:spLocks noGrp="1" noChangeArrowheads="1"/>
          </p:cNvSpPr>
          <p:nvPr>
            <p:ph type="body" idx="1"/>
          </p:nvPr>
        </p:nvSpPr>
        <p:spPr>
          <a:xfrm>
            <a:off x="395288" y="1700213"/>
            <a:ext cx="8435975" cy="4840287"/>
          </a:xfrm>
        </p:spPr>
        <p:txBody>
          <a:bodyPr/>
          <a:lstStyle/>
          <a:p>
            <a:pPr eaLnBrk="1" hangingPunct="1">
              <a:buFont typeface="Wingdings" pitchFamily="2" charset="2"/>
              <a:buNone/>
              <a:defRPr/>
            </a:pPr>
            <a:r>
              <a:rPr lang="en-US" altLang="zh-TW" dirty="0" smtClean="0"/>
              <a:t>Suppose we are interested in </a:t>
            </a:r>
            <a:r>
              <a:rPr lang="en-US" altLang="zh-TW" b="1" dirty="0" smtClean="0">
                <a:solidFill>
                  <a:schemeClr val="accent2"/>
                </a:solidFill>
              </a:rPr>
              <a:t>the condition of a machine</a:t>
            </a:r>
            <a:r>
              <a:rPr lang="en-US" altLang="zh-TW" dirty="0" smtClean="0"/>
              <a:t> that produces a particular item.</a:t>
            </a:r>
          </a:p>
          <a:p>
            <a:pPr eaLnBrk="1" hangingPunct="1">
              <a:buFont typeface="Wingdings" pitchFamily="2" charset="2"/>
              <a:buNone/>
              <a:defRPr/>
            </a:pPr>
            <a:r>
              <a:rPr lang="en-US" altLang="zh-TW" dirty="0" smtClean="0"/>
              <a:t>From experience it is known that the machine is in </a:t>
            </a:r>
            <a:r>
              <a:rPr lang="en-US" altLang="zh-TW" b="1" dirty="0" smtClean="0">
                <a:solidFill>
                  <a:schemeClr val="hlink"/>
                </a:solidFill>
              </a:rPr>
              <a:t>good conditions</a:t>
            </a:r>
            <a:r>
              <a:rPr lang="en-US" altLang="zh-TW" dirty="0" smtClean="0">
                <a:solidFill>
                  <a:schemeClr val="hlink"/>
                </a:solidFill>
              </a:rPr>
              <a:t> </a:t>
            </a:r>
            <a:r>
              <a:rPr lang="en-US" altLang="zh-TW" b="1" dirty="0" smtClean="0">
                <a:solidFill>
                  <a:schemeClr val="hlink"/>
                </a:solidFill>
              </a:rPr>
              <a:t>90%</a:t>
            </a:r>
            <a:r>
              <a:rPr lang="en-US" altLang="zh-TW" dirty="0" smtClean="0"/>
              <a:t> of the time.</a:t>
            </a:r>
            <a:endParaRPr lang="zh-TW" altLang="en-US" dirty="0" smtClean="0"/>
          </a:p>
        </p:txBody>
      </p:sp>
    </p:spTree>
  </p:cSld>
  <p:clrMapOvr>
    <a:masterClrMapping/>
  </p:clrMapOvr>
  <p:transition>
    <p:dissolv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41FA182-8AF9-404B-A318-7ED6A1332C88}"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089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994538E-F78F-40E7-920F-EF4B860AE89F}" type="slidenum">
              <a:rPr kumimoji="1" lang="zh-TW" altLang="en-US">
                <a:effectLst>
                  <a:outerShdw blurRad="38100" dist="38100" dir="2700000" algn="tl">
                    <a:srgbClr val="000000"/>
                  </a:outerShdw>
                </a:effectLst>
                <a:ea typeface="華康細圓體" pitchFamily="49" charset="-120"/>
                <a:cs typeface="+mj-cs"/>
              </a:rPr>
              <a:pPr>
                <a:defRPr/>
              </a:pPr>
              <a:t>77</a:t>
            </a:fld>
            <a:endParaRPr kumimoji="1" lang="en-US" altLang="zh-TW">
              <a:effectLst>
                <a:outerShdw blurRad="38100" dist="38100" dir="2700000" algn="tl">
                  <a:srgbClr val="000000"/>
                </a:outerShdw>
              </a:effectLst>
              <a:ea typeface="華康細圓體" pitchFamily="49" charset="-120"/>
              <a:cs typeface="+mj-cs"/>
            </a:endParaRPr>
          </a:p>
        </p:txBody>
      </p:sp>
      <p:sp>
        <p:nvSpPr>
          <p:cNvPr id="38919" name="Rectangle 7"/>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Conditions</a:t>
            </a:r>
          </a:p>
        </p:txBody>
      </p:sp>
      <p:sp>
        <p:nvSpPr>
          <p:cNvPr id="38920" name="Rectangle 8"/>
          <p:cNvSpPr>
            <a:spLocks noGrp="1" noChangeArrowheads="1"/>
          </p:cNvSpPr>
          <p:nvPr>
            <p:ph type="body" idx="1"/>
          </p:nvPr>
        </p:nvSpPr>
        <p:spPr/>
        <p:txBody>
          <a:bodyPr/>
          <a:lstStyle/>
          <a:p>
            <a:pPr eaLnBrk="1" hangingPunct="1">
              <a:defRPr/>
            </a:pPr>
            <a:r>
              <a:rPr lang="en-US" altLang="zh-TW" smtClean="0"/>
              <a:t>When in </a:t>
            </a:r>
            <a:r>
              <a:rPr lang="en-US" altLang="zh-TW" b="1" smtClean="0">
                <a:solidFill>
                  <a:srgbClr val="FFFF00"/>
                </a:solidFill>
              </a:rPr>
              <a:t>good</a:t>
            </a:r>
            <a:r>
              <a:rPr lang="en-US" altLang="zh-TW" smtClean="0"/>
              <a:t> conditions, the machine produces a defective item </a:t>
            </a:r>
            <a:r>
              <a:rPr lang="en-US" altLang="zh-TW" b="1" smtClean="0">
                <a:solidFill>
                  <a:srgbClr val="FFFF00"/>
                </a:solidFill>
              </a:rPr>
              <a:t>1%</a:t>
            </a:r>
            <a:r>
              <a:rPr lang="en-US" altLang="zh-TW" smtClean="0"/>
              <a:t> of the time.</a:t>
            </a:r>
          </a:p>
          <a:p>
            <a:pPr eaLnBrk="1" hangingPunct="1">
              <a:defRPr/>
            </a:pPr>
            <a:r>
              <a:rPr lang="en-US" altLang="zh-TW" smtClean="0"/>
              <a:t>When in </a:t>
            </a:r>
            <a:r>
              <a:rPr lang="en-US" altLang="zh-TW" b="1" smtClean="0">
                <a:solidFill>
                  <a:schemeClr val="folHlink"/>
                </a:solidFill>
              </a:rPr>
              <a:t>bad</a:t>
            </a:r>
            <a:r>
              <a:rPr lang="en-US" altLang="zh-TW" smtClean="0"/>
              <a:t> conditions, the machine produces a defective </a:t>
            </a:r>
            <a:r>
              <a:rPr lang="en-US" altLang="zh-TW" b="1" smtClean="0">
                <a:solidFill>
                  <a:schemeClr val="folHlink"/>
                </a:solidFill>
              </a:rPr>
              <a:t>10%</a:t>
            </a:r>
            <a:r>
              <a:rPr lang="en-US" altLang="zh-TW" smtClean="0"/>
              <a:t> of the time.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920">
                                            <p:txEl>
                                              <p:pRg st="0" end="0"/>
                                            </p:txEl>
                                          </p:spTgt>
                                        </p:tgtEl>
                                        <p:attrNameLst>
                                          <p:attrName>style.visibility</p:attrName>
                                        </p:attrNameLst>
                                      </p:cBhvr>
                                      <p:to>
                                        <p:strVal val="visible"/>
                                      </p:to>
                                    </p:set>
                                    <p:animEffect transition="in" filter="wipe(left)">
                                      <p:cBhvr>
                                        <p:cTn id="7" dur="500"/>
                                        <p:tgtEl>
                                          <p:spTgt spid="38920">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920">
                                            <p:txEl>
                                              <p:pRg st="1" end="1"/>
                                            </p:txEl>
                                          </p:spTgt>
                                        </p:tgtEl>
                                        <p:attrNameLst>
                                          <p:attrName>style.visibility</p:attrName>
                                        </p:attrNameLst>
                                      </p:cBhvr>
                                      <p:to>
                                        <p:strVal val="visible"/>
                                      </p:to>
                                    </p:set>
                                    <p:animEffect transition="in" filter="wipe(left)">
                                      <p:cBhvr>
                                        <p:cTn id="11" dur="500"/>
                                        <p:tgtEl>
                                          <p:spTgt spid="389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build="p" bldLvl="2" autoUpdateAnimBg="0" advAuto="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30F21A6-43A8-4ECC-94CE-2881F044B642}"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1923"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C18602C-916D-47FA-B9BA-ABB67EBCA64B}" type="slidenum">
              <a:rPr kumimoji="1" lang="zh-TW" altLang="en-US">
                <a:effectLst>
                  <a:outerShdw blurRad="38100" dist="38100" dir="2700000" algn="tl">
                    <a:srgbClr val="000000"/>
                  </a:outerShdw>
                </a:effectLst>
                <a:ea typeface="華康細圓體" pitchFamily="49" charset="-120"/>
                <a:cs typeface="+mj-cs"/>
              </a:rPr>
              <a:pPr>
                <a:defRPr/>
              </a:pPr>
              <a:t>78</a:t>
            </a:fld>
            <a:endParaRPr kumimoji="1" lang="en-US" altLang="zh-TW">
              <a:effectLst>
                <a:outerShdw blurRad="38100" dist="38100" dir="2700000" algn="tl">
                  <a:srgbClr val="000000"/>
                </a:outerShdw>
              </a:effectLst>
              <a:ea typeface="華康細圓體" pitchFamily="49" charset="-120"/>
              <a:cs typeface="+mj-cs"/>
            </a:endParaRPr>
          </a:p>
        </p:txBody>
      </p:sp>
      <p:sp>
        <p:nvSpPr>
          <p:cNvPr id="253954" name="Rectangle 2"/>
          <p:cNvSpPr>
            <a:spLocks noGrp="1" noChangeArrowheads="1"/>
          </p:cNvSpPr>
          <p:nvPr>
            <p:ph type="title"/>
          </p:nvPr>
        </p:nvSpPr>
        <p:spPr>
          <a:xfrm>
            <a:off x="395536" y="260648"/>
            <a:ext cx="8462714"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Question?</a:t>
            </a:r>
          </a:p>
        </p:txBody>
      </p:sp>
      <p:sp>
        <p:nvSpPr>
          <p:cNvPr id="253955" name="Rectangle 3"/>
          <p:cNvSpPr>
            <a:spLocks noGrp="1" noChangeArrowheads="1"/>
          </p:cNvSpPr>
          <p:nvPr>
            <p:ph type="body" idx="1"/>
          </p:nvPr>
        </p:nvSpPr>
        <p:spPr>
          <a:xfrm>
            <a:off x="395288" y="1447800"/>
            <a:ext cx="8477250" cy="2133600"/>
          </a:xfrm>
        </p:spPr>
        <p:txBody>
          <a:bodyPr/>
          <a:lstStyle/>
          <a:p>
            <a:pPr eaLnBrk="1" hangingPunct="1">
              <a:defRPr/>
            </a:pPr>
            <a:r>
              <a:rPr lang="en-US" altLang="zh-TW" dirty="0" smtClean="0"/>
              <a:t>An item selected at random from the current production run was </a:t>
            </a:r>
            <a:r>
              <a:rPr lang="en-US" altLang="zh-TW" b="1" dirty="0" smtClean="0">
                <a:solidFill>
                  <a:schemeClr val="accent2"/>
                </a:solidFill>
              </a:rPr>
              <a:t>found defective</a:t>
            </a:r>
            <a:r>
              <a:rPr lang="en-US" altLang="zh-TW" dirty="0" smtClean="0"/>
              <a:t>.</a:t>
            </a:r>
          </a:p>
        </p:txBody>
      </p:sp>
      <p:sp>
        <p:nvSpPr>
          <p:cNvPr id="253956" name="Text Box 4"/>
          <p:cNvSpPr txBox="1">
            <a:spLocks noChangeArrowheads="1"/>
          </p:cNvSpPr>
          <p:nvPr/>
        </p:nvSpPr>
        <p:spPr bwMode="auto">
          <a:xfrm>
            <a:off x="539552" y="3789040"/>
            <a:ext cx="8137599" cy="2123658"/>
          </a:xfrm>
          <a:prstGeom prst="rect">
            <a:avLst/>
          </a:prstGeom>
          <a:solidFill>
            <a:srgbClr val="221100"/>
          </a:solidFill>
          <a:ln w="9525">
            <a:solidFill>
              <a:schemeClr val="tx1"/>
            </a:solidFill>
            <a:miter lim="800000"/>
            <a:headEnd/>
            <a:tailEnd/>
          </a:ln>
          <a:effectLst>
            <a:prstShdw prst="shdw13" dist="53882" dir="18900000">
              <a:srgbClr val="808080"/>
            </a:prstShdw>
          </a:effectLst>
        </p:spPr>
        <p:txBody>
          <a:bodyPr wrap="square" anchor="ctr">
            <a:spAutoFit/>
          </a:bodyPr>
          <a:lstStyle/>
          <a:p>
            <a:pPr eaLnBrk="0" hangingPunct="0">
              <a:defRPr/>
            </a:pPr>
            <a:r>
              <a:rPr kumimoji="0" lang="en-US" altLang="zh-TW" sz="4400">
                <a:effectLst>
                  <a:outerShdw blurRad="38100" dist="38100" dir="2700000" algn="tl">
                    <a:srgbClr val="000000"/>
                  </a:outerShdw>
                </a:effectLst>
              </a:rPr>
              <a:t>With this additional information what is the probability that the machine is in good condition?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3956"/>
                                        </p:tgtEl>
                                        <p:attrNameLst>
                                          <p:attrName>style.visibility</p:attrName>
                                        </p:attrNameLst>
                                      </p:cBhvr>
                                      <p:to>
                                        <p:strVal val="visible"/>
                                      </p:to>
                                    </p:set>
                                    <p:animEffect transition="in" filter="box(out)">
                                      <p:cBhvr>
                                        <p:cTn id="7" dur="500"/>
                                        <p:tgtEl>
                                          <p:spTgt spid="253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6"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版面配置區 2"/>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60D368E-0F07-497C-8000-003D2BC5C95F}"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2163"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8EA6D3A-87D2-4E68-BFF0-DF22C969D67A}" type="slidenum">
              <a:rPr kumimoji="1" lang="zh-TW" altLang="en-US">
                <a:effectLst>
                  <a:outerShdw blurRad="38100" dist="38100" dir="2700000" algn="tl">
                    <a:srgbClr val="000000"/>
                  </a:outerShdw>
                </a:effectLst>
                <a:ea typeface="華康細圓體" pitchFamily="49" charset="-120"/>
                <a:cs typeface="+mj-cs"/>
              </a:rPr>
              <a:pPr>
                <a:defRPr/>
              </a:pPr>
              <a:t>79</a:t>
            </a:fld>
            <a:endParaRPr kumimoji="1" lang="en-US" altLang="zh-TW">
              <a:effectLst>
                <a:outerShdw blurRad="38100" dist="38100" dir="2700000" algn="tl">
                  <a:srgbClr val="000000"/>
                </a:outerShdw>
              </a:effectLst>
              <a:ea typeface="華康細圓體" pitchFamily="49" charset="-120"/>
              <a:cs typeface="+mj-cs"/>
            </a:endParaRPr>
          </a:p>
        </p:txBody>
      </p:sp>
      <p:sp>
        <p:nvSpPr>
          <p:cNvPr id="348164" name="Rectangle 4"/>
          <p:cNvSpPr>
            <a:spLocks noGrp="1" noChangeArrowheads="1"/>
          </p:cNvSpPr>
          <p:nvPr>
            <p:ph type="title"/>
          </p:nvPr>
        </p:nvSpPr>
        <p:spPr>
          <a:xfrm>
            <a:off x="323118" y="254943"/>
            <a:ext cx="8496175" cy="1071265"/>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Good or Bad Conditions </a:t>
            </a:r>
            <a:endParaRPr lang="zh-TW" altLang="en-US" dirty="0" smtClean="0"/>
          </a:p>
        </p:txBody>
      </p:sp>
      <p:sp>
        <p:nvSpPr>
          <p:cNvPr id="348166" name="Rectangle 6"/>
          <p:cNvSpPr>
            <a:spLocks noChangeArrowheads="1"/>
          </p:cNvSpPr>
          <p:nvPr/>
        </p:nvSpPr>
        <p:spPr bwMode="auto">
          <a:xfrm>
            <a:off x="1043608" y="1412875"/>
            <a:ext cx="6625605" cy="1368425"/>
          </a:xfrm>
          <a:prstGeom prst="rect">
            <a:avLst/>
          </a:prstGeom>
          <a:solidFill>
            <a:srgbClr val="221100"/>
          </a:solidFill>
          <a:ln w="12700">
            <a:solidFill>
              <a:schemeClr val="tx1"/>
            </a:solidFill>
            <a:miter lim="800000"/>
            <a:headEnd/>
            <a:tailEnd/>
          </a:ln>
          <a:effectLst/>
        </p:spPr>
        <p:txBody>
          <a:bodyPr wrap="none" anchor="ctr"/>
          <a:lstStyle/>
          <a:p>
            <a:pPr algn="ctr">
              <a:defRPr/>
            </a:pPr>
            <a:r>
              <a:rPr lang="en-US" altLang="zh-TW" sz="3200" dirty="0" smtClean="0">
                <a:ea typeface="新細明體" charset="-120"/>
              </a:rPr>
              <a:t>The Probability of Machine is in </a:t>
            </a:r>
          </a:p>
          <a:p>
            <a:pPr algn="ctr">
              <a:defRPr/>
            </a:pPr>
            <a:r>
              <a:rPr lang="en-US" altLang="zh-TW" sz="3200" dirty="0" smtClean="0">
                <a:effectLst>
                  <a:outerShdw blurRad="38100" dist="38100" dir="2700000" algn="tl">
                    <a:srgbClr val="000000"/>
                  </a:outerShdw>
                </a:effectLst>
                <a:ea typeface="新細明體" charset="-120"/>
              </a:rPr>
              <a:t>Good condition (G)</a:t>
            </a:r>
            <a:endParaRPr lang="zh-TW" altLang="en-US" sz="3200" dirty="0">
              <a:effectLst>
                <a:outerShdw blurRad="38100" dist="38100" dir="2700000" algn="tl">
                  <a:srgbClr val="000000"/>
                </a:outerShdw>
              </a:effectLst>
            </a:endParaRPr>
          </a:p>
        </p:txBody>
      </p:sp>
      <p:sp>
        <p:nvSpPr>
          <p:cNvPr id="348167" name="Rectangle 7"/>
          <p:cNvSpPr>
            <a:spLocks noChangeArrowheads="1"/>
          </p:cNvSpPr>
          <p:nvPr/>
        </p:nvSpPr>
        <p:spPr bwMode="auto">
          <a:xfrm>
            <a:off x="1043608" y="3284538"/>
            <a:ext cx="6624017" cy="1368425"/>
          </a:xfrm>
          <a:prstGeom prst="rect">
            <a:avLst/>
          </a:prstGeom>
          <a:solidFill>
            <a:srgbClr val="221100"/>
          </a:solidFill>
          <a:ln w="12700">
            <a:solidFill>
              <a:schemeClr val="tx1"/>
            </a:solidFill>
            <a:miter lim="800000"/>
            <a:headEnd/>
            <a:tailEnd/>
          </a:ln>
          <a:effectLst/>
        </p:spPr>
        <p:txBody>
          <a:bodyPr wrap="none" anchor="ctr"/>
          <a:lstStyle/>
          <a:p>
            <a:pPr algn="ctr">
              <a:defRPr/>
            </a:pPr>
            <a:r>
              <a:rPr lang="en-US" altLang="zh-TW" sz="3200" dirty="0">
                <a:ea typeface="新細明體" charset="-120"/>
              </a:rPr>
              <a:t>Taking a </a:t>
            </a:r>
            <a:r>
              <a:rPr lang="en-US" altLang="zh-TW" sz="3200" dirty="0" smtClean="0">
                <a:ea typeface="新細明體" charset="-120"/>
              </a:rPr>
              <a:t>sample item </a:t>
            </a:r>
          </a:p>
          <a:p>
            <a:pPr algn="ctr">
              <a:defRPr/>
            </a:pPr>
            <a:r>
              <a:rPr lang="en-US" altLang="zh-TW" sz="3200" dirty="0" smtClean="0">
                <a:ea typeface="新細明體" charset="-120"/>
              </a:rPr>
              <a:t>found defective (D)</a:t>
            </a:r>
            <a:endParaRPr lang="en-US" altLang="zh-TW" sz="3200" dirty="0">
              <a:ea typeface="新細明體" charset="-120"/>
            </a:endParaRPr>
          </a:p>
        </p:txBody>
      </p:sp>
      <p:sp>
        <p:nvSpPr>
          <p:cNvPr id="348168" name="Rectangle 8"/>
          <p:cNvSpPr>
            <a:spLocks noChangeArrowheads="1"/>
          </p:cNvSpPr>
          <p:nvPr/>
        </p:nvSpPr>
        <p:spPr bwMode="auto">
          <a:xfrm>
            <a:off x="1043608" y="5156200"/>
            <a:ext cx="6624017" cy="1368425"/>
          </a:xfrm>
          <a:prstGeom prst="rect">
            <a:avLst/>
          </a:prstGeom>
          <a:solidFill>
            <a:srgbClr val="221100"/>
          </a:solidFill>
          <a:ln w="12700">
            <a:solidFill>
              <a:schemeClr val="tx1"/>
            </a:solidFill>
            <a:miter lim="800000"/>
            <a:headEnd/>
            <a:tailEnd/>
          </a:ln>
          <a:effectLst/>
        </p:spPr>
        <p:txBody>
          <a:bodyPr wrap="none" anchor="ctr"/>
          <a:lstStyle/>
          <a:p>
            <a:pPr algn="ctr">
              <a:defRPr/>
            </a:pPr>
            <a:r>
              <a:rPr lang="en-US" altLang="zh-TW" sz="3200" dirty="0" smtClean="0">
                <a:ea typeface="新細明體" charset="-120"/>
              </a:rPr>
              <a:t>The Probability </a:t>
            </a:r>
            <a:r>
              <a:rPr lang="en-US" altLang="zh-TW" sz="3200" dirty="0">
                <a:ea typeface="新細明體" charset="-120"/>
              </a:rPr>
              <a:t>of Machine is in </a:t>
            </a:r>
          </a:p>
          <a:p>
            <a:pPr algn="ctr">
              <a:defRPr/>
            </a:pPr>
            <a:r>
              <a:rPr lang="en-US" altLang="zh-TW" sz="3200" dirty="0">
                <a:effectLst>
                  <a:outerShdw blurRad="38100" dist="38100" dir="2700000" algn="tl">
                    <a:srgbClr val="000000"/>
                  </a:outerShdw>
                </a:effectLst>
                <a:ea typeface="新細明體" charset="-120"/>
              </a:rPr>
              <a:t>Good </a:t>
            </a:r>
            <a:r>
              <a:rPr lang="en-US" altLang="zh-TW" sz="3200" dirty="0" smtClean="0">
                <a:effectLst>
                  <a:outerShdw blurRad="38100" dist="38100" dir="2700000" algn="tl">
                    <a:srgbClr val="000000"/>
                  </a:outerShdw>
                </a:effectLst>
                <a:ea typeface="新細明體" charset="-120"/>
              </a:rPr>
              <a:t>condition (G|D)</a:t>
            </a:r>
            <a:r>
              <a:rPr lang="en-US" altLang="zh-TW" sz="3200" dirty="0" smtClean="0">
                <a:ea typeface="新細明體" charset="-120"/>
              </a:rPr>
              <a:t>?</a:t>
            </a:r>
            <a:endParaRPr lang="zh-TW" altLang="en-US" sz="3200" dirty="0">
              <a:effectLst>
                <a:outerShdw blurRad="38100" dist="38100" dir="2700000" algn="tl">
                  <a:srgbClr val="000000"/>
                </a:outerShdw>
              </a:effectLst>
            </a:endParaRPr>
          </a:p>
        </p:txBody>
      </p:sp>
      <p:sp>
        <p:nvSpPr>
          <p:cNvPr id="348169" name="AutoShape 9"/>
          <p:cNvSpPr>
            <a:spLocks noChangeArrowheads="1"/>
          </p:cNvSpPr>
          <p:nvPr/>
        </p:nvSpPr>
        <p:spPr bwMode="auto">
          <a:xfrm>
            <a:off x="3851275" y="2781300"/>
            <a:ext cx="1439863" cy="503238"/>
          </a:xfrm>
          <a:prstGeom prst="downArrow">
            <a:avLst>
              <a:gd name="adj1" fmla="val 50000"/>
              <a:gd name="adj2" fmla="val 25000"/>
            </a:avLst>
          </a:prstGeom>
          <a:solidFill>
            <a:schemeClr val="folHlink"/>
          </a:solidFill>
          <a:ln w="12700">
            <a:solidFill>
              <a:schemeClr val="tx1"/>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348170" name="AutoShape 10"/>
          <p:cNvSpPr>
            <a:spLocks noChangeArrowheads="1"/>
          </p:cNvSpPr>
          <p:nvPr/>
        </p:nvSpPr>
        <p:spPr bwMode="auto">
          <a:xfrm>
            <a:off x="3851275" y="4652963"/>
            <a:ext cx="1439863" cy="503237"/>
          </a:xfrm>
          <a:prstGeom prst="downArrow">
            <a:avLst>
              <a:gd name="adj1" fmla="val 50000"/>
              <a:gd name="adj2" fmla="val 25000"/>
            </a:avLst>
          </a:prstGeom>
          <a:solidFill>
            <a:schemeClr val="folHlink"/>
          </a:solidFill>
          <a:ln w="12700">
            <a:solidFill>
              <a:schemeClr val="tx1"/>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Tree>
    <p:extLst>
      <p:ext uri="{BB962C8B-B14F-4D97-AF65-F5344CB8AC3E}">
        <p14:creationId xmlns:p14="http://schemas.microsoft.com/office/powerpoint/2010/main" val="227378586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69"/>
                                        </p:tgtEl>
                                        <p:attrNameLst>
                                          <p:attrName>style.visibility</p:attrName>
                                        </p:attrNameLst>
                                      </p:cBhvr>
                                      <p:to>
                                        <p:strVal val="visible"/>
                                      </p:to>
                                    </p:set>
                                    <p:animEffect transition="in" filter="wipe(up)">
                                      <p:cBhvr>
                                        <p:cTn id="7" dur="500"/>
                                        <p:tgtEl>
                                          <p:spTgt spid="34816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48167"/>
                                        </p:tgtEl>
                                        <p:attrNameLst>
                                          <p:attrName>style.visibility</p:attrName>
                                        </p:attrNameLst>
                                      </p:cBhvr>
                                      <p:to>
                                        <p:strVal val="visible"/>
                                      </p:to>
                                    </p:set>
                                    <p:animEffect transition="in" filter="dissolve">
                                      <p:cBhvr>
                                        <p:cTn id="11" dur="500"/>
                                        <p:tgtEl>
                                          <p:spTgt spid="34816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8170"/>
                                        </p:tgtEl>
                                        <p:attrNameLst>
                                          <p:attrName>style.visibility</p:attrName>
                                        </p:attrNameLst>
                                      </p:cBhvr>
                                      <p:to>
                                        <p:strVal val="visible"/>
                                      </p:to>
                                    </p:set>
                                    <p:animEffect transition="in" filter="wipe(up)">
                                      <p:cBhvr>
                                        <p:cTn id="16" dur="500"/>
                                        <p:tgtEl>
                                          <p:spTgt spid="348170"/>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348168"/>
                                        </p:tgtEl>
                                        <p:attrNameLst>
                                          <p:attrName>style.visibility</p:attrName>
                                        </p:attrNameLst>
                                      </p:cBhvr>
                                      <p:to>
                                        <p:strVal val="visible"/>
                                      </p:to>
                                    </p:set>
                                    <p:animEffect transition="in" filter="dissolve">
                                      <p:cBhvr>
                                        <p:cTn id="20" dur="500"/>
                                        <p:tgtEl>
                                          <p:spTgt spid="348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7" grpId="0" animBg="1"/>
      <p:bldP spid="348168" grpId="0" animBg="1"/>
      <p:bldP spid="348169" grpId="0" animBg="1"/>
      <p:bldP spid="34817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CCDFAE2-E81D-40D6-A42B-31E420AC0E31}"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410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6DC7076-E580-4800-9632-EC048F8D13DD}" type="slidenum">
              <a:rPr kumimoji="1" lang="zh-TW" altLang="en-US">
                <a:effectLst>
                  <a:outerShdw blurRad="38100" dist="38100" dir="2700000" algn="tl">
                    <a:srgbClr val="000000"/>
                  </a:outerShdw>
                </a:effectLst>
                <a:ea typeface="華康細圓體" pitchFamily="49" charset="-120"/>
                <a:cs typeface="+mj-cs"/>
              </a:rPr>
              <a:pPr>
                <a:defRPr/>
              </a:pPr>
              <a:t>8</a:t>
            </a:fld>
            <a:endParaRPr kumimoji="1" lang="en-US" altLang="zh-TW">
              <a:effectLst>
                <a:outerShdw blurRad="38100" dist="38100" dir="2700000" algn="tl">
                  <a:srgbClr val="000000"/>
                </a:outerShdw>
              </a:effectLst>
              <a:ea typeface="華康細圓體" pitchFamily="49" charset="-120"/>
              <a:cs typeface="+mj-cs"/>
            </a:endParaRPr>
          </a:p>
        </p:txBody>
      </p:sp>
      <p:sp>
        <p:nvSpPr>
          <p:cNvPr id="103426" name="Rectangle 1026"/>
          <p:cNvSpPr>
            <a:spLocks noChangeArrowheads="1"/>
          </p:cNvSpPr>
          <p:nvPr/>
        </p:nvSpPr>
        <p:spPr bwMode="auto">
          <a:xfrm>
            <a:off x="2667000" y="3933825"/>
            <a:ext cx="2057400" cy="2057400"/>
          </a:xfrm>
          <a:prstGeom prst="rect">
            <a:avLst/>
          </a:prstGeom>
          <a:solidFill>
            <a:schemeClr val="tx1"/>
          </a:solidFill>
          <a:ln w="9525">
            <a:solidFill>
              <a:srgbClr val="000000"/>
            </a:solidFill>
            <a:miter lim="800000"/>
            <a:headEnd/>
            <a:tailEnd/>
          </a:ln>
        </p:spPr>
        <p:txBody>
          <a:bodyPr wrap="none" anchor="ctr"/>
          <a:lstStyle/>
          <a:p>
            <a:endParaRPr lang="zh-TW" altLang="en-US"/>
          </a:p>
        </p:txBody>
      </p:sp>
      <p:pic>
        <p:nvPicPr>
          <p:cNvPr id="103427" name="Picture 1027"/>
          <p:cNvPicPr>
            <a:picLocks noChangeAspect="1" noChangeArrowheads="1"/>
          </p:cNvPicPr>
          <p:nvPr/>
        </p:nvPicPr>
        <p:blipFill>
          <a:blip r:embed="rId3" cstate="print"/>
          <a:srcRect/>
          <a:stretch>
            <a:fillRect/>
          </a:stretch>
        </p:blipFill>
        <p:spPr bwMode="auto">
          <a:xfrm>
            <a:off x="2895600" y="5153025"/>
            <a:ext cx="1362075" cy="571500"/>
          </a:xfrm>
          <a:prstGeom prst="rect">
            <a:avLst/>
          </a:prstGeom>
          <a:noFill/>
          <a:ln w="9525">
            <a:noFill/>
            <a:miter lim="800000"/>
            <a:headEnd/>
            <a:tailEnd/>
          </a:ln>
        </p:spPr>
      </p:pic>
      <p:pic>
        <p:nvPicPr>
          <p:cNvPr id="103428" name="Picture 1028"/>
          <p:cNvPicPr>
            <a:picLocks noChangeAspect="1" noChangeArrowheads="1"/>
          </p:cNvPicPr>
          <p:nvPr/>
        </p:nvPicPr>
        <p:blipFill>
          <a:blip r:embed="rId4" cstate="print"/>
          <a:srcRect/>
          <a:stretch>
            <a:fillRect/>
          </a:stretch>
        </p:blipFill>
        <p:spPr bwMode="auto">
          <a:xfrm>
            <a:off x="2895600" y="5000625"/>
            <a:ext cx="1352550" cy="733425"/>
          </a:xfrm>
          <a:prstGeom prst="rect">
            <a:avLst/>
          </a:prstGeom>
          <a:noFill/>
          <a:ln w="9525">
            <a:noFill/>
            <a:miter lim="800000"/>
            <a:headEnd/>
            <a:tailEnd/>
          </a:ln>
        </p:spPr>
      </p:pic>
      <p:graphicFrame>
        <p:nvGraphicFramePr>
          <p:cNvPr id="377856" name="Object 1024"/>
          <p:cNvGraphicFramePr>
            <a:graphicFrameLocks noChangeAspect="1"/>
          </p:cNvGraphicFramePr>
          <p:nvPr/>
        </p:nvGraphicFramePr>
        <p:xfrm>
          <a:off x="2895600" y="5000625"/>
          <a:ext cx="1371600" cy="788988"/>
        </p:xfrm>
        <a:graphic>
          <a:graphicData uri="http://schemas.openxmlformats.org/presentationml/2006/ole">
            <mc:AlternateContent xmlns:mc="http://schemas.openxmlformats.org/markup-compatibility/2006">
              <mc:Choice xmlns:v="urn:schemas-microsoft-com:vml" Requires="v">
                <p:oleObj spid="_x0000_s258154" name="點陣圖影像" r:id="rId5" imgW="1390773" imgH="800231" progId="PBrush">
                  <p:embed/>
                </p:oleObj>
              </mc:Choice>
              <mc:Fallback>
                <p:oleObj name="點陣圖影像" r:id="rId5" imgW="1390773" imgH="800231"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000625"/>
                        <a:ext cx="1371600" cy="788988"/>
                      </a:xfrm>
                      <a:prstGeom prst="rect">
                        <a:avLst/>
                      </a:prstGeom>
                      <a:solidFill>
                        <a:srgbClr val="CC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0" name="Line 1030"/>
          <p:cNvSpPr>
            <a:spLocks noChangeShapeType="1"/>
          </p:cNvSpPr>
          <p:nvPr/>
        </p:nvSpPr>
        <p:spPr bwMode="auto">
          <a:xfrm>
            <a:off x="3505200" y="4848225"/>
            <a:ext cx="152400" cy="0"/>
          </a:xfrm>
          <a:prstGeom prst="line">
            <a:avLst/>
          </a:prstGeom>
          <a:noFill/>
          <a:ln w="57150">
            <a:solidFill>
              <a:schemeClr val="bg2"/>
            </a:solidFill>
            <a:round/>
            <a:headEnd/>
            <a:tailEnd/>
          </a:ln>
        </p:spPr>
        <p:txBody>
          <a:bodyPr wrap="none" anchor="ctr"/>
          <a:lstStyle/>
          <a:p>
            <a:endParaRPr lang="zh-TW" altLang="en-US"/>
          </a:p>
        </p:txBody>
      </p:sp>
      <p:sp>
        <p:nvSpPr>
          <p:cNvPr id="103431" name="Oval 1031"/>
          <p:cNvSpPr>
            <a:spLocks noChangeArrowheads="1"/>
          </p:cNvSpPr>
          <p:nvPr/>
        </p:nvSpPr>
        <p:spPr bwMode="auto">
          <a:xfrm>
            <a:off x="3505200" y="4543425"/>
            <a:ext cx="152400" cy="762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32" name="Oval 1032"/>
          <p:cNvSpPr>
            <a:spLocks noChangeArrowheads="1"/>
          </p:cNvSpPr>
          <p:nvPr/>
        </p:nvSpPr>
        <p:spPr bwMode="auto">
          <a:xfrm rot="-5400000">
            <a:off x="3619500" y="4276725"/>
            <a:ext cx="152400" cy="762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33" name="Line 1033"/>
          <p:cNvSpPr>
            <a:spLocks noChangeShapeType="1"/>
          </p:cNvSpPr>
          <p:nvPr/>
        </p:nvSpPr>
        <p:spPr bwMode="auto">
          <a:xfrm>
            <a:off x="3886200" y="4086225"/>
            <a:ext cx="0" cy="152400"/>
          </a:xfrm>
          <a:prstGeom prst="line">
            <a:avLst/>
          </a:prstGeom>
          <a:noFill/>
          <a:ln w="57150">
            <a:solidFill>
              <a:schemeClr val="bg2"/>
            </a:solidFill>
            <a:round/>
            <a:headEnd/>
            <a:tailEnd/>
          </a:ln>
        </p:spPr>
        <p:txBody>
          <a:bodyPr wrap="none" anchor="ctr"/>
          <a:lstStyle/>
          <a:p>
            <a:endParaRPr lang="zh-TW" altLang="en-US"/>
          </a:p>
        </p:txBody>
      </p:sp>
      <p:sp>
        <p:nvSpPr>
          <p:cNvPr id="103434" name="Line 1034"/>
          <p:cNvSpPr>
            <a:spLocks noChangeShapeType="1"/>
          </p:cNvSpPr>
          <p:nvPr/>
        </p:nvSpPr>
        <p:spPr bwMode="auto">
          <a:xfrm>
            <a:off x="4038600" y="4238625"/>
            <a:ext cx="0" cy="152400"/>
          </a:xfrm>
          <a:prstGeom prst="line">
            <a:avLst/>
          </a:prstGeom>
          <a:noFill/>
          <a:ln w="57150">
            <a:solidFill>
              <a:schemeClr val="bg2"/>
            </a:solidFill>
            <a:round/>
            <a:headEnd/>
            <a:tailEnd/>
          </a:ln>
        </p:spPr>
        <p:txBody>
          <a:bodyPr wrap="none" anchor="ctr"/>
          <a:lstStyle/>
          <a:p>
            <a:endParaRPr lang="zh-TW" altLang="en-US"/>
          </a:p>
        </p:txBody>
      </p:sp>
      <p:sp>
        <p:nvSpPr>
          <p:cNvPr id="103435" name="Line 1035"/>
          <p:cNvSpPr>
            <a:spLocks noChangeShapeType="1"/>
          </p:cNvSpPr>
          <p:nvPr/>
        </p:nvSpPr>
        <p:spPr bwMode="auto">
          <a:xfrm>
            <a:off x="4038600" y="4467225"/>
            <a:ext cx="152400" cy="0"/>
          </a:xfrm>
          <a:prstGeom prst="line">
            <a:avLst/>
          </a:prstGeom>
          <a:noFill/>
          <a:ln w="57150">
            <a:solidFill>
              <a:schemeClr val="bg2"/>
            </a:solidFill>
            <a:round/>
            <a:headEnd/>
            <a:tailEnd/>
          </a:ln>
        </p:spPr>
        <p:txBody>
          <a:bodyPr wrap="none" anchor="ctr"/>
          <a:lstStyle/>
          <a:p>
            <a:endParaRPr lang="zh-TW" altLang="en-US"/>
          </a:p>
        </p:txBody>
      </p:sp>
      <p:sp>
        <p:nvSpPr>
          <p:cNvPr id="103436" name="Oval 1036"/>
          <p:cNvSpPr>
            <a:spLocks noChangeArrowheads="1"/>
          </p:cNvSpPr>
          <p:nvPr/>
        </p:nvSpPr>
        <p:spPr bwMode="auto">
          <a:xfrm>
            <a:off x="4114800" y="46196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37" name="Oval 1037"/>
          <p:cNvSpPr>
            <a:spLocks noChangeArrowheads="1"/>
          </p:cNvSpPr>
          <p:nvPr/>
        </p:nvSpPr>
        <p:spPr bwMode="auto">
          <a:xfrm>
            <a:off x="4114800" y="48482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38" name="Line 1038"/>
          <p:cNvSpPr>
            <a:spLocks noChangeShapeType="1"/>
          </p:cNvSpPr>
          <p:nvPr/>
        </p:nvSpPr>
        <p:spPr bwMode="auto">
          <a:xfrm>
            <a:off x="4114800" y="5076825"/>
            <a:ext cx="152400" cy="0"/>
          </a:xfrm>
          <a:prstGeom prst="line">
            <a:avLst/>
          </a:prstGeom>
          <a:noFill/>
          <a:ln w="57150">
            <a:solidFill>
              <a:schemeClr val="bg2"/>
            </a:solidFill>
            <a:round/>
            <a:headEnd/>
            <a:tailEnd/>
          </a:ln>
        </p:spPr>
        <p:txBody>
          <a:bodyPr wrap="none" anchor="ctr"/>
          <a:lstStyle/>
          <a:p>
            <a:endParaRPr lang="zh-TW" altLang="en-US"/>
          </a:p>
        </p:txBody>
      </p:sp>
      <p:sp>
        <p:nvSpPr>
          <p:cNvPr id="103439" name="Line 1039"/>
          <p:cNvSpPr>
            <a:spLocks noChangeShapeType="1"/>
          </p:cNvSpPr>
          <p:nvPr/>
        </p:nvSpPr>
        <p:spPr bwMode="auto">
          <a:xfrm>
            <a:off x="4114800" y="5305425"/>
            <a:ext cx="152400" cy="0"/>
          </a:xfrm>
          <a:prstGeom prst="line">
            <a:avLst/>
          </a:prstGeom>
          <a:noFill/>
          <a:ln w="57150">
            <a:solidFill>
              <a:schemeClr val="bg2"/>
            </a:solidFill>
            <a:round/>
            <a:headEnd/>
            <a:tailEnd/>
          </a:ln>
        </p:spPr>
        <p:txBody>
          <a:bodyPr wrap="none" anchor="ctr"/>
          <a:lstStyle/>
          <a:p>
            <a:endParaRPr lang="zh-TW" altLang="en-US"/>
          </a:p>
        </p:txBody>
      </p:sp>
      <p:sp>
        <p:nvSpPr>
          <p:cNvPr id="103440" name="Line 1040"/>
          <p:cNvSpPr>
            <a:spLocks noChangeShapeType="1"/>
          </p:cNvSpPr>
          <p:nvPr/>
        </p:nvSpPr>
        <p:spPr bwMode="auto">
          <a:xfrm rot="-806917">
            <a:off x="4114800" y="5457825"/>
            <a:ext cx="152400" cy="1588"/>
          </a:xfrm>
          <a:prstGeom prst="line">
            <a:avLst/>
          </a:prstGeom>
          <a:noFill/>
          <a:ln w="57150">
            <a:solidFill>
              <a:schemeClr val="bg2"/>
            </a:solidFill>
            <a:round/>
            <a:headEnd/>
            <a:tailEnd/>
          </a:ln>
        </p:spPr>
        <p:txBody>
          <a:bodyPr wrap="none" anchor="ctr"/>
          <a:lstStyle/>
          <a:p>
            <a:endParaRPr lang="zh-TW" altLang="en-US"/>
          </a:p>
        </p:txBody>
      </p:sp>
      <p:sp>
        <p:nvSpPr>
          <p:cNvPr id="103441" name="Line 1041"/>
          <p:cNvSpPr>
            <a:spLocks noChangeShapeType="1"/>
          </p:cNvSpPr>
          <p:nvPr/>
        </p:nvSpPr>
        <p:spPr bwMode="auto">
          <a:xfrm rot="-2863345">
            <a:off x="4114007" y="5611019"/>
            <a:ext cx="152400" cy="1587"/>
          </a:xfrm>
          <a:prstGeom prst="line">
            <a:avLst/>
          </a:prstGeom>
          <a:noFill/>
          <a:ln w="57150">
            <a:solidFill>
              <a:schemeClr val="bg2"/>
            </a:solidFill>
            <a:round/>
            <a:headEnd/>
            <a:tailEnd/>
          </a:ln>
        </p:spPr>
        <p:txBody>
          <a:bodyPr wrap="none" anchor="ctr"/>
          <a:lstStyle/>
          <a:p>
            <a:endParaRPr lang="zh-TW" altLang="en-US"/>
          </a:p>
        </p:txBody>
      </p:sp>
      <p:sp>
        <p:nvSpPr>
          <p:cNvPr id="103442" name="Line 1042"/>
          <p:cNvSpPr>
            <a:spLocks noChangeShapeType="1"/>
          </p:cNvSpPr>
          <p:nvPr/>
        </p:nvSpPr>
        <p:spPr bwMode="auto">
          <a:xfrm flipV="1">
            <a:off x="4114800" y="5686425"/>
            <a:ext cx="152400" cy="76200"/>
          </a:xfrm>
          <a:prstGeom prst="line">
            <a:avLst/>
          </a:prstGeom>
          <a:noFill/>
          <a:ln w="57150">
            <a:solidFill>
              <a:schemeClr val="bg2"/>
            </a:solidFill>
            <a:round/>
            <a:headEnd/>
            <a:tailEnd/>
          </a:ln>
        </p:spPr>
        <p:txBody>
          <a:bodyPr wrap="none" anchor="ctr"/>
          <a:lstStyle/>
          <a:p>
            <a:endParaRPr lang="zh-TW" altLang="en-US"/>
          </a:p>
        </p:txBody>
      </p:sp>
      <p:sp>
        <p:nvSpPr>
          <p:cNvPr id="103443" name="Line 1043"/>
          <p:cNvSpPr>
            <a:spLocks noChangeShapeType="1"/>
          </p:cNvSpPr>
          <p:nvPr/>
        </p:nvSpPr>
        <p:spPr bwMode="auto">
          <a:xfrm rot="3071317" flipV="1">
            <a:off x="4076700" y="5724525"/>
            <a:ext cx="152400" cy="76200"/>
          </a:xfrm>
          <a:prstGeom prst="line">
            <a:avLst/>
          </a:prstGeom>
          <a:noFill/>
          <a:ln w="57150">
            <a:solidFill>
              <a:schemeClr val="bg2"/>
            </a:solidFill>
            <a:round/>
            <a:headEnd/>
            <a:tailEnd/>
          </a:ln>
        </p:spPr>
        <p:txBody>
          <a:bodyPr wrap="none" anchor="ctr"/>
          <a:lstStyle/>
          <a:p>
            <a:endParaRPr lang="zh-TW" altLang="en-US"/>
          </a:p>
        </p:txBody>
      </p:sp>
      <p:sp>
        <p:nvSpPr>
          <p:cNvPr id="103444" name="Oval 1044"/>
          <p:cNvSpPr>
            <a:spLocks noChangeArrowheads="1"/>
          </p:cNvSpPr>
          <p:nvPr/>
        </p:nvSpPr>
        <p:spPr bwMode="auto">
          <a:xfrm>
            <a:off x="4114800" y="56864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45" name="Line 1045"/>
          <p:cNvSpPr>
            <a:spLocks noChangeShapeType="1"/>
          </p:cNvSpPr>
          <p:nvPr/>
        </p:nvSpPr>
        <p:spPr bwMode="auto">
          <a:xfrm>
            <a:off x="4114800" y="5762625"/>
            <a:ext cx="152400" cy="0"/>
          </a:xfrm>
          <a:prstGeom prst="line">
            <a:avLst/>
          </a:prstGeom>
          <a:noFill/>
          <a:ln w="57150">
            <a:solidFill>
              <a:schemeClr val="bg2"/>
            </a:solidFill>
            <a:round/>
            <a:headEnd/>
            <a:tailEnd/>
          </a:ln>
        </p:spPr>
        <p:txBody>
          <a:bodyPr wrap="none" anchor="ctr"/>
          <a:lstStyle/>
          <a:p>
            <a:endParaRPr lang="zh-TW" altLang="en-US"/>
          </a:p>
        </p:txBody>
      </p:sp>
      <p:sp>
        <p:nvSpPr>
          <p:cNvPr id="103449" name="Rectangle 1049"/>
          <p:cNvSpPr>
            <a:spLocks noChangeArrowheads="1"/>
          </p:cNvSpPr>
          <p:nvPr/>
        </p:nvSpPr>
        <p:spPr bwMode="auto">
          <a:xfrm>
            <a:off x="5181600" y="3933825"/>
            <a:ext cx="2057400" cy="2057400"/>
          </a:xfrm>
          <a:prstGeom prst="rect">
            <a:avLst/>
          </a:prstGeom>
          <a:solidFill>
            <a:schemeClr val="tx1"/>
          </a:solidFill>
          <a:ln w="9525">
            <a:solidFill>
              <a:srgbClr val="000000"/>
            </a:solidFill>
            <a:miter lim="800000"/>
            <a:headEnd/>
            <a:tailEnd/>
          </a:ln>
        </p:spPr>
        <p:txBody>
          <a:bodyPr wrap="none" anchor="ctr"/>
          <a:lstStyle/>
          <a:p>
            <a:endParaRPr lang="zh-TW" altLang="en-US"/>
          </a:p>
        </p:txBody>
      </p:sp>
      <p:pic>
        <p:nvPicPr>
          <p:cNvPr id="103450" name="Picture 1050"/>
          <p:cNvPicPr>
            <a:picLocks noChangeAspect="1" noChangeArrowheads="1"/>
          </p:cNvPicPr>
          <p:nvPr/>
        </p:nvPicPr>
        <p:blipFill>
          <a:blip r:embed="rId3" cstate="print"/>
          <a:srcRect/>
          <a:stretch>
            <a:fillRect/>
          </a:stretch>
        </p:blipFill>
        <p:spPr bwMode="auto">
          <a:xfrm>
            <a:off x="5410200" y="5153025"/>
            <a:ext cx="1362075" cy="571500"/>
          </a:xfrm>
          <a:prstGeom prst="rect">
            <a:avLst/>
          </a:prstGeom>
          <a:noFill/>
          <a:ln w="9525">
            <a:noFill/>
            <a:miter lim="800000"/>
            <a:headEnd/>
            <a:tailEnd/>
          </a:ln>
        </p:spPr>
      </p:pic>
      <p:pic>
        <p:nvPicPr>
          <p:cNvPr id="103451" name="Picture 1051"/>
          <p:cNvPicPr>
            <a:picLocks noChangeAspect="1" noChangeArrowheads="1"/>
          </p:cNvPicPr>
          <p:nvPr/>
        </p:nvPicPr>
        <p:blipFill>
          <a:blip r:embed="rId4" cstate="print"/>
          <a:srcRect/>
          <a:stretch>
            <a:fillRect/>
          </a:stretch>
        </p:blipFill>
        <p:spPr bwMode="auto">
          <a:xfrm>
            <a:off x="5410200" y="5000625"/>
            <a:ext cx="1352550" cy="733425"/>
          </a:xfrm>
          <a:prstGeom prst="rect">
            <a:avLst/>
          </a:prstGeom>
          <a:noFill/>
          <a:ln w="9525">
            <a:noFill/>
            <a:miter lim="800000"/>
            <a:headEnd/>
            <a:tailEnd/>
          </a:ln>
        </p:spPr>
      </p:pic>
      <p:graphicFrame>
        <p:nvGraphicFramePr>
          <p:cNvPr id="377857" name="Object 1025"/>
          <p:cNvGraphicFramePr>
            <a:graphicFrameLocks noChangeAspect="1"/>
          </p:cNvGraphicFramePr>
          <p:nvPr/>
        </p:nvGraphicFramePr>
        <p:xfrm>
          <a:off x="5410200" y="5000625"/>
          <a:ext cx="1371600" cy="788988"/>
        </p:xfrm>
        <a:graphic>
          <a:graphicData uri="http://schemas.openxmlformats.org/presentationml/2006/ole">
            <mc:AlternateContent xmlns:mc="http://schemas.openxmlformats.org/markup-compatibility/2006">
              <mc:Choice xmlns:v="urn:schemas-microsoft-com:vml" Requires="v">
                <p:oleObj spid="_x0000_s258155" name="點陣圖影像" r:id="rId7" imgW="1390773" imgH="800231" progId="PBrush">
                  <p:embed/>
                </p:oleObj>
              </mc:Choice>
              <mc:Fallback>
                <p:oleObj name="點陣圖影像" r:id="rId7" imgW="1390773" imgH="800231"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5000625"/>
                        <a:ext cx="1371600" cy="788988"/>
                      </a:xfrm>
                      <a:prstGeom prst="rect">
                        <a:avLst/>
                      </a:prstGeom>
                      <a:solidFill>
                        <a:srgbClr val="CC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53" name="Line 1053"/>
          <p:cNvSpPr>
            <a:spLocks noChangeShapeType="1"/>
          </p:cNvSpPr>
          <p:nvPr/>
        </p:nvSpPr>
        <p:spPr bwMode="auto">
          <a:xfrm>
            <a:off x="6019800" y="4848225"/>
            <a:ext cx="152400" cy="0"/>
          </a:xfrm>
          <a:prstGeom prst="line">
            <a:avLst/>
          </a:prstGeom>
          <a:noFill/>
          <a:ln w="57150">
            <a:solidFill>
              <a:schemeClr val="bg2"/>
            </a:solidFill>
            <a:round/>
            <a:headEnd/>
            <a:tailEnd/>
          </a:ln>
        </p:spPr>
        <p:txBody>
          <a:bodyPr wrap="none" anchor="ctr"/>
          <a:lstStyle/>
          <a:p>
            <a:endParaRPr lang="zh-TW" altLang="en-US"/>
          </a:p>
        </p:txBody>
      </p:sp>
      <p:sp>
        <p:nvSpPr>
          <p:cNvPr id="103454" name="Oval 1054"/>
          <p:cNvSpPr>
            <a:spLocks noChangeArrowheads="1"/>
          </p:cNvSpPr>
          <p:nvPr/>
        </p:nvSpPr>
        <p:spPr bwMode="auto">
          <a:xfrm>
            <a:off x="6019800" y="4543425"/>
            <a:ext cx="152400" cy="762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55" name="Oval 1055"/>
          <p:cNvSpPr>
            <a:spLocks noChangeArrowheads="1"/>
          </p:cNvSpPr>
          <p:nvPr/>
        </p:nvSpPr>
        <p:spPr bwMode="auto">
          <a:xfrm rot="-5400000">
            <a:off x="6134100" y="4276725"/>
            <a:ext cx="152400" cy="762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56" name="Line 1056"/>
          <p:cNvSpPr>
            <a:spLocks noChangeShapeType="1"/>
          </p:cNvSpPr>
          <p:nvPr/>
        </p:nvSpPr>
        <p:spPr bwMode="auto">
          <a:xfrm>
            <a:off x="6400800" y="4086225"/>
            <a:ext cx="0" cy="152400"/>
          </a:xfrm>
          <a:prstGeom prst="line">
            <a:avLst/>
          </a:prstGeom>
          <a:noFill/>
          <a:ln w="57150">
            <a:solidFill>
              <a:schemeClr val="bg2"/>
            </a:solidFill>
            <a:round/>
            <a:headEnd/>
            <a:tailEnd/>
          </a:ln>
        </p:spPr>
        <p:txBody>
          <a:bodyPr wrap="none" anchor="ctr"/>
          <a:lstStyle/>
          <a:p>
            <a:endParaRPr lang="zh-TW" altLang="en-US"/>
          </a:p>
        </p:txBody>
      </p:sp>
      <p:sp>
        <p:nvSpPr>
          <p:cNvPr id="103457" name="Line 1057"/>
          <p:cNvSpPr>
            <a:spLocks noChangeShapeType="1"/>
          </p:cNvSpPr>
          <p:nvPr/>
        </p:nvSpPr>
        <p:spPr bwMode="auto">
          <a:xfrm>
            <a:off x="6553200" y="4238625"/>
            <a:ext cx="0" cy="152400"/>
          </a:xfrm>
          <a:prstGeom prst="line">
            <a:avLst/>
          </a:prstGeom>
          <a:noFill/>
          <a:ln w="57150">
            <a:solidFill>
              <a:schemeClr val="bg2"/>
            </a:solidFill>
            <a:round/>
            <a:headEnd/>
            <a:tailEnd/>
          </a:ln>
        </p:spPr>
        <p:txBody>
          <a:bodyPr wrap="none" anchor="ctr"/>
          <a:lstStyle/>
          <a:p>
            <a:endParaRPr lang="zh-TW" altLang="en-US"/>
          </a:p>
        </p:txBody>
      </p:sp>
      <p:sp>
        <p:nvSpPr>
          <p:cNvPr id="103458" name="Line 1058"/>
          <p:cNvSpPr>
            <a:spLocks noChangeShapeType="1"/>
          </p:cNvSpPr>
          <p:nvPr/>
        </p:nvSpPr>
        <p:spPr bwMode="auto">
          <a:xfrm>
            <a:off x="6553200" y="4467225"/>
            <a:ext cx="152400" cy="0"/>
          </a:xfrm>
          <a:prstGeom prst="line">
            <a:avLst/>
          </a:prstGeom>
          <a:noFill/>
          <a:ln w="57150">
            <a:solidFill>
              <a:schemeClr val="bg2"/>
            </a:solidFill>
            <a:round/>
            <a:headEnd/>
            <a:tailEnd/>
          </a:ln>
        </p:spPr>
        <p:txBody>
          <a:bodyPr wrap="none" anchor="ctr"/>
          <a:lstStyle/>
          <a:p>
            <a:endParaRPr lang="zh-TW" altLang="en-US"/>
          </a:p>
        </p:txBody>
      </p:sp>
      <p:sp>
        <p:nvSpPr>
          <p:cNvPr id="103459" name="Oval 1059"/>
          <p:cNvSpPr>
            <a:spLocks noChangeArrowheads="1"/>
          </p:cNvSpPr>
          <p:nvPr/>
        </p:nvSpPr>
        <p:spPr bwMode="auto">
          <a:xfrm>
            <a:off x="6629400" y="46196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60" name="Oval 1060"/>
          <p:cNvSpPr>
            <a:spLocks noChangeArrowheads="1"/>
          </p:cNvSpPr>
          <p:nvPr/>
        </p:nvSpPr>
        <p:spPr bwMode="auto">
          <a:xfrm>
            <a:off x="6629400" y="48482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61" name="Line 1061"/>
          <p:cNvSpPr>
            <a:spLocks noChangeShapeType="1"/>
          </p:cNvSpPr>
          <p:nvPr/>
        </p:nvSpPr>
        <p:spPr bwMode="auto">
          <a:xfrm>
            <a:off x="6629400" y="5076825"/>
            <a:ext cx="152400" cy="0"/>
          </a:xfrm>
          <a:prstGeom prst="line">
            <a:avLst/>
          </a:prstGeom>
          <a:noFill/>
          <a:ln w="57150">
            <a:solidFill>
              <a:schemeClr val="bg2"/>
            </a:solidFill>
            <a:round/>
            <a:headEnd/>
            <a:tailEnd/>
          </a:ln>
        </p:spPr>
        <p:txBody>
          <a:bodyPr wrap="none" anchor="ctr"/>
          <a:lstStyle/>
          <a:p>
            <a:endParaRPr lang="zh-TW" altLang="en-US"/>
          </a:p>
        </p:txBody>
      </p:sp>
      <p:sp>
        <p:nvSpPr>
          <p:cNvPr id="103462" name="Line 1062"/>
          <p:cNvSpPr>
            <a:spLocks noChangeShapeType="1"/>
          </p:cNvSpPr>
          <p:nvPr/>
        </p:nvSpPr>
        <p:spPr bwMode="auto">
          <a:xfrm>
            <a:off x="6629400" y="5305425"/>
            <a:ext cx="152400" cy="0"/>
          </a:xfrm>
          <a:prstGeom prst="line">
            <a:avLst/>
          </a:prstGeom>
          <a:noFill/>
          <a:ln w="57150">
            <a:solidFill>
              <a:schemeClr val="bg2"/>
            </a:solidFill>
            <a:round/>
            <a:headEnd/>
            <a:tailEnd/>
          </a:ln>
        </p:spPr>
        <p:txBody>
          <a:bodyPr wrap="none" anchor="ctr"/>
          <a:lstStyle/>
          <a:p>
            <a:endParaRPr lang="zh-TW" altLang="en-US"/>
          </a:p>
        </p:txBody>
      </p:sp>
      <p:sp>
        <p:nvSpPr>
          <p:cNvPr id="103463" name="Line 1063"/>
          <p:cNvSpPr>
            <a:spLocks noChangeShapeType="1"/>
          </p:cNvSpPr>
          <p:nvPr/>
        </p:nvSpPr>
        <p:spPr bwMode="auto">
          <a:xfrm rot="-806917">
            <a:off x="6629400" y="5457825"/>
            <a:ext cx="152400" cy="1588"/>
          </a:xfrm>
          <a:prstGeom prst="line">
            <a:avLst/>
          </a:prstGeom>
          <a:noFill/>
          <a:ln w="57150">
            <a:solidFill>
              <a:schemeClr val="bg2"/>
            </a:solidFill>
            <a:round/>
            <a:headEnd/>
            <a:tailEnd/>
          </a:ln>
        </p:spPr>
        <p:txBody>
          <a:bodyPr wrap="none" anchor="ctr"/>
          <a:lstStyle/>
          <a:p>
            <a:endParaRPr lang="zh-TW" altLang="en-US"/>
          </a:p>
        </p:txBody>
      </p:sp>
      <p:sp>
        <p:nvSpPr>
          <p:cNvPr id="103464" name="Line 1064"/>
          <p:cNvSpPr>
            <a:spLocks noChangeShapeType="1"/>
          </p:cNvSpPr>
          <p:nvPr/>
        </p:nvSpPr>
        <p:spPr bwMode="auto">
          <a:xfrm rot="-2863345">
            <a:off x="6628607" y="5611019"/>
            <a:ext cx="152400" cy="1587"/>
          </a:xfrm>
          <a:prstGeom prst="line">
            <a:avLst/>
          </a:prstGeom>
          <a:noFill/>
          <a:ln w="57150">
            <a:solidFill>
              <a:schemeClr val="bg2"/>
            </a:solidFill>
            <a:round/>
            <a:headEnd/>
            <a:tailEnd/>
          </a:ln>
        </p:spPr>
        <p:txBody>
          <a:bodyPr wrap="none" anchor="ctr"/>
          <a:lstStyle/>
          <a:p>
            <a:endParaRPr lang="zh-TW" altLang="en-US"/>
          </a:p>
        </p:txBody>
      </p:sp>
      <p:sp>
        <p:nvSpPr>
          <p:cNvPr id="103465" name="Line 1065"/>
          <p:cNvSpPr>
            <a:spLocks noChangeShapeType="1"/>
          </p:cNvSpPr>
          <p:nvPr/>
        </p:nvSpPr>
        <p:spPr bwMode="auto">
          <a:xfrm flipV="1">
            <a:off x="6629400" y="5686425"/>
            <a:ext cx="152400" cy="76200"/>
          </a:xfrm>
          <a:prstGeom prst="line">
            <a:avLst/>
          </a:prstGeom>
          <a:noFill/>
          <a:ln w="57150">
            <a:solidFill>
              <a:schemeClr val="bg2"/>
            </a:solidFill>
            <a:round/>
            <a:headEnd/>
            <a:tailEnd/>
          </a:ln>
        </p:spPr>
        <p:txBody>
          <a:bodyPr wrap="none" anchor="ctr"/>
          <a:lstStyle/>
          <a:p>
            <a:endParaRPr lang="zh-TW" altLang="en-US"/>
          </a:p>
        </p:txBody>
      </p:sp>
      <p:sp>
        <p:nvSpPr>
          <p:cNvPr id="103466" name="Line 1066"/>
          <p:cNvSpPr>
            <a:spLocks noChangeShapeType="1"/>
          </p:cNvSpPr>
          <p:nvPr/>
        </p:nvSpPr>
        <p:spPr bwMode="auto">
          <a:xfrm rot="3071317" flipV="1">
            <a:off x="6591300" y="5724525"/>
            <a:ext cx="152400" cy="76200"/>
          </a:xfrm>
          <a:prstGeom prst="line">
            <a:avLst/>
          </a:prstGeom>
          <a:noFill/>
          <a:ln w="57150">
            <a:solidFill>
              <a:schemeClr val="bg2"/>
            </a:solidFill>
            <a:round/>
            <a:headEnd/>
            <a:tailEnd/>
          </a:ln>
        </p:spPr>
        <p:txBody>
          <a:bodyPr wrap="none" anchor="ctr"/>
          <a:lstStyle/>
          <a:p>
            <a:endParaRPr lang="zh-TW" altLang="en-US"/>
          </a:p>
        </p:txBody>
      </p:sp>
      <p:sp>
        <p:nvSpPr>
          <p:cNvPr id="103467" name="Oval 1067"/>
          <p:cNvSpPr>
            <a:spLocks noChangeArrowheads="1"/>
          </p:cNvSpPr>
          <p:nvPr/>
        </p:nvSpPr>
        <p:spPr bwMode="auto">
          <a:xfrm>
            <a:off x="6629400" y="56864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68" name="Line 1068"/>
          <p:cNvSpPr>
            <a:spLocks noChangeShapeType="1"/>
          </p:cNvSpPr>
          <p:nvPr/>
        </p:nvSpPr>
        <p:spPr bwMode="auto">
          <a:xfrm>
            <a:off x="6629400" y="5762625"/>
            <a:ext cx="152400" cy="0"/>
          </a:xfrm>
          <a:prstGeom prst="line">
            <a:avLst/>
          </a:prstGeom>
          <a:noFill/>
          <a:ln w="57150">
            <a:solidFill>
              <a:schemeClr val="bg2"/>
            </a:solidFill>
            <a:round/>
            <a:headEnd/>
            <a:tailEnd/>
          </a:ln>
        </p:spPr>
        <p:txBody>
          <a:bodyPr wrap="none" anchor="ctr"/>
          <a:lstStyle/>
          <a:p>
            <a:endParaRPr lang="zh-TW" altLang="en-US"/>
          </a:p>
        </p:txBody>
      </p:sp>
      <p:sp>
        <p:nvSpPr>
          <p:cNvPr id="103471" name="Rectangle 1071"/>
          <p:cNvSpPr>
            <a:spLocks noGrp="1" noChangeArrowheads="1"/>
          </p:cNvSpPr>
          <p:nvPr>
            <p:ph type="title"/>
          </p:nvPr>
        </p:nvSpPr>
        <p:spPr>
          <a:xfrm>
            <a:off x="539552" y="260648"/>
            <a:ext cx="8318698"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103472" name="Rectangle 1072"/>
          <p:cNvSpPr>
            <a:spLocks noGrp="1" noChangeArrowheads="1"/>
          </p:cNvSpPr>
          <p:nvPr>
            <p:ph type="body" idx="1"/>
          </p:nvPr>
        </p:nvSpPr>
        <p:spPr>
          <a:xfrm>
            <a:off x="684213" y="1557338"/>
            <a:ext cx="8140700" cy="2252662"/>
          </a:xfrm>
        </p:spPr>
        <p:txBody>
          <a:bodyPr/>
          <a:lstStyle/>
          <a:p>
            <a:pPr eaLnBrk="1" hangingPunct="1">
              <a:defRPr/>
            </a:pPr>
            <a:r>
              <a:rPr lang="en-US" altLang="zh-TW" sz="4800" smtClean="0"/>
              <a:t>Consider the random experiment of flipping a coin twice.</a:t>
            </a:r>
            <a:endParaRPr lang="zh-TW" altLang="en-US" sz="4800" smtClean="0"/>
          </a:p>
        </p:txBody>
      </p:sp>
      <p:sp>
        <p:nvSpPr>
          <p:cNvPr id="103473" name="Text Box 1073"/>
          <p:cNvSpPr txBox="1">
            <a:spLocks noChangeArrowheads="1"/>
          </p:cNvSpPr>
          <p:nvPr/>
        </p:nvSpPr>
        <p:spPr bwMode="auto">
          <a:xfrm>
            <a:off x="2987675" y="6021388"/>
            <a:ext cx="1368425" cy="641350"/>
          </a:xfrm>
          <a:prstGeom prst="rect">
            <a:avLst/>
          </a:prstGeom>
          <a:noFill/>
          <a:ln w="12700">
            <a:noFill/>
            <a:miter lim="800000"/>
            <a:headEnd/>
            <a:tailEnd/>
          </a:ln>
          <a:effectLst/>
        </p:spPr>
        <p:txBody>
          <a:bodyPr>
            <a:spAutoFit/>
          </a:bodyPr>
          <a:lstStyle/>
          <a:p>
            <a:pPr>
              <a:spcBef>
                <a:spcPct val="50000"/>
              </a:spcBef>
              <a:defRPr/>
            </a:pPr>
            <a:r>
              <a:rPr lang="en-US" altLang="zh-TW" sz="3600">
                <a:effectLst>
                  <a:outerShdw blurRad="38100" dist="38100" dir="2700000" algn="tl">
                    <a:srgbClr val="000000"/>
                  </a:outerShdw>
                </a:effectLst>
              </a:rPr>
              <a:t>Once</a:t>
            </a:r>
          </a:p>
        </p:txBody>
      </p:sp>
      <p:sp>
        <p:nvSpPr>
          <p:cNvPr id="103474" name="Text Box 1074"/>
          <p:cNvSpPr txBox="1">
            <a:spLocks noChangeArrowheads="1"/>
          </p:cNvSpPr>
          <p:nvPr/>
        </p:nvSpPr>
        <p:spPr bwMode="auto">
          <a:xfrm>
            <a:off x="5580063" y="6021388"/>
            <a:ext cx="1368425" cy="641350"/>
          </a:xfrm>
          <a:prstGeom prst="rect">
            <a:avLst/>
          </a:prstGeom>
          <a:noFill/>
          <a:ln w="12700">
            <a:noFill/>
            <a:miter lim="800000"/>
            <a:headEnd/>
            <a:tailEnd/>
          </a:ln>
          <a:effectLst/>
        </p:spPr>
        <p:txBody>
          <a:bodyPr>
            <a:spAutoFit/>
          </a:bodyPr>
          <a:lstStyle/>
          <a:p>
            <a:pPr>
              <a:spcBef>
                <a:spcPct val="50000"/>
              </a:spcBef>
              <a:defRPr/>
            </a:pPr>
            <a:r>
              <a:rPr lang="en-US" altLang="zh-TW" sz="3600">
                <a:effectLst>
                  <a:outerShdw blurRad="38100" dist="38100" dir="2700000" algn="tl">
                    <a:srgbClr val="000000"/>
                  </a:outerShdw>
                </a:effectLst>
              </a:rPr>
              <a:t>Twice</a:t>
            </a:r>
          </a:p>
        </p:txBody>
      </p:sp>
    </p:spTree>
    <p:extLst>
      <p:ext uri="{BB962C8B-B14F-4D97-AF65-F5344CB8AC3E}">
        <p14:creationId xmlns:p14="http://schemas.microsoft.com/office/powerpoint/2010/main" val="110691612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473"/>
                                        </p:tgtEl>
                                        <p:attrNameLst>
                                          <p:attrName>style.visibility</p:attrName>
                                        </p:attrNameLst>
                                      </p:cBhvr>
                                      <p:to>
                                        <p:strVal val="visible"/>
                                      </p:to>
                                    </p:set>
                                    <p:animEffect transition="in" filter="dissolve">
                                      <p:cBhvr>
                                        <p:cTn id="7" dur="500"/>
                                        <p:tgtEl>
                                          <p:spTgt spid="103473"/>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03426"/>
                                        </p:tgtEl>
                                        <p:attrNameLst>
                                          <p:attrName>style.visibility</p:attrName>
                                        </p:attrNameLst>
                                      </p:cBhvr>
                                      <p:to>
                                        <p:strVal val="visible"/>
                                      </p:to>
                                    </p:set>
                                    <p:animEffect transition="in" filter="box(out)">
                                      <p:cBhvr>
                                        <p:cTn id="11" dur="500"/>
                                        <p:tgtEl>
                                          <p:spTgt spid="103426"/>
                                        </p:tgtEl>
                                      </p:cBhvr>
                                    </p:animEffect>
                                  </p:childTnLst>
                                </p:cTn>
                              </p:par>
                            </p:childTnLst>
                          </p:cTn>
                        </p:par>
                        <p:par>
                          <p:cTn id="12" fill="hold">
                            <p:stCondLst>
                              <p:cond delay="1000"/>
                            </p:stCondLst>
                            <p:childTnLst>
                              <p:par>
                                <p:cTn id="13" presetID="11" presetClass="entr" presetSubtype="0" fill="hold" nodeType="afterEffect">
                                  <p:stCondLst>
                                    <p:cond delay="0"/>
                                  </p:stCondLst>
                                  <p:childTnLst>
                                    <p:set>
                                      <p:cBhvr>
                                        <p:cTn id="14" dur="75">
                                          <p:stCondLst>
                                            <p:cond delay="0"/>
                                          </p:stCondLst>
                                        </p:cTn>
                                        <p:tgtEl>
                                          <p:spTgt spid="103427"/>
                                        </p:tgtEl>
                                        <p:attrNameLst>
                                          <p:attrName>style.visibility</p:attrName>
                                        </p:attrNameLst>
                                      </p:cBhvr>
                                      <p:to>
                                        <p:strVal val="visible"/>
                                      </p:to>
                                    </p:set>
                                  </p:childTnLst>
                                </p:cTn>
                              </p:par>
                            </p:childTnLst>
                          </p:cTn>
                        </p:par>
                        <p:par>
                          <p:cTn id="15" fill="hold">
                            <p:stCondLst>
                              <p:cond delay="1075"/>
                            </p:stCondLst>
                            <p:childTnLst>
                              <p:par>
                                <p:cTn id="16" presetID="11" presetClass="entr" presetSubtype="0" fill="hold" nodeType="afterEffect">
                                  <p:stCondLst>
                                    <p:cond delay="0"/>
                                  </p:stCondLst>
                                  <p:childTnLst>
                                    <p:set>
                                      <p:cBhvr>
                                        <p:cTn id="17" dur="75">
                                          <p:stCondLst>
                                            <p:cond delay="0"/>
                                          </p:stCondLst>
                                        </p:cTn>
                                        <p:tgtEl>
                                          <p:spTgt spid="103428"/>
                                        </p:tgtEl>
                                        <p:attrNameLst>
                                          <p:attrName>style.visibility</p:attrName>
                                        </p:attrNameLst>
                                      </p:cBhvr>
                                      <p:to>
                                        <p:strVal val="visible"/>
                                      </p:to>
                                    </p:set>
                                  </p:childTnLst>
                                </p:cTn>
                              </p:par>
                            </p:childTnLst>
                          </p:cTn>
                        </p:par>
                        <p:par>
                          <p:cTn id="18" fill="hold">
                            <p:stCondLst>
                              <p:cond delay="1150"/>
                            </p:stCondLst>
                            <p:childTnLst>
                              <p:par>
                                <p:cTn id="19" presetID="1" presetClass="entr" presetSubtype="0" fill="hold" nodeType="afterEffect">
                                  <p:stCondLst>
                                    <p:cond delay="0"/>
                                  </p:stCondLst>
                                  <p:childTnLst>
                                    <p:set>
                                      <p:cBhvr>
                                        <p:cTn id="20" dur="1" fill="hold">
                                          <p:stCondLst>
                                            <p:cond delay="499"/>
                                          </p:stCondLst>
                                        </p:cTn>
                                        <p:tgtEl>
                                          <p:spTgt spid="377856"/>
                                        </p:tgtEl>
                                        <p:attrNameLst>
                                          <p:attrName>style.visibility</p:attrName>
                                        </p:attrNameLst>
                                      </p:cBhvr>
                                      <p:to>
                                        <p:strVal val="visible"/>
                                      </p:to>
                                    </p:set>
                                  </p:childTnLst>
                                </p:cTn>
                              </p:par>
                            </p:childTnLst>
                          </p:cTn>
                        </p:par>
                        <p:par>
                          <p:cTn id="21" fill="hold">
                            <p:stCondLst>
                              <p:cond delay="1650"/>
                            </p:stCondLst>
                            <p:childTnLst>
                              <p:par>
                                <p:cTn id="22" presetID="11" presetClass="entr" presetSubtype="0" fill="hold" grpId="0" nodeType="afterEffect">
                                  <p:stCondLst>
                                    <p:cond delay="0"/>
                                  </p:stCondLst>
                                  <p:childTnLst>
                                    <p:set>
                                      <p:cBhvr>
                                        <p:cTn id="23" dur="75">
                                          <p:stCondLst>
                                            <p:cond delay="0"/>
                                          </p:stCondLst>
                                        </p:cTn>
                                        <p:tgtEl>
                                          <p:spTgt spid="103430"/>
                                        </p:tgtEl>
                                        <p:attrNameLst>
                                          <p:attrName>style.visibility</p:attrName>
                                        </p:attrNameLst>
                                      </p:cBhvr>
                                      <p:to>
                                        <p:strVal val="visible"/>
                                      </p:to>
                                    </p:set>
                                  </p:childTnLst>
                                  <p:subTnLst>
                                    <p:set>
                                      <p:cBhvr override="childStyle">
                                        <p:cTn dur="1" fill="hold" display="0" masterRel="nextClick" afterEffect="1"/>
                                        <p:tgtEl>
                                          <p:spTgt spid="103430"/>
                                        </p:tgtEl>
                                        <p:attrNameLst>
                                          <p:attrName>style.visibility</p:attrName>
                                        </p:attrNameLst>
                                      </p:cBhvr>
                                      <p:to>
                                        <p:strVal val="hidden"/>
                                      </p:to>
                                    </p:set>
                                  </p:subTnLst>
                                </p:cTn>
                              </p:par>
                            </p:childTnLst>
                          </p:cTn>
                        </p:par>
                        <p:par>
                          <p:cTn id="24" fill="hold">
                            <p:stCondLst>
                              <p:cond delay="1725"/>
                            </p:stCondLst>
                            <p:childTnLst>
                              <p:par>
                                <p:cTn id="25" presetID="11" presetClass="entr" presetSubtype="0" fill="hold" grpId="0" nodeType="afterEffect">
                                  <p:stCondLst>
                                    <p:cond delay="0"/>
                                  </p:stCondLst>
                                  <p:childTnLst>
                                    <p:set>
                                      <p:cBhvr>
                                        <p:cTn id="26" dur="75">
                                          <p:stCondLst>
                                            <p:cond delay="0"/>
                                          </p:stCondLst>
                                        </p:cTn>
                                        <p:tgtEl>
                                          <p:spTgt spid="103431"/>
                                        </p:tgtEl>
                                        <p:attrNameLst>
                                          <p:attrName>style.visibility</p:attrName>
                                        </p:attrNameLst>
                                      </p:cBhvr>
                                      <p:to>
                                        <p:strVal val="visible"/>
                                      </p:to>
                                    </p:set>
                                  </p:childTnLst>
                                  <p:subTnLst>
                                    <p:set>
                                      <p:cBhvr override="childStyle">
                                        <p:cTn dur="1" fill="hold" display="0" masterRel="nextClick" afterEffect="1"/>
                                        <p:tgtEl>
                                          <p:spTgt spid="103431"/>
                                        </p:tgtEl>
                                        <p:attrNameLst>
                                          <p:attrName>style.visibility</p:attrName>
                                        </p:attrNameLst>
                                      </p:cBhvr>
                                      <p:to>
                                        <p:strVal val="hidden"/>
                                      </p:to>
                                    </p:set>
                                  </p:subTnLst>
                                </p:cTn>
                              </p:par>
                            </p:childTnLst>
                          </p:cTn>
                        </p:par>
                        <p:par>
                          <p:cTn id="27" fill="hold">
                            <p:stCondLst>
                              <p:cond delay="1800"/>
                            </p:stCondLst>
                            <p:childTnLst>
                              <p:par>
                                <p:cTn id="28" presetID="11" presetClass="entr" presetSubtype="0" fill="hold" grpId="0" nodeType="afterEffect">
                                  <p:stCondLst>
                                    <p:cond delay="0"/>
                                  </p:stCondLst>
                                  <p:childTnLst>
                                    <p:set>
                                      <p:cBhvr>
                                        <p:cTn id="29" dur="75">
                                          <p:stCondLst>
                                            <p:cond delay="0"/>
                                          </p:stCondLst>
                                        </p:cTn>
                                        <p:tgtEl>
                                          <p:spTgt spid="103432"/>
                                        </p:tgtEl>
                                        <p:attrNameLst>
                                          <p:attrName>style.visibility</p:attrName>
                                        </p:attrNameLst>
                                      </p:cBhvr>
                                      <p:to>
                                        <p:strVal val="visible"/>
                                      </p:to>
                                    </p:set>
                                  </p:childTnLst>
                                  <p:subTnLst>
                                    <p:set>
                                      <p:cBhvr override="childStyle">
                                        <p:cTn dur="1" fill="hold" display="0" masterRel="nextClick" afterEffect="1"/>
                                        <p:tgtEl>
                                          <p:spTgt spid="103432"/>
                                        </p:tgtEl>
                                        <p:attrNameLst>
                                          <p:attrName>style.visibility</p:attrName>
                                        </p:attrNameLst>
                                      </p:cBhvr>
                                      <p:to>
                                        <p:strVal val="hidden"/>
                                      </p:to>
                                    </p:set>
                                  </p:subTnLst>
                                </p:cTn>
                              </p:par>
                            </p:childTnLst>
                          </p:cTn>
                        </p:par>
                        <p:par>
                          <p:cTn id="30" fill="hold">
                            <p:stCondLst>
                              <p:cond delay="1875"/>
                            </p:stCondLst>
                            <p:childTnLst>
                              <p:par>
                                <p:cTn id="31" presetID="11" presetClass="entr" presetSubtype="0" fill="hold" grpId="0" nodeType="afterEffect">
                                  <p:stCondLst>
                                    <p:cond delay="0"/>
                                  </p:stCondLst>
                                  <p:childTnLst>
                                    <p:set>
                                      <p:cBhvr>
                                        <p:cTn id="32" dur="75">
                                          <p:stCondLst>
                                            <p:cond delay="0"/>
                                          </p:stCondLst>
                                        </p:cTn>
                                        <p:tgtEl>
                                          <p:spTgt spid="103433"/>
                                        </p:tgtEl>
                                        <p:attrNameLst>
                                          <p:attrName>style.visibility</p:attrName>
                                        </p:attrNameLst>
                                      </p:cBhvr>
                                      <p:to>
                                        <p:strVal val="visible"/>
                                      </p:to>
                                    </p:set>
                                  </p:childTnLst>
                                  <p:subTnLst>
                                    <p:set>
                                      <p:cBhvr override="childStyle">
                                        <p:cTn dur="1" fill="hold" display="0" masterRel="nextClick" afterEffect="1"/>
                                        <p:tgtEl>
                                          <p:spTgt spid="103433"/>
                                        </p:tgtEl>
                                        <p:attrNameLst>
                                          <p:attrName>style.visibility</p:attrName>
                                        </p:attrNameLst>
                                      </p:cBhvr>
                                      <p:to>
                                        <p:strVal val="hidden"/>
                                      </p:to>
                                    </p:set>
                                  </p:subTnLst>
                                </p:cTn>
                              </p:par>
                            </p:childTnLst>
                          </p:cTn>
                        </p:par>
                        <p:par>
                          <p:cTn id="33" fill="hold">
                            <p:stCondLst>
                              <p:cond delay="1950"/>
                            </p:stCondLst>
                            <p:childTnLst>
                              <p:par>
                                <p:cTn id="34" presetID="11" presetClass="entr" presetSubtype="0" fill="hold" grpId="0" nodeType="afterEffect">
                                  <p:stCondLst>
                                    <p:cond delay="0"/>
                                  </p:stCondLst>
                                  <p:childTnLst>
                                    <p:set>
                                      <p:cBhvr>
                                        <p:cTn id="35" dur="75">
                                          <p:stCondLst>
                                            <p:cond delay="0"/>
                                          </p:stCondLst>
                                        </p:cTn>
                                        <p:tgtEl>
                                          <p:spTgt spid="103434"/>
                                        </p:tgtEl>
                                        <p:attrNameLst>
                                          <p:attrName>style.visibility</p:attrName>
                                        </p:attrNameLst>
                                      </p:cBhvr>
                                      <p:to>
                                        <p:strVal val="visible"/>
                                      </p:to>
                                    </p:set>
                                  </p:childTnLst>
                                  <p:subTnLst>
                                    <p:set>
                                      <p:cBhvr override="childStyle">
                                        <p:cTn dur="1" fill="hold" display="0" masterRel="nextClick" afterEffect="1"/>
                                        <p:tgtEl>
                                          <p:spTgt spid="103434"/>
                                        </p:tgtEl>
                                        <p:attrNameLst>
                                          <p:attrName>style.visibility</p:attrName>
                                        </p:attrNameLst>
                                      </p:cBhvr>
                                      <p:to>
                                        <p:strVal val="hidden"/>
                                      </p:to>
                                    </p:set>
                                  </p:subTnLst>
                                </p:cTn>
                              </p:par>
                            </p:childTnLst>
                          </p:cTn>
                        </p:par>
                        <p:par>
                          <p:cTn id="36" fill="hold">
                            <p:stCondLst>
                              <p:cond delay="2025"/>
                            </p:stCondLst>
                            <p:childTnLst>
                              <p:par>
                                <p:cTn id="37" presetID="11" presetClass="entr" presetSubtype="0" fill="hold" grpId="0" nodeType="afterEffect">
                                  <p:stCondLst>
                                    <p:cond delay="0"/>
                                  </p:stCondLst>
                                  <p:childTnLst>
                                    <p:set>
                                      <p:cBhvr>
                                        <p:cTn id="38" dur="75">
                                          <p:stCondLst>
                                            <p:cond delay="0"/>
                                          </p:stCondLst>
                                        </p:cTn>
                                        <p:tgtEl>
                                          <p:spTgt spid="103435"/>
                                        </p:tgtEl>
                                        <p:attrNameLst>
                                          <p:attrName>style.visibility</p:attrName>
                                        </p:attrNameLst>
                                      </p:cBhvr>
                                      <p:to>
                                        <p:strVal val="visible"/>
                                      </p:to>
                                    </p:set>
                                  </p:childTnLst>
                                  <p:subTnLst>
                                    <p:set>
                                      <p:cBhvr override="childStyle">
                                        <p:cTn dur="1" fill="hold" display="0" masterRel="nextClick" afterEffect="1"/>
                                        <p:tgtEl>
                                          <p:spTgt spid="103435"/>
                                        </p:tgtEl>
                                        <p:attrNameLst>
                                          <p:attrName>style.visibility</p:attrName>
                                        </p:attrNameLst>
                                      </p:cBhvr>
                                      <p:to>
                                        <p:strVal val="hidden"/>
                                      </p:to>
                                    </p:set>
                                  </p:subTnLst>
                                </p:cTn>
                              </p:par>
                            </p:childTnLst>
                          </p:cTn>
                        </p:par>
                        <p:par>
                          <p:cTn id="39" fill="hold">
                            <p:stCondLst>
                              <p:cond delay="2100"/>
                            </p:stCondLst>
                            <p:childTnLst>
                              <p:par>
                                <p:cTn id="40" presetID="11" presetClass="entr" presetSubtype="0" fill="hold" grpId="0" nodeType="afterEffect">
                                  <p:stCondLst>
                                    <p:cond delay="0"/>
                                  </p:stCondLst>
                                  <p:childTnLst>
                                    <p:set>
                                      <p:cBhvr>
                                        <p:cTn id="41" dur="75">
                                          <p:stCondLst>
                                            <p:cond delay="0"/>
                                          </p:stCondLst>
                                        </p:cTn>
                                        <p:tgtEl>
                                          <p:spTgt spid="103436"/>
                                        </p:tgtEl>
                                        <p:attrNameLst>
                                          <p:attrName>style.visibility</p:attrName>
                                        </p:attrNameLst>
                                      </p:cBhvr>
                                      <p:to>
                                        <p:strVal val="visible"/>
                                      </p:to>
                                    </p:set>
                                  </p:childTnLst>
                                  <p:subTnLst>
                                    <p:set>
                                      <p:cBhvr override="childStyle">
                                        <p:cTn dur="1" fill="hold" display="0" masterRel="nextClick" afterEffect="1"/>
                                        <p:tgtEl>
                                          <p:spTgt spid="103436"/>
                                        </p:tgtEl>
                                        <p:attrNameLst>
                                          <p:attrName>style.visibility</p:attrName>
                                        </p:attrNameLst>
                                      </p:cBhvr>
                                      <p:to>
                                        <p:strVal val="hidden"/>
                                      </p:to>
                                    </p:set>
                                  </p:subTnLst>
                                </p:cTn>
                              </p:par>
                            </p:childTnLst>
                          </p:cTn>
                        </p:par>
                        <p:par>
                          <p:cTn id="42" fill="hold">
                            <p:stCondLst>
                              <p:cond delay="2175"/>
                            </p:stCondLst>
                            <p:childTnLst>
                              <p:par>
                                <p:cTn id="43" presetID="11" presetClass="entr" presetSubtype="0" fill="hold" grpId="0" nodeType="afterEffect">
                                  <p:stCondLst>
                                    <p:cond delay="0"/>
                                  </p:stCondLst>
                                  <p:childTnLst>
                                    <p:set>
                                      <p:cBhvr>
                                        <p:cTn id="44" dur="75">
                                          <p:stCondLst>
                                            <p:cond delay="0"/>
                                          </p:stCondLst>
                                        </p:cTn>
                                        <p:tgtEl>
                                          <p:spTgt spid="103437"/>
                                        </p:tgtEl>
                                        <p:attrNameLst>
                                          <p:attrName>style.visibility</p:attrName>
                                        </p:attrNameLst>
                                      </p:cBhvr>
                                      <p:to>
                                        <p:strVal val="visible"/>
                                      </p:to>
                                    </p:set>
                                  </p:childTnLst>
                                  <p:subTnLst>
                                    <p:set>
                                      <p:cBhvr override="childStyle">
                                        <p:cTn dur="1" fill="hold" display="0" masterRel="nextClick" afterEffect="1"/>
                                        <p:tgtEl>
                                          <p:spTgt spid="103437"/>
                                        </p:tgtEl>
                                        <p:attrNameLst>
                                          <p:attrName>style.visibility</p:attrName>
                                        </p:attrNameLst>
                                      </p:cBhvr>
                                      <p:to>
                                        <p:strVal val="hidden"/>
                                      </p:to>
                                    </p:set>
                                  </p:subTnLst>
                                </p:cTn>
                              </p:par>
                            </p:childTnLst>
                          </p:cTn>
                        </p:par>
                        <p:par>
                          <p:cTn id="45" fill="hold">
                            <p:stCondLst>
                              <p:cond delay="2250"/>
                            </p:stCondLst>
                            <p:childTnLst>
                              <p:par>
                                <p:cTn id="46" presetID="11" presetClass="entr" presetSubtype="0" fill="hold" grpId="0" nodeType="afterEffect">
                                  <p:stCondLst>
                                    <p:cond delay="0"/>
                                  </p:stCondLst>
                                  <p:childTnLst>
                                    <p:set>
                                      <p:cBhvr>
                                        <p:cTn id="47" dur="75">
                                          <p:stCondLst>
                                            <p:cond delay="0"/>
                                          </p:stCondLst>
                                        </p:cTn>
                                        <p:tgtEl>
                                          <p:spTgt spid="103438"/>
                                        </p:tgtEl>
                                        <p:attrNameLst>
                                          <p:attrName>style.visibility</p:attrName>
                                        </p:attrNameLst>
                                      </p:cBhvr>
                                      <p:to>
                                        <p:strVal val="visible"/>
                                      </p:to>
                                    </p:set>
                                  </p:childTnLst>
                                  <p:subTnLst>
                                    <p:set>
                                      <p:cBhvr override="childStyle">
                                        <p:cTn dur="1" fill="hold" display="0" masterRel="nextClick" afterEffect="1"/>
                                        <p:tgtEl>
                                          <p:spTgt spid="103438"/>
                                        </p:tgtEl>
                                        <p:attrNameLst>
                                          <p:attrName>style.visibility</p:attrName>
                                        </p:attrNameLst>
                                      </p:cBhvr>
                                      <p:to>
                                        <p:strVal val="hidden"/>
                                      </p:to>
                                    </p:set>
                                  </p:subTnLst>
                                </p:cTn>
                              </p:par>
                            </p:childTnLst>
                          </p:cTn>
                        </p:par>
                        <p:par>
                          <p:cTn id="48" fill="hold">
                            <p:stCondLst>
                              <p:cond delay="2325"/>
                            </p:stCondLst>
                            <p:childTnLst>
                              <p:par>
                                <p:cTn id="49" presetID="11" presetClass="entr" presetSubtype="0" fill="hold" grpId="0" nodeType="afterEffect">
                                  <p:stCondLst>
                                    <p:cond delay="0"/>
                                  </p:stCondLst>
                                  <p:childTnLst>
                                    <p:set>
                                      <p:cBhvr>
                                        <p:cTn id="50" dur="75">
                                          <p:stCondLst>
                                            <p:cond delay="0"/>
                                          </p:stCondLst>
                                        </p:cTn>
                                        <p:tgtEl>
                                          <p:spTgt spid="103439"/>
                                        </p:tgtEl>
                                        <p:attrNameLst>
                                          <p:attrName>style.visibility</p:attrName>
                                        </p:attrNameLst>
                                      </p:cBhvr>
                                      <p:to>
                                        <p:strVal val="visible"/>
                                      </p:to>
                                    </p:set>
                                  </p:childTnLst>
                                  <p:subTnLst>
                                    <p:set>
                                      <p:cBhvr override="childStyle">
                                        <p:cTn dur="1" fill="hold" display="0" masterRel="nextClick" afterEffect="1"/>
                                        <p:tgtEl>
                                          <p:spTgt spid="103439"/>
                                        </p:tgtEl>
                                        <p:attrNameLst>
                                          <p:attrName>style.visibility</p:attrName>
                                        </p:attrNameLst>
                                      </p:cBhvr>
                                      <p:to>
                                        <p:strVal val="hidden"/>
                                      </p:to>
                                    </p:set>
                                  </p:subTnLst>
                                </p:cTn>
                              </p:par>
                            </p:childTnLst>
                          </p:cTn>
                        </p:par>
                        <p:par>
                          <p:cTn id="51" fill="hold">
                            <p:stCondLst>
                              <p:cond delay="2400"/>
                            </p:stCondLst>
                            <p:childTnLst>
                              <p:par>
                                <p:cTn id="52" presetID="11" presetClass="entr" presetSubtype="0" fill="hold" grpId="0" nodeType="afterEffect">
                                  <p:stCondLst>
                                    <p:cond delay="0"/>
                                  </p:stCondLst>
                                  <p:childTnLst>
                                    <p:set>
                                      <p:cBhvr>
                                        <p:cTn id="53" dur="75">
                                          <p:stCondLst>
                                            <p:cond delay="0"/>
                                          </p:stCondLst>
                                        </p:cTn>
                                        <p:tgtEl>
                                          <p:spTgt spid="103440"/>
                                        </p:tgtEl>
                                        <p:attrNameLst>
                                          <p:attrName>style.visibility</p:attrName>
                                        </p:attrNameLst>
                                      </p:cBhvr>
                                      <p:to>
                                        <p:strVal val="visible"/>
                                      </p:to>
                                    </p:set>
                                  </p:childTnLst>
                                  <p:subTnLst>
                                    <p:set>
                                      <p:cBhvr override="childStyle">
                                        <p:cTn dur="1" fill="hold" display="0" masterRel="nextClick" afterEffect="1"/>
                                        <p:tgtEl>
                                          <p:spTgt spid="103440"/>
                                        </p:tgtEl>
                                        <p:attrNameLst>
                                          <p:attrName>style.visibility</p:attrName>
                                        </p:attrNameLst>
                                      </p:cBhvr>
                                      <p:to>
                                        <p:strVal val="hidden"/>
                                      </p:to>
                                    </p:set>
                                  </p:subTnLst>
                                </p:cTn>
                              </p:par>
                            </p:childTnLst>
                          </p:cTn>
                        </p:par>
                        <p:par>
                          <p:cTn id="54" fill="hold">
                            <p:stCondLst>
                              <p:cond delay="2475"/>
                            </p:stCondLst>
                            <p:childTnLst>
                              <p:par>
                                <p:cTn id="55" presetID="11" presetClass="entr" presetSubtype="0" fill="hold" grpId="0" nodeType="afterEffect">
                                  <p:stCondLst>
                                    <p:cond delay="0"/>
                                  </p:stCondLst>
                                  <p:childTnLst>
                                    <p:set>
                                      <p:cBhvr>
                                        <p:cTn id="56" dur="75">
                                          <p:stCondLst>
                                            <p:cond delay="0"/>
                                          </p:stCondLst>
                                        </p:cTn>
                                        <p:tgtEl>
                                          <p:spTgt spid="103441"/>
                                        </p:tgtEl>
                                        <p:attrNameLst>
                                          <p:attrName>style.visibility</p:attrName>
                                        </p:attrNameLst>
                                      </p:cBhvr>
                                      <p:to>
                                        <p:strVal val="visible"/>
                                      </p:to>
                                    </p:set>
                                  </p:childTnLst>
                                  <p:subTnLst>
                                    <p:set>
                                      <p:cBhvr override="childStyle">
                                        <p:cTn dur="1" fill="hold" display="0" masterRel="nextClick" afterEffect="1"/>
                                        <p:tgtEl>
                                          <p:spTgt spid="103441"/>
                                        </p:tgtEl>
                                        <p:attrNameLst>
                                          <p:attrName>style.visibility</p:attrName>
                                        </p:attrNameLst>
                                      </p:cBhvr>
                                      <p:to>
                                        <p:strVal val="hidden"/>
                                      </p:to>
                                    </p:set>
                                  </p:subTnLst>
                                </p:cTn>
                              </p:par>
                            </p:childTnLst>
                          </p:cTn>
                        </p:par>
                        <p:par>
                          <p:cTn id="57" fill="hold">
                            <p:stCondLst>
                              <p:cond delay="2550"/>
                            </p:stCondLst>
                            <p:childTnLst>
                              <p:par>
                                <p:cTn id="58" presetID="11" presetClass="entr" presetSubtype="0" fill="hold" grpId="0" nodeType="afterEffect">
                                  <p:stCondLst>
                                    <p:cond delay="0"/>
                                  </p:stCondLst>
                                  <p:childTnLst>
                                    <p:set>
                                      <p:cBhvr>
                                        <p:cTn id="59" dur="75">
                                          <p:stCondLst>
                                            <p:cond delay="0"/>
                                          </p:stCondLst>
                                        </p:cTn>
                                        <p:tgtEl>
                                          <p:spTgt spid="103442"/>
                                        </p:tgtEl>
                                        <p:attrNameLst>
                                          <p:attrName>style.visibility</p:attrName>
                                        </p:attrNameLst>
                                      </p:cBhvr>
                                      <p:to>
                                        <p:strVal val="visible"/>
                                      </p:to>
                                    </p:set>
                                  </p:childTnLst>
                                  <p:subTnLst>
                                    <p:set>
                                      <p:cBhvr override="childStyle">
                                        <p:cTn dur="1" fill="hold" display="0" masterRel="nextClick" afterEffect="1"/>
                                        <p:tgtEl>
                                          <p:spTgt spid="103442"/>
                                        </p:tgtEl>
                                        <p:attrNameLst>
                                          <p:attrName>style.visibility</p:attrName>
                                        </p:attrNameLst>
                                      </p:cBhvr>
                                      <p:to>
                                        <p:strVal val="hidden"/>
                                      </p:to>
                                    </p:set>
                                  </p:subTnLst>
                                </p:cTn>
                              </p:par>
                            </p:childTnLst>
                          </p:cTn>
                        </p:par>
                        <p:par>
                          <p:cTn id="60" fill="hold">
                            <p:stCondLst>
                              <p:cond delay="2625"/>
                            </p:stCondLst>
                            <p:childTnLst>
                              <p:par>
                                <p:cTn id="61" presetID="11" presetClass="entr" presetSubtype="0" fill="hold" grpId="0" nodeType="afterEffect">
                                  <p:stCondLst>
                                    <p:cond delay="0"/>
                                  </p:stCondLst>
                                  <p:childTnLst>
                                    <p:set>
                                      <p:cBhvr>
                                        <p:cTn id="62" dur="75">
                                          <p:stCondLst>
                                            <p:cond delay="0"/>
                                          </p:stCondLst>
                                        </p:cTn>
                                        <p:tgtEl>
                                          <p:spTgt spid="103443"/>
                                        </p:tgtEl>
                                        <p:attrNameLst>
                                          <p:attrName>style.visibility</p:attrName>
                                        </p:attrNameLst>
                                      </p:cBhvr>
                                      <p:to>
                                        <p:strVal val="visible"/>
                                      </p:to>
                                    </p:set>
                                  </p:childTnLst>
                                  <p:subTnLst>
                                    <p:set>
                                      <p:cBhvr override="childStyle">
                                        <p:cTn dur="1" fill="hold" display="0" masterRel="nextClick" afterEffect="1"/>
                                        <p:tgtEl>
                                          <p:spTgt spid="103443"/>
                                        </p:tgtEl>
                                        <p:attrNameLst>
                                          <p:attrName>style.visibility</p:attrName>
                                        </p:attrNameLst>
                                      </p:cBhvr>
                                      <p:to>
                                        <p:strVal val="hidden"/>
                                      </p:to>
                                    </p:set>
                                  </p:subTnLst>
                                </p:cTn>
                              </p:par>
                            </p:childTnLst>
                          </p:cTn>
                        </p:par>
                        <p:par>
                          <p:cTn id="63" fill="hold">
                            <p:stCondLst>
                              <p:cond delay="2700"/>
                            </p:stCondLst>
                            <p:childTnLst>
                              <p:par>
                                <p:cTn id="64" presetID="11" presetClass="entr" presetSubtype="0" fill="hold" grpId="0" nodeType="afterEffect">
                                  <p:stCondLst>
                                    <p:cond delay="0"/>
                                  </p:stCondLst>
                                  <p:childTnLst>
                                    <p:set>
                                      <p:cBhvr>
                                        <p:cTn id="65" dur="75">
                                          <p:stCondLst>
                                            <p:cond delay="0"/>
                                          </p:stCondLst>
                                        </p:cTn>
                                        <p:tgtEl>
                                          <p:spTgt spid="103444"/>
                                        </p:tgtEl>
                                        <p:attrNameLst>
                                          <p:attrName>style.visibility</p:attrName>
                                        </p:attrNameLst>
                                      </p:cBhvr>
                                      <p:to>
                                        <p:strVal val="visible"/>
                                      </p:to>
                                    </p:set>
                                  </p:childTnLst>
                                  <p:subTnLst>
                                    <p:set>
                                      <p:cBhvr override="childStyle">
                                        <p:cTn dur="1" fill="hold" display="0" masterRel="nextClick" afterEffect="1"/>
                                        <p:tgtEl>
                                          <p:spTgt spid="103444"/>
                                        </p:tgtEl>
                                        <p:attrNameLst>
                                          <p:attrName>style.visibility</p:attrName>
                                        </p:attrNameLst>
                                      </p:cBhvr>
                                      <p:to>
                                        <p:strVal val="hidden"/>
                                      </p:to>
                                    </p:set>
                                  </p:subTnLst>
                                </p:cTn>
                              </p:par>
                            </p:childTnLst>
                          </p:cTn>
                        </p:par>
                        <p:par>
                          <p:cTn id="66" fill="hold">
                            <p:stCondLst>
                              <p:cond delay="2775"/>
                            </p:stCondLst>
                            <p:childTnLst>
                              <p:par>
                                <p:cTn id="67" presetID="1" presetClass="entr" presetSubtype="0" fill="hold" grpId="0" nodeType="afterEffect">
                                  <p:stCondLst>
                                    <p:cond delay="0"/>
                                  </p:stCondLst>
                                  <p:childTnLst>
                                    <p:set>
                                      <p:cBhvr>
                                        <p:cTn id="68" dur="1" fill="hold">
                                          <p:stCondLst>
                                            <p:cond delay="499"/>
                                          </p:stCondLst>
                                        </p:cTn>
                                        <p:tgtEl>
                                          <p:spTgt spid="103445"/>
                                        </p:tgtEl>
                                        <p:attrNameLst>
                                          <p:attrName>style.visibility</p:attrName>
                                        </p:attrNameLst>
                                      </p:cBhvr>
                                      <p:to>
                                        <p:strVal val="visible"/>
                                      </p:to>
                                    </p:set>
                                  </p:childTnLst>
                                </p:cTn>
                              </p:par>
                            </p:childTnLst>
                          </p:cTn>
                        </p:par>
                        <p:par>
                          <p:cTn id="69" fill="hold">
                            <p:stCondLst>
                              <p:cond delay="3275"/>
                            </p:stCondLst>
                            <p:childTnLst>
                              <p:par>
                                <p:cTn id="70" presetID="9" presetClass="entr" presetSubtype="0" fill="hold" grpId="0" nodeType="afterEffect">
                                  <p:stCondLst>
                                    <p:cond delay="0"/>
                                  </p:stCondLst>
                                  <p:childTnLst>
                                    <p:set>
                                      <p:cBhvr>
                                        <p:cTn id="71" dur="1" fill="hold">
                                          <p:stCondLst>
                                            <p:cond delay="0"/>
                                          </p:stCondLst>
                                        </p:cTn>
                                        <p:tgtEl>
                                          <p:spTgt spid="103474"/>
                                        </p:tgtEl>
                                        <p:attrNameLst>
                                          <p:attrName>style.visibility</p:attrName>
                                        </p:attrNameLst>
                                      </p:cBhvr>
                                      <p:to>
                                        <p:strVal val="visible"/>
                                      </p:to>
                                    </p:set>
                                    <p:animEffect transition="in" filter="dissolve">
                                      <p:cBhvr>
                                        <p:cTn id="72" dur="500"/>
                                        <p:tgtEl>
                                          <p:spTgt spid="103474"/>
                                        </p:tgtEl>
                                      </p:cBhvr>
                                    </p:animEffect>
                                  </p:childTnLst>
                                </p:cTn>
                              </p:par>
                            </p:childTnLst>
                          </p:cTn>
                        </p:par>
                        <p:par>
                          <p:cTn id="73" fill="hold">
                            <p:stCondLst>
                              <p:cond delay="3775"/>
                            </p:stCondLst>
                            <p:childTnLst>
                              <p:par>
                                <p:cTn id="74" presetID="4" presetClass="entr" presetSubtype="32" fill="hold" grpId="0" nodeType="afterEffect">
                                  <p:stCondLst>
                                    <p:cond delay="0"/>
                                  </p:stCondLst>
                                  <p:childTnLst>
                                    <p:set>
                                      <p:cBhvr>
                                        <p:cTn id="75" dur="1" fill="hold">
                                          <p:stCondLst>
                                            <p:cond delay="0"/>
                                          </p:stCondLst>
                                        </p:cTn>
                                        <p:tgtEl>
                                          <p:spTgt spid="103449"/>
                                        </p:tgtEl>
                                        <p:attrNameLst>
                                          <p:attrName>style.visibility</p:attrName>
                                        </p:attrNameLst>
                                      </p:cBhvr>
                                      <p:to>
                                        <p:strVal val="visible"/>
                                      </p:to>
                                    </p:set>
                                    <p:animEffect transition="in" filter="box(out)">
                                      <p:cBhvr>
                                        <p:cTn id="76" dur="500"/>
                                        <p:tgtEl>
                                          <p:spTgt spid="103449"/>
                                        </p:tgtEl>
                                      </p:cBhvr>
                                    </p:animEffect>
                                  </p:childTnLst>
                                </p:cTn>
                              </p:par>
                            </p:childTnLst>
                          </p:cTn>
                        </p:par>
                        <p:par>
                          <p:cTn id="77" fill="hold">
                            <p:stCondLst>
                              <p:cond delay="4275"/>
                            </p:stCondLst>
                            <p:childTnLst>
                              <p:par>
                                <p:cTn id="78" presetID="11" presetClass="entr" presetSubtype="0" fill="hold" nodeType="afterEffect">
                                  <p:stCondLst>
                                    <p:cond delay="0"/>
                                  </p:stCondLst>
                                  <p:childTnLst>
                                    <p:set>
                                      <p:cBhvr>
                                        <p:cTn id="79" dur="75">
                                          <p:stCondLst>
                                            <p:cond delay="0"/>
                                          </p:stCondLst>
                                        </p:cTn>
                                        <p:tgtEl>
                                          <p:spTgt spid="103450"/>
                                        </p:tgtEl>
                                        <p:attrNameLst>
                                          <p:attrName>style.visibility</p:attrName>
                                        </p:attrNameLst>
                                      </p:cBhvr>
                                      <p:to>
                                        <p:strVal val="visible"/>
                                      </p:to>
                                    </p:set>
                                  </p:childTnLst>
                                </p:cTn>
                              </p:par>
                            </p:childTnLst>
                          </p:cTn>
                        </p:par>
                        <p:par>
                          <p:cTn id="80" fill="hold">
                            <p:stCondLst>
                              <p:cond delay="4350"/>
                            </p:stCondLst>
                            <p:childTnLst>
                              <p:par>
                                <p:cTn id="81" presetID="11" presetClass="entr" presetSubtype="0" fill="hold" nodeType="afterEffect">
                                  <p:stCondLst>
                                    <p:cond delay="0"/>
                                  </p:stCondLst>
                                  <p:childTnLst>
                                    <p:set>
                                      <p:cBhvr>
                                        <p:cTn id="82" dur="75">
                                          <p:stCondLst>
                                            <p:cond delay="0"/>
                                          </p:stCondLst>
                                        </p:cTn>
                                        <p:tgtEl>
                                          <p:spTgt spid="103451"/>
                                        </p:tgtEl>
                                        <p:attrNameLst>
                                          <p:attrName>style.visibility</p:attrName>
                                        </p:attrNameLst>
                                      </p:cBhvr>
                                      <p:to>
                                        <p:strVal val="visible"/>
                                      </p:to>
                                    </p:set>
                                  </p:childTnLst>
                                </p:cTn>
                              </p:par>
                            </p:childTnLst>
                          </p:cTn>
                        </p:par>
                        <p:par>
                          <p:cTn id="83" fill="hold">
                            <p:stCondLst>
                              <p:cond delay="4425"/>
                            </p:stCondLst>
                            <p:childTnLst>
                              <p:par>
                                <p:cTn id="84" presetID="1" presetClass="entr" presetSubtype="0" fill="hold" nodeType="afterEffect">
                                  <p:stCondLst>
                                    <p:cond delay="0"/>
                                  </p:stCondLst>
                                  <p:childTnLst>
                                    <p:set>
                                      <p:cBhvr>
                                        <p:cTn id="85" dur="1" fill="hold">
                                          <p:stCondLst>
                                            <p:cond delay="499"/>
                                          </p:stCondLst>
                                        </p:cTn>
                                        <p:tgtEl>
                                          <p:spTgt spid="377857"/>
                                        </p:tgtEl>
                                        <p:attrNameLst>
                                          <p:attrName>style.visibility</p:attrName>
                                        </p:attrNameLst>
                                      </p:cBhvr>
                                      <p:to>
                                        <p:strVal val="visible"/>
                                      </p:to>
                                    </p:set>
                                  </p:childTnLst>
                                </p:cTn>
                              </p:par>
                            </p:childTnLst>
                          </p:cTn>
                        </p:par>
                        <p:par>
                          <p:cTn id="86" fill="hold">
                            <p:stCondLst>
                              <p:cond delay="4925"/>
                            </p:stCondLst>
                            <p:childTnLst>
                              <p:par>
                                <p:cTn id="87" presetID="11" presetClass="entr" presetSubtype="0" fill="hold" grpId="0" nodeType="afterEffect">
                                  <p:stCondLst>
                                    <p:cond delay="0"/>
                                  </p:stCondLst>
                                  <p:childTnLst>
                                    <p:set>
                                      <p:cBhvr>
                                        <p:cTn id="88" dur="75">
                                          <p:stCondLst>
                                            <p:cond delay="0"/>
                                          </p:stCondLst>
                                        </p:cTn>
                                        <p:tgtEl>
                                          <p:spTgt spid="103453"/>
                                        </p:tgtEl>
                                        <p:attrNameLst>
                                          <p:attrName>style.visibility</p:attrName>
                                        </p:attrNameLst>
                                      </p:cBhvr>
                                      <p:to>
                                        <p:strVal val="visible"/>
                                      </p:to>
                                    </p:set>
                                  </p:childTnLst>
                                  <p:subTnLst>
                                    <p:set>
                                      <p:cBhvr override="childStyle">
                                        <p:cTn dur="1" fill="hold" display="0" masterRel="nextClick" afterEffect="1"/>
                                        <p:tgtEl>
                                          <p:spTgt spid="103453"/>
                                        </p:tgtEl>
                                        <p:attrNameLst>
                                          <p:attrName>style.visibility</p:attrName>
                                        </p:attrNameLst>
                                      </p:cBhvr>
                                      <p:to>
                                        <p:strVal val="hidden"/>
                                      </p:to>
                                    </p:set>
                                  </p:subTnLst>
                                </p:cTn>
                              </p:par>
                            </p:childTnLst>
                          </p:cTn>
                        </p:par>
                        <p:par>
                          <p:cTn id="89" fill="hold">
                            <p:stCondLst>
                              <p:cond delay="5000"/>
                            </p:stCondLst>
                            <p:childTnLst>
                              <p:par>
                                <p:cTn id="90" presetID="11" presetClass="entr" presetSubtype="0" fill="hold" grpId="0" nodeType="afterEffect">
                                  <p:stCondLst>
                                    <p:cond delay="0"/>
                                  </p:stCondLst>
                                  <p:childTnLst>
                                    <p:set>
                                      <p:cBhvr>
                                        <p:cTn id="91" dur="75">
                                          <p:stCondLst>
                                            <p:cond delay="0"/>
                                          </p:stCondLst>
                                        </p:cTn>
                                        <p:tgtEl>
                                          <p:spTgt spid="103454"/>
                                        </p:tgtEl>
                                        <p:attrNameLst>
                                          <p:attrName>style.visibility</p:attrName>
                                        </p:attrNameLst>
                                      </p:cBhvr>
                                      <p:to>
                                        <p:strVal val="visible"/>
                                      </p:to>
                                    </p:set>
                                  </p:childTnLst>
                                  <p:subTnLst>
                                    <p:set>
                                      <p:cBhvr override="childStyle">
                                        <p:cTn dur="1" fill="hold" display="0" masterRel="nextClick" afterEffect="1"/>
                                        <p:tgtEl>
                                          <p:spTgt spid="103454"/>
                                        </p:tgtEl>
                                        <p:attrNameLst>
                                          <p:attrName>style.visibility</p:attrName>
                                        </p:attrNameLst>
                                      </p:cBhvr>
                                      <p:to>
                                        <p:strVal val="hidden"/>
                                      </p:to>
                                    </p:set>
                                  </p:subTnLst>
                                </p:cTn>
                              </p:par>
                            </p:childTnLst>
                          </p:cTn>
                        </p:par>
                        <p:par>
                          <p:cTn id="92" fill="hold">
                            <p:stCondLst>
                              <p:cond delay="5075"/>
                            </p:stCondLst>
                            <p:childTnLst>
                              <p:par>
                                <p:cTn id="93" presetID="11" presetClass="entr" presetSubtype="0" fill="hold" grpId="0" nodeType="afterEffect">
                                  <p:stCondLst>
                                    <p:cond delay="0"/>
                                  </p:stCondLst>
                                  <p:childTnLst>
                                    <p:set>
                                      <p:cBhvr>
                                        <p:cTn id="94" dur="75">
                                          <p:stCondLst>
                                            <p:cond delay="0"/>
                                          </p:stCondLst>
                                        </p:cTn>
                                        <p:tgtEl>
                                          <p:spTgt spid="103455"/>
                                        </p:tgtEl>
                                        <p:attrNameLst>
                                          <p:attrName>style.visibility</p:attrName>
                                        </p:attrNameLst>
                                      </p:cBhvr>
                                      <p:to>
                                        <p:strVal val="visible"/>
                                      </p:to>
                                    </p:set>
                                  </p:childTnLst>
                                  <p:subTnLst>
                                    <p:set>
                                      <p:cBhvr override="childStyle">
                                        <p:cTn dur="1" fill="hold" display="0" masterRel="nextClick" afterEffect="1"/>
                                        <p:tgtEl>
                                          <p:spTgt spid="103455"/>
                                        </p:tgtEl>
                                        <p:attrNameLst>
                                          <p:attrName>style.visibility</p:attrName>
                                        </p:attrNameLst>
                                      </p:cBhvr>
                                      <p:to>
                                        <p:strVal val="hidden"/>
                                      </p:to>
                                    </p:set>
                                  </p:subTnLst>
                                </p:cTn>
                              </p:par>
                            </p:childTnLst>
                          </p:cTn>
                        </p:par>
                        <p:par>
                          <p:cTn id="95" fill="hold">
                            <p:stCondLst>
                              <p:cond delay="5150"/>
                            </p:stCondLst>
                            <p:childTnLst>
                              <p:par>
                                <p:cTn id="96" presetID="11" presetClass="entr" presetSubtype="0" fill="hold" grpId="0" nodeType="afterEffect">
                                  <p:stCondLst>
                                    <p:cond delay="0"/>
                                  </p:stCondLst>
                                  <p:childTnLst>
                                    <p:set>
                                      <p:cBhvr>
                                        <p:cTn id="97" dur="75">
                                          <p:stCondLst>
                                            <p:cond delay="0"/>
                                          </p:stCondLst>
                                        </p:cTn>
                                        <p:tgtEl>
                                          <p:spTgt spid="103456"/>
                                        </p:tgtEl>
                                        <p:attrNameLst>
                                          <p:attrName>style.visibility</p:attrName>
                                        </p:attrNameLst>
                                      </p:cBhvr>
                                      <p:to>
                                        <p:strVal val="visible"/>
                                      </p:to>
                                    </p:set>
                                  </p:childTnLst>
                                  <p:subTnLst>
                                    <p:set>
                                      <p:cBhvr override="childStyle">
                                        <p:cTn dur="1" fill="hold" display="0" masterRel="nextClick" afterEffect="1"/>
                                        <p:tgtEl>
                                          <p:spTgt spid="103456"/>
                                        </p:tgtEl>
                                        <p:attrNameLst>
                                          <p:attrName>style.visibility</p:attrName>
                                        </p:attrNameLst>
                                      </p:cBhvr>
                                      <p:to>
                                        <p:strVal val="hidden"/>
                                      </p:to>
                                    </p:set>
                                  </p:subTnLst>
                                </p:cTn>
                              </p:par>
                            </p:childTnLst>
                          </p:cTn>
                        </p:par>
                        <p:par>
                          <p:cTn id="98" fill="hold">
                            <p:stCondLst>
                              <p:cond delay="5225"/>
                            </p:stCondLst>
                            <p:childTnLst>
                              <p:par>
                                <p:cTn id="99" presetID="11" presetClass="entr" presetSubtype="0" fill="hold" grpId="0" nodeType="afterEffect">
                                  <p:stCondLst>
                                    <p:cond delay="0"/>
                                  </p:stCondLst>
                                  <p:childTnLst>
                                    <p:set>
                                      <p:cBhvr>
                                        <p:cTn id="100" dur="75">
                                          <p:stCondLst>
                                            <p:cond delay="0"/>
                                          </p:stCondLst>
                                        </p:cTn>
                                        <p:tgtEl>
                                          <p:spTgt spid="103457"/>
                                        </p:tgtEl>
                                        <p:attrNameLst>
                                          <p:attrName>style.visibility</p:attrName>
                                        </p:attrNameLst>
                                      </p:cBhvr>
                                      <p:to>
                                        <p:strVal val="visible"/>
                                      </p:to>
                                    </p:set>
                                  </p:childTnLst>
                                  <p:subTnLst>
                                    <p:set>
                                      <p:cBhvr override="childStyle">
                                        <p:cTn dur="1" fill="hold" display="0" masterRel="nextClick" afterEffect="1"/>
                                        <p:tgtEl>
                                          <p:spTgt spid="103457"/>
                                        </p:tgtEl>
                                        <p:attrNameLst>
                                          <p:attrName>style.visibility</p:attrName>
                                        </p:attrNameLst>
                                      </p:cBhvr>
                                      <p:to>
                                        <p:strVal val="hidden"/>
                                      </p:to>
                                    </p:set>
                                  </p:subTnLst>
                                </p:cTn>
                              </p:par>
                            </p:childTnLst>
                          </p:cTn>
                        </p:par>
                        <p:par>
                          <p:cTn id="101" fill="hold">
                            <p:stCondLst>
                              <p:cond delay="5300"/>
                            </p:stCondLst>
                            <p:childTnLst>
                              <p:par>
                                <p:cTn id="102" presetID="11" presetClass="entr" presetSubtype="0" fill="hold" grpId="0" nodeType="afterEffect">
                                  <p:stCondLst>
                                    <p:cond delay="0"/>
                                  </p:stCondLst>
                                  <p:childTnLst>
                                    <p:set>
                                      <p:cBhvr>
                                        <p:cTn id="103" dur="75">
                                          <p:stCondLst>
                                            <p:cond delay="0"/>
                                          </p:stCondLst>
                                        </p:cTn>
                                        <p:tgtEl>
                                          <p:spTgt spid="103458"/>
                                        </p:tgtEl>
                                        <p:attrNameLst>
                                          <p:attrName>style.visibility</p:attrName>
                                        </p:attrNameLst>
                                      </p:cBhvr>
                                      <p:to>
                                        <p:strVal val="visible"/>
                                      </p:to>
                                    </p:set>
                                  </p:childTnLst>
                                  <p:subTnLst>
                                    <p:set>
                                      <p:cBhvr override="childStyle">
                                        <p:cTn dur="1" fill="hold" display="0" masterRel="nextClick" afterEffect="1"/>
                                        <p:tgtEl>
                                          <p:spTgt spid="103458"/>
                                        </p:tgtEl>
                                        <p:attrNameLst>
                                          <p:attrName>style.visibility</p:attrName>
                                        </p:attrNameLst>
                                      </p:cBhvr>
                                      <p:to>
                                        <p:strVal val="hidden"/>
                                      </p:to>
                                    </p:set>
                                  </p:subTnLst>
                                </p:cTn>
                              </p:par>
                            </p:childTnLst>
                          </p:cTn>
                        </p:par>
                        <p:par>
                          <p:cTn id="104" fill="hold">
                            <p:stCondLst>
                              <p:cond delay="5375"/>
                            </p:stCondLst>
                            <p:childTnLst>
                              <p:par>
                                <p:cTn id="105" presetID="11" presetClass="entr" presetSubtype="0" fill="hold" grpId="0" nodeType="afterEffect">
                                  <p:stCondLst>
                                    <p:cond delay="0"/>
                                  </p:stCondLst>
                                  <p:childTnLst>
                                    <p:set>
                                      <p:cBhvr>
                                        <p:cTn id="106" dur="75">
                                          <p:stCondLst>
                                            <p:cond delay="0"/>
                                          </p:stCondLst>
                                        </p:cTn>
                                        <p:tgtEl>
                                          <p:spTgt spid="103459"/>
                                        </p:tgtEl>
                                        <p:attrNameLst>
                                          <p:attrName>style.visibility</p:attrName>
                                        </p:attrNameLst>
                                      </p:cBhvr>
                                      <p:to>
                                        <p:strVal val="visible"/>
                                      </p:to>
                                    </p:set>
                                  </p:childTnLst>
                                  <p:subTnLst>
                                    <p:set>
                                      <p:cBhvr override="childStyle">
                                        <p:cTn dur="1" fill="hold" display="0" masterRel="nextClick" afterEffect="1"/>
                                        <p:tgtEl>
                                          <p:spTgt spid="103459"/>
                                        </p:tgtEl>
                                        <p:attrNameLst>
                                          <p:attrName>style.visibility</p:attrName>
                                        </p:attrNameLst>
                                      </p:cBhvr>
                                      <p:to>
                                        <p:strVal val="hidden"/>
                                      </p:to>
                                    </p:set>
                                  </p:subTnLst>
                                </p:cTn>
                              </p:par>
                            </p:childTnLst>
                          </p:cTn>
                        </p:par>
                        <p:par>
                          <p:cTn id="107" fill="hold">
                            <p:stCondLst>
                              <p:cond delay="5450"/>
                            </p:stCondLst>
                            <p:childTnLst>
                              <p:par>
                                <p:cTn id="108" presetID="11" presetClass="entr" presetSubtype="0" fill="hold" grpId="0" nodeType="afterEffect">
                                  <p:stCondLst>
                                    <p:cond delay="0"/>
                                  </p:stCondLst>
                                  <p:childTnLst>
                                    <p:set>
                                      <p:cBhvr>
                                        <p:cTn id="109" dur="75">
                                          <p:stCondLst>
                                            <p:cond delay="0"/>
                                          </p:stCondLst>
                                        </p:cTn>
                                        <p:tgtEl>
                                          <p:spTgt spid="103460"/>
                                        </p:tgtEl>
                                        <p:attrNameLst>
                                          <p:attrName>style.visibility</p:attrName>
                                        </p:attrNameLst>
                                      </p:cBhvr>
                                      <p:to>
                                        <p:strVal val="visible"/>
                                      </p:to>
                                    </p:set>
                                  </p:childTnLst>
                                  <p:subTnLst>
                                    <p:set>
                                      <p:cBhvr override="childStyle">
                                        <p:cTn dur="1" fill="hold" display="0" masterRel="nextClick" afterEffect="1"/>
                                        <p:tgtEl>
                                          <p:spTgt spid="103460"/>
                                        </p:tgtEl>
                                        <p:attrNameLst>
                                          <p:attrName>style.visibility</p:attrName>
                                        </p:attrNameLst>
                                      </p:cBhvr>
                                      <p:to>
                                        <p:strVal val="hidden"/>
                                      </p:to>
                                    </p:set>
                                  </p:subTnLst>
                                </p:cTn>
                              </p:par>
                            </p:childTnLst>
                          </p:cTn>
                        </p:par>
                        <p:par>
                          <p:cTn id="110" fill="hold">
                            <p:stCondLst>
                              <p:cond delay="5525"/>
                            </p:stCondLst>
                            <p:childTnLst>
                              <p:par>
                                <p:cTn id="111" presetID="11" presetClass="entr" presetSubtype="0" fill="hold" grpId="0" nodeType="afterEffect">
                                  <p:stCondLst>
                                    <p:cond delay="0"/>
                                  </p:stCondLst>
                                  <p:childTnLst>
                                    <p:set>
                                      <p:cBhvr>
                                        <p:cTn id="112" dur="75">
                                          <p:stCondLst>
                                            <p:cond delay="0"/>
                                          </p:stCondLst>
                                        </p:cTn>
                                        <p:tgtEl>
                                          <p:spTgt spid="103461"/>
                                        </p:tgtEl>
                                        <p:attrNameLst>
                                          <p:attrName>style.visibility</p:attrName>
                                        </p:attrNameLst>
                                      </p:cBhvr>
                                      <p:to>
                                        <p:strVal val="visible"/>
                                      </p:to>
                                    </p:set>
                                  </p:childTnLst>
                                  <p:subTnLst>
                                    <p:set>
                                      <p:cBhvr override="childStyle">
                                        <p:cTn dur="1" fill="hold" display="0" masterRel="nextClick" afterEffect="1"/>
                                        <p:tgtEl>
                                          <p:spTgt spid="103461"/>
                                        </p:tgtEl>
                                        <p:attrNameLst>
                                          <p:attrName>style.visibility</p:attrName>
                                        </p:attrNameLst>
                                      </p:cBhvr>
                                      <p:to>
                                        <p:strVal val="hidden"/>
                                      </p:to>
                                    </p:set>
                                  </p:subTnLst>
                                </p:cTn>
                              </p:par>
                            </p:childTnLst>
                          </p:cTn>
                        </p:par>
                        <p:par>
                          <p:cTn id="113" fill="hold">
                            <p:stCondLst>
                              <p:cond delay="5600"/>
                            </p:stCondLst>
                            <p:childTnLst>
                              <p:par>
                                <p:cTn id="114" presetID="11" presetClass="entr" presetSubtype="0" fill="hold" grpId="0" nodeType="afterEffect">
                                  <p:stCondLst>
                                    <p:cond delay="0"/>
                                  </p:stCondLst>
                                  <p:childTnLst>
                                    <p:set>
                                      <p:cBhvr>
                                        <p:cTn id="115" dur="75">
                                          <p:stCondLst>
                                            <p:cond delay="0"/>
                                          </p:stCondLst>
                                        </p:cTn>
                                        <p:tgtEl>
                                          <p:spTgt spid="103462"/>
                                        </p:tgtEl>
                                        <p:attrNameLst>
                                          <p:attrName>style.visibility</p:attrName>
                                        </p:attrNameLst>
                                      </p:cBhvr>
                                      <p:to>
                                        <p:strVal val="visible"/>
                                      </p:to>
                                    </p:set>
                                  </p:childTnLst>
                                  <p:subTnLst>
                                    <p:set>
                                      <p:cBhvr override="childStyle">
                                        <p:cTn dur="1" fill="hold" display="0" masterRel="nextClick" afterEffect="1"/>
                                        <p:tgtEl>
                                          <p:spTgt spid="103462"/>
                                        </p:tgtEl>
                                        <p:attrNameLst>
                                          <p:attrName>style.visibility</p:attrName>
                                        </p:attrNameLst>
                                      </p:cBhvr>
                                      <p:to>
                                        <p:strVal val="hidden"/>
                                      </p:to>
                                    </p:set>
                                  </p:subTnLst>
                                </p:cTn>
                              </p:par>
                            </p:childTnLst>
                          </p:cTn>
                        </p:par>
                        <p:par>
                          <p:cTn id="116" fill="hold">
                            <p:stCondLst>
                              <p:cond delay="5675"/>
                            </p:stCondLst>
                            <p:childTnLst>
                              <p:par>
                                <p:cTn id="117" presetID="11" presetClass="entr" presetSubtype="0" fill="hold" grpId="0" nodeType="afterEffect">
                                  <p:stCondLst>
                                    <p:cond delay="0"/>
                                  </p:stCondLst>
                                  <p:childTnLst>
                                    <p:set>
                                      <p:cBhvr>
                                        <p:cTn id="118" dur="75">
                                          <p:stCondLst>
                                            <p:cond delay="0"/>
                                          </p:stCondLst>
                                        </p:cTn>
                                        <p:tgtEl>
                                          <p:spTgt spid="103463"/>
                                        </p:tgtEl>
                                        <p:attrNameLst>
                                          <p:attrName>style.visibility</p:attrName>
                                        </p:attrNameLst>
                                      </p:cBhvr>
                                      <p:to>
                                        <p:strVal val="visible"/>
                                      </p:to>
                                    </p:set>
                                  </p:childTnLst>
                                  <p:subTnLst>
                                    <p:set>
                                      <p:cBhvr override="childStyle">
                                        <p:cTn dur="1" fill="hold" display="0" masterRel="nextClick" afterEffect="1"/>
                                        <p:tgtEl>
                                          <p:spTgt spid="103463"/>
                                        </p:tgtEl>
                                        <p:attrNameLst>
                                          <p:attrName>style.visibility</p:attrName>
                                        </p:attrNameLst>
                                      </p:cBhvr>
                                      <p:to>
                                        <p:strVal val="hidden"/>
                                      </p:to>
                                    </p:set>
                                  </p:subTnLst>
                                </p:cTn>
                              </p:par>
                            </p:childTnLst>
                          </p:cTn>
                        </p:par>
                        <p:par>
                          <p:cTn id="119" fill="hold">
                            <p:stCondLst>
                              <p:cond delay="5750"/>
                            </p:stCondLst>
                            <p:childTnLst>
                              <p:par>
                                <p:cTn id="120" presetID="11" presetClass="entr" presetSubtype="0" fill="hold" grpId="0" nodeType="afterEffect">
                                  <p:stCondLst>
                                    <p:cond delay="0"/>
                                  </p:stCondLst>
                                  <p:childTnLst>
                                    <p:set>
                                      <p:cBhvr>
                                        <p:cTn id="121" dur="75">
                                          <p:stCondLst>
                                            <p:cond delay="0"/>
                                          </p:stCondLst>
                                        </p:cTn>
                                        <p:tgtEl>
                                          <p:spTgt spid="103464"/>
                                        </p:tgtEl>
                                        <p:attrNameLst>
                                          <p:attrName>style.visibility</p:attrName>
                                        </p:attrNameLst>
                                      </p:cBhvr>
                                      <p:to>
                                        <p:strVal val="visible"/>
                                      </p:to>
                                    </p:set>
                                  </p:childTnLst>
                                  <p:subTnLst>
                                    <p:set>
                                      <p:cBhvr override="childStyle">
                                        <p:cTn dur="1" fill="hold" display="0" masterRel="nextClick" afterEffect="1"/>
                                        <p:tgtEl>
                                          <p:spTgt spid="103464"/>
                                        </p:tgtEl>
                                        <p:attrNameLst>
                                          <p:attrName>style.visibility</p:attrName>
                                        </p:attrNameLst>
                                      </p:cBhvr>
                                      <p:to>
                                        <p:strVal val="hidden"/>
                                      </p:to>
                                    </p:set>
                                  </p:subTnLst>
                                </p:cTn>
                              </p:par>
                            </p:childTnLst>
                          </p:cTn>
                        </p:par>
                        <p:par>
                          <p:cTn id="122" fill="hold">
                            <p:stCondLst>
                              <p:cond delay="5825"/>
                            </p:stCondLst>
                            <p:childTnLst>
                              <p:par>
                                <p:cTn id="123" presetID="11" presetClass="entr" presetSubtype="0" fill="hold" grpId="0" nodeType="afterEffect">
                                  <p:stCondLst>
                                    <p:cond delay="0"/>
                                  </p:stCondLst>
                                  <p:childTnLst>
                                    <p:set>
                                      <p:cBhvr>
                                        <p:cTn id="124" dur="75">
                                          <p:stCondLst>
                                            <p:cond delay="0"/>
                                          </p:stCondLst>
                                        </p:cTn>
                                        <p:tgtEl>
                                          <p:spTgt spid="103465"/>
                                        </p:tgtEl>
                                        <p:attrNameLst>
                                          <p:attrName>style.visibility</p:attrName>
                                        </p:attrNameLst>
                                      </p:cBhvr>
                                      <p:to>
                                        <p:strVal val="visible"/>
                                      </p:to>
                                    </p:set>
                                  </p:childTnLst>
                                  <p:subTnLst>
                                    <p:set>
                                      <p:cBhvr override="childStyle">
                                        <p:cTn dur="1" fill="hold" display="0" masterRel="nextClick" afterEffect="1"/>
                                        <p:tgtEl>
                                          <p:spTgt spid="103465"/>
                                        </p:tgtEl>
                                        <p:attrNameLst>
                                          <p:attrName>style.visibility</p:attrName>
                                        </p:attrNameLst>
                                      </p:cBhvr>
                                      <p:to>
                                        <p:strVal val="hidden"/>
                                      </p:to>
                                    </p:set>
                                  </p:subTnLst>
                                </p:cTn>
                              </p:par>
                            </p:childTnLst>
                          </p:cTn>
                        </p:par>
                        <p:par>
                          <p:cTn id="125" fill="hold">
                            <p:stCondLst>
                              <p:cond delay="5900"/>
                            </p:stCondLst>
                            <p:childTnLst>
                              <p:par>
                                <p:cTn id="126" presetID="11" presetClass="entr" presetSubtype="0" fill="hold" grpId="0" nodeType="afterEffect">
                                  <p:stCondLst>
                                    <p:cond delay="0"/>
                                  </p:stCondLst>
                                  <p:childTnLst>
                                    <p:set>
                                      <p:cBhvr>
                                        <p:cTn id="127" dur="75">
                                          <p:stCondLst>
                                            <p:cond delay="0"/>
                                          </p:stCondLst>
                                        </p:cTn>
                                        <p:tgtEl>
                                          <p:spTgt spid="103466"/>
                                        </p:tgtEl>
                                        <p:attrNameLst>
                                          <p:attrName>style.visibility</p:attrName>
                                        </p:attrNameLst>
                                      </p:cBhvr>
                                      <p:to>
                                        <p:strVal val="visible"/>
                                      </p:to>
                                    </p:set>
                                  </p:childTnLst>
                                  <p:subTnLst>
                                    <p:set>
                                      <p:cBhvr override="childStyle">
                                        <p:cTn dur="1" fill="hold" display="0" masterRel="nextClick" afterEffect="1"/>
                                        <p:tgtEl>
                                          <p:spTgt spid="103466"/>
                                        </p:tgtEl>
                                        <p:attrNameLst>
                                          <p:attrName>style.visibility</p:attrName>
                                        </p:attrNameLst>
                                      </p:cBhvr>
                                      <p:to>
                                        <p:strVal val="hidden"/>
                                      </p:to>
                                    </p:set>
                                  </p:subTnLst>
                                </p:cTn>
                              </p:par>
                            </p:childTnLst>
                          </p:cTn>
                        </p:par>
                        <p:par>
                          <p:cTn id="128" fill="hold">
                            <p:stCondLst>
                              <p:cond delay="5975"/>
                            </p:stCondLst>
                            <p:childTnLst>
                              <p:par>
                                <p:cTn id="129" presetID="11" presetClass="entr" presetSubtype="0" fill="hold" grpId="0" nodeType="afterEffect">
                                  <p:stCondLst>
                                    <p:cond delay="0"/>
                                  </p:stCondLst>
                                  <p:childTnLst>
                                    <p:set>
                                      <p:cBhvr>
                                        <p:cTn id="130" dur="75">
                                          <p:stCondLst>
                                            <p:cond delay="0"/>
                                          </p:stCondLst>
                                        </p:cTn>
                                        <p:tgtEl>
                                          <p:spTgt spid="103467"/>
                                        </p:tgtEl>
                                        <p:attrNameLst>
                                          <p:attrName>style.visibility</p:attrName>
                                        </p:attrNameLst>
                                      </p:cBhvr>
                                      <p:to>
                                        <p:strVal val="visible"/>
                                      </p:to>
                                    </p:set>
                                  </p:childTnLst>
                                  <p:subTnLst>
                                    <p:set>
                                      <p:cBhvr override="childStyle">
                                        <p:cTn dur="1" fill="hold" display="0" masterRel="nextClick" afterEffect="1"/>
                                        <p:tgtEl>
                                          <p:spTgt spid="103467"/>
                                        </p:tgtEl>
                                        <p:attrNameLst>
                                          <p:attrName>style.visibility</p:attrName>
                                        </p:attrNameLst>
                                      </p:cBhvr>
                                      <p:to>
                                        <p:strVal val="hidden"/>
                                      </p:to>
                                    </p:set>
                                  </p:subTnLst>
                                </p:cTn>
                              </p:par>
                            </p:childTnLst>
                          </p:cTn>
                        </p:par>
                        <p:par>
                          <p:cTn id="131" fill="hold">
                            <p:stCondLst>
                              <p:cond delay="6050"/>
                            </p:stCondLst>
                            <p:childTnLst>
                              <p:par>
                                <p:cTn id="132" presetID="1" presetClass="entr" presetSubtype="0" fill="hold" grpId="0" nodeType="afterEffect">
                                  <p:stCondLst>
                                    <p:cond delay="0"/>
                                  </p:stCondLst>
                                  <p:childTnLst>
                                    <p:set>
                                      <p:cBhvr>
                                        <p:cTn id="133" dur="1" fill="hold">
                                          <p:stCondLst>
                                            <p:cond delay="499"/>
                                          </p:stCondLst>
                                        </p:cTn>
                                        <p:tgtEl>
                                          <p:spTgt spid="103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p:bldP spid="103430" grpId="0" animBg="1"/>
      <p:bldP spid="103431" grpId="0" animBg="1"/>
      <p:bldP spid="103432" grpId="0" animBg="1"/>
      <p:bldP spid="103433" grpId="0" animBg="1"/>
      <p:bldP spid="103434" grpId="0" animBg="1"/>
      <p:bldP spid="103435" grpId="0" animBg="1"/>
      <p:bldP spid="103436" grpId="0" animBg="1"/>
      <p:bldP spid="103437" grpId="0" animBg="1"/>
      <p:bldP spid="103438" grpId="0" animBg="1"/>
      <p:bldP spid="103439" grpId="0" animBg="1"/>
      <p:bldP spid="103440" grpId="0" animBg="1"/>
      <p:bldP spid="103441" grpId="0" animBg="1"/>
      <p:bldP spid="103442" grpId="0" animBg="1"/>
      <p:bldP spid="103443" grpId="0" animBg="1"/>
      <p:bldP spid="103444" grpId="0" animBg="1"/>
      <p:bldP spid="103445" grpId="0" animBg="1"/>
      <p:bldP spid="103449" grpId="0" animBg="1"/>
      <p:bldP spid="103453" grpId="0" animBg="1"/>
      <p:bldP spid="103454" grpId="0" animBg="1"/>
      <p:bldP spid="103455" grpId="0" animBg="1"/>
      <p:bldP spid="103456" grpId="0" animBg="1"/>
      <p:bldP spid="103457" grpId="0" animBg="1"/>
      <p:bldP spid="103458" grpId="0" animBg="1"/>
      <p:bldP spid="103459" grpId="0" animBg="1"/>
      <p:bldP spid="103460" grpId="0" animBg="1"/>
      <p:bldP spid="103461" grpId="0" animBg="1"/>
      <p:bldP spid="103462" grpId="0" animBg="1"/>
      <p:bldP spid="103463" grpId="0" animBg="1"/>
      <p:bldP spid="103464" grpId="0" animBg="1"/>
      <p:bldP spid="103465" grpId="0" animBg="1"/>
      <p:bldP spid="103466" grpId="0" animBg="1"/>
      <p:bldP spid="103467" grpId="0" animBg="1"/>
      <p:bldP spid="103468" grpId="0" animBg="1"/>
      <p:bldP spid="103473" grpId="0"/>
      <p:bldP spid="10347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4BD051-BDC5-41C5-AC56-BECCFC71009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294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BAA2966-7930-40CE-B782-5B25CE7E4681}" type="slidenum">
              <a:rPr kumimoji="1" lang="zh-TW" altLang="en-US">
                <a:effectLst>
                  <a:outerShdw blurRad="38100" dist="38100" dir="2700000" algn="tl">
                    <a:srgbClr val="000000"/>
                  </a:outerShdw>
                </a:effectLst>
                <a:ea typeface="華康細圓體" pitchFamily="49" charset="-120"/>
                <a:cs typeface="+mj-cs"/>
              </a:rPr>
              <a:pPr>
                <a:defRPr/>
              </a:pPr>
              <a:t>80</a:t>
            </a:fld>
            <a:endParaRPr kumimoji="1" lang="en-US" altLang="zh-TW">
              <a:effectLst>
                <a:outerShdw blurRad="38100" dist="38100" dir="2700000" algn="tl">
                  <a:srgbClr val="000000"/>
                </a:outerShdw>
              </a:effectLst>
              <a:ea typeface="華康細圓體" pitchFamily="49" charset="-120"/>
              <a:cs typeface="+mj-cs"/>
            </a:endParaRPr>
          </a:p>
        </p:txBody>
      </p:sp>
      <p:sp>
        <p:nvSpPr>
          <p:cNvPr id="254980" name="Rectangle 4"/>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Define Events</a:t>
            </a:r>
          </a:p>
        </p:txBody>
      </p:sp>
      <p:sp>
        <p:nvSpPr>
          <p:cNvPr id="254981" name="Rectangle 5"/>
          <p:cNvSpPr>
            <a:spLocks noGrp="1" noChangeArrowheads="1"/>
          </p:cNvSpPr>
          <p:nvPr>
            <p:ph type="body" idx="1"/>
          </p:nvPr>
        </p:nvSpPr>
        <p:spPr/>
        <p:txBody>
          <a:bodyPr/>
          <a:lstStyle/>
          <a:p>
            <a:pPr eaLnBrk="1" hangingPunct="1">
              <a:buFont typeface="Wingdings" pitchFamily="2" charset="2"/>
              <a:buNone/>
              <a:defRPr/>
            </a:pPr>
            <a:r>
              <a:rPr lang="en-US" altLang="zh-TW" sz="4800" dirty="0" smtClean="0"/>
              <a:t>Two events of interest:</a:t>
            </a:r>
          </a:p>
          <a:p>
            <a:pPr eaLnBrk="1" hangingPunct="1">
              <a:defRPr/>
            </a:pPr>
            <a:r>
              <a:rPr lang="en-US" altLang="zh-TW" sz="4800" b="1" i="1" dirty="0" smtClean="0">
                <a:latin typeface="Times New Roman" pitchFamily="18" charset="0"/>
              </a:rPr>
              <a:t>G</a:t>
            </a:r>
            <a:r>
              <a:rPr lang="en-US" altLang="zh-TW" sz="4800" dirty="0" smtClean="0"/>
              <a:t>: The machine is in good conditions</a:t>
            </a:r>
          </a:p>
          <a:p>
            <a:pPr eaLnBrk="1" hangingPunct="1">
              <a:defRPr/>
            </a:pPr>
            <a:r>
              <a:rPr lang="en-US" altLang="zh-TW" sz="4800" b="1" i="1" dirty="0" smtClean="0">
                <a:latin typeface="Times New Roman" pitchFamily="18" charset="0"/>
              </a:rPr>
              <a:t>D</a:t>
            </a:r>
            <a:r>
              <a:rPr lang="en-US" altLang="zh-TW" sz="4800" dirty="0" smtClean="0"/>
              <a:t>: The item is defective</a:t>
            </a:r>
            <a:endParaRPr lang="zh-TW" altLang="en-US" sz="4800" dirty="0" smtClean="0"/>
          </a:p>
        </p:txBody>
      </p:sp>
      <p:sp>
        <p:nvSpPr>
          <p:cNvPr id="6" name="Text Box 4"/>
          <p:cNvSpPr txBox="1">
            <a:spLocks noChangeArrowheads="1"/>
          </p:cNvSpPr>
          <p:nvPr/>
        </p:nvSpPr>
        <p:spPr bwMode="auto">
          <a:xfrm>
            <a:off x="1619672" y="5157192"/>
            <a:ext cx="5400600" cy="830997"/>
          </a:xfrm>
          <a:prstGeom prst="rect">
            <a:avLst/>
          </a:prstGeom>
          <a:solidFill>
            <a:srgbClr val="221100"/>
          </a:solidFill>
          <a:ln w="9525">
            <a:solidFill>
              <a:schemeClr val="tx1"/>
            </a:solidFill>
            <a:miter lim="800000"/>
            <a:headEnd/>
            <a:tailEnd/>
          </a:ln>
          <a:effectLst>
            <a:prstShdw prst="shdw13" dist="53882" dir="18900000">
              <a:srgbClr val="808080"/>
            </a:prstShdw>
          </a:effectLst>
        </p:spPr>
        <p:txBody>
          <a:bodyPr wrap="square" anchor="ctr">
            <a:spAutoFit/>
          </a:bodyPr>
          <a:lstStyle/>
          <a:p>
            <a:pPr eaLnBrk="0" hangingPunct="0">
              <a:defRPr/>
            </a:pPr>
            <a:r>
              <a:rPr kumimoji="0" lang="en-US" altLang="zh-TW" sz="4800" dirty="0" smtClean="0">
                <a:effectLst>
                  <a:outerShdw blurRad="38100" dist="38100" dir="2700000" algn="tl">
                    <a:srgbClr val="000000"/>
                  </a:outerShdw>
                </a:effectLst>
              </a:rPr>
              <a:t>Question: </a:t>
            </a:r>
            <a:r>
              <a:rPr kumimoji="0" lang="en-US" altLang="zh-TW" sz="4800" i="1" dirty="0" smtClean="0">
                <a:effectLst>
                  <a:outerShdw blurRad="38100" dist="38100" dir="2700000" algn="tl">
                    <a:srgbClr val="000000"/>
                  </a:outerShdw>
                </a:effectLst>
                <a:latin typeface="Times New Roman" pitchFamily="18" charset="0"/>
                <a:cs typeface="Times New Roman" pitchFamily="18" charset="0"/>
              </a:rPr>
              <a:t>P</a:t>
            </a:r>
            <a:r>
              <a:rPr kumimoji="0" lang="en-US" altLang="zh-TW" sz="4800" dirty="0" smtClean="0">
                <a:effectLst>
                  <a:outerShdw blurRad="38100" dist="38100" dir="2700000" algn="tl">
                    <a:srgbClr val="000000"/>
                  </a:outerShdw>
                </a:effectLst>
              </a:rPr>
              <a:t>(</a:t>
            </a:r>
            <a:r>
              <a:rPr lang="en-US" altLang="zh-TW" sz="4800" b="1" i="1" dirty="0" smtClean="0">
                <a:effectLst>
                  <a:outerShdw blurRad="38100" dist="38100" dir="2700000" algn="tl">
                    <a:srgbClr val="000000"/>
                  </a:outerShdw>
                </a:effectLst>
                <a:latin typeface="Times New Roman" pitchFamily="18" charset="0"/>
                <a:ea typeface="+mn-ea"/>
              </a:rPr>
              <a:t>G</a:t>
            </a:r>
            <a:r>
              <a:rPr kumimoji="0" lang="en-US" altLang="zh-TW" sz="4800" dirty="0" smtClean="0">
                <a:effectLst>
                  <a:outerShdw blurRad="38100" dist="38100" dir="2700000" algn="tl">
                    <a:srgbClr val="000000"/>
                  </a:outerShdw>
                </a:effectLst>
              </a:rPr>
              <a:t>|</a:t>
            </a:r>
            <a:r>
              <a:rPr lang="en-US" altLang="zh-TW" sz="4800" b="1" i="1" dirty="0" smtClean="0">
                <a:effectLst>
                  <a:outerShdw blurRad="38100" dist="38100" dir="2700000" algn="tl">
                    <a:srgbClr val="000000"/>
                  </a:outerShdw>
                </a:effectLst>
                <a:latin typeface="Times New Roman" pitchFamily="18" charset="0"/>
                <a:ea typeface="+mn-ea"/>
              </a:rPr>
              <a:t>D</a:t>
            </a:r>
            <a:r>
              <a:rPr kumimoji="0" lang="en-US" altLang="zh-TW" sz="4800" dirty="0" smtClean="0">
                <a:effectLst>
                  <a:outerShdw blurRad="38100" dist="38100" dir="2700000" algn="tl">
                    <a:srgbClr val="000000"/>
                  </a:outerShdw>
                </a:effectLst>
              </a:rPr>
              <a:t>)?</a:t>
            </a:r>
            <a:endParaRPr kumimoji="0" lang="en-US" altLang="zh-TW" sz="4800" dirty="0">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版面配置區 2"/>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26145E2-E507-4A1B-A991-EE79DA04D12A}"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3971"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78B1565-2F60-473A-B4F9-A1AEC61958BC}" type="slidenum">
              <a:rPr kumimoji="1" lang="zh-TW" altLang="en-US">
                <a:effectLst>
                  <a:outerShdw blurRad="38100" dist="38100" dir="2700000" algn="tl">
                    <a:srgbClr val="000000"/>
                  </a:outerShdw>
                </a:effectLst>
                <a:ea typeface="華康細圓體" pitchFamily="49" charset="-120"/>
                <a:cs typeface="+mj-cs"/>
              </a:rPr>
              <a:pPr>
                <a:defRPr/>
              </a:pPr>
              <a:t>81</a:t>
            </a:fld>
            <a:endParaRPr kumimoji="1" lang="en-US" altLang="zh-TW">
              <a:effectLst>
                <a:outerShdw blurRad="38100" dist="38100" dir="2700000" algn="tl">
                  <a:srgbClr val="000000"/>
                </a:outerShdw>
              </a:effectLst>
              <a:ea typeface="華康細圓體" pitchFamily="49" charset="-120"/>
              <a:cs typeface="+mj-cs"/>
            </a:endParaRPr>
          </a:p>
        </p:txBody>
      </p:sp>
      <p:sp>
        <p:nvSpPr>
          <p:cNvPr id="40008" name="Rectangle 72"/>
          <p:cNvSpPr>
            <a:spLocks noChangeArrowheads="1"/>
          </p:cNvSpPr>
          <p:nvPr/>
        </p:nvSpPr>
        <p:spPr bwMode="auto">
          <a:xfrm>
            <a:off x="5876925" y="990600"/>
            <a:ext cx="1066800" cy="5638800"/>
          </a:xfrm>
          <a:prstGeom prst="rect">
            <a:avLst/>
          </a:prstGeom>
          <a:solidFill>
            <a:srgbClr val="9D5FC3"/>
          </a:solidFill>
          <a:ln w="9525">
            <a:solidFill>
              <a:srgbClr val="FF00FF"/>
            </a:solidFill>
            <a:miter lim="800000"/>
            <a:headEnd/>
            <a:tailEnd/>
          </a:ln>
          <a:effectLst>
            <a:outerShdw dist="35921" dir="2700000" algn="ctr" rotWithShape="0">
              <a:schemeClr val="bg2"/>
            </a:outerShdw>
          </a:effectLst>
        </p:spPr>
        <p:txBody>
          <a:bodyPr wrap="none" anchor="ctr"/>
          <a:lstStyle/>
          <a:p>
            <a:pPr>
              <a:defRPr/>
            </a:pPr>
            <a:endParaRPr lang="zh-TW" altLang="en-US"/>
          </a:p>
        </p:txBody>
      </p:sp>
      <p:grpSp>
        <p:nvGrpSpPr>
          <p:cNvPr id="2" name="Group 4"/>
          <p:cNvGrpSpPr>
            <a:grpSpLocks/>
          </p:cNvGrpSpPr>
          <p:nvPr/>
        </p:nvGrpSpPr>
        <p:grpSpPr bwMode="auto">
          <a:xfrm>
            <a:off x="823913" y="2895600"/>
            <a:ext cx="2133600" cy="2514600"/>
            <a:chOff x="816" y="2400"/>
            <a:chExt cx="1344" cy="768"/>
          </a:xfrm>
        </p:grpSpPr>
        <p:sp>
          <p:nvSpPr>
            <p:cNvPr id="39941" name="Line 5"/>
            <p:cNvSpPr>
              <a:spLocks noChangeShapeType="1"/>
            </p:cNvSpPr>
            <p:nvPr/>
          </p:nvSpPr>
          <p:spPr bwMode="auto">
            <a:xfrm flipH="1" flipV="1">
              <a:off x="816" y="2784"/>
              <a:ext cx="1344" cy="384"/>
            </a:xfrm>
            <a:prstGeom prst="line">
              <a:avLst/>
            </a:prstGeom>
            <a:noFill/>
            <a:ln w="28575">
              <a:solidFill>
                <a:schemeClr val="accent2"/>
              </a:solidFill>
              <a:round/>
              <a:headEnd type="oval" w="med" len="med"/>
              <a:tailEnd type="oval" w="med" len="med"/>
            </a:ln>
            <a:effectLst>
              <a:outerShdw dist="35921" dir="2700000" algn="ctr" rotWithShape="0">
                <a:schemeClr val="bg2"/>
              </a:outerShdw>
            </a:effectLst>
          </p:spPr>
          <p:txBody>
            <a:bodyPr wrap="none" anchor="ctr"/>
            <a:lstStyle/>
            <a:p>
              <a:pPr>
                <a:defRPr/>
              </a:pPr>
              <a:endParaRPr lang="zh-TW" altLang="en-US"/>
            </a:p>
          </p:txBody>
        </p:sp>
        <p:sp>
          <p:nvSpPr>
            <p:cNvPr id="39942" name="Line 6"/>
            <p:cNvSpPr>
              <a:spLocks noChangeShapeType="1"/>
            </p:cNvSpPr>
            <p:nvPr/>
          </p:nvSpPr>
          <p:spPr bwMode="auto">
            <a:xfrm flipV="1">
              <a:off x="816" y="2400"/>
              <a:ext cx="1344" cy="384"/>
            </a:xfrm>
            <a:prstGeom prst="line">
              <a:avLst/>
            </a:prstGeom>
            <a:noFill/>
            <a:ln w="28575">
              <a:solidFill>
                <a:schemeClr val="accent2"/>
              </a:solidFill>
              <a:round/>
              <a:headEnd type="oval" w="med" len="med"/>
              <a:tailEnd type="oval" w="med" len="med"/>
            </a:ln>
            <a:effectLst>
              <a:outerShdw dist="35921" dir="2700000" algn="ctr" rotWithShape="0">
                <a:schemeClr val="bg2"/>
              </a:outerShdw>
            </a:effectLst>
          </p:spPr>
          <p:txBody>
            <a:bodyPr wrap="none" anchor="ctr"/>
            <a:lstStyle/>
            <a:p>
              <a:pPr>
                <a:defRPr/>
              </a:pPr>
              <a:endParaRPr lang="zh-TW" altLang="en-US"/>
            </a:p>
          </p:txBody>
        </p:sp>
      </p:grpSp>
      <p:grpSp>
        <p:nvGrpSpPr>
          <p:cNvPr id="3" name="Group 7"/>
          <p:cNvGrpSpPr>
            <a:grpSpLocks/>
          </p:cNvGrpSpPr>
          <p:nvPr/>
        </p:nvGrpSpPr>
        <p:grpSpPr bwMode="auto">
          <a:xfrm>
            <a:off x="2987675" y="1989138"/>
            <a:ext cx="2819400" cy="1828800"/>
            <a:chOff x="816" y="2400"/>
            <a:chExt cx="1344" cy="768"/>
          </a:xfrm>
        </p:grpSpPr>
        <p:sp>
          <p:nvSpPr>
            <p:cNvPr id="39944" name="Line 8"/>
            <p:cNvSpPr>
              <a:spLocks noChangeShapeType="1"/>
            </p:cNvSpPr>
            <p:nvPr/>
          </p:nvSpPr>
          <p:spPr bwMode="auto">
            <a:xfrm flipH="1" flipV="1">
              <a:off x="816" y="2784"/>
              <a:ext cx="1344" cy="384"/>
            </a:xfrm>
            <a:prstGeom prst="line">
              <a:avLst/>
            </a:prstGeom>
            <a:noFill/>
            <a:ln w="28575">
              <a:solidFill>
                <a:srgbClr val="FF00FF"/>
              </a:solidFill>
              <a:round/>
              <a:headEnd type="oval" w="med" len="med"/>
              <a:tailEnd type="oval" w="med" len="med"/>
            </a:ln>
            <a:effectLst>
              <a:outerShdw dist="35921" dir="2700000" algn="ctr" rotWithShape="0">
                <a:schemeClr val="bg2"/>
              </a:outerShdw>
            </a:effectLst>
          </p:spPr>
          <p:txBody>
            <a:bodyPr wrap="none" anchor="ctr"/>
            <a:lstStyle/>
            <a:p>
              <a:pPr>
                <a:defRPr/>
              </a:pPr>
              <a:endParaRPr lang="zh-TW" altLang="en-US"/>
            </a:p>
          </p:txBody>
        </p:sp>
        <p:sp>
          <p:nvSpPr>
            <p:cNvPr id="39945" name="Line 9"/>
            <p:cNvSpPr>
              <a:spLocks noChangeShapeType="1"/>
            </p:cNvSpPr>
            <p:nvPr/>
          </p:nvSpPr>
          <p:spPr bwMode="auto">
            <a:xfrm flipV="1">
              <a:off x="816" y="2400"/>
              <a:ext cx="1344" cy="384"/>
            </a:xfrm>
            <a:prstGeom prst="line">
              <a:avLst/>
            </a:prstGeom>
            <a:noFill/>
            <a:ln w="28575">
              <a:solidFill>
                <a:srgbClr val="FF00FF"/>
              </a:solidFill>
              <a:round/>
              <a:headEnd type="oval" w="med" len="med"/>
              <a:tailEnd type="oval" w="med" len="med"/>
            </a:ln>
            <a:effectLst>
              <a:outerShdw dist="35921" dir="2700000" algn="ctr" rotWithShape="0">
                <a:schemeClr val="bg2"/>
              </a:outerShdw>
            </a:effectLst>
          </p:spPr>
          <p:txBody>
            <a:bodyPr wrap="none" anchor="ctr"/>
            <a:lstStyle/>
            <a:p>
              <a:pPr>
                <a:defRPr/>
              </a:pPr>
              <a:endParaRPr lang="zh-TW" altLang="en-US"/>
            </a:p>
          </p:txBody>
        </p:sp>
      </p:grpSp>
      <p:grpSp>
        <p:nvGrpSpPr>
          <p:cNvPr id="4" name="Group 10"/>
          <p:cNvGrpSpPr>
            <a:grpSpLocks/>
          </p:cNvGrpSpPr>
          <p:nvPr/>
        </p:nvGrpSpPr>
        <p:grpSpPr bwMode="auto">
          <a:xfrm>
            <a:off x="2957513" y="4424365"/>
            <a:ext cx="2890724" cy="1300163"/>
            <a:chOff x="816" y="2400"/>
            <a:chExt cx="1378" cy="504"/>
          </a:xfrm>
        </p:grpSpPr>
        <p:sp>
          <p:nvSpPr>
            <p:cNvPr id="39947" name="Line 11"/>
            <p:cNvSpPr>
              <a:spLocks noChangeShapeType="1"/>
            </p:cNvSpPr>
            <p:nvPr/>
          </p:nvSpPr>
          <p:spPr bwMode="auto">
            <a:xfrm flipH="1" flipV="1">
              <a:off x="816" y="2784"/>
              <a:ext cx="1378" cy="120"/>
            </a:xfrm>
            <a:prstGeom prst="line">
              <a:avLst/>
            </a:prstGeom>
            <a:noFill/>
            <a:ln w="28575">
              <a:solidFill>
                <a:srgbClr val="FF00FF"/>
              </a:solidFill>
              <a:round/>
              <a:headEnd type="oval" w="med" len="med"/>
              <a:tailEnd type="oval" w="med" len="med"/>
            </a:ln>
            <a:effectLst>
              <a:outerShdw dist="35921" dir="2700000" algn="ctr" rotWithShape="0">
                <a:schemeClr val="bg2"/>
              </a:outerShdw>
            </a:effectLst>
          </p:spPr>
          <p:txBody>
            <a:bodyPr wrap="none" anchor="ctr"/>
            <a:lstStyle/>
            <a:p>
              <a:pPr>
                <a:defRPr/>
              </a:pPr>
              <a:endParaRPr lang="zh-TW" altLang="en-US"/>
            </a:p>
          </p:txBody>
        </p:sp>
        <p:sp>
          <p:nvSpPr>
            <p:cNvPr id="39948" name="Line 12"/>
            <p:cNvSpPr>
              <a:spLocks noChangeShapeType="1"/>
            </p:cNvSpPr>
            <p:nvPr/>
          </p:nvSpPr>
          <p:spPr bwMode="auto">
            <a:xfrm flipV="1">
              <a:off x="816" y="2400"/>
              <a:ext cx="1344" cy="384"/>
            </a:xfrm>
            <a:prstGeom prst="line">
              <a:avLst/>
            </a:prstGeom>
            <a:noFill/>
            <a:ln w="28575">
              <a:solidFill>
                <a:srgbClr val="FF00FF"/>
              </a:solidFill>
              <a:round/>
              <a:headEnd type="oval" w="med" len="med"/>
              <a:tailEnd type="oval" w="med" len="med"/>
            </a:ln>
            <a:effectLst>
              <a:outerShdw dist="35921" dir="2700000" algn="ctr" rotWithShape="0">
                <a:schemeClr val="bg2"/>
              </a:outerShdw>
            </a:effectLst>
          </p:spPr>
          <p:txBody>
            <a:bodyPr wrap="none" anchor="ctr"/>
            <a:lstStyle/>
            <a:p>
              <a:pPr>
                <a:defRPr/>
              </a:pPr>
              <a:endParaRPr lang="zh-TW" altLang="en-US"/>
            </a:p>
          </p:txBody>
        </p:sp>
      </p:grpSp>
      <p:grpSp>
        <p:nvGrpSpPr>
          <p:cNvPr id="5" name="Group 89"/>
          <p:cNvGrpSpPr>
            <a:grpSpLocks/>
          </p:cNvGrpSpPr>
          <p:nvPr/>
        </p:nvGrpSpPr>
        <p:grpSpPr bwMode="auto">
          <a:xfrm>
            <a:off x="711200" y="3200400"/>
            <a:ext cx="1543050" cy="1905000"/>
            <a:chOff x="601" y="1680"/>
            <a:chExt cx="972" cy="1200"/>
          </a:xfrm>
        </p:grpSpPr>
        <p:sp>
          <p:nvSpPr>
            <p:cNvPr id="39949" name="Text Box 13"/>
            <p:cNvSpPr txBox="1">
              <a:spLocks noChangeArrowheads="1"/>
            </p:cNvSpPr>
            <p:nvPr/>
          </p:nvSpPr>
          <p:spPr bwMode="auto">
            <a:xfrm rot="-1753576">
              <a:off x="697" y="1680"/>
              <a:ext cx="876" cy="288"/>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i="1">
                  <a:solidFill>
                    <a:schemeClr val="accent2"/>
                  </a:solidFill>
                  <a:effectLst>
                    <a:outerShdw blurRad="38100" dist="38100" dir="2700000" algn="tl">
                      <a:srgbClr val="000000"/>
                    </a:outerShdw>
                  </a:effectLst>
                  <a:latin typeface="Times New Roman" pitchFamily="18" charset="0"/>
                </a:rPr>
                <a:t>P</a:t>
              </a:r>
              <a:r>
                <a:rPr kumimoji="0" lang="en-US" altLang="zh-TW" sz="2400">
                  <a:solidFill>
                    <a:schemeClr val="accent2"/>
                  </a:solidFill>
                  <a:effectLst>
                    <a:outerShdw blurRad="38100" dist="38100" dir="2700000" algn="tl">
                      <a:srgbClr val="000000"/>
                    </a:outerShdw>
                  </a:effectLst>
                  <a:latin typeface="Arial Narrow" pitchFamily="34" charset="0"/>
                </a:rPr>
                <a:t>(</a:t>
              </a:r>
              <a:r>
                <a:rPr kumimoji="0" lang="en-US" altLang="zh-TW" sz="2400" i="1">
                  <a:solidFill>
                    <a:schemeClr val="accent2"/>
                  </a:solidFill>
                  <a:effectLst>
                    <a:outerShdw blurRad="38100" dist="38100" dir="2700000" algn="tl">
                      <a:srgbClr val="000000"/>
                    </a:outerShdw>
                  </a:effectLst>
                  <a:latin typeface="Times New Roman" pitchFamily="18" charset="0"/>
                </a:rPr>
                <a:t>G</a:t>
              </a:r>
              <a:r>
                <a:rPr kumimoji="0" lang="en-US" altLang="zh-TW" sz="2400">
                  <a:solidFill>
                    <a:schemeClr val="accent2"/>
                  </a:solidFill>
                  <a:effectLst>
                    <a:outerShdw blurRad="38100" dist="38100" dir="2700000" algn="tl">
                      <a:srgbClr val="000000"/>
                    </a:outerShdw>
                  </a:effectLst>
                  <a:latin typeface="Arial Narrow" pitchFamily="34" charset="0"/>
                </a:rPr>
                <a:t>) = 0.9</a:t>
              </a:r>
            </a:p>
          </p:txBody>
        </p:sp>
        <p:grpSp>
          <p:nvGrpSpPr>
            <p:cNvPr id="84048" name="Group 17"/>
            <p:cNvGrpSpPr>
              <a:grpSpLocks/>
            </p:cNvGrpSpPr>
            <p:nvPr/>
          </p:nvGrpSpPr>
          <p:grpSpPr bwMode="auto">
            <a:xfrm>
              <a:off x="601" y="2580"/>
              <a:ext cx="876" cy="300"/>
              <a:chOff x="1225" y="2724"/>
              <a:chExt cx="876" cy="300"/>
            </a:xfrm>
          </p:grpSpPr>
          <p:sp>
            <p:nvSpPr>
              <p:cNvPr id="39950" name="Text Box 14"/>
              <p:cNvSpPr txBox="1">
                <a:spLocks noChangeArrowheads="1"/>
              </p:cNvSpPr>
              <p:nvPr/>
            </p:nvSpPr>
            <p:spPr bwMode="auto">
              <a:xfrm rot="1813680">
                <a:off x="1225" y="2736"/>
                <a:ext cx="876" cy="288"/>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i="1">
                    <a:solidFill>
                      <a:schemeClr val="accent2"/>
                    </a:solidFill>
                    <a:effectLst>
                      <a:outerShdw blurRad="38100" dist="38100" dir="2700000" algn="tl">
                        <a:srgbClr val="000000"/>
                      </a:outerShdw>
                    </a:effectLst>
                    <a:latin typeface="Times New Roman" pitchFamily="18" charset="0"/>
                  </a:rPr>
                  <a:t>P</a:t>
                </a:r>
                <a:r>
                  <a:rPr kumimoji="0" lang="en-US" altLang="zh-TW" sz="2400">
                    <a:solidFill>
                      <a:schemeClr val="accent2"/>
                    </a:solidFill>
                    <a:effectLst>
                      <a:outerShdw blurRad="38100" dist="38100" dir="2700000" algn="tl">
                        <a:srgbClr val="000000"/>
                      </a:outerShdw>
                    </a:effectLst>
                    <a:latin typeface="Arial Narrow" pitchFamily="34" charset="0"/>
                  </a:rPr>
                  <a:t>(</a:t>
                </a:r>
                <a:r>
                  <a:rPr kumimoji="0" lang="en-US" altLang="zh-TW" sz="2400" i="1">
                    <a:solidFill>
                      <a:schemeClr val="accent2"/>
                    </a:solidFill>
                    <a:effectLst>
                      <a:outerShdw blurRad="38100" dist="38100" dir="2700000" algn="tl">
                        <a:srgbClr val="000000"/>
                      </a:outerShdw>
                    </a:effectLst>
                    <a:latin typeface="Times New Roman" pitchFamily="18" charset="0"/>
                  </a:rPr>
                  <a:t>G</a:t>
                </a:r>
                <a:r>
                  <a:rPr kumimoji="0" lang="en-US" altLang="zh-TW" sz="2400">
                    <a:solidFill>
                      <a:schemeClr val="accent2"/>
                    </a:solidFill>
                    <a:effectLst>
                      <a:outerShdw blurRad="38100" dist="38100" dir="2700000" algn="tl">
                        <a:srgbClr val="000000"/>
                      </a:outerShdw>
                    </a:effectLst>
                    <a:latin typeface="Arial Narrow" pitchFamily="34" charset="0"/>
                  </a:rPr>
                  <a:t>) = 0.1</a:t>
                </a:r>
              </a:p>
            </p:txBody>
          </p:sp>
          <p:sp>
            <p:nvSpPr>
              <p:cNvPr id="39951" name="Line 15"/>
              <p:cNvSpPr>
                <a:spLocks noChangeShapeType="1"/>
              </p:cNvSpPr>
              <p:nvPr/>
            </p:nvSpPr>
            <p:spPr bwMode="auto">
              <a:xfrm rot="1813680">
                <a:off x="1538" y="2724"/>
                <a:ext cx="96" cy="0"/>
              </a:xfrm>
              <a:prstGeom prst="line">
                <a:avLst/>
              </a:prstGeom>
              <a:noFill/>
              <a:ln w="9525">
                <a:solidFill>
                  <a:schemeClr val="accent2"/>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sp>
        <p:nvSpPr>
          <p:cNvPr id="39954" name="Oval 18"/>
          <p:cNvSpPr>
            <a:spLocks noChangeArrowheads="1"/>
          </p:cNvSpPr>
          <p:nvPr/>
        </p:nvSpPr>
        <p:spPr bwMode="auto">
          <a:xfrm>
            <a:off x="2805113" y="2743200"/>
            <a:ext cx="304800" cy="304800"/>
          </a:xfrm>
          <a:prstGeom prst="ellipse">
            <a:avLst/>
          </a:prstGeom>
          <a:solidFill>
            <a:srgbClr val="FF00FF">
              <a:alpha val="50000"/>
            </a:srgbClr>
          </a:solidFill>
          <a:ln w="9525">
            <a:solidFill>
              <a:srgbClr val="FF00FF"/>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9955" name="Oval 19"/>
          <p:cNvSpPr>
            <a:spLocks noChangeArrowheads="1"/>
          </p:cNvSpPr>
          <p:nvPr/>
        </p:nvSpPr>
        <p:spPr bwMode="auto">
          <a:xfrm>
            <a:off x="2805113" y="5257800"/>
            <a:ext cx="304800" cy="304800"/>
          </a:xfrm>
          <a:prstGeom prst="ellipse">
            <a:avLst/>
          </a:prstGeom>
          <a:solidFill>
            <a:srgbClr val="FF00FF">
              <a:alpha val="50000"/>
            </a:srgbClr>
          </a:solidFill>
          <a:ln w="9525">
            <a:solidFill>
              <a:srgbClr val="FF00FF"/>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9956" name="Text Box 20"/>
          <p:cNvSpPr txBox="1">
            <a:spLocks noChangeArrowheads="1"/>
          </p:cNvSpPr>
          <p:nvPr/>
        </p:nvSpPr>
        <p:spPr bwMode="auto">
          <a:xfrm>
            <a:off x="2825750" y="2392363"/>
            <a:ext cx="368300" cy="396875"/>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000" i="1">
                <a:effectLst>
                  <a:outerShdw blurRad="38100" dist="38100" dir="2700000" algn="tl">
                    <a:srgbClr val="000000"/>
                  </a:outerShdw>
                </a:effectLst>
                <a:latin typeface="Times New Roman" pitchFamily="18" charset="0"/>
              </a:rPr>
              <a:t>G</a:t>
            </a:r>
          </a:p>
        </p:txBody>
      </p:sp>
      <p:grpSp>
        <p:nvGrpSpPr>
          <p:cNvPr id="7" name="Group 23"/>
          <p:cNvGrpSpPr>
            <a:grpSpLocks/>
          </p:cNvGrpSpPr>
          <p:nvPr/>
        </p:nvGrpSpPr>
        <p:grpSpPr bwMode="auto">
          <a:xfrm>
            <a:off x="2755900" y="4906963"/>
            <a:ext cx="368300" cy="396875"/>
            <a:chOff x="2513" y="2899"/>
            <a:chExt cx="232" cy="250"/>
          </a:xfrm>
        </p:grpSpPr>
        <p:sp>
          <p:nvSpPr>
            <p:cNvPr id="39957" name="Text Box 21"/>
            <p:cNvSpPr txBox="1">
              <a:spLocks noChangeArrowheads="1"/>
            </p:cNvSpPr>
            <p:nvPr/>
          </p:nvSpPr>
          <p:spPr bwMode="auto">
            <a:xfrm>
              <a:off x="2513" y="2899"/>
              <a:ext cx="232" cy="250"/>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000" i="1">
                  <a:effectLst>
                    <a:outerShdw blurRad="38100" dist="38100" dir="2700000" algn="tl">
                      <a:srgbClr val="000000"/>
                    </a:outerShdw>
                  </a:effectLst>
                  <a:latin typeface="Times New Roman" pitchFamily="18" charset="0"/>
                </a:rPr>
                <a:t>G</a:t>
              </a:r>
            </a:p>
          </p:txBody>
        </p:sp>
        <p:sp>
          <p:nvSpPr>
            <p:cNvPr id="39958" name="Line 22"/>
            <p:cNvSpPr>
              <a:spLocks noChangeShapeType="1"/>
            </p:cNvSpPr>
            <p:nvPr/>
          </p:nvSpPr>
          <p:spPr bwMode="auto">
            <a:xfrm>
              <a:off x="2544" y="2928"/>
              <a:ext cx="192" cy="0"/>
            </a:xfrm>
            <a:prstGeom prst="line">
              <a:avLst/>
            </a:prstGeom>
            <a:noFill/>
            <a:ln w="9525">
              <a:solidFill>
                <a:schemeClr val="tx2"/>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nvGrpSpPr>
          <p:cNvPr id="8" name="Group 90"/>
          <p:cNvGrpSpPr>
            <a:grpSpLocks/>
          </p:cNvGrpSpPr>
          <p:nvPr/>
        </p:nvGrpSpPr>
        <p:grpSpPr bwMode="auto">
          <a:xfrm>
            <a:off x="1433513" y="3505200"/>
            <a:ext cx="798512" cy="1295400"/>
            <a:chOff x="1056" y="1872"/>
            <a:chExt cx="503" cy="816"/>
          </a:xfrm>
        </p:grpSpPr>
        <p:sp>
          <p:nvSpPr>
            <p:cNvPr id="39960" name="Text Box 24"/>
            <p:cNvSpPr txBox="1">
              <a:spLocks noChangeArrowheads="1"/>
            </p:cNvSpPr>
            <p:nvPr/>
          </p:nvSpPr>
          <p:spPr bwMode="auto">
            <a:xfrm rot="-1976947">
              <a:off x="1056" y="1872"/>
              <a:ext cx="503" cy="288"/>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a:effectLst>
                    <a:outerShdw blurRad="38100" dist="38100" dir="2700000" algn="tl">
                      <a:srgbClr val="000000"/>
                    </a:outerShdw>
                  </a:effectLst>
                  <a:latin typeface="Arial Narrow" pitchFamily="34" charset="0"/>
                </a:rPr>
                <a:t>Good</a:t>
              </a:r>
            </a:p>
          </p:txBody>
        </p:sp>
        <p:sp>
          <p:nvSpPr>
            <p:cNvPr id="39961" name="Text Box 25"/>
            <p:cNvSpPr txBox="1">
              <a:spLocks noChangeArrowheads="1"/>
            </p:cNvSpPr>
            <p:nvPr/>
          </p:nvSpPr>
          <p:spPr bwMode="auto">
            <a:xfrm rot="1841983">
              <a:off x="1104" y="2400"/>
              <a:ext cx="449" cy="288"/>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a:effectLst>
                    <a:outerShdw blurRad="38100" dist="38100" dir="2700000" algn="tl">
                      <a:srgbClr val="000000"/>
                    </a:outerShdw>
                  </a:effectLst>
                  <a:latin typeface="Arial Narrow" pitchFamily="34" charset="0"/>
                </a:rPr>
                <a:t>Poor</a:t>
              </a:r>
            </a:p>
          </p:txBody>
        </p:sp>
      </p:grpSp>
      <p:grpSp>
        <p:nvGrpSpPr>
          <p:cNvPr id="9" name="Group 91"/>
          <p:cNvGrpSpPr>
            <a:grpSpLocks/>
          </p:cNvGrpSpPr>
          <p:nvPr/>
        </p:nvGrpSpPr>
        <p:grpSpPr bwMode="auto">
          <a:xfrm>
            <a:off x="3511550" y="1981200"/>
            <a:ext cx="1820863" cy="1905000"/>
            <a:chOff x="2365" y="912"/>
            <a:chExt cx="1147" cy="1200"/>
          </a:xfrm>
        </p:grpSpPr>
        <p:sp>
          <p:nvSpPr>
            <p:cNvPr id="39963" name="Text Box 27"/>
            <p:cNvSpPr txBox="1">
              <a:spLocks noChangeArrowheads="1"/>
            </p:cNvSpPr>
            <p:nvPr/>
          </p:nvSpPr>
          <p:spPr bwMode="auto">
            <a:xfrm rot="-1002281">
              <a:off x="2365" y="912"/>
              <a:ext cx="1144" cy="288"/>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i="1">
                  <a:solidFill>
                    <a:srgbClr val="FF00FF"/>
                  </a:solidFill>
                  <a:effectLst>
                    <a:outerShdw blurRad="38100" dist="38100" dir="2700000" algn="tl">
                      <a:srgbClr val="000000"/>
                    </a:outerShdw>
                  </a:effectLst>
                  <a:latin typeface="Times New Roman" pitchFamily="18" charset="0"/>
                </a:rPr>
                <a:t>P</a:t>
              </a:r>
              <a:r>
                <a:rPr kumimoji="0" lang="en-US" altLang="zh-TW" sz="2400">
                  <a:solidFill>
                    <a:srgbClr val="FF00FF"/>
                  </a:solidFill>
                  <a:effectLst>
                    <a:outerShdw blurRad="38100" dist="38100" dir="2700000" algn="tl">
                      <a:srgbClr val="000000"/>
                    </a:outerShdw>
                  </a:effectLst>
                  <a:latin typeface="Arial Narrow" pitchFamily="34" charset="0"/>
                </a:rPr>
                <a:t>(</a:t>
              </a:r>
              <a:r>
                <a:rPr kumimoji="0" lang="en-US" altLang="zh-TW" sz="2400" i="1">
                  <a:solidFill>
                    <a:srgbClr val="FF00FF"/>
                  </a:solidFill>
                  <a:effectLst>
                    <a:outerShdw blurRad="38100" dist="38100" dir="2700000" algn="tl">
                      <a:srgbClr val="000000"/>
                    </a:outerShdw>
                  </a:effectLst>
                  <a:latin typeface="Times New Roman" pitchFamily="18" charset="0"/>
                </a:rPr>
                <a:t>D</a:t>
              </a:r>
              <a:r>
                <a:rPr kumimoji="0" lang="en-US" altLang="zh-TW" sz="2400">
                  <a:solidFill>
                    <a:srgbClr val="FF00FF"/>
                  </a:solidFill>
                  <a:effectLst>
                    <a:outerShdw blurRad="38100" dist="38100" dir="2700000" algn="tl">
                      <a:srgbClr val="000000"/>
                    </a:outerShdw>
                  </a:effectLst>
                  <a:latin typeface="Arial Narrow" pitchFamily="34" charset="0"/>
                </a:rPr>
                <a:t>|</a:t>
              </a:r>
              <a:r>
                <a:rPr kumimoji="0" lang="en-US" altLang="zh-TW" sz="2400" i="1">
                  <a:solidFill>
                    <a:srgbClr val="FF00FF"/>
                  </a:solidFill>
                  <a:effectLst>
                    <a:outerShdw blurRad="38100" dist="38100" dir="2700000" algn="tl">
                      <a:srgbClr val="000000"/>
                    </a:outerShdw>
                  </a:effectLst>
                  <a:latin typeface="Times New Roman" pitchFamily="18" charset="0"/>
                </a:rPr>
                <a:t>G</a:t>
              </a:r>
              <a:r>
                <a:rPr kumimoji="0" lang="en-US" altLang="zh-TW" sz="2400">
                  <a:solidFill>
                    <a:srgbClr val="FF00FF"/>
                  </a:solidFill>
                  <a:effectLst>
                    <a:outerShdw blurRad="38100" dist="38100" dir="2700000" algn="tl">
                      <a:srgbClr val="000000"/>
                    </a:outerShdw>
                  </a:effectLst>
                  <a:latin typeface="Arial Narrow" pitchFamily="34" charset="0"/>
                </a:rPr>
                <a:t>) = 0.01</a:t>
              </a:r>
            </a:p>
          </p:txBody>
        </p:sp>
        <p:grpSp>
          <p:nvGrpSpPr>
            <p:cNvPr id="84040" name="Group 31"/>
            <p:cNvGrpSpPr>
              <a:grpSpLocks/>
            </p:cNvGrpSpPr>
            <p:nvPr/>
          </p:nvGrpSpPr>
          <p:grpSpPr bwMode="auto">
            <a:xfrm rot="1106410">
              <a:off x="2456" y="1824"/>
              <a:ext cx="1056" cy="288"/>
              <a:chOff x="146" y="3552"/>
              <a:chExt cx="1056" cy="288"/>
            </a:xfrm>
          </p:grpSpPr>
          <p:sp>
            <p:nvSpPr>
              <p:cNvPr id="39964" name="Text Box 28"/>
              <p:cNvSpPr txBox="1">
                <a:spLocks noChangeArrowheads="1"/>
              </p:cNvSpPr>
              <p:nvPr/>
            </p:nvSpPr>
            <p:spPr bwMode="auto">
              <a:xfrm>
                <a:off x="146" y="3552"/>
                <a:ext cx="1056" cy="288"/>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i="1">
                    <a:solidFill>
                      <a:srgbClr val="FF00FF"/>
                    </a:solidFill>
                    <a:effectLst>
                      <a:outerShdw blurRad="38100" dist="38100" dir="2700000" algn="tl">
                        <a:srgbClr val="000000"/>
                      </a:outerShdw>
                    </a:effectLst>
                    <a:latin typeface="Times New Roman" pitchFamily="18" charset="0"/>
                  </a:rPr>
                  <a:t>P</a:t>
                </a:r>
                <a:r>
                  <a:rPr kumimoji="0" lang="en-US" altLang="zh-TW" sz="2400">
                    <a:solidFill>
                      <a:srgbClr val="FF00FF"/>
                    </a:solidFill>
                    <a:effectLst>
                      <a:outerShdw blurRad="38100" dist="38100" dir="2700000" algn="tl">
                        <a:srgbClr val="000000"/>
                      </a:outerShdw>
                    </a:effectLst>
                    <a:latin typeface="Arial Narrow" pitchFamily="34" charset="0"/>
                  </a:rPr>
                  <a:t>(</a:t>
                </a:r>
                <a:r>
                  <a:rPr kumimoji="0" lang="en-US" altLang="zh-TW" sz="2400" i="1">
                    <a:solidFill>
                      <a:srgbClr val="FF00FF"/>
                    </a:solidFill>
                    <a:effectLst>
                      <a:outerShdw blurRad="38100" dist="38100" dir="2700000" algn="tl">
                        <a:srgbClr val="000000"/>
                      </a:outerShdw>
                    </a:effectLst>
                    <a:latin typeface="Times New Roman" pitchFamily="18" charset="0"/>
                  </a:rPr>
                  <a:t>D</a:t>
                </a:r>
                <a:r>
                  <a:rPr kumimoji="0" lang="en-US" altLang="zh-TW" sz="2400">
                    <a:solidFill>
                      <a:srgbClr val="FF00FF"/>
                    </a:solidFill>
                    <a:effectLst>
                      <a:outerShdw blurRad="38100" dist="38100" dir="2700000" algn="tl">
                        <a:srgbClr val="000000"/>
                      </a:outerShdw>
                    </a:effectLst>
                    <a:latin typeface="Arial Narrow" pitchFamily="34" charset="0"/>
                  </a:rPr>
                  <a:t>|</a:t>
                </a:r>
                <a:r>
                  <a:rPr kumimoji="0" lang="en-US" altLang="zh-TW" sz="2400" i="1">
                    <a:solidFill>
                      <a:srgbClr val="FF00FF"/>
                    </a:solidFill>
                    <a:effectLst>
                      <a:outerShdw blurRad="38100" dist="38100" dir="2700000" algn="tl">
                        <a:srgbClr val="000000"/>
                      </a:outerShdw>
                    </a:effectLst>
                    <a:latin typeface="Times New Roman" pitchFamily="18" charset="0"/>
                  </a:rPr>
                  <a:t>G</a:t>
                </a:r>
                <a:r>
                  <a:rPr kumimoji="0" lang="en-US" altLang="zh-TW" sz="2400">
                    <a:solidFill>
                      <a:srgbClr val="FF00FF"/>
                    </a:solidFill>
                    <a:effectLst>
                      <a:outerShdw blurRad="38100" dist="38100" dir="2700000" algn="tl">
                        <a:srgbClr val="000000"/>
                      </a:outerShdw>
                    </a:effectLst>
                    <a:latin typeface="Arial Narrow" pitchFamily="34" charset="0"/>
                  </a:rPr>
                  <a:t>) = .99</a:t>
                </a:r>
              </a:p>
            </p:txBody>
          </p:sp>
          <p:sp>
            <p:nvSpPr>
              <p:cNvPr id="39966" name="Line 30"/>
              <p:cNvSpPr>
                <a:spLocks noChangeShapeType="1"/>
              </p:cNvSpPr>
              <p:nvPr/>
            </p:nvSpPr>
            <p:spPr bwMode="auto">
              <a:xfrm>
                <a:off x="409" y="3600"/>
                <a:ext cx="96" cy="0"/>
              </a:xfrm>
              <a:prstGeom prst="line">
                <a:avLst/>
              </a:prstGeom>
              <a:noFill/>
              <a:ln w="9525">
                <a:solidFill>
                  <a:srgbClr val="CC00CC"/>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sp>
        <p:nvSpPr>
          <p:cNvPr id="39971" name="Text Box 35"/>
          <p:cNvSpPr txBox="1">
            <a:spLocks noChangeArrowheads="1"/>
          </p:cNvSpPr>
          <p:nvPr/>
        </p:nvSpPr>
        <p:spPr bwMode="auto">
          <a:xfrm>
            <a:off x="5570538" y="1554163"/>
            <a:ext cx="368300" cy="396875"/>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000" i="1">
                <a:effectLst>
                  <a:outerShdw blurRad="38100" dist="38100" dir="2700000" algn="tl">
                    <a:srgbClr val="000000"/>
                  </a:outerShdw>
                </a:effectLst>
                <a:latin typeface="Times New Roman" pitchFamily="18" charset="0"/>
              </a:rPr>
              <a:t>D</a:t>
            </a:r>
          </a:p>
        </p:txBody>
      </p:sp>
      <p:sp>
        <p:nvSpPr>
          <p:cNvPr id="39973" name="Text Box 37"/>
          <p:cNvSpPr txBox="1">
            <a:spLocks noChangeArrowheads="1"/>
          </p:cNvSpPr>
          <p:nvPr/>
        </p:nvSpPr>
        <p:spPr bwMode="auto">
          <a:xfrm>
            <a:off x="5646738" y="3992563"/>
            <a:ext cx="368300" cy="396875"/>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000" i="1">
                <a:effectLst>
                  <a:outerShdw blurRad="38100" dist="38100" dir="2700000" algn="tl">
                    <a:srgbClr val="000000"/>
                  </a:outerShdw>
                </a:effectLst>
                <a:latin typeface="Times New Roman" pitchFamily="18" charset="0"/>
              </a:rPr>
              <a:t>D</a:t>
            </a:r>
          </a:p>
        </p:txBody>
      </p:sp>
      <p:grpSp>
        <p:nvGrpSpPr>
          <p:cNvPr id="11" name="Group 45"/>
          <p:cNvGrpSpPr>
            <a:grpSpLocks/>
          </p:cNvGrpSpPr>
          <p:nvPr/>
        </p:nvGrpSpPr>
        <p:grpSpPr bwMode="auto">
          <a:xfrm>
            <a:off x="5616575" y="3382963"/>
            <a:ext cx="368300" cy="396875"/>
            <a:chOff x="4315" y="1891"/>
            <a:chExt cx="232" cy="250"/>
          </a:xfrm>
        </p:grpSpPr>
        <p:sp>
          <p:nvSpPr>
            <p:cNvPr id="39972" name="Text Box 36"/>
            <p:cNvSpPr txBox="1">
              <a:spLocks noChangeArrowheads="1"/>
            </p:cNvSpPr>
            <p:nvPr/>
          </p:nvSpPr>
          <p:spPr bwMode="auto">
            <a:xfrm>
              <a:off x="4315" y="1891"/>
              <a:ext cx="232" cy="250"/>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000" i="1">
                  <a:effectLst>
                    <a:outerShdw blurRad="38100" dist="38100" dir="2700000" algn="tl">
                      <a:srgbClr val="000000"/>
                    </a:outerShdw>
                  </a:effectLst>
                  <a:latin typeface="Times New Roman" pitchFamily="18" charset="0"/>
                </a:rPr>
                <a:t>D</a:t>
              </a:r>
            </a:p>
          </p:txBody>
        </p:sp>
        <p:sp>
          <p:nvSpPr>
            <p:cNvPr id="39977" name="Line 41"/>
            <p:cNvSpPr>
              <a:spLocks noChangeShapeType="1"/>
            </p:cNvSpPr>
            <p:nvPr/>
          </p:nvSpPr>
          <p:spPr bwMode="auto">
            <a:xfrm>
              <a:off x="4368" y="1920"/>
              <a:ext cx="144" cy="0"/>
            </a:xfrm>
            <a:prstGeom prst="line">
              <a:avLst/>
            </a:prstGeom>
            <a:noFill/>
            <a:ln w="9525">
              <a:solidFill>
                <a:schemeClr val="tx2"/>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nvGrpSpPr>
          <p:cNvPr id="12" name="Group 44"/>
          <p:cNvGrpSpPr>
            <a:grpSpLocks/>
          </p:cNvGrpSpPr>
          <p:nvPr/>
        </p:nvGrpSpPr>
        <p:grpSpPr bwMode="auto">
          <a:xfrm>
            <a:off x="5616575" y="5301208"/>
            <a:ext cx="368300" cy="396875"/>
            <a:chOff x="4315" y="3475"/>
            <a:chExt cx="232" cy="250"/>
          </a:xfrm>
        </p:grpSpPr>
        <p:sp>
          <p:nvSpPr>
            <p:cNvPr id="39974" name="Text Box 38"/>
            <p:cNvSpPr txBox="1">
              <a:spLocks noChangeArrowheads="1"/>
            </p:cNvSpPr>
            <p:nvPr/>
          </p:nvSpPr>
          <p:spPr bwMode="auto">
            <a:xfrm>
              <a:off x="4315" y="3475"/>
              <a:ext cx="232" cy="250"/>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000" i="1">
                  <a:effectLst>
                    <a:outerShdw blurRad="38100" dist="38100" dir="2700000" algn="tl">
                      <a:srgbClr val="000000"/>
                    </a:outerShdw>
                  </a:effectLst>
                  <a:latin typeface="Times New Roman" pitchFamily="18" charset="0"/>
                </a:rPr>
                <a:t>D</a:t>
              </a:r>
            </a:p>
          </p:txBody>
        </p:sp>
        <p:sp>
          <p:nvSpPr>
            <p:cNvPr id="39979" name="Line 43"/>
            <p:cNvSpPr>
              <a:spLocks noChangeShapeType="1"/>
            </p:cNvSpPr>
            <p:nvPr/>
          </p:nvSpPr>
          <p:spPr bwMode="auto">
            <a:xfrm>
              <a:off x="4368" y="3504"/>
              <a:ext cx="144" cy="0"/>
            </a:xfrm>
            <a:prstGeom prst="line">
              <a:avLst/>
            </a:prstGeom>
            <a:noFill/>
            <a:ln w="9525">
              <a:solidFill>
                <a:schemeClr val="tx2"/>
              </a:solidFill>
              <a:round/>
              <a:headEnd/>
              <a:tailEnd/>
            </a:ln>
            <a:effectLst>
              <a:outerShdw dist="35921" dir="2700000" algn="ctr" rotWithShape="0">
                <a:schemeClr val="bg2"/>
              </a:outerShdw>
            </a:effectLst>
          </p:spPr>
          <p:txBody>
            <a:bodyPr wrap="none" anchor="ctr"/>
            <a:lstStyle/>
            <a:p>
              <a:pPr>
                <a:defRPr/>
              </a:pPr>
              <a:endParaRPr lang="zh-TW" altLang="en-US"/>
            </a:p>
          </p:txBody>
        </p:sp>
      </p:grpSp>
      <p:sp>
        <p:nvSpPr>
          <p:cNvPr id="39982" name="Text Box 46"/>
          <p:cNvSpPr txBox="1">
            <a:spLocks noChangeArrowheads="1"/>
          </p:cNvSpPr>
          <p:nvPr/>
        </p:nvSpPr>
        <p:spPr bwMode="auto">
          <a:xfrm>
            <a:off x="609600" y="1295400"/>
            <a:ext cx="2119313" cy="457200"/>
          </a:xfrm>
          <a:prstGeom prst="rect">
            <a:avLst/>
          </a:prstGeom>
          <a:solidFill>
            <a:schemeClr val="bg2"/>
          </a:solid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dirty="0">
                <a:solidFill>
                  <a:schemeClr val="accent2"/>
                </a:solidFill>
                <a:effectLst>
                  <a:outerShdw blurRad="38100" dist="38100" dir="2700000" algn="tl">
                    <a:srgbClr val="000000"/>
                  </a:outerShdw>
                </a:effectLst>
                <a:latin typeface="Arial Narrow" pitchFamily="34" charset="0"/>
              </a:rPr>
              <a:t>Prior probabilities</a:t>
            </a:r>
          </a:p>
        </p:txBody>
      </p:sp>
      <p:sp>
        <p:nvSpPr>
          <p:cNvPr id="39983" name="Text Box 47"/>
          <p:cNvSpPr txBox="1">
            <a:spLocks noChangeArrowheads="1"/>
          </p:cNvSpPr>
          <p:nvPr/>
        </p:nvSpPr>
        <p:spPr bwMode="auto">
          <a:xfrm>
            <a:off x="2771775" y="1290638"/>
            <a:ext cx="2857500" cy="466725"/>
          </a:xfrm>
          <a:prstGeom prst="rect">
            <a:avLst/>
          </a:prstGeom>
          <a:solidFill>
            <a:schemeClr val="tx2"/>
          </a:solidFill>
          <a:ln w="9525">
            <a:solidFill>
              <a:schemeClr val="tx2"/>
            </a:solid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a:solidFill>
                  <a:srgbClr val="FF00FF"/>
                </a:solidFill>
                <a:effectLst>
                  <a:outerShdw blurRad="38100" dist="38100" dir="2700000" algn="tl">
                    <a:srgbClr val="000000"/>
                  </a:outerShdw>
                </a:effectLst>
                <a:latin typeface="Arial Narrow" pitchFamily="34" charset="0"/>
              </a:rPr>
              <a:t>Conditional probabilities</a:t>
            </a:r>
          </a:p>
        </p:txBody>
      </p:sp>
      <p:grpSp>
        <p:nvGrpSpPr>
          <p:cNvPr id="13" name="Group 93"/>
          <p:cNvGrpSpPr>
            <a:grpSpLocks/>
          </p:cNvGrpSpPr>
          <p:nvPr/>
        </p:nvGrpSpPr>
        <p:grpSpPr bwMode="auto">
          <a:xfrm>
            <a:off x="3795713" y="2401888"/>
            <a:ext cx="1649412" cy="1103312"/>
            <a:chOff x="2544" y="1177"/>
            <a:chExt cx="1039" cy="695"/>
          </a:xfrm>
        </p:grpSpPr>
        <p:sp>
          <p:nvSpPr>
            <p:cNvPr id="39984" name="Text Box 48"/>
            <p:cNvSpPr txBox="1">
              <a:spLocks noChangeArrowheads="1"/>
            </p:cNvSpPr>
            <p:nvPr/>
          </p:nvSpPr>
          <p:spPr bwMode="auto">
            <a:xfrm rot="-1016247">
              <a:off x="2554" y="1177"/>
              <a:ext cx="775" cy="288"/>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a:effectLst>
                    <a:outerShdw blurRad="38100" dist="38100" dir="2700000" algn="tl">
                      <a:srgbClr val="000000"/>
                    </a:outerShdw>
                  </a:effectLst>
                  <a:latin typeface="Arial Narrow" pitchFamily="34" charset="0"/>
                </a:rPr>
                <a:t>Defective</a:t>
              </a:r>
            </a:p>
          </p:txBody>
        </p:sp>
        <p:sp>
          <p:nvSpPr>
            <p:cNvPr id="39986" name="Text Box 50"/>
            <p:cNvSpPr txBox="1">
              <a:spLocks noChangeArrowheads="1"/>
            </p:cNvSpPr>
            <p:nvPr/>
          </p:nvSpPr>
          <p:spPr bwMode="auto">
            <a:xfrm rot="995505">
              <a:off x="2544" y="1584"/>
              <a:ext cx="1039" cy="288"/>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a:effectLst>
                    <a:outerShdw blurRad="38100" dist="38100" dir="2700000" algn="tl">
                      <a:srgbClr val="000000"/>
                    </a:outerShdw>
                  </a:effectLst>
                  <a:latin typeface="Arial Narrow" pitchFamily="34" charset="0"/>
                </a:rPr>
                <a:t>Nondefective</a:t>
              </a:r>
            </a:p>
          </p:txBody>
        </p:sp>
      </p:grpSp>
      <p:grpSp>
        <p:nvGrpSpPr>
          <p:cNvPr id="14" name="Group 94"/>
          <p:cNvGrpSpPr>
            <a:grpSpLocks/>
          </p:cNvGrpSpPr>
          <p:nvPr/>
        </p:nvGrpSpPr>
        <p:grpSpPr bwMode="auto">
          <a:xfrm>
            <a:off x="3816350" y="4800600"/>
            <a:ext cx="1649412" cy="895350"/>
            <a:chOff x="2557" y="2688"/>
            <a:chExt cx="1039" cy="564"/>
          </a:xfrm>
        </p:grpSpPr>
        <p:sp>
          <p:nvSpPr>
            <p:cNvPr id="39985" name="Text Box 49"/>
            <p:cNvSpPr txBox="1">
              <a:spLocks noChangeArrowheads="1"/>
            </p:cNvSpPr>
            <p:nvPr/>
          </p:nvSpPr>
          <p:spPr bwMode="auto">
            <a:xfrm rot="-1016247">
              <a:off x="2688" y="2688"/>
              <a:ext cx="775" cy="288"/>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a:effectLst>
                    <a:outerShdw blurRad="38100" dist="38100" dir="2700000" algn="tl">
                      <a:srgbClr val="000000"/>
                    </a:outerShdw>
                  </a:effectLst>
                  <a:latin typeface="Arial Narrow" pitchFamily="34" charset="0"/>
                </a:rPr>
                <a:t>Defective</a:t>
              </a:r>
            </a:p>
          </p:txBody>
        </p:sp>
        <p:sp>
          <p:nvSpPr>
            <p:cNvPr id="39987" name="Text Box 51"/>
            <p:cNvSpPr txBox="1">
              <a:spLocks noChangeArrowheads="1"/>
            </p:cNvSpPr>
            <p:nvPr/>
          </p:nvSpPr>
          <p:spPr bwMode="auto">
            <a:xfrm rot="469415">
              <a:off x="2557" y="2964"/>
              <a:ext cx="1039" cy="288"/>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dirty="0" err="1">
                  <a:effectLst>
                    <a:outerShdw blurRad="38100" dist="38100" dir="2700000" algn="tl">
                      <a:srgbClr val="000000"/>
                    </a:outerShdw>
                  </a:effectLst>
                  <a:latin typeface="Arial Narrow" pitchFamily="34" charset="0"/>
                </a:rPr>
                <a:t>Nondefective</a:t>
              </a:r>
              <a:endParaRPr kumimoji="0" lang="en-US" altLang="zh-TW" sz="2400" dirty="0">
                <a:effectLst>
                  <a:outerShdw blurRad="38100" dist="38100" dir="2700000" algn="tl">
                    <a:srgbClr val="000000"/>
                  </a:outerShdw>
                </a:effectLst>
                <a:latin typeface="Arial Narrow" pitchFamily="34" charset="0"/>
              </a:endParaRPr>
            </a:p>
          </p:txBody>
        </p:sp>
      </p:grpSp>
      <p:sp>
        <p:nvSpPr>
          <p:cNvPr id="39988" name="Text Box 52"/>
          <p:cNvSpPr txBox="1">
            <a:spLocks noChangeArrowheads="1"/>
          </p:cNvSpPr>
          <p:nvPr/>
        </p:nvSpPr>
        <p:spPr bwMode="auto">
          <a:xfrm>
            <a:off x="5900738" y="960438"/>
            <a:ext cx="1019175" cy="822325"/>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u="sng">
                <a:effectLst>
                  <a:outerShdw blurRad="38100" dist="38100" dir="2700000" algn="tl">
                    <a:srgbClr val="000000"/>
                  </a:outerShdw>
                </a:effectLst>
                <a:latin typeface="Arial Narrow" pitchFamily="34" charset="0"/>
              </a:rPr>
              <a:t>Simple </a:t>
            </a:r>
          </a:p>
          <a:p>
            <a:pPr algn="ctr" eaLnBrk="0" hangingPunct="0">
              <a:defRPr/>
            </a:pPr>
            <a:r>
              <a:rPr kumimoji="0" lang="en-US" altLang="zh-TW" sz="2400" u="sng">
                <a:effectLst>
                  <a:outerShdw blurRad="38100" dist="38100" dir="2700000" algn="tl">
                    <a:srgbClr val="000000"/>
                  </a:outerShdw>
                </a:effectLst>
                <a:latin typeface="Arial Narrow" pitchFamily="34" charset="0"/>
              </a:rPr>
              <a:t>events</a:t>
            </a:r>
          </a:p>
        </p:txBody>
      </p:sp>
      <p:sp>
        <p:nvSpPr>
          <p:cNvPr id="39989" name="Text Box 53"/>
          <p:cNvSpPr txBox="1">
            <a:spLocks noChangeArrowheads="1"/>
          </p:cNvSpPr>
          <p:nvPr/>
        </p:nvSpPr>
        <p:spPr bwMode="auto">
          <a:xfrm>
            <a:off x="7226300" y="930275"/>
            <a:ext cx="1522413" cy="822325"/>
          </a:xfrm>
          <a:prstGeom prst="rect">
            <a:avLst/>
          </a:prstGeom>
          <a:solidFill>
            <a:srgbClr val="990033"/>
          </a:solidFill>
          <a:ln w="9525">
            <a:noFill/>
            <a:miter lim="800000"/>
            <a:headEnd/>
            <a:tailEnd/>
          </a:ln>
          <a:effectLst/>
        </p:spPr>
        <p:txBody>
          <a:bodyPr wrap="none" anchor="ctr">
            <a:spAutoFit/>
          </a:bodyPr>
          <a:lstStyle/>
          <a:p>
            <a:pPr algn="ctr" eaLnBrk="0" hangingPunct="0">
              <a:defRPr/>
            </a:pPr>
            <a:r>
              <a:rPr kumimoji="0" lang="en-US" altLang="zh-TW" sz="2400" u="sng" dirty="0">
                <a:effectLst>
                  <a:outerShdw blurRad="38100" dist="38100" dir="2700000" algn="tl">
                    <a:srgbClr val="000000"/>
                  </a:outerShdw>
                </a:effectLst>
                <a:latin typeface="Arial Narrow" pitchFamily="34" charset="0"/>
              </a:rPr>
              <a:t>Joint</a:t>
            </a:r>
          </a:p>
          <a:p>
            <a:pPr algn="ctr" eaLnBrk="0" hangingPunct="0">
              <a:defRPr/>
            </a:pPr>
            <a:r>
              <a:rPr kumimoji="0" lang="en-US" altLang="zh-TW" sz="2400" u="sng" dirty="0">
                <a:effectLst>
                  <a:outerShdw blurRad="38100" dist="38100" dir="2700000" algn="tl">
                    <a:srgbClr val="000000"/>
                  </a:outerShdw>
                </a:effectLst>
                <a:latin typeface="Arial Narrow" pitchFamily="34" charset="0"/>
              </a:rPr>
              <a:t>probabilities</a:t>
            </a:r>
          </a:p>
        </p:txBody>
      </p:sp>
      <p:sp>
        <p:nvSpPr>
          <p:cNvPr id="39991" name="Text Box 55"/>
          <p:cNvSpPr txBox="1">
            <a:spLocks noChangeArrowheads="1"/>
          </p:cNvSpPr>
          <p:nvPr/>
        </p:nvSpPr>
        <p:spPr bwMode="auto">
          <a:xfrm>
            <a:off x="6888163" y="1828800"/>
            <a:ext cx="2066925" cy="396875"/>
          </a:xfrm>
          <a:prstGeom prst="rect">
            <a:avLst/>
          </a:prstGeom>
          <a:noFill/>
          <a:ln w="9525">
            <a:noFill/>
            <a:miter lim="800000"/>
            <a:headEnd/>
            <a:tailEnd/>
          </a:ln>
          <a:effectLst/>
        </p:spPr>
        <p:txBody>
          <a:bodyPr wrap="none" anchor="ctr">
            <a:spAutoFit/>
          </a:bodyPr>
          <a:lstStyle/>
          <a:p>
            <a:pPr algn="ctr" eaLnBrk="0" hangingPunct="0">
              <a:defRPr/>
            </a:pPr>
            <a:r>
              <a:rPr kumimoji="0" lang="en-US" altLang="zh-TW" sz="2000" i="1" dirty="0">
                <a:effectLst>
                  <a:outerShdw blurRad="38100" dist="38100" dir="2700000" algn="tl">
                    <a:srgbClr val="000000"/>
                  </a:outerShdw>
                </a:effectLst>
                <a:latin typeface="Times New Roman" pitchFamily="18" charset="0"/>
              </a:rPr>
              <a:t>P</a:t>
            </a:r>
            <a:r>
              <a:rPr kumimoji="0" lang="en-US" altLang="zh-TW" sz="2000" dirty="0">
                <a:effectLst>
                  <a:outerShdw blurRad="38100" dist="38100" dir="2700000" algn="tl">
                    <a:srgbClr val="000000"/>
                  </a:outerShdw>
                </a:effectLst>
                <a:latin typeface="Arial Narrow" pitchFamily="34" charset="0"/>
              </a:rPr>
              <a:t>(</a:t>
            </a:r>
            <a:r>
              <a:rPr kumimoji="0" lang="en-US" altLang="zh-TW" sz="2000" i="1" dirty="0">
                <a:effectLst>
                  <a:outerShdw blurRad="38100" dist="38100" dir="2700000" algn="tl">
                    <a:srgbClr val="000000"/>
                  </a:outerShdw>
                </a:effectLst>
                <a:latin typeface="Times New Roman" pitchFamily="18" charset="0"/>
              </a:rPr>
              <a:t>G</a:t>
            </a:r>
            <a:r>
              <a:rPr kumimoji="0" lang="en-US" altLang="zh-TW" sz="2000" dirty="0">
                <a:effectLst>
                  <a:outerShdw blurRad="38100" dist="38100" dir="2700000" algn="tl">
                    <a:srgbClr val="000000"/>
                  </a:outerShdw>
                </a:effectLst>
                <a:latin typeface="Arial Narrow" pitchFamily="34" charset="0"/>
              </a:rPr>
              <a:t> and </a:t>
            </a:r>
            <a:r>
              <a:rPr kumimoji="0" lang="en-US" altLang="zh-TW" sz="2000" i="1" dirty="0">
                <a:effectLst>
                  <a:outerShdw blurRad="38100" dist="38100" dir="2700000" algn="tl">
                    <a:srgbClr val="000000"/>
                  </a:outerShdw>
                </a:effectLst>
                <a:latin typeface="Times New Roman" pitchFamily="18" charset="0"/>
              </a:rPr>
              <a:t>D</a:t>
            </a:r>
            <a:r>
              <a:rPr kumimoji="0" lang="en-US" altLang="zh-TW" sz="2000" dirty="0">
                <a:effectLst>
                  <a:outerShdw blurRad="38100" dist="38100" dir="2700000" algn="tl">
                    <a:srgbClr val="000000"/>
                  </a:outerShdw>
                </a:effectLst>
                <a:latin typeface="Arial Narrow" pitchFamily="34" charset="0"/>
              </a:rPr>
              <a:t>) = 0.009</a:t>
            </a:r>
          </a:p>
        </p:txBody>
      </p:sp>
      <p:grpSp>
        <p:nvGrpSpPr>
          <p:cNvPr id="15" name="Group 67"/>
          <p:cNvGrpSpPr>
            <a:grpSpLocks/>
          </p:cNvGrpSpPr>
          <p:nvPr/>
        </p:nvGrpSpPr>
        <p:grpSpPr bwMode="auto">
          <a:xfrm>
            <a:off x="5903913" y="3657600"/>
            <a:ext cx="1014412" cy="396875"/>
            <a:chOff x="3861" y="1968"/>
            <a:chExt cx="639" cy="250"/>
          </a:xfrm>
        </p:grpSpPr>
        <p:sp>
          <p:nvSpPr>
            <p:cNvPr id="39992" name="Text Box 56"/>
            <p:cNvSpPr txBox="1">
              <a:spLocks noChangeArrowheads="1"/>
            </p:cNvSpPr>
            <p:nvPr/>
          </p:nvSpPr>
          <p:spPr bwMode="auto">
            <a:xfrm>
              <a:off x="3861" y="1968"/>
              <a:ext cx="639" cy="250"/>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000" i="1">
                  <a:effectLst>
                    <a:outerShdw blurRad="38100" dist="38100" dir="2700000" algn="tl">
                      <a:srgbClr val="000000"/>
                    </a:outerShdw>
                  </a:effectLst>
                  <a:latin typeface="Times New Roman" pitchFamily="18" charset="0"/>
                </a:rPr>
                <a:t>G</a:t>
              </a:r>
              <a:r>
                <a:rPr kumimoji="0" lang="en-US" altLang="zh-TW" sz="2000">
                  <a:effectLst>
                    <a:outerShdw blurRad="38100" dist="38100" dir="2700000" algn="tl">
                      <a:srgbClr val="000000"/>
                    </a:outerShdw>
                  </a:effectLst>
                  <a:latin typeface="Arial Narrow" pitchFamily="34" charset="0"/>
                </a:rPr>
                <a:t> and </a:t>
              </a:r>
              <a:r>
                <a:rPr kumimoji="0" lang="en-US" altLang="zh-TW" sz="2000" i="1">
                  <a:effectLst>
                    <a:outerShdw blurRad="38100" dist="38100" dir="2700000" algn="tl">
                      <a:srgbClr val="000000"/>
                    </a:outerShdw>
                  </a:effectLst>
                  <a:latin typeface="Times New Roman" pitchFamily="18" charset="0"/>
                </a:rPr>
                <a:t>D</a:t>
              </a:r>
            </a:p>
          </p:txBody>
        </p:sp>
        <p:sp>
          <p:nvSpPr>
            <p:cNvPr id="39995" name="Line 59"/>
            <p:cNvSpPr>
              <a:spLocks noChangeShapeType="1"/>
            </p:cNvSpPr>
            <p:nvPr/>
          </p:nvSpPr>
          <p:spPr bwMode="auto">
            <a:xfrm>
              <a:off x="4320" y="2016"/>
              <a:ext cx="96" cy="0"/>
            </a:xfrm>
            <a:prstGeom prst="line">
              <a:avLst/>
            </a:prstGeom>
            <a:noFill/>
            <a:ln w="9525">
              <a:solidFill>
                <a:schemeClr val="tx2"/>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nvGrpSpPr>
          <p:cNvPr id="16" name="Group 66"/>
          <p:cNvGrpSpPr>
            <a:grpSpLocks/>
          </p:cNvGrpSpPr>
          <p:nvPr/>
        </p:nvGrpSpPr>
        <p:grpSpPr bwMode="auto">
          <a:xfrm>
            <a:off x="5900738" y="5499645"/>
            <a:ext cx="1014412" cy="396875"/>
            <a:chOff x="4147" y="2928"/>
            <a:chExt cx="639" cy="250"/>
          </a:xfrm>
        </p:grpSpPr>
        <p:grpSp>
          <p:nvGrpSpPr>
            <p:cNvPr id="84025" name="Group 62"/>
            <p:cNvGrpSpPr>
              <a:grpSpLocks/>
            </p:cNvGrpSpPr>
            <p:nvPr/>
          </p:nvGrpSpPr>
          <p:grpSpPr bwMode="auto">
            <a:xfrm>
              <a:off x="4147" y="2928"/>
              <a:ext cx="639" cy="250"/>
              <a:chOff x="3859" y="2304"/>
              <a:chExt cx="639" cy="250"/>
            </a:xfrm>
          </p:grpSpPr>
          <p:sp>
            <p:nvSpPr>
              <p:cNvPr id="39999" name="Text Box 63"/>
              <p:cNvSpPr txBox="1">
                <a:spLocks noChangeArrowheads="1"/>
              </p:cNvSpPr>
              <p:nvPr/>
            </p:nvSpPr>
            <p:spPr bwMode="auto">
              <a:xfrm>
                <a:off x="3859" y="2304"/>
                <a:ext cx="639" cy="250"/>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000" i="1" dirty="0">
                    <a:effectLst>
                      <a:outerShdw blurRad="38100" dist="38100" dir="2700000" algn="tl">
                        <a:srgbClr val="000000"/>
                      </a:outerShdw>
                    </a:effectLst>
                    <a:latin typeface="Times New Roman" pitchFamily="18" charset="0"/>
                  </a:rPr>
                  <a:t>G</a:t>
                </a:r>
                <a:r>
                  <a:rPr kumimoji="0" lang="en-US" altLang="zh-TW" sz="2000" dirty="0">
                    <a:effectLst>
                      <a:outerShdw blurRad="38100" dist="38100" dir="2700000" algn="tl">
                        <a:srgbClr val="000000"/>
                      </a:outerShdw>
                    </a:effectLst>
                    <a:latin typeface="Arial Narrow" pitchFamily="34" charset="0"/>
                  </a:rPr>
                  <a:t> and </a:t>
                </a:r>
                <a:r>
                  <a:rPr kumimoji="0" lang="en-US" altLang="zh-TW" sz="2000" i="1" dirty="0">
                    <a:effectLst>
                      <a:outerShdw blurRad="38100" dist="38100" dir="2700000" algn="tl">
                        <a:srgbClr val="000000"/>
                      </a:outerShdw>
                    </a:effectLst>
                    <a:latin typeface="Times New Roman" pitchFamily="18" charset="0"/>
                  </a:rPr>
                  <a:t>D</a:t>
                </a:r>
              </a:p>
            </p:txBody>
          </p:sp>
          <p:sp>
            <p:nvSpPr>
              <p:cNvPr id="40000" name="Line 64"/>
              <p:cNvSpPr>
                <a:spLocks noChangeShapeType="1"/>
              </p:cNvSpPr>
              <p:nvPr/>
            </p:nvSpPr>
            <p:spPr bwMode="auto">
              <a:xfrm>
                <a:off x="3936" y="2352"/>
                <a:ext cx="96" cy="0"/>
              </a:xfrm>
              <a:prstGeom prst="line">
                <a:avLst/>
              </a:prstGeom>
              <a:noFill/>
              <a:ln w="9525">
                <a:solidFill>
                  <a:schemeClr val="tx2"/>
                </a:solidFill>
                <a:round/>
                <a:headEnd/>
                <a:tailEnd/>
              </a:ln>
              <a:effectLst>
                <a:outerShdw dist="35921" dir="2700000" algn="ctr" rotWithShape="0">
                  <a:schemeClr val="bg2"/>
                </a:outerShdw>
              </a:effectLst>
            </p:spPr>
            <p:txBody>
              <a:bodyPr wrap="none" anchor="ctr"/>
              <a:lstStyle/>
              <a:p>
                <a:pPr>
                  <a:defRPr/>
                </a:pPr>
                <a:endParaRPr lang="zh-TW" altLang="en-US"/>
              </a:p>
            </p:txBody>
          </p:sp>
        </p:grpSp>
        <p:sp>
          <p:nvSpPr>
            <p:cNvPr id="40001" name="Line 65"/>
            <p:cNvSpPr>
              <a:spLocks noChangeShapeType="1"/>
            </p:cNvSpPr>
            <p:nvPr/>
          </p:nvSpPr>
          <p:spPr bwMode="auto">
            <a:xfrm>
              <a:off x="4608" y="2976"/>
              <a:ext cx="96" cy="0"/>
            </a:xfrm>
            <a:prstGeom prst="line">
              <a:avLst/>
            </a:prstGeom>
            <a:noFill/>
            <a:ln w="9525">
              <a:solidFill>
                <a:schemeClr val="tx2"/>
              </a:solidFill>
              <a:round/>
              <a:headEnd/>
              <a:tailEnd/>
            </a:ln>
            <a:effectLst>
              <a:outerShdw dist="35921" dir="2700000" algn="ctr" rotWithShape="0">
                <a:schemeClr val="bg2"/>
              </a:outerShdw>
            </a:effectLst>
          </p:spPr>
          <p:txBody>
            <a:bodyPr wrap="none" anchor="ctr"/>
            <a:lstStyle/>
            <a:p>
              <a:pPr>
                <a:defRPr/>
              </a:pPr>
              <a:endParaRPr lang="zh-TW" altLang="en-US"/>
            </a:p>
          </p:txBody>
        </p:sp>
      </p:grpSp>
      <p:sp>
        <p:nvSpPr>
          <p:cNvPr id="40021" name="AutoShape 85"/>
          <p:cNvSpPr>
            <a:spLocks noChangeArrowheads="1"/>
          </p:cNvSpPr>
          <p:nvPr/>
        </p:nvSpPr>
        <p:spPr bwMode="auto">
          <a:xfrm>
            <a:off x="6615113" y="1793875"/>
            <a:ext cx="228600" cy="415925"/>
          </a:xfrm>
          <a:prstGeom prst="roundRect">
            <a:avLst>
              <a:gd name="adj" fmla="val 16667"/>
            </a:avLst>
          </a:prstGeom>
          <a:solidFill>
            <a:schemeClr val="bg1"/>
          </a:solidFill>
          <a:ln w="9525">
            <a:solidFill>
              <a:srgbClr val="FF00FF"/>
            </a:solidFill>
            <a:round/>
            <a:headEnd/>
            <a:tailEnd/>
          </a:ln>
          <a:effectLst>
            <a:outerShdw dist="35921" dir="2700000" algn="ctr" rotWithShape="0">
              <a:schemeClr val="bg2"/>
            </a:outerShdw>
          </a:effectLst>
        </p:spPr>
        <p:txBody>
          <a:bodyPr wrap="none" anchor="ctr"/>
          <a:lstStyle/>
          <a:p>
            <a:pPr>
              <a:defRPr/>
            </a:pPr>
            <a:endParaRPr lang="zh-TW" altLang="en-US"/>
          </a:p>
        </p:txBody>
      </p:sp>
      <p:grpSp>
        <p:nvGrpSpPr>
          <p:cNvPr id="18" name="Group 92"/>
          <p:cNvGrpSpPr>
            <a:grpSpLocks/>
          </p:cNvGrpSpPr>
          <p:nvPr/>
        </p:nvGrpSpPr>
        <p:grpSpPr bwMode="auto">
          <a:xfrm>
            <a:off x="3640933" y="4460081"/>
            <a:ext cx="1819274" cy="1595438"/>
            <a:chOff x="2409" y="2474"/>
            <a:chExt cx="1146" cy="1005"/>
          </a:xfrm>
        </p:grpSpPr>
        <p:grpSp>
          <p:nvGrpSpPr>
            <p:cNvPr id="84018" name="Group 34"/>
            <p:cNvGrpSpPr>
              <a:grpSpLocks/>
            </p:cNvGrpSpPr>
            <p:nvPr/>
          </p:nvGrpSpPr>
          <p:grpSpPr bwMode="auto">
            <a:xfrm rot="1243358">
              <a:off x="2499" y="3191"/>
              <a:ext cx="1056" cy="288"/>
              <a:chOff x="109" y="3633"/>
              <a:chExt cx="1056" cy="288"/>
            </a:xfrm>
          </p:grpSpPr>
          <p:sp>
            <p:nvSpPr>
              <p:cNvPr id="39965" name="Text Box 29"/>
              <p:cNvSpPr txBox="1">
                <a:spLocks noChangeArrowheads="1"/>
              </p:cNvSpPr>
              <p:nvPr/>
            </p:nvSpPr>
            <p:spPr bwMode="auto">
              <a:xfrm rot="20861243">
                <a:off x="109" y="3633"/>
                <a:ext cx="1056" cy="288"/>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i="1" dirty="0">
                    <a:solidFill>
                      <a:srgbClr val="FF00FF"/>
                    </a:solidFill>
                    <a:effectLst>
                      <a:outerShdw blurRad="38100" dist="38100" dir="2700000" algn="tl">
                        <a:srgbClr val="000000"/>
                      </a:outerShdw>
                    </a:effectLst>
                    <a:latin typeface="Times New Roman" pitchFamily="18" charset="0"/>
                  </a:rPr>
                  <a:t>P</a:t>
                </a:r>
                <a:r>
                  <a:rPr kumimoji="0" lang="en-US" altLang="zh-TW" sz="2400" dirty="0">
                    <a:solidFill>
                      <a:srgbClr val="FF00FF"/>
                    </a:solidFill>
                    <a:effectLst>
                      <a:outerShdw blurRad="38100" dist="38100" dir="2700000" algn="tl">
                        <a:srgbClr val="000000"/>
                      </a:outerShdw>
                    </a:effectLst>
                    <a:latin typeface="Arial Narrow" pitchFamily="34" charset="0"/>
                  </a:rPr>
                  <a:t>(</a:t>
                </a:r>
                <a:r>
                  <a:rPr kumimoji="0" lang="en-US" altLang="zh-TW" sz="2400" i="1" dirty="0">
                    <a:solidFill>
                      <a:srgbClr val="FF00FF"/>
                    </a:solidFill>
                    <a:effectLst>
                      <a:outerShdw blurRad="38100" dist="38100" dir="2700000" algn="tl">
                        <a:srgbClr val="000000"/>
                      </a:outerShdw>
                    </a:effectLst>
                    <a:latin typeface="Times New Roman" pitchFamily="18" charset="0"/>
                  </a:rPr>
                  <a:t>D</a:t>
                </a:r>
                <a:r>
                  <a:rPr kumimoji="0" lang="en-US" altLang="zh-TW" sz="2400" dirty="0">
                    <a:solidFill>
                      <a:srgbClr val="FF00FF"/>
                    </a:solidFill>
                    <a:effectLst>
                      <a:outerShdw blurRad="38100" dist="38100" dir="2700000" algn="tl">
                        <a:srgbClr val="000000"/>
                      </a:outerShdw>
                    </a:effectLst>
                    <a:latin typeface="Arial Narrow" pitchFamily="34" charset="0"/>
                  </a:rPr>
                  <a:t>|</a:t>
                </a:r>
                <a:r>
                  <a:rPr kumimoji="0" lang="en-US" altLang="zh-TW" sz="2400" i="1" dirty="0">
                    <a:solidFill>
                      <a:srgbClr val="FF00FF"/>
                    </a:solidFill>
                    <a:effectLst>
                      <a:outerShdw blurRad="38100" dist="38100" dir="2700000" algn="tl">
                        <a:srgbClr val="000000"/>
                      </a:outerShdw>
                    </a:effectLst>
                    <a:latin typeface="Times New Roman" pitchFamily="18" charset="0"/>
                  </a:rPr>
                  <a:t>G</a:t>
                </a:r>
                <a:r>
                  <a:rPr kumimoji="0" lang="en-US" altLang="zh-TW" sz="2400" dirty="0">
                    <a:solidFill>
                      <a:srgbClr val="FF00FF"/>
                    </a:solidFill>
                    <a:effectLst>
                      <a:outerShdw blurRad="38100" dist="38100" dir="2700000" algn="tl">
                        <a:srgbClr val="000000"/>
                      </a:outerShdw>
                    </a:effectLst>
                    <a:latin typeface="Arial Narrow" pitchFamily="34" charset="0"/>
                  </a:rPr>
                  <a:t>) = 0.9</a:t>
                </a:r>
              </a:p>
            </p:txBody>
          </p:sp>
          <p:sp>
            <p:nvSpPr>
              <p:cNvPr id="39968" name="Line 32"/>
              <p:cNvSpPr>
                <a:spLocks noChangeShapeType="1"/>
              </p:cNvSpPr>
              <p:nvPr/>
            </p:nvSpPr>
            <p:spPr bwMode="auto">
              <a:xfrm flipV="1">
                <a:off x="366" y="3734"/>
                <a:ext cx="81" cy="15"/>
              </a:xfrm>
              <a:prstGeom prst="line">
                <a:avLst/>
              </a:prstGeom>
              <a:noFill/>
              <a:ln w="9525">
                <a:solidFill>
                  <a:srgbClr val="CC00CC"/>
                </a:solidFill>
                <a:round/>
                <a:headEnd/>
                <a:tailEnd/>
              </a:ln>
              <a:effectLst>
                <a:outerShdw dist="35921" dir="2700000" algn="ctr" rotWithShape="0">
                  <a:schemeClr val="bg2"/>
                </a:outerShdw>
              </a:effectLst>
            </p:spPr>
            <p:txBody>
              <a:bodyPr wrap="none" anchor="ctr"/>
              <a:lstStyle/>
              <a:p>
                <a:pPr>
                  <a:defRPr/>
                </a:pPr>
                <a:endParaRPr lang="zh-TW" altLang="en-US"/>
              </a:p>
            </p:txBody>
          </p:sp>
          <p:sp>
            <p:nvSpPr>
              <p:cNvPr id="39969" name="Line 33"/>
              <p:cNvSpPr>
                <a:spLocks noChangeShapeType="1"/>
              </p:cNvSpPr>
              <p:nvPr/>
            </p:nvSpPr>
            <p:spPr bwMode="auto">
              <a:xfrm flipV="1">
                <a:off x="525" y="3681"/>
                <a:ext cx="124" cy="16"/>
              </a:xfrm>
              <a:prstGeom prst="line">
                <a:avLst/>
              </a:prstGeom>
              <a:noFill/>
              <a:ln w="9525">
                <a:solidFill>
                  <a:srgbClr val="CC00CC"/>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nvGrpSpPr>
            <p:cNvPr id="84019" name="Group 71"/>
            <p:cNvGrpSpPr>
              <a:grpSpLocks/>
            </p:cNvGrpSpPr>
            <p:nvPr/>
          </p:nvGrpSpPr>
          <p:grpSpPr bwMode="auto">
            <a:xfrm rot="-1191528">
              <a:off x="2409" y="2474"/>
              <a:ext cx="1056" cy="288"/>
              <a:chOff x="2457" y="2448"/>
              <a:chExt cx="1056" cy="288"/>
            </a:xfrm>
          </p:grpSpPr>
          <p:sp>
            <p:nvSpPr>
              <p:cNvPr id="39962" name="Text Box 26"/>
              <p:cNvSpPr txBox="1">
                <a:spLocks noChangeArrowheads="1"/>
              </p:cNvSpPr>
              <p:nvPr/>
            </p:nvSpPr>
            <p:spPr bwMode="auto">
              <a:xfrm rot="16379">
                <a:off x="2457" y="2448"/>
                <a:ext cx="1056" cy="288"/>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400" i="1">
                    <a:solidFill>
                      <a:srgbClr val="FF00FF"/>
                    </a:solidFill>
                    <a:effectLst>
                      <a:outerShdw blurRad="38100" dist="38100" dir="2700000" algn="tl">
                        <a:srgbClr val="000000"/>
                      </a:outerShdw>
                    </a:effectLst>
                    <a:latin typeface="Times New Roman" pitchFamily="18" charset="0"/>
                  </a:rPr>
                  <a:t>P</a:t>
                </a:r>
                <a:r>
                  <a:rPr kumimoji="0" lang="en-US" altLang="zh-TW" sz="2400">
                    <a:solidFill>
                      <a:srgbClr val="FF00FF"/>
                    </a:solidFill>
                    <a:effectLst>
                      <a:outerShdw blurRad="38100" dist="38100" dir="2700000" algn="tl">
                        <a:srgbClr val="000000"/>
                      </a:outerShdw>
                    </a:effectLst>
                    <a:latin typeface="Arial Narrow" pitchFamily="34" charset="0"/>
                  </a:rPr>
                  <a:t>(</a:t>
                </a:r>
                <a:r>
                  <a:rPr kumimoji="0" lang="en-US" altLang="zh-TW" sz="2400" i="1">
                    <a:solidFill>
                      <a:srgbClr val="FF00FF"/>
                    </a:solidFill>
                    <a:effectLst>
                      <a:outerShdw blurRad="38100" dist="38100" dir="2700000" algn="tl">
                        <a:srgbClr val="000000"/>
                      </a:outerShdw>
                    </a:effectLst>
                    <a:latin typeface="Times New Roman" pitchFamily="18" charset="0"/>
                  </a:rPr>
                  <a:t>D</a:t>
                </a:r>
                <a:r>
                  <a:rPr kumimoji="0" lang="en-US" altLang="zh-TW" sz="2400">
                    <a:solidFill>
                      <a:srgbClr val="FF00FF"/>
                    </a:solidFill>
                    <a:effectLst>
                      <a:outerShdw blurRad="38100" dist="38100" dir="2700000" algn="tl">
                        <a:srgbClr val="000000"/>
                      </a:outerShdw>
                    </a:effectLst>
                    <a:latin typeface="Arial Narrow" pitchFamily="34" charset="0"/>
                  </a:rPr>
                  <a:t>|</a:t>
                </a:r>
                <a:r>
                  <a:rPr kumimoji="0" lang="en-US" altLang="zh-TW" sz="2400" i="1">
                    <a:solidFill>
                      <a:srgbClr val="FF00FF"/>
                    </a:solidFill>
                    <a:effectLst>
                      <a:outerShdw blurRad="38100" dist="38100" dir="2700000" algn="tl">
                        <a:srgbClr val="000000"/>
                      </a:outerShdw>
                    </a:effectLst>
                    <a:latin typeface="Times New Roman" pitchFamily="18" charset="0"/>
                  </a:rPr>
                  <a:t>G</a:t>
                </a:r>
                <a:r>
                  <a:rPr kumimoji="0" lang="en-US" altLang="zh-TW" sz="2400">
                    <a:solidFill>
                      <a:srgbClr val="FF00FF"/>
                    </a:solidFill>
                    <a:effectLst>
                      <a:outerShdw blurRad="38100" dist="38100" dir="2700000" algn="tl">
                        <a:srgbClr val="000000"/>
                      </a:outerShdw>
                    </a:effectLst>
                    <a:latin typeface="Arial Narrow" pitchFamily="34" charset="0"/>
                  </a:rPr>
                  <a:t>) = 0.1</a:t>
                </a:r>
              </a:p>
            </p:txBody>
          </p:sp>
          <p:sp>
            <p:nvSpPr>
              <p:cNvPr id="40006" name="Line 70"/>
              <p:cNvSpPr>
                <a:spLocks noChangeShapeType="1"/>
              </p:cNvSpPr>
              <p:nvPr/>
            </p:nvSpPr>
            <p:spPr bwMode="auto">
              <a:xfrm>
                <a:off x="2867" y="2507"/>
                <a:ext cx="96" cy="0"/>
              </a:xfrm>
              <a:prstGeom prst="line">
                <a:avLst/>
              </a:prstGeom>
              <a:noFill/>
              <a:ln w="9525">
                <a:solidFill>
                  <a:srgbClr val="CC00CC"/>
                </a:solidFill>
                <a:round/>
                <a:headEnd/>
                <a:tailEnd/>
              </a:ln>
              <a:effectLst>
                <a:outerShdw dist="35921" dir="2700000" algn="ctr" rotWithShape="0">
                  <a:schemeClr val="bg2"/>
                </a:outerShdw>
              </a:effectLst>
            </p:spPr>
            <p:txBody>
              <a:bodyPr wrap="none" anchor="ctr"/>
              <a:lstStyle/>
              <a:p>
                <a:pPr>
                  <a:defRPr/>
                </a:pPr>
                <a:endParaRPr lang="zh-TW" altLang="en-US"/>
              </a:p>
            </p:txBody>
          </p:sp>
        </p:grpSp>
      </p:grpSp>
      <p:sp>
        <p:nvSpPr>
          <p:cNvPr id="40009" name="Text Box 73"/>
          <p:cNvSpPr txBox="1">
            <a:spLocks noChangeArrowheads="1"/>
          </p:cNvSpPr>
          <p:nvPr/>
        </p:nvSpPr>
        <p:spPr bwMode="auto">
          <a:xfrm>
            <a:off x="196013" y="5372100"/>
            <a:ext cx="2214378" cy="1107996"/>
          </a:xfrm>
          <a:prstGeom prst="rect">
            <a:avLst/>
          </a:prstGeom>
          <a:noFill/>
          <a:ln w="9525">
            <a:noFill/>
            <a:miter lim="800000"/>
            <a:headEnd/>
            <a:tailEnd/>
          </a:ln>
          <a:effectLst>
            <a:outerShdw dist="35921" dir="2700000" algn="ctr" rotWithShape="0">
              <a:schemeClr val="bg2"/>
            </a:outerShdw>
          </a:effectLst>
        </p:spPr>
        <p:txBody>
          <a:bodyPr wrap="square" anchor="ctr">
            <a:spAutoFit/>
          </a:bodyPr>
          <a:lstStyle/>
          <a:p>
            <a:pPr eaLnBrk="0" hangingPunct="0">
              <a:defRPr/>
            </a:pPr>
            <a:r>
              <a:rPr kumimoji="0" lang="en-US" altLang="zh-TW" sz="2200" b="1" i="1" dirty="0">
                <a:effectLst>
                  <a:outerShdw blurRad="38100" dist="38100" dir="2700000" algn="tl">
                    <a:srgbClr val="000000"/>
                  </a:outerShdw>
                </a:effectLst>
                <a:latin typeface="Times New Roman" pitchFamily="18" charset="0"/>
              </a:rPr>
              <a:t>G</a:t>
            </a:r>
            <a:r>
              <a:rPr kumimoji="0" lang="en-US" altLang="zh-TW" sz="2200" b="1" dirty="0">
                <a:effectLst>
                  <a:outerShdw blurRad="38100" dist="38100" dir="2700000" algn="tl">
                    <a:srgbClr val="000000"/>
                  </a:outerShdw>
                </a:effectLst>
                <a:latin typeface="Arial Narrow" pitchFamily="34" charset="0"/>
              </a:rPr>
              <a:t>: </a:t>
            </a:r>
            <a:r>
              <a:rPr kumimoji="0" lang="en-US" altLang="zh-TW" sz="2200" dirty="0">
                <a:effectLst>
                  <a:outerShdw blurRad="38100" dist="38100" dir="2700000" algn="tl">
                    <a:srgbClr val="000000"/>
                  </a:outerShdw>
                </a:effectLst>
                <a:latin typeface="Arial Narrow" pitchFamily="34" charset="0"/>
              </a:rPr>
              <a:t>The machine is in good condition</a:t>
            </a:r>
          </a:p>
          <a:p>
            <a:pPr eaLnBrk="0" hangingPunct="0">
              <a:defRPr/>
            </a:pPr>
            <a:r>
              <a:rPr kumimoji="0" lang="en-US" altLang="zh-TW" sz="2200" b="1" i="1" dirty="0">
                <a:effectLst>
                  <a:outerShdw blurRad="38100" dist="38100" dir="2700000" algn="tl">
                    <a:srgbClr val="000000"/>
                  </a:outerShdw>
                </a:effectLst>
                <a:latin typeface="Times New Roman" pitchFamily="18" charset="0"/>
              </a:rPr>
              <a:t>D</a:t>
            </a:r>
            <a:r>
              <a:rPr kumimoji="0" lang="en-US" altLang="zh-TW" sz="2200" b="1" dirty="0">
                <a:effectLst>
                  <a:outerShdw blurRad="38100" dist="38100" dir="2700000" algn="tl">
                    <a:srgbClr val="000000"/>
                  </a:outerShdw>
                </a:effectLst>
                <a:latin typeface="Arial Narrow" pitchFamily="34" charset="0"/>
              </a:rPr>
              <a:t>:</a:t>
            </a:r>
            <a:r>
              <a:rPr kumimoji="0" lang="en-US" altLang="zh-TW" sz="2200" dirty="0">
                <a:effectLst>
                  <a:outerShdw blurRad="38100" dist="38100" dir="2700000" algn="tl">
                    <a:srgbClr val="000000"/>
                  </a:outerShdw>
                </a:effectLst>
                <a:latin typeface="Arial Narrow" pitchFamily="34" charset="0"/>
              </a:rPr>
              <a:t> Item is defective</a:t>
            </a:r>
          </a:p>
        </p:txBody>
      </p:sp>
      <p:sp>
        <p:nvSpPr>
          <p:cNvPr id="40018" name="Line 82"/>
          <p:cNvSpPr>
            <a:spLocks noChangeShapeType="1"/>
          </p:cNvSpPr>
          <p:nvPr/>
        </p:nvSpPr>
        <p:spPr bwMode="auto">
          <a:xfrm flipV="1">
            <a:off x="7072313" y="6096000"/>
            <a:ext cx="1524000" cy="0"/>
          </a:xfrm>
          <a:prstGeom prst="line">
            <a:avLst/>
          </a:prstGeom>
          <a:noFill/>
          <a:ln w="28575">
            <a:solidFill>
              <a:schemeClr val="tx1"/>
            </a:solidFill>
            <a:round/>
            <a:headEnd/>
            <a:tailEnd/>
          </a:ln>
          <a:effectLst>
            <a:outerShdw dist="35921" dir="2700000" algn="ctr" rotWithShape="0">
              <a:srgbClr val="000000"/>
            </a:outerShdw>
          </a:effectLst>
        </p:spPr>
        <p:txBody>
          <a:bodyPr wrap="none" anchor="ctr"/>
          <a:lstStyle/>
          <a:p>
            <a:pPr>
              <a:defRPr/>
            </a:pPr>
            <a:endParaRPr lang="zh-TW" altLang="en-US"/>
          </a:p>
        </p:txBody>
      </p:sp>
      <p:sp>
        <p:nvSpPr>
          <p:cNvPr id="40019" name="Text Box 83"/>
          <p:cNvSpPr txBox="1">
            <a:spLocks noChangeArrowheads="1"/>
          </p:cNvSpPr>
          <p:nvPr/>
        </p:nvSpPr>
        <p:spPr bwMode="auto">
          <a:xfrm>
            <a:off x="7111206" y="6180140"/>
            <a:ext cx="1600200" cy="457200"/>
          </a:xfrm>
          <a:prstGeom prst="rect">
            <a:avLst/>
          </a:prstGeom>
          <a:solidFill>
            <a:schemeClr val="bg1"/>
          </a:solidFill>
          <a:ln w="9525">
            <a:noFill/>
            <a:miter lim="800000"/>
            <a:headEnd/>
            <a:tailEnd/>
          </a:ln>
          <a:effectLst/>
        </p:spPr>
        <p:txBody>
          <a:bodyPr wrap="none" anchor="ctr">
            <a:spAutoFit/>
          </a:bodyPr>
          <a:lstStyle/>
          <a:p>
            <a:pPr algn="ctr" eaLnBrk="0" hangingPunct="0">
              <a:defRPr/>
            </a:pPr>
            <a:r>
              <a:rPr kumimoji="0" lang="en-US" altLang="zh-TW" sz="2000" i="1" dirty="0">
                <a:effectLst>
                  <a:outerShdw blurRad="38100" dist="38100" dir="2700000" algn="tl">
                    <a:srgbClr val="000000"/>
                  </a:outerShdw>
                </a:effectLst>
                <a:latin typeface="Times New Roman" pitchFamily="18" charset="0"/>
              </a:rPr>
              <a:t>P</a:t>
            </a:r>
            <a:r>
              <a:rPr kumimoji="0" lang="en-US" altLang="zh-TW" sz="2400" dirty="0">
                <a:effectLst>
                  <a:outerShdw blurRad="38100" dist="38100" dir="2700000" algn="tl">
                    <a:srgbClr val="000000"/>
                  </a:outerShdw>
                </a:effectLst>
                <a:latin typeface="Arial Narrow" pitchFamily="34" charset="0"/>
              </a:rPr>
              <a:t>(</a:t>
            </a:r>
            <a:r>
              <a:rPr kumimoji="0" lang="en-US" altLang="zh-TW" sz="2000" i="1" dirty="0">
                <a:effectLst>
                  <a:outerShdw blurRad="38100" dist="38100" dir="2700000" algn="tl">
                    <a:srgbClr val="000000"/>
                  </a:outerShdw>
                </a:effectLst>
                <a:latin typeface="Times New Roman" pitchFamily="18" charset="0"/>
              </a:rPr>
              <a:t>D</a:t>
            </a:r>
            <a:r>
              <a:rPr kumimoji="0" lang="en-US" altLang="zh-TW" sz="2400" dirty="0">
                <a:effectLst>
                  <a:outerShdw blurRad="38100" dist="38100" dir="2700000" algn="tl">
                    <a:srgbClr val="000000"/>
                  </a:outerShdw>
                </a:effectLst>
                <a:latin typeface="Arial Narrow" pitchFamily="34" charset="0"/>
              </a:rPr>
              <a:t>) = 0.019</a:t>
            </a:r>
          </a:p>
        </p:txBody>
      </p:sp>
      <p:sp>
        <p:nvSpPr>
          <p:cNvPr id="39990" name="Text Box 54"/>
          <p:cNvSpPr txBox="1">
            <a:spLocks noChangeArrowheads="1"/>
          </p:cNvSpPr>
          <p:nvPr/>
        </p:nvSpPr>
        <p:spPr bwMode="auto">
          <a:xfrm>
            <a:off x="5915025" y="1772816"/>
            <a:ext cx="1014413" cy="396875"/>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000" i="1">
                <a:effectLst>
                  <a:outerShdw blurRad="38100" dist="38100" dir="2700000" algn="tl">
                    <a:srgbClr val="000000"/>
                  </a:outerShdw>
                </a:effectLst>
                <a:latin typeface="Times New Roman" pitchFamily="18" charset="0"/>
              </a:rPr>
              <a:t>G</a:t>
            </a:r>
            <a:r>
              <a:rPr kumimoji="0" lang="en-US" altLang="zh-TW" sz="2000">
                <a:effectLst>
                  <a:outerShdw blurRad="38100" dist="38100" dir="2700000" algn="tl">
                    <a:srgbClr val="000000"/>
                  </a:outerShdw>
                </a:effectLst>
                <a:latin typeface="Arial Narrow" pitchFamily="34" charset="0"/>
              </a:rPr>
              <a:t> and </a:t>
            </a:r>
            <a:r>
              <a:rPr kumimoji="0" lang="en-US" altLang="zh-TW" sz="2000" i="1">
                <a:effectLst>
                  <a:outerShdw blurRad="38100" dist="38100" dir="2700000" algn="tl">
                    <a:srgbClr val="000000"/>
                  </a:outerShdw>
                </a:effectLst>
                <a:latin typeface="Times New Roman" pitchFamily="18" charset="0"/>
              </a:rPr>
              <a:t>D</a:t>
            </a:r>
          </a:p>
        </p:txBody>
      </p:sp>
      <p:sp>
        <p:nvSpPr>
          <p:cNvPr id="40022" name="AutoShape 86"/>
          <p:cNvSpPr>
            <a:spLocks noChangeArrowheads="1"/>
          </p:cNvSpPr>
          <p:nvPr/>
        </p:nvSpPr>
        <p:spPr bwMode="auto">
          <a:xfrm>
            <a:off x="6615113" y="4228528"/>
            <a:ext cx="228600" cy="415925"/>
          </a:xfrm>
          <a:prstGeom prst="roundRect">
            <a:avLst>
              <a:gd name="adj" fmla="val 16667"/>
            </a:avLst>
          </a:prstGeom>
          <a:solidFill>
            <a:schemeClr val="bg1"/>
          </a:solidFill>
          <a:ln w="9525">
            <a:solidFill>
              <a:srgbClr val="FF00FF"/>
            </a:solidFill>
            <a:round/>
            <a:headEnd/>
            <a:tailEnd/>
          </a:ln>
          <a:effectLst>
            <a:outerShdw dist="35921" dir="2700000" algn="ctr" rotWithShape="0">
              <a:schemeClr val="bg2"/>
            </a:outerShdw>
          </a:effectLst>
        </p:spPr>
        <p:txBody>
          <a:bodyPr wrap="none" anchor="ctr"/>
          <a:lstStyle/>
          <a:p>
            <a:pPr>
              <a:defRPr/>
            </a:pPr>
            <a:endParaRPr lang="zh-TW" altLang="en-US"/>
          </a:p>
        </p:txBody>
      </p:sp>
      <p:grpSp>
        <p:nvGrpSpPr>
          <p:cNvPr id="23" name="Group 61"/>
          <p:cNvGrpSpPr>
            <a:grpSpLocks/>
          </p:cNvGrpSpPr>
          <p:nvPr/>
        </p:nvGrpSpPr>
        <p:grpSpPr bwMode="auto">
          <a:xfrm>
            <a:off x="5903913" y="4191000"/>
            <a:ext cx="1014412" cy="396875"/>
            <a:chOff x="3861" y="2304"/>
            <a:chExt cx="639" cy="250"/>
          </a:xfrm>
        </p:grpSpPr>
        <p:sp>
          <p:nvSpPr>
            <p:cNvPr id="39993" name="Text Box 57"/>
            <p:cNvSpPr txBox="1">
              <a:spLocks noChangeArrowheads="1"/>
            </p:cNvSpPr>
            <p:nvPr/>
          </p:nvSpPr>
          <p:spPr bwMode="auto">
            <a:xfrm>
              <a:off x="3861" y="2304"/>
              <a:ext cx="639" cy="250"/>
            </a:xfrm>
            <a:prstGeom prst="rect">
              <a:avLst/>
            </a:prstGeom>
            <a:noFill/>
            <a:ln w="9525">
              <a:noFill/>
              <a:miter lim="800000"/>
              <a:headEnd/>
              <a:tailEnd/>
            </a:ln>
            <a:effectLst>
              <a:outerShdw dist="35921" dir="2700000" algn="ctr" rotWithShape="0">
                <a:schemeClr val="bg2"/>
              </a:outerShdw>
            </a:effectLst>
          </p:spPr>
          <p:txBody>
            <a:bodyPr wrap="none" anchor="ctr">
              <a:spAutoFit/>
            </a:bodyPr>
            <a:lstStyle/>
            <a:p>
              <a:pPr algn="ctr" eaLnBrk="0" hangingPunct="0">
                <a:defRPr/>
              </a:pPr>
              <a:r>
                <a:rPr kumimoji="0" lang="en-US" altLang="zh-TW" sz="2000" i="1">
                  <a:effectLst>
                    <a:outerShdw blurRad="38100" dist="38100" dir="2700000" algn="tl">
                      <a:srgbClr val="000000"/>
                    </a:outerShdw>
                  </a:effectLst>
                  <a:latin typeface="Times New Roman" pitchFamily="18" charset="0"/>
                </a:rPr>
                <a:t>G</a:t>
              </a:r>
              <a:r>
                <a:rPr kumimoji="0" lang="en-US" altLang="zh-TW" sz="2000">
                  <a:effectLst>
                    <a:outerShdw blurRad="38100" dist="38100" dir="2700000" algn="tl">
                      <a:srgbClr val="000000"/>
                    </a:outerShdw>
                  </a:effectLst>
                  <a:latin typeface="Arial Narrow" pitchFamily="34" charset="0"/>
                </a:rPr>
                <a:t> and </a:t>
              </a:r>
              <a:r>
                <a:rPr kumimoji="0" lang="en-US" altLang="zh-TW" sz="2000" i="1">
                  <a:effectLst>
                    <a:outerShdw blurRad="38100" dist="38100" dir="2700000" algn="tl">
                      <a:srgbClr val="000000"/>
                    </a:outerShdw>
                  </a:effectLst>
                  <a:latin typeface="Times New Roman" pitchFamily="18" charset="0"/>
                </a:rPr>
                <a:t>D</a:t>
              </a:r>
            </a:p>
          </p:txBody>
        </p:sp>
        <p:sp>
          <p:nvSpPr>
            <p:cNvPr id="39996" name="Line 60"/>
            <p:cNvSpPr>
              <a:spLocks noChangeShapeType="1"/>
            </p:cNvSpPr>
            <p:nvPr/>
          </p:nvSpPr>
          <p:spPr bwMode="auto">
            <a:xfrm>
              <a:off x="3936" y="2352"/>
              <a:ext cx="96" cy="0"/>
            </a:xfrm>
            <a:prstGeom prst="line">
              <a:avLst/>
            </a:prstGeom>
            <a:noFill/>
            <a:ln w="9525">
              <a:solidFill>
                <a:schemeClr val="tx2"/>
              </a:solidFill>
              <a:round/>
              <a:headEnd/>
              <a:tailEnd/>
            </a:ln>
            <a:effectLst>
              <a:outerShdw dist="35921" dir="2700000" algn="ctr" rotWithShape="0">
                <a:schemeClr val="bg2"/>
              </a:outerShdw>
            </a:effectLst>
          </p:spPr>
          <p:txBody>
            <a:bodyPr wrap="none" anchor="ctr"/>
            <a:lstStyle/>
            <a:p>
              <a:pPr>
                <a:defRPr/>
              </a:pPr>
              <a:endParaRPr lang="zh-TW" altLang="en-US"/>
            </a:p>
          </p:txBody>
        </p:sp>
      </p:grpSp>
      <p:sp>
        <p:nvSpPr>
          <p:cNvPr id="40023" name="Freeform 87"/>
          <p:cNvSpPr>
            <a:spLocks/>
          </p:cNvSpPr>
          <p:nvPr/>
        </p:nvSpPr>
        <p:spPr bwMode="auto">
          <a:xfrm>
            <a:off x="3033713" y="1930400"/>
            <a:ext cx="1143000" cy="431800"/>
          </a:xfrm>
          <a:custGeom>
            <a:avLst/>
            <a:gdLst/>
            <a:ahLst/>
            <a:cxnLst>
              <a:cxn ang="0">
                <a:pos x="0" y="272"/>
              </a:cxn>
              <a:cxn ang="0">
                <a:pos x="480" y="32"/>
              </a:cxn>
              <a:cxn ang="0">
                <a:pos x="720" y="80"/>
              </a:cxn>
            </a:cxnLst>
            <a:rect l="0" t="0" r="r" b="b"/>
            <a:pathLst>
              <a:path w="720" h="272">
                <a:moveTo>
                  <a:pt x="0" y="272"/>
                </a:moveTo>
                <a:cubicBezTo>
                  <a:pt x="180" y="168"/>
                  <a:pt x="360" y="64"/>
                  <a:pt x="480" y="32"/>
                </a:cubicBezTo>
                <a:cubicBezTo>
                  <a:pt x="600" y="0"/>
                  <a:pt x="660" y="40"/>
                  <a:pt x="720" y="80"/>
                </a:cubicBezTo>
              </a:path>
            </a:pathLst>
          </a:custGeom>
          <a:noFill/>
          <a:ln w="28575" cap="flat" cmpd="sng">
            <a:solidFill>
              <a:srgbClr val="FF00FF"/>
            </a:solidFill>
            <a:prstDash val="solid"/>
            <a:round/>
            <a:headEnd type="none" w="med" len="med"/>
            <a:tailEnd type="arrow" w="med" len="med"/>
          </a:ln>
          <a:effectLst>
            <a:outerShdw dist="35921" dir="2700000" algn="ctr" rotWithShape="0">
              <a:schemeClr val="bg2"/>
            </a:outerShdw>
          </a:effectLst>
        </p:spPr>
        <p:txBody>
          <a:bodyPr wrap="none" anchor="ctr"/>
          <a:lstStyle/>
          <a:p>
            <a:pPr>
              <a:defRPr/>
            </a:pPr>
            <a:endParaRPr lang="zh-TW" altLang="en-US"/>
          </a:p>
        </p:txBody>
      </p:sp>
      <p:sp>
        <p:nvSpPr>
          <p:cNvPr id="40024" name="Freeform 88"/>
          <p:cNvSpPr>
            <a:spLocks/>
          </p:cNvSpPr>
          <p:nvPr/>
        </p:nvSpPr>
        <p:spPr bwMode="auto">
          <a:xfrm>
            <a:off x="3033713" y="4419600"/>
            <a:ext cx="1143000" cy="431800"/>
          </a:xfrm>
          <a:custGeom>
            <a:avLst/>
            <a:gdLst/>
            <a:ahLst/>
            <a:cxnLst>
              <a:cxn ang="0">
                <a:pos x="0" y="272"/>
              </a:cxn>
              <a:cxn ang="0">
                <a:pos x="480" y="32"/>
              </a:cxn>
              <a:cxn ang="0">
                <a:pos x="720" y="80"/>
              </a:cxn>
            </a:cxnLst>
            <a:rect l="0" t="0" r="r" b="b"/>
            <a:pathLst>
              <a:path w="720" h="272">
                <a:moveTo>
                  <a:pt x="0" y="272"/>
                </a:moveTo>
                <a:cubicBezTo>
                  <a:pt x="180" y="168"/>
                  <a:pt x="360" y="64"/>
                  <a:pt x="480" y="32"/>
                </a:cubicBezTo>
                <a:cubicBezTo>
                  <a:pt x="600" y="0"/>
                  <a:pt x="660" y="40"/>
                  <a:pt x="720" y="80"/>
                </a:cubicBezTo>
              </a:path>
            </a:pathLst>
          </a:custGeom>
          <a:noFill/>
          <a:ln w="28575" cap="flat" cmpd="sng">
            <a:solidFill>
              <a:srgbClr val="FF00FF"/>
            </a:solidFill>
            <a:prstDash val="solid"/>
            <a:round/>
            <a:headEnd type="none" w="med" len="med"/>
            <a:tailEnd type="arrow" w="med" len="med"/>
          </a:ln>
          <a:effectLst>
            <a:outerShdw dist="35921" dir="2700000" algn="ctr" rotWithShape="0">
              <a:schemeClr val="bg2"/>
            </a:outerShdw>
          </a:effectLst>
        </p:spPr>
        <p:txBody>
          <a:bodyPr wrap="none" anchor="ctr"/>
          <a:lstStyle/>
          <a:p>
            <a:pPr>
              <a:defRPr/>
            </a:pPr>
            <a:endParaRPr lang="zh-TW" altLang="en-US"/>
          </a:p>
        </p:txBody>
      </p:sp>
      <p:sp>
        <p:nvSpPr>
          <p:cNvPr id="40032" name="Freeform 96"/>
          <p:cNvSpPr>
            <a:spLocks/>
          </p:cNvSpPr>
          <p:nvPr/>
        </p:nvSpPr>
        <p:spPr bwMode="auto">
          <a:xfrm>
            <a:off x="1814513" y="1676400"/>
            <a:ext cx="2971800" cy="1244600"/>
          </a:xfrm>
          <a:custGeom>
            <a:avLst/>
            <a:gdLst/>
            <a:ahLst/>
            <a:cxnLst>
              <a:cxn ang="0">
                <a:pos x="0" y="784"/>
              </a:cxn>
              <a:cxn ang="0">
                <a:pos x="864" y="112"/>
              </a:cxn>
              <a:cxn ang="0">
                <a:pos x="1872" y="112"/>
              </a:cxn>
            </a:cxnLst>
            <a:rect l="0" t="0" r="r" b="b"/>
            <a:pathLst>
              <a:path w="1872" h="784">
                <a:moveTo>
                  <a:pt x="0" y="784"/>
                </a:moveTo>
                <a:cubicBezTo>
                  <a:pt x="276" y="504"/>
                  <a:pt x="552" y="224"/>
                  <a:pt x="864" y="112"/>
                </a:cubicBezTo>
                <a:cubicBezTo>
                  <a:pt x="1176" y="0"/>
                  <a:pt x="1704" y="112"/>
                  <a:pt x="1872" y="112"/>
                </a:cubicBezTo>
              </a:path>
            </a:pathLst>
          </a:custGeom>
          <a:noFill/>
          <a:ln w="28575" cap="flat" cmpd="sng">
            <a:solidFill>
              <a:schemeClr val="tx1"/>
            </a:solidFill>
            <a:prstDash val="solid"/>
            <a:round/>
            <a:headEnd type="none" w="med" len="med"/>
            <a:tailEnd type="arrow" w="med" len="med"/>
          </a:ln>
          <a:effectLst>
            <a:outerShdw dist="35921" dir="2700000" algn="ctr" rotWithShape="0">
              <a:schemeClr val="bg2"/>
            </a:outerShdw>
          </a:effectLst>
        </p:spPr>
        <p:txBody>
          <a:bodyPr wrap="none" anchor="ctr"/>
          <a:lstStyle/>
          <a:p>
            <a:pPr>
              <a:defRPr/>
            </a:pPr>
            <a:endParaRPr lang="zh-TW" altLang="en-US"/>
          </a:p>
        </p:txBody>
      </p:sp>
      <p:sp>
        <p:nvSpPr>
          <p:cNvPr id="40033" name="Freeform 97"/>
          <p:cNvSpPr>
            <a:spLocks/>
          </p:cNvSpPr>
          <p:nvPr/>
        </p:nvSpPr>
        <p:spPr bwMode="auto">
          <a:xfrm>
            <a:off x="5091113" y="2133600"/>
            <a:ext cx="3352800" cy="304800"/>
          </a:xfrm>
          <a:custGeom>
            <a:avLst/>
            <a:gdLst/>
            <a:ahLst/>
            <a:cxnLst>
              <a:cxn ang="0">
                <a:pos x="0" y="0"/>
              </a:cxn>
              <a:cxn ang="0">
                <a:pos x="1344" y="192"/>
              </a:cxn>
              <a:cxn ang="0">
                <a:pos x="2112" y="0"/>
              </a:cxn>
            </a:cxnLst>
            <a:rect l="0" t="0" r="r" b="b"/>
            <a:pathLst>
              <a:path w="2112" h="192">
                <a:moveTo>
                  <a:pt x="0" y="0"/>
                </a:moveTo>
                <a:cubicBezTo>
                  <a:pt x="496" y="96"/>
                  <a:pt x="992" y="192"/>
                  <a:pt x="1344" y="192"/>
                </a:cubicBezTo>
                <a:cubicBezTo>
                  <a:pt x="1696" y="192"/>
                  <a:pt x="1904" y="96"/>
                  <a:pt x="2112" y="0"/>
                </a:cubicBezTo>
              </a:path>
            </a:pathLst>
          </a:custGeom>
          <a:noFill/>
          <a:ln w="28575" cap="flat" cmpd="sng">
            <a:solidFill>
              <a:schemeClr val="tx1"/>
            </a:solidFill>
            <a:prstDash val="solid"/>
            <a:round/>
            <a:headEnd type="none" w="med" len="med"/>
            <a:tailEnd type="arrow" w="med" len="med"/>
          </a:ln>
          <a:effectLst>
            <a:outerShdw dist="35921" dir="2700000" algn="ctr" rotWithShape="0">
              <a:schemeClr val="bg2"/>
            </a:outerShdw>
          </a:effectLst>
        </p:spPr>
        <p:txBody>
          <a:bodyPr wrap="none" anchor="ctr"/>
          <a:lstStyle/>
          <a:p>
            <a:pPr>
              <a:defRPr/>
            </a:pPr>
            <a:endParaRPr lang="zh-TW" altLang="en-US"/>
          </a:p>
        </p:txBody>
      </p:sp>
      <p:sp>
        <p:nvSpPr>
          <p:cNvPr id="40034" name="Freeform 98"/>
          <p:cNvSpPr>
            <a:spLocks/>
          </p:cNvSpPr>
          <p:nvPr/>
        </p:nvSpPr>
        <p:spPr bwMode="auto">
          <a:xfrm>
            <a:off x="1814513" y="4267200"/>
            <a:ext cx="2895600" cy="711200"/>
          </a:xfrm>
          <a:custGeom>
            <a:avLst/>
            <a:gdLst/>
            <a:ahLst/>
            <a:cxnLst>
              <a:cxn ang="0">
                <a:pos x="0" y="784"/>
              </a:cxn>
              <a:cxn ang="0">
                <a:pos x="864" y="112"/>
              </a:cxn>
              <a:cxn ang="0">
                <a:pos x="1872" y="112"/>
              </a:cxn>
            </a:cxnLst>
            <a:rect l="0" t="0" r="r" b="b"/>
            <a:pathLst>
              <a:path w="1872" h="784">
                <a:moveTo>
                  <a:pt x="0" y="784"/>
                </a:moveTo>
                <a:cubicBezTo>
                  <a:pt x="276" y="504"/>
                  <a:pt x="552" y="224"/>
                  <a:pt x="864" y="112"/>
                </a:cubicBezTo>
                <a:cubicBezTo>
                  <a:pt x="1176" y="0"/>
                  <a:pt x="1704" y="112"/>
                  <a:pt x="1872" y="112"/>
                </a:cubicBezTo>
              </a:path>
            </a:pathLst>
          </a:custGeom>
          <a:noFill/>
          <a:ln w="28575" cap="flat" cmpd="sng">
            <a:solidFill>
              <a:schemeClr val="tx1"/>
            </a:solidFill>
            <a:prstDash val="solid"/>
            <a:round/>
            <a:headEnd type="none" w="med" len="med"/>
            <a:tailEnd type="arrow" w="med" len="med"/>
          </a:ln>
          <a:effectLst>
            <a:outerShdw dist="35921" dir="2700000" algn="ctr" rotWithShape="0">
              <a:schemeClr val="bg2"/>
            </a:outerShdw>
          </a:effectLst>
        </p:spPr>
        <p:txBody>
          <a:bodyPr wrap="none" anchor="ctr"/>
          <a:lstStyle/>
          <a:p>
            <a:pPr>
              <a:defRPr/>
            </a:pPr>
            <a:endParaRPr lang="zh-TW" altLang="en-US"/>
          </a:p>
        </p:txBody>
      </p:sp>
      <p:sp>
        <p:nvSpPr>
          <p:cNvPr id="40035" name="Freeform 99"/>
          <p:cNvSpPr>
            <a:spLocks/>
          </p:cNvSpPr>
          <p:nvPr/>
        </p:nvSpPr>
        <p:spPr bwMode="auto">
          <a:xfrm>
            <a:off x="5091113" y="4648200"/>
            <a:ext cx="3352800" cy="381000"/>
          </a:xfrm>
          <a:custGeom>
            <a:avLst/>
            <a:gdLst/>
            <a:ahLst/>
            <a:cxnLst>
              <a:cxn ang="0">
                <a:pos x="0" y="0"/>
              </a:cxn>
              <a:cxn ang="0">
                <a:pos x="1344" y="192"/>
              </a:cxn>
              <a:cxn ang="0">
                <a:pos x="2112" y="0"/>
              </a:cxn>
            </a:cxnLst>
            <a:rect l="0" t="0" r="r" b="b"/>
            <a:pathLst>
              <a:path w="2112" h="192">
                <a:moveTo>
                  <a:pt x="0" y="0"/>
                </a:moveTo>
                <a:cubicBezTo>
                  <a:pt x="496" y="96"/>
                  <a:pt x="992" y="192"/>
                  <a:pt x="1344" y="192"/>
                </a:cubicBezTo>
                <a:cubicBezTo>
                  <a:pt x="1696" y="192"/>
                  <a:pt x="1904" y="96"/>
                  <a:pt x="2112" y="0"/>
                </a:cubicBezTo>
              </a:path>
            </a:pathLst>
          </a:custGeom>
          <a:noFill/>
          <a:ln w="28575" cap="flat" cmpd="sng">
            <a:solidFill>
              <a:schemeClr val="tx1"/>
            </a:solidFill>
            <a:prstDash val="solid"/>
            <a:round/>
            <a:headEnd type="none" w="med" len="med"/>
            <a:tailEnd type="arrow" w="med" len="med"/>
          </a:ln>
          <a:effectLst>
            <a:outerShdw dist="35921" dir="2700000" algn="ctr" rotWithShape="0">
              <a:schemeClr val="bg2"/>
            </a:outerShdw>
          </a:effectLst>
        </p:spPr>
        <p:txBody>
          <a:bodyPr wrap="none" anchor="ctr"/>
          <a:lstStyle/>
          <a:p>
            <a:pPr>
              <a:defRPr/>
            </a:pPr>
            <a:endParaRPr lang="zh-TW" altLang="en-US"/>
          </a:p>
        </p:txBody>
      </p:sp>
      <p:sp>
        <p:nvSpPr>
          <p:cNvPr id="40041" name="Rectangle 105"/>
          <p:cNvSpPr>
            <a:spLocks noGrp="1" noChangeArrowheads="1"/>
          </p:cNvSpPr>
          <p:nvPr>
            <p:ph type="title"/>
          </p:nvPr>
        </p:nvSpPr>
        <p:spPr>
          <a:xfrm>
            <a:off x="385738" y="290786"/>
            <a:ext cx="5616624" cy="995065"/>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Tree</a:t>
            </a:r>
          </a:p>
        </p:txBody>
      </p:sp>
      <p:grpSp>
        <p:nvGrpSpPr>
          <p:cNvPr id="89" name="Group 81"/>
          <p:cNvGrpSpPr>
            <a:grpSpLocks/>
          </p:cNvGrpSpPr>
          <p:nvPr/>
        </p:nvGrpSpPr>
        <p:grpSpPr bwMode="auto">
          <a:xfrm>
            <a:off x="6911978" y="3687762"/>
            <a:ext cx="2074864" cy="406400"/>
            <a:chOff x="4458" y="2304"/>
            <a:chExt cx="1307" cy="256"/>
          </a:xfrm>
        </p:grpSpPr>
        <p:sp>
          <p:nvSpPr>
            <p:cNvPr id="90" name="Text Box 74"/>
            <p:cNvSpPr txBox="1">
              <a:spLocks noChangeArrowheads="1"/>
            </p:cNvSpPr>
            <p:nvPr/>
          </p:nvSpPr>
          <p:spPr bwMode="auto">
            <a:xfrm>
              <a:off x="4458" y="2308"/>
              <a:ext cx="1307" cy="252"/>
            </a:xfrm>
            <a:prstGeom prst="rect">
              <a:avLst/>
            </a:prstGeom>
            <a:noFill/>
            <a:ln w="9525">
              <a:noFill/>
              <a:miter lim="800000"/>
              <a:headEnd/>
              <a:tailEnd/>
            </a:ln>
            <a:effectLst/>
          </p:spPr>
          <p:txBody>
            <a:bodyPr wrap="none" anchor="ctr">
              <a:spAutoFit/>
            </a:bodyPr>
            <a:lstStyle/>
            <a:p>
              <a:pPr algn="ctr" eaLnBrk="0" hangingPunct="0">
                <a:defRPr/>
              </a:pPr>
              <a:r>
                <a:rPr kumimoji="0" lang="en-US" altLang="zh-TW" sz="2000" i="1" dirty="0">
                  <a:effectLst>
                    <a:outerShdw blurRad="38100" dist="38100" dir="2700000" algn="tl">
                      <a:srgbClr val="000000"/>
                    </a:outerShdw>
                  </a:effectLst>
                  <a:latin typeface="Times New Roman" pitchFamily="18" charset="0"/>
                </a:rPr>
                <a:t>P</a:t>
              </a:r>
              <a:r>
                <a:rPr kumimoji="0" lang="en-US" altLang="zh-TW" sz="2000" dirty="0">
                  <a:effectLst>
                    <a:outerShdw blurRad="38100" dist="38100" dir="2700000" algn="tl">
                      <a:srgbClr val="000000"/>
                    </a:outerShdw>
                  </a:effectLst>
                  <a:latin typeface="Arial Narrow" pitchFamily="34" charset="0"/>
                </a:rPr>
                <a:t>( </a:t>
              </a:r>
              <a:r>
                <a:rPr kumimoji="0" lang="en-US" altLang="zh-TW" sz="2000" i="1" dirty="0">
                  <a:effectLst>
                    <a:outerShdw blurRad="38100" dist="38100" dir="2700000" algn="tl">
                      <a:srgbClr val="000000"/>
                    </a:outerShdw>
                  </a:effectLst>
                  <a:latin typeface="Times New Roman" pitchFamily="18" charset="0"/>
                </a:rPr>
                <a:t>   </a:t>
              </a:r>
              <a:r>
                <a:rPr kumimoji="0" lang="en-US" altLang="zh-TW" sz="2000" dirty="0">
                  <a:effectLst>
                    <a:outerShdw blurRad="38100" dist="38100" dir="2700000" algn="tl">
                      <a:srgbClr val="000000"/>
                    </a:outerShdw>
                  </a:effectLst>
                  <a:latin typeface="Arial Narrow" pitchFamily="34" charset="0"/>
                </a:rPr>
                <a:t>          ) = </a:t>
              </a:r>
              <a:r>
                <a:rPr kumimoji="0" lang="en-US" altLang="zh-TW" sz="2000" dirty="0" smtClean="0">
                  <a:effectLst>
                    <a:outerShdw blurRad="38100" dist="38100" dir="2700000" algn="tl">
                      <a:srgbClr val="000000"/>
                    </a:outerShdw>
                  </a:effectLst>
                  <a:latin typeface="Arial Narrow" pitchFamily="34" charset="0"/>
                </a:rPr>
                <a:t>0.891</a:t>
              </a:r>
              <a:endParaRPr kumimoji="0" lang="en-US" altLang="zh-TW" sz="2000" dirty="0">
                <a:effectLst>
                  <a:outerShdw blurRad="38100" dist="38100" dir="2700000" algn="tl">
                    <a:srgbClr val="000000"/>
                  </a:outerShdw>
                </a:effectLst>
                <a:latin typeface="Arial Narrow" pitchFamily="34" charset="0"/>
              </a:endParaRPr>
            </a:p>
          </p:txBody>
        </p:sp>
        <p:grpSp>
          <p:nvGrpSpPr>
            <p:cNvPr id="91" name="Group 78"/>
            <p:cNvGrpSpPr>
              <a:grpSpLocks/>
            </p:cNvGrpSpPr>
            <p:nvPr/>
          </p:nvGrpSpPr>
          <p:grpSpPr bwMode="auto">
            <a:xfrm>
              <a:off x="4583" y="2304"/>
              <a:ext cx="639" cy="250"/>
              <a:chOff x="3861" y="2304"/>
              <a:chExt cx="639" cy="250"/>
            </a:xfrm>
          </p:grpSpPr>
          <p:sp>
            <p:nvSpPr>
              <p:cNvPr id="92" name="Text Box 79"/>
              <p:cNvSpPr txBox="1">
                <a:spLocks noChangeArrowheads="1"/>
              </p:cNvSpPr>
              <p:nvPr/>
            </p:nvSpPr>
            <p:spPr bwMode="auto">
              <a:xfrm>
                <a:off x="3861" y="2304"/>
                <a:ext cx="639" cy="250"/>
              </a:xfrm>
              <a:prstGeom prst="rect">
                <a:avLst/>
              </a:prstGeom>
              <a:noFill/>
              <a:ln w="9525">
                <a:noFill/>
                <a:miter lim="800000"/>
                <a:headEnd/>
                <a:tailEnd/>
              </a:ln>
              <a:effectLst/>
            </p:spPr>
            <p:txBody>
              <a:bodyPr wrap="none" anchor="ctr">
                <a:spAutoFit/>
              </a:bodyPr>
              <a:lstStyle/>
              <a:p>
                <a:pPr algn="ctr" eaLnBrk="0" hangingPunct="0">
                  <a:defRPr/>
                </a:pPr>
                <a:r>
                  <a:rPr kumimoji="0" lang="en-US" altLang="zh-TW" sz="2000" i="1" dirty="0">
                    <a:effectLst>
                      <a:outerShdw blurRad="38100" dist="38100" dir="2700000" algn="tl">
                        <a:srgbClr val="000000"/>
                      </a:outerShdw>
                    </a:effectLst>
                    <a:latin typeface="Times New Roman" pitchFamily="18" charset="0"/>
                  </a:rPr>
                  <a:t>G</a:t>
                </a:r>
                <a:r>
                  <a:rPr kumimoji="0" lang="en-US" altLang="zh-TW" sz="2000" dirty="0">
                    <a:effectLst>
                      <a:outerShdw blurRad="38100" dist="38100" dir="2700000" algn="tl">
                        <a:srgbClr val="000000"/>
                      </a:outerShdw>
                    </a:effectLst>
                    <a:latin typeface="Arial Narrow" pitchFamily="34" charset="0"/>
                  </a:rPr>
                  <a:t> and </a:t>
                </a:r>
                <a:r>
                  <a:rPr kumimoji="0" lang="en-US" altLang="zh-TW" sz="2000" i="1" dirty="0">
                    <a:effectLst>
                      <a:outerShdw blurRad="38100" dist="38100" dir="2700000" algn="tl">
                        <a:srgbClr val="000000"/>
                      </a:outerShdw>
                    </a:effectLst>
                    <a:latin typeface="Times New Roman" pitchFamily="18" charset="0"/>
                  </a:rPr>
                  <a:t>D</a:t>
                </a:r>
              </a:p>
            </p:txBody>
          </p:sp>
          <p:sp>
            <p:nvSpPr>
              <p:cNvPr id="93" name="Line 80"/>
              <p:cNvSpPr>
                <a:spLocks noChangeShapeType="1"/>
              </p:cNvSpPr>
              <p:nvPr/>
            </p:nvSpPr>
            <p:spPr bwMode="auto">
              <a:xfrm>
                <a:off x="4349" y="2352"/>
                <a:ext cx="96" cy="0"/>
              </a:xfrm>
              <a:prstGeom prst="line">
                <a:avLst/>
              </a:prstGeom>
              <a:noFill/>
              <a:ln w="9525">
                <a:solidFill>
                  <a:schemeClr val="tx2"/>
                </a:solidFill>
                <a:round/>
                <a:headEnd/>
                <a:tailEnd/>
              </a:ln>
            </p:spPr>
            <p:txBody>
              <a:bodyPr wrap="none" anchor="ctr"/>
              <a:lstStyle/>
              <a:p>
                <a:endParaRPr lang="zh-TW" altLang="en-US"/>
              </a:p>
            </p:txBody>
          </p:sp>
        </p:grpSp>
      </p:grpSp>
      <p:grpSp>
        <p:nvGrpSpPr>
          <p:cNvPr id="94" name="Group 81"/>
          <p:cNvGrpSpPr>
            <a:grpSpLocks/>
          </p:cNvGrpSpPr>
          <p:nvPr/>
        </p:nvGrpSpPr>
        <p:grpSpPr bwMode="auto">
          <a:xfrm>
            <a:off x="6942934" y="5562600"/>
            <a:ext cx="1957389" cy="407988"/>
            <a:chOff x="4441" y="2297"/>
            <a:chExt cx="1233" cy="257"/>
          </a:xfrm>
        </p:grpSpPr>
        <p:sp>
          <p:nvSpPr>
            <p:cNvPr id="95" name="Text Box 74"/>
            <p:cNvSpPr txBox="1">
              <a:spLocks noChangeArrowheads="1"/>
            </p:cNvSpPr>
            <p:nvPr/>
          </p:nvSpPr>
          <p:spPr bwMode="auto">
            <a:xfrm>
              <a:off x="4441" y="2297"/>
              <a:ext cx="1233" cy="252"/>
            </a:xfrm>
            <a:prstGeom prst="rect">
              <a:avLst/>
            </a:prstGeom>
            <a:noFill/>
            <a:ln w="9525">
              <a:noFill/>
              <a:miter lim="800000"/>
              <a:headEnd/>
              <a:tailEnd/>
            </a:ln>
            <a:effectLst/>
          </p:spPr>
          <p:txBody>
            <a:bodyPr wrap="none" anchor="ctr">
              <a:spAutoFit/>
            </a:bodyPr>
            <a:lstStyle/>
            <a:p>
              <a:pPr algn="ctr" eaLnBrk="0" hangingPunct="0">
                <a:defRPr/>
              </a:pPr>
              <a:r>
                <a:rPr kumimoji="0" lang="en-US" altLang="zh-TW" sz="2000" i="1" dirty="0">
                  <a:effectLst>
                    <a:outerShdw blurRad="38100" dist="38100" dir="2700000" algn="tl">
                      <a:srgbClr val="000000"/>
                    </a:outerShdw>
                  </a:effectLst>
                  <a:latin typeface="Times New Roman" pitchFamily="18" charset="0"/>
                </a:rPr>
                <a:t>P</a:t>
              </a:r>
              <a:r>
                <a:rPr kumimoji="0" lang="en-US" altLang="zh-TW" sz="2000" dirty="0">
                  <a:effectLst>
                    <a:outerShdw blurRad="38100" dist="38100" dir="2700000" algn="tl">
                      <a:srgbClr val="000000"/>
                    </a:outerShdw>
                  </a:effectLst>
                  <a:latin typeface="Arial Narrow" pitchFamily="34" charset="0"/>
                </a:rPr>
                <a:t>( </a:t>
              </a:r>
              <a:r>
                <a:rPr kumimoji="0" lang="en-US" altLang="zh-TW" sz="2000" i="1" dirty="0">
                  <a:effectLst>
                    <a:outerShdw blurRad="38100" dist="38100" dir="2700000" algn="tl">
                      <a:srgbClr val="000000"/>
                    </a:outerShdw>
                  </a:effectLst>
                  <a:latin typeface="Times New Roman" pitchFamily="18" charset="0"/>
                </a:rPr>
                <a:t>   </a:t>
              </a:r>
              <a:r>
                <a:rPr kumimoji="0" lang="en-US" altLang="zh-TW" sz="2000" dirty="0">
                  <a:effectLst>
                    <a:outerShdw blurRad="38100" dist="38100" dir="2700000" algn="tl">
                      <a:srgbClr val="000000"/>
                    </a:outerShdw>
                  </a:effectLst>
                  <a:latin typeface="Arial Narrow" pitchFamily="34" charset="0"/>
                </a:rPr>
                <a:t>          ) = </a:t>
              </a:r>
              <a:r>
                <a:rPr kumimoji="0" lang="en-US" altLang="zh-TW" sz="2000" dirty="0" smtClean="0">
                  <a:effectLst>
                    <a:outerShdw blurRad="38100" dist="38100" dir="2700000" algn="tl">
                      <a:srgbClr val="000000"/>
                    </a:outerShdw>
                  </a:effectLst>
                  <a:latin typeface="Arial Narrow" pitchFamily="34" charset="0"/>
                </a:rPr>
                <a:t>0.09</a:t>
              </a:r>
              <a:endParaRPr kumimoji="0" lang="en-US" altLang="zh-TW" sz="2000" dirty="0">
                <a:effectLst>
                  <a:outerShdw blurRad="38100" dist="38100" dir="2700000" algn="tl">
                    <a:srgbClr val="000000"/>
                  </a:outerShdw>
                </a:effectLst>
                <a:latin typeface="Arial Narrow" pitchFamily="34" charset="0"/>
              </a:endParaRPr>
            </a:p>
          </p:txBody>
        </p:sp>
        <p:grpSp>
          <p:nvGrpSpPr>
            <p:cNvPr id="96" name="Group 78"/>
            <p:cNvGrpSpPr>
              <a:grpSpLocks/>
            </p:cNvGrpSpPr>
            <p:nvPr/>
          </p:nvGrpSpPr>
          <p:grpSpPr bwMode="auto">
            <a:xfrm>
              <a:off x="4583" y="2304"/>
              <a:ext cx="639" cy="250"/>
              <a:chOff x="3861" y="2304"/>
              <a:chExt cx="639" cy="250"/>
            </a:xfrm>
          </p:grpSpPr>
          <p:sp>
            <p:nvSpPr>
              <p:cNvPr id="97" name="Text Box 79"/>
              <p:cNvSpPr txBox="1">
                <a:spLocks noChangeArrowheads="1"/>
              </p:cNvSpPr>
              <p:nvPr/>
            </p:nvSpPr>
            <p:spPr bwMode="auto">
              <a:xfrm>
                <a:off x="3861" y="2304"/>
                <a:ext cx="639" cy="250"/>
              </a:xfrm>
              <a:prstGeom prst="rect">
                <a:avLst/>
              </a:prstGeom>
              <a:noFill/>
              <a:ln w="9525">
                <a:noFill/>
                <a:miter lim="800000"/>
                <a:headEnd/>
                <a:tailEnd/>
              </a:ln>
              <a:effectLst/>
            </p:spPr>
            <p:txBody>
              <a:bodyPr wrap="none" anchor="ctr">
                <a:spAutoFit/>
              </a:bodyPr>
              <a:lstStyle/>
              <a:p>
                <a:pPr algn="ctr" eaLnBrk="0" hangingPunct="0">
                  <a:defRPr/>
                </a:pPr>
                <a:r>
                  <a:rPr kumimoji="0" lang="en-US" altLang="zh-TW" sz="2000" i="1" dirty="0">
                    <a:effectLst>
                      <a:outerShdw blurRad="38100" dist="38100" dir="2700000" algn="tl">
                        <a:srgbClr val="000000"/>
                      </a:outerShdw>
                    </a:effectLst>
                    <a:latin typeface="Times New Roman" pitchFamily="18" charset="0"/>
                  </a:rPr>
                  <a:t>G</a:t>
                </a:r>
                <a:r>
                  <a:rPr kumimoji="0" lang="en-US" altLang="zh-TW" sz="2000" dirty="0">
                    <a:effectLst>
                      <a:outerShdw blurRad="38100" dist="38100" dir="2700000" algn="tl">
                        <a:srgbClr val="000000"/>
                      </a:outerShdw>
                    </a:effectLst>
                    <a:latin typeface="Arial Narrow" pitchFamily="34" charset="0"/>
                  </a:rPr>
                  <a:t> and </a:t>
                </a:r>
                <a:r>
                  <a:rPr kumimoji="0" lang="en-US" altLang="zh-TW" sz="2000" i="1" dirty="0">
                    <a:effectLst>
                      <a:outerShdw blurRad="38100" dist="38100" dir="2700000" algn="tl">
                        <a:srgbClr val="000000"/>
                      </a:outerShdw>
                    </a:effectLst>
                    <a:latin typeface="Times New Roman" pitchFamily="18" charset="0"/>
                  </a:rPr>
                  <a:t>D</a:t>
                </a:r>
              </a:p>
            </p:txBody>
          </p:sp>
          <p:sp>
            <p:nvSpPr>
              <p:cNvPr id="98" name="Line 80"/>
              <p:cNvSpPr>
                <a:spLocks noChangeShapeType="1"/>
              </p:cNvSpPr>
              <p:nvPr/>
            </p:nvSpPr>
            <p:spPr bwMode="auto">
              <a:xfrm>
                <a:off x="4349" y="2352"/>
                <a:ext cx="96" cy="0"/>
              </a:xfrm>
              <a:prstGeom prst="line">
                <a:avLst/>
              </a:prstGeom>
              <a:noFill/>
              <a:ln w="9525">
                <a:solidFill>
                  <a:schemeClr val="tx2"/>
                </a:solidFill>
                <a:round/>
                <a:headEnd/>
                <a:tailEnd/>
              </a:ln>
            </p:spPr>
            <p:txBody>
              <a:bodyPr wrap="none" anchor="ctr"/>
              <a:lstStyle/>
              <a:p>
                <a:endParaRPr lang="zh-TW" altLang="en-US"/>
              </a:p>
            </p:txBody>
          </p:sp>
          <p:sp>
            <p:nvSpPr>
              <p:cNvPr id="99" name="Line 80"/>
              <p:cNvSpPr>
                <a:spLocks noChangeShapeType="1"/>
              </p:cNvSpPr>
              <p:nvPr/>
            </p:nvSpPr>
            <p:spPr bwMode="auto">
              <a:xfrm>
                <a:off x="3940" y="2364"/>
                <a:ext cx="96" cy="0"/>
              </a:xfrm>
              <a:prstGeom prst="line">
                <a:avLst/>
              </a:prstGeom>
              <a:noFill/>
              <a:ln w="9525">
                <a:solidFill>
                  <a:schemeClr val="tx2"/>
                </a:solidFill>
                <a:round/>
                <a:headEnd/>
                <a:tailEnd/>
              </a:ln>
            </p:spPr>
            <p:txBody>
              <a:bodyPr wrap="none" anchor="ctr"/>
              <a:lstStyle/>
              <a:p>
                <a:endParaRPr lang="zh-TW" altLang="en-US"/>
              </a:p>
            </p:txBody>
          </p:sp>
        </p:grpSp>
      </p:grpSp>
      <p:sp>
        <p:nvSpPr>
          <p:cNvPr id="100" name="Freeform 96"/>
          <p:cNvSpPr>
            <a:spLocks/>
          </p:cNvSpPr>
          <p:nvPr/>
        </p:nvSpPr>
        <p:spPr bwMode="auto">
          <a:xfrm flipV="1">
            <a:off x="1967307" y="3311029"/>
            <a:ext cx="2971800" cy="757194"/>
          </a:xfrm>
          <a:custGeom>
            <a:avLst/>
            <a:gdLst/>
            <a:ahLst/>
            <a:cxnLst>
              <a:cxn ang="0">
                <a:pos x="0" y="784"/>
              </a:cxn>
              <a:cxn ang="0">
                <a:pos x="864" y="112"/>
              </a:cxn>
              <a:cxn ang="0">
                <a:pos x="1872" y="112"/>
              </a:cxn>
            </a:cxnLst>
            <a:rect l="0" t="0" r="r" b="b"/>
            <a:pathLst>
              <a:path w="1872" h="784">
                <a:moveTo>
                  <a:pt x="0" y="784"/>
                </a:moveTo>
                <a:cubicBezTo>
                  <a:pt x="276" y="504"/>
                  <a:pt x="552" y="224"/>
                  <a:pt x="864" y="112"/>
                </a:cubicBezTo>
                <a:cubicBezTo>
                  <a:pt x="1176" y="0"/>
                  <a:pt x="1704" y="112"/>
                  <a:pt x="1872" y="112"/>
                </a:cubicBezTo>
              </a:path>
            </a:pathLst>
          </a:custGeom>
          <a:noFill/>
          <a:ln w="28575" cap="flat" cmpd="sng">
            <a:solidFill>
              <a:schemeClr val="tx1"/>
            </a:solidFill>
            <a:prstDash val="solid"/>
            <a:round/>
            <a:headEnd type="none" w="med" len="med"/>
            <a:tailEnd type="arrow" w="med" len="med"/>
          </a:ln>
          <a:effectLst>
            <a:outerShdw dist="35921" dir="2700000" algn="ctr" rotWithShape="0">
              <a:schemeClr val="bg2"/>
            </a:outerShdw>
          </a:effectLst>
        </p:spPr>
        <p:txBody>
          <a:bodyPr wrap="none" anchor="ctr"/>
          <a:lstStyle/>
          <a:p>
            <a:pPr>
              <a:defRPr/>
            </a:pPr>
            <a:endParaRPr lang="zh-TW" altLang="en-US"/>
          </a:p>
        </p:txBody>
      </p:sp>
      <p:sp>
        <p:nvSpPr>
          <p:cNvPr id="101" name="Freeform 97"/>
          <p:cNvSpPr>
            <a:spLocks/>
          </p:cNvSpPr>
          <p:nvPr/>
        </p:nvSpPr>
        <p:spPr bwMode="auto">
          <a:xfrm flipV="1">
            <a:off x="5266534" y="3212976"/>
            <a:ext cx="3352800" cy="577479"/>
          </a:xfrm>
          <a:custGeom>
            <a:avLst/>
            <a:gdLst/>
            <a:ahLst/>
            <a:cxnLst>
              <a:cxn ang="0">
                <a:pos x="0" y="0"/>
              </a:cxn>
              <a:cxn ang="0">
                <a:pos x="1344" y="192"/>
              </a:cxn>
              <a:cxn ang="0">
                <a:pos x="2112" y="0"/>
              </a:cxn>
            </a:cxnLst>
            <a:rect l="0" t="0" r="r" b="b"/>
            <a:pathLst>
              <a:path w="2112" h="192">
                <a:moveTo>
                  <a:pt x="0" y="0"/>
                </a:moveTo>
                <a:cubicBezTo>
                  <a:pt x="496" y="96"/>
                  <a:pt x="992" y="192"/>
                  <a:pt x="1344" y="192"/>
                </a:cubicBezTo>
                <a:cubicBezTo>
                  <a:pt x="1696" y="192"/>
                  <a:pt x="1904" y="96"/>
                  <a:pt x="2112" y="0"/>
                </a:cubicBezTo>
              </a:path>
            </a:pathLst>
          </a:custGeom>
          <a:noFill/>
          <a:ln w="28575" cap="flat" cmpd="sng">
            <a:solidFill>
              <a:schemeClr val="tx1"/>
            </a:solidFill>
            <a:prstDash val="solid"/>
            <a:round/>
            <a:headEnd type="none" w="med" len="med"/>
            <a:tailEnd type="arrow" w="med" len="med"/>
          </a:ln>
          <a:effectLst>
            <a:outerShdw dist="35921" dir="2700000" algn="ctr" rotWithShape="0">
              <a:schemeClr val="bg2"/>
            </a:outerShdw>
          </a:effectLst>
        </p:spPr>
        <p:txBody>
          <a:bodyPr wrap="none" anchor="ctr"/>
          <a:lstStyle/>
          <a:p>
            <a:pPr>
              <a:defRPr/>
            </a:pPr>
            <a:endParaRPr lang="zh-TW" altLang="en-US"/>
          </a:p>
        </p:txBody>
      </p:sp>
      <p:sp>
        <p:nvSpPr>
          <p:cNvPr id="102" name="Freeform 96"/>
          <p:cNvSpPr>
            <a:spLocks/>
          </p:cNvSpPr>
          <p:nvPr/>
        </p:nvSpPr>
        <p:spPr bwMode="auto">
          <a:xfrm flipV="1">
            <a:off x="1748023" y="5210438"/>
            <a:ext cx="2610363" cy="806189"/>
          </a:xfrm>
          <a:custGeom>
            <a:avLst/>
            <a:gdLst/>
            <a:ahLst/>
            <a:cxnLst>
              <a:cxn ang="0">
                <a:pos x="0" y="784"/>
              </a:cxn>
              <a:cxn ang="0">
                <a:pos x="864" y="112"/>
              </a:cxn>
              <a:cxn ang="0">
                <a:pos x="1872" y="112"/>
              </a:cxn>
            </a:cxnLst>
            <a:rect l="0" t="0" r="r" b="b"/>
            <a:pathLst>
              <a:path w="1872" h="784">
                <a:moveTo>
                  <a:pt x="0" y="784"/>
                </a:moveTo>
                <a:cubicBezTo>
                  <a:pt x="276" y="504"/>
                  <a:pt x="552" y="224"/>
                  <a:pt x="864" y="112"/>
                </a:cubicBezTo>
                <a:cubicBezTo>
                  <a:pt x="1176" y="0"/>
                  <a:pt x="1704" y="112"/>
                  <a:pt x="1872" y="112"/>
                </a:cubicBezTo>
              </a:path>
            </a:pathLst>
          </a:custGeom>
          <a:noFill/>
          <a:ln w="28575" cap="flat" cmpd="sng">
            <a:solidFill>
              <a:schemeClr val="tx1"/>
            </a:solidFill>
            <a:prstDash val="solid"/>
            <a:round/>
            <a:headEnd type="none" w="med" len="med"/>
            <a:tailEnd type="arrow" w="med" len="med"/>
          </a:ln>
          <a:effectLst>
            <a:outerShdw dist="35921" dir="2700000" algn="ctr" rotWithShape="0">
              <a:schemeClr val="bg2"/>
            </a:outerShdw>
          </a:effectLst>
        </p:spPr>
        <p:txBody>
          <a:bodyPr wrap="none" anchor="ctr"/>
          <a:lstStyle/>
          <a:p>
            <a:pPr>
              <a:defRPr/>
            </a:pPr>
            <a:endParaRPr lang="zh-TW" altLang="en-US"/>
          </a:p>
        </p:txBody>
      </p:sp>
      <p:sp>
        <p:nvSpPr>
          <p:cNvPr id="103" name="Freeform 97"/>
          <p:cNvSpPr>
            <a:spLocks/>
          </p:cNvSpPr>
          <p:nvPr/>
        </p:nvSpPr>
        <p:spPr bwMode="auto">
          <a:xfrm flipV="1">
            <a:off x="4985639" y="5287960"/>
            <a:ext cx="3360740" cy="443934"/>
          </a:xfrm>
          <a:custGeom>
            <a:avLst/>
            <a:gdLst/>
            <a:ahLst/>
            <a:cxnLst>
              <a:cxn ang="0">
                <a:pos x="0" y="0"/>
              </a:cxn>
              <a:cxn ang="0">
                <a:pos x="1344" y="192"/>
              </a:cxn>
              <a:cxn ang="0">
                <a:pos x="2112" y="0"/>
              </a:cxn>
            </a:cxnLst>
            <a:rect l="0" t="0" r="r" b="b"/>
            <a:pathLst>
              <a:path w="2112" h="192">
                <a:moveTo>
                  <a:pt x="0" y="0"/>
                </a:moveTo>
                <a:cubicBezTo>
                  <a:pt x="496" y="96"/>
                  <a:pt x="992" y="192"/>
                  <a:pt x="1344" y="192"/>
                </a:cubicBezTo>
                <a:cubicBezTo>
                  <a:pt x="1696" y="192"/>
                  <a:pt x="1904" y="96"/>
                  <a:pt x="2112" y="0"/>
                </a:cubicBezTo>
              </a:path>
            </a:pathLst>
          </a:custGeom>
          <a:noFill/>
          <a:ln w="28575" cap="flat" cmpd="sng">
            <a:solidFill>
              <a:schemeClr val="tx1"/>
            </a:solidFill>
            <a:prstDash val="solid"/>
            <a:round/>
            <a:headEnd type="none" w="med" len="med"/>
            <a:tailEnd type="arrow" w="med" len="med"/>
          </a:ln>
          <a:effectLst>
            <a:outerShdw dist="35921" dir="2700000" algn="ctr" rotWithShape="0">
              <a:schemeClr val="bg2"/>
            </a:outerShdw>
          </a:effectLst>
        </p:spPr>
        <p:txBody>
          <a:bodyPr wrap="none" anchor="ctr"/>
          <a:lstStyle/>
          <a:p>
            <a:pPr>
              <a:defRPr/>
            </a:pPr>
            <a:endParaRPr lang="zh-TW" altLang="en-US"/>
          </a:p>
        </p:txBody>
      </p:sp>
      <p:grpSp>
        <p:nvGrpSpPr>
          <p:cNvPr id="21" name="Group 81"/>
          <p:cNvGrpSpPr>
            <a:grpSpLocks/>
          </p:cNvGrpSpPr>
          <p:nvPr/>
        </p:nvGrpSpPr>
        <p:grpSpPr bwMode="auto">
          <a:xfrm>
            <a:off x="6883400" y="4191000"/>
            <a:ext cx="2055813" cy="396875"/>
            <a:chOff x="4459" y="2304"/>
            <a:chExt cx="1295" cy="250"/>
          </a:xfrm>
        </p:grpSpPr>
        <p:sp>
          <p:nvSpPr>
            <p:cNvPr id="40010" name="Text Box 74"/>
            <p:cNvSpPr txBox="1">
              <a:spLocks noChangeArrowheads="1"/>
            </p:cNvSpPr>
            <p:nvPr/>
          </p:nvSpPr>
          <p:spPr bwMode="auto">
            <a:xfrm>
              <a:off x="4459" y="2304"/>
              <a:ext cx="1295" cy="250"/>
            </a:xfrm>
            <a:prstGeom prst="rect">
              <a:avLst/>
            </a:prstGeom>
            <a:noFill/>
            <a:ln w="9525">
              <a:noFill/>
              <a:miter lim="800000"/>
              <a:headEnd/>
              <a:tailEnd/>
            </a:ln>
            <a:effectLst/>
          </p:spPr>
          <p:txBody>
            <a:bodyPr wrap="none" anchor="ctr">
              <a:spAutoFit/>
            </a:bodyPr>
            <a:lstStyle/>
            <a:p>
              <a:pPr algn="ctr" eaLnBrk="0" hangingPunct="0">
                <a:defRPr/>
              </a:pPr>
              <a:r>
                <a:rPr kumimoji="0" lang="en-US" altLang="zh-TW" sz="2000" i="1" dirty="0">
                  <a:effectLst>
                    <a:outerShdw blurRad="38100" dist="38100" dir="2700000" algn="tl">
                      <a:srgbClr val="000000"/>
                    </a:outerShdw>
                  </a:effectLst>
                  <a:latin typeface="Times New Roman" pitchFamily="18" charset="0"/>
                </a:rPr>
                <a:t>P</a:t>
              </a:r>
              <a:r>
                <a:rPr kumimoji="0" lang="en-US" altLang="zh-TW" sz="2000" dirty="0">
                  <a:effectLst>
                    <a:outerShdw blurRad="38100" dist="38100" dir="2700000" algn="tl">
                      <a:srgbClr val="000000"/>
                    </a:outerShdw>
                  </a:effectLst>
                  <a:latin typeface="Arial Narrow" pitchFamily="34" charset="0"/>
                </a:rPr>
                <a:t>( </a:t>
              </a:r>
              <a:r>
                <a:rPr kumimoji="0" lang="en-US" altLang="zh-TW" sz="2000" i="1" dirty="0">
                  <a:effectLst>
                    <a:outerShdw blurRad="38100" dist="38100" dir="2700000" algn="tl">
                      <a:srgbClr val="000000"/>
                    </a:outerShdw>
                  </a:effectLst>
                  <a:latin typeface="Times New Roman" pitchFamily="18" charset="0"/>
                </a:rPr>
                <a:t>   </a:t>
              </a:r>
              <a:r>
                <a:rPr kumimoji="0" lang="en-US" altLang="zh-TW" sz="2000" dirty="0">
                  <a:effectLst>
                    <a:outerShdw blurRad="38100" dist="38100" dir="2700000" algn="tl">
                      <a:srgbClr val="000000"/>
                    </a:outerShdw>
                  </a:effectLst>
                  <a:latin typeface="Arial Narrow" pitchFamily="34" charset="0"/>
                </a:rPr>
                <a:t>          ) = 0.010</a:t>
              </a:r>
            </a:p>
          </p:txBody>
        </p:sp>
        <p:grpSp>
          <p:nvGrpSpPr>
            <p:cNvPr id="84015" name="Group 78"/>
            <p:cNvGrpSpPr>
              <a:grpSpLocks/>
            </p:cNvGrpSpPr>
            <p:nvPr/>
          </p:nvGrpSpPr>
          <p:grpSpPr bwMode="auto">
            <a:xfrm>
              <a:off x="4583" y="2304"/>
              <a:ext cx="639" cy="250"/>
              <a:chOff x="3861" y="2304"/>
              <a:chExt cx="639" cy="250"/>
            </a:xfrm>
          </p:grpSpPr>
          <p:sp>
            <p:nvSpPr>
              <p:cNvPr id="40015" name="Text Box 79"/>
              <p:cNvSpPr txBox="1">
                <a:spLocks noChangeArrowheads="1"/>
              </p:cNvSpPr>
              <p:nvPr/>
            </p:nvSpPr>
            <p:spPr bwMode="auto">
              <a:xfrm>
                <a:off x="3861" y="2304"/>
                <a:ext cx="639" cy="250"/>
              </a:xfrm>
              <a:prstGeom prst="rect">
                <a:avLst/>
              </a:prstGeom>
              <a:noFill/>
              <a:ln w="9525">
                <a:noFill/>
                <a:miter lim="800000"/>
                <a:headEnd/>
                <a:tailEnd/>
              </a:ln>
              <a:effectLst/>
            </p:spPr>
            <p:txBody>
              <a:bodyPr wrap="none" anchor="ctr">
                <a:spAutoFit/>
              </a:bodyPr>
              <a:lstStyle/>
              <a:p>
                <a:pPr algn="ctr" eaLnBrk="0" hangingPunct="0">
                  <a:defRPr/>
                </a:pPr>
                <a:r>
                  <a:rPr kumimoji="0" lang="en-US" altLang="zh-TW" sz="2000" i="1" dirty="0">
                    <a:effectLst>
                      <a:outerShdw blurRad="38100" dist="38100" dir="2700000" algn="tl">
                        <a:srgbClr val="000000"/>
                      </a:outerShdw>
                    </a:effectLst>
                    <a:latin typeface="Times New Roman" pitchFamily="18" charset="0"/>
                  </a:rPr>
                  <a:t>G</a:t>
                </a:r>
                <a:r>
                  <a:rPr kumimoji="0" lang="en-US" altLang="zh-TW" sz="2000" dirty="0">
                    <a:effectLst>
                      <a:outerShdw blurRad="38100" dist="38100" dir="2700000" algn="tl">
                        <a:srgbClr val="000000"/>
                      </a:outerShdw>
                    </a:effectLst>
                    <a:latin typeface="Arial Narrow" pitchFamily="34" charset="0"/>
                  </a:rPr>
                  <a:t> and </a:t>
                </a:r>
                <a:r>
                  <a:rPr kumimoji="0" lang="en-US" altLang="zh-TW" sz="2000" i="1" dirty="0">
                    <a:effectLst>
                      <a:outerShdw blurRad="38100" dist="38100" dir="2700000" algn="tl">
                        <a:srgbClr val="000000"/>
                      </a:outerShdw>
                    </a:effectLst>
                    <a:latin typeface="Times New Roman" pitchFamily="18" charset="0"/>
                  </a:rPr>
                  <a:t>D</a:t>
                </a:r>
              </a:p>
            </p:txBody>
          </p:sp>
          <p:sp>
            <p:nvSpPr>
              <p:cNvPr id="84017" name="Line 80"/>
              <p:cNvSpPr>
                <a:spLocks noChangeShapeType="1"/>
              </p:cNvSpPr>
              <p:nvPr/>
            </p:nvSpPr>
            <p:spPr bwMode="auto">
              <a:xfrm>
                <a:off x="3936" y="2352"/>
                <a:ext cx="96" cy="0"/>
              </a:xfrm>
              <a:prstGeom prst="line">
                <a:avLst/>
              </a:prstGeom>
              <a:noFill/>
              <a:ln w="9525">
                <a:solidFill>
                  <a:schemeClr val="tx2"/>
                </a:solidFill>
                <a:round/>
                <a:headEnd/>
                <a:tailEnd/>
              </a:ln>
            </p:spPr>
            <p:txBody>
              <a:bodyPr wrap="none" anchor="ctr"/>
              <a:lstStyle/>
              <a:p>
                <a:endParaRPr lang="zh-TW" altLang="en-US"/>
              </a:p>
            </p:txBody>
          </p:sp>
        </p:grpSp>
      </p:grpSp>
      <p:grpSp>
        <p:nvGrpSpPr>
          <p:cNvPr id="17" name="群組 16"/>
          <p:cNvGrpSpPr/>
          <p:nvPr/>
        </p:nvGrpSpPr>
        <p:grpSpPr>
          <a:xfrm>
            <a:off x="6891496" y="1810011"/>
            <a:ext cx="2152492" cy="2783171"/>
            <a:chOff x="6883400" y="1828800"/>
            <a:chExt cx="2152492" cy="2783171"/>
          </a:xfrm>
        </p:grpSpPr>
        <p:sp>
          <p:nvSpPr>
            <p:cNvPr id="6" name="矩形 5"/>
            <p:cNvSpPr/>
            <p:nvPr/>
          </p:nvSpPr>
          <p:spPr bwMode="auto">
            <a:xfrm>
              <a:off x="6883400" y="1828800"/>
              <a:ext cx="2103442" cy="403792"/>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05" name="矩形 104"/>
            <p:cNvSpPr/>
            <p:nvPr/>
          </p:nvSpPr>
          <p:spPr bwMode="auto">
            <a:xfrm>
              <a:off x="6932450" y="4208179"/>
              <a:ext cx="2103442" cy="403792"/>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0009"/>
                                        </p:tgtEl>
                                        <p:attrNameLst>
                                          <p:attrName>style.visibility</p:attrName>
                                        </p:attrNameLst>
                                      </p:cBhvr>
                                      <p:to>
                                        <p:strVal val="visible"/>
                                      </p:to>
                                    </p:set>
                                    <p:anim calcmode="lin" valueType="num">
                                      <p:cBhvr additive="base">
                                        <p:cTn id="7" dur="500" fill="hold"/>
                                        <p:tgtEl>
                                          <p:spTgt spid="40009"/>
                                        </p:tgtEl>
                                        <p:attrNameLst>
                                          <p:attrName>ppt_x</p:attrName>
                                        </p:attrNameLst>
                                      </p:cBhvr>
                                      <p:tavLst>
                                        <p:tav tm="0">
                                          <p:val>
                                            <p:strVal val="0-#ppt_w/2"/>
                                          </p:val>
                                        </p:tav>
                                        <p:tav tm="100000">
                                          <p:val>
                                            <p:strVal val="#ppt_x"/>
                                          </p:val>
                                        </p:tav>
                                      </p:tavLst>
                                    </p:anim>
                                    <p:anim calcmode="lin" valueType="num">
                                      <p:cBhvr additive="base">
                                        <p:cTn id="8" dur="500" fill="hold"/>
                                        <p:tgtEl>
                                          <p:spTgt spid="400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1" presetClass="entr" presetSubtype="0" fill="hold" nodeType="with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par>
                                <p:cTn id="15" presetID="2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1000"/>
                            </p:stCondLst>
                            <p:childTnLst>
                              <p:par>
                                <p:cTn id="19" presetID="2" presetClass="entr" presetSubtype="1" fill="hold" grpId="0" nodeType="afterEffect">
                                  <p:stCondLst>
                                    <p:cond delay="500"/>
                                  </p:stCondLst>
                                  <p:childTnLst>
                                    <p:set>
                                      <p:cBhvr>
                                        <p:cTn id="20" dur="1" fill="hold">
                                          <p:stCondLst>
                                            <p:cond delay="0"/>
                                          </p:stCondLst>
                                        </p:cTn>
                                        <p:tgtEl>
                                          <p:spTgt spid="39982"/>
                                        </p:tgtEl>
                                        <p:attrNameLst>
                                          <p:attrName>style.visibility</p:attrName>
                                        </p:attrNameLst>
                                      </p:cBhvr>
                                      <p:to>
                                        <p:strVal val="visible"/>
                                      </p:to>
                                    </p:set>
                                    <p:anim calcmode="lin" valueType="num">
                                      <p:cBhvr additive="base">
                                        <p:cTn id="21" dur="500" fill="hold"/>
                                        <p:tgtEl>
                                          <p:spTgt spid="39982"/>
                                        </p:tgtEl>
                                        <p:attrNameLst>
                                          <p:attrName>ppt_x</p:attrName>
                                        </p:attrNameLst>
                                      </p:cBhvr>
                                      <p:tavLst>
                                        <p:tav tm="0">
                                          <p:val>
                                            <p:strVal val="#ppt_x"/>
                                          </p:val>
                                        </p:tav>
                                        <p:tav tm="100000">
                                          <p:val>
                                            <p:strVal val="#ppt_x"/>
                                          </p:val>
                                        </p:tav>
                                      </p:tavLst>
                                    </p:anim>
                                    <p:anim calcmode="lin" valueType="num">
                                      <p:cBhvr additive="base">
                                        <p:cTn id="22" dur="500" fill="hold"/>
                                        <p:tgtEl>
                                          <p:spTgt spid="39982"/>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9" presetClass="entr" presetSubtype="0" fill="hold" grpId="0" nodeType="afterEffect">
                                  <p:stCondLst>
                                    <p:cond delay="0"/>
                                  </p:stCondLst>
                                  <p:childTnLst>
                                    <p:set>
                                      <p:cBhvr>
                                        <p:cTn id="25" dur="1" fill="hold">
                                          <p:stCondLst>
                                            <p:cond delay="0"/>
                                          </p:stCondLst>
                                        </p:cTn>
                                        <p:tgtEl>
                                          <p:spTgt spid="39954"/>
                                        </p:tgtEl>
                                        <p:attrNameLst>
                                          <p:attrName>style.visibility</p:attrName>
                                        </p:attrNameLst>
                                      </p:cBhvr>
                                      <p:to>
                                        <p:strVal val="visible"/>
                                      </p:to>
                                    </p:set>
                                    <p:animEffect transition="in" filter="dissolve">
                                      <p:cBhvr>
                                        <p:cTn id="26" dur="500"/>
                                        <p:tgtEl>
                                          <p:spTgt spid="3995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9955"/>
                                        </p:tgtEl>
                                        <p:attrNameLst>
                                          <p:attrName>style.visibility</p:attrName>
                                        </p:attrNameLst>
                                      </p:cBhvr>
                                      <p:to>
                                        <p:strVal val="visible"/>
                                      </p:to>
                                    </p:set>
                                    <p:animEffect transition="in" filter="dissolve">
                                      <p:cBhvr>
                                        <p:cTn id="29" dur="500"/>
                                        <p:tgtEl>
                                          <p:spTgt spid="39955"/>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39956"/>
                                        </p:tgtEl>
                                        <p:attrNameLst>
                                          <p:attrName>style.visibility</p:attrName>
                                        </p:attrNameLst>
                                      </p:cBhvr>
                                      <p:to>
                                        <p:strVal val="visible"/>
                                      </p:to>
                                    </p:set>
                                    <p:animEffect transition="in" filter="dissolve">
                                      <p:cBhvr>
                                        <p:cTn id="33" dur="500"/>
                                        <p:tgtEl>
                                          <p:spTgt spid="39956"/>
                                        </p:tgtEl>
                                      </p:cBhvr>
                                    </p:animEffect>
                                  </p:childTnLst>
                                </p:cTn>
                              </p:par>
                              <p:par>
                                <p:cTn id="34" presetID="1" presetClass="entr" presetSubtype="0" fill="hold" nodeType="withEffect">
                                  <p:stCondLst>
                                    <p:cond delay="0"/>
                                  </p:stCondLst>
                                  <p:childTnLst>
                                    <p:set>
                                      <p:cBhvr>
                                        <p:cTn id="35" dur="1" fill="hold">
                                          <p:stCondLst>
                                            <p:cond delay="499"/>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9983"/>
                                        </p:tgtEl>
                                        <p:attrNameLst>
                                          <p:attrName>style.visibility</p:attrName>
                                        </p:attrNameLst>
                                      </p:cBhvr>
                                      <p:to>
                                        <p:strVal val="visible"/>
                                      </p:to>
                                    </p:set>
                                    <p:animEffect transition="in" filter="wipe(left)">
                                      <p:cBhvr>
                                        <p:cTn id="40" dur="500"/>
                                        <p:tgtEl>
                                          <p:spTgt spid="39983"/>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par>
                          <p:cTn id="49" fill="hold">
                            <p:stCondLst>
                              <p:cond delay="1500"/>
                            </p:stCondLst>
                            <p:childTnLst>
                              <p:par>
                                <p:cTn id="50" presetID="1" presetClass="entr" presetSubtype="0" fill="hold" nodeType="afterEffect">
                                  <p:stCondLst>
                                    <p:cond delay="0"/>
                                  </p:stCondLst>
                                  <p:childTnLst>
                                    <p:set>
                                      <p:cBhvr>
                                        <p:cTn id="51" dur="1" fill="hold">
                                          <p:stCondLst>
                                            <p:cond delay="499"/>
                                          </p:stCondLst>
                                        </p:cTn>
                                        <p:tgtEl>
                                          <p:spTgt spid="9"/>
                                        </p:tgtEl>
                                        <p:attrNameLst>
                                          <p:attrName>style.visibility</p:attrName>
                                        </p:attrNameLst>
                                      </p:cBhvr>
                                      <p:to>
                                        <p:strVal val="visible"/>
                                      </p:to>
                                    </p:set>
                                  </p:childTnLst>
                                </p:cTn>
                              </p:par>
                            </p:childTnLst>
                          </p:cTn>
                        </p:par>
                        <p:par>
                          <p:cTn id="52" fill="hold">
                            <p:stCondLst>
                              <p:cond delay="2000"/>
                            </p:stCondLst>
                            <p:childTnLst>
                              <p:par>
                                <p:cTn id="53" presetID="22" presetClass="entr" presetSubtype="8" fill="hold" nodeType="afterEffect">
                                  <p:stCondLst>
                                    <p:cond delay="0"/>
                                  </p:stCondLst>
                                  <p:childTnLst>
                                    <p:set>
                                      <p:cBhvr>
                                        <p:cTn id="54" dur="1" fill="hold">
                                          <p:stCondLst>
                                            <p:cond delay="0"/>
                                          </p:stCondLst>
                                        </p:cTn>
                                        <p:tgtEl>
                                          <p:spTgt spid="40023"/>
                                        </p:tgtEl>
                                        <p:attrNameLst>
                                          <p:attrName>style.visibility</p:attrName>
                                        </p:attrNameLst>
                                      </p:cBhvr>
                                      <p:to>
                                        <p:strVal val="visible"/>
                                      </p:to>
                                    </p:set>
                                    <p:animEffect transition="in" filter="wipe(left)">
                                      <p:cBhvr>
                                        <p:cTn id="55" dur="500"/>
                                        <p:tgtEl>
                                          <p:spTgt spid="40023"/>
                                        </p:tgtEl>
                                      </p:cBhvr>
                                    </p:animEffect>
                                  </p:childTnLst>
                                </p:cTn>
                              </p:par>
                            </p:childTnLst>
                          </p:cTn>
                        </p:par>
                        <p:par>
                          <p:cTn id="56" fill="hold">
                            <p:stCondLst>
                              <p:cond delay="2500"/>
                            </p:stCondLst>
                            <p:childTnLst>
                              <p:par>
                                <p:cTn id="57" presetID="1" presetClass="entr" presetSubtype="0" fill="hold" grpId="0" nodeType="afterEffect">
                                  <p:stCondLst>
                                    <p:cond delay="0"/>
                                  </p:stCondLst>
                                  <p:childTnLst>
                                    <p:set>
                                      <p:cBhvr>
                                        <p:cTn id="58" dur="1" fill="hold">
                                          <p:stCondLst>
                                            <p:cond delay="499"/>
                                          </p:stCondLst>
                                        </p:cTn>
                                        <p:tgtEl>
                                          <p:spTgt spid="399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499"/>
                                          </p:stCondLst>
                                        </p:cTn>
                                        <p:tgtEl>
                                          <p:spTgt spid="11"/>
                                        </p:tgtEl>
                                        <p:attrNameLst>
                                          <p:attrName>style.visibility</p:attrName>
                                        </p:attrNameLst>
                                      </p:cBhvr>
                                      <p:to>
                                        <p:strVal val="visible"/>
                                      </p:to>
                                    </p:set>
                                  </p:childTnLst>
                                </p:cTn>
                              </p:par>
                            </p:childTnLst>
                          </p:cTn>
                        </p:par>
                        <p:par>
                          <p:cTn id="61" fill="hold">
                            <p:stCondLst>
                              <p:cond delay="3000"/>
                            </p:stCondLst>
                            <p:childTnLst>
                              <p:par>
                                <p:cTn id="62" presetID="22" presetClass="entr" presetSubtype="8" fill="hold" nodeType="after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childTnLst>
                          </p:cTn>
                        </p:par>
                        <p:par>
                          <p:cTn id="65" fill="hold">
                            <p:stCondLst>
                              <p:cond delay="3500"/>
                            </p:stCondLst>
                            <p:childTnLst>
                              <p:par>
                                <p:cTn id="66" presetID="22" presetClass="entr" presetSubtype="8"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par>
                          <p:cTn id="69" fill="hold">
                            <p:stCondLst>
                              <p:cond delay="4000"/>
                            </p:stCondLst>
                            <p:childTnLst>
                              <p:par>
                                <p:cTn id="70" presetID="1" presetClass="entr" presetSubtype="0" fill="hold" nodeType="afterEffect">
                                  <p:stCondLst>
                                    <p:cond delay="0"/>
                                  </p:stCondLst>
                                  <p:childTnLst>
                                    <p:set>
                                      <p:cBhvr>
                                        <p:cTn id="71" dur="1" fill="hold">
                                          <p:stCondLst>
                                            <p:cond delay="499"/>
                                          </p:stCondLst>
                                        </p:cTn>
                                        <p:tgtEl>
                                          <p:spTgt spid="18"/>
                                        </p:tgtEl>
                                        <p:attrNameLst>
                                          <p:attrName>style.visibility</p:attrName>
                                        </p:attrNameLst>
                                      </p:cBhvr>
                                      <p:to>
                                        <p:strVal val="visible"/>
                                      </p:to>
                                    </p:set>
                                  </p:childTnLst>
                                </p:cTn>
                              </p:par>
                            </p:childTnLst>
                          </p:cTn>
                        </p:par>
                        <p:par>
                          <p:cTn id="72" fill="hold">
                            <p:stCondLst>
                              <p:cond delay="4500"/>
                            </p:stCondLst>
                            <p:childTnLst>
                              <p:par>
                                <p:cTn id="73" presetID="22" presetClass="entr" presetSubtype="8" fill="hold" nodeType="afterEffect">
                                  <p:stCondLst>
                                    <p:cond delay="0"/>
                                  </p:stCondLst>
                                  <p:childTnLst>
                                    <p:set>
                                      <p:cBhvr>
                                        <p:cTn id="74" dur="1" fill="hold">
                                          <p:stCondLst>
                                            <p:cond delay="0"/>
                                          </p:stCondLst>
                                        </p:cTn>
                                        <p:tgtEl>
                                          <p:spTgt spid="40024"/>
                                        </p:tgtEl>
                                        <p:attrNameLst>
                                          <p:attrName>style.visibility</p:attrName>
                                        </p:attrNameLst>
                                      </p:cBhvr>
                                      <p:to>
                                        <p:strVal val="visible"/>
                                      </p:to>
                                    </p:set>
                                    <p:animEffect transition="in" filter="wipe(left)">
                                      <p:cBhvr>
                                        <p:cTn id="75" dur="500"/>
                                        <p:tgtEl>
                                          <p:spTgt spid="40024"/>
                                        </p:tgtEl>
                                      </p:cBhvr>
                                    </p:animEffect>
                                  </p:childTnLst>
                                </p:cTn>
                              </p:par>
                            </p:childTnLst>
                          </p:cTn>
                        </p:par>
                        <p:par>
                          <p:cTn id="76" fill="hold">
                            <p:stCondLst>
                              <p:cond delay="5000"/>
                            </p:stCondLst>
                            <p:childTnLst>
                              <p:par>
                                <p:cTn id="77" presetID="9" presetClass="entr" presetSubtype="0" fill="hold" grpId="0" nodeType="afterEffect">
                                  <p:stCondLst>
                                    <p:cond delay="0"/>
                                  </p:stCondLst>
                                  <p:childTnLst>
                                    <p:set>
                                      <p:cBhvr>
                                        <p:cTn id="78" dur="1" fill="hold">
                                          <p:stCondLst>
                                            <p:cond delay="0"/>
                                          </p:stCondLst>
                                        </p:cTn>
                                        <p:tgtEl>
                                          <p:spTgt spid="39973"/>
                                        </p:tgtEl>
                                        <p:attrNameLst>
                                          <p:attrName>style.visibility</p:attrName>
                                        </p:attrNameLst>
                                      </p:cBhvr>
                                      <p:to>
                                        <p:strVal val="visible"/>
                                      </p:to>
                                    </p:set>
                                    <p:animEffect transition="in" filter="dissolve">
                                      <p:cBhvr>
                                        <p:cTn id="79" dur="500"/>
                                        <p:tgtEl>
                                          <p:spTgt spid="39973"/>
                                        </p:tgtEl>
                                      </p:cBhvr>
                                    </p:animEffect>
                                  </p:childTnLst>
                                </p:cTn>
                              </p:par>
                              <p:par>
                                <p:cTn id="80" presetID="9" presetClass="entr" presetSubtype="0"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dissolve">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0008"/>
                                        </p:tgtEl>
                                        <p:attrNameLst>
                                          <p:attrName>style.visibility</p:attrName>
                                        </p:attrNameLst>
                                      </p:cBhvr>
                                      <p:to>
                                        <p:strVal val="visible"/>
                                      </p:to>
                                    </p:set>
                                    <p:animEffect transition="in" filter="dissolve">
                                      <p:cBhvr>
                                        <p:cTn id="87" dur="500"/>
                                        <p:tgtEl>
                                          <p:spTgt spid="40008"/>
                                        </p:tgtEl>
                                      </p:cBhvr>
                                    </p:animEffect>
                                  </p:childTnLst>
                                </p:cTn>
                              </p:par>
                            </p:childTnLst>
                          </p:cTn>
                        </p:par>
                        <p:par>
                          <p:cTn id="88" fill="hold">
                            <p:stCondLst>
                              <p:cond delay="500"/>
                            </p:stCondLst>
                            <p:childTnLst>
                              <p:par>
                                <p:cTn id="89" presetID="9" presetClass="entr" presetSubtype="0" fill="hold" grpId="0" nodeType="afterEffect">
                                  <p:stCondLst>
                                    <p:cond delay="500"/>
                                  </p:stCondLst>
                                  <p:childTnLst>
                                    <p:set>
                                      <p:cBhvr>
                                        <p:cTn id="90" dur="1" fill="hold">
                                          <p:stCondLst>
                                            <p:cond delay="0"/>
                                          </p:stCondLst>
                                        </p:cTn>
                                        <p:tgtEl>
                                          <p:spTgt spid="39988"/>
                                        </p:tgtEl>
                                        <p:attrNameLst>
                                          <p:attrName>style.visibility</p:attrName>
                                        </p:attrNameLst>
                                      </p:cBhvr>
                                      <p:to>
                                        <p:strVal val="visible"/>
                                      </p:to>
                                    </p:set>
                                    <p:animEffect transition="in" filter="dissolve">
                                      <p:cBhvr>
                                        <p:cTn id="91" dur="500"/>
                                        <p:tgtEl>
                                          <p:spTgt spid="39988"/>
                                        </p:tgtEl>
                                      </p:cBhvr>
                                    </p:animEffect>
                                  </p:childTnLst>
                                </p:cTn>
                              </p:par>
                              <p:par>
                                <p:cTn id="92" presetID="9" presetClass="entr" presetSubtype="0" fill="hold" grpId="0" nodeType="withEffect">
                                  <p:stCondLst>
                                    <p:cond delay="500"/>
                                  </p:stCondLst>
                                  <p:childTnLst>
                                    <p:set>
                                      <p:cBhvr>
                                        <p:cTn id="93" dur="1" fill="hold">
                                          <p:stCondLst>
                                            <p:cond delay="0"/>
                                          </p:stCondLst>
                                        </p:cTn>
                                        <p:tgtEl>
                                          <p:spTgt spid="39990"/>
                                        </p:tgtEl>
                                        <p:attrNameLst>
                                          <p:attrName>style.visibility</p:attrName>
                                        </p:attrNameLst>
                                      </p:cBhvr>
                                      <p:to>
                                        <p:strVal val="visible"/>
                                      </p:to>
                                    </p:set>
                                    <p:animEffect transition="in" filter="dissolve">
                                      <p:cBhvr>
                                        <p:cTn id="94" dur="500"/>
                                        <p:tgtEl>
                                          <p:spTgt spid="39990"/>
                                        </p:tgtEl>
                                      </p:cBhvr>
                                    </p:animEffect>
                                  </p:childTnLst>
                                </p:cTn>
                              </p:par>
                              <p:par>
                                <p:cTn id="95" presetID="9" presetClass="entr" presetSubtype="0" fill="hold" nodeType="withEffect">
                                  <p:stCondLst>
                                    <p:cond delay="500"/>
                                  </p:stCondLst>
                                  <p:childTnLst>
                                    <p:set>
                                      <p:cBhvr>
                                        <p:cTn id="96" dur="1" fill="hold">
                                          <p:stCondLst>
                                            <p:cond delay="0"/>
                                          </p:stCondLst>
                                        </p:cTn>
                                        <p:tgtEl>
                                          <p:spTgt spid="15"/>
                                        </p:tgtEl>
                                        <p:attrNameLst>
                                          <p:attrName>style.visibility</p:attrName>
                                        </p:attrNameLst>
                                      </p:cBhvr>
                                      <p:to>
                                        <p:strVal val="visible"/>
                                      </p:to>
                                    </p:set>
                                    <p:animEffect transition="in" filter="dissolve">
                                      <p:cBhvr>
                                        <p:cTn id="97" dur="500"/>
                                        <p:tgtEl>
                                          <p:spTgt spid="15"/>
                                        </p:tgtEl>
                                      </p:cBhvr>
                                    </p:animEffect>
                                  </p:childTnLst>
                                </p:cTn>
                              </p:par>
                              <p:par>
                                <p:cTn id="98" presetID="9" presetClass="entr" presetSubtype="0" fill="hold" nodeType="withEffect">
                                  <p:stCondLst>
                                    <p:cond delay="500"/>
                                  </p:stCondLst>
                                  <p:childTnLst>
                                    <p:set>
                                      <p:cBhvr>
                                        <p:cTn id="99" dur="1" fill="hold">
                                          <p:stCondLst>
                                            <p:cond delay="0"/>
                                          </p:stCondLst>
                                        </p:cTn>
                                        <p:tgtEl>
                                          <p:spTgt spid="23"/>
                                        </p:tgtEl>
                                        <p:attrNameLst>
                                          <p:attrName>style.visibility</p:attrName>
                                        </p:attrNameLst>
                                      </p:cBhvr>
                                      <p:to>
                                        <p:strVal val="visible"/>
                                      </p:to>
                                    </p:set>
                                    <p:animEffect transition="in" filter="dissolve">
                                      <p:cBhvr>
                                        <p:cTn id="100" dur="500"/>
                                        <p:tgtEl>
                                          <p:spTgt spid="23"/>
                                        </p:tgtEl>
                                      </p:cBhvr>
                                    </p:animEffect>
                                  </p:childTnLst>
                                </p:cTn>
                              </p:par>
                              <p:par>
                                <p:cTn id="101" presetID="9" presetClass="entr" presetSubtype="0" fill="hold" nodeType="withEffect">
                                  <p:stCondLst>
                                    <p:cond delay="500"/>
                                  </p:stCondLst>
                                  <p:childTnLst>
                                    <p:set>
                                      <p:cBhvr>
                                        <p:cTn id="102" dur="1" fill="hold">
                                          <p:stCondLst>
                                            <p:cond delay="0"/>
                                          </p:stCondLst>
                                        </p:cTn>
                                        <p:tgtEl>
                                          <p:spTgt spid="16"/>
                                        </p:tgtEl>
                                        <p:attrNameLst>
                                          <p:attrName>style.visibility</p:attrName>
                                        </p:attrNameLst>
                                      </p:cBhvr>
                                      <p:to>
                                        <p:strVal val="visible"/>
                                      </p:to>
                                    </p:set>
                                    <p:animEffect transition="in" filter="dissolve">
                                      <p:cBhvr>
                                        <p:cTn id="103" dur="500"/>
                                        <p:tgtEl>
                                          <p:spTgt spid="16"/>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9989"/>
                                        </p:tgtEl>
                                        <p:attrNameLst>
                                          <p:attrName>style.visibility</p:attrName>
                                        </p:attrNameLst>
                                      </p:cBhvr>
                                      <p:to>
                                        <p:strVal val="visible"/>
                                      </p:to>
                                    </p:set>
                                    <p:animEffect transition="in" filter="dissolve">
                                      <p:cBhvr>
                                        <p:cTn id="108" dur="500"/>
                                        <p:tgtEl>
                                          <p:spTgt spid="39989"/>
                                        </p:tgtEl>
                                      </p:cBhvr>
                                    </p:animEffect>
                                  </p:childTnLst>
                                </p:cTn>
                              </p:par>
                            </p:childTnLst>
                          </p:cTn>
                        </p:par>
                        <p:par>
                          <p:cTn id="109" fill="hold">
                            <p:stCondLst>
                              <p:cond delay="500"/>
                            </p:stCondLst>
                            <p:childTnLst>
                              <p:par>
                                <p:cTn id="110" presetID="22" presetClass="entr" presetSubtype="8" fill="hold" nodeType="afterEffect">
                                  <p:stCondLst>
                                    <p:cond delay="0"/>
                                  </p:stCondLst>
                                  <p:childTnLst>
                                    <p:set>
                                      <p:cBhvr>
                                        <p:cTn id="111" dur="1" fill="hold">
                                          <p:stCondLst>
                                            <p:cond delay="0"/>
                                          </p:stCondLst>
                                        </p:cTn>
                                        <p:tgtEl>
                                          <p:spTgt spid="40032"/>
                                        </p:tgtEl>
                                        <p:attrNameLst>
                                          <p:attrName>style.visibility</p:attrName>
                                        </p:attrNameLst>
                                      </p:cBhvr>
                                      <p:to>
                                        <p:strVal val="visible"/>
                                      </p:to>
                                    </p:set>
                                    <p:animEffect transition="in" filter="wipe(left)">
                                      <p:cBhvr>
                                        <p:cTn id="112" dur="500"/>
                                        <p:tgtEl>
                                          <p:spTgt spid="40032"/>
                                        </p:tgtEl>
                                      </p:cBhvr>
                                    </p:animEffect>
                                  </p:childTnLst>
                                  <p:subTnLst>
                                    <p:set>
                                      <p:cBhvr override="childStyle">
                                        <p:cTn dur="1" fill="hold" display="0" masterRel="nextClick" afterEffect="1"/>
                                        <p:tgtEl>
                                          <p:spTgt spid="40032"/>
                                        </p:tgtEl>
                                        <p:attrNameLst>
                                          <p:attrName>style.visibility</p:attrName>
                                        </p:attrNameLst>
                                      </p:cBhvr>
                                      <p:to>
                                        <p:strVal val="hidden"/>
                                      </p:to>
                                    </p:set>
                                  </p:subTnLst>
                                </p:cTn>
                              </p:par>
                            </p:childTnLst>
                          </p:cTn>
                        </p:par>
                        <p:par>
                          <p:cTn id="113" fill="hold">
                            <p:stCondLst>
                              <p:cond delay="1000"/>
                            </p:stCondLst>
                            <p:childTnLst>
                              <p:par>
                                <p:cTn id="114" presetID="22" presetClass="entr" presetSubtype="8" fill="hold" nodeType="afterEffect">
                                  <p:stCondLst>
                                    <p:cond delay="0"/>
                                  </p:stCondLst>
                                  <p:childTnLst>
                                    <p:set>
                                      <p:cBhvr>
                                        <p:cTn id="115" dur="1" fill="hold">
                                          <p:stCondLst>
                                            <p:cond delay="0"/>
                                          </p:stCondLst>
                                        </p:cTn>
                                        <p:tgtEl>
                                          <p:spTgt spid="40033"/>
                                        </p:tgtEl>
                                        <p:attrNameLst>
                                          <p:attrName>style.visibility</p:attrName>
                                        </p:attrNameLst>
                                      </p:cBhvr>
                                      <p:to>
                                        <p:strVal val="visible"/>
                                      </p:to>
                                    </p:set>
                                    <p:animEffect transition="in" filter="wipe(left)">
                                      <p:cBhvr>
                                        <p:cTn id="116" dur="500"/>
                                        <p:tgtEl>
                                          <p:spTgt spid="40033"/>
                                        </p:tgtEl>
                                      </p:cBhvr>
                                    </p:animEffect>
                                  </p:childTnLst>
                                  <p:subTnLst>
                                    <p:set>
                                      <p:cBhvr override="childStyle">
                                        <p:cTn dur="1" fill="hold" display="0" masterRel="nextClick" afterEffect="1"/>
                                        <p:tgtEl>
                                          <p:spTgt spid="40033"/>
                                        </p:tgtEl>
                                        <p:attrNameLst>
                                          <p:attrName>style.visibility</p:attrName>
                                        </p:attrNameLst>
                                      </p:cBhvr>
                                      <p:to>
                                        <p:strVal val="hidden"/>
                                      </p:to>
                                    </p:set>
                                  </p:subTnLst>
                                </p:cTn>
                              </p:par>
                            </p:childTnLst>
                          </p:cTn>
                        </p:par>
                        <p:par>
                          <p:cTn id="117" fill="hold">
                            <p:stCondLst>
                              <p:cond delay="1500"/>
                            </p:stCondLst>
                            <p:childTnLst>
                              <p:par>
                                <p:cTn id="118" presetID="9" presetClass="entr" presetSubtype="0" fill="hold" grpId="0" nodeType="afterEffect">
                                  <p:stCondLst>
                                    <p:cond delay="500"/>
                                  </p:stCondLst>
                                  <p:childTnLst>
                                    <p:set>
                                      <p:cBhvr>
                                        <p:cTn id="119" dur="1" fill="hold">
                                          <p:stCondLst>
                                            <p:cond delay="0"/>
                                          </p:stCondLst>
                                        </p:cTn>
                                        <p:tgtEl>
                                          <p:spTgt spid="39991"/>
                                        </p:tgtEl>
                                        <p:attrNameLst>
                                          <p:attrName>style.visibility</p:attrName>
                                        </p:attrNameLst>
                                      </p:cBhvr>
                                      <p:to>
                                        <p:strVal val="visible"/>
                                      </p:to>
                                    </p:set>
                                    <p:animEffect transition="in" filter="dissolve">
                                      <p:cBhvr>
                                        <p:cTn id="120" dur="500"/>
                                        <p:tgtEl>
                                          <p:spTgt spid="39991"/>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100"/>
                                        </p:tgtEl>
                                        <p:attrNameLst>
                                          <p:attrName>style.visibility</p:attrName>
                                        </p:attrNameLst>
                                      </p:cBhvr>
                                      <p:to>
                                        <p:strVal val="visible"/>
                                      </p:to>
                                    </p:set>
                                    <p:animEffect transition="in" filter="wipe(left)">
                                      <p:cBhvr>
                                        <p:cTn id="125" dur="500"/>
                                        <p:tgtEl>
                                          <p:spTgt spid="100"/>
                                        </p:tgtEl>
                                      </p:cBhvr>
                                    </p:animEffect>
                                  </p:childTnLst>
                                  <p:subTnLst>
                                    <p:set>
                                      <p:cBhvr override="childStyle">
                                        <p:cTn dur="1" fill="hold" display="0" masterRel="nextClick" afterEffect="1"/>
                                        <p:tgtEl>
                                          <p:spTgt spid="100"/>
                                        </p:tgtEl>
                                        <p:attrNameLst>
                                          <p:attrName>style.visibility</p:attrName>
                                        </p:attrNameLst>
                                      </p:cBhvr>
                                      <p:to>
                                        <p:strVal val="hidden"/>
                                      </p:to>
                                    </p:set>
                                  </p:subTnLst>
                                </p:cTn>
                              </p:par>
                            </p:childTnLst>
                          </p:cTn>
                        </p:par>
                        <p:par>
                          <p:cTn id="126" fill="hold">
                            <p:stCondLst>
                              <p:cond delay="500"/>
                            </p:stCondLst>
                            <p:childTnLst>
                              <p:par>
                                <p:cTn id="127" presetID="22" presetClass="entr" presetSubtype="8" fill="hold" nodeType="afterEffect">
                                  <p:stCondLst>
                                    <p:cond delay="0"/>
                                  </p:stCondLst>
                                  <p:childTnLst>
                                    <p:set>
                                      <p:cBhvr>
                                        <p:cTn id="128" dur="1" fill="hold">
                                          <p:stCondLst>
                                            <p:cond delay="0"/>
                                          </p:stCondLst>
                                        </p:cTn>
                                        <p:tgtEl>
                                          <p:spTgt spid="101"/>
                                        </p:tgtEl>
                                        <p:attrNameLst>
                                          <p:attrName>style.visibility</p:attrName>
                                        </p:attrNameLst>
                                      </p:cBhvr>
                                      <p:to>
                                        <p:strVal val="visible"/>
                                      </p:to>
                                    </p:set>
                                    <p:animEffect transition="in" filter="wipe(left)">
                                      <p:cBhvr>
                                        <p:cTn id="129"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par>
                          <p:cTn id="130" fill="hold">
                            <p:stCondLst>
                              <p:cond delay="1000"/>
                            </p:stCondLst>
                            <p:childTnLst>
                              <p:par>
                                <p:cTn id="131" presetID="9" presetClass="entr" presetSubtype="0" fill="hold" nodeType="afterEffect">
                                  <p:stCondLst>
                                    <p:cond delay="0"/>
                                  </p:stCondLst>
                                  <p:childTnLst>
                                    <p:set>
                                      <p:cBhvr>
                                        <p:cTn id="132" dur="1" fill="hold">
                                          <p:stCondLst>
                                            <p:cond delay="0"/>
                                          </p:stCondLst>
                                        </p:cTn>
                                        <p:tgtEl>
                                          <p:spTgt spid="89"/>
                                        </p:tgtEl>
                                        <p:attrNameLst>
                                          <p:attrName>style.visibility</p:attrName>
                                        </p:attrNameLst>
                                      </p:cBhvr>
                                      <p:to>
                                        <p:strVal val="visible"/>
                                      </p:to>
                                    </p:set>
                                    <p:animEffect transition="in" filter="dissolve">
                                      <p:cBhvr>
                                        <p:cTn id="133" dur="500"/>
                                        <p:tgtEl>
                                          <p:spTgt spid="8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40034"/>
                                        </p:tgtEl>
                                        <p:attrNameLst>
                                          <p:attrName>style.visibility</p:attrName>
                                        </p:attrNameLst>
                                      </p:cBhvr>
                                      <p:to>
                                        <p:strVal val="visible"/>
                                      </p:to>
                                    </p:set>
                                    <p:animEffect transition="in" filter="wipe(left)">
                                      <p:cBhvr>
                                        <p:cTn id="138" dur="500"/>
                                        <p:tgtEl>
                                          <p:spTgt spid="40034"/>
                                        </p:tgtEl>
                                      </p:cBhvr>
                                    </p:animEffect>
                                  </p:childTnLst>
                                  <p:subTnLst>
                                    <p:set>
                                      <p:cBhvr override="childStyle">
                                        <p:cTn dur="1" fill="hold" display="0" masterRel="nextClick" afterEffect="1"/>
                                        <p:tgtEl>
                                          <p:spTgt spid="40034"/>
                                        </p:tgtEl>
                                        <p:attrNameLst>
                                          <p:attrName>style.visibility</p:attrName>
                                        </p:attrNameLst>
                                      </p:cBhvr>
                                      <p:to>
                                        <p:strVal val="hidden"/>
                                      </p:to>
                                    </p:set>
                                  </p:subTnLst>
                                </p:cTn>
                              </p:par>
                            </p:childTnLst>
                          </p:cTn>
                        </p:par>
                        <p:par>
                          <p:cTn id="139" fill="hold">
                            <p:stCondLst>
                              <p:cond delay="500"/>
                            </p:stCondLst>
                            <p:childTnLst>
                              <p:par>
                                <p:cTn id="140" presetID="22" presetClass="entr" presetSubtype="8" fill="hold" nodeType="afterEffect">
                                  <p:stCondLst>
                                    <p:cond delay="0"/>
                                  </p:stCondLst>
                                  <p:childTnLst>
                                    <p:set>
                                      <p:cBhvr>
                                        <p:cTn id="141" dur="1" fill="hold">
                                          <p:stCondLst>
                                            <p:cond delay="0"/>
                                          </p:stCondLst>
                                        </p:cTn>
                                        <p:tgtEl>
                                          <p:spTgt spid="40035"/>
                                        </p:tgtEl>
                                        <p:attrNameLst>
                                          <p:attrName>style.visibility</p:attrName>
                                        </p:attrNameLst>
                                      </p:cBhvr>
                                      <p:to>
                                        <p:strVal val="visible"/>
                                      </p:to>
                                    </p:set>
                                    <p:animEffect transition="in" filter="wipe(left)">
                                      <p:cBhvr>
                                        <p:cTn id="142" dur="500"/>
                                        <p:tgtEl>
                                          <p:spTgt spid="40035"/>
                                        </p:tgtEl>
                                      </p:cBhvr>
                                    </p:animEffect>
                                  </p:childTnLst>
                                  <p:subTnLst>
                                    <p:set>
                                      <p:cBhvr override="childStyle">
                                        <p:cTn dur="1" fill="hold" display="0" masterRel="nextClick" afterEffect="1"/>
                                        <p:tgtEl>
                                          <p:spTgt spid="40035"/>
                                        </p:tgtEl>
                                        <p:attrNameLst>
                                          <p:attrName>style.visibility</p:attrName>
                                        </p:attrNameLst>
                                      </p:cBhvr>
                                      <p:to>
                                        <p:strVal val="hidden"/>
                                      </p:to>
                                    </p:set>
                                  </p:subTnLst>
                                </p:cTn>
                              </p:par>
                            </p:childTnLst>
                          </p:cTn>
                        </p:par>
                        <p:par>
                          <p:cTn id="143" fill="hold">
                            <p:stCondLst>
                              <p:cond delay="1000"/>
                            </p:stCondLst>
                            <p:childTnLst>
                              <p:par>
                                <p:cTn id="144" presetID="22" presetClass="entr" presetSubtype="8" fill="hold" nodeType="afterEffect">
                                  <p:stCondLst>
                                    <p:cond delay="0"/>
                                  </p:stCondLst>
                                  <p:childTnLst>
                                    <p:set>
                                      <p:cBhvr>
                                        <p:cTn id="145" dur="1" fill="hold">
                                          <p:stCondLst>
                                            <p:cond delay="0"/>
                                          </p:stCondLst>
                                        </p:cTn>
                                        <p:tgtEl>
                                          <p:spTgt spid="21"/>
                                        </p:tgtEl>
                                        <p:attrNameLst>
                                          <p:attrName>style.visibility</p:attrName>
                                        </p:attrNameLst>
                                      </p:cBhvr>
                                      <p:to>
                                        <p:strVal val="visible"/>
                                      </p:to>
                                    </p:set>
                                    <p:animEffect transition="in" filter="wipe(left)">
                                      <p:cBhvr>
                                        <p:cTn id="146" dur="500"/>
                                        <p:tgtEl>
                                          <p:spTgt spid="21"/>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wipe(left)">
                                      <p:cBhvr>
                                        <p:cTn id="151" dur="500"/>
                                        <p:tgtEl>
                                          <p:spTgt spid="102"/>
                                        </p:tgtEl>
                                      </p:cBhvr>
                                    </p:animEffect>
                                  </p:childTnLst>
                                  <p:subTnLst>
                                    <p:set>
                                      <p:cBhvr override="childStyle">
                                        <p:cTn dur="1" fill="hold" display="0" masterRel="nextClick" afterEffect="1"/>
                                        <p:tgtEl>
                                          <p:spTgt spid="102"/>
                                        </p:tgtEl>
                                        <p:attrNameLst>
                                          <p:attrName>style.visibility</p:attrName>
                                        </p:attrNameLst>
                                      </p:cBhvr>
                                      <p:to>
                                        <p:strVal val="hidden"/>
                                      </p:to>
                                    </p:set>
                                  </p:subTnLst>
                                </p:cTn>
                              </p:par>
                            </p:childTnLst>
                          </p:cTn>
                        </p:par>
                        <p:par>
                          <p:cTn id="152" fill="hold">
                            <p:stCondLst>
                              <p:cond delay="500"/>
                            </p:stCondLst>
                            <p:childTnLst>
                              <p:par>
                                <p:cTn id="153" presetID="22" presetClass="entr" presetSubtype="8" fill="hold" nodeType="afterEffect">
                                  <p:stCondLst>
                                    <p:cond delay="0"/>
                                  </p:stCondLst>
                                  <p:childTnLst>
                                    <p:set>
                                      <p:cBhvr>
                                        <p:cTn id="154" dur="1" fill="hold">
                                          <p:stCondLst>
                                            <p:cond delay="0"/>
                                          </p:stCondLst>
                                        </p:cTn>
                                        <p:tgtEl>
                                          <p:spTgt spid="103"/>
                                        </p:tgtEl>
                                        <p:attrNameLst>
                                          <p:attrName>style.visibility</p:attrName>
                                        </p:attrNameLst>
                                      </p:cBhvr>
                                      <p:to>
                                        <p:strVal val="visible"/>
                                      </p:to>
                                    </p:set>
                                    <p:animEffect transition="in" filter="wipe(left)">
                                      <p:cBhvr>
                                        <p:cTn id="155" dur="500"/>
                                        <p:tgtEl>
                                          <p:spTgt spid="103"/>
                                        </p:tgtEl>
                                      </p:cBhvr>
                                    </p:animEffect>
                                  </p:childTnLst>
                                  <p:subTnLst>
                                    <p:set>
                                      <p:cBhvr override="childStyle">
                                        <p:cTn dur="1" fill="hold" display="0" masterRel="nextClick" afterEffect="1"/>
                                        <p:tgtEl>
                                          <p:spTgt spid="103"/>
                                        </p:tgtEl>
                                        <p:attrNameLst>
                                          <p:attrName>style.visibility</p:attrName>
                                        </p:attrNameLst>
                                      </p:cBhvr>
                                      <p:to>
                                        <p:strVal val="hidden"/>
                                      </p:to>
                                    </p:set>
                                  </p:subTnLst>
                                </p:cTn>
                              </p:par>
                            </p:childTnLst>
                          </p:cTn>
                        </p:par>
                        <p:par>
                          <p:cTn id="156" fill="hold">
                            <p:stCondLst>
                              <p:cond delay="1000"/>
                            </p:stCondLst>
                            <p:childTnLst>
                              <p:par>
                                <p:cTn id="157" presetID="9" presetClass="entr" presetSubtype="0" fill="hold" nodeType="afterEffect">
                                  <p:stCondLst>
                                    <p:cond delay="0"/>
                                  </p:stCondLst>
                                  <p:childTnLst>
                                    <p:set>
                                      <p:cBhvr>
                                        <p:cTn id="158" dur="1" fill="hold">
                                          <p:stCondLst>
                                            <p:cond delay="0"/>
                                          </p:stCondLst>
                                        </p:cTn>
                                        <p:tgtEl>
                                          <p:spTgt spid="94"/>
                                        </p:tgtEl>
                                        <p:attrNameLst>
                                          <p:attrName>style.visibility</p:attrName>
                                        </p:attrNameLst>
                                      </p:cBhvr>
                                      <p:to>
                                        <p:strVal val="visible"/>
                                      </p:to>
                                    </p:set>
                                    <p:animEffect transition="in" filter="dissolve">
                                      <p:cBhvr>
                                        <p:cTn id="159" dur="500"/>
                                        <p:tgtEl>
                                          <p:spTgt spid="94"/>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40018"/>
                                        </p:tgtEl>
                                        <p:attrNameLst>
                                          <p:attrName>style.visibility</p:attrName>
                                        </p:attrNameLst>
                                      </p:cBhvr>
                                      <p:to>
                                        <p:strVal val="visible"/>
                                      </p:to>
                                    </p:set>
                                    <p:animEffect transition="in" filter="wipe(left)">
                                      <p:cBhvr>
                                        <p:cTn id="164" dur="500"/>
                                        <p:tgtEl>
                                          <p:spTgt spid="40018"/>
                                        </p:tgtEl>
                                      </p:cBhvr>
                                    </p:animEffect>
                                  </p:childTnLst>
                                </p:cTn>
                              </p:par>
                            </p:childTnLst>
                          </p:cTn>
                        </p:par>
                        <p:par>
                          <p:cTn id="165" fill="hold">
                            <p:stCondLst>
                              <p:cond delay="500"/>
                            </p:stCondLst>
                            <p:childTnLst>
                              <p:par>
                                <p:cTn id="166" presetID="4" presetClass="entr" presetSubtype="32" fill="hold" grpId="0" nodeType="afterEffect">
                                  <p:stCondLst>
                                    <p:cond delay="0"/>
                                  </p:stCondLst>
                                  <p:childTnLst>
                                    <p:set>
                                      <p:cBhvr>
                                        <p:cTn id="167" dur="1" fill="hold">
                                          <p:stCondLst>
                                            <p:cond delay="0"/>
                                          </p:stCondLst>
                                        </p:cTn>
                                        <p:tgtEl>
                                          <p:spTgt spid="40021"/>
                                        </p:tgtEl>
                                        <p:attrNameLst>
                                          <p:attrName>style.visibility</p:attrName>
                                        </p:attrNameLst>
                                      </p:cBhvr>
                                      <p:to>
                                        <p:strVal val="visible"/>
                                      </p:to>
                                    </p:set>
                                    <p:animEffect transition="in" filter="box(out)">
                                      <p:cBhvr>
                                        <p:cTn id="168" dur="500"/>
                                        <p:tgtEl>
                                          <p:spTgt spid="40021"/>
                                        </p:tgtEl>
                                      </p:cBhvr>
                                    </p:animEffect>
                                  </p:childTnLst>
                                </p:cTn>
                              </p:par>
                            </p:childTnLst>
                          </p:cTn>
                        </p:par>
                        <p:par>
                          <p:cTn id="169" fill="hold">
                            <p:stCondLst>
                              <p:cond delay="1000"/>
                            </p:stCondLst>
                            <p:childTnLst>
                              <p:par>
                                <p:cTn id="170" presetID="4" presetClass="entr" presetSubtype="32" fill="hold" grpId="0" nodeType="afterEffect">
                                  <p:stCondLst>
                                    <p:cond delay="0"/>
                                  </p:stCondLst>
                                  <p:childTnLst>
                                    <p:set>
                                      <p:cBhvr>
                                        <p:cTn id="171" dur="1" fill="hold">
                                          <p:stCondLst>
                                            <p:cond delay="0"/>
                                          </p:stCondLst>
                                        </p:cTn>
                                        <p:tgtEl>
                                          <p:spTgt spid="40022"/>
                                        </p:tgtEl>
                                        <p:attrNameLst>
                                          <p:attrName>style.visibility</p:attrName>
                                        </p:attrNameLst>
                                      </p:cBhvr>
                                      <p:to>
                                        <p:strVal val="visible"/>
                                      </p:to>
                                    </p:set>
                                    <p:animEffect transition="in" filter="box(out)">
                                      <p:cBhvr>
                                        <p:cTn id="172" dur="500"/>
                                        <p:tgtEl>
                                          <p:spTgt spid="40022"/>
                                        </p:tgtEl>
                                      </p:cBhvr>
                                    </p:animEffect>
                                  </p:childTnLst>
                                </p:cTn>
                              </p:par>
                            </p:childTnLst>
                          </p:cTn>
                        </p:par>
                        <p:par>
                          <p:cTn id="173" fill="hold">
                            <p:stCondLst>
                              <p:cond delay="1500"/>
                            </p:stCondLst>
                            <p:childTnLst>
                              <p:par>
                                <p:cTn id="174" presetID="22" presetClass="entr" presetSubtype="8" fill="hold" nodeType="afterEffect">
                                  <p:stCondLst>
                                    <p:cond delay="0"/>
                                  </p:stCondLst>
                                  <p:childTnLst>
                                    <p:set>
                                      <p:cBhvr>
                                        <p:cTn id="175" dur="1" fill="hold">
                                          <p:stCondLst>
                                            <p:cond delay="0"/>
                                          </p:stCondLst>
                                        </p:cTn>
                                        <p:tgtEl>
                                          <p:spTgt spid="17"/>
                                        </p:tgtEl>
                                        <p:attrNameLst>
                                          <p:attrName>style.visibility</p:attrName>
                                        </p:attrNameLst>
                                      </p:cBhvr>
                                      <p:to>
                                        <p:strVal val="visible"/>
                                      </p:to>
                                    </p:set>
                                    <p:animEffect transition="in" filter="wipe(left)">
                                      <p:cBhvr>
                                        <p:cTn id="176" dur="500"/>
                                        <p:tgtEl>
                                          <p:spTgt spid="17"/>
                                        </p:tgtEl>
                                      </p:cBhvr>
                                    </p:animEffect>
                                  </p:childTnLst>
                                </p:cTn>
                              </p:par>
                            </p:childTnLst>
                          </p:cTn>
                        </p:par>
                        <p:par>
                          <p:cTn id="177" fill="hold">
                            <p:stCondLst>
                              <p:cond delay="2000"/>
                            </p:stCondLst>
                            <p:childTnLst>
                              <p:par>
                                <p:cTn id="178" presetID="9" presetClass="entr" presetSubtype="0" fill="hold" grpId="0" nodeType="afterEffect">
                                  <p:stCondLst>
                                    <p:cond delay="0"/>
                                  </p:stCondLst>
                                  <p:childTnLst>
                                    <p:set>
                                      <p:cBhvr>
                                        <p:cTn id="179" dur="1" fill="hold">
                                          <p:stCondLst>
                                            <p:cond delay="0"/>
                                          </p:stCondLst>
                                        </p:cTn>
                                        <p:tgtEl>
                                          <p:spTgt spid="40019"/>
                                        </p:tgtEl>
                                        <p:attrNameLst>
                                          <p:attrName>style.visibility</p:attrName>
                                        </p:attrNameLst>
                                      </p:cBhvr>
                                      <p:to>
                                        <p:strVal val="visible"/>
                                      </p:to>
                                    </p:set>
                                    <p:animEffect transition="in" filter="dissolve">
                                      <p:cBhvr>
                                        <p:cTn id="180" dur="500"/>
                                        <p:tgtEl>
                                          <p:spTgt spid="40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08" grpId="0" animBg="1"/>
      <p:bldP spid="39954" grpId="0" animBg="1"/>
      <p:bldP spid="39955" grpId="0" animBg="1"/>
      <p:bldP spid="39956" grpId="0" autoUpdateAnimBg="0"/>
      <p:bldP spid="39971" grpId="0" autoUpdateAnimBg="0"/>
      <p:bldP spid="39973" grpId="0" autoUpdateAnimBg="0"/>
      <p:bldP spid="39982" grpId="0" animBg="1" autoUpdateAnimBg="0"/>
      <p:bldP spid="39983" grpId="0" animBg="1" autoUpdateAnimBg="0"/>
      <p:bldP spid="39988" grpId="0" autoUpdateAnimBg="0"/>
      <p:bldP spid="39989" grpId="0" animBg="1" autoUpdateAnimBg="0"/>
      <p:bldP spid="39991" grpId="0" autoUpdateAnimBg="0"/>
      <p:bldP spid="40021" grpId="0" animBg="1"/>
      <p:bldP spid="40009" grpId="0" autoUpdateAnimBg="0"/>
      <p:bldP spid="40019" grpId="0" animBg="1" autoUpdateAnimBg="0"/>
      <p:bldP spid="39990" grpId="0" autoUpdateAnimBg="0"/>
      <p:bldP spid="4002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678AD7-ED5D-4BEF-BE2B-2B92D1739525}"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601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DA8D444-BD2F-4582-80BD-6CCF63B5D326}" type="slidenum">
              <a:rPr kumimoji="1" lang="zh-TW" altLang="en-US">
                <a:effectLst>
                  <a:outerShdw blurRad="38100" dist="38100" dir="2700000" algn="tl">
                    <a:srgbClr val="000000"/>
                  </a:outerShdw>
                </a:effectLst>
                <a:ea typeface="華康細圓體" pitchFamily="49" charset="-120"/>
                <a:cs typeface="+mj-cs"/>
              </a:rPr>
              <a:pPr>
                <a:defRPr/>
              </a:pPr>
              <a:t>82</a:t>
            </a:fld>
            <a:endParaRPr kumimoji="1" lang="en-US" altLang="zh-TW">
              <a:effectLst>
                <a:outerShdw blurRad="38100" dist="38100" dir="2700000" algn="tl">
                  <a:srgbClr val="000000"/>
                </a:outerShdw>
              </a:effectLst>
              <a:ea typeface="華康細圓體" pitchFamily="49" charset="-120"/>
              <a:cs typeface="+mj-cs"/>
            </a:endParaRPr>
          </a:p>
        </p:txBody>
      </p:sp>
      <p:sp>
        <p:nvSpPr>
          <p:cNvPr id="352258"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Computation</a:t>
            </a:r>
          </a:p>
        </p:txBody>
      </p:sp>
      <p:sp>
        <p:nvSpPr>
          <p:cNvPr id="352259" name="Rectangle 3"/>
          <p:cNvSpPr>
            <a:spLocks noGrp="1" noChangeArrowheads="1"/>
          </p:cNvSpPr>
          <p:nvPr>
            <p:ph type="body" idx="1"/>
          </p:nvPr>
        </p:nvSpPr>
        <p:spPr>
          <a:xfrm>
            <a:off x="304800" y="1557338"/>
            <a:ext cx="8643938" cy="5040312"/>
          </a:xfrm>
        </p:spPr>
        <p:txBody>
          <a:bodyPr/>
          <a:lstStyle/>
          <a:p>
            <a:pPr eaLnBrk="1" hangingPunct="1">
              <a:defRPr/>
            </a:pP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G</a:t>
            </a:r>
            <a:r>
              <a:rPr lang="en-US" altLang="zh-TW" dirty="0" smtClean="0"/>
              <a:t>|</a:t>
            </a:r>
            <a:r>
              <a:rPr lang="en-US" altLang="zh-TW" i="1" dirty="0" smtClean="0">
                <a:latin typeface="Times New Roman" pitchFamily="18" charset="0"/>
              </a:rPr>
              <a:t>D</a:t>
            </a:r>
            <a:r>
              <a:rPr lang="en-US" altLang="zh-TW" dirty="0" smtClean="0"/>
              <a:t>) =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G</a:t>
            </a:r>
            <a:r>
              <a:rPr lang="en-US" altLang="zh-TW" dirty="0" smtClean="0"/>
              <a:t> and </a:t>
            </a:r>
            <a:r>
              <a:rPr lang="en-US" altLang="zh-TW" i="1" dirty="0" smtClean="0">
                <a:latin typeface="Times New Roman" pitchFamily="18" charset="0"/>
              </a:rPr>
              <a:t>D</a:t>
            </a:r>
            <a:r>
              <a:rPr lang="en-US" altLang="zh-TW" dirty="0" smtClean="0"/>
              <a:t>) / </a:t>
            </a:r>
            <a:r>
              <a:rPr lang="en-US" altLang="zh-TW" i="1" dirty="0" smtClean="0">
                <a:latin typeface="Times New Roman" pitchFamily="18" charset="0"/>
              </a:rPr>
              <a:t>P</a:t>
            </a:r>
            <a:r>
              <a:rPr lang="en-US" altLang="zh-TW" dirty="0" smtClean="0"/>
              <a:t>(</a:t>
            </a:r>
            <a:r>
              <a:rPr lang="en-US" altLang="zh-TW" i="1" dirty="0" smtClean="0">
                <a:latin typeface="Times New Roman" pitchFamily="18" charset="0"/>
              </a:rPr>
              <a:t>D</a:t>
            </a:r>
            <a:r>
              <a:rPr lang="en-US" altLang="zh-TW" dirty="0" smtClean="0"/>
              <a:t>) = 0.009 / 0.019 = 0.4737</a:t>
            </a:r>
          </a:p>
          <a:p>
            <a:pPr eaLnBrk="1" hangingPunct="1">
              <a:buFont typeface="Wingdings" pitchFamily="2" charset="2"/>
              <a:buNone/>
              <a:defRPr/>
            </a:pPr>
            <a:r>
              <a:rPr lang="en-US" altLang="zh-TW" dirty="0" smtClean="0"/>
              <a:t>=&gt; Given that the selected item is defective, or, event </a:t>
            </a:r>
            <a:r>
              <a:rPr lang="en-US" altLang="zh-TW" i="1" dirty="0" smtClean="0">
                <a:latin typeface="Times New Roman" pitchFamily="18" charset="0"/>
              </a:rPr>
              <a:t>D</a:t>
            </a:r>
            <a:r>
              <a:rPr lang="en-US" altLang="zh-TW" dirty="0" smtClean="0"/>
              <a:t> has occurred, the probability that the machine is in good conditions is 0.4737. </a:t>
            </a:r>
            <a:endParaRPr lang="zh-TW" altLang="en-US" dirty="0" smtClean="0"/>
          </a:p>
        </p:txBody>
      </p:sp>
    </p:spTree>
  </p:cSld>
  <p:clrMapOvr>
    <a:masterClrMapping/>
  </p:clrMapOvr>
  <p:transition>
    <p:dissolv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571F8E7-CFFA-4D66-A3D8-0A939584C907}"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150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16C8A34-2ECE-46C7-A62B-8DF28E346A2C}" type="slidenum">
              <a:rPr kumimoji="1" lang="zh-TW" altLang="en-US">
                <a:effectLst>
                  <a:outerShdw blurRad="38100" dist="38100" dir="2700000" algn="tl">
                    <a:srgbClr val="000000"/>
                  </a:outerShdw>
                </a:effectLst>
                <a:ea typeface="華康細圓體" pitchFamily="49" charset="-120"/>
                <a:cs typeface="+mj-cs"/>
              </a:rPr>
              <a:pPr>
                <a:defRPr/>
              </a:pPr>
              <a:t>83</a:t>
            </a:fld>
            <a:endParaRPr kumimoji="1" lang="en-US" altLang="zh-TW">
              <a:effectLst>
                <a:outerShdw blurRad="38100" dist="38100" dir="2700000" algn="tl">
                  <a:srgbClr val="000000"/>
                </a:outerShdw>
              </a:effectLst>
              <a:ea typeface="華康細圓體" pitchFamily="49" charset="-120"/>
              <a:cs typeface="+mj-cs"/>
            </a:endParaRPr>
          </a:p>
        </p:txBody>
      </p:sp>
      <p:sp>
        <p:nvSpPr>
          <p:cNvPr id="271363" name="Rectangle 3"/>
          <p:cNvSpPr>
            <a:spLocks noGrp="1" noChangeArrowheads="1"/>
          </p:cNvSpPr>
          <p:nvPr>
            <p:ph type="title"/>
          </p:nvPr>
        </p:nvSpPr>
        <p:spPr>
          <a:xfrm>
            <a:off x="754063" y="260648"/>
            <a:ext cx="8161337" cy="1224136"/>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Apply </a:t>
            </a:r>
            <a:r>
              <a:rPr lang="en-US" altLang="zh-TW" dirty="0" err="1" smtClean="0"/>
              <a:t>Bayes</a:t>
            </a:r>
            <a:r>
              <a:rPr lang="en-US" altLang="zh-TW" dirty="0" smtClean="0"/>
              <a:t>’ Theorem</a:t>
            </a:r>
          </a:p>
        </p:txBody>
      </p:sp>
      <p:sp>
        <p:nvSpPr>
          <p:cNvPr id="271364" name="Rectangle 4"/>
          <p:cNvSpPr>
            <a:spLocks noGrp="1" noChangeArrowheads="1"/>
          </p:cNvSpPr>
          <p:nvPr>
            <p:ph type="body" idx="1"/>
          </p:nvPr>
        </p:nvSpPr>
        <p:spPr>
          <a:xfrm>
            <a:off x="323528" y="1340768"/>
            <a:ext cx="8615685" cy="2448272"/>
          </a:xfrm>
        </p:spPr>
        <p:txBody>
          <a:bodyPr lIns="90488" tIns="44450" rIns="90488" bIns="44450"/>
          <a:lstStyle/>
          <a:p>
            <a:pPr eaLnBrk="1" hangingPunct="1">
              <a:lnSpc>
                <a:spcPct val="90000"/>
              </a:lnSpc>
              <a:defRPr/>
            </a:pPr>
            <a:r>
              <a:rPr lang="en-US" altLang="zh-TW" sz="4000" dirty="0" smtClean="0"/>
              <a:t>To find the posterior probability that event </a:t>
            </a:r>
            <a:r>
              <a:rPr lang="en-US" altLang="zh-TW" sz="4000" i="1" dirty="0" smtClean="0">
                <a:latin typeface="Times New Roman" pitchFamily="18" charset="0"/>
              </a:rPr>
              <a:t>G</a:t>
            </a:r>
            <a:r>
              <a:rPr lang="en-US" altLang="zh-TW" sz="4000" dirty="0" smtClean="0">
                <a:latin typeface="Times New Roman" pitchFamily="18" charset="0"/>
              </a:rPr>
              <a:t> </a:t>
            </a:r>
            <a:r>
              <a:rPr lang="en-US" altLang="zh-TW" sz="4000" dirty="0" smtClean="0"/>
              <a:t>will occur given that event</a:t>
            </a:r>
            <a:r>
              <a:rPr lang="en-US" altLang="zh-TW" sz="4000" i="1" dirty="0" smtClean="0"/>
              <a:t> </a:t>
            </a:r>
            <a:r>
              <a:rPr lang="en-US" altLang="zh-TW" sz="4000" i="1" dirty="0" smtClean="0">
                <a:latin typeface="Times New Roman" pitchFamily="18" charset="0"/>
              </a:rPr>
              <a:t>D </a:t>
            </a:r>
            <a:r>
              <a:rPr lang="en-US" altLang="zh-TW" sz="4000" dirty="0" smtClean="0"/>
              <a:t>has occurred we apply </a:t>
            </a:r>
            <a:r>
              <a:rPr lang="en-US" altLang="zh-TW" sz="4000" u="sng" dirty="0" smtClean="0"/>
              <a:t>Bayes’ theorem</a:t>
            </a:r>
            <a:r>
              <a:rPr lang="en-US" altLang="zh-TW" sz="4000" dirty="0" smtClean="0"/>
              <a:t>.</a:t>
            </a:r>
          </a:p>
        </p:txBody>
      </p:sp>
      <p:sp>
        <p:nvSpPr>
          <p:cNvPr id="10" name="Text Box 6"/>
          <p:cNvSpPr txBox="1">
            <a:spLocks noChangeArrowheads="1"/>
          </p:cNvSpPr>
          <p:nvPr/>
        </p:nvSpPr>
        <p:spPr bwMode="auto">
          <a:xfrm>
            <a:off x="6761956" y="5285706"/>
            <a:ext cx="2267744" cy="707886"/>
          </a:xfrm>
          <a:prstGeom prst="rect">
            <a:avLst/>
          </a:prstGeom>
          <a:noFill/>
          <a:ln w="12700">
            <a:noFill/>
            <a:miter lim="800000"/>
            <a:headEnd/>
            <a:tailEnd/>
          </a:ln>
          <a:effectLst/>
        </p:spPr>
        <p:txBody>
          <a:bodyPr wrap="square">
            <a:spAutoFit/>
          </a:bodyPr>
          <a:lstStyle/>
          <a:p>
            <a:pPr algn="ctr">
              <a:spcBef>
                <a:spcPct val="50000"/>
              </a:spcBef>
              <a:defRPr/>
            </a:pPr>
            <a:r>
              <a:rPr kumimoji="0" lang="zh-TW" altLang="en-US" sz="4000" dirty="0">
                <a:effectLst>
                  <a:outerShdw blurRad="38100" dist="38100" dir="2700000" algn="tl">
                    <a:srgbClr val="000000"/>
                  </a:outerShdw>
                </a:effectLst>
                <a:latin typeface="+mn-lt"/>
              </a:rPr>
              <a:t>= </a:t>
            </a:r>
            <a:r>
              <a:rPr kumimoji="0" lang="en-US" altLang="zh-TW" sz="4000" dirty="0" smtClean="0">
                <a:effectLst>
                  <a:outerShdw blurRad="38100" dist="38100" dir="2700000" algn="tl">
                    <a:srgbClr val="000000"/>
                  </a:outerShdw>
                </a:effectLst>
                <a:latin typeface="+mn-lt"/>
              </a:rPr>
              <a:t>0.4737</a:t>
            </a:r>
            <a:endParaRPr kumimoji="0" lang="zh-TW" altLang="en-US" sz="4000" dirty="0">
              <a:effectLst>
                <a:outerShdw blurRad="38100" dist="38100" dir="2700000" algn="tl">
                  <a:srgbClr val="000000"/>
                </a:outerShdw>
              </a:effectLst>
              <a:latin typeface="+mn-lt"/>
            </a:endParaRPr>
          </a:p>
        </p:txBody>
      </p:sp>
      <p:graphicFrame>
        <p:nvGraphicFramePr>
          <p:cNvPr id="548869" name="Object 5"/>
          <p:cNvGraphicFramePr>
            <a:graphicFrameLocks noChangeAspect="1"/>
          </p:cNvGraphicFramePr>
          <p:nvPr>
            <p:extLst>
              <p:ext uri="{D42A27DB-BD31-4B8C-83A1-F6EECF244321}">
                <p14:modId xmlns:p14="http://schemas.microsoft.com/office/powerpoint/2010/main" val="1710339947"/>
              </p:ext>
            </p:extLst>
          </p:nvPr>
        </p:nvGraphicFramePr>
        <p:xfrm>
          <a:off x="169863" y="3624833"/>
          <a:ext cx="8745537" cy="1511300"/>
        </p:xfrm>
        <a:graphic>
          <a:graphicData uri="http://schemas.openxmlformats.org/presentationml/2006/ole">
            <mc:AlternateContent xmlns:mc="http://schemas.openxmlformats.org/markup-compatibility/2006">
              <mc:Choice xmlns:v="urn:schemas-microsoft-com:vml" Requires="v">
                <p:oleObj spid="_x0000_s256118" name="方程式" r:id="rId4" imgW="2768400" imgH="419040" progId="Equation.3">
                  <p:embed/>
                </p:oleObj>
              </mc:Choice>
              <mc:Fallback>
                <p:oleObj name="方程式" r:id="rId4" imgW="2768400" imgH="419040" progId="Equation.3">
                  <p:embed/>
                  <p:pic>
                    <p:nvPicPr>
                      <p:cNvPr id="0" name=""/>
                      <p:cNvPicPr>
                        <a:picLocks noChangeAspect="1" noChangeArrowheads="1"/>
                      </p:cNvPicPr>
                      <p:nvPr/>
                    </p:nvPicPr>
                    <p:blipFill>
                      <a:blip r:embed="rId5">
                        <a:lum bright="100000"/>
                      </a:blip>
                      <a:srcRect/>
                      <a:stretch>
                        <a:fillRect/>
                      </a:stretch>
                    </p:blipFill>
                    <p:spPr bwMode="auto">
                      <a:xfrm>
                        <a:off x="169863" y="3624833"/>
                        <a:ext cx="8745537" cy="1511300"/>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548870" name="Object 6"/>
          <p:cNvGraphicFramePr>
            <a:graphicFrameLocks noChangeAspect="1"/>
          </p:cNvGraphicFramePr>
          <p:nvPr>
            <p:extLst>
              <p:ext uri="{D42A27DB-BD31-4B8C-83A1-F6EECF244321}">
                <p14:modId xmlns:p14="http://schemas.microsoft.com/office/powerpoint/2010/main" val="1909663803"/>
              </p:ext>
            </p:extLst>
          </p:nvPr>
        </p:nvGraphicFramePr>
        <p:xfrm>
          <a:off x="35718" y="4992687"/>
          <a:ext cx="6840538" cy="1408113"/>
        </p:xfrm>
        <a:graphic>
          <a:graphicData uri="http://schemas.openxmlformats.org/presentationml/2006/ole">
            <mc:AlternateContent xmlns:mc="http://schemas.openxmlformats.org/markup-compatibility/2006">
              <mc:Choice xmlns:v="urn:schemas-microsoft-com:vml" Requires="v">
                <p:oleObj spid="_x0000_s256119" name="方程式" r:id="rId6" imgW="2323800" imgH="419040" progId="Equation.3">
                  <p:embed/>
                </p:oleObj>
              </mc:Choice>
              <mc:Fallback>
                <p:oleObj name="方程式" r:id="rId6" imgW="2323800" imgH="419040" progId="Equation.3">
                  <p:embed/>
                  <p:pic>
                    <p:nvPicPr>
                      <p:cNvPr id="0" name=""/>
                      <p:cNvPicPr>
                        <a:picLocks noChangeAspect="1" noChangeArrowheads="1"/>
                      </p:cNvPicPr>
                      <p:nvPr/>
                    </p:nvPicPr>
                    <p:blipFill>
                      <a:blip r:embed="rId7">
                        <a:lum bright="100000"/>
                      </a:blip>
                      <a:srcRect/>
                      <a:stretch>
                        <a:fillRect/>
                      </a:stretch>
                    </p:blipFill>
                    <p:spPr bwMode="auto">
                      <a:xfrm>
                        <a:off x="35718" y="4992687"/>
                        <a:ext cx="6840538" cy="1408113"/>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Tree>
    <p:extLst>
      <p:ext uri="{BB962C8B-B14F-4D97-AF65-F5344CB8AC3E}">
        <p14:creationId xmlns:p14="http://schemas.microsoft.com/office/powerpoint/2010/main" val="395597581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8869"/>
                                        </p:tgtEl>
                                        <p:attrNameLst>
                                          <p:attrName>style.visibility</p:attrName>
                                        </p:attrNameLst>
                                      </p:cBhvr>
                                      <p:to>
                                        <p:strVal val="visible"/>
                                      </p:to>
                                    </p:set>
                                    <p:animEffect transition="in" filter="wipe(left)">
                                      <p:cBhvr>
                                        <p:cTn id="7" dur="500"/>
                                        <p:tgtEl>
                                          <p:spTgt spid="5488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8870"/>
                                        </p:tgtEl>
                                        <p:attrNameLst>
                                          <p:attrName>style.visibility</p:attrName>
                                        </p:attrNameLst>
                                      </p:cBhvr>
                                      <p:to>
                                        <p:strVal val="visible"/>
                                      </p:to>
                                    </p:set>
                                    <p:animEffect transition="in" filter="wipe(left)">
                                      <p:cBhvr>
                                        <p:cTn id="12" dur="500"/>
                                        <p:tgtEl>
                                          <p:spTgt spid="5488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smtClean="0"/>
              <a:t>Bayesian Terminology</a:t>
            </a:r>
            <a:endParaRPr lang="en-US" altLang="zh-TW" dirty="0" smtClean="0"/>
          </a:p>
        </p:txBody>
      </p:sp>
      <p:sp>
        <p:nvSpPr>
          <p:cNvPr id="63492" name="Rectangle 3"/>
          <p:cNvSpPr>
            <a:spLocks noGrp="1" noChangeArrowheads="1"/>
          </p:cNvSpPr>
          <p:nvPr>
            <p:ph type="body" idx="1"/>
          </p:nvPr>
        </p:nvSpPr>
        <p:spPr>
          <a:xfrm>
            <a:off x="179512" y="1340768"/>
            <a:ext cx="8784976" cy="5112568"/>
          </a:xfrm>
        </p:spPr>
        <p:txBody>
          <a:bodyPr/>
          <a:lstStyle/>
          <a:p>
            <a:pPr>
              <a:lnSpc>
                <a:spcPct val="90000"/>
              </a:lnSpc>
            </a:pPr>
            <a:r>
              <a:rPr lang="en-US" altLang="zh-TW" sz="4000" dirty="0" smtClean="0"/>
              <a:t>The probabilities P(G) and P(G</a:t>
            </a:r>
            <a:r>
              <a:rPr lang="en-US" altLang="zh-TW" sz="4000" baseline="30000" dirty="0" smtClean="0"/>
              <a:t>C</a:t>
            </a:r>
            <a:r>
              <a:rPr lang="en-US" altLang="zh-TW" sz="4000" dirty="0" smtClean="0"/>
              <a:t>) are called </a:t>
            </a:r>
            <a:r>
              <a:rPr lang="en-US" altLang="zh-TW" sz="4000" b="1" dirty="0" smtClean="0">
                <a:solidFill>
                  <a:schemeClr val="accent2"/>
                </a:solidFill>
              </a:rPr>
              <a:t>prior</a:t>
            </a:r>
            <a:r>
              <a:rPr lang="en-US" altLang="zh-TW" sz="4000" dirty="0" smtClean="0"/>
              <a:t> probabilities because they are determined prior to the sampling an item found defective.</a:t>
            </a:r>
          </a:p>
          <a:p>
            <a:pPr>
              <a:lnSpc>
                <a:spcPct val="90000"/>
              </a:lnSpc>
            </a:pPr>
            <a:r>
              <a:rPr lang="en-US" altLang="zh-TW" sz="4000" dirty="0" smtClean="0"/>
              <a:t>The conditional probability P(G|D) is called a posterior probability (or revised probability), because the prior probability is revised </a:t>
            </a:r>
            <a:r>
              <a:rPr lang="en-US" altLang="zh-TW" sz="4000" b="1" dirty="0" smtClean="0">
                <a:solidFill>
                  <a:schemeClr val="accent2"/>
                </a:solidFill>
              </a:rPr>
              <a:t>after</a:t>
            </a:r>
            <a:r>
              <a:rPr lang="en-US" altLang="zh-TW" sz="4000" dirty="0" smtClean="0"/>
              <a:t> </a:t>
            </a:r>
            <a:r>
              <a:rPr lang="en-US" altLang="zh-TW" sz="4000" dirty="0"/>
              <a:t>the sampling an item found defective.</a:t>
            </a:r>
            <a:endParaRPr lang="en-US" altLang="zh-TW" sz="4000" dirty="0" smtClean="0"/>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4B500A3-AFDC-4F0C-BA63-B14FE8F86CF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CCD5470-A3D6-47B1-975B-71F934194B6C}" type="slidenum">
              <a:rPr kumimoji="1" lang="zh-TW" altLang="en-US">
                <a:effectLst>
                  <a:outerShdw blurRad="38100" dist="38100" dir="2700000" algn="tl">
                    <a:srgbClr val="000000"/>
                  </a:outerShdw>
                </a:effectLst>
                <a:ea typeface="華康細圓體" pitchFamily="49" charset="-120"/>
                <a:cs typeface="+mj-cs"/>
              </a:rPr>
              <a:pPr>
                <a:defRPr/>
              </a:pPr>
              <a:t>84</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extLst>
      <p:ext uri="{BB962C8B-B14F-4D97-AF65-F5344CB8AC3E}">
        <p14:creationId xmlns:p14="http://schemas.microsoft.com/office/powerpoint/2010/main" val="34496550"/>
      </p:ext>
    </p:extLst>
  </p:cSld>
  <p:clrMapOvr>
    <a:masterClrMapping/>
  </p:clrMapOvr>
  <p:transition>
    <p:dissolv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457200" y="277813"/>
            <a:ext cx="8229600" cy="918939"/>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54276" name="Rectangle 3"/>
          <p:cNvSpPr>
            <a:spLocks noGrp="1" noChangeArrowheads="1"/>
          </p:cNvSpPr>
          <p:nvPr>
            <p:ph idx="1"/>
          </p:nvPr>
        </p:nvSpPr>
        <p:spPr>
          <a:xfrm>
            <a:off x="457200" y="1260848"/>
            <a:ext cx="8363272" cy="5368552"/>
          </a:xfrm>
        </p:spPr>
        <p:txBody>
          <a:bodyPr/>
          <a:lstStyle/>
          <a:p>
            <a:pPr>
              <a:lnSpc>
                <a:spcPct val="80000"/>
              </a:lnSpc>
              <a:buNone/>
            </a:pPr>
            <a:r>
              <a:rPr lang="en-US" altLang="zh-TW" sz="3600" dirty="0" smtClean="0"/>
              <a:t>The Graduate Management Admission Test (GMAT) is a requirement for all applicants of MBA programs. There are a variety of preparatory courses designed to help improve GMAT scores (from 200 to 800). Suppose that a survey of MBA students reveals that among GMAT scorers </a:t>
            </a:r>
            <a:r>
              <a:rPr lang="en-US" altLang="zh-TW" sz="3600" b="1" dirty="0" smtClean="0">
                <a:solidFill>
                  <a:schemeClr val="accent2"/>
                </a:solidFill>
              </a:rPr>
              <a:t>above 650</a:t>
            </a:r>
            <a:r>
              <a:rPr lang="en-US" altLang="zh-TW" sz="3600" dirty="0" smtClean="0"/>
              <a:t>, </a:t>
            </a:r>
            <a:r>
              <a:rPr lang="en-US" altLang="zh-TW" sz="3600" b="1" dirty="0" smtClean="0">
                <a:solidFill>
                  <a:schemeClr val="accent2"/>
                </a:solidFill>
              </a:rPr>
              <a:t>52%</a:t>
            </a:r>
            <a:r>
              <a:rPr lang="en-US" altLang="zh-TW" sz="3600" dirty="0" smtClean="0"/>
              <a:t> took a preparatory course, whereas among GMAT scorers of </a:t>
            </a:r>
            <a:r>
              <a:rPr lang="en-US" altLang="zh-TW" sz="3600" b="1" dirty="0" smtClean="0">
                <a:solidFill>
                  <a:srgbClr val="FFFF00"/>
                </a:solidFill>
              </a:rPr>
              <a:t>less than 650</a:t>
            </a:r>
            <a:r>
              <a:rPr lang="en-US" altLang="zh-TW" sz="3600" b="1" dirty="0" smtClean="0"/>
              <a:t> </a:t>
            </a:r>
            <a:r>
              <a:rPr lang="en-US" altLang="zh-TW" sz="3600" dirty="0" smtClean="0"/>
              <a:t>only </a:t>
            </a:r>
            <a:r>
              <a:rPr lang="en-US" altLang="zh-TW" sz="3600" b="1" dirty="0" smtClean="0">
                <a:solidFill>
                  <a:srgbClr val="FFFF00"/>
                </a:solidFill>
              </a:rPr>
              <a:t>23%</a:t>
            </a:r>
            <a:r>
              <a:rPr lang="en-US" altLang="zh-TW" sz="3600" dirty="0" smtClean="0"/>
              <a:t> took a preparatory course. </a:t>
            </a:r>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4B500A3-AFDC-4F0C-BA63-B14FE8F86CF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CCD5470-A3D6-47B1-975B-71F934194B6C}" type="slidenum">
              <a:rPr kumimoji="1" lang="zh-TW" altLang="en-US">
                <a:effectLst>
                  <a:outerShdw blurRad="38100" dist="38100" dir="2700000" algn="tl">
                    <a:srgbClr val="000000"/>
                  </a:outerShdw>
                </a:effectLst>
                <a:ea typeface="華康細圓體" pitchFamily="49" charset="-120"/>
                <a:cs typeface="+mj-cs"/>
              </a:rPr>
              <a:pPr>
                <a:defRPr/>
              </a:pPr>
              <a:t>85</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extLst>
      <p:ext uri="{BB962C8B-B14F-4D97-AF65-F5344CB8AC3E}">
        <p14:creationId xmlns:p14="http://schemas.microsoft.com/office/powerpoint/2010/main" val="3692165529"/>
      </p:ext>
    </p:extLst>
  </p:cSld>
  <p:clrMapOvr>
    <a:masterClrMapping/>
  </p:clrMapOvr>
  <p:transition>
    <p:dissolv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Question?</a:t>
            </a:r>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4B500A3-AFDC-4F0C-BA63-B14FE8F86CF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CCD5470-A3D6-47B1-975B-71F934194B6C}" type="slidenum">
              <a:rPr kumimoji="1" lang="zh-TW" altLang="en-US">
                <a:effectLst>
                  <a:outerShdw blurRad="38100" dist="38100" dir="2700000" algn="tl">
                    <a:srgbClr val="000000"/>
                  </a:outerShdw>
                </a:effectLst>
                <a:ea typeface="華康細圓體" pitchFamily="49" charset="-120"/>
                <a:cs typeface="+mj-cs"/>
              </a:rPr>
              <a:pPr>
                <a:defRPr/>
              </a:pPr>
              <a:t>86</a:t>
            </a:fld>
            <a:endParaRPr kumimoji="1" lang="en-US" altLang="zh-TW">
              <a:effectLst>
                <a:outerShdw blurRad="38100" dist="38100" dir="2700000" algn="tl">
                  <a:srgbClr val="000000"/>
                </a:outerShdw>
              </a:effectLst>
              <a:ea typeface="華康細圓體" pitchFamily="49" charset="-120"/>
              <a:cs typeface="+mj-cs"/>
            </a:endParaRPr>
          </a:p>
        </p:txBody>
      </p:sp>
      <p:sp>
        <p:nvSpPr>
          <p:cNvPr id="54276" name="Rectangle 3"/>
          <p:cNvSpPr>
            <a:spLocks noGrp="1" noChangeArrowheads="1"/>
          </p:cNvSpPr>
          <p:nvPr>
            <p:ph type="body" idx="1"/>
          </p:nvPr>
        </p:nvSpPr>
        <p:spPr>
          <a:xfrm>
            <a:off x="457200" y="1340768"/>
            <a:ext cx="8435280" cy="5256584"/>
          </a:xfrm>
        </p:spPr>
        <p:txBody>
          <a:bodyPr/>
          <a:lstStyle/>
          <a:p>
            <a:pPr>
              <a:lnSpc>
                <a:spcPct val="90000"/>
              </a:lnSpc>
              <a:buNone/>
            </a:pPr>
            <a:r>
              <a:rPr lang="en-US" altLang="zh-TW" sz="3600" dirty="0" smtClean="0"/>
              <a:t>An applicant to an MBA program has determined that he needs a score of </a:t>
            </a:r>
            <a:r>
              <a:rPr lang="en-US" altLang="zh-TW" sz="3600" b="1" dirty="0" smtClean="0">
                <a:solidFill>
                  <a:srgbClr val="FF0000"/>
                </a:solidFill>
              </a:rPr>
              <a:t>more than 650</a:t>
            </a:r>
            <a:r>
              <a:rPr lang="en-US" altLang="zh-TW" sz="3600" b="1" dirty="0" smtClean="0"/>
              <a:t> </a:t>
            </a:r>
            <a:r>
              <a:rPr lang="en-US" altLang="zh-TW" sz="3600" dirty="0" smtClean="0"/>
              <a:t>to get into a certain MBA program, but he feels that his probability of getting that high a score is quite low--</a:t>
            </a:r>
            <a:r>
              <a:rPr lang="en-US" altLang="zh-TW" sz="3600" b="1" dirty="0" smtClean="0">
                <a:solidFill>
                  <a:schemeClr val="tx2">
                    <a:lumMod val="75000"/>
                  </a:schemeClr>
                </a:solidFill>
              </a:rPr>
              <a:t>10%</a:t>
            </a:r>
            <a:r>
              <a:rPr lang="en-US" altLang="zh-TW" sz="3600" dirty="0" smtClean="0"/>
              <a:t>. He is considering taking a preparatory course that cost </a:t>
            </a:r>
            <a:r>
              <a:rPr lang="en-US" altLang="zh-TW" sz="3600" b="1" dirty="0" smtClean="0">
                <a:solidFill>
                  <a:srgbClr val="FFC000"/>
                </a:solidFill>
              </a:rPr>
              <a:t>$500</a:t>
            </a:r>
            <a:r>
              <a:rPr lang="en-US" altLang="zh-TW" sz="3600" dirty="0" smtClean="0"/>
              <a:t>. He is willing to do so only if his probability of achieving 650 or more </a:t>
            </a:r>
            <a:r>
              <a:rPr lang="en-US" altLang="zh-TW" sz="3600" b="1" dirty="0" smtClean="0">
                <a:solidFill>
                  <a:srgbClr val="FFFF00"/>
                </a:solidFill>
              </a:rPr>
              <a:t>doubles</a:t>
            </a:r>
            <a:r>
              <a:rPr lang="en-US" altLang="zh-TW" sz="3600" dirty="0" smtClean="0"/>
              <a:t>. What should he do?</a:t>
            </a:r>
          </a:p>
        </p:txBody>
      </p:sp>
    </p:spTree>
    <p:custDataLst>
      <p:tags r:id="rId1"/>
    </p:custDataLst>
    <p:extLst>
      <p:ext uri="{BB962C8B-B14F-4D97-AF65-F5344CB8AC3E}">
        <p14:creationId xmlns:p14="http://schemas.microsoft.com/office/powerpoint/2010/main" val="90100416"/>
      </p:ext>
    </p:extLst>
  </p:cSld>
  <p:clrMapOvr>
    <a:masterClrMapping/>
  </p:clrMapOvr>
  <p:transition>
    <p:dissolv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版面配置區 2"/>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60D368E-0F07-497C-8000-003D2BC5C95F}"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2163"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8EA6D3A-87D2-4E68-BFF0-DF22C969D67A}" type="slidenum">
              <a:rPr kumimoji="1" lang="zh-TW" altLang="en-US">
                <a:effectLst>
                  <a:outerShdw blurRad="38100" dist="38100" dir="2700000" algn="tl">
                    <a:srgbClr val="000000"/>
                  </a:outerShdw>
                </a:effectLst>
                <a:ea typeface="華康細圓體" pitchFamily="49" charset="-120"/>
                <a:cs typeface="+mj-cs"/>
              </a:rPr>
              <a:pPr>
                <a:defRPr/>
              </a:pPr>
              <a:t>87</a:t>
            </a:fld>
            <a:endParaRPr kumimoji="1" lang="en-US" altLang="zh-TW">
              <a:effectLst>
                <a:outerShdw blurRad="38100" dist="38100" dir="2700000" algn="tl">
                  <a:srgbClr val="000000"/>
                </a:outerShdw>
              </a:effectLst>
              <a:ea typeface="華康細圓體" pitchFamily="49" charset="-120"/>
              <a:cs typeface="+mj-cs"/>
            </a:endParaRPr>
          </a:p>
        </p:txBody>
      </p:sp>
      <p:sp>
        <p:nvSpPr>
          <p:cNvPr id="348164" name="Rectangle 4"/>
          <p:cNvSpPr>
            <a:spLocks noGrp="1" noChangeArrowheads="1"/>
          </p:cNvSpPr>
          <p:nvPr>
            <p:ph type="title"/>
          </p:nvPr>
        </p:nvSpPr>
        <p:spPr>
          <a:xfrm>
            <a:off x="323118" y="254943"/>
            <a:ext cx="8496175" cy="1071265"/>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Preparatory Courses or Not </a:t>
            </a:r>
            <a:endParaRPr lang="zh-TW" altLang="en-US" dirty="0" smtClean="0"/>
          </a:p>
        </p:txBody>
      </p:sp>
      <p:sp>
        <p:nvSpPr>
          <p:cNvPr id="348166" name="Rectangle 6"/>
          <p:cNvSpPr>
            <a:spLocks noChangeArrowheads="1"/>
          </p:cNvSpPr>
          <p:nvPr/>
        </p:nvSpPr>
        <p:spPr bwMode="auto">
          <a:xfrm>
            <a:off x="1043608" y="1412875"/>
            <a:ext cx="6625605" cy="1368425"/>
          </a:xfrm>
          <a:prstGeom prst="rect">
            <a:avLst/>
          </a:prstGeom>
          <a:solidFill>
            <a:srgbClr val="221100"/>
          </a:solidFill>
          <a:ln w="12700">
            <a:solidFill>
              <a:schemeClr val="tx1"/>
            </a:solidFill>
            <a:miter lim="800000"/>
            <a:headEnd/>
            <a:tailEnd/>
          </a:ln>
          <a:effectLst/>
        </p:spPr>
        <p:txBody>
          <a:bodyPr wrap="none" anchor="ctr"/>
          <a:lstStyle/>
          <a:p>
            <a:pPr algn="ctr">
              <a:defRPr/>
            </a:pPr>
            <a:r>
              <a:rPr lang="en-US" altLang="zh-TW" sz="3200" dirty="0" smtClean="0">
                <a:ea typeface="新細明體" charset="-120"/>
              </a:rPr>
              <a:t>Probability of getting </a:t>
            </a:r>
          </a:p>
          <a:p>
            <a:pPr algn="ctr">
              <a:defRPr/>
            </a:pPr>
            <a:r>
              <a:rPr lang="en-US" altLang="zh-TW" sz="3200" dirty="0" smtClean="0">
                <a:ea typeface="新細明體" charset="-120"/>
              </a:rPr>
              <a:t>a GMAT </a:t>
            </a:r>
            <a:r>
              <a:rPr lang="en-US" altLang="zh-TW" sz="3200" dirty="0">
                <a:ea typeface="新細明體" charset="-120"/>
              </a:rPr>
              <a:t>score of 650 or more</a:t>
            </a:r>
            <a:endParaRPr lang="zh-TW" altLang="en-US" sz="3200" dirty="0">
              <a:effectLst>
                <a:outerShdw blurRad="38100" dist="38100" dir="2700000" algn="tl">
                  <a:srgbClr val="000000"/>
                </a:outerShdw>
              </a:effectLst>
            </a:endParaRPr>
          </a:p>
        </p:txBody>
      </p:sp>
      <p:sp>
        <p:nvSpPr>
          <p:cNvPr id="348167" name="Rectangle 7"/>
          <p:cNvSpPr>
            <a:spLocks noChangeArrowheads="1"/>
          </p:cNvSpPr>
          <p:nvPr/>
        </p:nvSpPr>
        <p:spPr bwMode="auto">
          <a:xfrm>
            <a:off x="1043608" y="3284538"/>
            <a:ext cx="6624017" cy="1368425"/>
          </a:xfrm>
          <a:prstGeom prst="rect">
            <a:avLst/>
          </a:prstGeom>
          <a:solidFill>
            <a:srgbClr val="221100"/>
          </a:solidFill>
          <a:ln w="12700">
            <a:solidFill>
              <a:schemeClr val="tx1"/>
            </a:solidFill>
            <a:miter lim="800000"/>
            <a:headEnd/>
            <a:tailEnd/>
          </a:ln>
          <a:effectLst/>
        </p:spPr>
        <p:txBody>
          <a:bodyPr wrap="none" anchor="ctr"/>
          <a:lstStyle/>
          <a:p>
            <a:pPr algn="ctr">
              <a:defRPr/>
            </a:pPr>
            <a:r>
              <a:rPr lang="en-US" altLang="zh-TW" sz="3200" dirty="0">
                <a:ea typeface="新細明體" charset="-120"/>
              </a:rPr>
              <a:t>Taking a preparatory course</a:t>
            </a:r>
          </a:p>
        </p:txBody>
      </p:sp>
      <p:sp>
        <p:nvSpPr>
          <p:cNvPr id="348168" name="Rectangle 8"/>
          <p:cNvSpPr>
            <a:spLocks noChangeArrowheads="1"/>
          </p:cNvSpPr>
          <p:nvPr/>
        </p:nvSpPr>
        <p:spPr bwMode="auto">
          <a:xfrm>
            <a:off x="1043608" y="5156200"/>
            <a:ext cx="6624017" cy="1368425"/>
          </a:xfrm>
          <a:prstGeom prst="rect">
            <a:avLst/>
          </a:prstGeom>
          <a:solidFill>
            <a:srgbClr val="221100"/>
          </a:solidFill>
          <a:ln w="12700">
            <a:solidFill>
              <a:schemeClr val="tx1"/>
            </a:solidFill>
            <a:miter lim="800000"/>
            <a:headEnd/>
            <a:tailEnd/>
          </a:ln>
          <a:effectLst/>
        </p:spPr>
        <p:txBody>
          <a:bodyPr wrap="none" anchor="ctr"/>
          <a:lstStyle/>
          <a:p>
            <a:pPr algn="ctr">
              <a:defRPr/>
            </a:pPr>
            <a:r>
              <a:rPr lang="en-US" altLang="zh-TW" sz="3200" dirty="0" smtClean="0">
                <a:ea typeface="新細明體" charset="-120"/>
              </a:rPr>
              <a:t>Doubling the Probability </a:t>
            </a:r>
            <a:r>
              <a:rPr lang="en-US" altLang="zh-TW" sz="3200" dirty="0">
                <a:ea typeface="新細明體" charset="-120"/>
              </a:rPr>
              <a:t>of getting </a:t>
            </a:r>
          </a:p>
          <a:p>
            <a:pPr algn="ctr">
              <a:defRPr/>
            </a:pPr>
            <a:r>
              <a:rPr lang="en-US" altLang="zh-TW" sz="3200" dirty="0" smtClean="0">
                <a:ea typeface="新細明體" charset="-120"/>
              </a:rPr>
              <a:t>a GMAT </a:t>
            </a:r>
            <a:r>
              <a:rPr lang="en-US" altLang="zh-TW" sz="3200" dirty="0">
                <a:ea typeface="新細明體" charset="-120"/>
              </a:rPr>
              <a:t>score of 650 or </a:t>
            </a:r>
            <a:r>
              <a:rPr lang="en-US" altLang="zh-TW" sz="3200" dirty="0" smtClean="0">
                <a:ea typeface="新細明體" charset="-120"/>
              </a:rPr>
              <a:t>more?</a:t>
            </a:r>
            <a:endParaRPr lang="zh-TW" altLang="en-US" sz="3200" dirty="0">
              <a:effectLst>
                <a:outerShdw blurRad="38100" dist="38100" dir="2700000" algn="tl">
                  <a:srgbClr val="000000"/>
                </a:outerShdw>
              </a:effectLst>
            </a:endParaRPr>
          </a:p>
        </p:txBody>
      </p:sp>
      <p:sp>
        <p:nvSpPr>
          <p:cNvPr id="348169" name="AutoShape 9"/>
          <p:cNvSpPr>
            <a:spLocks noChangeArrowheads="1"/>
          </p:cNvSpPr>
          <p:nvPr/>
        </p:nvSpPr>
        <p:spPr bwMode="auto">
          <a:xfrm>
            <a:off x="3851275" y="2781300"/>
            <a:ext cx="1439863" cy="503238"/>
          </a:xfrm>
          <a:prstGeom prst="downArrow">
            <a:avLst>
              <a:gd name="adj1" fmla="val 50000"/>
              <a:gd name="adj2" fmla="val 25000"/>
            </a:avLst>
          </a:prstGeom>
          <a:solidFill>
            <a:schemeClr val="folHlink"/>
          </a:solidFill>
          <a:ln w="12700">
            <a:solidFill>
              <a:schemeClr val="tx1"/>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
        <p:nvSpPr>
          <p:cNvPr id="348170" name="AutoShape 10"/>
          <p:cNvSpPr>
            <a:spLocks noChangeArrowheads="1"/>
          </p:cNvSpPr>
          <p:nvPr/>
        </p:nvSpPr>
        <p:spPr bwMode="auto">
          <a:xfrm>
            <a:off x="3851275" y="4652963"/>
            <a:ext cx="1439863" cy="503237"/>
          </a:xfrm>
          <a:prstGeom prst="downArrow">
            <a:avLst>
              <a:gd name="adj1" fmla="val 50000"/>
              <a:gd name="adj2" fmla="val 25000"/>
            </a:avLst>
          </a:prstGeom>
          <a:solidFill>
            <a:schemeClr val="folHlink"/>
          </a:solidFill>
          <a:ln w="12700">
            <a:solidFill>
              <a:schemeClr val="tx1"/>
            </a:solidFill>
            <a:miter lim="800000"/>
            <a:headEnd/>
            <a:tailEnd/>
          </a:ln>
          <a:effectLst>
            <a:outerShdw dist="35921" dir="2700000" algn="ctr" rotWithShape="0">
              <a:srgbClr val="000000"/>
            </a:outerShdw>
          </a:effectLst>
        </p:spPr>
        <p:txBody>
          <a:bodyPr wrap="none" anchor="ctr"/>
          <a:lstStyle/>
          <a:p>
            <a:pPr>
              <a:defRPr/>
            </a:pPr>
            <a:endParaRPr lang="zh-TW" altLang="en-US"/>
          </a:p>
        </p:txBody>
      </p:sp>
    </p:spTree>
    <p:extLst>
      <p:ext uri="{BB962C8B-B14F-4D97-AF65-F5344CB8AC3E}">
        <p14:creationId xmlns:p14="http://schemas.microsoft.com/office/powerpoint/2010/main" val="182393244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69"/>
                                        </p:tgtEl>
                                        <p:attrNameLst>
                                          <p:attrName>style.visibility</p:attrName>
                                        </p:attrNameLst>
                                      </p:cBhvr>
                                      <p:to>
                                        <p:strVal val="visible"/>
                                      </p:to>
                                    </p:set>
                                    <p:animEffect transition="in" filter="wipe(up)">
                                      <p:cBhvr>
                                        <p:cTn id="7" dur="500"/>
                                        <p:tgtEl>
                                          <p:spTgt spid="34816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48167"/>
                                        </p:tgtEl>
                                        <p:attrNameLst>
                                          <p:attrName>style.visibility</p:attrName>
                                        </p:attrNameLst>
                                      </p:cBhvr>
                                      <p:to>
                                        <p:strVal val="visible"/>
                                      </p:to>
                                    </p:set>
                                    <p:animEffect transition="in" filter="dissolve">
                                      <p:cBhvr>
                                        <p:cTn id="11" dur="500"/>
                                        <p:tgtEl>
                                          <p:spTgt spid="34816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8170"/>
                                        </p:tgtEl>
                                        <p:attrNameLst>
                                          <p:attrName>style.visibility</p:attrName>
                                        </p:attrNameLst>
                                      </p:cBhvr>
                                      <p:to>
                                        <p:strVal val="visible"/>
                                      </p:to>
                                    </p:set>
                                    <p:animEffect transition="in" filter="wipe(up)">
                                      <p:cBhvr>
                                        <p:cTn id="16" dur="500"/>
                                        <p:tgtEl>
                                          <p:spTgt spid="348170"/>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348168"/>
                                        </p:tgtEl>
                                        <p:attrNameLst>
                                          <p:attrName>style.visibility</p:attrName>
                                        </p:attrNameLst>
                                      </p:cBhvr>
                                      <p:to>
                                        <p:strVal val="visible"/>
                                      </p:to>
                                    </p:set>
                                    <p:animEffect transition="in" filter="dissolve">
                                      <p:cBhvr>
                                        <p:cTn id="20" dur="500"/>
                                        <p:tgtEl>
                                          <p:spTgt spid="348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7" grpId="0" animBg="1"/>
      <p:bldP spid="348168" grpId="0" animBg="1"/>
      <p:bldP spid="348169" grpId="0" animBg="1"/>
      <p:bldP spid="34817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Solution    1/9</a:t>
            </a:r>
          </a:p>
        </p:txBody>
      </p:sp>
      <p:sp>
        <p:nvSpPr>
          <p:cNvPr id="55300" name="Rectangle 3"/>
          <p:cNvSpPr>
            <a:spLocks noGrp="1" noChangeArrowheads="1"/>
          </p:cNvSpPr>
          <p:nvPr>
            <p:ph type="body" idx="1"/>
          </p:nvPr>
        </p:nvSpPr>
        <p:spPr>
          <a:xfrm>
            <a:off x="107504" y="1196752"/>
            <a:ext cx="8928992" cy="5328592"/>
          </a:xfrm>
        </p:spPr>
        <p:txBody>
          <a:bodyPr/>
          <a:lstStyle/>
          <a:p>
            <a:pPr marL="266700" indent="-266700" eaLnBrk="1" hangingPunct="1">
              <a:lnSpc>
                <a:spcPct val="90000"/>
              </a:lnSpc>
              <a:buFontTx/>
              <a:buNone/>
            </a:pPr>
            <a:r>
              <a:rPr lang="en-US" altLang="zh-TW" dirty="0" smtClean="0">
                <a:ea typeface="新細明體" charset="-120"/>
              </a:rPr>
              <a:t>Let A = GMAT score of 650 or more, hence </a:t>
            </a:r>
            <a:r>
              <a:rPr lang="en-US" altLang="zh-TW" dirty="0" smtClean="0">
                <a:ea typeface="新細明體" charset="-120"/>
                <a:cs typeface="Times New Roman" pitchFamily="18" charset="0"/>
              </a:rPr>
              <a:t>A</a:t>
            </a:r>
            <a:r>
              <a:rPr lang="en-US" altLang="zh-TW" baseline="30000" dirty="0" smtClean="0">
                <a:ea typeface="新細明體" charset="-120"/>
                <a:cs typeface="Times New Roman" pitchFamily="18" charset="0"/>
              </a:rPr>
              <a:t>C</a:t>
            </a:r>
            <a:r>
              <a:rPr lang="en-US" altLang="zh-TW" dirty="0" smtClean="0">
                <a:ea typeface="新細明體" charset="-120"/>
              </a:rPr>
              <a:t> = GMAT score less than 650</a:t>
            </a:r>
          </a:p>
          <a:p>
            <a:pPr marL="180975" indent="-180975" eaLnBrk="1" hangingPunct="1">
              <a:lnSpc>
                <a:spcPct val="90000"/>
              </a:lnSpc>
              <a:buFontTx/>
              <a:buNone/>
            </a:pPr>
            <a:r>
              <a:rPr lang="en-US" altLang="zh-TW" dirty="0" smtClean="0">
                <a:ea typeface="新細明體" charset="-120"/>
              </a:rPr>
              <a:t>Our student has determined the probability of getting greater than 650 (without any prep course) as 10%, that is: P(</a:t>
            </a:r>
            <a:r>
              <a:rPr lang="en-US" altLang="zh-TW" dirty="0" smtClean="0">
                <a:ea typeface="新細明體" charset="-120"/>
                <a:cs typeface="Times New Roman" pitchFamily="18" charset="0"/>
              </a:rPr>
              <a:t>A</a:t>
            </a:r>
            <a:r>
              <a:rPr lang="en-US" altLang="zh-TW" dirty="0" smtClean="0">
                <a:ea typeface="新細明體" charset="-120"/>
              </a:rPr>
              <a:t>) = .10	</a:t>
            </a:r>
          </a:p>
          <a:p>
            <a:pPr marL="0" indent="0" eaLnBrk="1" hangingPunct="1">
              <a:lnSpc>
                <a:spcPct val="90000"/>
              </a:lnSpc>
              <a:buFontTx/>
              <a:buNone/>
            </a:pPr>
            <a:r>
              <a:rPr lang="en-US" altLang="zh-TW" dirty="0" smtClean="0">
                <a:ea typeface="新細明體" charset="-120"/>
              </a:rPr>
              <a:t>It follows that P(</a:t>
            </a:r>
            <a:r>
              <a:rPr lang="en-US" altLang="zh-TW" dirty="0" smtClean="0">
                <a:ea typeface="新細明體" charset="-120"/>
                <a:cs typeface="Times New Roman" pitchFamily="18" charset="0"/>
              </a:rPr>
              <a:t>A</a:t>
            </a:r>
            <a:r>
              <a:rPr lang="en-US" altLang="zh-TW" baseline="30000" dirty="0" smtClean="0">
                <a:ea typeface="新細明體" charset="-120"/>
                <a:cs typeface="Times New Roman" pitchFamily="18" charset="0"/>
              </a:rPr>
              <a:t>C</a:t>
            </a:r>
            <a:r>
              <a:rPr lang="en-US" altLang="zh-TW" dirty="0" smtClean="0">
                <a:ea typeface="新細明體" charset="-120"/>
              </a:rPr>
              <a:t>) = 1–.10 = .90</a:t>
            </a:r>
          </a:p>
        </p:txBody>
      </p:sp>
      <p:sp>
        <p:nvSpPr>
          <p:cNvPr id="5"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4B500A3-AFDC-4F0C-BA63-B14FE8F86CF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CCD5470-A3D6-47B1-975B-71F934194B6C}" type="slidenum">
              <a:rPr kumimoji="1" lang="zh-TW" altLang="en-US">
                <a:effectLst>
                  <a:outerShdw blurRad="38100" dist="38100" dir="2700000" algn="tl">
                    <a:srgbClr val="000000"/>
                  </a:outerShdw>
                </a:effectLst>
                <a:ea typeface="華康細圓體" pitchFamily="49" charset="-120"/>
                <a:cs typeface="+mj-cs"/>
              </a:rPr>
              <a:pPr>
                <a:defRPr/>
              </a:pPr>
              <a:t>88</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extLst>
      <p:ext uri="{BB962C8B-B14F-4D97-AF65-F5344CB8AC3E}">
        <p14:creationId xmlns:p14="http://schemas.microsoft.com/office/powerpoint/2010/main" val="78737962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wipe(left)">
                                      <p:cBhvr>
                                        <p:cTn id="7" dur="500"/>
                                        <p:tgtEl>
                                          <p:spTgt spid="553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0">
                                            <p:txEl>
                                              <p:pRg st="1" end="1"/>
                                            </p:txEl>
                                          </p:spTgt>
                                        </p:tgtEl>
                                        <p:attrNameLst>
                                          <p:attrName>style.visibility</p:attrName>
                                        </p:attrNameLst>
                                      </p:cBhvr>
                                      <p:to>
                                        <p:strVal val="visible"/>
                                      </p:to>
                                    </p:set>
                                    <p:animEffect transition="in" filter="wipe(left)">
                                      <p:cBhvr>
                                        <p:cTn id="12" dur="500"/>
                                        <p:tgtEl>
                                          <p:spTgt spid="553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0">
                                            <p:txEl>
                                              <p:pRg st="2" end="2"/>
                                            </p:txEl>
                                          </p:spTgt>
                                        </p:tgtEl>
                                        <p:attrNameLst>
                                          <p:attrName>style.visibility</p:attrName>
                                        </p:attrNameLst>
                                      </p:cBhvr>
                                      <p:to>
                                        <p:strVal val="visible"/>
                                      </p:to>
                                    </p:set>
                                    <p:animEffect transition="in" filter="wipe(left)">
                                      <p:cBhvr>
                                        <p:cTn id="17" dur="500"/>
                                        <p:tgtEl>
                                          <p:spTgt spid="553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Solution    2/9</a:t>
            </a:r>
          </a:p>
        </p:txBody>
      </p:sp>
      <p:sp>
        <p:nvSpPr>
          <p:cNvPr id="56324" name="Rectangle 3"/>
          <p:cNvSpPr>
            <a:spLocks noGrp="1" noChangeArrowheads="1"/>
          </p:cNvSpPr>
          <p:nvPr>
            <p:ph type="body" idx="1"/>
          </p:nvPr>
        </p:nvSpPr>
        <p:spPr>
          <a:xfrm>
            <a:off x="107504" y="1268760"/>
            <a:ext cx="8964488" cy="5328592"/>
          </a:xfrm>
        </p:spPr>
        <p:txBody>
          <a:bodyPr/>
          <a:lstStyle/>
          <a:p>
            <a:pPr marL="180975" indent="-180975">
              <a:lnSpc>
                <a:spcPct val="90000"/>
              </a:lnSpc>
              <a:buNone/>
            </a:pPr>
            <a:r>
              <a:rPr lang="en-US" altLang="zh-TW" sz="4000" dirty="0" smtClean="0"/>
              <a:t>Let </a:t>
            </a:r>
            <a:r>
              <a:rPr lang="en-US" altLang="zh-TW" sz="4000" dirty="0" smtClean="0">
                <a:cs typeface="Times New Roman" pitchFamily="18" charset="0"/>
              </a:rPr>
              <a:t>B</a:t>
            </a:r>
            <a:r>
              <a:rPr lang="en-US" altLang="zh-TW" sz="4000" dirty="0" smtClean="0"/>
              <a:t> represent the event “take the prep course” and thus, </a:t>
            </a:r>
            <a:r>
              <a:rPr lang="en-US" altLang="zh-TW" sz="4000" dirty="0" smtClean="0">
                <a:cs typeface="Times New Roman" pitchFamily="18" charset="0"/>
              </a:rPr>
              <a:t>B</a:t>
            </a:r>
            <a:r>
              <a:rPr lang="en-US" altLang="zh-TW" sz="4000" baseline="30000" dirty="0" smtClean="0">
                <a:cs typeface="Times New Roman" pitchFamily="18" charset="0"/>
              </a:rPr>
              <a:t>C</a:t>
            </a:r>
            <a:r>
              <a:rPr lang="en-US" altLang="zh-TW" sz="4000" dirty="0" smtClean="0"/>
              <a:t> is “do not take the prep course.” From our survey information, we’re told that among GMAT scorers above 650, 52% took a preparatory course, that is: P(</a:t>
            </a:r>
            <a:r>
              <a:rPr lang="en-US" altLang="zh-TW" sz="4000" dirty="0" smtClean="0">
                <a:cs typeface="Times New Roman" pitchFamily="18" charset="0"/>
              </a:rPr>
              <a:t>B</a:t>
            </a:r>
            <a:r>
              <a:rPr lang="en-US" altLang="zh-TW" sz="4000" dirty="0" smtClean="0"/>
              <a:t>|</a:t>
            </a:r>
            <a:r>
              <a:rPr lang="en-US" altLang="zh-TW" sz="4000" dirty="0" smtClean="0">
                <a:cs typeface="Times New Roman" pitchFamily="18" charset="0"/>
              </a:rPr>
              <a:t>A</a:t>
            </a:r>
            <a:r>
              <a:rPr lang="en-US" altLang="zh-TW" sz="4000" dirty="0" smtClean="0"/>
              <a:t>) = .52 (Probability of finding a student who took the prep course given that they scored above 650)</a:t>
            </a:r>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4B500A3-AFDC-4F0C-BA63-B14FE8F86CF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CCD5470-A3D6-47B1-975B-71F934194B6C}" type="slidenum">
              <a:rPr kumimoji="1" lang="zh-TW" altLang="en-US">
                <a:effectLst>
                  <a:outerShdw blurRad="38100" dist="38100" dir="2700000" algn="tl">
                    <a:srgbClr val="000000"/>
                  </a:outerShdw>
                </a:effectLst>
                <a:ea typeface="華康細圓體" pitchFamily="49" charset="-120"/>
                <a:cs typeface="+mj-cs"/>
              </a:rPr>
              <a:pPr>
                <a:defRPr/>
              </a:pPr>
              <a:t>89</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extLst>
      <p:ext uri="{BB962C8B-B14F-4D97-AF65-F5344CB8AC3E}">
        <p14:creationId xmlns:p14="http://schemas.microsoft.com/office/powerpoint/2010/main" val="2640716104"/>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2BC1EFD-6CFC-4FC4-A188-618EF316D936}"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4710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8849863-4153-40E6-97D4-1208145F852E}" type="slidenum">
              <a:rPr kumimoji="1" lang="zh-TW" altLang="en-US">
                <a:effectLst>
                  <a:outerShdw blurRad="38100" dist="38100" dir="2700000" algn="tl">
                    <a:srgbClr val="000000"/>
                  </a:outerShdw>
                </a:effectLst>
                <a:ea typeface="華康細圓體" pitchFamily="49" charset="-120"/>
                <a:cs typeface="+mj-cs"/>
              </a:rPr>
              <a:pPr>
                <a:defRPr/>
              </a:pPr>
              <a:t>9</a:t>
            </a:fld>
            <a:endParaRPr kumimoji="1" lang="en-US" altLang="zh-TW">
              <a:effectLst>
                <a:outerShdw blurRad="38100" dist="38100" dir="2700000" algn="tl">
                  <a:srgbClr val="000000"/>
                </a:outerShdw>
              </a:effectLst>
              <a:ea typeface="華康細圓體" pitchFamily="49" charset="-120"/>
              <a:cs typeface="+mj-cs"/>
            </a:endParaRPr>
          </a:p>
        </p:txBody>
      </p:sp>
      <p:grpSp>
        <p:nvGrpSpPr>
          <p:cNvPr id="2" name="Group 81"/>
          <p:cNvGrpSpPr>
            <a:grpSpLocks/>
          </p:cNvGrpSpPr>
          <p:nvPr/>
        </p:nvGrpSpPr>
        <p:grpSpPr bwMode="auto">
          <a:xfrm>
            <a:off x="6355928" y="2296889"/>
            <a:ext cx="1143000" cy="3508375"/>
            <a:chOff x="3264" y="1356"/>
            <a:chExt cx="720" cy="2160"/>
          </a:xfrm>
        </p:grpSpPr>
        <p:sp>
          <p:nvSpPr>
            <p:cNvPr id="47117" name="AutoShape 62"/>
            <p:cNvSpPr>
              <a:spLocks noChangeArrowheads="1"/>
            </p:cNvSpPr>
            <p:nvPr/>
          </p:nvSpPr>
          <p:spPr bwMode="auto">
            <a:xfrm>
              <a:off x="3264" y="1356"/>
              <a:ext cx="720" cy="2160"/>
            </a:xfrm>
            <a:prstGeom prst="roundRect">
              <a:avLst>
                <a:gd name="adj" fmla="val 16667"/>
              </a:avLst>
            </a:prstGeom>
            <a:solidFill>
              <a:srgbClr val="06EAE5"/>
            </a:solidFill>
            <a:ln w="12700">
              <a:solidFill>
                <a:schemeClr val="tx1"/>
              </a:solidFill>
              <a:round/>
              <a:headEnd/>
              <a:tailEnd/>
            </a:ln>
          </p:spPr>
          <p:txBody>
            <a:bodyPr wrap="none" anchor="ctr"/>
            <a:lstStyle/>
            <a:p>
              <a:endParaRPr lang="zh-TW" altLang="en-US"/>
            </a:p>
          </p:txBody>
        </p:sp>
        <p:sp>
          <p:nvSpPr>
            <p:cNvPr id="16412" name="Text Box 28"/>
            <p:cNvSpPr txBox="1">
              <a:spLocks noChangeArrowheads="1"/>
            </p:cNvSpPr>
            <p:nvPr/>
          </p:nvSpPr>
          <p:spPr bwMode="auto">
            <a:xfrm>
              <a:off x="3320" y="1434"/>
              <a:ext cx="592" cy="469"/>
            </a:xfrm>
            <a:prstGeom prst="rect">
              <a:avLst/>
            </a:prstGeom>
            <a:noFill/>
            <a:ln w="9525">
              <a:noFill/>
              <a:miter lim="800000"/>
              <a:headEnd/>
              <a:tailEnd/>
            </a:ln>
            <a:effectLst/>
          </p:spPr>
          <p:txBody>
            <a:bodyPr wrap="none">
              <a:spAutoFit/>
            </a:bodyPr>
            <a:lstStyle/>
            <a:p>
              <a:pPr eaLnBrk="0" hangingPunct="0">
                <a:defRPr/>
              </a:pPr>
              <a:r>
                <a:rPr kumimoji="0" lang="en-US" altLang="zh-TW" sz="4400" dirty="0">
                  <a:solidFill>
                    <a:srgbClr val="990033"/>
                  </a:solidFill>
                  <a:effectLst>
                    <a:outerShdw blurRad="38100" dist="38100" dir="2700000" algn="tl">
                      <a:srgbClr val="000000"/>
                    </a:outerShdw>
                  </a:effectLst>
                </a:rPr>
                <a:t>H</a:t>
              </a:r>
              <a:r>
                <a:rPr kumimoji="0" lang="en-US" altLang="zh-TW" sz="4400" dirty="0">
                  <a:solidFill>
                    <a:srgbClr val="FF00FF"/>
                  </a:solidFill>
                  <a:effectLst>
                    <a:outerShdw blurRad="38100" dist="38100" dir="2700000" algn="tl">
                      <a:srgbClr val="000000"/>
                    </a:outerShdw>
                  </a:effectLst>
                </a:rPr>
                <a:t>H</a:t>
              </a:r>
              <a:endParaRPr kumimoji="0" lang="en-US" altLang="zh-TW" sz="4400" dirty="0">
                <a:effectLst>
                  <a:outerShdw blurRad="38100" dist="38100" dir="2700000" algn="tl">
                    <a:srgbClr val="000000"/>
                  </a:outerShdw>
                </a:effectLst>
              </a:endParaRPr>
            </a:p>
          </p:txBody>
        </p:sp>
        <p:sp>
          <p:nvSpPr>
            <p:cNvPr id="16413" name="Text Box 29"/>
            <p:cNvSpPr txBox="1">
              <a:spLocks noChangeArrowheads="1"/>
            </p:cNvSpPr>
            <p:nvPr/>
          </p:nvSpPr>
          <p:spPr bwMode="auto">
            <a:xfrm>
              <a:off x="3353" y="2470"/>
              <a:ext cx="560" cy="469"/>
            </a:xfrm>
            <a:prstGeom prst="rect">
              <a:avLst/>
            </a:prstGeom>
            <a:noFill/>
            <a:ln w="9525">
              <a:noFill/>
              <a:miter lim="800000"/>
              <a:headEnd/>
              <a:tailEnd/>
            </a:ln>
            <a:effectLst/>
          </p:spPr>
          <p:txBody>
            <a:bodyPr wrap="none">
              <a:spAutoFit/>
            </a:bodyPr>
            <a:lstStyle/>
            <a:p>
              <a:pPr eaLnBrk="0" hangingPunct="0">
                <a:defRPr/>
              </a:pPr>
              <a:r>
                <a:rPr kumimoji="0" lang="en-US" altLang="zh-TW" sz="4400" dirty="0">
                  <a:solidFill>
                    <a:srgbClr val="990033"/>
                  </a:solidFill>
                  <a:effectLst>
                    <a:outerShdw blurRad="38100" dist="38100" dir="2700000" algn="tl">
                      <a:srgbClr val="000000"/>
                    </a:outerShdw>
                  </a:effectLst>
                </a:rPr>
                <a:t>T</a:t>
              </a:r>
              <a:r>
                <a:rPr kumimoji="0" lang="en-US" altLang="zh-TW" sz="4400" dirty="0">
                  <a:solidFill>
                    <a:srgbClr val="FF00FF"/>
                  </a:solidFill>
                  <a:effectLst>
                    <a:outerShdw blurRad="38100" dist="38100" dir="2700000" algn="tl">
                      <a:srgbClr val="000000"/>
                    </a:outerShdw>
                  </a:effectLst>
                </a:rPr>
                <a:t>H</a:t>
              </a:r>
              <a:endParaRPr kumimoji="0" lang="en-US" altLang="zh-TW" sz="4400" dirty="0">
                <a:effectLst>
                  <a:outerShdw blurRad="38100" dist="38100" dir="2700000" algn="tl">
                    <a:srgbClr val="000000"/>
                  </a:outerShdw>
                </a:effectLst>
              </a:endParaRPr>
            </a:p>
          </p:txBody>
        </p:sp>
        <p:sp>
          <p:nvSpPr>
            <p:cNvPr id="16414" name="Text Box 30"/>
            <p:cNvSpPr txBox="1">
              <a:spLocks noChangeArrowheads="1"/>
            </p:cNvSpPr>
            <p:nvPr/>
          </p:nvSpPr>
          <p:spPr bwMode="auto">
            <a:xfrm>
              <a:off x="3377" y="2970"/>
              <a:ext cx="528" cy="469"/>
            </a:xfrm>
            <a:prstGeom prst="rect">
              <a:avLst/>
            </a:prstGeom>
            <a:noFill/>
            <a:ln w="9525">
              <a:noFill/>
              <a:miter lim="800000"/>
              <a:headEnd/>
              <a:tailEnd/>
            </a:ln>
            <a:effectLst/>
          </p:spPr>
          <p:txBody>
            <a:bodyPr wrap="none">
              <a:spAutoFit/>
            </a:bodyPr>
            <a:lstStyle/>
            <a:p>
              <a:pPr eaLnBrk="0" hangingPunct="0">
                <a:defRPr/>
              </a:pPr>
              <a:r>
                <a:rPr kumimoji="0" lang="en-US" altLang="zh-TW" sz="4400" dirty="0">
                  <a:solidFill>
                    <a:srgbClr val="990033"/>
                  </a:solidFill>
                  <a:effectLst>
                    <a:outerShdw blurRad="38100" dist="38100" dir="2700000" algn="tl">
                      <a:srgbClr val="000000"/>
                    </a:outerShdw>
                  </a:effectLst>
                </a:rPr>
                <a:t>T</a:t>
              </a:r>
              <a:r>
                <a:rPr kumimoji="0" lang="en-US" altLang="zh-TW" sz="4400" dirty="0">
                  <a:solidFill>
                    <a:srgbClr val="FF00FF"/>
                  </a:solidFill>
                  <a:effectLst>
                    <a:outerShdw blurRad="38100" dist="38100" dir="2700000" algn="tl">
                      <a:srgbClr val="000000"/>
                    </a:outerShdw>
                  </a:effectLst>
                </a:rPr>
                <a:t>T</a:t>
              </a:r>
              <a:endParaRPr kumimoji="0" lang="en-US" altLang="zh-TW" sz="4400" dirty="0">
                <a:effectLst>
                  <a:outerShdw blurRad="38100" dist="38100" dir="2700000" algn="tl">
                    <a:srgbClr val="000000"/>
                  </a:outerShdw>
                </a:effectLst>
              </a:endParaRPr>
            </a:p>
          </p:txBody>
        </p:sp>
        <p:sp>
          <p:nvSpPr>
            <p:cNvPr id="16415" name="Text Box 31"/>
            <p:cNvSpPr txBox="1">
              <a:spLocks noChangeArrowheads="1"/>
            </p:cNvSpPr>
            <p:nvPr/>
          </p:nvSpPr>
          <p:spPr bwMode="auto">
            <a:xfrm>
              <a:off x="3332" y="1939"/>
              <a:ext cx="560" cy="469"/>
            </a:xfrm>
            <a:prstGeom prst="rect">
              <a:avLst/>
            </a:prstGeom>
            <a:noFill/>
            <a:ln w="9525">
              <a:noFill/>
              <a:miter lim="800000"/>
              <a:headEnd/>
              <a:tailEnd/>
            </a:ln>
            <a:effectLst/>
          </p:spPr>
          <p:txBody>
            <a:bodyPr wrap="none">
              <a:spAutoFit/>
            </a:bodyPr>
            <a:lstStyle/>
            <a:p>
              <a:pPr eaLnBrk="0" hangingPunct="0">
                <a:defRPr/>
              </a:pPr>
              <a:r>
                <a:rPr kumimoji="0" lang="en-US" altLang="zh-TW" sz="4400" dirty="0">
                  <a:solidFill>
                    <a:srgbClr val="990033"/>
                  </a:solidFill>
                  <a:effectLst>
                    <a:outerShdw blurRad="38100" dist="38100" dir="2700000" algn="tl">
                      <a:srgbClr val="000000"/>
                    </a:outerShdw>
                  </a:effectLst>
                </a:rPr>
                <a:t>H</a:t>
              </a:r>
              <a:r>
                <a:rPr kumimoji="0" lang="en-US" altLang="zh-TW" sz="4400" dirty="0">
                  <a:solidFill>
                    <a:srgbClr val="FF00FF"/>
                  </a:solidFill>
                  <a:effectLst>
                    <a:outerShdw blurRad="38100" dist="38100" dir="2700000" algn="tl">
                      <a:srgbClr val="000000"/>
                    </a:outerShdw>
                  </a:effectLst>
                </a:rPr>
                <a:t>T</a:t>
              </a:r>
              <a:endParaRPr kumimoji="0" lang="en-US" altLang="zh-TW" sz="4400" dirty="0">
                <a:effectLst>
                  <a:outerShdw blurRad="38100" dist="38100" dir="2700000" algn="tl">
                    <a:srgbClr val="000000"/>
                  </a:outerShdw>
                </a:effectLst>
              </a:endParaRPr>
            </a:p>
          </p:txBody>
        </p:sp>
      </p:grpSp>
      <p:sp>
        <p:nvSpPr>
          <p:cNvPr id="16448" name="Text Box 64"/>
          <p:cNvSpPr txBox="1">
            <a:spLocks noChangeArrowheads="1"/>
          </p:cNvSpPr>
          <p:nvPr/>
        </p:nvSpPr>
        <p:spPr bwMode="auto">
          <a:xfrm>
            <a:off x="1531515" y="3644677"/>
            <a:ext cx="4779963" cy="701675"/>
          </a:xfrm>
          <a:prstGeom prst="rect">
            <a:avLst/>
          </a:prstGeom>
          <a:solidFill>
            <a:srgbClr val="06EAE5"/>
          </a:solidFill>
          <a:ln w="9525">
            <a:noFill/>
            <a:miter lim="800000"/>
            <a:headEnd/>
            <a:tailEnd/>
          </a:ln>
          <a:effectLst/>
        </p:spPr>
        <p:txBody>
          <a:bodyPr>
            <a:spAutoFit/>
          </a:bodyPr>
          <a:lstStyle/>
          <a:p>
            <a:pPr eaLnBrk="0" hangingPunct="0">
              <a:defRPr/>
            </a:pPr>
            <a:r>
              <a:rPr kumimoji="0" lang="en-US" altLang="zh-TW" sz="4000">
                <a:solidFill>
                  <a:schemeClr val="bg2"/>
                </a:solidFill>
                <a:effectLst>
                  <a:outerShdw blurRad="38100" dist="38100" dir="2700000" algn="tl">
                    <a:srgbClr val="000000"/>
                  </a:outerShdw>
                </a:effectLst>
              </a:rPr>
              <a:t>The sample space =</a:t>
            </a:r>
          </a:p>
        </p:txBody>
      </p:sp>
      <p:sp>
        <p:nvSpPr>
          <p:cNvPr id="16456" name="Rectangle 72"/>
          <p:cNvSpPr>
            <a:spLocks noGrp="1" noChangeArrowheads="1"/>
          </p:cNvSpPr>
          <p:nvPr>
            <p:ph type="title"/>
          </p:nvPr>
        </p:nvSpPr>
        <p:spPr>
          <a:xfrm>
            <a:off x="468313" y="260648"/>
            <a:ext cx="8305800" cy="1800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tabLst>
                <a:tab pos="911225" algn="l"/>
              </a:tabLst>
              <a:defRPr/>
            </a:pPr>
            <a:r>
              <a:rPr lang="en-US" altLang="zh-TW" dirty="0" smtClean="0"/>
              <a:t>Outcome and Sample Space</a:t>
            </a:r>
          </a:p>
        </p:txBody>
      </p:sp>
    </p:spTree>
    <p:extLst>
      <p:ext uri="{BB962C8B-B14F-4D97-AF65-F5344CB8AC3E}">
        <p14:creationId xmlns:p14="http://schemas.microsoft.com/office/powerpoint/2010/main" val="84630624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448"/>
                                        </p:tgtEl>
                                        <p:attrNameLst>
                                          <p:attrName>style.visibility</p:attrName>
                                        </p:attrNameLst>
                                      </p:cBhvr>
                                      <p:to>
                                        <p:strVal val="visible"/>
                                      </p:to>
                                    </p:set>
                                    <p:animEffect transition="in" filter="wipe(left)">
                                      <p:cBhvr>
                                        <p:cTn id="7" dur="500"/>
                                        <p:tgtEl>
                                          <p:spTgt spid="164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8"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Solution    3/9</a:t>
            </a:r>
          </a:p>
        </p:txBody>
      </p:sp>
      <p:sp>
        <p:nvSpPr>
          <p:cNvPr id="56324" name="Rectangle 3"/>
          <p:cNvSpPr>
            <a:spLocks noGrp="1" noChangeArrowheads="1"/>
          </p:cNvSpPr>
          <p:nvPr>
            <p:ph type="body" idx="1"/>
          </p:nvPr>
        </p:nvSpPr>
        <p:spPr>
          <a:xfrm>
            <a:off x="323528" y="1556792"/>
            <a:ext cx="8568952" cy="4896544"/>
          </a:xfrm>
        </p:spPr>
        <p:txBody>
          <a:bodyPr/>
          <a:lstStyle/>
          <a:p>
            <a:pPr>
              <a:lnSpc>
                <a:spcPct val="90000"/>
              </a:lnSpc>
              <a:buNone/>
            </a:pPr>
            <a:r>
              <a:rPr lang="en-US" altLang="zh-TW" dirty="0" smtClean="0"/>
              <a:t>But our student wants to know P(</a:t>
            </a:r>
            <a:r>
              <a:rPr lang="en-US" altLang="zh-TW" dirty="0" smtClean="0">
                <a:cs typeface="Times New Roman" pitchFamily="18" charset="0"/>
              </a:rPr>
              <a:t>A</a:t>
            </a:r>
            <a:r>
              <a:rPr lang="en-US" altLang="zh-TW" dirty="0" smtClean="0"/>
              <a:t>|</a:t>
            </a:r>
            <a:r>
              <a:rPr lang="en-US" altLang="zh-TW" dirty="0" smtClean="0">
                <a:cs typeface="Times New Roman" pitchFamily="18" charset="0"/>
              </a:rPr>
              <a:t>B</a:t>
            </a:r>
            <a:r>
              <a:rPr lang="en-US" altLang="zh-TW" dirty="0" smtClean="0"/>
              <a:t>), that is, what is the probability of getting more than 650 given that a prep course is taken?</a:t>
            </a:r>
          </a:p>
          <a:p>
            <a:pPr>
              <a:lnSpc>
                <a:spcPct val="90000"/>
              </a:lnSpc>
              <a:buNone/>
            </a:pPr>
            <a:r>
              <a:rPr lang="en-US" altLang="zh-TW" dirty="0" smtClean="0"/>
              <a:t>If P(</a:t>
            </a:r>
            <a:r>
              <a:rPr lang="en-US" altLang="zh-TW" dirty="0" smtClean="0">
                <a:cs typeface="Times New Roman" pitchFamily="18" charset="0"/>
              </a:rPr>
              <a:t>A</a:t>
            </a:r>
            <a:r>
              <a:rPr lang="en-US" altLang="zh-TW" dirty="0" smtClean="0"/>
              <a:t>|</a:t>
            </a:r>
            <a:r>
              <a:rPr lang="en-US" altLang="zh-TW" dirty="0" smtClean="0">
                <a:cs typeface="Times New Roman" pitchFamily="18" charset="0"/>
              </a:rPr>
              <a:t>B</a:t>
            </a:r>
            <a:r>
              <a:rPr lang="en-US" altLang="zh-TW" dirty="0" smtClean="0"/>
              <a:t>) &gt; 20%, he will spend $500 on the prep course.</a:t>
            </a:r>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4B500A3-AFDC-4F0C-BA63-B14FE8F86CF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CCD5470-A3D6-47B1-975B-71F934194B6C}" type="slidenum">
              <a:rPr kumimoji="1" lang="zh-TW" altLang="en-US">
                <a:effectLst>
                  <a:outerShdw blurRad="38100" dist="38100" dir="2700000" algn="tl">
                    <a:srgbClr val="000000"/>
                  </a:outerShdw>
                </a:effectLst>
                <a:ea typeface="華康細圓體" pitchFamily="49" charset="-120"/>
                <a:cs typeface="+mj-cs"/>
              </a:rPr>
              <a:pPr>
                <a:defRPr/>
              </a:pPr>
              <a:t>90</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extLst>
      <p:ext uri="{BB962C8B-B14F-4D97-AF65-F5344CB8AC3E}">
        <p14:creationId xmlns:p14="http://schemas.microsoft.com/office/powerpoint/2010/main" val="4212011647"/>
      </p:ext>
    </p:extLst>
  </p:cSld>
  <p:clrMapOvr>
    <a:masterClrMapping/>
  </p:clrMapOvr>
  <p:transition>
    <p:dissolv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Solution    4/9</a:t>
            </a:r>
          </a:p>
        </p:txBody>
      </p:sp>
      <p:sp>
        <p:nvSpPr>
          <p:cNvPr id="57348" name="Rectangle 3"/>
          <p:cNvSpPr>
            <a:spLocks noGrp="1" noChangeArrowheads="1"/>
          </p:cNvSpPr>
          <p:nvPr>
            <p:ph type="body" idx="1"/>
          </p:nvPr>
        </p:nvSpPr>
        <p:spPr>
          <a:xfrm>
            <a:off x="467544" y="1412776"/>
            <a:ext cx="8507288" cy="4968552"/>
          </a:xfrm>
        </p:spPr>
        <p:txBody>
          <a:bodyPr/>
          <a:lstStyle/>
          <a:p>
            <a:pPr>
              <a:buNone/>
            </a:pPr>
            <a:r>
              <a:rPr lang="en-US" altLang="zh-TW" dirty="0" smtClean="0"/>
              <a:t>Among GMAT scorers of less than 650 only 23% took a preparatory course. That is:</a:t>
            </a:r>
          </a:p>
          <a:p>
            <a:pPr>
              <a:buNone/>
            </a:pPr>
            <a:r>
              <a:rPr lang="en-US" altLang="zh-TW" dirty="0" smtClean="0"/>
              <a:t>P(</a:t>
            </a:r>
            <a:r>
              <a:rPr lang="en-US" altLang="zh-TW" dirty="0" smtClean="0">
                <a:cs typeface="Times New Roman" pitchFamily="18" charset="0"/>
              </a:rPr>
              <a:t>B</a:t>
            </a:r>
            <a:r>
              <a:rPr lang="en-US" altLang="zh-TW" dirty="0" smtClean="0"/>
              <a:t>|</a:t>
            </a:r>
            <a:r>
              <a:rPr lang="en-US" altLang="zh-TW" dirty="0" smtClean="0">
                <a:cs typeface="Times New Roman" pitchFamily="18" charset="0"/>
              </a:rPr>
              <a:t>A</a:t>
            </a:r>
            <a:r>
              <a:rPr lang="en-US" altLang="zh-TW" baseline="30000" dirty="0" smtClean="0">
                <a:cs typeface="Times New Roman" pitchFamily="18" charset="0"/>
              </a:rPr>
              <a:t>C</a:t>
            </a:r>
            <a:r>
              <a:rPr lang="en-US" altLang="zh-TW" dirty="0" smtClean="0"/>
              <a:t>) = .23 (Probability of finding a student who took the prep course given that he or she scored less than 650)</a:t>
            </a:r>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4B500A3-AFDC-4F0C-BA63-B14FE8F86CF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CCD5470-A3D6-47B1-975B-71F934194B6C}" type="slidenum">
              <a:rPr kumimoji="1" lang="zh-TW" altLang="en-US">
                <a:effectLst>
                  <a:outerShdw blurRad="38100" dist="38100" dir="2700000" algn="tl">
                    <a:srgbClr val="000000"/>
                  </a:outerShdw>
                </a:effectLst>
                <a:ea typeface="華康細圓體" pitchFamily="49" charset="-120"/>
                <a:cs typeface="+mj-cs"/>
              </a:rPr>
              <a:pPr>
                <a:defRPr/>
              </a:pPr>
              <a:t>91</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extLst>
      <p:ext uri="{BB962C8B-B14F-4D97-AF65-F5344CB8AC3E}">
        <p14:creationId xmlns:p14="http://schemas.microsoft.com/office/powerpoint/2010/main" val="671032045"/>
      </p:ext>
    </p:extLst>
  </p:cSld>
  <p:clrMapOvr>
    <a:masterClrMapping/>
  </p:clrMapOvr>
  <p:transition>
    <p:dissolv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Solution    5/9</a:t>
            </a:r>
          </a:p>
        </p:txBody>
      </p:sp>
      <p:sp>
        <p:nvSpPr>
          <p:cNvPr id="58372" name="Rectangle 3"/>
          <p:cNvSpPr>
            <a:spLocks noGrp="1" noChangeArrowheads="1"/>
          </p:cNvSpPr>
          <p:nvPr>
            <p:ph type="body" idx="1"/>
          </p:nvPr>
        </p:nvSpPr>
        <p:spPr>
          <a:xfrm>
            <a:off x="179512" y="1268760"/>
            <a:ext cx="8712968" cy="5112568"/>
          </a:xfrm>
        </p:spPr>
        <p:txBody>
          <a:bodyPr/>
          <a:lstStyle/>
          <a:p>
            <a:pPr>
              <a:buNone/>
            </a:pPr>
            <a:r>
              <a:rPr lang="en-US" altLang="zh-TW" dirty="0" smtClean="0"/>
              <a:t>Conditional probabilities are  P(</a:t>
            </a:r>
            <a:r>
              <a:rPr lang="en-US" altLang="zh-TW" dirty="0" smtClean="0">
                <a:cs typeface="Times New Roman" pitchFamily="18" charset="0"/>
              </a:rPr>
              <a:t>B</a:t>
            </a:r>
            <a:r>
              <a:rPr lang="en-US" altLang="zh-TW" dirty="0" smtClean="0"/>
              <a:t>|</a:t>
            </a:r>
            <a:r>
              <a:rPr lang="en-US" altLang="zh-TW" dirty="0" smtClean="0">
                <a:cs typeface="Times New Roman" pitchFamily="18" charset="0"/>
              </a:rPr>
              <a:t>A</a:t>
            </a:r>
            <a:r>
              <a:rPr lang="en-US" altLang="zh-TW" dirty="0" smtClean="0"/>
              <a:t>) = .52 and P(</a:t>
            </a:r>
            <a:r>
              <a:rPr lang="en-US" altLang="zh-TW" dirty="0" smtClean="0">
                <a:cs typeface="Times New Roman" pitchFamily="18" charset="0"/>
              </a:rPr>
              <a:t>B</a:t>
            </a:r>
            <a:r>
              <a:rPr lang="en-US" altLang="zh-TW" dirty="0" smtClean="0"/>
              <a:t>|</a:t>
            </a:r>
            <a:r>
              <a:rPr lang="en-US" altLang="zh-TW" dirty="0" smtClean="0">
                <a:cs typeface="Times New Roman" pitchFamily="18" charset="0"/>
              </a:rPr>
              <a:t>A</a:t>
            </a:r>
            <a:r>
              <a:rPr lang="en-US" altLang="zh-TW" baseline="30000" dirty="0" smtClean="0">
                <a:cs typeface="Times New Roman" pitchFamily="18" charset="0"/>
              </a:rPr>
              <a:t>C</a:t>
            </a:r>
            <a:r>
              <a:rPr lang="en-US" altLang="zh-TW" dirty="0" smtClean="0"/>
              <a:t>) = .23</a:t>
            </a:r>
          </a:p>
          <a:p>
            <a:pPr>
              <a:buNone/>
            </a:pPr>
            <a:r>
              <a:rPr lang="en-US" altLang="zh-TW" dirty="0" smtClean="0"/>
              <a:t>Again using the complement rule we find the following conditional probabilities.</a:t>
            </a:r>
          </a:p>
          <a:p>
            <a:pPr>
              <a:buNone/>
            </a:pPr>
            <a:r>
              <a:rPr lang="en-US" altLang="zh-TW" dirty="0" smtClean="0"/>
              <a:t>P(</a:t>
            </a:r>
            <a:r>
              <a:rPr lang="en-US" altLang="zh-TW" dirty="0" smtClean="0">
                <a:cs typeface="Times New Roman" pitchFamily="18" charset="0"/>
              </a:rPr>
              <a:t>B</a:t>
            </a:r>
            <a:r>
              <a:rPr lang="en-US" altLang="zh-TW" baseline="30000" dirty="0" smtClean="0">
                <a:cs typeface="Times New Roman" pitchFamily="18" charset="0"/>
              </a:rPr>
              <a:t>C</a:t>
            </a:r>
            <a:r>
              <a:rPr lang="en-US" altLang="zh-TW" dirty="0" smtClean="0"/>
              <a:t>|</a:t>
            </a:r>
            <a:r>
              <a:rPr lang="en-US" altLang="zh-TW" dirty="0" smtClean="0">
                <a:cs typeface="Times New Roman" pitchFamily="18" charset="0"/>
              </a:rPr>
              <a:t>A</a:t>
            </a:r>
            <a:r>
              <a:rPr lang="en-US" altLang="zh-TW" dirty="0" smtClean="0"/>
              <a:t>) = 1 -.52 = .48 and P(</a:t>
            </a:r>
            <a:r>
              <a:rPr lang="en-US" altLang="zh-TW" dirty="0" smtClean="0">
                <a:cs typeface="Times New Roman" pitchFamily="18" charset="0"/>
              </a:rPr>
              <a:t>B</a:t>
            </a:r>
            <a:r>
              <a:rPr lang="en-US" altLang="zh-TW" baseline="30000" dirty="0" smtClean="0">
                <a:cs typeface="Times New Roman" pitchFamily="18" charset="0"/>
              </a:rPr>
              <a:t>C</a:t>
            </a:r>
            <a:r>
              <a:rPr lang="en-US" altLang="zh-TW" dirty="0" smtClean="0"/>
              <a:t>|</a:t>
            </a:r>
            <a:r>
              <a:rPr lang="en-US" altLang="zh-TW" dirty="0" smtClean="0">
                <a:cs typeface="Times New Roman" pitchFamily="18" charset="0"/>
              </a:rPr>
              <a:t>A</a:t>
            </a:r>
            <a:r>
              <a:rPr lang="en-US" altLang="zh-TW" baseline="30000" dirty="0" smtClean="0">
                <a:cs typeface="Times New Roman" pitchFamily="18" charset="0"/>
              </a:rPr>
              <a:t>C</a:t>
            </a:r>
            <a:r>
              <a:rPr lang="en-US" altLang="zh-TW" dirty="0" smtClean="0"/>
              <a:t>) = 1 -.23 = .77</a:t>
            </a:r>
          </a:p>
        </p:txBody>
      </p:sp>
      <p:sp>
        <p:nvSpPr>
          <p:cNvPr id="8"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4B500A3-AFDC-4F0C-BA63-B14FE8F86CF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CCD5470-A3D6-47B1-975B-71F934194B6C}" type="slidenum">
              <a:rPr kumimoji="1" lang="zh-TW" altLang="en-US">
                <a:effectLst>
                  <a:outerShdw blurRad="38100" dist="38100" dir="2700000" algn="tl">
                    <a:srgbClr val="000000"/>
                  </a:outerShdw>
                </a:effectLst>
                <a:ea typeface="華康細圓體" pitchFamily="49" charset="-120"/>
                <a:cs typeface="+mj-cs"/>
              </a:rPr>
              <a:pPr>
                <a:defRPr/>
              </a:pPr>
              <a:t>92</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extLst>
      <p:ext uri="{BB962C8B-B14F-4D97-AF65-F5344CB8AC3E}">
        <p14:creationId xmlns:p14="http://schemas.microsoft.com/office/powerpoint/2010/main" val="314030812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animEffect transition="in" filter="wipe(left)">
                                      <p:cBhvr>
                                        <p:cTn id="7" dur="500"/>
                                        <p:tgtEl>
                                          <p:spTgt spid="583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2">
                                            <p:txEl>
                                              <p:pRg st="1" end="1"/>
                                            </p:txEl>
                                          </p:spTgt>
                                        </p:tgtEl>
                                        <p:attrNameLst>
                                          <p:attrName>style.visibility</p:attrName>
                                        </p:attrNameLst>
                                      </p:cBhvr>
                                      <p:to>
                                        <p:strVal val="visible"/>
                                      </p:to>
                                    </p:set>
                                    <p:animEffect transition="in" filter="wipe(left)">
                                      <p:cBhvr>
                                        <p:cTn id="12" dur="500"/>
                                        <p:tgtEl>
                                          <p:spTgt spid="583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2">
                                            <p:txEl>
                                              <p:pRg st="2" end="2"/>
                                            </p:txEl>
                                          </p:spTgt>
                                        </p:tgtEl>
                                        <p:attrNameLst>
                                          <p:attrName>style.visibility</p:attrName>
                                        </p:attrNameLst>
                                      </p:cBhvr>
                                      <p:to>
                                        <p:strVal val="visible"/>
                                      </p:to>
                                    </p:set>
                                    <p:animEffect transition="in" filter="wipe(left)">
                                      <p:cBhvr>
                                        <p:cTn id="17" dur="500"/>
                                        <p:tgtEl>
                                          <p:spTgt spid="583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Oval 25"/>
          <p:cNvSpPr>
            <a:spLocks noChangeArrowheads="1"/>
          </p:cNvSpPr>
          <p:nvPr/>
        </p:nvSpPr>
        <p:spPr bwMode="auto">
          <a:xfrm>
            <a:off x="4355976" y="3745884"/>
            <a:ext cx="3312368" cy="648072"/>
          </a:xfrm>
          <a:prstGeom prst="ellipse">
            <a:avLst/>
          </a:prstGeom>
          <a:solidFill>
            <a:srgbClr val="221100"/>
          </a:solidFill>
          <a:ln w="9525">
            <a:solidFill>
              <a:schemeClr val="tx1"/>
            </a:solidFill>
            <a:round/>
            <a:headEnd/>
            <a:tailEnd/>
          </a:ln>
        </p:spPr>
        <p:txBody>
          <a:bodyPr wrap="none" anchor="ctr"/>
          <a:lstStyle/>
          <a:p>
            <a:endParaRPr lang="zh-TW" altLang="zh-TW"/>
          </a:p>
        </p:txBody>
      </p:sp>
      <p:sp>
        <p:nvSpPr>
          <p:cNvPr id="60420"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Solution    6/9</a:t>
            </a:r>
          </a:p>
        </p:txBody>
      </p:sp>
      <p:sp>
        <p:nvSpPr>
          <p:cNvPr id="60421" name="Rectangle 3"/>
          <p:cNvSpPr>
            <a:spLocks noGrp="1" noChangeArrowheads="1"/>
          </p:cNvSpPr>
          <p:nvPr>
            <p:ph type="body" idx="1"/>
          </p:nvPr>
        </p:nvSpPr>
        <p:spPr>
          <a:xfrm>
            <a:off x="323528" y="1268760"/>
            <a:ext cx="8568952" cy="1656184"/>
          </a:xfrm>
        </p:spPr>
        <p:txBody>
          <a:bodyPr/>
          <a:lstStyle/>
          <a:p>
            <a:pPr marL="0" indent="0" eaLnBrk="1" hangingPunct="1">
              <a:buFontTx/>
              <a:buNone/>
            </a:pPr>
            <a:r>
              <a:rPr lang="en-US" altLang="zh-TW" sz="3600" dirty="0" smtClean="0">
                <a:ea typeface="新細明體" charset="-120"/>
              </a:rPr>
              <a:t>In order to go from P(</a:t>
            </a:r>
            <a:r>
              <a:rPr lang="en-US" altLang="zh-TW" sz="3600" dirty="0" smtClean="0">
                <a:ea typeface="新細明體" charset="-120"/>
                <a:cs typeface="Times New Roman" pitchFamily="18" charset="0"/>
              </a:rPr>
              <a:t>B</a:t>
            </a:r>
            <a:r>
              <a:rPr lang="en-US" altLang="zh-TW" sz="3600" dirty="0" smtClean="0">
                <a:ea typeface="新細明體" charset="-120"/>
              </a:rPr>
              <a:t>|</a:t>
            </a:r>
            <a:r>
              <a:rPr lang="en-US" altLang="zh-TW" sz="3600" dirty="0" smtClean="0">
                <a:ea typeface="新細明體" charset="-120"/>
                <a:cs typeface="Times New Roman" pitchFamily="18" charset="0"/>
              </a:rPr>
              <a:t>A</a:t>
            </a:r>
            <a:r>
              <a:rPr lang="en-US" altLang="zh-TW" sz="3600" dirty="0" smtClean="0">
                <a:ea typeface="新細明體" charset="-120"/>
              </a:rPr>
              <a:t>) = 0.52  to P(</a:t>
            </a:r>
            <a:r>
              <a:rPr lang="en-US" altLang="zh-TW" sz="3600" dirty="0" smtClean="0">
                <a:ea typeface="新細明體" charset="-120"/>
                <a:cs typeface="Times New Roman" pitchFamily="18" charset="0"/>
              </a:rPr>
              <a:t>A</a:t>
            </a:r>
            <a:r>
              <a:rPr lang="en-US" altLang="zh-TW" sz="3600" dirty="0" smtClean="0">
                <a:ea typeface="新細明體" charset="-120"/>
              </a:rPr>
              <a:t>|</a:t>
            </a:r>
            <a:r>
              <a:rPr lang="en-US" altLang="zh-TW" sz="3600" dirty="0" smtClean="0">
                <a:ea typeface="新細明體" charset="-120"/>
                <a:cs typeface="Times New Roman" pitchFamily="18" charset="0"/>
              </a:rPr>
              <a:t>B</a:t>
            </a:r>
            <a:r>
              <a:rPr lang="en-US" altLang="zh-TW" sz="3600" dirty="0" smtClean="0">
                <a:ea typeface="新細明體" charset="-120"/>
              </a:rPr>
              <a:t>) = ??, we need to apply </a:t>
            </a:r>
            <a:r>
              <a:rPr lang="en-US" altLang="zh-TW" sz="3600" dirty="0" err="1" smtClean="0">
                <a:ea typeface="新細明體" charset="-120"/>
              </a:rPr>
              <a:t>Bayes</a:t>
            </a:r>
            <a:r>
              <a:rPr lang="en-US" altLang="zh-TW" sz="3600" dirty="0" smtClean="0">
                <a:ea typeface="新細明體" charset="-120"/>
              </a:rPr>
              <a:t>’ Law. </a:t>
            </a:r>
            <a:r>
              <a:rPr lang="en-US" altLang="zh-TW" sz="3600" b="1" dirty="0" smtClean="0">
                <a:solidFill>
                  <a:schemeClr val="accent2"/>
                </a:solidFill>
                <a:ea typeface="新細明體" charset="-120"/>
              </a:rPr>
              <a:t>Graphically:</a:t>
            </a:r>
            <a:endParaRPr lang="en-US" altLang="zh-TW" sz="3600" dirty="0" smtClean="0">
              <a:solidFill>
                <a:schemeClr val="accent2"/>
              </a:solidFill>
              <a:ea typeface="新細明體" charset="-120"/>
            </a:endParaRPr>
          </a:p>
        </p:txBody>
      </p:sp>
      <p:sp>
        <p:nvSpPr>
          <p:cNvPr id="60422" name="Line 4"/>
          <p:cNvSpPr>
            <a:spLocks noChangeShapeType="1"/>
          </p:cNvSpPr>
          <p:nvPr/>
        </p:nvSpPr>
        <p:spPr bwMode="auto">
          <a:xfrm>
            <a:off x="395536" y="2996952"/>
            <a:ext cx="8568952" cy="0"/>
          </a:xfrm>
          <a:prstGeom prst="line">
            <a:avLst/>
          </a:prstGeom>
          <a:noFill/>
          <a:ln w="38100">
            <a:solidFill>
              <a:srgbClr val="808080"/>
            </a:solidFill>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60429" name="Line 12"/>
          <p:cNvSpPr>
            <a:spLocks noChangeShapeType="1"/>
          </p:cNvSpPr>
          <p:nvPr/>
        </p:nvSpPr>
        <p:spPr bwMode="auto">
          <a:xfrm>
            <a:off x="2446784" y="3589292"/>
            <a:ext cx="0" cy="2895600"/>
          </a:xfrm>
          <a:prstGeom prst="line">
            <a:avLst/>
          </a:prstGeom>
          <a:noFill/>
          <a:ln w="38100">
            <a:solidFill>
              <a:schemeClr val="accent2"/>
            </a:solidFill>
            <a:prstDash val="dash"/>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60430" name="Text Box 13"/>
          <p:cNvSpPr txBox="1">
            <a:spLocks noChangeArrowheads="1"/>
          </p:cNvSpPr>
          <p:nvPr/>
        </p:nvSpPr>
        <p:spPr bwMode="auto">
          <a:xfrm>
            <a:off x="107504" y="3169820"/>
            <a:ext cx="2136098" cy="523220"/>
          </a:xfrm>
          <a:prstGeom prst="rect">
            <a:avLst/>
          </a:prstGeom>
          <a:noFill/>
          <a:ln w="9525">
            <a:noFill/>
            <a:miter lim="800000"/>
            <a:headEnd/>
            <a:tailEnd/>
          </a:ln>
        </p:spPr>
        <p:txBody>
          <a:bodyPr wrap="none" anchor="ctr">
            <a:spAutoFit/>
          </a:bodyPr>
          <a:lstStyle/>
          <a:p>
            <a:r>
              <a:rPr lang="en-US" altLang="zh-TW" sz="2800" dirty="0">
                <a:effectLst>
                  <a:outerShdw blurRad="38100" dist="38100" dir="2700000" algn="tl">
                    <a:srgbClr val="000000"/>
                  </a:outerShdw>
                </a:effectLst>
                <a:latin typeface="+mn-lt"/>
                <a:ea typeface="+mn-ea"/>
              </a:rPr>
              <a:t>Score ≥ 650</a:t>
            </a:r>
          </a:p>
        </p:txBody>
      </p:sp>
      <p:sp>
        <p:nvSpPr>
          <p:cNvPr id="60431" name="Text Box 14"/>
          <p:cNvSpPr txBox="1">
            <a:spLocks noChangeArrowheads="1"/>
          </p:cNvSpPr>
          <p:nvPr/>
        </p:nvSpPr>
        <p:spPr bwMode="auto">
          <a:xfrm>
            <a:off x="3059832" y="3097812"/>
            <a:ext cx="1653145" cy="523220"/>
          </a:xfrm>
          <a:prstGeom prst="rect">
            <a:avLst/>
          </a:prstGeom>
          <a:noFill/>
          <a:ln w="9525">
            <a:noFill/>
            <a:miter lim="800000"/>
            <a:headEnd/>
            <a:tailEnd/>
          </a:ln>
        </p:spPr>
        <p:txBody>
          <a:bodyPr wrap="none" anchor="ctr">
            <a:spAutoFit/>
          </a:bodyPr>
          <a:lstStyle/>
          <a:p>
            <a:r>
              <a:rPr lang="en-US" altLang="zh-TW" sz="2800" dirty="0">
                <a:effectLst>
                  <a:outerShdw blurRad="38100" dist="38100" dir="2700000" algn="tl">
                    <a:srgbClr val="000000"/>
                  </a:outerShdw>
                </a:effectLst>
                <a:latin typeface="+mn-lt"/>
                <a:ea typeface="+mn-ea"/>
              </a:rPr>
              <a:t>Prep Test</a:t>
            </a:r>
          </a:p>
        </p:txBody>
      </p:sp>
      <p:grpSp>
        <p:nvGrpSpPr>
          <p:cNvPr id="29" name="群組 28"/>
          <p:cNvGrpSpPr/>
          <p:nvPr/>
        </p:nvGrpSpPr>
        <p:grpSpPr>
          <a:xfrm>
            <a:off x="246194" y="4334157"/>
            <a:ext cx="2200590" cy="1590020"/>
            <a:chOff x="390210" y="4334157"/>
            <a:chExt cx="2200590" cy="1590020"/>
          </a:xfrm>
        </p:grpSpPr>
        <p:sp>
          <p:nvSpPr>
            <p:cNvPr id="60423" name="Line 5"/>
            <p:cNvSpPr>
              <a:spLocks noChangeShapeType="1"/>
            </p:cNvSpPr>
            <p:nvPr/>
          </p:nvSpPr>
          <p:spPr bwMode="auto">
            <a:xfrm flipV="1">
              <a:off x="609600" y="4351292"/>
              <a:ext cx="1981200" cy="762000"/>
            </a:xfrm>
            <a:prstGeom prst="line">
              <a:avLst/>
            </a:prstGeom>
            <a:noFill/>
            <a:ln w="28575">
              <a:solidFill>
                <a:schemeClr val="tx1"/>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60424" name="Line 6"/>
            <p:cNvSpPr>
              <a:spLocks noChangeShapeType="1"/>
            </p:cNvSpPr>
            <p:nvPr/>
          </p:nvSpPr>
          <p:spPr bwMode="auto">
            <a:xfrm>
              <a:off x="609600" y="5113292"/>
              <a:ext cx="1981200" cy="762000"/>
            </a:xfrm>
            <a:prstGeom prst="line">
              <a:avLst/>
            </a:prstGeom>
            <a:noFill/>
            <a:ln w="28575">
              <a:solidFill>
                <a:schemeClr val="tx1"/>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60432" name="Text Box 15"/>
            <p:cNvSpPr txBox="1">
              <a:spLocks noChangeArrowheads="1"/>
            </p:cNvSpPr>
            <p:nvPr/>
          </p:nvSpPr>
          <p:spPr bwMode="auto">
            <a:xfrm rot="20455269">
              <a:off x="496475" y="4334157"/>
              <a:ext cx="1858201"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P(A) = </a:t>
              </a:r>
              <a:r>
                <a:rPr lang="en-US" altLang="zh-TW" sz="2800" dirty="0">
                  <a:effectLst>
                    <a:outerShdw blurRad="38100" dist="38100" dir="2700000" algn="tl">
                      <a:srgbClr val="000000"/>
                    </a:outerShdw>
                  </a:effectLst>
                  <a:latin typeface="+mn-lt"/>
                  <a:ea typeface="+mn-ea"/>
                </a:rPr>
                <a:t>.10</a:t>
              </a:r>
            </a:p>
          </p:txBody>
        </p:sp>
        <p:sp>
          <p:nvSpPr>
            <p:cNvPr id="60433" name="Text Box 16"/>
            <p:cNvSpPr txBox="1">
              <a:spLocks noChangeArrowheads="1"/>
            </p:cNvSpPr>
            <p:nvPr/>
          </p:nvSpPr>
          <p:spPr bwMode="auto">
            <a:xfrm rot="1281640">
              <a:off x="390210" y="5400957"/>
              <a:ext cx="2002471"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P(A</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 = </a:t>
              </a:r>
              <a:r>
                <a:rPr lang="en-US" altLang="zh-TW" sz="2800" dirty="0">
                  <a:effectLst>
                    <a:outerShdw blurRad="38100" dist="38100" dir="2700000" algn="tl">
                      <a:srgbClr val="000000"/>
                    </a:outerShdw>
                  </a:effectLst>
                  <a:latin typeface="+mn-lt"/>
                  <a:ea typeface="+mn-ea"/>
                </a:rPr>
                <a:t>.90</a:t>
              </a:r>
            </a:p>
          </p:txBody>
        </p:sp>
      </p:grpSp>
      <p:grpSp>
        <p:nvGrpSpPr>
          <p:cNvPr id="30" name="群組 29"/>
          <p:cNvGrpSpPr/>
          <p:nvPr/>
        </p:nvGrpSpPr>
        <p:grpSpPr>
          <a:xfrm>
            <a:off x="2387650" y="3724557"/>
            <a:ext cx="2353658" cy="1228270"/>
            <a:chOff x="2531666" y="3724557"/>
            <a:chExt cx="2353658" cy="1228270"/>
          </a:xfrm>
        </p:grpSpPr>
        <p:sp>
          <p:nvSpPr>
            <p:cNvPr id="60425" name="Line 7"/>
            <p:cNvSpPr>
              <a:spLocks noChangeShapeType="1"/>
            </p:cNvSpPr>
            <p:nvPr/>
          </p:nvSpPr>
          <p:spPr bwMode="auto">
            <a:xfrm flipV="1">
              <a:off x="2590800" y="4046492"/>
              <a:ext cx="2057400" cy="304800"/>
            </a:xfrm>
            <a:prstGeom prst="line">
              <a:avLst/>
            </a:prstGeom>
            <a:noFill/>
            <a:ln w="28575">
              <a:solidFill>
                <a:schemeClr val="tx1"/>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60426" name="Line 9"/>
            <p:cNvSpPr>
              <a:spLocks noChangeShapeType="1"/>
            </p:cNvSpPr>
            <p:nvPr/>
          </p:nvSpPr>
          <p:spPr bwMode="auto">
            <a:xfrm>
              <a:off x="2590800" y="4351292"/>
              <a:ext cx="2057400" cy="304800"/>
            </a:xfrm>
            <a:prstGeom prst="line">
              <a:avLst/>
            </a:prstGeom>
            <a:noFill/>
            <a:ln w="28575">
              <a:solidFill>
                <a:schemeClr val="tx1"/>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60434" name="Text Box 17"/>
            <p:cNvSpPr txBox="1">
              <a:spLocks noChangeArrowheads="1"/>
            </p:cNvSpPr>
            <p:nvPr/>
          </p:nvSpPr>
          <p:spPr bwMode="auto">
            <a:xfrm rot="21104092">
              <a:off x="2629973" y="3724557"/>
              <a:ext cx="2207656"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P(B|A) = </a:t>
              </a:r>
              <a:r>
                <a:rPr lang="en-US" altLang="zh-TW" sz="2800" dirty="0">
                  <a:effectLst>
                    <a:outerShdw blurRad="38100" dist="38100" dir="2700000" algn="tl">
                      <a:srgbClr val="000000"/>
                    </a:outerShdw>
                  </a:effectLst>
                  <a:latin typeface="+mn-lt"/>
                  <a:ea typeface="+mn-ea"/>
                </a:rPr>
                <a:t>.52</a:t>
              </a:r>
            </a:p>
          </p:txBody>
        </p:sp>
        <p:sp>
          <p:nvSpPr>
            <p:cNvPr id="60435" name="Text Box 18"/>
            <p:cNvSpPr txBox="1">
              <a:spLocks noChangeArrowheads="1"/>
            </p:cNvSpPr>
            <p:nvPr/>
          </p:nvSpPr>
          <p:spPr bwMode="auto">
            <a:xfrm rot="501065">
              <a:off x="2531666" y="4429607"/>
              <a:ext cx="2353658"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P(B</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|A) = </a:t>
              </a:r>
              <a:r>
                <a:rPr lang="en-US" altLang="zh-TW" sz="2800" dirty="0">
                  <a:effectLst>
                    <a:outerShdw blurRad="38100" dist="38100" dir="2700000" algn="tl">
                      <a:srgbClr val="000000"/>
                    </a:outerShdw>
                  </a:effectLst>
                  <a:latin typeface="+mn-lt"/>
                  <a:ea typeface="+mn-ea"/>
                </a:rPr>
                <a:t>.48</a:t>
              </a:r>
            </a:p>
          </p:txBody>
        </p:sp>
      </p:grpSp>
      <p:grpSp>
        <p:nvGrpSpPr>
          <p:cNvPr id="31" name="群組 30"/>
          <p:cNvGrpSpPr/>
          <p:nvPr/>
        </p:nvGrpSpPr>
        <p:grpSpPr>
          <a:xfrm>
            <a:off x="2429256" y="5248557"/>
            <a:ext cx="2489336" cy="1237895"/>
            <a:chOff x="2573272" y="5248557"/>
            <a:chExt cx="2489336" cy="1237895"/>
          </a:xfrm>
        </p:grpSpPr>
        <p:sp>
          <p:nvSpPr>
            <p:cNvPr id="60427" name="Line 10"/>
            <p:cNvSpPr>
              <a:spLocks noChangeShapeType="1"/>
            </p:cNvSpPr>
            <p:nvPr/>
          </p:nvSpPr>
          <p:spPr bwMode="auto">
            <a:xfrm flipV="1">
              <a:off x="2590800" y="5570492"/>
              <a:ext cx="2057400" cy="304800"/>
            </a:xfrm>
            <a:prstGeom prst="line">
              <a:avLst/>
            </a:prstGeom>
            <a:noFill/>
            <a:ln w="28575">
              <a:solidFill>
                <a:schemeClr val="tx1"/>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60428" name="Line 11"/>
            <p:cNvSpPr>
              <a:spLocks noChangeShapeType="1"/>
            </p:cNvSpPr>
            <p:nvPr/>
          </p:nvSpPr>
          <p:spPr bwMode="auto">
            <a:xfrm>
              <a:off x="2590800" y="5875292"/>
              <a:ext cx="2057400" cy="304800"/>
            </a:xfrm>
            <a:prstGeom prst="line">
              <a:avLst/>
            </a:prstGeom>
            <a:noFill/>
            <a:ln w="28575">
              <a:solidFill>
                <a:schemeClr val="tx1"/>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60436" name="Text Box 19"/>
            <p:cNvSpPr txBox="1">
              <a:spLocks noChangeArrowheads="1"/>
            </p:cNvSpPr>
            <p:nvPr/>
          </p:nvSpPr>
          <p:spPr bwMode="auto">
            <a:xfrm rot="21109518">
              <a:off x="2767137" y="5248557"/>
              <a:ext cx="2239716"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P(B|A</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 =.</a:t>
              </a:r>
              <a:r>
                <a:rPr lang="en-US" altLang="zh-TW" sz="2800" dirty="0">
                  <a:effectLst>
                    <a:outerShdw blurRad="38100" dist="38100" dir="2700000" algn="tl">
                      <a:srgbClr val="000000"/>
                    </a:outerShdw>
                  </a:effectLst>
                  <a:latin typeface="+mn-lt"/>
                  <a:ea typeface="+mn-ea"/>
                </a:rPr>
                <a:t>23</a:t>
              </a:r>
            </a:p>
          </p:txBody>
        </p:sp>
        <p:sp>
          <p:nvSpPr>
            <p:cNvPr id="60437" name="Text Box 20"/>
            <p:cNvSpPr txBox="1">
              <a:spLocks noChangeArrowheads="1"/>
            </p:cNvSpPr>
            <p:nvPr/>
          </p:nvSpPr>
          <p:spPr bwMode="auto">
            <a:xfrm rot="444207">
              <a:off x="2573272" y="5963232"/>
              <a:ext cx="2489336"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P(B</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|A</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 = .</a:t>
              </a:r>
              <a:r>
                <a:rPr lang="en-US" altLang="zh-TW" sz="2800" dirty="0">
                  <a:effectLst>
                    <a:outerShdw blurRad="38100" dist="38100" dir="2700000" algn="tl">
                      <a:srgbClr val="000000"/>
                    </a:outerShdw>
                  </a:effectLst>
                  <a:latin typeface="+mn-lt"/>
                  <a:ea typeface="+mn-ea"/>
                </a:rPr>
                <a:t>77</a:t>
              </a:r>
            </a:p>
          </p:txBody>
        </p:sp>
      </p:grpSp>
      <p:grpSp>
        <p:nvGrpSpPr>
          <p:cNvPr id="32" name="群組 31"/>
          <p:cNvGrpSpPr/>
          <p:nvPr/>
        </p:nvGrpSpPr>
        <p:grpSpPr>
          <a:xfrm>
            <a:off x="4644008" y="3800757"/>
            <a:ext cx="3026919" cy="2656820"/>
            <a:chOff x="4644008" y="3800757"/>
            <a:chExt cx="3026919" cy="2656820"/>
          </a:xfrm>
        </p:grpSpPr>
        <p:sp>
          <p:nvSpPr>
            <p:cNvPr id="60438" name="Text Box 21"/>
            <p:cNvSpPr txBox="1">
              <a:spLocks noChangeArrowheads="1"/>
            </p:cNvSpPr>
            <p:nvPr/>
          </p:nvSpPr>
          <p:spPr bwMode="auto">
            <a:xfrm>
              <a:off x="4644008" y="3800757"/>
              <a:ext cx="2736647"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P(A</a:t>
              </a:r>
              <a:r>
                <a:rPr lang="en-US" altLang="zh-TW" sz="2800" dirty="0" smtClean="0">
                  <a:effectLst>
                    <a:outerShdw blurRad="38100" dist="38100" dir="2700000" algn="tl">
                      <a:srgbClr val="000000"/>
                    </a:outerShdw>
                  </a:effectLst>
                  <a:latin typeface="+mn-lt"/>
                  <a:ea typeface="+mn-ea"/>
                  <a:sym typeface="Symbol"/>
                </a:rPr>
                <a:t></a:t>
              </a:r>
              <a:r>
                <a:rPr lang="en-US" altLang="zh-TW" sz="2800" dirty="0" smtClean="0">
                  <a:effectLst>
                    <a:outerShdw blurRad="38100" dist="38100" dir="2700000" algn="tl">
                      <a:srgbClr val="000000"/>
                    </a:outerShdw>
                  </a:effectLst>
                  <a:latin typeface="+mn-lt"/>
                  <a:ea typeface="+mn-ea"/>
                </a:rPr>
                <a:t>B) = </a:t>
              </a:r>
              <a:r>
                <a:rPr lang="en-US" altLang="zh-TW" sz="2800" dirty="0">
                  <a:effectLst>
                    <a:outerShdw blurRad="38100" dist="38100" dir="2700000" algn="tl">
                      <a:srgbClr val="000000"/>
                    </a:outerShdw>
                  </a:effectLst>
                  <a:latin typeface="+mn-lt"/>
                  <a:ea typeface="+mn-ea"/>
                </a:rPr>
                <a:t>0.052</a:t>
              </a:r>
            </a:p>
          </p:txBody>
        </p:sp>
        <p:sp>
          <p:nvSpPr>
            <p:cNvPr id="60439" name="Text Box 22"/>
            <p:cNvSpPr txBox="1">
              <a:spLocks noChangeArrowheads="1"/>
            </p:cNvSpPr>
            <p:nvPr/>
          </p:nvSpPr>
          <p:spPr bwMode="auto">
            <a:xfrm>
              <a:off x="4644008" y="4372629"/>
              <a:ext cx="2994859"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P(A</a:t>
              </a:r>
              <a:r>
                <a:rPr lang="en-US" altLang="zh-TW" sz="2800" dirty="0" smtClean="0">
                  <a:effectLst>
                    <a:outerShdw blurRad="38100" dist="38100" dir="2700000" algn="tl">
                      <a:srgbClr val="000000"/>
                    </a:outerShdw>
                  </a:effectLst>
                  <a:sym typeface="Symbol"/>
                </a:rPr>
                <a:t></a:t>
              </a:r>
              <a:r>
                <a:rPr lang="en-US" altLang="zh-TW" sz="2800" dirty="0" smtClean="0">
                  <a:effectLst>
                    <a:outerShdw blurRad="38100" dist="38100" dir="2700000" algn="tl">
                      <a:srgbClr val="000000"/>
                    </a:outerShdw>
                  </a:effectLst>
                  <a:latin typeface="+mn-lt"/>
                  <a:ea typeface="+mn-ea"/>
                </a:rPr>
                <a:t>B</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 = 0.048</a:t>
              </a:r>
              <a:endParaRPr lang="en-US" altLang="zh-TW" sz="2800" dirty="0">
                <a:effectLst>
                  <a:outerShdw blurRad="38100" dist="38100" dir="2700000" algn="tl">
                    <a:srgbClr val="000000"/>
                  </a:outerShdw>
                </a:effectLst>
                <a:latin typeface="+mn-lt"/>
                <a:ea typeface="+mn-ea"/>
              </a:endParaRPr>
            </a:p>
          </p:txBody>
        </p:sp>
        <p:sp>
          <p:nvSpPr>
            <p:cNvPr id="60440" name="Text Box 23"/>
            <p:cNvSpPr txBox="1">
              <a:spLocks noChangeArrowheads="1"/>
            </p:cNvSpPr>
            <p:nvPr/>
          </p:nvSpPr>
          <p:spPr bwMode="auto">
            <a:xfrm>
              <a:off x="4644008" y="5324757"/>
              <a:ext cx="2993127"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P(A</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sym typeface="Symbol"/>
                </a:rPr>
                <a:t></a:t>
              </a:r>
              <a:r>
                <a:rPr lang="en-US" altLang="zh-TW" sz="2800" dirty="0" smtClean="0">
                  <a:effectLst>
                    <a:outerShdw blurRad="38100" dist="38100" dir="2700000" algn="tl">
                      <a:srgbClr val="000000"/>
                    </a:outerShdw>
                  </a:effectLst>
                  <a:latin typeface="+mn-lt"/>
                  <a:ea typeface="+mn-ea"/>
                </a:rPr>
                <a:t>B) = </a:t>
              </a:r>
              <a:r>
                <a:rPr lang="en-US" altLang="zh-TW" sz="2800" dirty="0">
                  <a:effectLst>
                    <a:outerShdw blurRad="38100" dist="38100" dir="2700000" algn="tl">
                      <a:srgbClr val="000000"/>
                    </a:outerShdw>
                  </a:effectLst>
                  <a:latin typeface="+mn-lt"/>
                  <a:ea typeface="+mn-ea"/>
                </a:rPr>
                <a:t>0.207</a:t>
              </a:r>
            </a:p>
          </p:txBody>
        </p:sp>
        <p:sp>
          <p:nvSpPr>
            <p:cNvPr id="60441" name="Text Box 24"/>
            <p:cNvSpPr txBox="1">
              <a:spLocks noChangeArrowheads="1"/>
            </p:cNvSpPr>
            <p:nvPr/>
          </p:nvSpPr>
          <p:spPr bwMode="auto">
            <a:xfrm>
              <a:off x="4644008" y="5934357"/>
              <a:ext cx="3026919"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P(A</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sym typeface="Symbol"/>
                </a:rPr>
                <a:t></a:t>
              </a:r>
              <a:r>
                <a:rPr lang="en-US" altLang="zh-TW" sz="2800" dirty="0" smtClean="0">
                  <a:effectLst>
                    <a:outerShdw blurRad="38100" dist="38100" dir="2700000" algn="tl">
                      <a:srgbClr val="000000"/>
                    </a:outerShdw>
                  </a:effectLst>
                  <a:latin typeface="+mn-lt"/>
                  <a:ea typeface="+mn-ea"/>
                </a:rPr>
                <a:t>B</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 = 0.693</a:t>
              </a:r>
              <a:endParaRPr lang="en-US" altLang="zh-TW" sz="2800" dirty="0">
                <a:effectLst>
                  <a:outerShdw blurRad="38100" dist="38100" dir="2700000" algn="tl">
                    <a:srgbClr val="000000"/>
                  </a:outerShdw>
                </a:effectLst>
                <a:latin typeface="+mn-lt"/>
                <a:ea typeface="+mn-ea"/>
              </a:endParaRPr>
            </a:p>
          </p:txBody>
        </p:sp>
      </p:grpSp>
      <p:sp>
        <p:nvSpPr>
          <p:cNvPr id="27"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4B500A3-AFDC-4F0C-BA63-B14FE8F86CF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8"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CCD5470-A3D6-47B1-975B-71F934194B6C}" type="slidenum">
              <a:rPr kumimoji="1" lang="zh-TW" altLang="en-US">
                <a:effectLst>
                  <a:outerShdw blurRad="38100" dist="38100" dir="2700000" algn="tl">
                    <a:srgbClr val="000000"/>
                  </a:outerShdw>
                </a:effectLst>
                <a:ea typeface="華康細圓體" pitchFamily="49" charset="-120"/>
                <a:cs typeface="+mj-cs"/>
              </a:rPr>
              <a:pPr>
                <a:defRPr/>
              </a:pPr>
              <a:t>93</a:t>
            </a:fld>
            <a:endParaRPr kumimoji="1" lang="en-US" altLang="zh-TW">
              <a:effectLst>
                <a:outerShdw blurRad="38100" dist="38100" dir="2700000" algn="tl">
                  <a:srgbClr val="000000"/>
                </a:outerShdw>
              </a:effectLst>
              <a:ea typeface="華康細圓體" pitchFamily="49" charset="-120"/>
              <a:cs typeface="+mj-cs"/>
            </a:endParaRPr>
          </a:p>
        </p:txBody>
      </p:sp>
      <p:sp>
        <p:nvSpPr>
          <p:cNvPr id="60442" name="AutoShape 26"/>
          <p:cNvSpPr>
            <a:spLocks noChangeArrowheads="1"/>
          </p:cNvSpPr>
          <p:nvPr/>
        </p:nvSpPr>
        <p:spPr bwMode="auto">
          <a:xfrm>
            <a:off x="7664896" y="4509120"/>
            <a:ext cx="1371600" cy="2232248"/>
          </a:xfrm>
          <a:prstGeom prst="wedgeRectCallout">
            <a:avLst>
              <a:gd name="adj1" fmla="val -116262"/>
              <a:gd name="adj2" fmla="val -62827"/>
            </a:avLst>
          </a:prstGeom>
          <a:solidFill>
            <a:schemeClr val="tx2">
              <a:lumMod val="10000"/>
            </a:schemeClr>
          </a:solidFill>
          <a:ln w="9525">
            <a:solidFill>
              <a:schemeClr val="tx1"/>
            </a:solidFill>
            <a:miter lim="800000"/>
            <a:headEnd/>
            <a:tailEnd/>
          </a:ln>
        </p:spPr>
        <p:txBody>
          <a:bodyPr anchor="ctr"/>
          <a:lstStyle/>
          <a:p>
            <a:r>
              <a:rPr lang="en-US" altLang="zh-TW" sz="2800" dirty="0" smtClean="0">
                <a:effectLst>
                  <a:outerShdw blurRad="38100" dist="38100" dir="2700000" algn="tl">
                    <a:srgbClr val="000000"/>
                  </a:outerShdw>
                </a:effectLst>
                <a:latin typeface="+mn-lt"/>
                <a:ea typeface="+mn-ea"/>
              </a:rPr>
              <a:t>P(A and B) = P(A)*P(B|A)</a:t>
            </a:r>
            <a:endParaRPr lang="en-US" altLang="zh-TW" sz="2800" dirty="0">
              <a:effectLst>
                <a:outerShdw blurRad="38100" dist="38100" dir="2700000" algn="tl">
                  <a:srgbClr val="000000"/>
                </a:outerShdw>
              </a:effectLst>
              <a:latin typeface="+mn-lt"/>
              <a:ea typeface="+mn-ea"/>
            </a:endParaRPr>
          </a:p>
        </p:txBody>
      </p:sp>
    </p:spTree>
    <p:custDataLst>
      <p:tags r:id="rId1"/>
    </p:custDataLst>
    <p:extLst>
      <p:ext uri="{BB962C8B-B14F-4D97-AF65-F5344CB8AC3E}">
        <p14:creationId xmlns:p14="http://schemas.microsoft.com/office/powerpoint/2010/main" val="193968943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30"/>
                                        </p:tgtEl>
                                        <p:attrNameLst>
                                          <p:attrName>style.visibility</p:attrName>
                                        </p:attrNameLst>
                                      </p:cBhvr>
                                      <p:to>
                                        <p:strVal val="visible"/>
                                      </p:to>
                                    </p:set>
                                    <p:animEffect transition="in" filter="dissolve">
                                      <p:cBhvr>
                                        <p:cTn id="7" dur="500"/>
                                        <p:tgtEl>
                                          <p:spTgt spid="604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0429"/>
                                        </p:tgtEl>
                                        <p:attrNameLst>
                                          <p:attrName>style.visibility</p:attrName>
                                        </p:attrNameLst>
                                      </p:cBhvr>
                                      <p:to>
                                        <p:strVal val="visible"/>
                                      </p:to>
                                    </p:set>
                                    <p:animEffect transition="in" filter="wipe(up)">
                                      <p:cBhvr>
                                        <p:cTn id="15" dur="500"/>
                                        <p:tgtEl>
                                          <p:spTgt spid="6042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0431"/>
                                        </p:tgtEl>
                                        <p:attrNameLst>
                                          <p:attrName>style.visibility</p:attrName>
                                        </p:attrNameLst>
                                      </p:cBhvr>
                                      <p:to>
                                        <p:strVal val="visible"/>
                                      </p:to>
                                    </p:set>
                                    <p:animEffect transition="in" filter="dissolve">
                                      <p:cBhvr>
                                        <p:cTn id="20" dur="500"/>
                                        <p:tgtEl>
                                          <p:spTgt spid="60431"/>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60419"/>
                                        </p:tgtEl>
                                        <p:attrNameLst>
                                          <p:attrName>style.visibility</p:attrName>
                                        </p:attrNameLst>
                                      </p:cBhvr>
                                      <p:to>
                                        <p:strVal val="visible"/>
                                      </p:to>
                                    </p:set>
                                    <p:animEffect transition="in" filter="dissolve">
                                      <p:cBhvr>
                                        <p:cTn id="39" dur="500"/>
                                        <p:tgtEl>
                                          <p:spTgt spid="60419"/>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60442"/>
                                        </p:tgtEl>
                                        <p:attrNameLst>
                                          <p:attrName>style.visibility</p:attrName>
                                        </p:attrNameLst>
                                      </p:cBhvr>
                                      <p:to>
                                        <p:strVal val="visible"/>
                                      </p:to>
                                    </p:set>
                                    <p:animEffect transition="in" filter="wipe(down)">
                                      <p:cBhvr>
                                        <p:cTn id="43" dur="500"/>
                                        <p:tgtEl>
                                          <p:spTgt spid="60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nimBg="1"/>
      <p:bldP spid="60429" grpId="0" animBg="1"/>
      <p:bldP spid="60430" grpId="0"/>
      <p:bldP spid="60431" grpId="0"/>
      <p:bldP spid="6044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Solution    7/9</a:t>
            </a:r>
          </a:p>
        </p:txBody>
      </p:sp>
      <p:sp>
        <p:nvSpPr>
          <p:cNvPr id="9"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4B500A3-AFDC-4F0C-BA63-B14FE8F86CF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CCD5470-A3D6-47B1-975B-71F934194B6C}" type="slidenum">
              <a:rPr kumimoji="1" lang="zh-TW" altLang="en-US">
                <a:effectLst>
                  <a:outerShdw blurRad="38100" dist="38100" dir="2700000" algn="tl">
                    <a:srgbClr val="000000"/>
                  </a:outerShdw>
                </a:effectLst>
                <a:ea typeface="華康細圓體" pitchFamily="49" charset="-120"/>
                <a:cs typeface="+mj-cs"/>
              </a:rPr>
              <a:pPr>
                <a:defRPr/>
              </a:pPr>
              <a:t>94</a:t>
            </a:fld>
            <a:endParaRPr kumimoji="1" lang="en-US" altLang="zh-TW">
              <a:effectLst>
                <a:outerShdw blurRad="38100" dist="38100" dir="2700000" algn="tl">
                  <a:srgbClr val="000000"/>
                </a:outerShdw>
              </a:effectLst>
              <a:ea typeface="華康細圓體" pitchFamily="49" charset="-120"/>
              <a:cs typeface="+mj-cs"/>
            </a:endParaRPr>
          </a:p>
        </p:txBody>
      </p:sp>
      <p:sp>
        <p:nvSpPr>
          <p:cNvPr id="59396" name="Rectangle 3"/>
          <p:cNvSpPr>
            <a:spLocks noGrp="1" noChangeArrowheads="1"/>
          </p:cNvSpPr>
          <p:nvPr>
            <p:ph type="body" idx="1"/>
          </p:nvPr>
        </p:nvSpPr>
        <p:spPr>
          <a:xfrm>
            <a:off x="467544" y="1052736"/>
            <a:ext cx="8568952" cy="5616624"/>
          </a:xfrm>
        </p:spPr>
        <p:txBody>
          <a:bodyPr/>
          <a:lstStyle/>
          <a:p>
            <a:pPr>
              <a:buNone/>
            </a:pPr>
            <a:r>
              <a:rPr lang="en-US" altLang="zh-TW" dirty="0" smtClean="0"/>
              <a:t>We are trying to determine P(A|B), perhaps the definition of conditional probability from </a:t>
            </a:r>
            <a:r>
              <a:rPr lang="en-US" altLang="zh-TW" dirty="0" smtClean="0">
                <a:hlinkClick r:id="rId3" action="ppaction://hlinksldjump"/>
              </a:rPr>
              <a:t>earlier</a:t>
            </a:r>
            <a:r>
              <a:rPr lang="en-US" altLang="zh-TW" dirty="0" smtClean="0"/>
              <a:t> will assist us…</a:t>
            </a:r>
          </a:p>
          <a:p>
            <a:pPr>
              <a:buNone/>
            </a:pPr>
            <a:r>
              <a:rPr lang="en-US" altLang="zh-TW" dirty="0" smtClean="0"/>
              <a:t>We don’t know P(A</a:t>
            </a:r>
            <a:r>
              <a:rPr lang="en-US" altLang="zh-TW" dirty="0" smtClean="0">
                <a:sym typeface="Symbol"/>
              </a:rPr>
              <a:t></a:t>
            </a:r>
            <a:r>
              <a:rPr lang="en-US" altLang="zh-TW" dirty="0" smtClean="0"/>
              <a:t>B) and we don’t know P(B). Hmm.</a:t>
            </a:r>
          </a:p>
          <a:p>
            <a:pPr>
              <a:buNone/>
            </a:pPr>
            <a:r>
              <a:rPr lang="en-US" altLang="zh-TW" dirty="0" smtClean="0"/>
              <a:t>Perhaps if we construct a probability tree…</a:t>
            </a:r>
          </a:p>
        </p:txBody>
      </p:sp>
    </p:spTree>
    <p:custDataLst>
      <p:tags r:id="rId1"/>
    </p:custDataLst>
    <p:extLst>
      <p:ext uri="{BB962C8B-B14F-4D97-AF65-F5344CB8AC3E}">
        <p14:creationId xmlns:p14="http://schemas.microsoft.com/office/powerpoint/2010/main" val="3830705112"/>
      </p:ext>
    </p:extLst>
  </p:cSld>
  <p:clrMapOvr>
    <a:masterClrMapping/>
  </p:clrMapOvr>
  <p:transition>
    <p:dissolv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Solution    8/9</a:t>
            </a:r>
          </a:p>
        </p:txBody>
      </p:sp>
      <p:sp>
        <p:nvSpPr>
          <p:cNvPr id="61446" name="Rectangle 4"/>
          <p:cNvSpPr>
            <a:spLocks noGrp="1" noChangeArrowheads="1"/>
          </p:cNvSpPr>
          <p:nvPr>
            <p:ph type="body" idx="1"/>
          </p:nvPr>
        </p:nvSpPr>
        <p:spPr>
          <a:xfrm>
            <a:off x="251520" y="1196752"/>
            <a:ext cx="8424936" cy="1944217"/>
          </a:xfrm>
        </p:spPr>
        <p:txBody>
          <a:bodyPr/>
          <a:lstStyle/>
          <a:p>
            <a:pPr marL="0" indent="0" eaLnBrk="1" hangingPunct="1">
              <a:buFontTx/>
              <a:buNone/>
            </a:pPr>
            <a:r>
              <a:rPr lang="en-US" altLang="zh-TW" sz="3600" dirty="0" smtClean="0">
                <a:ea typeface="新細明體" charset="-120"/>
              </a:rPr>
              <a:t>In order to go from P(B|A) = 0.52  to P(A|B) = ??, we need to apply </a:t>
            </a:r>
            <a:r>
              <a:rPr lang="en-US" altLang="zh-TW" sz="3600" dirty="0" err="1" smtClean="0">
                <a:ea typeface="新細明體" charset="-120"/>
              </a:rPr>
              <a:t>Bayes</a:t>
            </a:r>
            <a:r>
              <a:rPr lang="en-US" altLang="zh-TW" sz="3600" dirty="0" smtClean="0">
                <a:ea typeface="新細明體" charset="-120"/>
              </a:rPr>
              <a:t>’ Law.  </a:t>
            </a:r>
            <a:r>
              <a:rPr lang="en-US" altLang="zh-TW" sz="3600" b="1" dirty="0" smtClean="0">
                <a:solidFill>
                  <a:schemeClr val="accent2"/>
                </a:solidFill>
                <a:ea typeface="新細明體" charset="-120"/>
              </a:rPr>
              <a:t>Graphically:</a:t>
            </a:r>
            <a:endParaRPr lang="en-US" altLang="zh-TW" sz="3600" dirty="0" smtClean="0">
              <a:solidFill>
                <a:schemeClr val="accent2"/>
              </a:solidFill>
              <a:ea typeface="新細明體" charset="-120"/>
            </a:endParaRPr>
          </a:p>
        </p:txBody>
      </p:sp>
      <p:sp>
        <p:nvSpPr>
          <p:cNvPr id="61447" name="Line 5"/>
          <p:cNvSpPr>
            <a:spLocks noChangeShapeType="1"/>
          </p:cNvSpPr>
          <p:nvPr/>
        </p:nvSpPr>
        <p:spPr bwMode="auto">
          <a:xfrm>
            <a:off x="251520" y="2996952"/>
            <a:ext cx="8568952" cy="0"/>
          </a:xfrm>
          <a:prstGeom prst="line">
            <a:avLst/>
          </a:prstGeom>
          <a:noFill/>
          <a:ln w="38100">
            <a:solidFill>
              <a:srgbClr val="808080"/>
            </a:solidFill>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61467" name="Text Box 27"/>
          <p:cNvSpPr txBox="1">
            <a:spLocks noChangeArrowheads="1"/>
          </p:cNvSpPr>
          <p:nvPr/>
        </p:nvSpPr>
        <p:spPr bwMode="auto">
          <a:xfrm>
            <a:off x="7236296" y="3272785"/>
            <a:ext cx="1728192" cy="3108543"/>
          </a:xfrm>
          <a:prstGeom prst="rect">
            <a:avLst/>
          </a:prstGeom>
          <a:noFill/>
          <a:ln w="9525">
            <a:noFill/>
            <a:miter lim="800000"/>
            <a:headEnd/>
            <a:tailEnd/>
          </a:ln>
        </p:spPr>
        <p:txBody>
          <a:bodyPr wrap="square" anchor="ctr">
            <a:spAutoFit/>
          </a:bodyPr>
          <a:lstStyle/>
          <a:p>
            <a:r>
              <a:rPr lang="en-US" altLang="zh-TW" sz="2800" dirty="0">
                <a:effectLst>
                  <a:outerShdw blurRad="38100" dist="38100" dir="2700000" algn="tl">
                    <a:srgbClr val="000000"/>
                  </a:outerShdw>
                </a:effectLst>
                <a:latin typeface="+mn-lt"/>
                <a:ea typeface="+mn-ea"/>
              </a:rPr>
              <a:t>Marginal Prob.</a:t>
            </a:r>
          </a:p>
          <a:p>
            <a:r>
              <a:rPr lang="en-US" altLang="zh-TW" sz="2800" dirty="0">
                <a:effectLst>
                  <a:outerShdw blurRad="38100" dist="38100" dir="2700000" algn="tl">
                    <a:srgbClr val="000000"/>
                  </a:outerShdw>
                </a:effectLst>
                <a:latin typeface="+mn-lt"/>
                <a:ea typeface="+mn-ea"/>
              </a:rPr>
              <a:t>P(B) = </a:t>
            </a:r>
            <a:endParaRPr lang="en-US" altLang="zh-TW" sz="2800" dirty="0" smtClean="0">
              <a:effectLst>
                <a:outerShdw blurRad="38100" dist="38100" dir="2700000" algn="tl">
                  <a:srgbClr val="000000"/>
                </a:outerShdw>
              </a:effectLst>
              <a:latin typeface="+mn-lt"/>
              <a:ea typeface="+mn-ea"/>
            </a:endParaRPr>
          </a:p>
          <a:p>
            <a:r>
              <a:rPr lang="en-US" altLang="zh-TW" sz="2800" dirty="0" smtClean="0">
                <a:effectLst>
                  <a:outerShdw blurRad="38100" dist="38100" dir="2700000" algn="tl">
                    <a:srgbClr val="000000"/>
                  </a:outerShdw>
                </a:effectLst>
                <a:latin typeface="+mn-lt"/>
                <a:ea typeface="+mn-ea"/>
              </a:rPr>
              <a:t>P(A </a:t>
            </a:r>
            <a:r>
              <a:rPr lang="en-US" altLang="zh-TW" sz="2800" dirty="0" smtClean="0">
                <a:effectLst>
                  <a:outerShdw blurRad="38100" dist="38100" dir="2700000" algn="tl">
                    <a:srgbClr val="000000"/>
                  </a:outerShdw>
                </a:effectLst>
                <a:sym typeface="Symbol"/>
              </a:rPr>
              <a:t></a:t>
            </a:r>
            <a:r>
              <a:rPr lang="en-US" altLang="zh-TW" sz="2800" dirty="0" smtClean="0">
                <a:effectLst>
                  <a:outerShdw blurRad="38100" dist="38100" dir="2700000" algn="tl">
                    <a:srgbClr val="000000"/>
                  </a:outerShdw>
                </a:effectLst>
                <a:latin typeface="+mn-lt"/>
                <a:ea typeface="+mn-ea"/>
              </a:rPr>
              <a:t> </a:t>
            </a:r>
            <a:r>
              <a:rPr lang="en-US" altLang="zh-TW" sz="2800" dirty="0">
                <a:effectLst>
                  <a:outerShdw blurRad="38100" dist="38100" dir="2700000" algn="tl">
                    <a:srgbClr val="000000"/>
                  </a:outerShdw>
                </a:effectLst>
                <a:latin typeface="+mn-lt"/>
                <a:ea typeface="+mn-ea"/>
              </a:rPr>
              <a:t>B) +</a:t>
            </a:r>
          </a:p>
          <a:p>
            <a:r>
              <a:rPr lang="en-US" altLang="zh-TW" sz="2800" dirty="0">
                <a:effectLst>
                  <a:outerShdw blurRad="38100" dist="38100" dir="2700000" algn="tl">
                    <a:srgbClr val="000000"/>
                  </a:outerShdw>
                </a:effectLst>
                <a:latin typeface="+mn-lt"/>
                <a:ea typeface="+mn-ea"/>
              </a:rPr>
              <a:t>P(A</a:t>
            </a:r>
            <a:r>
              <a:rPr lang="en-US" altLang="zh-TW" sz="2800" baseline="30000" dirty="0">
                <a:effectLst>
                  <a:outerShdw blurRad="38100" dist="38100" dir="2700000" algn="tl">
                    <a:srgbClr val="000000"/>
                  </a:outerShdw>
                </a:effectLst>
                <a:latin typeface="+mn-lt"/>
                <a:ea typeface="+mn-ea"/>
              </a:rPr>
              <a:t>C</a:t>
            </a:r>
            <a:r>
              <a:rPr lang="en-US" altLang="zh-TW" sz="2800" dirty="0">
                <a:effectLst>
                  <a:outerShdw blurRad="38100" dist="38100" dir="2700000" algn="tl">
                    <a:srgbClr val="000000"/>
                  </a:outerShdw>
                </a:effectLst>
                <a:latin typeface="+mn-lt"/>
                <a:ea typeface="+mn-ea"/>
              </a:rPr>
              <a:t> </a:t>
            </a:r>
            <a:r>
              <a:rPr lang="en-US" altLang="zh-TW" sz="2800" dirty="0" smtClean="0">
                <a:effectLst>
                  <a:outerShdw blurRad="38100" dist="38100" dir="2700000" algn="tl">
                    <a:srgbClr val="000000"/>
                  </a:outerShdw>
                </a:effectLst>
                <a:sym typeface="Symbol"/>
              </a:rPr>
              <a:t></a:t>
            </a:r>
            <a:r>
              <a:rPr lang="en-US" altLang="zh-TW" sz="2800" dirty="0" smtClean="0">
                <a:effectLst>
                  <a:outerShdw blurRad="38100" dist="38100" dir="2700000" algn="tl">
                    <a:srgbClr val="000000"/>
                  </a:outerShdw>
                </a:effectLst>
                <a:latin typeface="+mn-lt"/>
                <a:ea typeface="+mn-ea"/>
              </a:rPr>
              <a:t> </a:t>
            </a:r>
            <a:r>
              <a:rPr lang="en-US" altLang="zh-TW" sz="2800" dirty="0">
                <a:effectLst>
                  <a:outerShdw blurRad="38100" dist="38100" dir="2700000" algn="tl">
                    <a:srgbClr val="000000"/>
                  </a:outerShdw>
                </a:effectLst>
                <a:latin typeface="+mn-lt"/>
                <a:ea typeface="+mn-ea"/>
              </a:rPr>
              <a:t>B) = .259</a:t>
            </a:r>
          </a:p>
        </p:txBody>
      </p:sp>
      <p:grpSp>
        <p:nvGrpSpPr>
          <p:cNvPr id="54" name="群組 53"/>
          <p:cNvGrpSpPr/>
          <p:nvPr/>
        </p:nvGrpSpPr>
        <p:grpSpPr>
          <a:xfrm>
            <a:off x="4211960" y="3858344"/>
            <a:ext cx="2952328" cy="2129436"/>
            <a:chOff x="4211960" y="3858344"/>
            <a:chExt cx="2952328" cy="2129436"/>
          </a:xfrm>
        </p:grpSpPr>
        <p:sp>
          <p:nvSpPr>
            <p:cNvPr id="48" name="Oval 25"/>
            <p:cNvSpPr>
              <a:spLocks noChangeArrowheads="1"/>
            </p:cNvSpPr>
            <p:nvPr/>
          </p:nvSpPr>
          <p:spPr bwMode="auto">
            <a:xfrm>
              <a:off x="4211960" y="5339708"/>
              <a:ext cx="2952328" cy="648072"/>
            </a:xfrm>
            <a:prstGeom prst="ellipse">
              <a:avLst/>
            </a:prstGeom>
            <a:solidFill>
              <a:srgbClr val="221100"/>
            </a:solidFill>
            <a:ln w="9525">
              <a:solidFill>
                <a:schemeClr val="tx1"/>
              </a:solidFill>
              <a:round/>
              <a:headEnd/>
              <a:tailEnd/>
            </a:ln>
          </p:spPr>
          <p:txBody>
            <a:bodyPr wrap="none" anchor="ctr"/>
            <a:lstStyle/>
            <a:p>
              <a:endParaRPr lang="zh-TW" altLang="zh-TW"/>
            </a:p>
          </p:txBody>
        </p:sp>
        <p:sp>
          <p:nvSpPr>
            <p:cNvPr id="29" name="Oval 25"/>
            <p:cNvSpPr>
              <a:spLocks noChangeArrowheads="1"/>
            </p:cNvSpPr>
            <p:nvPr/>
          </p:nvSpPr>
          <p:spPr bwMode="auto">
            <a:xfrm>
              <a:off x="4211960" y="3858344"/>
              <a:ext cx="2808312" cy="648072"/>
            </a:xfrm>
            <a:prstGeom prst="ellipse">
              <a:avLst/>
            </a:prstGeom>
            <a:solidFill>
              <a:srgbClr val="221100"/>
            </a:solidFill>
            <a:ln w="9525">
              <a:solidFill>
                <a:schemeClr val="tx1"/>
              </a:solidFill>
              <a:round/>
              <a:headEnd/>
              <a:tailEnd/>
            </a:ln>
          </p:spPr>
          <p:txBody>
            <a:bodyPr wrap="none" anchor="ctr"/>
            <a:lstStyle/>
            <a:p>
              <a:endParaRPr lang="zh-TW" altLang="zh-TW"/>
            </a:p>
          </p:txBody>
        </p:sp>
      </p:grpSp>
      <p:sp>
        <p:nvSpPr>
          <p:cNvPr id="30" name="Line 5"/>
          <p:cNvSpPr>
            <a:spLocks noChangeShapeType="1"/>
          </p:cNvSpPr>
          <p:nvPr/>
        </p:nvSpPr>
        <p:spPr bwMode="auto">
          <a:xfrm flipV="1">
            <a:off x="177552" y="4463752"/>
            <a:ext cx="1981200" cy="762000"/>
          </a:xfrm>
          <a:prstGeom prst="line">
            <a:avLst/>
          </a:prstGeom>
          <a:noFill/>
          <a:ln w="28575">
            <a:solidFill>
              <a:schemeClr val="tx1"/>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31" name="Line 6"/>
          <p:cNvSpPr>
            <a:spLocks noChangeShapeType="1"/>
          </p:cNvSpPr>
          <p:nvPr/>
        </p:nvSpPr>
        <p:spPr bwMode="auto">
          <a:xfrm>
            <a:off x="177552" y="5225752"/>
            <a:ext cx="1981200" cy="762000"/>
          </a:xfrm>
          <a:prstGeom prst="line">
            <a:avLst/>
          </a:prstGeom>
          <a:noFill/>
          <a:ln w="28575">
            <a:solidFill>
              <a:schemeClr val="tx1"/>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32" name="Line 7"/>
          <p:cNvSpPr>
            <a:spLocks noChangeShapeType="1"/>
          </p:cNvSpPr>
          <p:nvPr/>
        </p:nvSpPr>
        <p:spPr bwMode="auto">
          <a:xfrm flipV="1">
            <a:off x="2158752" y="4158952"/>
            <a:ext cx="2057400" cy="304800"/>
          </a:xfrm>
          <a:prstGeom prst="line">
            <a:avLst/>
          </a:prstGeom>
          <a:noFill/>
          <a:ln w="28575">
            <a:solidFill>
              <a:schemeClr val="tx1"/>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33" name="Line 9"/>
          <p:cNvSpPr>
            <a:spLocks noChangeShapeType="1"/>
          </p:cNvSpPr>
          <p:nvPr/>
        </p:nvSpPr>
        <p:spPr bwMode="auto">
          <a:xfrm>
            <a:off x="2158752" y="4463752"/>
            <a:ext cx="2057400" cy="304800"/>
          </a:xfrm>
          <a:prstGeom prst="line">
            <a:avLst/>
          </a:prstGeom>
          <a:noFill/>
          <a:ln w="28575">
            <a:solidFill>
              <a:schemeClr val="tx1"/>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34" name="Line 10"/>
          <p:cNvSpPr>
            <a:spLocks noChangeShapeType="1"/>
          </p:cNvSpPr>
          <p:nvPr/>
        </p:nvSpPr>
        <p:spPr bwMode="auto">
          <a:xfrm flipV="1">
            <a:off x="2158752" y="5682952"/>
            <a:ext cx="2057400" cy="304800"/>
          </a:xfrm>
          <a:prstGeom prst="line">
            <a:avLst/>
          </a:prstGeom>
          <a:noFill/>
          <a:ln w="28575">
            <a:solidFill>
              <a:schemeClr val="tx1"/>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35" name="Line 11"/>
          <p:cNvSpPr>
            <a:spLocks noChangeShapeType="1"/>
          </p:cNvSpPr>
          <p:nvPr/>
        </p:nvSpPr>
        <p:spPr bwMode="auto">
          <a:xfrm>
            <a:off x="2158752" y="5987752"/>
            <a:ext cx="2057400" cy="304800"/>
          </a:xfrm>
          <a:prstGeom prst="line">
            <a:avLst/>
          </a:prstGeom>
          <a:noFill/>
          <a:ln w="28575">
            <a:solidFill>
              <a:schemeClr val="tx1"/>
            </a:solidFill>
            <a:round/>
            <a:headEnd type="oval" w="med" len="me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36" name="Line 12"/>
          <p:cNvSpPr>
            <a:spLocks noChangeShapeType="1"/>
          </p:cNvSpPr>
          <p:nvPr/>
        </p:nvSpPr>
        <p:spPr bwMode="auto">
          <a:xfrm>
            <a:off x="2158752" y="3701752"/>
            <a:ext cx="0" cy="2895600"/>
          </a:xfrm>
          <a:prstGeom prst="line">
            <a:avLst/>
          </a:prstGeom>
          <a:noFill/>
          <a:ln w="38100">
            <a:solidFill>
              <a:schemeClr val="accent2"/>
            </a:solidFill>
            <a:prstDash val="dash"/>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37" name="Text Box 13"/>
          <p:cNvSpPr txBox="1">
            <a:spLocks noChangeArrowheads="1"/>
          </p:cNvSpPr>
          <p:nvPr/>
        </p:nvSpPr>
        <p:spPr bwMode="auto">
          <a:xfrm>
            <a:off x="35496" y="3212976"/>
            <a:ext cx="2136098" cy="523220"/>
          </a:xfrm>
          <a:prstGeom prst="rect">
            <a:avLst/>
          </a:prstGeom>
          <a:noFill/>
          <a:ln w="9525">
            <a:noFill/>
            <a:miter lim="800000"/>
            <a:headEnd/>
            <a:tailEnd/>
          </a:ln>
        </p:spPr>
        <p:txBody>
          <a:bodyPr wrap="none" anchor="ctr">
            <a:spAutoFit/>
          </a:bodyPr>
          <a:lstStyle/>
          <a:p>
            <a:r>
              <a:rPr lang="en-US" altLang="zh-TW" sz="2800" dirty="0">
                <a:effectLst>
                  <a:outerShdw blurRad="38100" dist="38100" dir="2700000" algn="tl">
                    <a:srgbClr val="000000"/>
                  </a:outerShdw>
                </a:effectLst>
                <a:latin typeface="+mn-lt"/>
                <a:ea typeface="+mn-ea"/>
              </a:rPr>
              <a:t>Score ≥ 650</a:t>
            </a:r>
          </a:p>
        </p:txBody>
      </p:sp>
      <p:sp>
        <p:nvSpPr>
          <p:cNvPr id="38" name="Text Box 14"/>
          <p:cNvSpPr txBox="1">
            <a:spLocks noChangeArrowheads="1"/>
          </p:cNvSpPr>
          <p:nvPr/>
        </p:nvSpPr>
        <p:spPr bwMode="auto">
          <a:xfrm>
            <a:off x="2627784" y="3210272"/>
            <a:ext cx="1653145" cy="523220"/>
          </a:xfrm>
          <a:prstGeom prst="rect">
            <a:avLst/>
          </a:prstGeom>
          <a:noFill/>
          <a:ln w="9525">
            <a:noFill/>
            <a:miter lim="800000"/>
            <a:headEnd/>
            <a:tailEnd/>
          </a:ln>
        </p:spPr>
        <p:txBody>
          <a:bodyPr wrap="none" anchor="ctr">
            <a:spAutoFit/>
          </a:bodyPr>
          <a:lstStyle/>
          <a:p>
            <a:r>
              <a:rPr lang="en-US" altLang="zh-TW" sz="2800" dirty="0">
                <a:effectLst>
                  <a:outerShdw blurRad="38100" dist="38100" dir="2700000" algn="tl">
                    <a:srgbClr val="000000"/>
                  </a:outerShdw>
                </a:effectLst>
                <a:latin typeface="+mn-lt"/>
                <a:ea typeface="+mn-ea"/>
              </a:rPr>
              <a:t>Prep Test</a:t>
            </a:r>
          </a:p>
        </p:txBody>
      </p:sp>
      <p:sp>
        <p:nvSpPr>
          <p:cNvPr id="39" name="Text Box 15"/>
          <p:cNvSpPr txBox="1">
            <a:spLocks noChangeArrowheads="1"/>
          </p:cNvSpPr>
          <p:nvPr/>
        </p:nvSpPr>
        <p:spPr bwMode="auto">
          <a:xfrm rot="-1144731">
            <a:off x="64427" y="4446617"/>
            <a:ext cx="1858201"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P(A) = </a:t>
            </a:r>
            <a:r>
              <a:rPr lang="en-US" altLang="zh-TW" sz="2800" dirty="0">
                <a:effectLst>
                  <a:outerShdw blurRad="38100" dist="38100" dir="2700000" algn="tl">
                    <a:srgbClr val="000000"/>
                  </a:outerShdw>
                </a:effectLst>
                <a:latin typeface="+mn-lt"/>
                <a:ea typeface="+mn-ea"/>
              </a:rPr>
              <a:t>.10</a:t>
            </a:r>
          </a:p>
        </p:txBody>
      </p:sp>
      <p:sp>
        <p:nvSpPr>
          <p:cNvPr id="40" name="Text Box 16"/>
          <p:cNvSpPr txBox="1">
            <a:spLocks noChangeArrowheads="1"/>
          </p:cNvSpPr>
          <p:nvPr/>
        </p:nvSpPr>
        <p:spPr bwMode="auto">
          <a:xfrm rot="1281640">
            <a:off x="-41838" y="5513417"/>
            <a:ext cx="2002471"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P(A</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 = </a:t>
            </a:r>
            <a:r>
              <a:rPr lang="en-US" altLang="zh-TW" sz="2800" dirty="0">
                <a:effectLst>
                  <a:outerShdw blurRad="38100" dist="38100" dir="2700000" algn="tl">
                    <a:srgbClr val="000000"/>
                  </a:outerShdw>
                </a:effectLst>
                <a:latin typeface="+mn-lt"/>
                <a:ea typeface="+mn-ea"/>
              </a:rPr>
              <a:t>.90</a:t>
            </a:r>
          </a:p>
        </p:txBody>
      </p:sp>
      <p:sp>
        <p:nvSpPr>
          <p:cNvPr id="41" name="Text Box 17"/>
          <p:cNvSpPr txBox="1">
            <a:spLocks noChangeArrowheads="1"/>
          </p:cNvSpPr>
          <p:nvPr/>
        </p:nvSpPr>
        <p:spPr bwMode="auto">
          <a:xfrm rot="-495908">
            <a:off x="2197925" y="3837017"/>
            <a:ext cx="2207656"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P(B|A) = </a:t>
            </a:r>
            <a:r>
              <a:rPr lang="en-US" altLang="zh-TW" sz="2800" dirty="0">
                <a:effectLst>
                  <a:outerShdw blurRad="38100" dist="38100" dir="2700000" algn="tl">
                    <a:srgbClr val="000000"/>
                  </a:outerShdw>
                </a:effectLst>
                <a:latin typeface="+mn-lt"/>
                <a:ea typeface="+mn-ea"/>
              </a:rPr>
              <a:t>.52</a:t>
            </a:r>
          </a:p>
        </p:txBody>
      </p:sp>
      <p:sp>
        <p:nvSpPr>
          <p:cNvPr id="42" name="Text Box 18"/>
          <p:cNvSpPr txBox="1">
            <a:spLocks noChangeArrowheads="1"/>
          </p:cNvSpPr>
          <p:nvPr/>
        </p:nvSpPr>
        <p:spPr bwMode="auto">
          <a:xfrm rot="501065">
            <a:off x="2099618" y="4542067"/>
            <a:ext cx="2353658"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P(B</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|A) = </a:t>
            </a:r>
            <a:r>
              <a:rPr lang="en-US" altLang="zh-TW" sz="2800" dirty="0">
                <a:effectLst>
                  <a:outerShdw blurRad="38100" dist="38100" dir="2700000" algn="tl">
                    <a:srgbClr val="000000"/>
                  </a:outerShdw>
                </a:effectLst>
                <a:latin typeface="+mn-lt"/>
                <a:ea typeface="+mn-ea"/>
              </a:rPr>
              <a:t>.48</a:t>
            </a:r>
          </a:p>
        </p:txBody>
      </p:sp>
      <p:sp>
        <p:nvSpPr>
          <p:cNvPr id="43" name="Text Box 19"/>
          <p:cNvSpPr txBox="1">
            <a:spLocks noChangeArrowheads="1"/>
          </p:cNvSpPr>
          <p:nvPr/>
        </p:nvSpPr>
        <p:spPr bwMode="auto">
          <a:xfrm rot="-490482">
            <a:off x="2076970" y="5361017"/>
            <a:ext cx="2351926"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P(B|A</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 = </a:t>
            </a:r>
            <a:r>
              <a:rPr lang="en-US" altLang="zh-TW" sz="2800" dirty="0">
                <a:effectLst>
                  <a:outerShdw blurRad="38100" dist="38100" dir="2700000" algn="tl">
                    <a:srgbClr val="000000"/>
                  </a:outerShdw>
                </a:effectLst>
                <a:latin typeface="+mn-lt"/>
                <a:ea typeface="+mn-ea"/>
              </a:rPr>
              <a:t>.23</a:t>
            </a:r>
          </a:p>
        </p:txBody>
      </p:sp>
      <p:sp>
        <p:nvSpPr>
          <p:cNvPr id="44" name="Text Box 21"/>
          <p:cNvSpPr txBox="1">
            <a:spLocks noChangeArrowheads="1"/>
          </p:cNvSpPr>
          <p:nvPr/>
        </p:nvSpPr>
        <p:spPr bwMode="auto">
          <a:xfrm>
            <a:off x="4292352" y="3913217"/>
            <a:ext cx="2736647"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P(A</a:t>
            </a:r>
            <a:r>
              <a:rPr lang="en-US" altLang="zh-TW" sz="2800" dirty="0" smtClean="0">
                <a:effectLst>
                  <a:outerShdw blurRad="38100" dist="38100" dir="2700000" algn="tl">
                    <a:srgbClr val="000000"/>
                  </a:outerShdw>
                </a:effectLst>
                <a:latin typeface="+mn-lt"/>
                <a:ea typeface="+mn-ea"/>
                <a:sym typeface="Symbol"/>
              </a:rPr>
              <a:t></a:t>
            </a:r>
            <a:r>
              <a:rPr lang="en-US" altLang="zh-TW" sz="2800" dirty="0" smtClean="0">
                <a:effectLst>
                  <a:outerShdw blurRad="38100" dist="38100" dir="2700000" algn="tl">
                    <a:srgbClr val="000000"/>
                  </a:outerShdw>
                </a:effectLst>
                <a:latin typeface="+mn-lt"/>
                <a:ea typeface="+mn-ea"/>
              </a:rPr>
              <a:t>B) = </a:t>
            </a:r>
            <a:r>
              <a:rPr lang="en-US" altLang="zh-TW" sz="2800" dirty="0">
                <a:effectLst>
                  <a:outerShdw blurRad="38100" dist="38100" dir="2700000" algn="tl">
                    <a:srgbClr val="000000"/>
                  </a:outerShdw>
                </a:effectLst>
                <a:latin typeface="+mn-lt"/>
                <a:ea typeface="+mn-ea"/>
              </a:rPr>
              <a:t>0.052</a:t>
            </a:r>
          </a:p>
        </p:txBody>
      </p:sp>
      <p:sp>
        <p:nvSpPr>
          <p:cNvPr id="45" name="Text Box 22"/>
          <p:cNvSpPr txBox="1">
            <a:spLocks noChangeArrowheads="1"/>
          </p:cNvSpPr>
          <p:nvPr/>
        </p:nvSpPr>
        <p:spPr bwMode="auto">
          <a:xfrm>
            <a:off x="4211960" y="4485089"/>
            <a:ext cx="2882649"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P(A</a:t>
            </a:r>
            <a:r>
              <a:rPr lang="en-US" altLang="zh-TW" sz="2800" dirty="0" smtClean="0">
                <a:effectLst>
                  <a:outerShdw blurRad="38100" dist="38100" dir="2700000" algn="tl">
                    <a:srgbClr val="000000"/>
                  </a:outerShdw>
                </a:effectLst>
                <a:sym typeface="Symbol"/>
              </a:rPr>
              <a:t></a:t>
            </a:r>
            <a:r>
              <a:rPr lang="en-US" altLang="zh-TW" sz="2800" dirty="0" smtClean="0">
                <a:effectLst>
                  <a:outerShdw blurRad="38100" dist="38100" dir="2700000" algn="tl">
                    <a:srgbClr val="000000"/>
                  </a:outerShdw>
                </a:effectLst>
                <a:latin typeface="+mn-lt"/>
                <a:ea typeface="+mn-ea"/>
              </a:rPr>
              <a:t>B</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 = 0.048</a:t>
            </a:r>
            <a:endParaRPr lang="en-US" altLang="zh-TW" sz="2800" dirty="0">
              <a:effectLst>
                <a:outerShdw blurRad="38100" dist="38100" dir="2700000" algn="tl">
                  <a:srgbClr val="000000"/>
                </a:outerShdw>
              </a:effectLst>
              <a:latin typeface="+mn-lt"/>
              <a:ea typeface="+mn-ea"/>
            </a:endParaRPr>
          </a:p>
        </p:txBody>
      </p:sp>
      <p:sp>
        <p:nvSpPr>
          <p:cNvPr id="46" name="Text Box 23"/>
          <p:cNvSpPr txBox="1">
            <a:spLocks noChangeArrowheads="1"/>
          </p:cNvSpPr>
          <p:nvPr/>
        </p:nvSpPr>
        <p:spPr bwMode="auto">
          <a:xfrm>
            <a:off x="4292352" y="5437217"/>
            <a:ext cx="2880917"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P(A</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sym typeface="Symbol"/>
              </a:rPr>
              <a:t></a:t>
            </a:r>
            <a:r>
              <a:rPr lang="en-US" altLang="zh-TW" sz="2800" dirty="0" smtClean="0">
                <a:effectLst>
                  <a:outerShdw blurRad="38100" dist="38100" dir="2700000" algn="tl">
                    <a:srgbClr val="000000"/>
                  </a:outerShdw>
                </a:effectLst>
                <a:latin typeface="+mn-lt"/>
                <a:ea typeface="+mn-ea"/>
              </a:rPr>
              <a:t>B) = </a:t>
            </a:r>
            <a:r>
              <a:rPr lang="en-US" altLang="zh-TW" sz="2800" dirty="0">
                <a:effectLst>
                  <a:outerShdw blurRad="38100" dist="38100" dir="2700000" algn="tl">
                    <a:srgbClr val="000000"/>
                  </a:outerShdw>
                </a:effectLst>
                <a:latin typeface="+mn-lt"/>
                <a:ea typeface="+mn-ea"/>
              </a:rPr>
              <a:t>0.207</a:t>
            </a:r>
          </a:p>
        </p:txBody>
      </p:sp>
      <p:sp>
        <p:nvSpPr>
          <p:cNvPr id="49"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4B500A3-AFDC-4F0C-BA63-B14FE8F86CF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50"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CCD5470-A3D6-47B1-975B-71F934194B6C}" type="slidenum">
              <a:rPr kumimoji="1" lang="zh-TW" altLang="en-US">
                <a:effectLst>
                  <a:outerShdw blurRad="38100" dist="38100" dir="2700000" algn="tl">
                    <a:srgbClr val="000000"/>
                  </a:outerShdw>
                </a:effectLst>
                <a:ea typeface="華康細圓體" pitchFamily="49" charset="-120"/>
                <a:cs typeface="+mj-cs"/>
              </a:rPr>
              <a:pPr>
                <a:defRPr/>
              </a:pPr>
              <a:t>95</a:t>
            </a:fld>
            <a:endParaRPr kumimoji="1" lang="en-US" altLang="zh-TW">
              <a:effectLst>
                <a:outerShdw blurRad="38100" dist="38100" dir="2700000" algn="tl">
                  <a:srgbClr val="000000"/>
                </a:outerShdw>
              </a:effectLst>
              <a:ea typeface="華康細圓體" pitchFamily="49" charset="-120"/>
              <a:cs typeface="+mj-cs"/>
            </a:endParaRPr>
          </a:p>
        </p:txBody>
      </p:sp>
      <p:sp>
        <p:nvSpPr>
          <p:cNvPr id="51" name="AutoShape 26"/>
          <p:cNvSpPr>
            <a:spLocks noChangeArrowheads="1"/>
          </p:cNvSpPr>
          <p:nvPr/>
        </p:nvSpPr>
        <p:spPr bwMode="auto">
          <a:xfrm>
            <a:off x="7380312" y="4653136"/>
            <a:ext cx="1371600" cy="2016224"/>
          </a:xfrm>
          <a:prstGeom prst="wedgeRectCallout">
            <a:avLst>
              <a:gd name="adj1" fmla="val -90999"/>
              <a:gd name="adj2" fmla="val -65845"/>
            </a:avLst>
          </a:prstGeom>
          <a:solidFill>
            <a:schemeClr val="tx2">
              <a:lumMod val="10000"/>
            </a:schemeClr>
          </a:solidFill>
          <a:ln w="9525">
            <a:solidFill>
              <a:schemeClr val="tx1"/>
            </a:solidFill>
            <a:miter lim="800000"/>
            <a:headEnd/>
            <a:tailEnd/>
          </a:ln>
        </p:spPr>
        <p:txBody>
          <a:bodyPr anchor="ctr"/>
          <a:lstStyle/>
          <a:p>
            <a:r>
              <a:rPr lang="en-US" altLang="zh-TW" sz="2800" dirty="0">
                <a:effectLst>
                  <a:outerShdw blurRad="38100" dist="38100" dir="2700000" algn="tl">
                    <a:srgbClr val="000000"/>
                  </a:outerShdw>
                </a:effectLst>
                <a:latin typeface="+mn-lt"/>
                <a:ea typeface="+mn-ea"/>
              </a:rPr>
              <a:t>Now we just need P(</a:t>
            </a:r>
            <a:r>
              <a:rPr lang="en-US" altLang="zh-TW" sz="2800" dirty="0">
                <a:effectLst>
                  <a:outerShdw blurRad="38100" dist="38100" dir="2700000" algn="tl">
                    <a:srgbClr val="000000"/>
                  </a:outerShdw>
                </a:effectLst>
                <a:latin typeface="+mn-lt"/>
                <a:ea typeface="+mn-ea"/>
                <a:cs typeface="Times New Roman" pitchFamily="18" charset="0"/>
              </a:rPr>
              <a:t>B</a:t>
            </a:r>
            <a:r>
              <a:rPr lang="en-US" altLang="zh-TW" sz="2800" dirty="0">
                <a:effectLst>
                  <a:outerShdw blurRad="38100" dist="38100" dir="2700000" algn="tl">
                    <a:srgbClr val="000000"/>
                  </a:outerShdw>
                </a:effectLst>
                <a:latin typeface="+mn-lt"/>
                <a:ea typeface="+mn-ea"/>
              </a:rPr>
              <a:t>) !</a:t>
            </a:r>
          </a:p>
        </p:txBody>
      </p:sp>
      <p:sp>
        <p:nvSpPr>
          <p:cNvPr id="52" name="Text Box 20"/>
          <p:cNvSpPr txBox="1">
            <a:spLocks noChangeArrowheads="1"/>
          </p:cNvSpPr>
          <p:nvPr/>
        </p:nvSpPr>
        <p:spPr bwMode="auto">
          <a:xfrm rot="444207">
            <a:off x="2075054" y="6059946"/>
            <a:ext cx="2489336"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P(B</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|A</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 = .</a:t>
            </a:r>
            <a:r>
              <a:rPr lang="en-US" altLang="zh-TW" sz="2800" dirty="0">
                <a:effectLst>
                  <a:outerShdw blurRad="38100" dist="38100" dir="2700000" algn="tl">
                    <a:srgbClr val="000000"/>
                  </a:outerShdw>
                </a:effectLst>
                <a:latin typeface="+mn-lt"/>
                <a:ea typeface="+mn-ea"/>
              </a:rPr>
              <a:t>77</a:t>
            </a:r>
          </a:p>
        </p:txBody>
      </p:sp>
      <p:sp>
        <p:nvSpPr>
          <p:cNvPr id="47" name="Text Box 24"/>
          <p:cNvSpPr txBox="1">
            <a:spLocks noChangeArrowheads="1"/>
          </p:cNvSpPr>
          <p:nvPr/>
        </p:nvSpPr>
        <p:spPr bwMode="auto">
          <a:xfrm>
            <a:off x="4327277" y="6046817"/>
            <a:ext cx="3026919" cy="523220"/>
          </a:xfrm>
          <a:prstGeom prst="rect">
            <a:avLst/>
          </a:prstGeom>
          <a:noFill/>
          <a:ln w="9525">
            <a:noFill/>
            <a:miter lim="800000"/>
            <a:headEnd/>
            <a:tailEnd/>
          </a:ln>
        </p:spPr>
        <p:txBody>
          <a:bodyPr wrap="none" anchor="ctr">
            <a:spAutoFit/>
          </a:bodyPr>
          <a:lstStyle/>
          <a:p>
            <a:r>
              <a:rPr lang="en-US" altLang="zh-TW" sz="2800" dirty="0" smtClean="0">
                <a:effectLst>
                  <a:outerShdw blurRad="38100" dist="38100" dir="2700000" algn="tl">
                    <a:srgbClr val="000000"/>
                  </a:outerShdw>
                </a:effectLst>
                <a:latin typeface="+mn-lt"/>
                <a:ea typeface="+mn-ea"/>
              </a:rPr>
              <a:t>P(A</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sym typeface="Symbol"/>
              </a:rPr>
              <a:t></a:t>
            </a:r>
            <a:r>
              <a:rPr lang="en-US" altLang="zh-TW" sz="2800" dirty="0" smtClean="0">
                <a:effectLst>
                  <a:outerShdw blurRad="38100" dist="38100" dir="2700000" algn="tl">
                    <a:srgbClr val="000000"/>
                  </a:outerShdw>
                </a:effectLst>
                <a:latin typeface="+mn-lt"/>
                <a:ea typeface="+mn-ea"/>
              </a:rPr>
              <a:t>B</a:t>
            </a:r>
            <a:r>
              <a:rPr lang="en-US" altLang="zh-TW" sz="2800" baseline="30000" dirty="0" smtClean="0">
                <a:effectLst>
                  <a:outerShdw blurRad="38100" dist="38100" dir="2700000" algn="tl">
                    <a:srgbClr val="000000"/>
                  </a:outerShdw>
                </a:effectLst>
                <a:latin typeface="+mn-lt"/>
                <a:ea typeface="+mn-ea"/>
              </a:rPr>
              <a:t>C</a:t>
            </a:r>
            <a:r>
              <a:rPr lang="en-US" altLang="zh-TW" sz="2800" dirty="0" smtClean="0">
                <a:effectLst>
                  <a:outerShdw blurRad="38100" dist="38100" dir="2700000" algn="tl">
                    <a:srgbClr val="000000"/>
                  </a:outerShdw>
                </a:effectLst>
                <a:latin typeface="+mn-lt"/>
                <a:ea typeface="+mn-ea"/>
              </a:rPr>
              <a:t>) = </a:t>
            </a:r>
            <a:r>
              <a:rPr lang="en-US" altLang="zh-TW" sz="2800" dirty="0">
                <a:effectLst>
                  <a:outerShdw blurRad="38100" dist="38100" dir="2700000" algn="tl">
                    <a:srgbClr val="000000"/>
                  </a:outerShdw>
                </a:effectLst>
                <a:latin typeface="+mn-lt"/>
                <a:ea typeface="+mn-ea"/>
              </a:rPr>
              <a:t>0.693</a:t>
            </a:r>
          </a:p>
        </p:txBody>
      </p:sp>
      <p:sp>
        <p:nvSpPr>
          <p:cNvPr id="61468" name="AutoShape 28"/>
          <p:cNvSpPr>
            <a:spLocks/>
          </p:cNvSpPr>
          <p:nvPr/>
        </p:nvSpPr>
        <p:spPr bwMode="auto">
          <a:xfrm>
            <a:off x="6804248" y="4005064"/>
            <a:ext cx="457200" cy="1828800"/>
          </a:xfrm>
          <a:prstGeom prst="rightBrace">
            <a:avLst>
              <a:gd name="adj1" fmla="val 33333"/>
              <a:gd name="adj2" fmla="val 50000"/>
            </a:avLst>
          </a:prstGeom>
          <a:noFill/>
          <a:ln w="28575">
            <a:solidFill>
              <a:srgbClr val="FFFF00"/>
            </a:solidFill>
            <a:round/>
            <a:headEnd/>
            <a:tailEnd/>
          </a:ln>
          <a:effectLst>
            <a:outerShdw blurRad="50800" dist="38100" dir="2700000" algn="tl" rotWithShape="0">
              <a:prstClr val="black">
                <a:alpha val="40000"/>
              </a:prstClr>
            </a:outerShdw>
          </a:effectLst>
        </p:spPr>
        <p:txBody>
          <a:bodyPr wrap="none" anchor="ctr"/>
          <a:lstStyle/>
          <a:p>
            <a:endParaRPr lang="zh-TW" altLang="zh-TW"/>
          </a:p>
        </p:txBody>
      </p:sp>
      <p:grpSp>
        <p:nvGrpSpPr>
          <p:cNvPr id="53" name="群組 52"/>
          <p:cNvGrpSpPr/>
          <p:nvPr/>
        </p:nvGrpSpPr>
        <p:grpSpPr>
          <a:xfrm>
            <a:off x="251520" y="1334003"/>
            <a:ext cx="8496944" cy="1584176"/>
            <a:chOff x="395536" y="1628800"/>
            <a:chExt cx="8496944" cy="1584176"/>
          </a:xfrm>
        </p:grpSpPr>
        <p:sp>
          <p:nvSpPr>
            <p:cNvPr id="55" name="矩形 54"/>
            <p:cNvSpPr/>
            <p:nvPr/>
          </p:nvSpPr>
          <p:spPr bwMode="auto">
            <a:xfrm>
              <a:off x="395536" y="1628800"/>
              <a:ext cx="8496944" cy="1584176"/>
            </a:xfrm>
            <a:prstGeom prst="rect">
              <a:avLst/>
            </a:prstGeom>
            <a:solidFill>
              <a:srgbClr val="2211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graphicFrame>
          <p:nvGraphicFramePr>
            <p:cNvPr id="56" name="Object 3"/>
            <p:cNvGraphicFramePr>
              <a:graphicFrameLocks noChangeAspect="1"/>
            </p:cNvGraphicFramePr>
            <p:nvPr>
              <p:extLst>
                <p:ext uri="{D42A27DB-BD31-4B8C-83A1-F6EECF244321}">
                  <p14:modId xmlns:p14="http://schemas.microsoft.com/office/powerpoint/2010/main" val="174834892"/>
                </p:ext>
              </p:extLst>
            </p:nvPr>
          </p:nvGraphicFramePr>
          <p:xfrm>
            <a:off x="395536" y="1700808"/>
            <a:ext cx="8414993" cy="1368152"/>
          </p:xfrm>
          <a:graphic>
            <a:graphicData uri="http://schemas.openxmlformats.org/presentationml/2006/ole">
              <mc:AlternateContent xmlns:mc="http://schemas.openxmlformats.org/markup-compatibility/2006">
                <mc:Choice xmlns:v="urn:schemas-microsoft-com:vml" Requires="v">
                  <p:oleObj spid="_x0000_s261133" name="方程式" r:id="rId4" imgW="2412720" imgH="393480" progId="Equation.3">
                    <p:embed/>
                  </p:oleObj>
                </mc:Choice>
                <mc:Fallback>
                  <p:oleObj name="方程式" r:id="rId4" imgW="241272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1700808"/>
                          <a:ext cx="8414993" cy="1368152"/>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rgbClr val="06EAE5"/>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pSp>
    </p:spTree>
    <p:custDataLst>
      <p:tags r:id="rId2"/>
    </p:custDataLst>
    <p:extLst>
      <p:ext uri="{BB962C8B-B14F-4D97-AF65-F5344CB8AC3E}">
        <p14:creationId xmlns:p14="http://schemas.microsoft.com/office/powerpoint/2010/main" val="224795320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dissolve">
                                      <p:cBhvr>
                                        <p:cTn id="12" dur="500"/>
                                        <p:tgtEl>
                                          <p:spTgt spid="5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1468"/>
                                        </p:tgtEl>
                                        <p:attrNameLst>
                                          <p:attrName>style.visibility</p:attrName>
                                        </p:attrNameLst>
                                      </p:cBhvr>
                                      <p:to>
                                        <p:strVal val="visible"/>
                                      </p:to>
                                    </p:set>
                                    <p:animEffect transition="in" filter="wipe(left)">
                                      <p:cBhvr>
                                        <p:cTn id="16" dur="500"/>
                                        <p:tgtEl>
                                          <p:spTgt spid="6146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1467"/>
                                        </p:tgtEl>
                                        <p:attrNameLst>
                                          <p:attrName>style.visibility</p:attrName>
                                        </p:attrNameLst>
                                      </p:cBhvr>
                                      <p:to>
                                        <p:strVal val="visible"/>
                                      </p:to>
                                    </p:set>
                                    <p:animEffect transition="in" filter="wipe(left)">
                                      <p:cBhvr>
                                        <p:cTn id="20" dur="500"/>
                                        <p:tgtEl>
                                          <p:spTgt spid="6146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7" grpId="0"/>
      <p:bldP spid="51" grpId="0" animBg="1"/>
      <p:bldP spid="6146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571F8E7-CFFA-4D66-A3D8-0A939584C907}"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150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16C8A34-2ECE-46C7-A62B-8DF28E346A2C}" type="slidenum">
              <a:rPr kumimoji="1" lang="zh-TW" altLang="en-US">
                <a:effectLst>
                  <a:outerShdw blurRad="38100" dist="38100" dir="2700000" algn="tl">
                    <a:srgbClr val="000000"/>
                  </a:outerShdw>
                </a:effectLst>
                <a:ea typeface="華康細圓體" pitchFamily="49" charset="-120"/>
                <a:cs typeface="+mj-cs"/>
              </a:rPr>
              <a:pPr>
                <a:defRPr/>
              </a:pPr>
              <a:t>96</a:t>
            </a:fld>
            <a:endParaRPr kumimoji="1" lang="en-US" altLang="zh-TW">
              <a:effectLst>
                <a:outerShdw blurRad="38100" dist="38100" dir="2700000" algn="tl">
                  <a:srgbClr val="000000"/>
                </a:outerShdw>
              </a:effectLst>
              <a:ea typeface="華康細圓體" pitchFamily="49" charset="-120"/>
              <a:cs typeface="+mj-cs"/>
            </a:endParaRPr>
          </a:p>
        </p:txBody>
      </p:sp>
      <p:sp>
        <p:nvSpPr>
          <p:cNvPr id="271363" name="Rectangle 3"/>
          <p:cNvSpPr>
            <a:spLocks noGrp="1" noChangeArrowheads="1"/>
          </p:cNvSpPr>
          <p:nvPr>
            <p:ph type="title"/>
          </p:nvPr>
        </p:nvSpPr>
        <p:spPr>
          <a:xfrm>
            <a:off x="754063" y="260648"/>
            <a:ext cx="8161337" cy="1224136"/>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a:t>Solution    9/9</a:t>
            </a:r>
            <a:endParaRPr lang="en-US" altLang="zh-TW" dirty="0" smtClean="0"/>
          </a:p>
        </p:txBody>
      </p:sp>
      <p:sp>
        <p:nvSpPr>
          <p:cNvPr id="271364" name="Rectangle 4"/>
          <p:cNvSpPr>
            <a:spLocks noGrp="1" noChangeArrowheads="1"/>
          </p:cNvSpPr>
          <p:nvPr>
            <p:ph type="body" idx="1"/>
          </p:nvPr>
        </p:nvSpPr>
        <p:spPr>
          <a:xfrm>
            <a:off x="179512" y="1521557"/>
            <a:ext cx="8615685" cy="2448272"/>
          </a:xfrm>
        </p:spPr>
        <p:txBody>
          <a:bodyPr lIns="90488" tIns="44450" rIns="90488" bIns="44450"/>
          <a:lstStyle/>
          <a:p>
            <a:pPr eaLnBrk="1" hangingPunct="1">
              <a:lnSpc>
                <a:spcPct val="90000"/>
              </a:lnSpc>
              <a:defRPr/>
            </a:pPr>
            <a:r>
              <a:rPr lang="en-US" altLang="zh-TW" sz="4000" dirty="0" smtClean="0"/>
              <a:t>To find the posterior probability that event </a:t>
            </a:r>
            <a:r>
              <a:rPr lang="en-US" altLang="zh-TW" sz="4000" i="1" dirty="0" smtClean="0">
                <a:latin typeface="Times New Roman" pitchFamily="18" charset="0"/>
              </a:rPr>
              <a:t>A</a:t>
            </a:r>
            <a:r>
              <a:rPr lang="en-US" altLang="zh-TW" sz="4000" i="1" baseline="-25000" dirty="0" smtClean="0">
                <a:latin typeface="Times New Roman" pitchFamily="18" charset="0"/>
              </a:rPr>
              <a:t>i</a:t>
            </a:r>
            <a:r>
              <a:rPr lang="en-US" altLang="zh-TW" sz="4000" dirty="0" smtClean="0">
                <a:latin typeface="Times New Roman" pitchFamily="18" charset="0"/>
              </a:rPr>
              <a:t> </a:t>
            </a:r>
            <a:r>
              <a:rPr lang="en-US" altLang="zh-TW" sz="4000" dirty="0" smtClean="0"/>
              <a:t>will occur given that event</a:t>
            </a:r>
            <a:r>
              <a:rPr lang="en-US" altLang="zh-TW" sz="4000" i="1" dirty="0" smtClean="0"/>
              <a:t> </a:t>
            </a:r>
            <a:r>
              <a:rPr lang="en-US" altLang="zh-TW" sz="4000" i="1" dirty="0" smtClean="0">
                <a:latin typeface="Times New Roman" pitchFamily="18" charset="0"/>
              </a:rPr>
              <a:t>B </a:t>
            </a:r>
            <a:r>
              <a:rPr lang="en-US" altLang="zh-TW" sz="4000" dirty="0" smtClean="0"/>
              <a:t>has occurred we apply </a:t>
            </a:r>
            <a:r>
              <a:rPr lang="en-US" altLang="zh-TW" sz="4000" u="sng" dirty="0" err="1" smtClean="0"/>
              <a:t>Bayes</a:t>
            </a:r>
            <a:r>
              <a:rPr lang="en-US" altLang="zh-TW" sz="4000" u="sng" dirty="0" smtClean="0"/>
              <a:t>’ theorem</a:t>
            </a:r>
            <a:r>
              <a:rPr lang="en-US" altLang="zh-TW" sz="4000" dirty="0" smtClean="0"/>
              <a:t>.</a:t>
            </a:r>
          </a:p>
        </p:txBody>
      </p:sp>
      <p:sp>
        <p:nvSpPr>
          <p:cNvPr id="10" name="Text Box 6"/>
          <p:cNvSpPr txBox="1">
            <a:spLocks noChangeArrowheads="1"/>
          </p:cNvSpPr>
          <p:nvPr/>
        </p:nvSpPr>
        <p:spPr bwMode="auto">
          <a:xfrm>
            <a:off x="6876256" y="5301208"/>
            <a:ext cx="2267744" cy="769441"/>
          </a:xfrm>
          <a:prstGeom prst="rect">
            <a:avLst/>
          </a:prstGeom>
          <a:noFill/>
          <a:ln w="12700">
            <a:noFill/>
            <a:miter lim="800000"/>
            <a:headEnd/>
            <a:tailEnd/>
          </a:ln>
          <a:effectLst/>
        </p:spPr>
        <p:txBody>
          <a:bodyPr wrap="square">
            <a:spAutoFit/>
          </a:bodyPr>
          <a:lstStyle/>
          <a:p>
            <a:pPr algn="ctr">
              <a:spcBef>
                <a:spcPct val="50000"/>
              </a:spcBef>
              <a:defRPr/>
            </a:pPr>
            <a:r>
              <a:rPr kumimoji="0" lang="zh-TW" altLang="en-US" sz="4400" dirty="0">
                <a:effectLst>
                  <a:outerShdw blurRad="38100" dist="38100" dir="2700000" algn="tl">
                    <a:srgbClr val="000000"/>
                  </a:outerShdw>
                </a:effectLst>
                <a:latin typeface="+mn-lt"/>
              </a:rPr>
              <a:t>= </a:t>
            </a:r>
            <a:r>
              <a:rPr kumimoji="0" lang="en-US" altLang="zh-TW" sz="4400" dirty="0" smtClean="0">
                <a:effectLst>
                  <a:outerShdw blurRad="38100" dist="38100" dir="2700000" algn="tl">
                    <a:srgbClr val="000000"/>
                  </a:outerShdw>
                </a:effectLst>
                <a:latin typeface="+mn-lt"/>
              </a:rPr>
              <a:t>0.201</a:t>
            </a:r>
            <a:endParaRPr kumimoji="0" lang="zh-TW" altLang="en-US" sz="4400" dirty="0">
              <a:effectLst>
                <a:outerShdw blurRad="38100" dist="38100" dir="2700000" algn="tl">
                  <a:srgbClr val="000000"/>
                </a:outerShdw>
              </a:effectLst>
              <a:latin typeface="+mn-lt"/>
            </a:endParaRPr>
          </a:p>
        </p:txBody>
      </p:sp>
      <p:graphicFrame>
        <p:nvGraphicFramePr>
          <p:cNvPr id="548869" name="Object 5"/>
          <p:cNvGraphicFramePr>
            <a:graphicFrameLocks noChangeAspect="1"/>
          </p:cNvGraphicFramePr>
          <p:nvPr/>
        </p:nvGraphicFramePr>
        <p:xfrm>
          <a:off x="539552" y="3573016"/>
          <a:ext cx="8424936" cy="1512168"/>
        </p:xfrm>
        <a:graphic>
          <a:graphicData uri="http://schemas.openxmlformats.org/presentationml/2006/ole">
            <mc:AlternateContent xmlns:mc="http://schemas.openxmlformats.org/markup-compatibility/2006">
              <mc:Choice xmlns:v="urn:schemas-microsoft-com:vml" Requires="v">
                <p:oleObj spid="_x0000_s250070" name="方程式" r:id="rId4" imgW="2666880" imgH="419040" progId="Equation.3">
                  <p:embed/>
                </p:oleObj>
              </mc:Choice>
              <mc:Fallback>
                <p:oleObj name="方程式" r:id="rId4" imgW="266688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573016"/>
                        <a:ext cx="8424936" cy="1512168"/>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548870" name="Object 6"/>
          <p:cNvGraphicFramePr>
            <a:graphicFrameLocks noChangeAspect="1"/>
          </p:cNvGraphicFramePr>
          <p:nvPr/>
        </p:nvGraphicFramePr>
        <p:xfrm>
          <a:off x="179512" y="5013176"/>
          <a:ext cx="6876380" cy="1408112"/>
        </p:xfrm>
        <a:graphic>
          <a:graphicData uri="http://schemas.openxmlformats.org/presentationml/2006/ole">
            <mc:AlternateContent xmlns:mc="http://schemas.openxmlformats.org/markup-compatibility/2006">
              <mc:Choice xmlns:v="urn:schemas-microsoft-com:vml" Requires="v">
                <p:oleObj spid="_x0000_s250071" name="方程式" r:id="rId6" imgW="2336760" imgH="419040" progId="Equation.3">
                  <p:embed/>
                </p:oleObj>
              </mc:Choice>
              <mc:Fallback>
                <p:oleObj name="方程式" r:id="rId6" imgW="233676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5013176"/>
                        <a:ext cx="6876380" cy="1408112"/>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Tree>
    <p:extLst>
      <p:ext uri="{BB962C8B-B14F-4D97-AF65-F5344CB8AC3E}">
        <p14:creationId xmlns:p14="http://schemas.microsoft.com/office/powerpoint/2010/main" val="299942430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8869"/>
                                        </p:tgtEl>
                                        <p:attrNameLst>
                                          <p:attrName>style.visibility</p:attrName>
                                        </p:attrNameLst>
                                      </p:cBhvr>
                                      <p:to>
                                        <p:strVal val="visible"/>
                                      </p:to>
                                    </p:set>
                                    <p:animEffect transition="in" filter="wipe(left)">
                                      <p:cBhvr>
                                        <p:cTn id="7" dur="500"/>
                                        <p:tgtEl>
                                          <p:spTgt spid="5488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8870"/>
                                        </p:tgtEl>
                                        <p:attrNameLst>
                                          <p:attrName>style.visibility</p:attrName>
                                        </p:attrNameLst>
                                      </p:cBhvr>
                                      <p:to>
                                        <p:strVal val="visible"/>
                                      </p:to>
                                    </p:set>
                                    <p:animEffect transition="in" filter="wipe(left)">
                                      <p:cBhvr>
                                        <p:cTn id="12" dur="500"/>
                                        <p:tgtEl>
                                          <p:spTgt spid="5488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4B500A3-AFDC-4F0C-BA63-B14FE8F86CFB}"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830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CCD5470-A3D6-47B1-975B-71F934194B6C}" type="slidenum">
              <a:rPr kumimoji="1" lang="zh-TW" altLang="en-US">
                <a:effectLst>
                  <a:outerShdw blurRad="38100" dist="38100" dir="2700000" algn="tl">
                    <a:srgbClr val="000000"/>
                  </a:outerShdw>
                </a:effectLst>
                <a:ea typeface="華康細圓體" pitchFamily="49" charset="-120"/>
                <a:cs typeface="+mj-cs"/>
              </a:rPr>
              <a:pPr>
                <a:defRPr/>
              </a:pPr>
              <a:t>97</a:t>
            </a:fld>
            <a:endParaRPr kumimoji="1" lang="en-US" altLang="zh-TW">
              <a:effectLst>
                <a:outerShdw blurRad="38100" dist="38100" dir="2700000" algn="tl">
                  <a:srgbClr val="000000"/>
                </a:outerShdw>
              </a:effectLst>
              <a:ea typeface="華康細圓體" pitchFamily="49" charset="-120"/>
              <a:cs typeface="+mj-cs"/>
            </a:endParaRPr>
          </a:p>
        </p:txBody>
      </p:sp>
      <p:sp>
        <p:nvSpPr>
          <p:cNvPr id="277506" name="Rectangle 2"/>
          <p:cNvSpPr>
            <a:spLocks noGrp="1" noChangeArrowheads="1"/>
          </p:cNvSpPr>
          <p:nvPr>
            <p:ph type="title"/>
          </p:nvPr>
        </p:nvSpPr>
        <p:spPr>
          <a:xfrm>
            <a:off x="700088" y="260648"/>
            <a:ext cx="8139112" cy="111514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Conclusion</a:t>
            </a:r>
          </a:p>
        </p:txBody>
      </p:sp>
      <p:sp>
        <p:nvSpPr>
          <p:cNvPr id="277507" name="Rectangle 3"/>
          <p:cNvSpPr>
            <a:spLocks noGrp="1" noChangeArrowheads="1"/>
          </p:cNvSpPr>
          <p:nvPr>
            <p:ph type="body" idx="1"/>
          </p:nvPr>
        </p:nvSpPr>
        <p:spPr>
          <a:xfrm>
            <a:off x="434304" y="1513132"/>
            <a:ext cx="8424167" cy="4725987"/>
          </a:xfrm>
        </p:spPr>
        <p:txBody>
          <a:bodyPr lIns="90488" tIns="44450" rIns="90488" bIns="44450"/>
          <a:lstStyle/>
          <a:p>
            <a:pPr eaLnBrk="1" hangingPunct="1">
              <a:buNone/>
              <a:defRPr/>
            </a:pPr>
            <a:r>
              <a:rPr lang="en-US" altLang="zh-TW" dirty="0" smtClean="0"/>
              <a:t>The </a:t>
            </a:r>
            <a:r>
              <a:rPr lang="en-US" altLang="zh-TW" dirty="0"/>
              <a:t>applicant to an MBA program </a:t>
            </a:r>
            <a:r>
              <a:rPr lang="en-US" altLang="zh-TW" dirty="0" smtClean="0"/>
              <a:t>should seriously consider </a:t>
            </a:r>
            <a:r>
              <a:rPr lang="en-US" altLang="zh-TW" dirty="0"/>
              <a:t>taking a preparatory course that cost $</a:t>
            </a:r>
            <a:r>
              <a:rPr lang="en-US" altLang="zh-TW" dirty="0" smtClean="0"/>
              <a:t>500 because </a:t>
            </a:r>
            <a:r>
              <a:rPr lang="en-US" altLang="zh-TW" dirty="0"/>
              <a:t>his probability of achieving </a:t>
            </a:r>
            <a:r>
              <a:rPr lang="en-US" altLang="zh-TW" dirty="0" smtClean="0"/>
              <a:t>GMAT score of 650 </a:t>
            </a:r>
            <a:r>
              <a:rPr lang="en-US" altLang="zh-TW" dirty="0"/>
              <a:t>or more </a:t>
            </a:r>
            <a:r>
              <a:rPr lang="en-US" altLang="zh-TW" dirty="0" smtClean="0"/>
              <a:t>doubles (from 10% to 20.1%).</a:t>
            </a:r>
            <a:endParaRPr lang="en-US" altLang="zh-TW" dirty="0"/>
          </a:p>
        </p:txBody>
      </p:sp>
    </p:spTree>
    <p:extLst>
      <p:ext uri="{BB962C8B-B14F-4D97-AF65-F5344CB8AC3E}">
        <p14:creationId xmlns:p14="http://schemas.microsoft.com/office/powerpoint/2010/main" val="4167431835"/>
      </p:ext>
    </p:extLst>
  </p:cSld>
  <p:clrMapOvr>
    <a:masterClrMapping/>
  </p:clrMapOvr>
  <p:transition>
    <p:dissolv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9618578-7990-4AF5-B374-AF65AC0700BA}"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933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DF5DAC8-9200-4311-A6E4-F4CE0558AAC1}" type="slidenum">
              <a:rPr kumimoji="1" lang="zh-TW" altLang="en-US">
                <a:effectLst>
                  <a:outerShdw blurRad="38100" dist="38100" dir="2700000" algn="tl">
                    <a:srgbClr val="000000"/>
                  </a:outerShdw>
                </a:effectLst>
                <a:ea typeface="華康細圓體" pitchFamily="49" charset="-120"/>
                <a:cs typeface="+mj-cs"/>
              </a:rPr>
              <a:pPr>
                <a:defRPr/>
              </a:pPr>
              <a:t>98</a:t>
            </a:fld>
            <a:endParaRPr kumimoji="1" lang="en-US" altLang="zh-TW">
              <a:effectLst>
                <a:outerShdw blurRad="38100" dist="38100" dir="2700000" algn="tl">
                  <a:srgbClr val="000000"/>
                </a:outerShdw>
              </a:effectLst>
              <a:ea typeface="華康細圓體" pitchFamily="49" charset="-120"/>
              <a:cs typeface="+mj-cs"/>
            </a:endParaRPr>
          </a:p>
        </p:txBody>
      </p:sp>
      <p:sp>
        <p:nvSpPr>
          <p:cNvPr id="279554" name="Rectangle 2"/>
          <p:cNvSpPr>
            <a:spLocks noGrp="1" noChangeArrowheads="1"/>
          </p:cNvSpPr>
          <p:nvPr>
            <p:ph type="title"/>
          </p:nvPr>
        </p:nvSpPr>
        <p:spPr>
          <a:xfrm>
            <a:off x="387350" y="260647"/>
            <a:ext cx="8451850" cy="1069677"/>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Tabular Approach: Step 1 </a:t>
            </a:r>
          </a:p>
        </p:txBody>
      </p:sp>
      <p:sp>
        <p:nvSpPr>
          <p:cNvPr id="279555" name="Rectangle 3"/>
          <p:cNvSpPr>
            <a:spLocks noGrp="1" noChangeArrowheads="1"/>
          </p:cNvSpPr>
          <p:nvPr>
            <p:ph type="body" idx="1"/>
          </p:nvPr>
        </p:nvSpPr>
        <p:spPr>
          <a:xfrm>
            <a:off x="250825" y="1270000"/>
            <a:ext cx="8683625" cy="5307013"/>
          </a:xfrm>
        </p:spPr>
        <p:txBody>
          <a:bodyPr/>
          <a:lstStyle/>
          <a:p>
            <a:pPr eaLnBrk="1" hangingPunct="1">
              <a:lnSpc>
                <a:spcPct val="90000"/>
              </a:lnSpc>
              <a:defRPr/>
            </a:pPr>
            <a:r>
              <a:rPr lang="en-US" altLang="zh-TW" sz="4000" dirty="0" smtClean="0"/>
              <a:t>Prepare the following three columns:</a:t>
            </a:r>
          </a:p>
          <a:p>
            <a:pPr eaLnBrk="1" hangingPunct="1">
              <a:lnSpc>
                <a:spcPct val="90000"/>
              </a:lnSpc>
              <a:buFont typeface="Wingdings" pitchFamily="2" charset="2"/>
              <a:buNone/>
              <a:defRPr/>
            </a:pPr>
            <a:r>
              <a:rPr lang="en-US" altLang="zh-TW" sz="4000" dirty="0" smtClean="0"/>
              <a:t>	</a:t>
            </a:r>
            <a:r>
              <a:rPr lang="en-US" altLang="zh-TW" sz="4000" u="sng" dirty="0" smtClean="0"/>
              <a:t>Column 1</a:t>
            </a:r>
            <a:r>
              <a:rPr lang="en-US" altLang="zh-TW" sz="4000" dirty="0" smtClean="0"/>
              <a:t>: The </a:t>
            </a:r>
            <a:r>
              <a:rPr lang="en-US" altLang="zh-TW" sz="4000" b="1" dirty="0" smtClean="0">
                <a:solidFill>
                  <a:schemeClr val="accent2"/>
                </a:solidFill>
              </a:rPr>
              <a:t>mutually exclusive events</a:t>
            </a:r>
            <a:r>
              <a:rPr lang="en-US" altLang="zh-TW" sz="4000" dirty="0" smtClean="0"/>
              <a:t> for which posterior probabilities are desired.</a:t>
            </a:r>
          </a:p>
          <a:p>
            <a:pPr eaLnBrk="1" hangingPunct="1">
              <a:lnSpc>
                <a:spcPct val="90000"/>
              </a:lnSpc>
              <a:buFont typeface="Wingdings" pitchFamily="2" charset="2"/>
              <a:buNone/>
              <a:defRPr/>
            </a:pPr>
            <a:r>
              <a:rPr lang="en-US" altLang="zh-TW" sz="4000" dirty="0" smtClean="0"/>
              <a:t>	</a:t>
            </a:r>
            <a:r>
              <a:rPr lang="en-US" altLang="zh-TW" sz="4000" u="sng" dirty="0" smtClean="0"/>
              <a:t>Column 2</a:t>
            </a:r>
            <a:r>
              <a:rPr lang="en-US" altLang="zh-TW" sz="4000" dirty="0" smtClean="0"/>
              <a:t>: The </a:t>
            </a:r>
            <a:r>
              <a:rPr lang="en-US" altLang="zh-TW" sz="4000" b="1" dirty="0" smtClean="0">
                <a:solidFill>
                  <a:schemeClr val="accent2"/>
                </a:solidFill>
              </a:rPr>
              <a:t>prior probabilities </a:t>
            </a:r>
            <a:r>
              <a:rPr lang="en-US" altLang="zh-TW" sz="4000" dirty="0" smtClean="0"/>
              <a:t>for the events.</a:t>
            </a:r>
          </a:p>
          <a:p>
            <a:pPr eaLnBrk="1" hangingPunct="1">
              <a:lnSpc>
                <a:spcPct val="90000"/>
              </a:lnSpc>
              <a:buFont typeface="Wingdings" pitchFamily="2" charset="2"/>
              <a:buNone/>
              <a:defRPr/>
            </a:pPr>
            <a:r>
              <a:rPr lang="en-US" altLang="zh-TW" sz="4000" dirty="0" smtClean="0"/>
              <a:t>	</a:t>
            </a:r>
            <a:r>
              <a:rPr lang="en-US" altLang="zh-TW" sz="4000" u="sng" dirty="0" smtClean="0"/>
              <a:t>Column 3</a:t>
            </a:r>
            <a:r>
              <a:rPr lang="en-US" altLang="zh-TW" sz="4000" dirty="0" smtClean="0"/>
              <a:t>: The </a:t>
            </a:r>
            <a:r>
              <a:rPr lang="en-US" altLang="zh-TW" sz="4000" b="1" dirty="0" smtClean="0">
                <a:solidFill>
                  <a:schemeClr val="accent2"/>
                </a:solidFill>
              </a:rPr>
              <a:t>conditional probabilities</a:t>
            </a:r>
            <a:r>
              <a:rPr lang="en-US" altLang="zh-TW" sz="4000" dirty="0" smtClean="0"/>
              <a:t> of the new information given each event.</a:t>
            </a:r>
          </a:p>
        </p:txBody>
      </p:sp>
    </p:spTree>
    <p:extLst>
      <p:ext uri="{BB962C8B-B14F-4D97-AF65-F5344CB8AC3E}">
        <p14:creationId xmlns:p14="http://schemas.microsoft.com/office/powerpoint/2010/main" val="2340422287"/>
      </p:ext>
    </p:extLst>
  </p:cSld>
  <p:clrMapOvr>
    <a:masterClrMapping/>
  </p:clrMapOvr>
  <p:transition>
    <p:dissolv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FB0C673-F25D-4DBA-8479-A9C374D016D2}" type="datetime1">
              <a:rPr kumimoji="1" lang="zh-TW" altLang="en-US">
                <a:effectLst>
                  <a:outerShdw blurRad="38100" dist="38100" dir="2700000" algn="tl">
                    <a:srgbClr val="000000"/>
                  </a:outerShdw>
                </a:effectLst>
                <a:ea typeface="華康細圓體" pitchFamily="49" charset="-120"/>
                <a:cs typeface="+mj-cs"/>
              </a:rPr>
              <a:pPr>
                <a:defRPr/>
              </a:pPr>
              <a:t>2017/10/18</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035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C9CE8AB-5D30-41AE-B807-C00E54CAB598}" type="slidenum">
              <a:rPr kumimoji="1" lang="zh-TW" altLang="en-US">
                <a:effectLst>
                  <a:outerShdw blurRad="38100" dist="38100" dir="2700000" algn="tl">
                    <a:srgbClr val="000000"/>
                  </a:outerShdw>
                </a:effectLst>
                <a:ea typeface="華康細圓體" pitchFamily="49" charset="-120"/>
                <a:cs typeface="+mj-cs"/>
              </a:rPr>
              <a:pPr>
                <a:defRPr/>
              </a:pPr>
              <a:t>99</a:t>
            </a:fld>
            <a:endParaRPr kumimoji="1" lang="en-US" altLang="zh-TW">
              <a:effectLst>
                <a:outerShdw blurRad="38100" dist="38100" dir="2700000" algn="tl">
                  <a:srgbClr val="000000"/>
                </a:outerShdw>
              </a:effectLst>
              <a:ea typeface="華康細圓體" pitchFamily="49" charset="-120"/>
              <a:cs typeface="+mj-cs"/>
            </a:endParaRPr>
          </a:p>
        </p:txBody>
      </p:sp>
      <p:sp>
        <p:nvSpPr>
          <p:cNvPr id="100356" name="Rectangle 2"/>
          <p:cNvSpPr>
            <a:spLocks noChangeArrowheads="1"/>
          </p:cNvSpPr>
          <p:nvPr/>
        </p:nvSpPr>
        <p:spPr bwMode="auto">
          <a:xfrm>
            <a:off x="0" y="2420888"/>
            <a:ext cx="9144000" cy="3852862"/>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p:spPr>
        <p:txBody>
          <a:bodyPr wrap="none" anchor="ctr"/>
          <a:lstStyle/>
          <a:p>
            <a:endParaRPr lang="zh-TW" altLang="en-US"/>
          </a:p>
        </p:txBody>
      </p:sp>
      <p:sp>
        <p:nvSpPr>
          <p:cNvPr id="281603" name="Rectangle 3"/>
          <p:cNvSpPr>
            <a:spLocks noGrp="1" noChangeArrowheads="1"/>
          </p:cNvSpPr>
          <p:nvPr>
            <p:ph type="title"/>
          </p:nvPr>
        </p:nvSpPr>
        <p:spPr>
          <a:xfrm>
            <a:off x="251520" y="260648"/>
            <a:ext cx="8568952" cy="1224136"/>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Tabular Approach: Step 1</a:t>
            </a:r>
          </a:p>
        </p:txBody>
      </p:sp>
      <p:sp>
        <p:nvSpPr>
          <p:cNvPr id="281604" name="Rectangle 4"/>
          <p:cNvSpPr>
            <a:spLocks noGrp="1" noChangeArrowheads="1"/>
          </p:cNvSpPr>
          <p:nvPr>
            <p:ph type="body" idx="1"/>
          </p:nvPr>
        </p:nvSpPr>
        <p:spPr>
          <a:xfrm>
            <a:off x="0" y="2562225"/>
            <a:ext cx="9144000" cy="3592513"/>
          </a:xfrm>
        </p:spPr>
        <p:txBody>
          <a:bodyPr/>
          <a:lstStyle/>
          <a:p>
            <a:pPr eaLnBrk="1" hangingPunct="1">
              <a:buFont typeface="Wingdings" pitchFamily="2" charset="2"/>
              <a:buNone/>
              <a:defRPr/>
            </a:pPr>
            <a:r>
              <a:rPr lang="zh-TW" altLang="en-US" sz="2400" dirty="0" smtClean="0"/>
              <a:t>    </a:t>
            </a:r>
            <a:r>
              <a:rPr lang="zh-TW" altLang="en-US" sz="2800" dirty="0" smtClean="0"/>
              <a:t>(1)	           (2)              (3)      	        (4)   	        (5)</a:t>
            </a:r>
          </a:p>
          <a:p>
            <a:pPr eaLnBrk="1" hangingPunct="1">
              <a:buFont typeface="Wingdings" pitchFamily="2" charset="2"/>
              <a:buNone/>
              <a:defRPr/>
            </a:pPr>
            <a:r>
              <a:rPr lang="zh-TW" altLang="en-US" sz="2800" dirty="0" smtClean="0"/>
              <a:t>                  </a:t>
            </a:r>
            <a:r>
              <a:rPr lang="en-US" altLang="zh-TW" sz="2800" dirty="0" smtClean="0"/>
              <a:t>Prior	        Conditional</a:t>
            </a:r>
          </a:p>
          <a:p>
            <a:pPr eaLnBrk="1" hangingPunct="1">
              <a:buFont typeface="Wingdings" pitchFamily="2" charset="2"/>
              <a:buNone/>
              <a:defRPr/>
            </a:pPr>
            <a:r>
              <a:rPr lang="en-US" altLang="zh-TW" sz="2800" dirty="0" smtClean="0"/>
              <a:t>Events        Prob.            Prob.</a:t>
            </a:r>
          </a:p>
          <a:p>
            <a:pPr eaLnBrk="1" hangingPunct="1">
              <a:buFont typeface="Wingdings" pitchFamily="2" charset="2"/>
              <a:buNone/>
              <a:defRPr/>
            </a:pPr>
            <a:r>
              <a:rPr lang="en-US" altLang="zh-TW" sz="2800" dirty="0" smtClean="0"/>
              <a:t>    </a:t>
            </a:r>
            <a:r>
              <a:rPr lang="en-US" altLang="zh-TW" sz="2800" i="1" dirty="0" smtClean="0">
                <a:latin typeface="Times New Roman" pitchFamily="18" charset="0"/>
              </a:rPr>
              <a:t>A</a:t>
            </a:r>
            <a:r>
              <a:rPr lang="en-US" altLang="zh-TW" sz="2800" i="1" baseline="-25000" dirty="0" smtClean="0">
                <a:latin typeface="Times New Roman" pitchFamily="18" charset="0"/>
              </a:rPr>
              <a:t>i</a:t>
            </a:r>
            <a:r>
              <a:rPr lang="en-US" altLang="zh-TW" sz="2800" dirty="0" smtClean="0">
                <a:latin typeface="Times New Roman" pitchFamily="18" charset="0"/>
              </a:rPr>
              <a:t>  </a:t>
            </a:r>
            <a:r>
              <a:rPr lang="en-US" altLang="zh-TW" sz="2800" dirty="0" smtClean="0"/>
              <a:t>          </a:t>
            </a:r>
            <a:r>
              <a:rPr lang="en-US" altLang="zh-TW" sz="2800" i="1" dirty="0" smtClean="0">
                <a:latin typeface="Times New Roman" pitchFamily="18" charset="0"/>
              </a:rPr>
              <a:t>P</a:t>
            </a:r>
            <a:r>
              <a:rPr lang="en-US" altLang="zh-TW" sz="2800" dirty="0" smtClean="0"/>
              <a:t>(</a:t>
            </a:r>
            <a:r>
              <a:rPr lang="en-US" altLang="zh-TW" sz="2800" i="1" dirty="0" smtClean="0">
                <a:latin typeface="Times New Roman" pitchFamily="18" charset="0"/>
              </a:rPr>
              <a:t>A</a:t>
            </a:r>
            <a:r>
              <a:rPr lang="en-US" altLang="zh-TW" sz="2800" i="1" baseline="-25000" dirty="0" smtClean="0">
                <a:latin typeface="Times New Roman" pitchFamily="18" charset="0"/>
              </a:rPr>
              <a:t>i</a:t>
            </a:r>
            <a:r>
              <a:rPr lang="en-US" altLang="zh-TW" sz="2800" dirty="0" smtClean="0"/>
              <a:t>)	   </a:t>
            </a:r>
            <a:r>
              <a:rPr lang="en-US" altLang="zh-TW" sz="2800" i="1" dirty="0" smtClean="0">
                <a:latin typeface="Times New Roman" pitchFamily="18" charset="0"/>
              </a:rPr>
              <a:t>P</a:t>
            </a:r>
            <a:r>
              <a:rPr lang="en-US" altLang="zh-TW" sz="2800" dirty="0" smtClean="0"/>
              <a:t>(</a:t>
            </a:r>
            <a:r>
              <a:rPr lang="en-US" altLang="zh-TW" sz="2800" i="1" dirty="0" err="1" smtClean="0">
                <a:latin typeface="Times New Roman" pitchFamily="18" charset="0"/>
              </a:rPr>
              <a:t>B</a:t>
            </a:r>
            <a:r>
              <a:rPr lang="en-US" altLang="zh-TW" sz="2800" dirty="0" err="1" smtClean="0"/>
              <a:t>|</a:t>
            </a:r>
            <a:r>
              <a:rPr lang="en-US" altLang="zh-TW" sz="2800" i="1" dirty="0" err="1" smtClean="0">
                <a:latin typeface="Times New Roman" pitchFamily="18" charset="0"/>
              </a:rPr>
              <a:t>A</a:t>
            </a:r>
            <a:r>
              <a:rPr lang="en-US" altLang="zh-TW" sz="2800" i="1" baseline="-25000" dirty="0" err="1" smtClean="0">
                <a:latin typeface="Times New Roman" pitchFamily="18" charset="0"/>
              </a:rPr>
              <a:t>i</a:t>
            </a:r>
            <a:r>
              <a:rPr lang="en-US" altLang="zh-TW" sz="2800" dirty="0" smtClean="0"/>
              <a:t>)</a:t>
            </a:r>
          </a:p>
          <a:p>
            <a:pPr eaLnBrk="1" hangingPunct="1">
              <a:buFont typeface="Wingdings" pitchFamily="2" charset="2"/>
              <a:buNone/>
              <a:defRPr/>
            </a:pPr>
            <a:r>
              <a:rPr lang="en-US" altLang="zh-TW" sz="2800" i="1" dirty="0" smtClean="0"/>
              <a:t>    </a:t>
            </a:r>
            <a:r>
              <a:rPr lang="en-US" altLang="zh-TW" sz="2800" i="1" dirty="0" smtClean="0">
                <a:latin typeface="Times New Roman" pitchFamily="18" charset="0"/>
              </a:rPr>
              <a:t>A	</a:t>
            </a:r>
            <a:r>
              <a:rPr lang="en-US" altLang="zh-TW" sz="2800" i="1" dirty="0" smtClean="0"/>
              <a:t>	   </a:t>
            </a:r>
            <a:r>
              <a:rPr lang="en-US" altLang="zh-TW" sz="2800" dirty="0" smtClean="0"/>
              <a:t>.1		     .52	</a:t>
            </a:r>
          </a:p>
          <a:p>
            <a:pPr eaLnBrk="1" hangingPunct="1">
              <a:buFont typeface="Wingdings" pitchFamily="2" charset="2"/>
              <a:buNone/>
              <a:defRPr/>
            </a:pPr>
            <a:r>
              <a:rPr lang="en-US" altLang="zh-TW" sz="2800" i="1" dirty="0" smtClean="0"/>
              <a:t>    </a:t>
            </a:r>
            <a:r>
              <a:rPr lang="en-US" altLang="zh-TW" sz="2800" i="1" dirty="0" smtClean="0">
                <a:latin typeface="Times New Roman" pitchFamily="18" charset="0"/>
              </a:rPr>
              <a:t>A</a:t>
            </a:r>
            <a:r>
              <a:rPr lang="en-US" altLang="zh-TW" sz="2800" i="1" baseline="30000" dirty="0" smtClean="0">
                <a:latin typeface="Times New Roman" pitchFamily="18" charset="0"/>
              </a:rPr>
              <a:t>C</a:t>
            </a:r>
            <a:r>
              <a:rPr lang="en-US" altLang="zh-TW" sz="2800" i="1" dirty="0" smtClean="0"/>
              <a:t>		   </a:t>
            </a:r>
            <a:r>
              <a:rPr lang="en-US" altLang="zh-TW" sz="2800" dirty="0" smtClean="0"/>
              <a:t>.9		     .23	</a:t>
            </a:r>
            <a:endParaRPr lang="en-US" altLang="zh-TW" sz="2800" u="sng" dirty="0" smtClean="0"/>
          </a:p>
          <a:p>
            <a:pPr lvl="3" eaLnBrk="1" hangingPunct="1">
              <a:buFont typeface="Wingdings" pitchFamily="2" charset="2"/>
              <a:buNone/>
              <a:defRPr/>
            </a:pPr>
            <a:r>
              <a:rPr lang="en-US" altLang="zh-TW" sz="2800" dirty="0" smtClean="0"/>
              <a:t>      </a:t>
            </a:r>
            <a:r>
              <a:rPr lang="en-US" altLang="zh-TW" sz="2800" dirty="0" smtClean="0">
                <a:cs typeface="+mn-cs"/>
              </a:rPr>
              <a:t>1.0</a:t>
            </a:r>
            <a:endParaRPr lang="zh-TW" altLang="en-US" sz="2800" dirty="0">
              <a:cs typeface="+mn-cs"/>
            </a:endParaRPr>
          </a:p>
        </p:txBody>
      </p:sp>
      <p:sp>
        <p:nvSpPr>
          <p:cNvPr id="281605" name="Line 5"/>
          <p:cNvSpPr>
            <a:spLocks noChangeShapeType="1"/>
          </p:cNvSpPr>
          <p:nvPr/>
        </p:nvSpPr>
        <p:spPr bwMode="auto">
          <a:xfrm flipV="1">
            <a:off x="0" y="4641850"/>
            <a:ext cx="9144000" cy="0"/>
          </a:xfrm>
          <a:prstGeom prst="line">
            <a:avLst/>
          </a:prstGeom>
          <a:noFill/>
          <a:ln w="28575">
            <a:solidFill>
              <a:schemeClr val="tx1"/>
            </a:solidFill>
            <a:round/>
            <a:headEnd/>
            <a:tailEnd/>
          </a:ln>
          <a:effectLst>
            <a:outerShdw dist="35921" dir="2700000" algn="ctr" rotWithShape="0">
              <a:srgbClr val="000000"/>
            </a:outerShdw>
          </a:effectLst>
        </p:spPr>
        <p:txBody>
          <a:bodyPr/>
          <a:lstStyle/>
          <a:p>
            <a:pPr>
              <a:defRPr/>
            </a:pPr>
            <a:endParaRPr lang="zh-TW" altLang="en-US"/>
          </a:p>
        </p:txBody>
      </p:sp>
      <p:sp>
        <p:nvSpPr>
          <p:cNvPr id="100360" name="Line 6"/>
          <p:cNvSpPr>
            <a:spLocks noChangeShapeType="1"/>
          </p:cNvSpPr>
          <p:nvPr/>
        </p:nvSpPr>
        <p:spPr bwMode="auto">
          <a:xfrm>
            <a:off x="0" y="5649913"/>
            <a:ext cx="9144000" cy="0"/>
          </a:xfrm>
          <a:prstGeom prst="line">
            <a:avLst/>
          </a:prstGeom>
          <a:noFill/>
          <a:ln w="28575">
            <a:solidFill>
              <a:schemeClr val="tx1"/>
            </a:solidFill>
            <a:round/>
            <a:headEnd/>
            <a:tailEnd/>
          </a:ln>
        </p:spPr>
        <p:txBody>
          <a:bodyPr/>
          <a:lstStyle/>
          <a:p>
            <a:endParaRPr lang="zh-TW" altLang="en-US"/>
          </a:p>
        </p:txBody>
      </p:sp>
      <p:sp>
        <p:nvSpPr>
          <p:cNvPr id="281607" name="Text Box 7"/>
          <p:cNvSpPr txBox="1">
            <a:spLocks noChangeArrowheads="1"/>
          </p:cNvSpPr>
          <p:nvPr/>
        </p:nvSpPr>
        <p:spPr bwMode="auto">
          <a:xfrm>
            <a:off x="1475308" y="1556792"/>
            <a:ext cx="6049020" cy="701675"/>
          </a:xfrm>
          <a:prstGeom prst="rect">
            <a:avLst/>
          </a:prstGeom>
          <a:solidFill>
            <a:srgbClr val="221100"/>
          </a:solidFill>
          <a:ln w="12700">
            <a:solidFill>
              <a:schemeClr val="tx1"/>
            </a:solidFill>
            <a:miter lim="800000"/>
            <a:headEnd/>
            <a:tailEnd/>
          </a:ln>
          <a:effectLst/>
        </p:spPr>
        <p:txBody>
          <a:bodyPr wrap="square">
            <a:spAutoFit/>
          </a:bodyPr>
          <a:lstStyle/>
          <a:p>
            <a:pPr algn="ctr">
              <a:spcBef>
                <a:spcPct val="50000"/>
              </a:spcBef>
              <a:defRPr/>
            </a:pPr>
            <a:r>
              <a:rPr lang="en-US" altLang="zh-TW" sz="4000" dirty="0">
                <a:effectLst>
                  <a:outerShdw blurRad="38100" dist="38100" dir="2700000" algn="tl">
                    <a:srgbClr val="000000"/>
                  </a:outerShdw>
                </a:effectLst>
              </a:rPr>
              <a:t>Assume event </a:t>
            </a:r>
            <a:r>
              <a:rPr lang="en-US" altLang="zh-TW" sz="4000" i="1" dirty="0">
                <a:effectLst>
                  <a:outerShdw blurRad="38100" dist="38100" dir="2700000" algn="tl">
                    <a:srgbClr val="000000"/>
                  </a:outerShdw>
                </a:effectLst>
                <a:latin typeface="Times New Roman" pitchFamily="18" charset="0"/>
              </a:rPr>
              <a:t>B</a:t>
            </a:r>
            <a:r>
              <a:rPr lang="en-US" altLang="zh-TW" sz="4000" dirty="0">
                <a:effectLst>
                  <a:outerShdw blurRad="38100" dist="38100" dir="2700000" algn="tl">
                    <a:srgbClr val="000000"/>
                  </a:outerShdw>
                </a:effectLst>
              </a:rPr>
              <a:t> occurs</a:t>
            </a:r>
          </a:p>
        </p:txBody>
      </p:sp>
    </p:spTree>
    <p:extLst>
      <p:ext uri="{BB962C8B-B14F-4D97-AF65-F5344CB8AC3E}">
        <p14:creationId xmlns:p14="http://schemas.microsoft.com/office/powerpoint/2010/main" val="2248883491"/>
      </p:ext>
    </p:extLst>
  </p:cSld>
  <p:clrMapOvr>
    <a:masterClrMapping/>
  </p:clrMapOvr>
  <p:transition>
    <p:dissolv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Balance">
  <a:themeElements>
    <a:clrScheme name="Balance 12">
      <a:dk1>
        <a:srgbClr val="003300"/>
      </a:dk1>
      <a:lt1>
        <a:srgbClr val="FFFFFF"/>
      </a:lt1>
      <a:dk2>
        <a:srgbClr val="4D6A2A"/>
      </a:dk2>
      <a:lt2>
        <a:srgbClr val="CCFF99"/>
      </a:lt2>
      <a:accent1>
        <a:srgbClr val="2EB62E"/>
      </a:accent1>
      <a:accent2>
        <a:srgbClr val="FF9900"/>
      </a:accent2>
      <a:accent3>
        <a:srgbClr val="B2B9AC"/>
      </a:accent3>
      <a:accent4>
        <a:srgbClr val="DADADA"/>
      </a:accent4>
      <a:accent5>
        <a:srgbClr val="ADD7AD"/>
      </a:accent5>
      <a:accent6>
        <a:srgbClr val="E78A00"/>
      </a:accent6>
      <a:hlink>
        <a:srgbClr val="FFFF00"/>
      </a:hlink>
      <a:folHlink>
        <a:srgbClr val="FF9900"/>
      </a:folHlink>
    </a:clrScheme>
    <a:fontScheme name="Balance">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clrMap bg1="dk2" tx1="lt1" bg2="dk1" tx2="lt2" accent1="accent1" accent2="accent2" accent3="accent3" accent4="accent4" accent5="accent5" accent6="accent6" hlink="hlink" folHlink="folHlink"/>
    </a:extraClrScheme>
    <a:extraClrScheme>
      <a:clrScheme name="Balance 2">
        <a:dk1>
          <a:srgbClr val="660000"/>
        </a:dk1>
        <a:lt1>
          <a:srgbClr val="FFFFFF"/>
        </a:lt1>
        <a:dk2>
          <a:srgbClr val="800000"/>
        </a:dk2>
        <a:lt2>
          <a:srgbClr val="FFFFCC"/>
        </a:lt2>
        <a:accent1>
          <a:srgbClr val="CC6600"/>
        </a:accent1>
        <a:accent2>
          <a:srgbClr val="BE7960"/>
        </a:accent2>
        <a:accent3>
          <a:srgbClr val="C0AAAA"/>
        </a:accent3>
        <a:accent4>
          <a:srgbClr val="DADADA"/>
        </a:accent4>
        <a:accent5>
          <a:srgbClr val="E2B8AA"/>
        </a:accent5>
        <a:accent6>
          <a:srgbClr val="AC6D56"/>
        </a:accent6>
        <a:hlink>
          <a:srgbClr val="FFFF99"/>
        </a:hlink>
        <a:folHlink>
          <a:srgbClr val="E5B325"/>
        </a:folHlink>
      </a:clrScheme>
      <a:clrMap bg1="dk2" tx1="lt1" bg2="dk1" tx2="lt2" accent1="accent1" accent2="accent2" accent3="accent3" accent4="accent4" accent5="accent5" accent6="accent6" hlink="hlink" folHlink="folHlink"/>
    </a:extraClrScheme>
    <a:extraClrScheme>
      <a:clrScheme name="Balance 3">
        <a:dk1>
          <a:srgbClr val="003300"/>
        </a:dk1>
        <a:lt1>
          <a:srgbClr val="FFFFFF"/>
        </a:lt1>
        <a:dk2>
          <a:srgbClr val="4D6A2A"/>
        </a:dk2>
        <a:lt2>
          <a:srgbClr val="CCFF99"/>
        </a:lt2>
        <a:accent1>
          <a:srgbClr val="2EB62E"/>
        </a:accent1>
        <a:accent2>
          <a:srgbClr val="527C3A"/>
        </a:accent2>
        <a:accent3>
          <a:srgbClr val="B2B9AC"/>
        </a:accent3>
        <a:accent4>
          <a:srgbClr val="DADADA"/>
        </a:accent4>
        <a:accent5>
          <a:srgbClr val="ADD7AD"/>
        </a:accent5>
        <a:accent6>
          <a:srgbClr val="497034"/>
        </a:accent6>
        <a:hlink>
          <a:srgbClr val="DDD800"/>
        </a:hlink>
        <a:folHlink>
          <a:srgbClr val="009999"/>
        </a:folHlink>
      </a:clrScheme>
      <a:clrMap bg1="dk2" tx1="lt1" bg2="dk1" tx2="lt2" accent1="accent1" accent2="accent2" accent3="accent3" accent4="accent4" accent5="accent5" accent6="accent6" hlink="hlink" folHlink="folHlink"/>
    </a:extraClrScheme>
    <a:extraClrScheme>
      <a:clrScheme name="Balance 4">
        <a:dk1>
          <a:srgbClr val="005A58"/>
        </a:dk1>
        <a:lt1>
          <a:srgbClr val="FFFFFF"/>
        </a:lt1>
        <a:dk2>
          <a:srgbClr val="00716E"/>
        </a:dk2>
        <a:lt2>
          <a:srgbClr val="FFFF99"/>
        </a:lt2>
        <a:accent1>
          <a:srgbClr val="2DB3B0"/>
        </a:accent1>
        <a:accent2>
          <a:srgbClr val="6D6FC7"/>
        </a:accent2>
        <a:accent3>
          <a:srgbClr val="AABBBA"/>
        </a:accent3>
        <a:accent4>
          <a:srgbClr val="DADADA"/>
        </a:accent4>
        <a:accent5>
          <a:srgbClr val="ADD6D4"/>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lance 5">
        <a:dk1>
          <a:srgbClr val="003366"/>
        </a:dk1>
        <a:lt1>
          <a:srgbClr val="FFFFFF"/>
        </a:lt1>
        <a:dk2>
          <a:srgbClr val="2B5481"/>
        </a:dk2>
        <a:lt2>
          <a:srgbClr val="E5FFFF"/>
        </a:lt2>
        <a:accent1>
          <a:srgbClr val="336699"/>
        </a:accent1>
        <a:accent2>
          <a:srgbClr val="00B000"/>
        </a:accent2>
        <a:accent3>
          <a:srgbClr val="ACB3C1"/>
        </a:accent3>
        <a:accent4>
          <a:srgbClr val="DADADA"/>
        </a:accent4>
        <a:accent5>
          <a:srgbClr val="ADB8CA"/>
        </a:accent5>
        <a:accent6>
          <a:srgbClr val="009F00"/>
        </a:accent6>
        <a:hlink>
          <a:srgbClr val="00CCFF"/>
        </a:hlink>
        <a:folHlink>
          <a:srgbClr val="B5FFFB"/>
        </a:folHlink>
      </a:clrScheme>
      <a:clrMap bg1="dk2" tx1="lt1" bg2="dk1" tx2="lt2" accent1="accent1" accent2="accent2" accent3="accent3" accent4="accent4" accent5="accent5" accent6="accent6" hlink="hlink" folHlink="folHlink"/>
    </a:extraClrScheme>
    <a:extraClrScheme>
      <a:clrScheme name="Balance 6">
        <a:dk1>
          <a:srgbClr val="2F2D25"/>
        </a:dk1>
        <a:lt1>
          <a:srgbClr val="FFFFFF"/>
        </a:lt1>
        <a:dk2>
          <a:srgbClr val="656151"/>
        </a:dk2>
        <a:lt2>
          <a:srgbClr val="FFFFCC"/>
        </a:lt2>
        <a:accent1>
          <a:srgbClr val="818173"/>
        </a:accent1>
        <a:accent2>
          <a:srgbClr val="809EA8"/>
        </a:accent2>
        <a:accent3>
          <a:srgbClr val="B8B7B3"/>
        </a:accent3>
        <a:accent4>
          <a:srgbClr val="DADADA"/>
        </a:accent4>
        <a:accent5>
          <a:srgbClr val="C1C1BC"/>
        </a:accent5>
        <a:accent6>
          <a:srgbClr val="738F98"/>
        </a:accent6>
        <a:hlink>
          <a:srgbClr val="E2C86A"/>
        </a:hlink>
        <a:folHlink>
          <a:srgbClr val="B7B6A3"/>
        </a:folHlink>
      </a:clrScheme>
      <a:clrMap bg1="dk2" tx1="lt1" bg2="dk1" tx2="lt2" accent1="accent1" accent2="accent2" accent3="accent3" accent4="accent4" accent5="accent5" accent6="accent6" hlink="hlink" folHlink="folHlink"/>
    </a:extraClrScheme>
    <a:extraClrScheme>
      <a:clrScheme name="Balance 7">
        <a:dk1>
          <a:srgbClr val="B4AF80"/>
        </a:dk1>
        <a:lt1>
          <a:srgbClr val="FFFFFF"/>
        </a:lt1>
        <a:dk2>
          <a:srgbClr val="C8C6A2"/>
        </a:dk2>
        <a:lt2>
          <a:srgbClr val="827F4C"/>
        </a:lt2>
        <a:accent1>
          <a:srgbClr val="7C784E"/>
        </a:accent1>
        <a:accent2>
          <a:srgbClr val="A2A4AC"/>
        </a:accent2>
        <a:accent3>
          <a:srgbClr val="E0DFCE"/>
        </a:accent3>
        <a:accent4>
          <a:srgbClr val="DADADA"/>
        </a:accent4>
        <a:accent5>
          <a:srgbClr val="BFBEB2"/>
        </a:accent5>
        <a:accent6>
          <a:srgbClr val="92949B"/>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Balance 8">
        <a:dk1>
          <a:srgbClr val="000000"/>
        </a:dk1>
        <a:lt1>
          <a:srgbClr val="DDDDDD"/>
        </a:lt1>
        <a:dk2>
          <a:srgbClr val="000000"/>
        </a:dk2>
        <a:lt2>
          <a:srgbClr val="B8B7D1"/>
        </a:lt2>
        <a:accent1>
          <a:srgbClr val="F1F0F4"/>
        </a:accent1>
        <a:accent2>
          <a:srgbClr val="C1BCFC"/>
        </a:accent2>
        <a:accent3>
          <a:srgbClr val="EBEBEB"/>
        </a:accent3>
        <a:accent4>
          <a:srgbClr val="000000"/>
        </a:accent4>
        <a:accent5>
          <a:srgbClr val="F7F6F8"/>
        </a:accent5>
        <a:accent6>
          <a:srgbClr val="AFAAE4"/>
        </a:accent6>
        <a:hlink>
          <a:srgbClr val="5454C6"/>
        </a:hlink>
        <a:folHlink>
          <a:srgbClr val="6A6F86"/>
        </a:folHlink>
      </a:clrScheme>
      <a:clrMap bg1="lt1" tx1="dk1" bg2="lt2" tx2="dk2" accent1="accent1" accent2="accent2" accent3="accent3" accent4="accent4" accent5="accent5" accent6="accent6" hlink="hlink" folHlink="folHlink"/>
    </a:extraClrScheme>
    <a:extraClrScheme>
      <a:clrScheme name="Balance 9">
        <a:dk1>
          <a:srgbClr val="000000"/>
        </a:dk1>
        <a:lt1>
          <a:srgbClr val="FFFFFF"/>
        </a:lt1>
        <a:dk2>
          <a:srgbClr val="00A29E"/>
        </a:dk2>
        <a:lt2>
          <a:srgbClr val="CBCBCB"/>
        </a:lt2>
        <a:accent1>
          <a:srgbClr val="E5E5FF"/>
        </a:accent1>
        <a:accent2>
          <a:srgbClr val="79CD6B"/>
        </a:accent2>
        <a:accent3>
          <a:srgbClr val="FFFFFF"/>
        </a:accent3>
        <a:accent4>
          <a:srgbClr val="000000"/>
        </a:accent4>
        <a:accent5>
          <a:srgbClr val="F0F0FF"/>
        </a:accent5>
        <a:accent6>
          <a:srgbClr val="6DBA60"/>
        </a:accent6>
        <a:hlink>
          <a:srgbClr val="4477DE"/>
        </a:hlink>
        <a:folHlink>
          <a:srgbClr val="65498F"/>
        </a:folHlink>
      </a:clrScheme>
      <a:clrMap bg1="lt1" tx1="dk1" bg2="lt2" tx2="dk2" accent1="accent1" accent2="accent2" accent3="accent3" accent4="accent4" accent5="accent5" accent6="accent6" hlink="hlink" folHlink="folHlink"/>
    </a:extraClrScheme>
    <a:extraClrScheme>
      <a:clrScheme name="Balance 10">
        <a:dk1>
          <a:srgbClr val="003300"/>
        </a:dk1>
        <a:lt1>
          <a:srgbClr val="FFFFFF"/>
        </a:lt1>
        <a:dk2>
          <a:srgbClr val="4D6A2A"/>
        </a:dk2>
        <a:lt2>
          <a:srgbClr val="CCFF99"/>
        </a:lt2>
        <a:accent1>
          <a:srgbClr val="2EB62E"/>
        </a:accent1>
        <a:accent2>
          <a:srgbClr val="FF9900"/>
        </a:accent2>
        <a:accent3>
          <a:srgbClr val="B2B9AC"/>
        </a:accent3>
        <a:accent4>
          <a:srgbClr val="DADADA"/>
        </a:accent4>
        <a:accent5>
          <a:srgbClr val="ADD7AD"/>
        </a:accent5>
        <a:accent6>
          <a:srgbClr val="E78A00"/>
        </a:accent6>
        <a:hlink>
          <a:srgbClr val="DDD800"/>
        </a:hlink>
        <a:folHlink>
          <a:srgbClr val="FF66FF"/>
        </a:folHlink>
      </a:clrScheme>
      <a:clrMap bg1="dk2" tx1="lt1" bg2="dk1" tx2="lt2" accent1="accent1" accent2="accent2" accent3="accent3" accent4="accent4" accent5="accent5" accent6="accent6" hlink="hlink" folHlink="folHlink"/>
    </a:extraClrScheme>
    <a:extraClrScheme>
      <a:clrScheme name="Balance 11">
        <a:dk1>
          <a:srgbClr val="003300"/>
        </a:dk1>
        <a:lt1>
          <a:srgbClr val="FFFFFF"/>
        </a:lt1>
        <a:dk2>
          <a:srgbClr val="4D6A2A"/>
        </a:dk2>
        <a:lt2>
          <a:srgbClr val="CCFF99"/>
        </a:lt2>
        <a:accent1>
          <a:srgbClr val="2EB62E"/>
        </a:accent1>
        <a:accent2>
          <a:srgbClr val="FF9900"/>
        </a:accent2>
        <a:accent3>
          <a:srgbClr val="B2B9AC"/>
        </a:accent3>
        <a:accent4>
          <a:srgbClr val="DADADA"/>
        </a:accent4>
        <a:accent5>
          <a:srgbClr val="ADD7AD"/>
        </a:accent5>
        <a:accent6>
          <a:srgbClr val="E78A00"/>
        </a:accent6>
        <a:hlink>
          <a:srgbClr val="DDD800"/>
        </a:hlink>
        <a:folHlink>
          <a:srgbClr val="FF9900"/>
        </a:folHlink>
      </a:clrScheme>
      <a:clrMap bg1="dk2" tx1="lt1" bg2="dk1" tx2="lt2" accent1="accent1" accent2="accent2" accent3="accent3" accent4="accent4" accent5="accent5" accent6="accent6" hlink="hlink" folHlink="folHlink"/>
    </a:extraClrScheme>
    <a:extraClrScheme>
      <a:clrScheme name="Balance 12">
        <a:dk1>
          <a:srgbClr val="003300"/>
        </a:dk1>
        <a:lt1>
          <a:srgbClr val="FFFFFF"/>
        </a:lt1>
        <a:dk2>
          <a:srgbClr val="4D6A2A"/>
        </a:dk2>
        <a:lt2>
          <a:srgbClr val="CCFF99"/>
        </a:lt2>
        <a:accent1>
          <a:srgbClr val="2EB62E"/>
        </a:accent1>
        <a:accent2>
          <a:srgbClr val="FF9900"/>
        </a:accent2>
        <a:accent3>
          <a:srgbClr val="B2B9AC"/>
        </a:accent3>
        <a:accent4>
          <a:srgbClr val="DADADA"/>
        </a:accent4>
        <a:accent5>
          <a:srgbClr val="ADD7AD"/>
        </a:accent5>
        <a:accent6>
          <a:srgbClr val="E78A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Stat_2007_a_01</Template>
  <TotalTime>8128</TotalTime>
  <Words>6030</Words>
  <Application>Microsoft Office PowerPoint</Application>
  <PresentationFormat>如螢幕大小 (4:3)</PresentationFormat>
  <Paragraphs>1536</Paragraphs>
  <Slides>135</Slides>
  <Notes>20</Notes>
  <HiddenSlides>0</HiddenSlides>
  <MMClips>0</MMClips>
  <ScaleCrop>false</ScaleCrop>
  <HeadingPairs>
    <vt:vector size="8" baseType="variant">
      <vt:variant>
        <vt:lpstr>使用字型</vt:lpstr>
      </vt:variant>
      <vt:variant>
        <vt:i4>12</vt:i4>
      </vt:variant>
      <vt:variant>
        <vt:lpstr>佈景主題</vt:lpstr>
      </vt:variant>
      <vt:variant>
        <vt:i4>1</vt:i4>
      </vt:variant>
      <vt:variant>
        <vt:lpstr>內嵌 OLE 伺服程式</vt:lpstr>
      </vt:variant>
      <vt:variant>
        <vt:i4>3</vt:i4>
      </vt:variant>
      <vt:variant>
        <vt:lpstr>投影片標題</vt:lpstr>
      </vt:variant>
      <vt:variant>
        <vt:i4>135</vt:i4>
      </vt:variant>
    </vt:vector>
  </HeadingPairs>
  <TitlesOfParts>
    <vt:vector size="151" baseType="lpstr">
      <vt:lpstr>華康細圓體</vt:lpstr>
      <vt:lpstr>新細明體</vt:lpstr>
      <vt:lpstr>Arial</vt:lpstr>
      <vt:lpstr>Arial Narrow</vt:lpstr>
      <vt:lpstr>Book Antiqua</vt:lpstr>
      <vt:lpstr>MT Extra</vt:lpstr>
      <vt:lpstr>Symbol</vt:lpstr>
      <vt:lpstr>Tahoma</vt:lpstr>
      <vt:lpstr>Times</vt:lpstr>
      <vt:lpstr>Times New Roman</vt:lpstr>
      <vt:lpstr>Verdana</vt:lpstr>
      <vt:lpstr>Wingdings</vt:lpstr>
      <vt:lpstr>Balance</vt:lpstr>
      <vt:lpstr>多媒體項目</vt:lpstr>
      <vt:lpstr>點陣圖影像</vt:lpstr>
      <vt:lpstr>方程式</vt:lpstr>
      <vt:lpstr>Chapter 6: Probability</vt:lpstr>
      <vt:lpstr>Gambling and Probability</vt:lpstr>
      <vt:lpstr>Agenda</vt:lpstr>
      <vt:lpstr>Probability Theory</vt:lpstr>
      <vt:lpstr>Random Experiment</vt:lpstr>
      <vt:lpstr>Characteristics of Probability</vt:lpstr>
      <vt:lpstr>Determining Sample Space</vt:lpstr>
      <vt:lpstr>Example</vt:lpstr>
      <vt:lpstr>Outcome and Sample Space</vt:lpstr>
      <vt:lpstr>Simple Event and Event</vt:lpstr>
      <vt:lpstr>Event and Sample Space</vt:lpstr>
      <vt:lpstr>Example</vt:lpstr>
      <vt:lpstr>Properties of Probability</vt:lpstr>
      <vt:lpstr>Probability of an Event A</vt:lpstr>
      <vt:lpstr>Assigning Probability</vt:lpstr>
      <vt:lpstr>Agenda</vt:lpstr>
      <vt:lpstr>Probability of Combinations of Events</vt:lpstr>
      <vt:lpstr>Contingency Table (列聯表)</vt:lpstr>
      <vt:lpstr>Example</vt:lpstr>
      <vt:lpstr>Probability Computation</vt:lpstr>
      <vt:lpstr>The Joint Probability  1/2</vt:lpstr>
      <vt:lpstr>The Joint Probability  2/2</vt:lpstr>
      <vt:lpstr>The Marginal Probability</vt:lpstr>
      <vt:lpstr>The Marginal Probability</vt:lpstr>
      <vt:lpstr>Define the Following Events</vt:lpstr>
      <vt:lpstr>Conditional Probability</vt:lpstr>
      <vt:lpstr>Independent and Dependent Events  1/2</vt:lpstr>
      <vt:lpstr>Independent vs. Dependent Events  2/2</vt:lpstr>
      <vt:lpstr>Example</vt:lpstr>
      <vt:lpstr>Example: Equal Opportunity</vt:lpstr>
      <vt:lpstr>Independent vs. Dependent</vt:lpstr>
      <vt:lpstr>Mutually Exclusive Events</vt:lpstr>
      <vt:lpstr>The Intersection</vt:lpstr>
      <vt:lpstr>Note</vt:lpstr>
      <vt:lpstr>Independent vs. Mutually Exclusive</vt:lpstr>
      <vt:lpstr>Example</vt:lpstr>
      <vt:lpstr>Agenda</vt:lpstr>
      <vt:lpstr>Probability Rules</vt:lpstr>
      <vt:lpstr>Complement Rule</vt:lpstr>
      <vt:lpstr>Probability Rules</vt:lpstr>
      <vt:lpstr>Addition Rule—2 Events</vt:lpstr>
      <vt:lpstr>Example</vt:lpstr>
      <vt:lpstr>Question?</vt:lpstr>
      <vt:lpstr>Solution</vt:lpstr>
      <vt:lpstr>Addition Rule—More Events</vt:lpstr>
      <vt:lpstr>Mutually Exclusive Events</vt:lpstr>
      <vt:lpstr>Example</vt:lpstr>
      <vt:lpstr>Probability Rules</vt:lpstr>
      <vt:lpstr>Multiplication Rule</vt:lpstr>
      <vt:lpstr>Example</vt:lpstr>
      <vt:lpstr>Example</vt:lpstr>
      <vt:lpstr>Past Experiences</vt:lpstr>
      <vt:lpstr>The Event of Interest</vt:lpstr>
      <vt:lpstr>Apply Rules</vt:lpstr>
      <vt:lpstr>Agenda</vt:lpstr>
      <vt:lpstr>Probability Trees   1/2</vt:lpstr>
      <vt:lpstr>Probability Trees   2/2</vt:lpstr>
      <vt:lpstr>Example</vt:lpstr>
      <vt:lpstr>Probability Tree</vt:lpstr>
      <vt:lpstr>Note on Probability Trees</vt:lpstr>
      <vt:lpstr>Example</vt:lpstr>
      <vt:lpstr>Probability Tree   1/2</vt:lpstr>
      <vt:lpstr>Probability Tree  2/2</vt:lpstr>
      <vt:lpstr>Verification</vt:lpstr>
      <vt:lpstr>Solution</vt:lpstr>
      <vt:lpstr>Example</vt:lpstr>
      <vt:lpstr>Question?</vt:lpstr>
      <vt:lpstr>Probability Tree</vt:lpstr>
      <vt:lpstr>Solution</vt:lpstr>
      <vt:lpstr>Example</vt:lpstr>
      <vt:lpstr>Probability Tree</vt:lpstr>
      <vt:lpstr>Solution</vt:lpstr>
      <vt:lpstr>Agenda</vt:lpstr>
      <vt:lpstr>Bayesian Theorem</vt:lpstr>
      <vt:lpstr>Bayesian Theorem Formula</vt:lpstr>
      <vt:lpstr>Example</vt:lpstr>
      <vt:lpstr>Conditions</vt:lpstr>
      <vt:lpstr>Question?</vt:lpstr>
      <vt:lpstr>Good or Bad Conditions </vt:lpstr>
      <vt:lpstr>Define Events</vt:lpstr>
      <vt:lpstr>Probability Tree</vt:lpstr>
      <vt:lpstr>Computation</vt:lpstr>
      <vt:lpstr>Apply Bayes’ Theorem</vt:lpstr>
      <vt:lpstr>Bayesian Terminology</vt:lpstr>
      <vt:lpstr>Example</vt:lpstr>
      <vt:lpstr>Question?</vt:lpstr>
      <vt:lpstr>Preparatory Courses or Not </vt:lpstr>
      <vt:lpstr>Solution    1/9</vt:lpstr>
      <vt:lpstr>Solution    2/9</vt:lpstr>
      <vt:lpstr>Solution    3/9</vt:lpstr>
      <vt:lpstr>Solution    4/9</vt:lpstr>
      <vt:lpstr>Solution    5/9</vt:lpstr>
      <vt:lpstr>Solution    6/9</vt:lpstr>
      <vt:lpstr>Solution    7/9</vt:lpstr>
      <vt:lpstr>Solution    8/9</vt:lpstr>
      <vt:lpstr>Solution    9/9</vt:lpstr>
      <vt:lpstr>Conclusion</vt:lpstr>
      <vt:lpstr>Tabular Approach: Step 1 </vt:lpstr>
      <vt:lpstr>Tabular Approach: Step 1</vt:lpstr>
      <vt:lpstr>Tabular Approach: Step 2</vt:lpstr>
      <vt:lpstr>Tabular Approach: Step 2</vt:lpstr>
      <vt:lpstr>Tabular Approach: Step 3</vt:lpstr>
      <vt:lpstr>Tabular Approach: Step 3</vt:lpstr>
      <vt:lpstr>Tabular Approach: Step 4</vt:lpstr>
      <vt:lpstr>Tabular Approach: Step 4</vt:lpstr>
      <vt:lpstr>Tabular Approach</vt:lpstr>
      <vt:lpstr>Example</vt:lpstr>
      <vt:lpstr>Conditions</vt:lpstr>
      <vt:lpstr>Tabular Approach   1/2</vt:lpstr>
      <vt:lpstr>Tabular Approach   2/2</vt:lpstr>
      <vt:lpstr>End of Chapter 6 Part B</vt:lpstr>
      <vt:lpstr>Homework</vt:lpstr>
      <vt:lpstr>Uncertainty</vt:lpstr>
      <vt:lpstr>Classical Approach   1/3</vt:lpstr>
      <vt:lpstr>Classical Approach  2/3</vt:lpstr>
      <vt:lpstr>Classical Approach  3/3</vt:lpstr>
      <vt:lpstr>Relative Frequency Approach   1/3</vt:lpstr>
      <vt:lpstr>Relative Frequency Approach   2/3</vt:lpstr>
      <vt:lpstr>Relative Frequency Approach   3/3</vt:lpstr>
      <vt:lpstr>Subjective Approach 1/3</vt:lpstr>
      <vt:lpstr>Subjective Approach  2/3</vt:lpstr>
      <vt:lpstr>Subjective Approach  3/3</vt:lpstr>
      <vt:lpstr>Intersection</vt:lpstr>
      <vt:lpstr>Example</vt:lpstr>
      <vt:lpstr>Example</vt:lpstr>
      <vt:lpstr>Union</vt:lpstr>
      <vt:lpstr>Example</vt:lpstr>
      <vt:lpstr>Solution: Union</vt:lpstr>
      <vt:lpstr>Complement</vt:lpstr>
      <vt:lpstr>Example</vt:lpstr>
      <vt:lpstr>Conditional Probability</vt:lpstr>
      <vt:lpstr>Conditional Probability</vt:lpstr>
      <vt:lpstr>Example</vt:lpstr>
      <vt:lpstr>Conditional Probability 1/2</vt:lpstr>
      <vt:lpstr>Conditional Probability 2/2</vt:lpstr>
    </vt:vector>
  </TitlesOfParts>
  <Company>csuf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discrete Probability distributions</dc:title>
  <dc:creator>Dr. Ching-Chin Chern</dc:creator>
  <cp:lastModifiedBy>CChern</cp:lastModifiedBy>
  <cp:revision>853</cp:revision>
  <dcterms:created xsi:type="dcterms:W3CDTF">1999-01-27T02:49:56Z</dcterms:created>
  <dcterms:modified xsi:type="dcterms:W3CDTF">2017-10-18T09:33:22Z</dcterms:modified>
</cp:coreProperties>
</file>