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8"/>
  </p:notesMasterIdLst>
  <p:sldIdLst>
    <p:sldId id="592" r:id="rId2"/>
    <p:sldId id="593" r:id="rId3"/>
    <p:sldId id="594" r:id="rId4"/>
    <p:sldId id="595" r:id="rId5"/>
    <p:sldId id="634" r:id="rId6"/>
    <p:sldId id="596" r:id="rId7"/>
    <p:sldId id="597" r:id="rId8"/>
    <p:sldId id="598" r:id="rId9"/>
    <p:sldId id="657" r:id="rId10"/>
    <p:sldId id="599" r:id="rId11"/>
    <p:sldId id="600" r:id="rId12"/>
    <p:sldId id="601" r:id="rId13"/>
    <p:sldId id="603" r:id="rId14"/>
    <p:sldId id="604" r:id="rId15"/>
    <p:sldId id="605" r:id="rId16"/>
    <p:sldId id="653" r:id="rId17"/>
    <p:sldId id="606" r:id="rId18"/>
    <p:sldId id="755" r:id="rId19"/>
    <p:sldId id="611" r:id="rId20"/>
    <p:sldId id="612" r:id="rId21"/>
    <p:sldId id="613" r:id="rId22"/>
    <p:sldId id="614" r:id="rId23"/>
    <p:sldId id="615" r:id="rId24"/>
    <p:sldId id="616" r:id="rId25"/>
    <p:sldId id="618" r:id="rId26"/>
    <p:sldId id="619" r:id="rId27"/>
    <p:sldId id="620" r:id="rId28"/>
    <p:sldId id="621" r:id="rId29"/>
    <p:sldId id="658" r:id="rId30"/>
    <p:sldId id="623" r:id="rId31"/>
    <p:sldId id="635" r:id="rId32"/>
    <p:sldId id="640" r:id="rId33"/>
    <p:sldId id="636" r:id="rId34"/>
    <p:sldId id="624" r:id="rId35"/>
    <p:sldId id="754" r:id="rId36"/>
    <p:sldId id="637" r:id="rId37"/>
    <p:sldId id="638" r:id="rId38"/>
    <p:sldId id="642" r:id="rId39"/>
    <p:sldId id="663" r:id="rId40"/>
    <p:sldId id="664" r:id="rId41"/>
    <p:sldId id="665" r:id="rId42"/>
    <p:sldId id="666" r:id="rId43"/>
    <p:sldId id="667" r:id="rId44"/>
    <p:sldId id="668" r:id="rId45"/>
    <p:sldId id="669" r:id="rId46"/>
    <p:sldId id="670" r:id="rId47"/>
    <p:sldId id="671" r:id="rId48"/>
    <p:sldId id="672" r:id="rId49"/>
    <p:sldId id="673" r:id="rId50"/>
    <p:sldId id="674" r:id="rId51"/>
    <p:sldId id="675" r:id="rId52"/>
    <p:sldId id="676" r:id="rId53"/>
    <p:sldId id="677" r:id="rId54"/>
    <p:sldId id="678" r:id="rId55"/>
    <p:sldId id="679" r:id="rId56"/>
    <p:sldId id="680" r:id="rId57"/>
    <p:sldId id="681" r:id="rId58"/>
    <p:sldId id="682" r:id="rId59"/>
    <p:sldId id="683" r:id="rId60"/>
    <p:sldId id="684" r:id="rId61"/>
    <p:sldId id="685" r:id="rId62"/>
    <p:sldId id="686" r:id="rId63"/>
    <p:sldId id="687" r:id="rId64"/>
    <p:sldId id="688" r:id="rId65"/>
    <p:sldId id="689" r:id="rId66"/>
    <p:sldId id="690" r:id="rId67"/>
    <p:sldId id="691" r:id="rId68"/>
    <p:sldId id="692" r:id="rId69"/>
    <p:sldId id="693" r:id="rId70"/>
    <p:sldId id="694" r:id="rId71"/>
    <p:sldId id="695" r:id="rId72"/>
    <p:sldId id="696" r:id="rId73"/>
    <p:sldId id="707" r:id="rId74"/>
    <p:sldId id="708" r:id="rId75"/>
    <p:sldId id="709" r:id="rId76"/>
    <p:sldId id="710" r:id="rId77"/>
    <p:sldId id="711" r:id="rId78"/>
    <p:sldId id="712" r:id="rId79"/>
    <p:sldId id="713" r:id="rId80"/>
    <p:sldId id="714" r:id="rId81"/>
    <p:sldId id="715" r:id="rId82"/>
    <p:sldId id="716" r:id="rId83"/>
    <p:sldId id="717" r:id="rId84"/>
    <p:sldId id="718" r:id="rId85"/>
    <p:sldId id="719" r:id="rId86"/>
    <p:sldId id="720" r:id="rId87"/>
    <p:sldId id="721" r:id="rId88"/>
    <p:sldId id="722" r:id="rId89"/>
    <p:sldId id="723" r:id="rId90"/>
    <p:sldId id="724" r:id="rId91"/>
    <p:sldId id="725" r:id="rId92"/>
    <p:sldId id="726" r:id="rId93"/>
    <p:sldId id="727" r:id="rId94"/>
    <p:sldId id="728" r:id="rId95"/>
    <p:sldId id="729" r:id="rId96"/>
    <p:sldId id="730" r:id="rId97"/>
    <p:sldId id="731" r:id="rId98"/>
    <p:sldId id="733" r:id="rId99"/>
    <p:sldId id="734" r:id="rId100"/>
    <p:sldId id="735" r:id="rId101"/>
    <p:sldId id="736" r:id="rId102"/>
    <p:sldId id="737" r:id="rId103"/>
    <p:sldId id="738" r:id="rId104"/>
    <p:sldId id="739" r:id="rId105"/>
    <p:sldId id="740" r:id="rId106"/>
    <p:sldId id="741" r:id="rId107"/>
    <p:sldId id="742" r:id="rId108"/>
    <p:sldId id="743" r:id="rId109"/>
    <p:sldId id="744" r:id="rId110"/>
    <p:sldId id="745" r:id="rId111"/>
    <p:sldId id="746" r:id="rId112"/>
    <p:sldId id="747" r:id="rId113"/>
    <p:sldId id="748" r:id="rId114"/>
    <p:sldId id="749" r:id="rId115"/>
    <p:sldId id="750" r:id="rId116"/>
    <p:sldId id="751" r:id="rId117"/>
    <p:sldId id="752" r:id="rId118"/>
    <p:sldId id="753" r:id="rId119"/>
    <p:sldId id="756" r:id="rId120"/>
    <p:sldId id="654" r:id="rId121"/>
    <p:sldId id="400" r:id="rId122"/>
    <p:sldId id="630" r:id="rId123"/>
    <p:sldId id="631" r:id="rId124"/>
    <p:sldId id="632" r:id="rId125"/>
    <p:sldId id="633" r:id="rId126"/>
    <p:sldId id="732" r:id="rId127"/>
  </p:sldIdLst>
  <p:sldSz cx="9144000" cy="6858000" type="screen4x3"/>
  <p:notesSz cx="6858000" cy="9144000"/>
  <p:defaultTextStyle>
    <a:defPPr>
      <a:defRPr lang="en-US"/>
    </a:defPPr>
    <a:lvl1pPr algn="l" rtl="0" fontAlgn="base">
      <a:spcBef>
        <a:spcPct val="0"/>
      </a:spcBef>
      <a:spcAft>
        <a:spcPct val="0"/>
      </a:spcAft>
      <a:defRPr kumimoji="1" kern="1200">
        <a:solidFill>
          <a:schemeClr val="tx1"/>
        </a:solidFill>
        <a:latin typeface="Tahoma"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Tahoma"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Tahoma"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Tahoma"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Tahoma" pitchFamily="34" charset="0"/>
        <a:ea typeface="新細明體" pitchFamily="18" charset="-120"/>
        <a:cs typeface="+mn-cs"/>
      </a:defRPr>
    </a:lvl5pPr>
    <a:lvl6pPr marL="2286000" algn="l" defTabSz="914400" rtl="0" eaLnBrk="1" latinLnBrk="0" hangingPunct="1">
      <a:defRPr kumimoji="1" kern="1200">
        <a:solidFill>
          <a:schemeClr val="tx1"/>
        </a:solidFill>
        <a:latin typeface="Tahoma" pitchFamily="34" charset="0"/>
        <a:ea typeface="新細明體" pitchFamily="18" charset="-120"/>
        <a:cs typeface="+mn-cs"/>
      </a:defRPr>
    </a:lvl6pPr>
    <a:lvl7pPr marL="2743200" algn="l" defTabSz="914400" rtl="0" eaLnBrk="1" latinLnBrk="0" hangingPunct="1">
      <a:defRPr kumimoji="1" kern="1200">
        <a:solidFill>
          <a:schemeClr val="tx1"/>
        </a:solidFill>
        <a:latin typeface="Tahoma" pitchFamily="34" charset="0"/>
        <a:ea typeface="新細明體" pitchFamily="18" charset="-120"/>
        <a:cs typeface="+mn-cs"/>
      </a:defRPr>
    </a:lvl7pPr>
    <a:lvl8pPr marL="3200400" algn="l" defTabSz="914400" rtl="0" eaLnBrk="1" latinLnBrk="0" hangingPunct="1">
      <a:defRPr kumimoji="1" kern="1200">
        <a:solidFill>
          <a:schemeClr val="tx1"/>
        </a:solidFill>
        <a:latin typeface="Tahoma" pitchFamily="34" charset="0"/>
        <a:ea typeface="新細明體" pitchFamily="18" charset="-120"/>
        <a:cs typeface="+mn-cs"/>
      </a:defRPr>
    </a:lvl8pPr>
    <a:lvl9pPr marL="3657600" algn="l" defTabSz="914400" rtl="0" eaLnBrk="1" latinLnBrk="0" hangingPunct="1">
      <a:defRPr kumimoji="1"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00"/>
    <a:srgbClr val="CC99FF"/>
    <a:srgbClr val="000F2E"/>
    <a:srgbClr val="0A1400"/>
    <a:srgbClr val="663300"/>
    <a:srgbClr val="9D5FC3"/>
    <a:srgbClr val="3399FF"/>
    <a:srgbClr val="9900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7798" autoAdjust="0"/>
  </p:normalViewPr>
  <p:slideViewPr>
    <p:cSldViewPr>
      <p:cViewPr varScale="1">
        <p:scale>
          <a:sx n="63" d="100"/>
          <a:sy n="63" d="100"/>
        </p:scale>
        <p:origin x="872"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42020"/>
    </p:cViewPr>
  </p:sorterViewPr>
  <p:notesViewPr>
    <p:cSldViewPr>
      <p:cViewPr varScale="1">
        <p:scale>
          <a:sx n="56" d="100"/>
          <a:sy n="56"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4"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28575">
            <a:noFill/>
            <a:miter lim="800000"/>
            <a:headEnd/>
            <a:tailEnd/>
          </a:ln>
          <a:effectLst/>
        </p:spPr>
        <p:txBody>
          <a:bodyPr vert="horz" wrap="none" lIns="91440" tIns="45720" rIns="91440" bIns="45720" numCol="1" anchor="ctr" anchorCtr="0" compatLnSpc="1">
            <a:prstTxWarp prst="textNoShape">
              <a:avLst/>
            </a:prstTxWarp>
          </a:bodyPr>
          <a:lstStyle>
            <a:lvl1pPr eaLnBrk="0" hangingPunct="0">
              <a:defRPr kumimoji="0" sz="1200" smtClean="0">
                <a:latin typeface="Arial Narrow" pitchFamily="34" charset="0"/>
              </a:defRPr>
            </a:lvl1pPr>
          </a:lstStyle>
          <a:p>
            <a:pPr>
              <a:defRPr/>
            </a:pPr>
            <a:endParaRPr lang="en-US" altLang="zh-TW"/>
          </a:p>
        </p:txBody>
      </p:sp>
      <p:sp>
        <p:nvSpPr>
          <p:cNvPr id="104451" name="Rectangle 3"/>
          <p:cNvSpPr>
            <a:spLocks noGrp="1" noChangeArrowheads="1"/>
          </p:cNvSpPr>
          <p:nvPr>
            <p:ph type="dt" idx="1"/>
          </p:nvPr>
        </p:nvSpPr>
        <p:spPr bwMode="auto">
          <a:xfrm>
            <a:off x="3886200" y="0"/>
            <a:ext cx="2971800" cy="457200"/>
          </a:xfrm>
          <a:prstGeom prst="rect">
            <a:avLst/>
          </a:prstGeom>
          <a:noFill/>
          <a:ln w="2857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kumimoji="0" sz="1200" smtClean="0">
                <a:latin typeface="Arial Narrow" pitchFamily="34" charset="0"/>
              </a:defRPr>
            </a:lvl1pPr>
          </a:lstStyle>
          <a:p>
            <a:pPr>
              <a:defRPr/>
            </a:pPr>
            <a:endParaRPr lang="en-US" altLang="zh-TW"/>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914400" y="4343400"/>
            <a:ext cx="5029200" cy="4114800"/>
          </a:xfrm>
          <a:prstGeom prst="rect">
            <a:avLst/>
          </a:prstGeom>
          <a:noFill/>
          <a:ln w="28575">
            <a:noFill/>
            <a:miter lim="800000"/>
            <a:headEnd/>
            <a:tailEnd/>
          </a:ln>
          <a:effectLst/>
        </p:spPr>
        <p:txBody>
          <a:bodyPr vert="horz" wrap="none" lIns="91440" tIns="45720" rIns="91440" bIns="45720" numCol="1" anchor="ctr"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04454" name="Rectangle 6"/>
          <p:cNvSpPr>
            <a:spLocks noGrp="1" noChangeArrowheads="1"/>
          </p:cNvSpPr>
          <p:nvPr>
            <p:ph type="ftr" sz="quarter" idx="4"/>
          </p:nvPr>
        </p:nvSpPr>
        <p:spPr bwMode="auto">
          <a:xfrm>
            <a:off x="0" y="8686800"/>
            <a:ext cx="2971800" cy="457200"/>
          </a:xfrm>
          <a:prstGeom prst="rect">
            <a:avLst/>
          </a:prstGeom>
          <a:noFill/>
          <a:ln w="28575">
            <a:noFill/>
            <a:miter lim="800000"/>
            <a:headEnd/>
            <a:tailEnd/>
          </a:ln>
          <a:effectLst/>
        </p:spPr>
        <p:txBody>
          <a:bodyPr vert="horz" wrap="none" lIns="91440" tIns="45720" rIns="91440" bIns="45720" numCol="1" anchor="b" anchorCtr="0" compatLnSpc="1">
            <a:prstTxWarp prst="textNoShape">
              <a:avLst/>
            </a:prstTxWarp>
          </a:bodyPr>
          <a:lstStyle>
            <a:lvl1pPr eaLnBrk="0" hangingPunct="0">
              <a:defRPr kumimoji="0" sz="1200" smtClean="0">
                <a:latin typeface="Arial Narrow" pitchFamily="34" charset="0"/>
              </a:defRPr>
            </a:lvl1pPr>
          </a:lstStyle>
          <a:p>
            <a:pPr>
              <a:defRPr/>
            </a:pPr>
            <a:endParaRPr lang="en-US" altLang="zh-TW"/>
          </a:p>
        </p:txBody>
      </p:sp>
      <p:sp>
        <p:nvSpPr>
          <p:cNvPr id="104455" name="Rectangle 7"/>
          <p:cNvSpPr>
            <a:spLocks noGrp="1" noChangeArrowheads="1"/>
          </p:cNvSpPr>
          <p:nvPr>
            <p:ph type="sldNum" sz="quarter" idx="5"/>
          </p:nvPr>
        </p:nvSpPr>
        <p:spPr bwMode="auto">
          <a:xfrm>
            <a:off x="3886200" y="8686800"/>
            <a:ext cx="2971800" cy="457200"/>
          </a:xfrm>
          <a:prstGeom prst="rect">
            <a:avLst/>
          </a:prstGeom>
          <a:noFill/>
          <a:ln w="2857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defRPr kumimoji="0" sz="1200" smtClean="0">
                <a:latin typeface="Arial Narrow" pitchFamily="34" charset="0"/>
              </a:defRPr>
            </a:lvl1pPr>
          </a:lstStyle>
          <a:p>
            <a:pPr>
              <a:defRPr/>
            </a:pPr>
            <a:fld id="{537F699D-715B-4E1A-A81F-EC855E36413F}" type="slidenum">
              <a:rPr lang="zh-TW" altLang="en-US"/>
              <a:pPr>
                <a:defRPr/>
              </a:pPr>
              <a:t>‹#›</a:t>
            </a:fld>
            <a:endParaRPr lang="en-US" altLang="zh-TW"/>
          </a:p>
        </p:txBody>
      </p:sp>
    </p:spTree>
    <p:extLst>
      <p:ext uri="{BB962C8B-B14F-4D97-AF65-F5344CB8AC3E}">
        <p14:creationId xmlns:p14="http://schemas.microsoft.com/office/powerpoint/2010/main" val="10082140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8F643-5850-4485-A18E-4D14BD598C0D}" type="slidenum">
              <a:rPr lang="zh-TW" altLang="en-US"/>
              <a:pPr/>
              <a:t>23</a:t>
            </a:fld>
            <a:endParaRPr lang="en-US" altLang="zh-TW"/>
          </a:p>
        </p:txBody>
      </p:sp>
      <p:sp>
        <p:nvSpPr>
          <p:cNvPr id="186370" name="Rectangle 2"/>
          <p:cNvSpPr>
            <a:spLocks noGrp="1" noRot="1" noChangeAspect="1" noChangeArrowheads="1"/>
          </p:cNvSpPr>
          <p:nvPr>
            <p:ph type="sldImg"/>
          </p:nvPr>
        </p:nvSpPr>
        <p:spPr>
          <a:ln/>
        </p:spPr>
      </p:sp>
      <p:sp>
        <p:nvSpPr>
          <p:cNvPr id="18637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94946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86337-D510-4446-A139-E51E1E89C20B}" type="slidenum">
              <a:rPr lang="zh-TW" altLang="en-US"/>
              <a:pPr/>
              <a:t>100</a:t>
            </a:fld>
            <a:endParaRPr lang="en-US" altLang="zh-TW"/>
          </a:p>
        </p:txBody>
      </p:sp>
      <p:sp>
        <p:nvSpPr>
          <p:cNvPr id="286722" name="Rectangle 2"/>
          <p:cNvSpPr>
            <a:spLocks noGrp="1" noRot="1" noChangeAspect="1" noChangeArrowheads="1"/>
          </p:cNvSpPr>
          <p:nvPr>
            <p:ph type="sldImg"/>
          </p:nvPr>
        </p:nvSpPr>
        <p:spPr>
          <a:ln/>
        </p:spPr>
      </p:sp>
      <p:sp>
        <p:nvSpPr>
          <p:cNvPr id="28672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50085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26682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3800475" y="1789113"/>
            <a:ext cx="5340350" cy="5056187"/>
            <a:chOff x="2394" y="1127"/>
            <a:chExt cx="3364" cy="3185"/>
          </a:xfrm>
        </p:grpSpPr>
        <p:sp>
          <p:nvSpPr>
            <p:cNvPr id="5" name="Rectangle 3"/>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6" name="Oval 4"/>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7" name="Rectangle 5"/>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8" name="Freeform 6"/>
            <p:cNvSpPr>
              <a:spLocks noEditPoints="1"/>
            </p:cNvSpPr>
            <p:nvPr/>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9" name="Rectangle 7"/>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0" name="Rectangle 8"/>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1" name="Rectangle 9"/>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2" name="Rectangle 10"/>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3" name="Rectangle 11"/>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14" name="Freeform 12"/>
            <p:cNvSpPr>
              <a:spLocks/>
            </p:cNvSpPr>
            <p:nvPr/>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15" name="Freeform 13"/>
            <p:cNvSpPr>
              <a:spLocks/>
            </p:cNvSpPr>
            <p:nvPr/>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16" name="Freeform 14"/>
            <p:cNvSpPr>
              <a:spLocks/>
            </p:cNvSpPr>
            <p:nvPr/>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zh-TW" altLang="en-US"/>
            </a:p>
          </p:txBody>
        </p:sp>
        <p:sp>
          <p:nvSpPr>
            <p:cNvPr id="17" name="Freeform 15"/>
            <p:cNvSpPr>
              <a:spLocks/>
            </p:cNvSpPr>
            <p:nvPr/>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18" name="Freeform 16"/>
            <p:cNvSpPr>
              <a:spLocks/>
            </p:cNvSpPr>
            <p:nvPr/>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19" name="Freeform 17"/>
            <p:cNvSpPr>
              <a:spLocks noEditPoints="1"/>
            </p:cNvSpPr>
            <p:nvPr/>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0" name="Freeform 18"/>
            <p:cNvSpPr>
              <a:spLocks noEditPoints="1"/>
            </p:cNvSpPr>
            <p:nvPr/>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1" name="Freeform 19"/>
            <p:cNvSpPr>
              <a:spLocks/>
            </p:cNvSpPr>
            <p:nvPr/>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2" name="Freeform 20"/>
            <p:cNvSpPr>
              <a:spLocks noEditPoints="1"/>
            </p:cNvSpPr>
            <p:nvPr/>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3" name="Freeform 21"/>
            <p:cNvSpPr>
              <a:spLocks noEditPoints="1"/>
            </p:cNvSpPr>
            <p:nvPr/>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4" name="Freeform 22"/>
            <p:cNvSpPr>
              <a:spLocks noEditPoints="1"/>
            </p:cNvSpPr>
            <p:nvPr/>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5" name="Freeform 23"/>
            <p:cNvSpPr>
              <a:spLocks/>
            </p:cNvSpPr>
            <p:nvPr/>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26" name="Freeform 24"/>
            <p:cNvSpPr>
              <a:spLocks noEditPoints="1"/>
            </p:cNvSpPr>
            <p:nvPr/>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7" name="Freeform 25"/>
            <p:cNvSpPr>
              <a:spLocks noEditPoints="1"/>
            </p:cNvSpPr>
            <p:nvPr/>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8" name="Freeform 26"/>
            <p:cNvSpPr>
              <a:spLocks noEditPoints="1"/>
            </p:cNvSpPr>
            <p:nvPr/>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29" name="Oval 27"/>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zh-TW" altLang="en-US"/>
            </a:p>
          </p:txBody>
        </p:sp>
        <p:sp>
          <p:nvSpPr>
            <p:cNvPr id="30" name="Oval 28"/>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1" name="Oval 29"/>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zh-TW" altLang="en-US"/>
            </a:p>
          </p:txBody>
        </p:sp>
        <p:sp>
          <p:nvSpPr>
            <p:cNvPr id="32" name="Freeform 30"/>
            <p:cNvSpPr>
              <a:spLocks noEditPoints="1"/>
            </p:cNvSpPr>
            <p:nvPr/>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3" name="Freeform 31"/>
            <p:cNvSpPr>
              <a:spLocks noEditPoints="1"/>
            </p:cNvSpPr>
            <p:nvPr/>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4" name="Rectangle 32"/>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zh-TW" altLang="en-US"/>
            </a:p>
          </p:txBody>
        </p:sp>
        <p:sp>
          <p:nvSpPr>
            <p:cNvPr id="35" name="Rectangle 33"/>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6" name="AutoShape 34"/>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7" name="Freeform 35"/>
            <p:cNvSpPr>
              <a:spLocks/>
            </p:cNvSpPr>
            <p:nvPr/>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zh-TW" altLang="en-US"/>
            </a:p>
          </p:txBody>
        </p:sp>
        <p:sp>
          <p:nvSpPr>
            <p:cNvPr id="38" name="Freeform 36"/>
            <p:cNvSpPr>
              <a:spLocks/>
            </p:cNvSpPr>
            <p:nvPr/>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grpSp>
      <p:sp>
        <p:nvSpPr>
          <p:cNvPr id="323623" name="Rectangle 39"/>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323624" name="Rectangle 40"/>
          <p:cNvSpPr>
            <a:spLocks noGrp="1" noChangeArrowheads="1"/>
          </p:cNvSpPr>
          <p:nvPr>
            <p:ph type="ctrTitle"/>
          </p:nvPr>
        </p:nvSpPr>
        <p:spPr>
          <a:xfrm>
            <a:off x="685800" y="1768475"/>
            <a:ext cx="7772400" cy="1736725"/>
          </a:xfrm>
        </p:spPr>
        <p:txBody>
          <a:bodyPr anchor="b" anchorCtr="1"/>
          <a:lstStyle>
            <a:lvl1pPr>
              <a:defRPr sz="6600"/>
            </a:lvl1pPr>
          </a:lstStyle>
          <a:p>
            <a:r>
              <a:rPr lang="zh-TW" altLang="en-US"/>
              <a:t>按一下以編輯母片標題樣式</a:t>
            </a:r>
          </a:p>
        </p:txBody>
      </p:sp>
      <p:sp>
        <p:nvSpPr>
          <p:cNvPr id="39" name="Rectangle 37"/>
          <p:cNvSpPr>
            <a:spLocks noGrp="1" noChangeArrowheads="1"/>
          </p:cNvSpPr>
          <p:nvPr>
            <p:ph type="dt" sz="half" idx="10"/>
          </p:nvPr>
        </p:nvSpPr>
        <p:spPr/>
        <p:txBody>
          <a:bodyPr/>
          <a:lstStyle>
            <a:lvl1pPr>
              <a:defRPr smtClean="0">
                <a:effectLst>
                  <a:outerShdw blurRad="38100" dist="38100" dir="2700000" algn="tl">
                    <a:srgbClr val="000000"/>
                  </a:outerShdw>
                </a:effectLst>
              </a:defRPr>
            </a:lvl1pPr>
          </a:lstStyle>
          <a:p>
            <a:pPr>
              <a:defRPr/>
            </a:pPr>
            <a:fld id="{BB47F214-1850-4D9C-8914-6C88AA6341AB}" type="datetime1">
              <a:rPr lang="zh-TW" altLang="en-US"/>
              <a:pPr>
                <a:defRPr/>
              </a:pPr>
              <a:t>2017/10/25</a:t>
            </a:fld>
            <a:endParaRPr lang="en-US" altLang="zh-TW"/>
          </a:p>
          <a:p>
            <a:pPr>
              <a:defRPr/>
            </a:pPr>
            <a:r>
              <a:rPr lang="en-US" altLang="zh-TW"/>
              <a:t>Statistics I</a:t>
            </a:r>
          </a:p>
        </p:txBody>
      </p:sp>
      <p:sp>
        <p:nvSpPr>
          <p:cNvPr id="40" name="Rectangle 38"/>
          <p:cNvSpPr>
            <a:spLocks noGrp="1" noChangeArrowheads="1"/>
          </p:cNvSpPr>
          <p:nvPr>
            <p:ph type="ftr" sz="quarter" idx="11"/>
          </p:nvPr>
        </p:nvSpPr>
        <p:spPr/>
        <p:txBody>
          <a:bodyPr/>
          <a:lstStyle>
            <a:lvl1pPr>
              <a:defRPr smtClean="0"/>
            </a:lvl1pPr>
          </a:lstStyle>
          <a:p>
            <a:pPr>
              <a:defRPr/>
            </a:pPr>
            <a:endParaRPr lang="en-US" altLang="zh-TW"/>
          </a:p>
        </p:txBody>
      </p:sp>
      <p:sp>
        <p:nvSpPr>
          <p:cNvPr id="41" name="Rectangle 41"/>
          <p:cNvSpPr>
            <a:spLocks noGrp="1" noChangeArrowheads="1"/>
          </p:cNvSpPr>
          <p:nvPr>
            <p:ph type="sldNum" sz="quarter" idx="12"/>
          </p:nvPr>
        </p:nvSpPr>
        <p:spPr/>
        <p:txBody>
          <a:bodyPr/>
          <a:lstStyle>
            <a:lvl1pPr>
              <a:defRPr smtClean="0">
                <a:effectLst>
                  <a:outerShdw blurRad="38100" dist="38100" dir="2700000" algn="tl">
                    <a:srgbClr val="000000"/>
                  </a:outerShdw>
                </a:effectLst>
              </a:defRPr>
            </a:lvl1pPr>
          </a:lstStyle>
          <a:p>
            <a:pPr>
              <a:defRPr/>
            </a:pPr>
            <a:fld id="{C73BE32D-24AF-4685-8FE4-C2972C855D14}" type="slidenum">
              <a:rPr lang="zh-TW" altLang="en-US"/>
              <a:pPr>
                <a:defRPr/>
              </a:pPr>
              <a:t>‹#›</a:t>
            </a:fld>
            <a:endParaRPr lang="en-US" altLang="zh-TW"/>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9"/>
          <p:cNvSpPr>
            <a:spLocks noGrp="1" noChangeArrowheads="1"/>
          </p:cNvSpPr>
          <p:nvPr>
            <p:ph type="dt" sz="half" idx="10"/>
          </p:nvPr>
        </p:nvSpPr>
        <p:spPr>
          <a:ln/>
        </p:spPr>
        <p:txBody>
          <a:bodyPr/>
          <a:lstStyle>
            <a:lvl1pPr>
              <a:defRPr/>
            </a:lvl1pPr>
          </a:lstStyle>
          <a:p>
            <a:pPr>
              <a:defRPr/>
            </a:pPr>
            <a:fld id="{EA489126-74E5-4691-9353-6300634F77B8}" type="datetime1">
              <a:rPr lang="zh-TW" altLang="en-US"/>
              <a:pPr>
                <a:defRPr/>
              </a:pPr>
              <a:t>2017/10/25</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75CC88E1-5C90-478B-B8DC-81DE033C348C}" type="slidenum">
              <a:rPr lang="zh-TW" altLang="en-US"/>
              <a:pPr>
                <a:defRPr/>
              </a:pPr>
              <a:t>‹#›</a:t>
            </a:fld>
            <a:endParaRPr lang="en-US" altLang="zh-TW"/>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9"/>
          <p:cNvSpPr>
            <a:spLocks noGrp="1" noChangeArrowheads="1"/>
          </p:cNvSpPr>
          <p:nvPr>
            <p:ph type="dt" sz="half" idx="10"/>
          </p:nvPr>
        </p:nvSpPr>
        <p:spPr>
          <a:ln/>
        </p:spPr>
        <p:txBody>
          <a:bodyPr/>
          <a:lstStyle>
            <a:lvl1pPr>
              <a:defRPr/>
            </a:lvl1pPr>
          </a:lstStyle>
          <a:p>
            <a:pPr>
              <a:defRPr/>
            </a:pPr>
            <a:fld id="{B73FFB98-3323-449E-A8E3-9CDAF416D200}" type="datetime1">
              <a:rPr lang="zh-TW" altLang="en-US"/>
              <a:pPr>
                <a:defRPr/>
              </a:pPr>
              <a:t>2017/10/25</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0217ED68-55F1-4EC8-9B75-E4DE7053A5FC}" type="slidenum">
              <a:rPr lang="zh-TW" altLang="en-US"/>
              <a:pPr>
                <a:defRPr/>
              </a:pPr>
              <a:t>‹#›</a:t>
            </a:fld>
            <a:endParaRPr lang="en-US" altLang="zh-TW"/>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美工圖案版面配置區 3"/>
          <p:cNvSpPr>
            <a:spLocks noGrp="1"/>
          </p:cNvSpPr>
          <p:nvPr>
            <p:ph type="clipArt" sz="half" idx="2"/>
          </p:nvPr>
        </p:nvSpPr>
        <p:spPr>
          <a:xfrm>
            <a:off x="4648200" y="1600200"/>
            <a:ext cx="4038600" cy="4530725"/>
          </a:xfrm>
        </p:spPr>
        <p:txBody>
          <a:bodyPr/>
          <a:lstStyle/>
          <a:p>
            <a:pPr lvl="0"/>
            <a:endParaRPr lang="zh-TW" altLang="en-US" noProof="0" smtClean="0"/>
          </a:p>
        </p:txBody>
      </p:sp>
      <p:sp>
        <p:nvSpPr>
          <p:cNvPr id="5" name="Rectangle 39"/>
          <p:cNvSpPr>
            <a:spLocks noGrp="1" noChangeArrowheads="1"/>
          </p:cNvSpPr>
          <p:nvPr>
            <p:ph type="dt" sz="half" idx="10"/>
          </p:nvPr>
        </p:nvSpPr>
        <p:spPr>
          <a:ln/>
        </p:spPr>
        <p:txBody>
          <a:bodyPr/>
          <a:lstStyle>
            <a:lvl1pPr>
              <a:defRPr/>
            </a:lvl1pPr>
          </a:lstStyle>
          <a:p>
            <a:pPr>
              <a:defRPr/>
            </a:pPr>
            <a:fld id="{50849AC6-F60C-4EB5-ADD1-8CBC8DF69FB8}" type="datetime1">
              <a:rPr lang="zh-TW" altLang="en-US"/>
              <a:pPr>
                <a:defRPr/>
              </a:pPr>
              <a:t>2017/10/25</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3FA2C4E3-7E67-41D5-8091-D87152C85D85}" type="slidenum">
              <a:rPr lang="zh-TW" altLang="en-US"/>
              <a:pPr>
                <a:defRPr/>
              </a:pPr>
              <a:t>‹#›</a:t>
            </a:fld>
            <a:endParaRPr lang="en-US" altLang="zh-TW"/>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30725"/>
          </a:xfrm>
        </p:spPr>
        <p:txBody>
          <a:bodyPr/>
          <a:lstStyle/>
          <a:p>
            <a:pPr lvl="0"/>
            <a:endParaRPr lang="zh-TW" altLang="en-US" noProof="0" smtClean="0"/>
          </a:p>
        </p:txBody>
      </p:sp>
      <p:sp>
        <p:nvSpPr>
          <p:cNvPr id="4" name="Rectangle 39"/>
          <p:cNvSpPr>
            <a:spLocks noGrp="1" noChangeArrowheads="1"/>
          </p:cNvSpPr>
          <p:nvPr>
            <p:ph type="dt" sz="half" idx="10"/>
          </p:nvPr>
        </p:nvSpPr>
        <p:spPr>
          <a:ln/>
        </p:spPr>
        <p:txBody>
          <a:bodyPr/>
          <a:lstStyle>
            <a:lvl1pPr>
              <a:defRPr/>
            </a:lvl1pPr>
          </a:lstStyle>
          <a:p>
            <a:pPr>
              <a:defRPr/>
            </a:pPr>
            <a:fld id="{591C4070-603C-433C-8FB5-960BEF3AD45C}" type="datetime1">
              <a:rPr lang="zh-TW" altLang="en-US"/>
              <a:pPr>
                <a:defRPr/>
              </a:pPr>
              <a:t>2017/10/25</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7B717C77-DC8E-4898-A7F2-AD9C9918D3CD}" type="slidenum">
              <a:rPr lang="zh-TW" altLang="en-US"/>
              <a:pPr>
                <a:defRPr/>
              </a:pPr>
              <a:t>‹#›</a:t>
            </a:fld>
            <a:endParaRPr lang="en-US" altLang="zh-TW"/>
          </a:p>
        </p:txBody>
      </p:sp>
    </p:spTree>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9"/>
          <p:cNvSpPr>
            <a:spLocks noGrp="1" noChangeArrowheads="1"/>
          </p:cNvSpPr>
          <p:nvPr>
            <p:ph type="dt" sz="half" idx="10"/>
          </p:nvPr>
        </p:nvSpPr>
        <p:spPr>
          <a:ln/>
        </p:spPr>
        <p:txBody>
          <a:bodyPr/>
          <a:lstStyle>
            <a:lvl1pPr>
              <a:defRPr/>
            </a:lvl1pPr>
          </a:lstStyle>
          <a:p>
            <a:pPr>
              <a:defRPr/>
            </a:pPr>
            <a:fld id="{04A5F849-6E92-4219-A220-AE8595633B5C}" type="datetime1">
              <a:rPr lang="zh-TW" altLang="en-US"/>
              <a:pPr>
                <a:defRPr/>
              </a:pPr>
              <a:t>2017/10/25</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ADAC7936-79FB-46CF-B4C5-70828910990B}" type="slidenum">
              <a:rPr lang="zh-TW" altLang="en-US"/>
              <a:pPr>
                <a:defRPr/>
              </a:pPr>
              <a:t>‹#›</a:t>
            </a:fld>
            <a:endParaRPr lang="en-US" altLang="zh-TW"/>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9"/>
          <p:cNvSpPr>
            <a:spLocks noGrp="1" noChangeArrowheads="1"/>
          </p:cNvSpPr>
          <p:nvPr>
            <p:ph type="dt" sz="half" idx="10"/>
          </p:nvPr>
        </p:nvSpPr>
        <p:spPr>
          <a:ln/>
        </p:spPr>
        <p:txBody>
          <a:bodyPr/>
          <a:lstStyle>
            <a:lvl1pPr>
              <a:defRPr/>
            </a:lvl1pPr>
          </a:lstStyle>
          <a:p>
            <a:pPr>
              <a:defRPr/>
            </a:pPr>
            <a:fld id="{641F184C-356C-43C6-8E76-08A95A9DC1C8}" type="datetime1">
              <a:rPr lang="zh-TW" altLang="en-US"/>
              <a:pPr>
                <a:defRPr/>
              </a:pPr>
              <a:t>2017/10/25</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69F91588-50D5-463F-A0BE-4C6A3C7F01D3}" type="slidenum">
              <a:rPr lang="zh-TW" altLang="en-US"/>
              <a:pPr>
                <a:defRPr/>
              </a:pPr>
              <a:t>‹#›</a:t>
            </a:fld>
            <a:endParaRPr lang="en-US" altLang="zh-TW"/>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39"/>
          <p:cNvSpPr>
            <a:spLocks noGrp="1" noChangeArrowheads="1"/>
          </p:cNvSpPr>
          <p:nvPr>
            <p:ph type="dt" sz="half" idx="10"/>
          </p:nvPr>
        </p:nvSpPr>
        <p:spPr>
          <a:ln/>
        </p:spPr>
        <p:txBody>
          <a:bodyPr/>
          <a:lstStyle>
            <a:lvl1pPr>
              <a:defRPr/>
            </a:lvl1pPr>
          </a:lstStyle>
          <a:p>
            <a:pPr>
              <a:defRPr/>
            </a:pPr>
            <a:fld id="{30805BA9-32DD-4EBD-A683-8A2889D160A6}" type="datetime1">
              <a:rPr lang="zh-TW" altLang="en-US"/>
              <a:pPr>
                <a:defRPr/>
              </a:pPr>
              <a:t>2017/10/25</a:t>
            </a:fld>
            <a:endParaRPr lang="en-US" altLang="zh-TW"/>
          </a:p>
          <a:p>
            <a:pPr>
              <a:defRPr/>
            </a:pPr>
            <a:r>
              <a:rPr lang="en-US" altLang="zh-TW"/>
              <a:t>Statistics I</a:t>
            </a:r>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5162416F-56EB-48F6-97A2-4CE0185686CC}" type="slidenum">
              <a:rPr lang="zh-TW" altLang="en-US"/>
              <a:pPr>
                <a:defRPr/>
              </a:pPr>
              <a:t>‹#›</a:t>
            </a:fld>
            <a:endParaRPr lang="en-US" altLang="zh-TW"/>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9"/>
          <p:cNvSpPr>
            <a:spLocks noGrp="1" noChangeArrowheads="1"/>
          </p:cNvSpPr>
          <p:nvPr>
            <p:ph type="dt" sz="half" idx="10"/>
          </p:nvPr>
        </p:nvSpPr>
        <p:spPr>
          <a:ln/>
        </p:spPr>
        <p:txBody>
          <a:bodyPr/>
          <a:lstStyle>
            <a:lvl1pPr>
              <a:defRPr/>
            </a:lvl1pPr>
          </a:lstStyle>
          <a:p>
            <a:pPr>
              <a:defRPr/>
            </a:pPr>
            <a:fld id="{D7F56523-E90B-4A0F-8839-3AAA685942EF}" type="datetime1">
              <a:rPr lang="zh-TW" altLang="en-US"/>
              <a:pPr>
                <a:defRPr/>
              </a:pPr>
              <a:t>2017/10/25</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D7B1EAFB-BFD0-439A-AD27-45EF93899F4D}" type="slidenum">
              <a:rPr lang="zh-TW" altLang="en-US"/>
              <a:pPr>
                <a:defRPr/>
              </a:pPr>
              <a:t>‹#›</a:t>
            </a:fld>
            <a:endParaRPr lang="en-US" altLang="zh-TW"/>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39"/>
          <p:cNvSpPr>
            <a:spLocks noGrp="1" noChangeArrowheads="1"/>
          </p:cNvSpPr>
          <p:nvPr>
            <p:ph type="dt" sz="half" idx="10"/>
          </p:nvPr>
        </p:nvSpPr>
        <p:spPr>
          <a:ln/>
        </p:spPr>
        <p:txBody>
          <a:bodyPr/>
          <a:lstStyle>
            <a:lvl1pPr>
              <a:defRPr/>
            </a:lvl1pPr>
          </a:lstStyle>
          <a:p>
            <a:pPr>
              <a:defRPr/>
            </a:pPr>
            <a:fld id="{EB042D43-C1CA-48D0-8C12-CC296567809A}" type="datetime1">
              <a:rPr lang="zh-TW" altLang="en-US"/>
              <a:pPr>
                <a:defRPr/>
              </a:pPr>
              <a:t>2017/10/25</a:t>
            </a:fld>
            <a:endParaRPr lang="en-US" altLang="zh-TW"/>
          </a:p>
          <a:p>
            <a:pPr>
              <a:defRPr/>
            </a:pPr>
            <a:r>
              <a:rPr lang="en-US" altLang="zh-TW"/>
              <a:t>Statistics I</a:t>
            </a:r>
          </a:p>
        </p:txBody>
      </p:sp>
      <p:sp>
        <p:nvSpPr>
          <p:cNvPr id="8"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1"/>
          <p:cNvSpPr>
            <a:spLocks noGrp="1" noChangeArrowheads="1"/>
          </p:cNvSpPr>
          <p:nvPr>
            <p:ph type="sldNum" sz="quarter" idx="12"/>
          </p:nvPr>
        </p:nvSpPr>
        <p:spPr>
          <a:ln/>
        </p:spPr>
        <p:txBody>
          <a:bodyPr/>
          <a:lstStyle>
            <a:lvl1pPr>
              <a:defRPr/>
            </a:lvl1pPr>
          </a:lstStyle>
          <a:p>
            <a:pPr>
              <a:defRPr/>
            </a:pPr>
            <a:fld id="{4CC6DC50-A314-4019-BE90-81C44C3AD4D5}" type="slidenum">
              <a:rPr lang="zh-TW" altLang="en-US"/>
              <a:pPr>
                <a:defRPr/>
              </a:pPr>
              <a:t>‹#›</a:t>
            </a:fld>
            <a:endParaRPr lang="en-US" altLang="zh-TW"/>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39"/>
          <p:cNvSpPr>
            <a:spLocks noGrp="1" noChangeArrowheads="1"/>
          </p:cNvSpPr>
          <p:nvPr>
            <p:ph type="dt" sz="half" idx="10"/>
          </p:nvPr>
        </p:nvSpPr>
        <p:spPr>
          <a:ln/>
        </p:spPr>
        <p:txBody>
          <a:bodyPr/>
          <a:lstStyle>
            <a:lvl1pPr>
              <a:defRPr/>
            </a:lvl1pPr>
          </a:lstStyle>
          <a:p>
            <a:pPr>
              <a:defRPr/>
            </a:pPr>
            <a:fld id="{36333FFA-4F17-45B4-AFDE-6E7238B110A6}" type="datetime1">
              <a:rPr lang="zh-TW" altLang="en-US"/>
              <a:pPr>
                <a:defRPr/>
              </a:pPr>
              <a:t>2017/10/25</a:t>
            </a:fld>
            <a:endParaRPr lang="en-US" altLang="zh-TW"/>
          </a:p>
          <a:p>
            <a:pPr>
              <a:defRPr/>
            </a:pPr>
            <a:r>
              <a:rPr lang="en-US" altLang="zh-TW"/>
              <a:t>Statistics I</a:t>
            </a:r>
          </a:p>
        </p:txBody>
      </p:sp>
      <p:sp>
        <p:nvSpPr>
          <p:cNvPr id="4"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1"/>
          <p:cNvSpPr>
            <a:spLocks noGrp="1" noChangeArrowheads="1"/>
          </p:cNvSpPr>
          <p:nvPr>
            <p:ph type="sldNum" sz="quarter" idx="12"/>
          </p:nvPr>
        </p:nvSpPr>
        <p:spPr>
          <a:ln/>
        </p:spPr>
        <p:txBody>
          <a:bodyPr/>
          <a:lstStyle>
            <a:lvl1pPr>
              <a:defRPr/>
            </a:lvl1pPr>
          </a:lstStyle>
          <a:p>
            <a:pPr>
              <a:defRPr/>
            </a:pPr>
            <a:fld id="{6B020FB7-5ED1-489D-B677-90280E17683B}" type="slidenum">
              <a:rPr lang="zh-TW" altLang="en-US"/>
              <a:pPr>
                <a:defRPr/>
              </a:pPr>
              <a:t>‹#›</a:t>
            </a:fld>
            <a:endParaRPr lang="en-US" altLang="zh-TW"/>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a:ln/>
        </p:spPr>
        <p:txBody>
          <a:bodyPr/>
          <a:lstStyle>
            <a:lvl1pPr>
              <a:defRPr/>
            </a:lvl1pPr>
          </a:lstStyle>
          <a:p>
            <a:pPr>
              <a:defRPr/>
            </a:pPr>
            <a:fld id="{40017441-3B2D-4ABF-A335-AA6A9EB7A5AB}" type="datetime1">
              <a:rPr lang="zh-TW" altLang="en-US"/>
              <a:pPr>
                <a:defRPr/>
              </a:pPr>
              <a:t>2017/10/25</a:t>
            </a:fld>
            <a:endParaRPr lang="en-US" altLang="zh-TW"/>
          </a:p>
          <a:p>
            <a:pPr>
              <a:defRPr/>
            </a:pPr>
            <a:r>
              <a:rPr lang="en-US" altLang="zh-TW"/>
              <a:t>Statistics I</a:t>
            </a:r>
          </a:p>
        </p:txBody>
      </p:sp>
      <p:sp>
        <p:nvSpPr>
          <p:cNvPr id="3"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41"/>
          <p:cNvSpPr>
            <a:spLocks noGrp="1" noChangeArrowheads="1"/>
          </p:cNvSpPr>
          <p:nvPr>
            <p:ph type="sldNum" sz="quarter" idx="12"/>
          </p:nvPr>
        </p:nvSpPr>
        <p:spPr>
          <a:ln/>
        </p:spPr>
        <p:txBody>
          <a:bodyPr/>
          <a:lstStyle>
            <a:lvl1pPr>
              <a:defRPr/>
            </a:lvl1pPr>
          </a:lstStyle>
          <a:p>
            <a:pPr>
              <a:defRPr/>
            </a:pPr>
            <a:fld id="{F417E5EB-612A-474A-8C5A-874009A3172F}" type="slidenum">
              <a:rPr lang="zh-TW" altLang="en-US"/>
              <a:pPr>
                <a:defRPr/>
              </a:pPr>
              <a:t>‹#›</a:t>
            </a:fld>
            <a:endParaRPr lang="en-US" altLang="zh-TW"/>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39"/>
          <p:cNvSpPr>
            <a:spLocks noGrp="1" noChangeArrowheads="1"/>
          </p:cNvSpPr>
          <p:nvPr>
            <p:ph type="dt" sz="half" idx="10"/>
          </p:nvPr>
        </p:nvSpPr>
        <p:spPr>
          <a:ln/>
        </p:spPr>
        <p:txBody>
          <a:bodyPr/>
          <a:lstStyle>
            <a:lvl1pPr>
              <a:defRPr/>
            </a:lvl1pPr>
          </a:lstStyle>
          <a:p>
            <a:pPr>
              <a:defRPr/>
            </a:pPr>
            <a:fld id="{9180E60D-E3A5-4000-B10B-37000A11569E}" type="datetime1">
              <a:rPr lang="zh-TW" altLang="en-US"/>
              <a:pPr>
                <a:defRPr/>
              </a:pPr>
              <a:t>2017/10/25</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C3BF0A1F-B773-4A7B-A089-8144CE5FFB17}" type="slidenum">
              <a:rPr lang="zh-TW" altLang="en-US"/>
              <a:pPr>
                <a:defRPr/>
              </a:pPr>
              <a:t>‹#›</a:t>
            </a:fld>
            <a:endParaRPr lang="en-US" altLang="zh-TW"/>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39"/>
          <p:cNvSpPr>
            <a:spLocks noGrp="1" noChangeArrowheads="1"/>
          </p:cNvSpPr>
          <p:nvPr>
            <p:ph type="dt" sz="half" idx="10"/>
          </p:nvPr>
        </p:nvSpPr>
        <p:spPr>
          <a:ln/>
        </p:spPr>
        <p:txBody>
          <a:bodyPr/>
          <a:lstStyle>
            <a:lvl1pPr>
              <a:defRPr/>
            </a:lvl1pPr>
          </a:lstStyle>
          <a:p>
            <a:pPr>
              <a:defRPr/>
            </a:pPr>
            <a:fld id="{11FAEC32-167D-449B-9774-30CA0FF29CCB}" type="datetime1">
              <a:rPr lang="zh-TW" altLang="en-US"/>
              <a:pPr>
                <a:defRPr/>
              </a:pPr>
              <a:t>2017/10/25</a:t>
            </a:fld>
            <a:endParaRPr lang="en-US" altLang="zh-TW"/>
          </a:p>
          <a:p>
            <a:pPr>
              <a:defRPr/>
            </a:pPr>
            <a:r>
              <a:rPr lang="en-US" altLang="zh-TW"/>
              <a:t>Statistics I</a:t>
            </a:r>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755DF6A6-BCA7-4976-A5FB-6CC8AE1FBD62}" type="slidenum">
              <a:rPr lang="zh-TW" altLang="en-US"/>
              <a:pPr>
                <a:defRPr/>
              </a:pPr>
              <a:t>‹#›</a:t>
            </a:fld>
            <a:endParaRPr lang="en-US" altLang="zh-TW"/>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3800475" y="1789113"/>
            <a:ext cx="5340350" cy="5056187"/>
            <a:chOff x="2394" y="1127"/>
            <a:chExt cx="3364" cy="3185"/>
          </a:xfrm>
        </p:grpSpPr>
        <p:sp>
          <p:nvSpPr>
            <p:cNvPr id="322563" name="Rectangle 3"/>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4" name="Oval 4"/>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22565" name="Rectangle 5"/>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6" name="Freeform 6"/>
            <p:cNvSpPr>
              <a:spLocks noEditPoints="1"/>
            </p:cNvSpPr>
            <p:nvPr userDrawn="1"/>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67" name="Rectangle 7"/>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8" name="Rectangle 8"/>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69" name="Rectangle 9"/>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70" name="Rectangle 10"/>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71" name="Rectangle 11"/>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72" name="Freeform 12"/>
            <p:cNvSpPr>
              <a:spLocks/>
            </p:cNvSpPr>
            <p:nvPr userDrawn="1"/>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3" name="Freeform 13"/>
            <p:cNvSpPr>
              <a:spLocks/>
            </p:cNvSpPr>
            <p:nvPr userDrawn="1"/>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4" name="Freeform 14"/>
            <p:cNvSpPr>
              <a:spLocks/>
            </p:cNvSpPr>
            <p:nvPr userDrawn="1"/>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zh-TW" altLang="en-US"/>
            </a:p>
          </p:txBody>
        </p:sp>
        <p:sp>
          <p:nvSpPr>
            <p:cNvPr id="322575" name="Freeform 15"/>
            <p:cNvSpPr>
              <a:spLocks/>
            </p:cNvSpPr>
            <p:nvPr userDrawn="1"/>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322576" name="Freeform 16"/>
            <p:cNvSpPr>
              <a:spLocks/>
            </p:cNvSpPr>
            <p:nvPr userDrawn="1"/>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7" name="Freeform 17"/>
            <p:cNvSpPr>
              <a:spLocks noEditPoints="1"/>
            </p:cNvSpPr>
            <p:nvPr userDrawn="1"/>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8" name="Freeform 18"/>
            <p:cNvSpPr>
              <a:spLocks noEditPoints="1"/>
            </p:cNvSpPr>
            <p:nvPr userDrawn="1"/>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79" name="Freeform 19"/>
            <p:cNvSpPr>
              <a:spLocks/>
            </p:cNvSpPr>
            <p:nvPr userDrawn="1"/>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0" name="Freeform 20"/>
            <p:cNvSpPr>
              <a:spLocks noEditPoints="1"/>
            </p:cNvSpPr>
            <p:nvPr userDrawn="1"/>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1" name="Freeform 21"/>
            <p:cNvSpPr>
              <a:spLocks noEditPoints="1"/>
            </p:cNvSpPr>
            <p:nvPr userDrawn="1"/>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2" name="Freeform 22"/>
            <p:cNvSpPr>
              <a:spLocks noEditPoints="1"/>
            </p:cNvSpPr>
            <p:nvPr userDrawn="1"/>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3" name="Freeform 23"/>
            <p:cNvSpPr>
              <a:spLocks/>
            </p:cNvSpPr>
            <p:nvPr userDrawn="1"/>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sp>
          <p:nvSpPr>
            <p:cNvPr id="322584" name="Freeform 24"/>
            <p:cNvSpPr>
              <a:spLocks noEditPoints="1"/>
            </p:cNvSpPr>
            <p:nvPr userDrawn="1"/>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5" name="Freeform 25"/>
            <p:cNvSpPr>
              <a:spLocks noEditPoints="1"/>
            </p:cNvSpPr>
            <p:nvPr userDrawn="1"/>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6" name="Freeform 26"/>
            <p:cNvSpPr>
              <a:spLocks noEditPoints="1"/>
            </p:cNvSpPr>
            <p:nvPr userDrawn="1"/>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87" name="Oval 27"/>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zh-TW" altLang="en-US"/>
            </a:p>
          </p:txBody>
        </p:sp>
        <p:sp>
          <p:nvSpPr>
            <p:cNvPr id="322588" name="Oval 28"/>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22589" name="Oval 29"/>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zh-TW" altLang="en-US"/>
            </a:p>
          </p:txBody>
        </p:sp>
        <p:sp>
          <p:nvSpPr>
            <p:cNvPr id="322590" name="Freeform 30"/>
            <p:cNvSpPr>
              <a:spLocks noEditPoints="1"/>
            </p:cNvSpPr>
            <p:nvPr userDrawn="1"/>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91" name="Freeform 31"/>
            <p:cNvSpPr>
              <a:spLocks noEditPoints="1"/>
            </p:cNvSpPr>
            <p:nvPr userDrawn="1"/>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zh-TW" altLang="en-US"/>
            </a:p>
          </p:txBody>
        </p:sp>
        <p:sp>
          <p:nvSpPr>
            <p:cNvPr id="322592" name="Rectangle 32"/>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zh-TW" altLang="en-US"/>
            </a:p>
          </p:txBody>
        </p:sp>
        <p:sp>
          <p:nvSpPr>
            <p:cNvPr id="322593" name="Rectangle 33"/>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zh-TW" altLang="en-US"/>
            </a:p>
          </p:txBody>
        </p:sp>
        <p:sp>
          <p:nvSpPr>
            <p:cNvPr id="322594" name="AutoShape 34"/>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zh-TW" altLang="en-US"/>
            </a:p>
          </p:txBody>
        </p:sp>
        <p:sp>
          <p:nvSpPr>
            <p:cNvPr id="322595" name="Freeform 35"/>
            <p:cNvSpPr>
              <a:spLocks/>
            </p:cNvSpPr>
            <p:nvPr userDrawn="1"/>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zh-TW" altLang="en-US"/>
            </a:p>
          </p:txBody>
        </p:sp>
        <p:sp>
          <p:nvSpPr>
            <p:cNvPr id="322596" name="Freeform 36"/>
            <p:cNvSpPr>
              <a:spLocks/>
            </p:cNvSpPr>
            <p:nvPr userDrawn="1"/>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zh-TW" altLang="en-US"/>
            </a:p>
          </p:txBody>
        </p:sp>
      </p:grpSp>
      <p:sp>
        <p:nvSpPr>
          <p:cNvPr id="322597" name="Rectangle 37"/>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22598" name="Rectangle 3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22599" name="Rectangle 39"/>
          <p:cNvSpPr>
            <a:spLocks noGrp="1" noChangeArrowheads="1"/>
          </p:cNvSpPr>
          <p:nvPr>
            <p:ph type="dt" sz="half" idx="2"/>
          </p:nvPr>
        </p:nvSpPr>
        <p:spPr bwMode="auto">
          <a:xfrm>
            <a:off x="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smtClean="0"/>
            </a:lvl1pPr>
          </a:lstStyle>
          <a:p>
            <a:pPr>
              <a:defRPr/>
            </a:pPr>
            <a:fld id="{F86FBE1C-1A0D-4EBD-822D-CC29A8D32328}" type="datetime1">
              <a:rPr lang="zh-TW" altLang="en-US"/>
              <a:pPr>
                <a:defRPr/>
              </a:pPr>
              <a:t>2017/10/25</a:t>
            </a:fld>
            <a:endParaRPr lang="en-US" altLang="zh-TW"/>
          </a:p>
          <a:p>
            <a:pPr>
              <a:defRPr/>
            </a:pPr>
            <a:r>
              <a:rPr lang="en-US" altLang="zh-TW"/>
              <a:t>Statistics I</a:t>
            </a:r>
          </a:p>
        </p:txBody>
      </p:sp>
      <p:sp>
        <p:nvSpPr>
          <p:cNvPr id="322600" name="Rectangle 40"/>
          <p:cNvSpPr>
            <a:spLocks noGrp="1" noChangeArrowheads="1"/>
          </p:cNvSpPr>
          <p:nvPr>
            <p:ph type="ftr" sz="quarter" idx="3"/>
          </p:nvPr>
        </p:nvSpPr>
        <p:spPr bwMode="auto">
          <a:xfrm>
            <a:off x="3124200" y="62785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smtClean="0"/>
            </a:lvl1pPr>
          </a:lstStyle>
          <a:p>
            <a:pPr>
              <a:defRPr/>
            </a:pPr>
            <a:endParaRPr lang="en-US" altLang="zh-TW"/>
          </a:p>
        </p:txBody>
      </p:sp>
      <p:sp>
        <p:nvSpPr>
          <p:cNvPr id="322601" name="Rectangle 41"/>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smtClean="0"/>
            </a:lvl1pPr>
          </a:lstStyle>
          <a:p>
            <a:pPr>
              <a:defRPr/>
            </a:pPr>
            <a:fld id="{FBF76FFE-7E9A-4864-84C2-9818E1B75148}" type="slidenum">
              <a:rPr lang="zh-TW" altLang="en-US"/>
              <a:pPr>
                <a:defRPr/>
              </a:pPr>
              <a:t>‹#›</a:t>
            </a:fld>
            <a:endParaRPr lang="en-US" altLang="zh-TW"/>
          </a:p>
        </p:txBody>
      </p:sp>
    </p:spTree>
  </p:cSld>
  <p:clrMap bg1="dk2" tx1="lt1" bg2="dk1" tx2="lt2" accent1="accent1" accent2="accent2" accent3="accent3" accent4="accent4" accent5="accent5" accent6="accent6" hlink="hlink" folHlink="folHlink"/>
  <p:sldLayoutIdLst>
    <p:sldLayoutId id="2147483680"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ransition>
    <p:dissolve/>
  </p:transition>
  <p:timing>
    <p:tnLst>
      <p:par>
        <p:cTn id="1" dur="indefinite" restart="never" nodeType="tmRoot"/>
      </p:par>
    </p:tnLst>
  </p:timing>
  <p:hf hdr="0" ftr="0"/>
  <p:txStyles>
    <p:titleStyle>
      <a:lvl1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2pPr>
      <a:lvl3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3pPr>
      <a:lvl4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4pPr>
      <a:lvl5pPr algn="ctr" rtl="0" eaLnBrk="0" fontAlgn="base" hangingPunct="0">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5pPr>
      <a:lvl6pPr marL="4572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6pPr>
      <a:lvl7pPr marL="9144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7pPr>
      <a:lvl8pPr marL="13716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8pPr>
      <a:lvl9pPr marL="1828800" algn="ctr" rtl="0" fontAlgn="base">
        <a:spcBef>
          <a:spcPct val="0"/>
        </a:spcBef>
        <a:spcAft>
          <a:spcPct val="0"/>
        </a:spcAft>
        <a:defRPr kumimoji="1" sz="5400">
          <a:solidFill>
            <a:srgbClr val="FFFF99"/>
          </a:solidFill>
          <a:effectLst>
            <a:outerShdw blurRad="38100" dist="38100" dir="2700000" algn="tl">
              <a:srgbClr val="000000"/>
            </a:outerShdw>
          </a:effectLst>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1.emf"/><Relationship Id="rId5" Type="http://schemas.openxmlformats.org/officeDocument/2006/relationships/oleObject" Target="../embeddings/oleObject32.bin"/><Relationship Id="rId4" Type="http://schemas.openxmlformats.org/officeDocument/2006/relationships/image" Target="../media/image40.emf"/></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6.wmf"/><Relationship Id="rId7" Type="http://schemas.openxmlformats.org/officeDocument/2006/relationships/image" Target="../media/image43.e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34.bin"/><Relationship Id="rId11" Type="http://schemas.openxmlformats.org/officeDocument/2006/relationships/image" Target="../media/image45.emf"/><Relationship Id="rId5" Type="http://schemas.openxmlformats.org/officeDocument/2006/relationships/image" Target="../media/image42.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4.emf"/></Relationships>
</file>

<file path=ppt/slides/_rels/slide10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6.xml"/><Relationship Id="rId4" Type="http://schemas.openxmlformats.org/officeDocument/2006/relationships/image" Target="../media/image49.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1.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39.bin"/><Relationship Id="rId4" Type="http://schemas.openxmlformats.org/officeDocument/2006/relationships/image" Target="../media/image52.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4.e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6.xml"/><Relationship Id="rId6" Type="http://schemas.openxmlformats.org/officeDocument/2006/relationships/image" Target="../media/image59.jpeg"/><Relationship Id="rId5" Type="http://schemas.openxmlformats.org/officeDocument/2006/relationships/image" Target="../media/image58.jpeg"/><Relationship Id="rId4" Type="http://schemas.openxmlformats.org/officeDocument/2006/relationships/image" Target="../media/image57.jpeg"/></Relationships>
</file>

<file path=ppt/slides/_rels/slide119.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22.xml"/><Relationship Id="rId2" Type="http://schemas.openxmlformats.org/officeDocument/2006/relationships/slide" Target="slide12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hyperlink" Target="../../../../../Program%20Files/TurningPoint/2003/Questions.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125.xml"/><Relationship Id="rId2" Type="http://schemas.openxmlformats.org/officeDocument/2006/relationships/slide" Target="slide12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slide" Target="slide126.xml"/><Relationship Id="rId4" Type="http://schemas.openxmlformats.org/officeDocument/2006/relationships/image" Target="../media/image1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52.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4.e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1.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18.bin"/><Relationship Id="rId14" Type="http://schemas.openxmlformats.org/officeDocument/2006/relationships/image" Target="../media/image2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27.emf"/><Relationship Id="rId5" Type="http://schemas.openxmlformats.org/officeDocument/2006/relationships/oleObject" Target="../embeddings/oleObject22.bin"/><Relationship Id="rId4" Type="http://schemas.openxmlformats.org/officeDocument/2006/relationships/image" Target="../media/image26.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29.emf"/><Relationship Id="rId5" Type="http://schemas.openxmlformats.org/officeDocument/2006/relationships/oleObject" Target="../embeddings/oleObject24.bin"/><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31.emf"/><Relationship Id="rId5" Type="http://schemas.openxmlformats.org/officeDocument/2006/relationships/oleObject" Target="../embeddings/oleObject26.bin"/><Relationship Id="rId4" Type="http://schemas.openxmlformats.org/officeDocument/2006/relationships/image" Target="../media/image30.emf"/></Relationships>
</file>

<file path=ppt/slides/_rels/slide8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wmf"/><Relationship Id="rId1" Type="http://schemas.openxmlformats.org/officeDocument/2006/relationships/slideLayout" Target="../slideLayouts/slideLayout6.xml"/><Relationship Id="rId5" Type="http://schemas.openxmlformats.org/officeDocument/2006/relationships/image" Target="../media/image35.wmf"/><Relationship Id="rId4" Type="http://schemas.openxmlformats.org/officeDocument/2006/relationships/image" Target="../media/image34.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6.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8.emf"/><Relationship Id="rId5" Type="http://schemas.openxmlformats.org/officeDocument/2006/relationships/oleObject" Target="../embeddings/oleObject29.bin"/><Relationship Id="rId4" Type="http://schemas.openxmlformats.org/officeDocument/2006/relationships/image" Target="../media/image37.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9.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7"/>
          <p:cNvSpPr>
            <a:spLocks noGrp="1" noChangeArrowheads="1"/>
          </p:cNvSpPr>
          <p:nvPr>
            <p:ph type="dt" sz="quarter" idx="4294967295"/>
          </p:nvPr>
        </p:nvSpPr>
        <p:spPr>
          <a:xfrm>
            <a:off x="0" y="6400800"/>
            <a:ext cx="2133600" cy="457200"/>
          </a:xfrm>
          <a:prstGeom prst="rect">
            <a:avLst/>
          </a:prstGeo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28A9A57-26AD-4BEA-A3A6-99157728B1B6}"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Rectangle 41"/>
          <p:cNvSpPr>
            <a:spLocks noGrp="1" noChangeArrowheads="1"/>
          </p:cNvSpPr>
          <p:nvPr>
            <p:ph type="sldNum" sz="quarter" idx="4294967295"/>
          </p:nvPr>
        </p:nvSpPr>
        <p:spPr>
          <a:xfrm>
            <a:off x="7010400" y="6400800"/>
            <a:ext cx="2133600" cy="457200"/>
          </a:xfrm>
          <a:prstGeom prst="rect">
            <a:avLst/>
          </a:prstGeo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FA8A88C-4475-463E-9246-CF8081E5A256}" type="slidenum">
              <a:rPr kumimoji="1" lang="zh-TW" altLang="en-US">
                <a:effectLst>
                  <a:outerShdw blurRad="38100" dist="38100" dir="2700000" algn="tl">
                    <a:srgbClr val="000000"/>
                  </a:outerShdw>
                </a:effectLst>
                <a:ea typeface="華康細圓體" pitchFamily="49" charset="-120"/>
                <a:cs typeface="+mj-cs"/>
              </a:rPr>
              <a:pPr>
                <a:defRPr/>
              </a:pPr>
              <a:t>1</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192514" name="Rectangle 2"/>
          <p:cNvSpPr>
            <a:spLocks noGrp="1" noChangeArrowheads="1"/>
          </p:cNvSpPr>
          <p:nvPr>
            <p:ph type="ctrTitle"/>
          </p:nvPr>
        </p:nvSpPr>
        <p:spPr>
          <a:xfrm>
            <a:off x="467544" y="404663"/>
            <a:ext cx="8276530" cy="338324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sz="6000" dirty="0" smtClean="0"/>
              <a:t> Chapter 7: Random Variables and Discrete Probability Distributions</a:t>
            </a:r>
            <a:endParaRPr lang="en-US" altLang="zh-TW" sz="6000" dirty="0" smtClean="0">
              <a:latin typeface="Tahoma" pitchFamily="34" charset="0"/>
              <a:ea typeface="華康細圓體" pitchFamily="49" charset="-120"/>
            </a:endParaRPr>
          </a:p>
        </p:txBody>
      </p:sp>
      <p:pic>
        <p:nvPicPr>
          <p:cNvPr id="9" name="圖片 8" descr="g-dice-game-animation.gif"/>
          <p:cNvPicPr>
            <a:picLocks noChangeAspect="1"/>
          </p:cNvPicPr>
          <p:nvPr/>
        </p:nvPicPr>
        <p:blipFill>
          <a:blip r:embed="rId2" cstate="print"/>
          <a:stretch>
            <a:fillRect/>
          </a:stretch>
        </p:blipFill>
        <p:spPr>
          <a:xfrm>
            <a:off x="5950160" y="4772417"/>
            <a:ext cx="2484107" cy="1863080"/>
          </a:xfrm>
          <a:prstGeom prst="rect">
            <a:avLst/>
          </a:prstGeom>
        </p:spPr>
      </p:pic>
      <p:pic>
        <p:nvPicPr>
          <p:cNvPr id="7" name="圖片 6" descr="AnimationDD-full_size_2x6.gif"/>
          <p:cNvPicPr>
            <a:picLocks noChangeAspect="1"/>
          </p:cNvPicPr>
          <p:nvPr/>
        </p:nvPicPr>
        <p:blipFill>
          <a:blip r:embed="rId3" cstate="print"/>
          <a:stretch>
            <a:fillRect/>
          </a:stretch>
        </p:blipFill>
        <p:spPr>
          <a:xfrm>
            <a:off x="1687625" y="4694840"/>
            <a:ext cx="1872208" cy="1918435"/>
          </a:xfrm>
          <a:prstGeom prst="rect">
            <a:avLst/>
          </a:prstGeom>
        </p:spPr>
      </p:pic>
      <p:sp>
        <p:nvSpPr>
          <p:cNvPr id="8" name="Rectangle 3"/>
          <p:cNvSpPr>
            <a:spLocks noGrp="1" noChangeArrowheads="1"/>
          </p:cNvSpPr>
          <p:nvPr>
            <p:ph type="subTitle" idx="1"/>
          </p:nvPr>
        </p:nvSpPr>
        <p:spPr>
          <a:xfrm>
            <a:off x="1691680" y="3787913"/>
            <a:ext cx="6048672" cy="1219200"/>
          </a:xfrm>
        </p:spPr>
        <p:txBody>
          <a:bodyPr/>
          <a:lstStyle/>
          <a:p>
            <a:pPr eaLnBrk="1" hangingPunct="1">
              <a:defRPr/>
            </a:pPr>
            <a:r>
              <a:rPr lang="en-US" altLang="zh-TW" sz="1800" dirty="0" smtClean="0"/>
              <a:t>Oct. </a:t>
            </a:r>
            <a:r>
              <a:rPr lang="en-US" altLang="zh-TW" sz="1800" smtClean="0"/>
              <a:t>25, 2017</a:t>
            </a:r>
            <a:endParaRPr lang="en-US" altLang="zh-TW" sz="1800" dirty="0" smtClean="0"/>
          </a:p>
          <a:p>
            <a:pPr eaLnBrk="1" hangingPunct="1">
              <a:defRPr/>
            </a:pPr>
            <a:r>
              <a:rPr lang="en-US" altLang="zh-TW" sz="1800" dirty="0" smtClean="0"/>
              <a:t>By</a:t>
            </a:r>
          </a:p>
          <a:p>
            <a:pPr eaLnBrk="1" hangingPunct="1">
              <a:defRPr/>
            </a:pPr>
            <a:r>
              <a:rPr lang="en-US" altLang="zh-TW" sz="1800" dirty="0" err="1" smtClean="0"/>
              <a:t>Ching</a:t>
            </a:r>
            <a:r>
              <a:rPr lang="en-US" altLang="zh-TW" sz="1800" dirty="0" smtClean="0"/>
              <a:t>-Chin </a:t>
            </a:r>
            <a:r>
              <a:rPr lang="en-US" altLang="zh-TW" sz="1800" dirty="0" err="1" smtClean="0"/>
              <a:t>Chern</a:t>
            </a:r>
            <a:endParaRPr lang="en-US" altLang="zh-TW" sz="1800" dirty="0" smtClean="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版面配置區 3"/>
          <p:cNvSpPr>
            <a:spLocks noGrp="1"/>
          </p:cNvSpPr>
          <p:nvPr>
            <p:ph type="dt" sz="half" idx="10"/>
          </p:nvPr>
        </p:nvSpPr>
        <p:spPr>
          <a:xfrm>
            <a:off x="-9872" y="6428184"/>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dirty="0">
              <a:effectLst>
                <a:outerShdw blurRad="38100" dist="38100" dir="2700000" algn="tl">
                  <a:srgbClr val="000000"/>
                </a:outerShdw>
              </a:effectLst>
              <a:ea typeface="華康細圓體" pitchFamily="49" charset="-120"/>
              <a:cs typeface="+mj-cs"/>
            </a:endParaRPr>
          </a:p>
          <a:p>
            <a:pPr>
              <a:defRPr/>
            </a:pPr>
            <a:r>
              <a:rPr kumimoji="1" lang="en-US" altLang="zh-TW" dirty="0">
                <a:effectLst>
                  <a:outerShdw blurRad="38100" dist="38100" dir="2700000" algn="tl">
                    <a:srgbClr val="000000"/>
                  </a:outerShdw>
                </a:effectLst>
                <a:ea typeface="華康細圓體" pitchFamily="49" charset="-120"/>
                <a:cs typeface="+mj-cs"/>
              </a:rPr>
              <a:t>Statistics I</a:t>
            </a:r>
          </a:p>
        </p:txBody>
      </p:sp>
      <p:sp>
        <p:nvSpPr>
          <p:cNvPr id="3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4D9DCC1-6177-47BF-8B0C-88839F241CE8}" type="slidenum">
              <a:rPr kumimoji="1" lang="zh-TW" altLang="en-US">
                <a:effectLst>
                  <a:outerShdw blurRad="38100" dist="38100" dir="2700000" algn="tl">
                    <a:srgbClr val="000000"/>
                  </a:outerShdw>
                </a:effectLst>
                <a:ea typeface="華康細圓體" pitchFamily="49" charset="-120"/>
                <a:cs typeface="+mj-cs"/>
              </a:rPr>
              <a:pPr>
                <a:defRPr/>
              </a:pPr>
              <a:t>10</a:t>
            </a:fld>
            <a:endParaRPr kumimoji="1" lang="en-US" altLang="zh-TW">
              <a:effectLst>
                <a:outerShdw blurRad="38100" dist="38100" dir="2700000" algn="tl">
                  <a:srgbClr val="000000"/>
                </a:outerShdw>
              </a:effectLst>
              <a:ea typeface="華康細圓體" pitchFamily="49" charset="-120"/>
              <a:cs typeface="+mj-cs"/>
            </a:endParaRPr>
          </a:p>
        </p:txBody>
      </p:sp>
      <p:grpSp>
        <p:nvGrpSpPr>
          <p:cNvPr id="2" name="Group 2"/>
          <p:cNvGrpSpPr>
            <a:grpSpLocks/>
          </p:cNvGrpSpPr>
          <p:nvPr/>
        </p:nvGrpSpPr>
        <p:grpSpPr bwMode="auto">
          <a:xfrm>
            <a:off x="6443663" y="2468563"/>
            <a:ext cx="2133600" cy="2162175"/>
            <a:chOff x="3600" y="2982"/>
            <a:chExt cx="960" cy="1025"/>
          </a:xfrm>
        </p:grpSpPr>
        <p:sp>
          <p:nvSpPr>
            <p:cNvPr id="300035" name="Rectangle 3"/>
            <p:cNvSpPr>
              <a:spLocks noChangeArrowheads="1"/>
            </p:cNvSpPr>
            <p:nvPr/>
          </p:nvSpPr>
          <p:spPr bwMode="auto">
            <a:xfrm>
              <a:off x="3600" y="3024"/>
              <a:ext cx="960" cy="960"/>
            </a:xfrm>
            <a:prstGeom prst="rect">
              <a:avLst/>
            </a:prstGeom>
            <a:solidFill>
              <a:srgbClr val="990033"/>
            </a:solidFill>
            <a:ln w="9525">
              <a:solidFill>
                <a:schemeClr val="tx1"/>
              </a:solidFill>
              <a:miter lim="800000"/>
              <a:headEnd/>
              <a:tailEnd/>
            </a:ln>
            <a:effectLst/>
          </p:spPr>
          <p:txBody>
            <a:bodyPr wrap="none" anchor="ctr"/>
            <a:lstStyle/>
            <a:p>
              <a:endParaRPr lang="zh-TW" altLang="en-US"/>
            </a:p>
          </p:txBody>
        </p:sp>
        <p:sp>
          <p:nvSpPr>
            <p:cNvPr id="300036" name="Line 4"/>
            <p:cNvSpPr>
              <a:spLocks noChangeShapeType="1"/>
            </p:cNvSpPr>
            <p:nvPr/>
          </p:nvSpPr>
          <p:spPr bwMode="auto">
            <a:xfrm>
              <a:off x="3600" y="3264"/>
              <a:ext cx="960" cy="0"/>
            </a:xfrm>
            <a:prstGeom prst="line">
              <a:avLst/>
            </a:prstGeom>
            <a:noFill/>
            <a:ln w="28575">
              <a:solidFill>
                <a:schemeClr val="accent2"/>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00037" name="Text Box 5"/>
            <p:cNvSpPr txBox="1">
              <a:spLocks noChangeArrowheads="1"/>
            </p:cNvSpPr>
            <p:nvPr/>
          </p:nvSpPr>
          <p:spPr bwMode="auto">
            <a:xfrm>
              <a:off x="3696" y="2982"/>
              <a:ext cx="778" cy="275"/>
            </a:xfrm>
            <a:prstGeom prst="rect">
              <a:avLst/>
            </a:prstGeom>
            <a:noFill/>
            <a:ln w="9525">
              <a:noFill/>
              <a:miter lim="800000"/>
              <a:headEnd/>
              <a:tailEnd/>
            </a:ln>
            <a:effectLst/>
          </p:spPr>
          <p:txBody>
            <a:bodyPr wrap="none" anchor="ctr">
              <a:spAutoFit/>
            </a:bodyPr>
            <a:lstStyle/>
            <a:p>
              <a:pPr eaLnBrk="0" hangingPunct="0"/>
              <a:r>
                <a:rPr kumimoji="0" lang="en-US" altLang="zh-TW" sz="3200" i="1">
                  <a:effectLst>
                    <a:outerShdw blurRad="38100" dist="38100" dir="2700000" algn="tl">
                      <a:srgbClr val="000000"/>
                    </a:outerShdw>
                  </a:effectLst>
                  <a:latin typeface="Times New Roman" pitchFamily="18" charset="0"/>
                </a:rPr>
                <a:t>x</a:t>
              </a:r>
              <a:r>
                <a:rPr kumimoji="0" lang="en-US" altLang="zh-TW" sz="3200">
                  <a:effectLst>
                    <a:outerShdw blurRad="38100" dist="38100" dir="2700000" algn="tl">
                      <a:srgbClr val="000000"/>
                    </a:outerShdw>
                  </a:effectLst>
                  <a:latin typeface="Times New Roman" pitchFamily="18" charset="0"/>
                </a:rPr>
                <a:t>       </a:t>
              </a:r>
              <a:r>
                <a:rPr kumimoji="0" lang="en-US" altLang="zh-TW" sz="3200" i="1">
                  <a:effectLst>
                    <a:outerShdw blurRad="38100" dist="38100" dir="2700000" algn="tl">
                      <a:srgbClr val="000000"/>
                    </a:outerShdw>
                  </a:effectLst>
                  <a:latin typeface="Times New Roman" pitchFamily="18" charset="0"/>
                </a:rPr>
                <a:t>p</a:t>
              </a:r>
              <a:r>
                <a:rPr kumimoji="0" lang="en-US" altLang="zh-TW" sz="3200">
                  <a:effectLst>
                    <a:outerShdw blurRad="38100" dist="38100" dir="2700000" algn="tl">
                      <a:srgbClr val="000000"/>
                    </a:outerShdw>
                  </a:effectLst>
                  <a:latin typeface="Times New Roman" pitchFamily="18" charset="0"/>
                </a:rPr>
                <a:t>(</a:t>
              </a:r>
              <a:r>
                <a:rPr kumimoji="0" lang="en-US" altLang="zh-TW" sz="3200" i="1">
                  <a:effectLst>
                    <a:outerShdw blurRad="38100" dist="38100" dir="2700000" algn="tl">
                      <a:srgbClr val="000000"/>
                    </a:outerShdw>
                  </a:effectLst>
                  <a:latin typeface="Times New Roman" pitchFamily="18" charset="0"/>
                </a:rPr>
                <a:t>x</a:t>
              </a:r>
              <a:r>
                <a:rPr kumimoji="0" lang="en-US" altLang="zh-TW" sz="3200">
                  <a:effectLst>
                    <a:outerShdw blurRad="38100" dist="38100" dir="2700000" algn="tl">
                      <a:srgbClr val="000000"/>
                    </a:outerShdw>
                  </a:effectLst>
                  <a:latin typeface="Times New Roman" pitchFamily="18" charset="0"/>
                </a:rPr>
                <a:t>)</a:t>
              </a:r>
            </a:p>
          </p:txBody>
        </p:sp>
        <p:sp>
          <p:nvSpPr>
            <p:cNvPr id="300038" name="Line 6"/>
            <p:cNvSpPr>
              <a:spLocks noChangeShapeType="1"/>
            </p:cNvSpPr>
            <p:nvPr/>
          </p:nvSpPr>
          <p:spPr bwMode="auto">
            <a:xfrm>
              <a:off x="3984" y="3072"/>
              <a:ext cx="0" cy="912"/>
            </a:xfrm>
            <a:prstGeom prst="line">
              <a:avLst/>
            </a:prstGeom>
            <a:noFill/>
            <a:ln w="28575">
              <a:solidFill>
                <a:schemeClr val="accent2"/>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00039" name="Text Box 7"/>
            <p:cNvSpPr txBox="1">
              <a:spLocks noChangeArrowheads="1"/>
            </p:cNvSpPr>
            <p:nvPr/>
          </p:nvSpPr>
          <p:spPr bwMode="auto">
            <a:xfrm>
              <a:off x="3694" y="3269"/>
              <a:ext cx="739" cy="738"/>
            </a:xfrm>
            <a:prstGeom prst="rect">
              <a:avLst/>
            </a:prstGeom>
            <a:noFill/>
            <a:ln w="9525">
              <a:noFill/>
              <a:miter lim="800000"/>
              <a:headEnd/>
              <a:tailEnd/>
            </a:ln>
            <a:effectLst/>
          </p:spPr>
          <p:txBody>
            <a:bodyPr wrap="none" anchor="ctr">
              <a:spAutoFit/>
            </a:bodyPr>
            <a:lstStyle/>
            <a:p>
              <a:pPr eaLnBrk="0" hangingPunct="0"/>
              <a:r>
                <a:rPr kumimoji="0" lang="zh-TW" altLang="en-US" sz="3200" dirty="0">
                  <a:effectLst>
                    <a:outerShdw blurRad="38100" dist="38100" dir="2700000" algn="tl">
                      <a:srgbClr val="000000"/>
                    </a:outerShdw>
                  </a:effectLst>
                </a:rPr>
                <a:t>0     1/4</a:t>
              </a:r>
            </a:p>
            <a:p>
              <a:pPr eaLnBrk="0" hangingPunct="0"/>
              <a:r>
                <a:rPr kumimoji="0" lang="zh-TW" altLang="en-US" sz="3200" dirty="0">
                  <a:effectLst>
                    <a:outerShdw blurRad="38100" dist="38100" dir="2700000" algn="tl">
                      <a:srgbClr val="000000"/>
                    </a:outerShdw>
                  </a:effectLst>
                </a:rPr>
                <a:t>1     1/2</a:t>
              </a:r>
            </a:p>
            <a:p>
              <a:pPr eaLnBrk="0" hangingPunct="0"/>
              <a:r>
                <a:rPr kumimoji="0" lang="zh-TW" altLang="en-US" sz="3200" dirty="0">
                  <a:effectLst>
                    <a:outerShdw blurRad="38100" dist="38100" dir="2700000" algn="tl">
                      <a:srgbClr val="000000"/>
                    </a:outerShdw>
                  </a:effectLst>
                </a:rPr>
                <a:t>2     1/4</a:t>
              </a:r>
            </a:p>
          </p:txBody>
        </p:sp>
      </p:grpSp>
      <p:grpSp>
        <p:nvGrpSpPr>
          <p:cNvPr id="3" name="群組 31"/>
          <p:cNvGrpSpPr/>
          <p:nvPr/>
        </p:nvGrpSpPr>
        <p:grpSpPr>
          <a:xfrm>
            <a:off x="179388" y="2565400"/>
            <a:ext cx="5472112" cy="2540000"/>
            <a:chOff x="179388" y="2565400"/>
            <a:chExt cx="5472112" cy="2540000"/>
          </a:xfrm>
        </p:grpSpPr>
        <p:sp>
          <p:nvSpPr>
            <p:cNvPr id="300040" name="Rectangle 8"/>
            <p:cNvSpPr>
              <a:spLocks noChangeArrowheads="1"/>
            </p:cNvSpPr>
            <p:nvPr/>
          </p:nvSpPr>
          <p:spPr bwMode="auto">
            <a:xfrm>
              <a:off x="179388" y="2590800"/>
              <a:ext cx="5472112" cy="2514600"/>
            </a:xfrm>
            <a:prstGeom prst="rect">
              <a:avLst/>
            </a:prstGeom>
            <a:solidFill>
              <a:srgbClr val="CC0099"/>
            </a:solidFill>
            <a:ln w="9525">
              <a:solidFill>
                <a:schemeClr val="tx1"/>
              </a:solidFill>
              <a:miter lim="800000"/>
              <a:headEnd/>
              <a:tailEnd/>
            </a:ln>
            <a:effectLst/>
          </p:spPr>
          <p:txBody>
            <a:bodyPr wrap="none" anchor="ctr"/>
            <a:lstStyle/>
            <a:p>
              <a:pPr algn="ctr"/>
              <a:endParaRPr lang="zh-TW" altLang="en-US" sz="3200">
                <a:effectLst>
                  <a:outerShdw blurRad="38100" dist="38100" dir="2700000" algn="tl">
                    <a:srgbClr val="000000"/>
                  </a:outerShdw>
                </a:effectLst>
                <a:latin typeface="Arial Narrow" pitchFamily="34" charset="0"/>
              </a:endParaRPr>
            </a:p>
          </p:txBody>
        </p:sp>
        <p:sp>
          <p:nvSpPr>
            <p:cNvPr id="300041" name="Text Box 9"/>
            <p:cNvSpPr txBox="1">
              <a:spLocks noChangeArrowheads="1"/>
            </p:cNvSpPr>
            <p:nvPr/>
          </p:nvSpPr>
          <p:spPr bwMode="auto">
            <a:xfrm>
              <a:off x="179388" y="2565400"/>
              <a:ext cx="5446712" cy="2528888"/>
            </a:xfrm>
            <a:prstGeom prst="rect">
              <a:avLst/>
            </a:prstGeom>
            <a:solidFill>
              <a:srgbClr val="663300">
                <a:alpha val="50000"/>
              </a:srgbClr>
            </a:solidFill>
            <a:ln w="9525">
              <a:noFill/>
              <a:miter lim="800000"/>
              <a:headEnd/>
              <a:tailEnd/>
            </a:ln>
            <a:effectLst/>
          </p:spPr>
          <p:txBody>
            <a:bodyPr wrap="none" anchor="ctr">
              <a:spAutoFit/>
            </a:bodyPr>
            <a:lstStyle/>
            <a:p>
              <a:pPr defTabSz="904875" eaLnBrk="0" hangingPunct="0">
                <a:tabLst>
                  <a:tab pos="466725" algn="l"/>
                  <a:tab pos="1428750" algn="l"/>
                  <a:tab pos="2401888" algn="l"/>
                  <a:tab pos="2797175" algn="l"/>
                </a:tabLst>
              </a:pPr>
              <a:r>
                <a:rPr kumimoji="0" lang="en-US" altLang="zh-TW" sz="3200" u="sng" dirty="0">
                  <a:effectLst>
                    <a:outerShdw blurRad="38100" dist="38100" dir="2700000" algn="tl">
                      <a:srgbClr val="000000"/>
                    </a:outerShdw>
                  </a:effectLst>
                </a:rPr>
                <a:t>Simple event    </a:t>
              </a:r>
              <a:r>
                <a:rPr kumimoji="0" lang="en-US" altLang="zh-TW" sz="3200" i="1" u="sng" dirty="0">
                  <a:effectLst>
                    <a:outerShdw blurRad="38100" dist="38100" dir="2700000" algn="tl">
                      <a:srgbClr val="000000"/>
                    </a:outerShdw>
                  </a:effectLst>
                  <a:latin typeface="Times New Roman" pitchFamily="18" charset="0"/>
                </a:rPr>
                <a:t>x</a:t>
              </a:r>
              <a:r>
                <a:rPr kumimoji="0" lang="en-US" altLang="zh-TW" sz="3200" u="sng" dirty="0">
                  <a:effectLst>
                    <a:outerShdw blurRad="38100" dist="38100" dir="2700000" algn="tl">
                      <a:srgbClr val="000000"/>
                    </a:outerShdw>
                  </a:effectLst>
                </a:rPr>
                <a:t>   Probability</a:t>
              </a:r>
            </a:p>
            <a:p>
              <a:pPr defTabSz="904875" eaLnBrk="0" hangingPunct="0">
                <a:tabLst>
                  <a:tab pos="466725" algn="l"/>
                  <a:tab pos="1428750" algn="l"/>
                  <a:tab pos="2401888" algn="l"/>
                  <a:tab pos="2797175" algn="l"/>
                </a:tabLst>
              </a:pPr>
              <a:r>
                <a:rPr kumimoji="0" lang="en-US" altLang="zh-TW" sz="3200" dirty="0">
                  <a:effectLst>
                    <a:outerShdw blurRad="38100" dist="38100" dir="2700000" algn="tl">
                      <a:srgbClr val="000000"/>
                    </a:outerShdw>
                  </a:effectLst>
                </a:rPr>
                <a:t>	HH	           2	1/4</a:t>
              </a:r>
            </a:p>
            <a:p>
              <a:pPr defTabSz="904875" eaLnBrk="0" hangingPunct="0">
                <a:tabLst>
                  <a:tab pos="466725" algn="l"/>
                  <a:tab pos="1428750" algn="l"/>
                  <a:tab pos="2401888" algn="l"/>
                  <a:tab pos="2797175" algn="l"/>
                </a:tabLst>
              </a:pPr>
              <a:r>
                <a:rPr kumimoji="0" lang="en-US" altLang="zh-TW" sz="3200" dirty="0">
                  <a:effectLst>
                    <a:outerShdw blurRad="38100" dist="38100" dir="2700000" algn="tl">
                      <a:srgbClr val="000000"/>
                    </a:outerShdw>
                  </a:effectLst>
                </a:rPr>
                <a:t>	HT	           1	1/4</a:t>
              </a:r>
            </a:p>
            <a:p>
              <a:pPr defTabSz="904875" eaLnBrk="0" hangingPunct="0">
                <a:tabLst>
                  <a:tab pos="466725" algn="l"/>
                  <a:tab pos="1428750" algn="l"/>
                  <a:tab pos="2401888" algn="l"/>
                  <a:tab pos="2797175" algn="l"/>
                </a:tabLst>
              </a:pPr>
              <a:r>
                <a:rPr kumimoji="0" lang="en-US" altLang="zh-TW" sz="3200" dirty="0">
                  <a:effectLst>
                    <a:outerShdw blurRad="38100" dist="38100" dir="2700000" algn="tl">
                      <a:srgbClr val="000000"/>
                    </a:outerShdw>
                  </a:effectLst>
                </a:rPr>
                <a:t>	TH	           1	1/4</a:t>
              </a:r>
            </a:p>
            <a:p>
              <a:pPr defTabSz="904875" eaLnBrk="0" hangingPunct="0">
                <a:tabLst>
                  <a:tab pos="466725" algn="l"/>
                  <a:tab pos="1428750" algn="l"/>
                  <a:tab pos="2401888" algn="l"/>
                  <a:tab pos="2797175" algn="l"/>
                </a:tabLst>
              </a:pPr>
              <a:r>
                <a:rPr kumimoji="0" lang="en-US" altLang="zh-TW" sz="3200" dirty="0">
                  <a:effectLst>
                    <a:outerShdw blurRad="38100" dist="38100" dir="2700000" algn="tl">
                      <a:srgbClr val="000000"/>
                    </a:outerShdw>
                  </a:effectLst>
                </a:rPr>
                <a:t>	TT	           0	1/4</a:t>
              </a:r>
              <a:endParaRPr kumimoji="0" lang="en-US" altLang="zh-TW" sz="3200" u="sng" dirty="0">
                <a:effectLst>
                  <a:outerShdw blurRad="38100" dist="38100" dir="2700000" algn="tl">
                    <a:srgbClr val="000000"/>
                  </a:outerShdw>
                </a:effectLst>
              </a:endParaRPr>
            </a:p>
          </p:txBody>
        </p:sp>
      </p:grpSp>
      <p:sp>
        <p:nvSpPr>
          <p:cNvPr id="300042" name="AutoShape 10"/>
          <p:cNvSpPr>
            <a:spLocks/>
          </p:cNvSpPr>
          <p:nvPr/>
        </p:nvSpPr>
        <p:spPr bwMode="auto">
          <a:xfrm>
            <a:off x="4859338" y="3200400"/>
            <a:ext cx="398462" cy="1828800"/>
          </a:xfrm>
          <a:prstGeom prst="rightBrace">
            <a:avLst>
              <a:gd name="adj1" fmla="val 38247"/>
              <a:gd name="adj2" fmla="val 50000"/>
            </a:avLst>
          </a:prstGeom>
          <a:noFill/>
          <a:ln w="28575">
            <a:solidFill>
              <a:srgbClr val="FFFF00"/>
            </a:solidFill>
            <a:round/>
            <a:headEnd/>
            <a:tailEnd/>
          </a:ln>
          <a:effectLst>
            <a:outerShdw dist="35921" dir="2700000" algn="ctr" rotWithShape="0">
              <a:schemeClr val="bg2"/>
            </a:outerShdw>
          </a:effectLst>
        </p:spPr>
        <p:txBody>
          <a:bodyPr wrap="none" anchor="ctr"/>
          <a:lstStyle/>
          <a:p>
            <a:pPr algn="ctr" eaLnBrk="0" hangingPunct="0"/>
            <a:endParaRPr kumimoji="0" lang="zh-TW" altLang="en-US" sz="2800">
              <a:effectLst>
                <a:outerShdw blurRad="38100" dist="38100" dir="2700000" algn="tl">
                  <a:srgbClr val="000000"/>
                </a:outerShdw>
              </a:effectLst>
              <a:latin typeface="Arial Narrow" pitchFamily="34" charset="0"/>
            </a:endParaRPr>
          </a:p>
        </p:txBody>
      </p:sp>
      <p:grpSp>
        <p:nvGrpSpPr>
          <p:cNvPr id="4" name="Group 16"/>
          <p:cNvGrpSpPr>
            <a:grpSpLocks/>
          </p:cNvGrpSpPr>
          <p:nvPr/>
        </p:nvGrpSpPr>
        <p:grpSpPr bwMode="auto">
          <a:xfrm>
            <a:off x="74365" y="3659882"/>
            <a:ext cx="4065589" cy="2992438"/>
            <a:chOff x="53" y="2268"/>
            <a:chExt cx="2561" cy="1885"/>
          </a:xfrm>
        </p:grpSpPr>
        <p:sp>
          <p:nvSpPr>
            <p:cNvPr id="300049" name="Rectangle 17"/>
            <p:cNvSpPr>
              <a:spLocks noChangeArrowheads="1"/>
            </p:cNvSpPr>
            <p:nvPr/>
          </p:nvSpPr>
          <p:spPr bwMode="auto">
            <a:xfrm>
              <a:off x="119" y="2304"/>
              <a:ext cx="2495" cy="1824"/>
            </a:xfrm>
            <a:prstGeom prst="rect">
              <a:avLst/>
            </a:prstGeom>
            <a:solidFill>
              <a:schemeClr val="bg2"/>
            </a:solidFill>
            <a:ln w="9525">
              <a:solidFill>
                <a:schemeClr val="tx1"/>
              </a:solidFill>
              <a:miter lim="800000"/>
              <a:headEnd/>
              <a:tailEnd/>
            </a:ln>
            <a:effectLst/>
          </p:spPr>
          <p:txBody>
            <a:bodyPr wrap="none" anchor="ctr"/>
            <a:lstStyle/>
            <a:p>
              <a:endParaRPr lang="zh-TW" altLang="en-US"/>
            </a:p>
          </p:txBody>
        </p:sp>
        <p:sp>
          <p:nvSpPr>
            <p:cNvPr id="300050" name="Line 18"/>
            <p:cNvSpPr>
              <a:spLocks noChangeShapeType="1"/>
            </p:cNvSpPr>
            <p:nvPr/>
          </p:nvSpPr>
          <p:spPr bwMode="auto">
            <a:xfrm>
              <a:off x="401" y="3828"/>
              <a:ext cx="2095" cy="0"/>
            </a:xfrm>
            <a:prstGeom prst="line">
              <a:avLst/>
            </a:prstGeom>
            <a:noFill/>
            <a:ln w="38100">
              <a:solidFill>
                <a:srgbClr val="FFCC00"/>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00051" name="Text Box 19"/>
            <p:cNvSpPr txBox="1">
              <a:spLocks noChangeArrowheads="1"/>
            </p:cNvSpPr>
            <p:nvPr/>
          </p:nvSpPr>
          <p:spPr bwMode="auto">
            <a:xfrm>
              <a:off x="472" y="3818"/>
              <a:ext cx="273" cy="335"/>
            </a:xfrm>
            <a:prstGeom prst="rect">
              <a:avLst/>
            </a:prstGeom>
            <a:noFill/>
            <a:ln w="9525">
              <a:noFill/>
              <a:miter lim="800000"/>
              <a:headEnd/>
              <a:tailEnd/>
            </a:ln>
            <a:effectLst/>
          </p:spPr>
          <p:txBody>
            <a:bodyPr wrap="none" anchor="ctr">
              <a:spAutoFit/>
            </a:bodyPr>
            <a:lstStyle/>
            <a:p>
              <a:pPr algn="ctr" eaLnBrk="0" hangingPunct="0">
                <a:lnSpc>
                  <a:spcPct val="80000"/>
                </a:lnSpc>
              </a:pPr>
              <a:r>
                <a:rPr kumimoji="0" lang="zh-TW" altLang="en-US" sz="3600">
                  <a:effectLst>
                    <a:outerShdw blurRad="38100" dist="38100" dir="2700000" algn="tl">
                      <a:srgbClr val="000000"/>
                    </a:outerShdw>
                  </a:effectLst>
                </a:rPr>
                <a:t>0</a:t>
              </a:r>
            </a:p>
          </p:txBody>
        </p:sp>
        <p:sp>
          <p:nvSpPr>
            <p:cNvPr id="300052" name="Text Box 20"/>
            <p:cNvSpPr txBox="1">
              <a:spLocks noChangeArrowheads="1"/>
            </p:cNvSpPr>
            <p:nvPr/>
          </p:nvSpPr>
          <p:spPr bwMode="auto">
            <a:xfrm>
              <a:off x="1169" y="3818"/>
              <a:ext cx="273" cy="335"/>
            </a:xfrm>
            <a:prstGeom prst="rect">
              <a:avLst/>
            </a:prstGeom>
            <a:noFill/>
            <a:ln w="9525">
              <a:noFill/>
              <a:miter lim="800000"/>
              <a:headEnd/>
              <a:tailEnd/>
            </a:ln>
            <a:effectLst/>
          </p:spPr>
          <p:txBody>
            <a:bodyPr wrap="none" anchor="ctr">
              <a:spAutoFit/>
            </a:bodyPr>
            <a:lstStyle/>
            <a:p>
              <a:pPr algn="ctr" eaLnBrk="0" hangingPunct="0">
                <a:lnSpc>
                  <a:spcPct val="80000"/>
                </a:lnSpc>
              </a:pPr>
              <a:r>
                <a:rPr kumimoji="0" lang="zh-TW" altLang="en-US" sz="3600">
                  <a:effectLst>
                    <a:outerShdw blurRad="38100" dist="38100" dir="2700000" algn="tl">
                      <a:srgbClr val="000000"/>
                    </a:outerShdw>
                  </a:effectLst>
                </a:rPr>
                <a:t>1</a:t>
              </a:r>
            </a:p>
          </p:txBody>
        </p:sp>
        <p:sp>
          <p:nvSpPr>
            <p:cNvPr id="300053" name="Text Box 21"/>
            <p:cNvSpPr txBox="1">
              <a:spLocks noChangeArrowheads="1"/>
            </p:cNvSpPr>
            <p:nvPr/>
          </p:nvSpPr>
          <p:spPr bwMode="auto">
            <a:xfrm>
              <a:off x="1868" y="3818"/>
              <a:ext cx="273" cy="335"/>
            </a:xfrm>
            <a:prstGeom prst="rect">
              <a:avLst/>
            </a:prstGeom>
            <a:noFill/>
            <a:ln w="9525">
              <a:noFill/>
              <a:miter lim="800000"/>
              <a:headEnd/>
              <a:tailEnd/>
            </a:ln>
            <a:effectLst/>
          </p:spPr>
          <p:txBody>
            <a:bodyPr wrap="none" anchor="ctr">
              <a:spAutoFit/>
            </a:bodyPr>
            <a:lstStyle/>
            <a:p>
              <a:pPr algn="ctr" eaLnBrk="0" hangingPunct="0">
                <a:lnSpc>
                  <a:spcPct val="80000"/>
                </a:lnSpc>
              </a:pPr>
              <a:r>
                <a:rPr kumimoji="0" lang="zh-TW" altLang="en-US" sz="3600" dirty="0">
                  <a:effectLst>
                    <a:outerShdw blurRad="38100" dist="38100" dir="2700000" algn="tl">
                      <a:srgbClr val="000000"/>
                    </a:outerShdw>
                  </a:effectLst>
                </a:rPr>
                <a:t>2</a:t>
              </a:r>
            </a:p>
          </p:txBody>
        </p:sp>
        <p:sp>
          <p:nvSpPr>
            <p:cNvPr id="300054" name="Line 22"/>
            <p:cNvSpPr>
              <a:spLocks noChangeShapeType="1"/>
            </p:cNvSpPr>
            <p:nvPr/>
          </p:nvSpPr>
          <p:spPr bwMode="auto">
            <a:xfrm flipV="1">
              <a:off x="611" y="3114"/>
              <a:ext cx="0" cy="714"/>
            </a:xfrm>
            <a:prstGeom prst="line">
              <a:avLst/>
            </a:prstGeom>
            <a:noFill/>
            <a:ln w="57150">
              <a:solidFill>
                <a:srgbClr val="FF00FF"/>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00055" name="Line 23"/>
            <p:cNvSpPr>
              <a:spLocks noChangeShapeType="1"/>
            </p:cNvSpPr>
            <p:nvPr/>
          </p:nvSpPr>
          <p:spPr bwMode="auto">
            <a:xfrm flipV="1">
              <a:off x="1309" y="2400"/>
              <a:ext cx="0" cy="1428"/>
            </a:xfrm>
            <a:prstGeom prst="line">
              <a:avLst/>
            </a:prstGeom>
            <a:noFill/>
            <a:ln w="57150">
              <a:solidFill>
                <a:srgbClr val="FF00FF"/>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00056" name="Line 24"/>
            <p:cNvSpPr>
              <a:spLocks noChangeShapeType="1"/>
            </p:cNvSpPr>
            <p:nvPr/>
          </p:nvSpPr>
          <p:spPr bwMode="auto">
            <a:xfrm flipV="1">
              <a:off x="2007" y="3114"/>
              <a:ext cx="0" cy="714"/>
            </a:xfrm>
            <a:prstGeom prst="line">
              <a:avLst/>
            </a:prstGeom>
            <a:noFill/>
            <a:ln w="57150">
              <a:solidFill>
                <a:srgbClr val="FF00FF"/>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00057" name="Text Box 25"/>
            <p:cNvSpPr txBox="1">
              <a:spLocks noChangeArrowheads="1"/>
            </p:cNvSpPr>
            <p:nvPr/>
          </p:nvSpPr>
          <p:spPr bwMode="auto">
            <a:xfrm>
              <a:off x="2210" y="3515"/>
              <a:ext cx="260" cy="335"/>
            </a:xfrm>
            <a:prstGeom prst="rect">
              <a:avLst/>
            </a:prstGeom>
            <a:noFill/>
            <a:ln w="9525">
              <a:noFill/>
              <a:miter lim="800000"/>
              <a:headEnd/>
              <a:tailEnd/>
            </a:ln>
            <a:effectLst/>
          </p:spPr>
          <p:txBody>
            <a:bodyPr wrap="none" anchor="ctr">
              <a:spAutoFit/>
            </a:bodyPr>
            <a:lstStyle/>
            <a:p>
              <a:pPr algn="ctr" eaLnBrk="0" hangingPunct="0">
                <a:lnSpc>
                  <a:spcPct val="80000"/>
                </a:lnSpc>
              </a:pPr>
              <a:r>
                <a:rPr kumimoji="0" lang="en-US" altLang="zh-TW" sz="3600" b="1" i="1" dirty="0">
                  <a:effectLst>
                    <a:outerShdw blurRad="38100" dist="38100" dir="2700000" algn="tl">
                      <a:srgbClr val="000000"/>
                    </a:outerShdw>
                  </a:effectLst>
                  <a:latin typeface="Times New Roman" pitchFamily="18" charset="0"/>
                </a:rPr>
                <a:t>x</a:t>
              </a:r>
              <a:endParaRPr kumimoji="0" lang="en-US" altLang="zh-TW" sz="3600" i="1" dirty="0">
                <a:effectLst>
                  <a:outerShdw blurRad="38100" dist="38100" dir="2700000" algn="tl">
                    <a:srgbClr val="000000"/>
                  </a:outerShdw>
                </a:effectLst>
                <a:latin typeface="Times New Roman" pitchFamily="18" charset="0"/>
              </a:endParaRPr>
            </a:p>
          </p:txBody>
        </p:sp>
        <p:sp>
          <p:nvSpPr>
            <p:cNvPr id="33" name="Line 23"/>
            <p:cNvSpPr>
              <a:spLocks noChangeShapeType="1"/>
            </p:cNvSpPr>
            <p:nvPr/>
          </p:nvSpPr>
          <p:spPr bwMode="auto">
            <a:xfrm flipV="1">
              <a:off x="392" y="2429"/>
              <a:ext cx="0" cy="1428"/>
            </a:xfrm>
            <a:prstGeom prst="line">
              <a:avLst/>
            </a:prstGeom>
            <a:noFill/>
            <a:ln w="57150">
              <a:solidFill>
                <a:srgbClr val="FFCC00"/>
              </a:solidFill>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34" name="Line 18"/>
            <p:cNvSpPr>
              <a:spLocks noChangeShapeType="1"/>
            </p:cNvSpPr>
            <p:nvPr/>
          </p:nvSpPr>
          <p:spPr bwMode="auto">
            <a:xfrm>
              <a:off x="301" y="3109"/>
              <a:ext cx="181" cy="0"/>
            </a:xfrm>
            <a:prstGeom prst="line">
              <a:avLst/>
            </a:prstGeom>
            <a:noFill/>
            <a:ln w="38100">
              <a:solidFill>
                <a:srgbClr val="FFCC00"/>
              </a:solidFill>
              <a:round/>
              <a:headEnd/>
              <a:tailEnd/>
            </a:ln>
            <a:effectLst/>
          </p:spPr>
          <p:txBody>
            <a:bodyPr wrap="none" anchor="ctr"/>
            <a:lstStyle/>
            <a:p>
              <a:endParaRPr lang="zh-TW" altLang="en-US"/>
            </a:p>
          </p:txBody>
        </p:sp>
        <p:sp>
          <p:nvSpPr>
            <p:cNvPr id="35" name="Text Box 21"/>
            <p:cNvSpPr txBox="1">
              <a:spLocks noChangeArrowheads="1"/>
            </p:cNvSpPr>
            <p:nvPr/>
          </p:nvSpPr>
          <p:spPr bwMode="auto">
            <a:xfrm>
              <a:off x="53" y="2941"/>
              <a:ext cx="354" cy="213"/>
            </a:xfrm>
            <a:prstGeom prst="rect">
              <a:avLst/>
            </a:prstGeom>
            <a:noFill/>
            <a:ln w="9525">
              <a:noFill/>
              <a:miter lim="800000"/>
              <a:headEnd/>
              <a:tailEnd/>
            </a:ln>
            <a:effectLst/>
          </p:spPr>
          <p:txBody>
            <a:bodyPr wrap="none" anchor="ctr">
              <a:spAutoFit/>
            </a:bodyPr>
            <a:lstStyle/>
            <a:p>
              <a:pPr algn="ctr" eaLnBrk="0" hangingPunct="0">
                <a:lnSpc>
                  <a:spcPct val="80000"/>
                </a:lnSpc>
              </a:pPr>
              <a:r>
                <a:rPr kumimoji="0" lang="en-US" altLang="zh-TW" sz="2000" dirty="0" smtClean="0">
                  <a:effectLst>
                    <a:outerShdw blurRad="38100" dist="38100" dir="2700000" algn="tl">
                      <a:srgbClr val="000000"/>
                    </a:outerShdw>
                  </a:effectLst>
                </a:rPr>
                <a:t>1/</a:t>
              </a:r>
              <a:r>
                <a:rPr kumimoji="0" lang="en-US" altLang="zh-TW" sz="2000" dirty="0">
                  <a:effectLst>
                    <a:outerShdw blurRad="38100" dist="38100" dir="2700000" algn="tl">
                      <a:srgbClr val="000000"/>
                    </a:outerShdw>
                  </a:effectLst>
                </a:rPr>
                <a:t>4</a:t>
              </a:r>
              <a:endParaRPr kumimoji="0" lang="zh-TW" altLang="en-US" sz="2000" dirty="0">
                <a:effectLst>
                  <a:outerShdw blurRad="38100" dist="38100" dir="2700000" algn="tl">
                    <a:srgbClr val="000000"/>
                  </a:outerShdw>
                </a:effectLst>
              </a:endParaRPr>
            </a:p>
          </p:txBody>
        </p:sp>
        <p:sp>
          <p:nvSpPr>
            <p:cNvPr id="36" name="Text Box 21"/>
            <p:cNvSpPr txBox="1">
              <a:spLocks noChangeArrowheads="1"/>
            </p:cNvSpPr>
            <p:nvPr/>
          </p:nvSpPr>
          <p:spPr bwMode="auto">
            <a:xfrm>
              <a:off x="73" y="2268"/>
              <a:ext cx="354" cy="213"/>
            </a:xfrm>
            <a:prstGeom prst="rect">
              <a:avLst/>
            </a:prstGeom>
            <a:noFill/>
            <a:ln w="9525">
              <a:noFill/>
              <a:miter lim="800000"/>
              <a:headEnd/>
              <a:tailEnd/>
            </a:ln>
            <a:effectLst/>
          </p:spPr>
          <p:txBody>
            <a:bodyPr wrap="none" anchor="ctr">
              <a:spAutoFit/>
            </a:bodyPr>
            <a:lstStyle/>
            <a:p>
              <a:pPr algn="ctr" eaLnBrk="0" hangingPunct="0">
                <a:lnSpc>
                  <a:spcPct val="80000"/>
                </a:lnSpc>
              </a:pPr>
              <a:r>
                <a:rPr kumimoji="0" lang="en-US" altLang="zh-TW" sz="2000" dirty="0" smtClean="0">
                  <a:effectLst>
                    <a:outerShdw blurRad="38100" dist="38100" dir="2700000" algn="tl">
                      <a:srgbClr val="000000"/>
                    </a:outerShdw>
                  </a:effectLst>
                </a:rPr>
                <a:t>1/2</a:t>
              </a:r>
              <a:endParaRPr kumimoji="0" lang="zh-TW" altLang="en-US" sz="2000" dirty="0">
                <a:effectLst>
                  <a:outerShdw blurRad="38100" dist="38100" dir="2700000" algn="tl">
                    <a:srgbClr val="000000"/>
                  </a:outerShdw>
                </a:effectLst>
              </a:endParaRPr>
            </a:p>
          </p:txBody>
        </p:sp>
        <p:sp>
          <p:nvSpPr>
            <p:cNvPr id="37" name="Line 18"/>
            <p:cNvSpPr>
              <a:spLocks noChangeShapeType="1"/>
            </p:cNvSpPr>
            <p:nvPr/>
          </p:nvSpPr>
          <p:spPr bwMode="auto">
            <a:xfrm>
              <a:off x="301" y="2429"/>
              <a:ext cx="181" cy="0"/>
            </a:xfrm>
            <a:prstGeom prst="line">
              <a:avLst/>
            </a:prstGeom>
            <a:noFill/>
            <a:ln w="38100">
              <a:solidFill>
                <a:srgbClr val="FFCC00"/>
              </a:solidFill>
              <a:round/>
              <a:headEnd/>
              <a:tailEnd/>
            </a:ln>
            <a:effectLst/>
          </p:spPr>
          <p:txBody>
            <a:bodyPr wrap="none" anchor="ctr"/>
            <a:lstStyle/>
            <a:p>
              <a:endParaRPr lang="zh-TW" altLang="en-US"/>
            </a:p>
          </p:txBody>
        </p:sp>
      </p:grpSp>
      <p:sp>
        <p:nvSpPr>
          <p:cNvPr id="300058" name="Rectangle 26"/>
          <p:cNvSpPr>
            <a:spLocks noGrp="1" noChangeArrowheads="1"/>
          </p:cNvSpPr>
          <p:nvPr>
            <p:ph type="title"/>
          </p:nvPr>
        </p:nvSpPr>
        <p:spPr>
          <a:xfrm>
            <a:off x="323528" y="269776"/>
            <a:ext cx="8534722" cy="99898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Probability Distribution</a:t>
            </a:r>
            <a:endParaRPr lang="en-US" altLang="zh-TW" dirty="0"/>
          </a:p>
        </p:txBody>
      </p:sp>
      <p:sp>
        <p:nvSpPr>
          <p:cNvPr id="300059" name="Rectangle 27"/>
          <p:cNvSpPr>
            <a:spLocks noGrp="1" noChangeArrowheads="1"/>
          </p:cNvSpPr>
          <p:nvPr>
            <p:ph type="body" idx="1"/>
          </p:nvPr>
        </p:nvSpPr>
        <p:spPr>
          <a:xfrm>
            <a:off x="163513" y="1143000"/>
            <a:ext cx="8872537" cy="1447800"/>
          </a:xfrm>
        </p:spPr>
        <p:txBody>
          <a:bodyPr/>
          <a:lstStyle/>
          <a:p>
            <a:pPr>
              <a:buFont typeface="Wingdings" pitchFamily="2" charset="2"/>
              <a:buNone/>
            </a:pPr>
            <a:r>
              <a:rPr lang="en-US" altLang="zh-TW" sz="4000" i="1" dirty="0">
                <a:latin typeface="Times New Roman" pitchFamily="18" charset="0"/>
              </a:rPr>
              <a:t>X</a:t>
            </a:r>
            <a:r>
              <a:rPr lang="en-US" altLang="zh-TW" sz="4000" dirty="0"/>
              <a:t>: The </a:t>
            </a:r>
            <a:r>
              <a:rPr lang="en-US" altLang="zh-TW" sz="4000" b="1" dirty="0">
                <a:solidFill>
                  <a:schemeClr val="accent2"/>
                </a:solidFill>
              </a:rPr>
              <a:t>number</a:t>
            </a:r>
            <a:r>
              <a:rPr lang="en-US" altLang="zh-TW" sz="4000" dirty="0"/>
              <a:t> of </a:t>
            </a:r>
            <a:r>
              <a:rPr lang="en-US" altLang="zh-TW" sz="4000" b="1" dirty="0">
                <a:solidFill>
                  <a:schemeClr val="accent2"/>
                </a:solidFill>
              </a:rPr>
              <a:t>heads</a:t>
            </a:r>
            <a:r>
              <a:rPr lang="en-US" altLang="zh-TW" sz="4000" dirty="0"/>
              <a:t> that turn-up when a coin is flipped twice.</a:t>
            </a:r>
          </a:p>
        </p:txBody>
      </p:sp>
      <p:sp>
        <p:nvSpPr>
          <p:cNvPr id="300060" name="AutoShape 28"/>
          <p:cNvSpPr>
            <a:spLocks noChangeArrowheads="1"/>
          </p:cNvSpPr>
          <p:nvPr/>
        </p:nvSpPr>
        <p:spPr bwMode="auto">
          <a:xfrm>
            <a:off x="5724525" y="3644900"/>
            <a:ext cx="609600" cy="914400"/>
          </a:xfrm>
          <a:prstGeom prst="rightArrow">
            <a:avLst>
              <a:gd name="adj1" fmla="val 50000"/>
              <a:gd name="adj2" fmla="val 25000"/>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nchor="ctr"/>
          <a:lstStyle/>
          <a:p>
            <a:endParaRPr lang="zh-TW" altLang="en-US"/>
          </a:p>
        </p:txBody>
      </p:sp>
      <p:grpSp>
        <p:nvGrpSpPr>
          <p:cNvPr id="5" name="Group 30"/>
          <p:cNvGrpSpPr>
            <a:grpSpLocks/>
          </p:cNvGrpSpPr>
          <p:nvPr/>
        </p:nvGrpSpPr>
        <p:grpSpPr bwMode="auto">
          <a:xfrm>
            <a:off x="3491880" y="4597400"/>
            <a:ext cx="5543550" cy="2108200"/>
            <a:chOff x="2200" y="2896"/>
            <a:chExt cx="3492" cy="1328"/>
          </a:xfrm>
        </p:grpSpPr>
        <p:sp>
          <p:nvSpPr>
            <p:cNvPr id="300044" name="Line 12"/>
            <p:cNvSpPr>
              <a:spLocks noChangeShapeType="1"/>
            </p:cNvSpPr>
            <p:nvPr/>
          </p:nvSpPr>
          <p:spPr bwMode="auto">
            <a:xfrm>
              <a:off x="2758" y="3168"/>
              <a:ext cx="1331" cy="1"/>
            </a:xfrm>
            <a:prstGeom prst="line">
              <a:avLst/>
            </a:prstGeom>
            <a:noFill/>
            <a:ln w="38100">
              <a:solidFill>
                <a:srgbClr val="FFFF00"/>
              </a:solidFill>
              <a:round/>
              <a:headEnd/>
              <a:tailEnd type="triangle" w="med" len="med"/>
            </a:ln>
            <a:effectLst/>
          </p:spPr>
          <p:txBody>
            <a:bodyPr wrap="none" anchor="ctr"/>
            <a:lstStyle/>
            <a:p>
              <a:endParaRPr lang="zh-TW" altLang="en-US"/>
            </a:p>
          </p:txBody>
        </p:sp>
        <p:sp>
          <p:nvSpPr>
            <p:cNvPr id="300045" name="Rectangle 13"/>
            <p:cNvSpPr>
              <a:spLocks noChangeArrowheads="1"/>
            </p:cNvSpPr>
            <p:nvPr/>
          </p:nvSpPr>
          <p:spPr bwMode="auto">
            <a:xfrm>
              <a:off x="2200" y="2928"/>
              <a:ext cx="3447" cy="1296"/>
            </a:xfrm>
            <a:prstGeom prst="rect">
              <a:avLst/>
            </a:prstGeom>
            <a:solidFill>
              <a:srgbClr val="221100"/>
            </a:solidFill>
            <a:ln w="9525">
              <a:solidFill>
                <a:schemeClr val="tx1"/>
              </a:solidFill>
              <a:miter lim="800000"/>
              <a:headEnd/>
              <a:tailEnd/>
            </a:ln>
            <a:effectLst/>
          </p:spPr>
          <p:txBody>
            <a:bodyPr wrap="none" anchor="ctr"/>
            <a:lstStyle/>
            <a:p>
              <a:pPr eaLnBrk="0" hangingPunct="0"/>
              <a:r>
                <a:rPr kumimoji="0" lang="zh-TW" altLang="en-US" sz="3600">
                  <a:effectLst>
                    <a:outerShdw blurRad="38100" dist="38100" dir="2700000" algn="tl">
                      <a:srgbClr val="000000"/>
                    </a:outerShdw>
                  </a:effectLst>
                  <a:latin typeface="Arial Narrow" pitchFamily="34" charset="0"/>
                </a:rPr>
                <a:t>               </a:t>
              </a:r>
            </a:p>
          </p:txBody>
        </p:sp>
        <p:sp>
          <p:nvSpPr>
            <p:cNvPr id="300046" name="Text Box 14"/>
            <p:cNvSpPr txBox="1">
              <a:spLocks noChangeArrowheads="1"/>
            </p:cNvSpPr>
            <p:nvPr/>
          </p:nvSpPr>
          <p:spPr bwMode="auto">
            <a:xfrm>
              <a:off x="2290" y="2896"/>
              <a:ext cx="3402" cy="1324"/>
            </a:xfrm>
            <a:prstGeom prst="rect">
              <a:avLst/>
            </a:prstGeom>
            <a:noFill/>
            <a:ln w="9525">
              <a:noFill/>
              <a:miter lim="800000"/>
              <a:headEnd/>
              <a:tailEnd/>
            </a:ln>
            <a:effectLst/>
          </p:spPr>
          <p:txBody>
            <a:bodyPr anchor="ctr">
              <a:spAutoFit/>
            </a:bodyPr>
            <a:lstStyle/>
            <a:p>
              <a:pPr eaLnBrk="0" hangingPunct="0"/>
              <a:r>
                <a:rPr kumimoji="0" lang="zh-TW" altLang="en-US" sz="3600">
                  <a:effectLst>
                    <a:outerShdw blurRad="38100" dist="38100" dir="2700000" algn="tl">
                      <a:srgbClr val="000000"/>
                    </a:outerShdw>
                  </a:effectLst>
                  <a:latin typeface="Arial Narrow" pitchFamily="34" charset="0"/>
                </a:rPr>
                <a:t>               </a:t>
              </a:r>
              <a:r>
                <a:rPr kumimoji="0" lang="zh-TW" altLang="en-US" sz="4400">
                  <a:effectLst>
                    <a:outerShdw blurRad="38100" dist="38100" dir="2700000" algn="tl">
                      <a:srgbClr val="000000"/>
                    </a:outerShdw>
                  </a:effectLst>
                </a:rPr>
                <a:t>1/4 </a:t>
              </a:r>
              <a:r>
                <a:rPr kumimoji="0" lang="en-US" altLang="zh-TW" sz="4400">
                  <a:effectLst>
                    <a:outerShdw blurRad="38100" dist="38100" dir="2700000" algn="tl">
                      <a:srgbClr val="000000"/>
                    </a:outerShdw>
                  </a:effectLst>
                </a:rPr>
                <a:t>if</a:t>
              </a:r>
              <a:r>
                <a:rPr kumimoji="0" lang="en-US" altLang="zh-TW" sz="4400">
                  <a:effectLst>
                    <a:outerShdw blurRad="38100" dist="38100" dir="2700000" algn="tl">
                      <a:srgbClr val="000000"/>
                    </a:outerShdw>
                  </a:effectLst>
                  <a:latin typeface="Arial Narrow" pitchFamily="34" charset="0"/>
                </a:rPr>
                <a:t> </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=0 or 2</a:t>
              </a:r>
            </a:p>
            <a:p>
              <a:pPr eaLnBrk="0" hangingPunct="0"/>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a:t>
              </a:r>
            </a:p>
            <a:p>
              <a:pPr eaLnBrk="0" hangingPunct="0"/>
              <a:r>
                <a:rPr kumimoji="0" lang="en-US" altLang="zh-TW" sz="4400">
                  <a:effectLst>
                    <a:outerShdw blurRad="38100" dist="38100" dir="2700000" algn="tl">
                      <a:srgbClr val="000000"/>
                    </a:outerShdw>
                  </a:effectLst>
                  <a:latin typeface="Arial Narrow" pitchFamily="34" charset="0"/>
                </a:rPr>
                <a:t>             </a:t>
              </a:r>
              <a:r>
                <a:rPr kumimoji="0" lang="en-US" altLang="zh-TW" sz="4400">
                  <a:effectLst>
                    <a:outerShdw blurRad="38100" dist="38100" dir="2700000" algn="tl">
                      <a:srgbClr val="000000"/>
                    </a:outerShdw>
                  </a:effectLst>
                </a:rPr>
                <a:t>1/2 if</a:t>
              </a:r>
              <a:r>
                <a:rPr kumimoji="0" lang="en-US" altLang="zh-TW" sz="4400">
                  <a:effectLst>
                    <a:outerShdw blurRad="38100" dist="38100" dir="2700000" algn="tl">
                      <a:srgbClr val="000000"/>
                    </a:outerShdw>
                  </a:effectLst>
                  <a:latin typeface="Arial Narrow" pitchFamily="34" charset="0"/>
                </a:rPr>
                <a:t> </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=1</a:t>
              </a:r>
            </a:p>
          </p:txBody>
        </p:sp>
        <p:sp>
          <p:nvSpPr>
            <p:cNvPr id="300061" name="AutoShape 29"/>
            <p:cNvSpPr>
              <a:spLocks/>
            </p:cNvSpPr>
            <p:nvPr/>
          </p:nvSpPr>
          <p:spPr bwMode="auto">
            <a:xfrm>
              <a:off x="3197" y="3022"/>
              <a:ext cx="182" cy="1134"/>
            </a:xfrm>
            <a:prstGeom prst="leftBrace">
              <a:avLst>
                <a:gd name="adj1" fmla="val 51923"/>
                <a:gd name="adj2" fmla="val 50000"/>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0042"/>
                                        </p:tgtEl>
                                        <p:attrNameLst>
                                          <p:attrName>style.visibility</p:attrName>
                                        </p:attrNameLst>
                                      </p:cBhvr>
                                      <p:to>
                                        <p:strVal val="visible"/>
                                      </p:to>
                                    </p:set>
                                    <p:animEffect transition="in" filter="wipe(up)">
                                      <p:cBhvr>
                                        <p:cTn id="12" dur="500"/>
                                        <p:tgtEl>
                                          <p:spTgt spid="30004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00060"/>
                                        </p:tgtEl>
                                        <p:attrNameLst>
                                          <p:attrName>style.visibility</p:attrName>
                                        </p:attrNameLst>
                                      </p:cBhvr>
                                      <p:to>
                                        <p:strVal val="visible"/>
                                      </p:to>
                                    </p:set>
                                    <p:animEffect transition="in" filter="wipe(left)">
                                      <p:cBhvr>
                                        <p:cTn id="16" dur="500"/>
                                        <p:tgtEl>
                                          <p:spTgt spid="300060"/>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2" grpId="0" animBg="1" autoUpdateAnimBg="0"/>
      <p:bldP spid="300060"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33F868C-998F-47BE-B651-3C1997B1A5D9}" type="slidenum">
              <a:rPr kumimoji="1" lang="zh-TW" altLang="en-US">
                <a:effectLst>
                  <a:outerShdw blurRad="38100" dist="38100" dir="2700000" algn="tl">
                    <a:srgbClr val="000000"/>
                  </a:outerShdw>
                </a:effectLst>
                <a:ea typeface="華康細圓體" pitchFamily="49" charset="-120"/>
                <a:cs typeface="+mj-cs"/>
              </a:rPr>
              <a:pPr>
                <a:defRPr/>
              </a:pPr>
              <a:t>100</a:t>
            </a:fld>
            <a:endParaRPr kumimoji="1" lang="en-US" altLang="zh-TW">
              <a:effectLst>
                <a:outerShdw blurRad="38100" dist="38100" dir="2700000" algn="tl">
                  <a:srgbClr val="000000"/>
                </a:outerShdw>
              </a:effectLst>
              <a:ea typeface="華康細圓體" pitchFamily="49" charset="-120"/>
              <a:cs typeface="+mj-cs"/>
            </a:endParaRPr>
          </a:p>
        </p:txBody>
      </p:sp>
      <p:sp>
        <p:nvSpPr>
          <p:cNvPr id="260098" name="Rectangle 2"/>
          <p:cNvSpPr>
            <a:spLocks noGrp="1" noChangeArrowheads="1"/>
          </p:cNvSpPr>
          <p:nvPr>
            <p:ph type="title"/>
          </p:nvPr>
        </p:nvSpPr>
        <p:spPr>
          <a:xfrm>
            <a:off x="142875" y="260648"/>
            <a:ext cx="8893175" cy="11109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Typical Poisson Experiment</a:t>
            </a:r>
          </a:p>
        </p:txBody>
      </p:sp>
      <p:sp>
        <p:nvSpPr>
          <p:cNvPr id="260099" name="Rectangle 3"/>
          <p:cNvSpPr>
            <a:spLocks noGrp="1" noChangeArrowheads="1"/>
          </p:cNvSpPr>
          <p:nvPr>
            <p:ph type="body" idx="1"/>
          </p:nvPr>
        </p:nvSpPr>
        <p:spPr>
          <a:xfrm>
            <a:off x="665163" y="1412875"/>
            <a:ext cx="8299450" cy="5111750"/>
          </a:xfrm>
        </p:spPr>
        <p:txBody>
          <a:bodyPr/>
          <a:lstStyle/>
          <a:p>
            <a:pPr>
              <a:lnSpc>
                <a:spcPct val="90000"/>
              </a:lnSpc>
            </a:pPr>
            <a:r>
              <a:rPr lang="en-US" altLang="zh-TW"/>
              <a:t>The number of errors a typist makes </a:t>
            </a:r>
            <a:r>
              <a:rPr lang="en-US" altLang="zh-TW" b="1">
                <a:solidFill>
                  <a:schemeClr val="folHlink"/>
                </a:solidFill>
              </a:rPr>
              <a:t>per page</a:t>
            </a:r>
            <a:endParaRPr lang="en-US" altLang="zh-TW">
              <a:solidFill>
                <a:schemeClr val="folHlink"/>
              </a:solidFill>
            </a:endParaRPr>
          </a:p>
          <a:p>
            <a:pPr>
              <a:lnSpc>
                <a:spcPct val="90000"/>
              </a:lnSpc>
            </a:pPr>
            <a:r>
              <a:rPr lang="en-US" altLang="zh-TW"/>
              <a:t>The number of customers entering a service station </a:t>
            </a:r>
            <a:r>
              <a:rPr lang="en-US" altLang="zh-TW" b="1">
                <a:solidFill>
                  <a:schemeClr val="folHlink"/>
                </a:solidFill>
              </a:rPr>
              <a:t>per hour</a:t>
            </a:r>
            <a:endParaRPr lang="en-US" altLang="zh-TW">
              <a:solidFill>
                <a:schemeClr val="folHlink"/>
              </a:solidFill>
            </a:endParaRPr>
          </a:p>
          <a:p>
            <a:pPr>
              <a:lnSpc>
                <a:spcPct val="90000"/>
              </a:lnSpc>
            </a:pPr>
            <a:r>
              <a:rPr lang="en-US" altLang="zh-TW"/>
              <a:t>The number of telephone calls received by a switchboard </a:t>
            </a:r>
            <a:r>
              <a:rPr lang="en-US" altLang="zh-TW" b="1">
                <a:solidFill>
                  <a:schemeClr val="folHlink"/>
                </a:solidFill>
              </a:rPr>
              <a:t>per hour</a:t>
            </a:r>
            <a:endParaRPr lang="en-US" altLang="zh-TW">
              <a:solidFill>
                <a:schemeClr val="folHlink"/>
              </a:solidFill>
            </a:endParaRPr>
          </a:p>
        </p:txBody>
      </p:sp>
    </p:spTree>
    <p:extLst>
      <p:ext uri="{BB962C8B-B14F-4D97-AF65-F5344CB8AC3E}">
        <p14:creationId xmlns:p14="http://schemas.microsoft.com/office/powerpoint/2010/main" val="20414219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wipe(left)">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wipe(left)">
                                      <p:cBhvr>
                                        <p:cTn id="17" dur="500"/>
                                        <p:tgtEl>
                                          <p:spTgt spid="260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E466AD1-14EA-4C81-8CDD-212086048ECB}" type="slidenum">
              <a:rPr kumimoji="1" lang="zh-TW" altLang="en-US">
                <a:effectLst>
                  <a:outerShdw blurRad="38100" dist="38100" dir="2700000" algn="tl">
                    <a:srgbClr val="000000"/>
                  </a:outerShdw>
                </a:effectLst>
                <a:ea typeface="華康細圓體" pitchFamily="49" charset="-120"/>
                <a:cs typeface="+mj-cs"/>
              </a:rPr>
              <a:pPr>
                <a:defRPr/>
              </a:pPr>
              <a:t>101</a:t>
            </a:fld>
            <a:endParaRPr kumimoji="1" lang="en-US" altLang="zh-TW">
              <a:effectLst>
                <a:outerShdw blurRad="38100" dist="38100" dir="2700000" algn="tl">
                  <a:srgbClr val="000000"/>
                </a:outerShdw>
              </a:effectLst>
              <a:ea typeface="華康細圓體" pitchFamily="49" charset="-120"/>
              <a:cs typeface="+mj-cs"/>
            </a:endParaRPr>
          </a:p>
        </p:txBody>
      </p:sp>
      <p:sp>
        <p:nvSpPr>
          <p:cNvPr id="261122" name="Rectangle 2"/>
          <p:cNvSpPr>
            <a:spLocks noGrp="1" noChangeArrowheads="1"/>
          </p:cNvSpPr>
          <p:nvPr>
            <p:ph type="body" idx="1"/>
          </p:nvPr>
        </p:nvSpPr>
        <p:spPr>
          <a:xfrm>
            <a:off x="447675" y="1989138"/>
            <a:ext cx="8588375" cy="4464050"/>
          </a:xfrm>
        </p:spPr>
        <p:txBody>
          <a:bodyPr/>
          <a:lstStyle/>
          <a:p>
            <a:r>
              <a:rPr lang="en-US" altLang="zh-TW" sz="4800" dirty="0"/>
              <a:t>The number of successes (events) that occur in a certain time interval is </a:t>
            </a:r>
            <a:r>
              <a:rPr lang="en-US" altLang="zh-TW" sz="4800" b="1" dirty="0">
                <a:solidFill>
                  <a:schemeClr val="folHlink"/>
                </a:solidFill>
              </a:rPr>
              <a:t>independent of</a:t>
            </a:r>
            <a:r>
              <a:rPr lang="en-US" altLang="zh-TW" sz="4800" dirty="0"/>
              <a:t> the number of successes that occur in another time interval.</a:t>
            </a:r>
          </a:p>
        </p:txBody>
      </p:sp>
      <p:sp>
        <p:nvSpPr>
          <p:cNvPr id="261123" name="Rectangle 3"/>
          <p:cNvSpPr>
            <a:spLocks noGrp="1" noChangeArrowheads="1"/>
          </p:cNvSpPr>
          <p:nvPr>
            <p:ph type="title"/>
          </p:nvPr>
        </p:nvSpPr>
        <p:spPr>
          <a:xfrm>
            <a:off x="228600" y="260350"/>
            <a:ext cx="8736013" cy="172085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Properties of the Poisson Experiment 1/3 </a:t>
            </a:r>
          </a:p>
        </p:txBody>
      </p:sp>
    </p:spTree>
    <p:extLst>
      <p:ext uri="{BB962C8B-B14F-4D97-AF65-F5344CB8AC3E}">
        <p14:creationId xmlns:p14="http://schemas.microsoft.com/office/powerpoint/2010/main" val="1143592842"/>
      </p:ext>
    </p:extLst>
  </p:cSld>
  <p:clrMapOvr>
    <a:masterClrMapping/>
  </p:clrMapOvr>
  <p:transition>
    <p:dissolv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6B33D44-A0F5-4954-B7CF-E9AD634133D0}" type="slidenum">
              <a:rPr kumimoji="1" lang="zh-TW" altLang="en-US">
                <a:effectLst>
                  <a:outerShdw blurRad="38100" dist="38100" dir="2700000" algn="tl">
                    <a:srgbClr val="000000"/>
                  </a:outerShdw>
                </a:effectLst>
                <a:ea typeface="華康細圓體" pitchFamily="49" charset="-120"/>
                <a:cs typeface="+mj-cs"/>
              </a:rPr>
              <a:pPr>
                <a:defRPr/>
              </a:pPr>
              <a:t>102</a:t>
            </a:fld>
            <a:endParaRPr kumimoji="1" lang="en-US" altLang="zh-TW">
              <a:effectLst>
                <a:outerShdw blurRad="38100" dist="38100" dir="2700000" algn="tl">
                  <a:srgbClr val="000000"/>
                </a:outerShdw>
              </a:effectLst>
              <a:ea typeface="華康細圓體" pitchFamily="49" charset="-120"/>
              <a:cs typeface="+mj-cs"/>
            </a:endParaRPr>
          </a:p>
        </p:txBody>
      </p:sp>
      <p:sp>
        <p:nvSpPr>
          <p:cNvPr id="262146" name="Rectangle 2"/>
          <p:cNvSpPr>
            <a:spLocks noGrp="1" noChangeArrowheads="1"/>
          </p:cNvSpPr>
          <p:nvPr>
            <p:ph type="body" idx="1"/>
          </p:nvPr>
        </p:nvSpPr>
        <p:spPr>
          <a:xfrm>
            <a:off x="323850" y="2133600"/>
            <a:ext cx="8515350" cy="4267200"/>
          </a:xfrm>
        </p:spPr>
        <p:txBody>
          <a:bodyPr/>
          <a:lstStyle/>
          <a:p>
            <a:pPr>
              <a:lnSpc>
                <a:spcPct val="90000"/>
              </a:lnSpc>
            </a:pPr>
            <a:r>
              <a:rPr lang="en-US" altLang="zh-TW" sz="4800"/>
              <a:t>The probability of a success in a certain time interval is</a:t>
            </a:r>
          </a:p>
          <a:p>
            <a:pPr lvl="1">
              <a:lnSpc>
                <a:spcPct val="90000"/>
              </a:lnSpc>
            </a:pPr>
            <a:r>
              <a:rPr lang="en-US" altLang="zh-TW" sz="4800" b="1">
                <a:solidFill>
                  <a:schemeClr val="folHlink"/>
                </a:solidFill>
              </a:rPr>
              <a:t>the same</a:t>
            </a:r>
            <a:r>
              <a:rPr lang="en-US" altLang="zh-TW" sz="4800"/>
              <a:t> for all time intervals of the same size,</a:t>
            </a:r>
          </a:p>
          <a:p>
            <a:pPr lvl="1">
              <a:lnSpc>
                <a:spcPct val="90000"/>
              </a:lnSpc>
            </a:pPr>
            <a:r>
              <a:rPr lang="en-US" altLang="zh-TW" sz="4800" b="1">
                <a:solidFill>
                  <a:schemeClr val="folHlink"/>
                </a:solidFill>
              </a:rPr>
              <a:t>proportional</a:t>
            </a:r>
            <a:r>
              <a:rPr lang="en-US" altLang="zh-TW" sz="4800"/>
              <a:t> to the length of the interval.</a:t>
            </a:r>
          </a:p>
        </p:txBody>
      </p:sp>
      <p:sp>
        <p:nvSpPr>
          <p:cNvPr id="262147" name="Rectangle 3"/>
          <p:cNvSpPr>
            <a:spLocks noGrp="1" noChangeArrowheads="1"/>
          </p:cNvSpPr>
          <p:nvPr>
            <p:ph type="title"/>
          </p:nvPr>
        </p:nvSpPr>
        <p:spPr>
          <a:xfrm>
            <a:off x="228600" y="260648"/>
            <a:ext cx="8736013" cy="165546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Properties of the Poisson Experiment 2/3</a:t>
            </a:r>
          </a:p>
        </p:txBody>
      </p:sp>
    </p:spTree>
    <p:extLst>
      <p:ext uri="{BB962C8B-B14F-4D97-AF65-F5344CB8AC3E}">
        <p14:creationId xmlns:p14="http://schemas.microsoft.com/office/powerpoint/2010/main" val="2608400977"/>
      </p:ext>
    </p:extLst>
  </p:cSld>
  <p:clrMapOvr>
    <a:masterClrMapping/>
  </p:clrMapOvr>
  <p:transition>
    <p:dissolv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FA095F5-638A-4809-B047-A13A1548BFF4}" type="slidenum">
              <a:rPr kumimoji="1" lang="zh-TW" altLang="en-US">
                <a:effectLst>
                  <a:outerShdw blurRad="38100" dist="38100" dir="2700000" algn="tl">
                    <a:srgbClr val="000000"/>
                  </a:outerShdw>
                </a:effectLst>
                <a:ea typeface="華康細圓體" pitchFamily="49" charset="-120"/>
                <a:cs typeface="+mj-cs"/>
              </a:rPr>
              <a:pPr>
                <a:defRPr/>
              </a:pPr>
              <a:t>103</a:t>
            </a:fld>
            <a:endParaRPr kumimoji="1" lang="en-US" altLang="zh-TW">
              <a:effectLst>
                <a:outerShdw blurRad="38100" dist="38100" dir="2700000" algn="tl">
                  <a:srgbClr val="000000"/>
                </a:outerShdw>
              </a:effectLst>
              <a:ea typeface="華康細圓體" pitchFamily="49" charset="-120"/>
              <a:cs typeface="+mj-cs"/>
            </a:endParaRPr>
          </a:p>
        </p:txBody>
      </p:sp>
      <p:sp>
        <p:nvSpPr>
          <p:cNvPr id="263170" name="Rectangle 2"/>
          <p:cNvSpPr>
            <a:spLocks noGrp="1" noChangeArrowheads="1"/>
          </p:cNvSpPr>
          <p:nvPr>
            <p:ph type="body" idx="1"/>
          </p:nvPr>
        </p:nvSpPr>
        <p:spPr>
          <a:xfrm>
            <a:off x="685800" y="2420938"/>
            <a:ext cx="8153400" cy="3816350"/>
          </a:xfrm>
        </p:spPr>
        <p:txBody>
          <a:bodyPr/>
          <a:lstStyle/>
          <a:p>
            <a:r>
              <a:rPr lang="en-US" altLang="zh-TW" sz="4800"/>
              <a:t>The probability that two or more successes will occur in an interval approaches </a:t>
            </a:r>
            <a:r>
              <a:rPr lang="en-US" altLang="zh-TW" sz="4800" b="1">
                <a:solidFill>
                  <a:schemeClr val="folHlink"/>
                </a:solidFill>
              </a:rPr>
              <a:t>zero </a:t>
            </a:r>
            <a:r>
              <a:rPr lang="en-US" altLang="zh-TW" sz="4800"/>
              <a:t>as the interval becomes </a:t>
            </a:r>
            <a:r>
              <a:rPr lang="en-US" altLang="zh-TW" sz="4800" b="1">
                <a:solidFill>
                  <a:schemeClr val="folHlink"/>
                </a:solidFill>
              </a:rPr>
              <a:t>smaller</a:t>
            </a:r>
            <a:r>
              <a:rPr lang="en-US" altLang="zh-TW" sz="4800"/>
              <a:t>.</a:t>
            </a:r>
          </a:p>
        </p:txBody>
      </p:sp>
      <p:sp>
        <p:nvSpPr>
          <p:cNvPr id="263171" name="Rectangle 3"/>
          <p:cNvSpPr>
            <a:spLocks noGrp="1" noChangeArrowheads="1"/>
          </p:cNvSpPr>
          <p:nvPr>
            <p:ph type="title"/>
          </p:nvPr>
        </p:nvSpPr>
        <p:spPr>
          <a:xfrm>
            <a:off x="304800" y="260648"/>
            <a:ext cx="8534400" cy="189168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Properties of the Poisson Experiment 3/3</a:t>
            </a:r>
          </a:p>
        </p:txBody>
      </p:sp>
    </p:spTree>
    <p:extLst>
      <p:ext uri="{BB962C8B-B14F-4D97-AF65-F5344CB8AC3E}">
        <p14:creationId xmlns:p14="http://schemas.microsoft.com/office/powerpoint/2010/main" val="2536079628"/>
      </p:ext>
    </p:extLst>
  </p:cSld>
  <p:clrMapOvr>
    <a:masterClrMapping/>
  </p:clrMapOvr>
  <p:transition>
    <p:dissolv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1CDC041-A5A9-4F18-A9BB-19BD03BC1395}" type="slidenum">
              <a:rPr kumimoji="1" lang="zh-TW" altLang="en-US">
                <a:effectLst>
                  <a:outerShdw blurRad="38100" dist="38100" dir="2700000" algn="tl">
                    <a:srgbClr val="000000"/>
                  </a:outerShdw>
                </a:effectLst>
                <a:ea typeface="華康細圓體" pitchFamily="49" charset="-120"/>
                <a:cs typeface="+mj-cs"/>
              </a:rPr>
              <a:pPr>
                <a:defRPr/>
              </a:pPr>
              <a:t>104</a:t>
            </a:fld>
            <a:endParaRPr kumimoji="1" lang="en-US" altLang="zh-TW">
              <a:effectLst>
                <a:outerShdw blurRad="38100" dist="38100" dir="2700000" algn="tl">
                  <a:srgbClr val="000000"/>
                </a:outerShdw>
              </a:effectLst>
              <a:ea typeface="華康細圓體" pitchFamily="49" charset="-120"/>
              <a:cs typeface="+mj-cs"/>
            </a:endParaRPr>
          </a:p>
        </p:txBody>
      </p:sp>
      <p:sp>
        <p:nvSpPr>
          <p:cNvPr id="264194" name="Rectangle 2"/>
          <p:cNvSpPr>
            <a:spLocks noGrp="1" noChangeArrowheads="1"/>
          </p:cNvSpPr>
          <p:nvPr>
            <p:ph type="title"/>
          </p:nvPr>
        </p:nvSpPr>
        <p:spPr>
          <a:xfrm>
            <a:off x="323850" y="260648"/>
            <a:ext cx="8572500" cy="1319213"/>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Poisson Random Variables</a:t>
            </a:r>
          </a:p>
        </p:txBody>
      </p:sp>
      <p:sp>
        <p:nvSpPr>
          <p:cNvPr id="264195" name="Rectangle 3"/>
          <p:cNvSpPr>
            <a:spLocks noGrp="1" noChangeArrowheads="1"/>
          </p:cNvSpPr>
          <p:nvPr>
            <p:ph type="body" idx="1"/>
          </p:nvPr>
        </p:nvSpPr>
        <p:spPr>
          <a:xfrm>
            <a:off x="838200" y="1700213"/>
            <a:ext cx="7958138" cy="4608512"/>
          </a:xfrm>
        </p:spPr>
        <p:txBody>
          <a:bodyPr/>
          <a:lstStyle/>
          <a:p>
            <a:pPr>
              <a:buFont typeface="Wingdings" pitchFamily="2" charset="2"/>
              <a:buNone/>
            </a:pPr>
            <a:r>
              <a:rPr lang="en-US" altLang="zh-TW" sz="4800" dirty="0"/>
              <a:t>The Poisson </a:t>
            </a:r>
            <a:r>
              <a:rPr lang="en-US" altLang="zh-TW" sz="4800" dirty="0" err="1" smtClean="0"/>
              <a:t>randon</a:t>
            </a:r>
            <a:r>
              <a:rPr lang="en-US" altLang="zh-TW" sz="4800" dirty="0" smtClean="0"/>
              <a:t> variable </a:t>
            </a:r>
            <a:r>
              <a:rPr lang="en-US" altLang="zh-TW" sz="4800" dirty="0"/>
              <a:t>indicates </a:t>
            </a:r>
            <a:r>
              <a:rPr lang="en-US" altLang="zh-TW" sz="4800" b="1" dirty="0">
                <a:solidFill>
                  <a:schemeClr val="folHlink"/>
                </a:solidFill>
              </a:rPr>
              <a:t>the number of successes</a:t>
            </a:r>
            <a:r>
              <a:rPr lang="en-US" altLang="zh-TW" sz="4800" dirty="0"/>
              <a:t> that occur during a given time interval or in a specific region in a Poisson experiment</a:t>
            </a:r>
            <a:endParaRPr lang="zh-TW" altLang="en-US" sz="4800" dirty="0"/>
          </a:p>
        </p:txBody>
      </p:sp>
    </p:spTree>
    <p:extLst>
      <p:ext uri="{BB962C8B-B14F-4D97-AF65-F5344CB8AC3E}">
        <p14:creationId xmlns:p14="http://schemas.microsoft.com/office/powerpoint/2010/main" val="2740003802"/>
      </p:ext>
    </p:extLst>
  </p:cSld>
  <p:clrMapOvr>
    <a:masterClrMapping/>
  </p:clrMapOvr>
  <p:transition>
    <p:dissolv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72EC575-A88D-4C57-8E5A-53172DA7D2AC}" type="slidenum">
              <a:rPr kumimoji="1" lang="zh-TW" altLang="en-US">
                <a:effectLst>
                  <a:outerShdw blurRad="38100" dist="38100" dir="2700000" algn="tl">
                    <a:srgbClr val="000000"/>
                  </a:outerShdw>
                </a:effectLst>
                <a:ea typeface="華康細圓體" pitchFamily="49" charset="-120"/>
                <a:cs typeface="+mj-cs"/>
              </a:rPr>
              <a:pPr>
                <a:defRPr/>
              </a:pPr>
              <a:t>105</a:t>
            </a:fld>
            <a:endParaRPr kumimoji="1" lang="en-US" altLang="zh-TW">
              <a:effectLst>
                <a:outerShdw blurRad="38100" dist="38100" dir="2700000" algn="tl">
                  <a:srgbClr val="000000"/>
                </a:outerShdw>
              </a:effectLst>
              <a:ea typeface="華康細圓體" pitchFamily="49" charset="-120"/>
              <a:cs typeface="+mj-cs"/>
            </a:endParaRPr>
          </a:p>
        </p:txBody>
      </p:sp>
      <p:sp>
        <p:nvSpPr>
          <p:cNvPr id="265218" name="Rectangle 2"/>
          <p:cNvSpPr>
            <a:spLocks noGrp="1" noChangeArrowheads="1"/>
          </p:cNvSpPr>
          <p:nvPr>
            <p:ph type="title"/>
          </p:nvPr>
        </p:nvSpPr>
        <p:spPr>
          <a:xfrm>
            <a:off x="457200" y="260648"/>
            <a:ext cx="8439150" cy="126682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Probability Distribution</a:t>
            </a:r>
            <a:endParaRPr lang="zh-TW" altLang="en-US" dirty="0"/>
          </a:p>
        </p:txBody>
      </p:sp>
      <p:sp>
        <p:nvSpPr>
          <p:cNvPr id="265219" name="Rectangle 3"/>
          <p:cNvSpPr>
            <a:spLocks noGrp="1" noChangeArrowheads="1"/>
          </p:cNvSpPr>
          <p:nvPr>
            <p:ph type="body" idx="1"/>
          </p:nvPr>
        </p:nvSpPr>
        <p:spPr>
          <a:xfrm>
            <a:off x="395288" y="1628775"/>
            <a:ext cx="8424862" cy="2265363"/>
          </a:xfrm>
        </p:spPr>
        <p:txBody>
          <a:bodyPr/>
          <a:lstStyle/>
          <a:p>
            <a:pPr>
              <a:buFont typeface="Wingdings" pitchFamily="2" charset="2"/>
              <a:buNone/>
            </a:pPr>
            <a:r>
              <a:rPr lang="en-US" altLang="zh-TW"/>
              <a:t>Let </a:t>
            </a:r>
            <a:r>
              <a:rPr lang="en-US" altLang="zh-TW" i="1">
                <a:latin typeface="Times New Roman" pitchFamily="18" charset="0"/>
              </a:rPr>
              <a:t>x</a:t>
            </a:r>
            <a:r>
              <a:rPr lang="en-US" altLang="zh-TW">
                <a:latin typeface="Times New Roman" pitchFamily="18" charset="0"/>
              </a:rPr>
              <a:t> </a:t>
            </a:r>
            <a:r>
              <a:rPr lang="en-US" altLang="zh-TW"/>
              <a:t>be the number of success and </a:t>
            </a:r>
            <a:r>
              <a:rPr lang="en-US" altLang="zh-TW">
                <a:latin typeface="Symbol" pitchFamily="18" charset="2"/>
              </a:rPr>
              <a:t>m</a:t>
            </a:r>
            <a:r>
              <a:rPr lang="en-US" altLang="zh-TW"/>
              <a:t> is the average number of success or arrival rate.</a:t>
            </a:r>
          </a:p>
        </p:txBody>
      </p:sp>
      <p:graphicFrame>
        <p:nvGraphicFramePr>
          <p:cNvPr id="265220" name="Object 4"/>
          <p:cNvGraphicFramePr>
            <a:graphicFrameLocks noChangeAspect="1"/>
          </p:cNvGraphicFramePr>
          <p:nvPr/>
        </p:nvGraphicFramePr>
        <p:xfrm>
          <a:off x="323850" y="3716338"/>
          <a:ext cx="8534400" cy="1601787"/>
        </p:xfrm>
        <a:graphic>
          <a:graphicData uri="http://schemas.openxmlformats.org/presentationml/2006/ole">
            <mc:AlternateContent xmlns:mc="http://schemas.openxmlformats.org/markup-compatibility/2006">
              <mc:Choice xmlns:v="urn:schemas-microsoft-com:vml" Requires="v">
                <p:oleObj spid="_x0000_s564280" name="方程式" r:id="rId3" imgW="2425680" imgH="419040" progId="Equation.3">
                  <p:embed/>
                </p:oleObj>
              </mc:Choice>
              <mc:Fallback>
                <p:oleObj name="方程式" r:id="rId3" imgW="24256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716338"/>
                        <a:ext cx="8534400" cy="1601787"/>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65221" name="Object 5"/>
          <p:cNvGraphicFramePr>
            <a:graphicFrameLocks noChangeAspect="1"/>
          </p:cNvGraphicFramePr>
          <p:nvPr/>
        </p:nvGraphicFramePr>
        <p:xfrm>
          <a:off x="1692275" y="5516563"/>
          <a:ext cx="5789613" cy="928687"/>
        </p:xfrm>
        <a:graphic>
          <a:graphicData uri="http://schemas.openxmlformats.org/presentationml/2006/ole">
            <mc:AlternateContent xmlns:mc="http://schemas.openxmlformats.org/markup-compatibility/2006">
              <mc:Choice xmlns:v="urn:schemas-microsoft-com:vml" Requires="v">
                <p:oleObj spid="_x0000_s564281" name="方程式" r:id="rId5" imgW="1257120" imgH="203040" progId="Equation.3">
                  <p:embed/>
                </p:oleObj>
              </mc:Choice>
              <mc:Fallback>
                <p:oleObj name="方程式" r:id="rId5" imgW="12571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516563"/>
                        <a:ext cx="5789613" cy="928687"/>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extLst>
      <p:ext uri="{BB962C8B-B14F-4D97-AF65-F5344CB8AC3E}">
        <p14:creationId xmlns:p14="http://schemas.microsoft.com/office/powerpoint/2010/main" val="147093879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wipe(left)">
                                      <p:cBhvr>
                                        <p:cTn id="7" dur="500"/>
                                        <p:tgtEl>
                                          <p:spTgt spid="265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5221"/>
                                        </p:tgtEl>
                                        <p:attrNameLst>
                                          <p:attrName>style.visibility</p:attrName>
                                        </p:attrNameLst>
                                      </p:cBhvr>
                                      <p:to>
                                        <p:strVal val="visible"/>
                                      </p:to>
                                    </p:set>
                                    <p:animEffect transition="in" filter="wipe(left)">
                                      <p:cBhvr>
                                        <p:cTn id="12" dur="5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p:cNvPicPr>
            <a:picLocks noChangeAspect="1" noChangeArrowheads="1"/>
          </p:cNvPicPr>
          <p:nvPr/>
        </p:nvPicPr>
        <p:blipFill>
          <a:blip r:embed="rId3" cstate="print"/>
          <a:srcRect/>
          <a:stretch>
            <a:fillRect/>
          </a:stretch>
        </p:blipFill>
        <p:spPr bwMode="auto">
          <a:xfrm>
            <a:off x="3419872" y="2636913"/>
            <a:ext cx="5472608" cy="3060634"/>
          </a:xfrm>
          <a:prstGeom prst="rect">
            <a:avLst/>
          </a:prstGeom>
          <a:noFill/>
          <a:ln w="9525">
            <a:noFill/>
            <a:miter lim="800000"/>
            <a:headEnd/>
            <a:tailEnd/>
          </a:ln>
          <a:effectLst/>
        </p:spPr>
      </p:pic>
      <p:sp>
        <p:nvSpPr>
          <p:cNvPr id="14"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6"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9799C52-431A-4E48-8DE5-0B1D6FAB6228}" type="slidenum">
              <a:rPr kumimoji="1" lang="zh-TW" altLang="en-US">
                <a:effectLst>
                  <a:outerShdw blurRad="38100" dist="38100" dir="2700000" algn="tl">
                    <a:srgbClr val="000000"/>
                  </a:outerShdw>
                </a:effectLst>
                <a:ea typeface="華康細圓體" pitchFamily="49" charset="-120"/>
                <a:cs typeface="+mj-cs"/>
              </a:rPr>
              <a:pPr>
                <a:defRPr/>
              </a:pPr>
              <a:t>106</a:t>
            </a:fld>
            <a:endParaRPr kumimoji="1" lang="en-US" altLang="zh-TW" dirty="0">
              <a:effectLst>
                <a:outerShdw blurRad="38100" dist="38100" dir="2700000" algn="tl">
                  <a:srgbClr val="000000"/>
                </a:outerShdw>
              </a:effectLst>
              <a:ea typeface="華康細圓體" pitchFamily="49" charset="-120"/>
              <a:cs typeface="+mj-cs"/>
            </a:endParaRPr>
          </a:p>
        </p:txBody>
      </p:sp>
      <p:graphicFrame>
        <p:nvGraphicFramePr>
          <p:cNvPr id="266242" name="Object 2"/>
          <p:cNvGraphicFramePr>
            <a:graphicFrameLocks noChangeAspect="1"/>
          </p:cNvGraphicFramePr>
          <p:nvPr/>
        </p:nvGraphicFramePr>
        <p:xfrm>
          <a:off x="152400" y="1981200"/>
          <a:ext cx="3048000" cy="1914525"/>
        </p:xfrm>
        <a:graphic>
          <a:graphicData uri="http://schemas.openxmlformats.org/presentationml/2006/ole">
            <mc:AlternateContent xmlns:mc="http://schemas.openxmlformats.org/markup-compatibility/2006">
              <mc:Choice xmlns:v="urn:schemas-microsoft-com:vml" Requires="v">
                <p:oleObj spid="_x0000_s565358" name="方程式" r:id="rId4" imgW="1066680" imgH="672840" progId="Equation.3">
                  <p:embed/>
                </p:oleObj>
              </mc:Choice>
              <mc:Fallback>
                <p:oleObj name="方程式" r:id="rId4" imgW="1066680" imgH="672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981200"/>
                        <a:ext cx="3048000" cy="19145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66243" name="Object 3"/>
          <p:cNvGraphicFramePr>
            <a:graphicFrameLocks noChangeAspect="1"/>
          </p:cNvGraphicFramePr>
          <p:nvPr/>
        </p:nvGraphicFramePr>
        <p:xfrm>
          <a:off x="228600" y="4191000"/>
          <a:ext cx="3124200" cy="1974850"/>
        </p:xfrm>
        <a:graphic>
          <a:graphicData uri="http://schemas.openxmlformats.org/presentationml/2006/ole">
            <mc:AlternateContent xmlns:mc="http://schemas.openxmlformats.org/markup-compatibility/2006">
              <mc:Choice xmlns:v="urn:schemas-microsoft-com:vml" Requires="v">
                <p:oleObj spid="_x0000_s565359" name="方程式" r:id="rId6" imgW="1041120" imgH="672840" progId="Equation.3">
                  <p:embed/>
                </p:oleObj>
              </mc:Choice>
              <mc:Fallback>
                <p:oleObj name="方程式" r:id="rId6" imgW="1041120" imgH="672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191000"/>
                        <a:ext cx="3124200" cy="197485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66244" name="Object 4"/>
          <p:cNvGraphicFramePr>
            <a:graphicFrameLocks noChangeAspect="1"/>
          </p:cNvGraphicFramePr>
          <p:nvPr/>
        </p:nvGraphicFramePr>
        <p:xfrm>
          <a:off x="3505200" y="1752600"/>
          <a:ext cx="5486400" cy="923925"/>
        </p:xfrm>
        <a:graphic>
          <a:graphicData uri="http://schemas.openxmlformats.org/presentationml/2006/ole">
            <mc:AlternateContent xmlns:mc="http://schemas.openxmlformats.org/markup-compatibility/2006">
              <mc:Choice xmlns:v="urn:schemas-microsoft-com:vml" Requires="v">
                <p:oleObj spid="_x0000_s565360" name="方程式" r:id="rId8" imgW="2412720" imgH="419040" progId="Equation.3">
                  <p:embed/>
                </p:oleObj>
              </mc:Choice>
              <mc:Fallback>
                <p:oleObj name="方程式" r:id="rId8" imgW="241272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1752600"/>
                        <a:ext cx="5486400" cy="9239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66245" name="Object 5"/>
          <p:cNvGraphicFramePr>
            <a:graphicFrameLocks noChangeAspect="1"/>
          </p:cNvGraphicFramePr>
          <p:nvPr/>
        </p:nvGraphicFramePr>
        <p:xfrm>
          <a:off x="3259138" y="5630863"/>
          <a:ext cx="5732462" cy="998537"/>
        </p:xfrm>
        <a:graphic>
          <a:graphicData uri="http://schemas.openxmlformats.org/presentationml/2006/ole">
            <mc:AlternateContent xmlns:mc="http://schemas.openxmlformats.org/markup-compatibility/2006">
              <mc:Choice xmlns:v="urn:schemas-microsoft-com:vml" Requires="v">
                <p:oleObj spid="_x0000_s565361" name="方程式" r:id="rId10" imgW="2400120" imgH="419040" progId="Equation.3">
                  <p:embed/>
                </p:oleObj>
              </mc:Choice>
              <mc:Fallback>
                <p:oleObj name="方程式" r:id="rId10" imgW="240012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9138" y="5630863"/>
                        <a:ext cx="5732462" cy="998537"/>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66249" name="Rectangle 9"/>
          <p:cNvSpPr>
            <a:spLocks noGrp="1" noChangeArrowheads="1"/>
          </p:cNvSpPr>
          <p:nvPr>
            <p:ph type="title"/>
          </p:nvPr>
        </p:nvSpPr>
        <p:spPr>
          <a:xfrm>
            <a:off x="179388" y="260648"/>
            <a:ext cx="8785225" cy="162083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Poisson Probability Distribution with </a:t>
            </a:r>
            <a:r>
              <a:rPr lang="en-US" altLang="zh-TW" dirty="0">
                <a:latin typeface="Symbol" pitchFamily="18" charset="2"/>
              </a:rPr>
              <a:t>m</a:t>
            </a:r>
            <a:r>
              <a:rPr lang="en-US" altLang="zh-TW" dirty="0"/>
              <a:t> = 1</a:t>
            </a:r>
          </a:p>
        </p:txBody>
      </p:sp>
      <p:sp>
        <p:nvSpPr>
          <p:cNvPr id="266250" name="Line 10"/>
          <p:cNvSpPr>
            <a:spLocks noChangeShapeType="1"/>
          </p:cNvSpPr>
          <p:nvPr/>
        </p:nvSpPr>
        <p:spPr bwMode="auto">
          <a:xfrm flipV="1">
            <a:off x="1600200" y="3352800"/>
            <a:ext cx="2514600" cy="304800"/>
          </a:xfrm>
          <a:prstGeom prst="line">
            <a:avLst/>
          </a:prstGeom>
          <a:noFill/>
          <a:ln w="28575">
            <a:solidFill>
              <a:srgbClr val="FF0000"/>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266251" name="Line 11"/>
          <p:cNvSpPr>
            <a:spLocks noChangeShapeType="1"/>
          </p:cNvSpPr>
          <p:nvPr/>
        </p:nvSpPr>
        <p:spPr bwMode="auto">
          <a:xfrm flipV="1">
            <a:off x="1752600" y="4648200"/>
            <a:ext cx="2819400" cy="1295400"/>
          </a:xfrm>
          <a:prstGeom prst="line">
            <a:avLst/>
          </a:prstGeom>
          <a:noFill/>
          <a:ln w="28575">
            <a:solidFill>
              <a:srgbClr val="FFFF00"/>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266252" name="Line 12"/>
          <p:cNvSpPr>
            <a:spLocks noChangeShapeType="1"/>
          </p:cNvSpPr>
          <p:nvPr/>
        </p:nvSpPr>
        <p:spPr bwMode="auto">
          <a:xfrm flipH="1">
            <a:off x="4932040" y="2438400"/>
            <a:ext cx="3526160" cy="1926704"/>
          </a:xfrm>
          <a:prstGeom prst="line">
            <a:avLst/>
          </a:prstGeom>
          <a:noFill/>
          <a:ln w="28575">
            <a:solidFill>
              <a:schemeClr val="tx2"/>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266253" name="Line 13"/>
          <p:cNvSpPr>
            <a:spLocks noChangeShapeType="1"/>
          </p:cNvSpPr>
          <p:nvPr/>
        </p:nvSpPr>
        <p:spPr bwMode="auto">
          <a:xfrm flipH="1" flipV="1">
            <a:off x="5292080" y="5013176"/>
            <a:ext cx="3394720" cy="930424"/>
          </a:xfrm>
          <a:prstGeom prst="line">
            <a:avLst/>
          </a:prstGeom>
          <a:noFill/>
          <a:ln w="28575">
            <a:solidFill>
              <a:schemeClr val="folHlink"/>
            </a:solidFill>
            <a:round/>
            <a:headEnd/>
            <a:tailEnd type="triangle" w="med" len="med"/>
          </a:ln>
          <a:effectLst>
            <a:outerShdw dist="35921" dir="2700000" algn="ctr" rotWithShape="0">
              <a:srgbClr val="000000"/>
            </a:outerShdw>
          </a:effectLst>
        </p:spPr>
        <p:txBody>
          <a:bodyPr wrap="none" anchor="ctr"/>
          <a:lstStyle/>
          <a:p>
            <a:endParaRPr lang="zh-TW" altLang="en-US"/>
          </a:p>
        </p:txBody>
      </p:sp>
    </p:spTree>
    <p:extLst>
      <p:ext uri="{BB962C8B-B14F-4D97-AF65-F5344CB8AC3E}">
        <p14:creationId xmlns:p14="http://schemas.microsoft.com/office/powerpoint/2010/main" val="368962439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dissolve">
                                      <p:cBhvr>
                                        <p:cTn id="7" dur="500"/>
                                        <p:tgtEl>
                                          <p:spTgt spid="2662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6250"/>
                                        </p:tgtEl>
                                        <p:attrNameLst>
                                          <p:attrName>style.visibility</p:attrName>
                                        </p:attrNameLst>
                                      </p:cBhvr>
                                      <p:to>
                                        <p:strVal val="visible"/>
                                      </p:to>
                                    </p:set>
                                    <p:animEffect transition="in" filter="wipe(left)">
                                      <p:cBhvr>
                                        <p:cTn id="11" dur="500"/>
                                        <p:tgtEl>
                                          <p:spTgt spid="26625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66243"/>
                                        </p:tgtEl>
                                        <p:attrNameLst>
                                          <p:attrName>style.visibility</p:attrName>
                                        </p:attrNameLst>
                                      </p:cBhvr>
                                      <p:to>
                                        <p:strVal val="visible"/>
                                      </p:to>
                                    </p:set>
                                    <p:animEffect transition="in" filter="dissolve">
                                      <p:cBhvr>
                                        <p:cTn id="16" dur="500"/>
                                        <p:tgtEl>
                                          <p:spTgt spid="26624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66251"/>
                                        </p:tgtEl>
                                        <p:attrNameLst>
                                          <p:attrName>style.visibility</p:attrName>
                                        </p:attrNameLst>
                                      </p:cBhvr>
                                      <p:to>
                                        <p:strVal val="visible"/>
                                      </p:to>
                                    </p:set>
                                    <p:animEffect transition="in" filter="wipe(left)">
                                      <p:cBhvr>
                                        <p:cTn id="20" dur="500"/>
                                        <p:tgtEl>
                                          <p:spTgt spid="26625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66244"/>
                                        </p:tgtEl>
                                        <p:attrNameLst>
                                          <p:attrName>style.visibility</p:attrName>
                                        </p:attrNameLst>
                                      </p:cBhvr>
                                      <p:to>
                                        <p:strVal val="visible"/>
                                      </p:to>
                                    </p:set>
                                    <p:animEffect transition="in" filter="dissolve">
                                      <p:cBhvr>
                                        <p:cTn id="25" dur="500"/>
                                        <p:tgtEl>
                                          <p:spTgt spid="266244"/>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266252"/>
                                        </p:tgtEl>
                                        <p:attrNameLst>
                                          <p:attrName>style.visibility</p:attrName>
                                        </p:attrNameLst>
                                      </p:cBhvr>
                                      <p:to>
                                        <p:strVal val="visible"/>
                                      </p:to>
                                    </p:set>
                                    <p:animEffect transition="in" filter="wipe(right)">
                                      <p:cBhvr>
                                        <p:cTn id="29" dur="500"/>
                                        <p:tgtEl>
                                          <p:spTgt spid="26625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6245"/>
                                        </p:tgtEl>
                                        <p:attrNameLst>
                                          <p:attrName>style.visibility</p:attrName>
                                        </p:attrNameLst>
                                      </p:cBhvr>
                                      <p:to>
                                        <p:strVal val="visible"/>
                                      </p:to>
                                    </p:set>
                                    <p:animEffect transition="in" filter="dissolve">
                                      <p:cBhvr>
                                        <p:cTn id="34" dur="500"/>
                                        <p:tgtEl>
                                          <p:spTgt spid="266245"/>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66253"/>
                                        </p:tgtEl>
                                        <p:attrNameLst>
                                          <p:attrName>style.visibility</p:attrName>
                                        </p:attrNameLst>
                                      </p:cBhvr>
                                      <p:to>
                                        <p:strVal val="visible"/>
                                      </p:to>
                                    </p:set>
                                    <p:animEffect transition="in" filter="wipe(down)">
                                      <p:cBhvr>
                                        <p:cTn id="38" dur="500"/>
                                        <p:tgtEl>
                                          <p:spTgt spid="266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0" grpId="0" animBg="1"/>
      <p:bldP spid="266251" grpId="0" animBg="1"/>
      <p:bldP spid="266252" grpId="0" animBg="1"/>
      <p:bldP spid="26625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7"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DE2E232-F4F5-4D1D-AF98-FB1E00A36F18}" type="slidenum">
              <a:rPr kumimoji="1" lang="zh-TW" altLang="en-US">
                <a:effectLst>
                  <a:outerShdw blurRad="38100" dist="38100" dir="2700000" algn="tl">
                    <a:srgbClr val="000000"/>
                  </a:outerShdw>
                </a:effectLst>
                <a:ea typeface="華康細圓體" pitchFamily="49" charset="-120"/>
                <a:cs typeface="+mj-cs"/>
              </a:rPr>
              <a:pPr>
                <a:defRPr/>
              </a:pPr>
              <a:t>107</a:t>
            </a:fld>
            <a:endParaRPr kumimoji="1" lang="en-US" altLang="zh-TW">
              <a:effectLst>
                <a:outerShdw blurRad="38100" dist="38100" dir="2700000" algn="tl">
                  <a:srgbClr val="000000"/>
                </a:outerShdw>
              </a:effectLst>
              <a:ea typeface="華康細圓體" pitchFamily="49" charset="-120"/>
              <a:cs typeface="+mj-cs"/>
            </a:endParaRPr>
          </a:p>
        </p:txBody>
      </p:sp>
      <p:sp>
        <p:nvSpPr>
          <p:cNvPr id="267266" name="Text Box 2"/>
          <p:cNvSpPr txBox="1">
            <a:spLocks noChangeArrowheads="1"/>
          </p:cNvSpPr>
          <p:nvPr/>
        </p:nvSpPr>
        <p:spPr bwMode="auto">
          <a:xfrm>
            <a:off x="467544" y="1681827"/>
            <a:ext cx="2642195" cy="707886"/>
          </a:xfrm>
          <a:prstGeom prst="rect">
            <a:avLst/>
          </a:prstGeom>
          <a:solidFill>
            <a:srgbClr val="000066"/>
          </a:solidFill>
          <a:ln w="28575">
            <a:solidFill>
              <a:schemeClr val="tx1"/>
            </a:solidFill>
            <a:miter lim="800000"/>
            <a:headEnd/>
            <a:tailEnd/>
          </a:ln>
          <a:effectLst/>
        </p:spPr>
        <p:txBody>
          <a:bodyPr wrap="square" anchor="ctr">
            <a:spAutoFit/>
          </a:bodyPr>
          <a:lstStyle/>
          <a:p>
            <a:pPr algn="ctr" eaLnBrk="0" hangingPunct="0"/>
            <a:r>
              <a:rPr kumimoji="0" lang="en-US" altLang="zh-TW" sz="4000">
                <a:effectLst>
                  <a:outerShdw blurRad="38100" dist="38100" dir="2700000" algn="tl">
                    <a:srgbClr val="000000"/>
                  </a:outerShdw>
                </a:effectLst>
              </a:rPr>
              <a:t>with </a:t>
            </a:r>
            <a:r>
              <a:rPr kumimoji="0" lang="en-US" altLang="zh-TW" sz="4000">
                <a:effectLst>
                  <a:outerShdw blurRad="38100" dist="38100" dir="2700000" algn="tl">
                    <a:srgbClr val="000000"/>
                  </a:outerShdw>
                </a:effectLst>
                <a:latin typeface="Symbol" pitchFamily="18" charset="2"/>
              </a:rPr>
              <a:t>m</a:t>
            </a:r>
            <a:r>
              <a:rPr kumimoji="0" lang="en-US" altLang="zh-TW" sz="4000">
                <a:effectLst>
                  <a:outerShdw blurRad="38100" dist="38100" dir="2700000" algn="tl">
                    <a:srgbClr val="000000"/>
                  </a:outerShdw>
                </a:effectLst>
                <a:latin typeface="Arial Narrow" pitchFamily="34" charset="0"/>
              </a:rPr>
              <a:t> </a:t>
            </a:r>
            <a:r>
              <a:rPr kumimoji="0" lang="en-US" altLang="zh-TW" sz="4000">
                <a:effectLst>
                  <a:outerShdw blurRad="38100" dist="38100" dir="2700000" algn="tl">
                    <a:srgbClr val="000000"/>
                  </a:outerShdw>
                </a:effectLst>
              </a:rPr>
              <a:t>=2</a:t>
            </a:r>
          </a:p>
        </p:txBody>
      </p:sp>
      <p:sp>
        <p:nvSpPr>
          <p:cNvPr id="267267" name="Text Box 3"/>
          <p:cNvSpPr txBox="1">
            <a:spLocks noChangeArrowheads="1"/>
          </p:cNvSpPr>
          <p:nvPr/>
        </p:nvSpPr>
        <p:spPr bwMode="auto">
          <a:xfrm>
            <a:off x="395536" y="3770059"/>
            <a:ext cx="2736304" cy="707886"/>
          </a:xfrm>
          <a:prstGeom prst="rect">
            <a:avLst/>
          </a:prstGeom>
          <a:solidFill>
            <a:schemeClr val="tx2">
              <a:lumMod val="10000"/>
            </a:schemeClr>
          </a:solidFill>
          <a:ln w="28575">
            <a:solidFill>
              <a:schemeClr val="tx1"/>
            </a:solidFill>
            <a:miter lim="800000"/>
            <a:headEnd/>
            <a:tailEnd/>
          </a:ln>
          <a:effectLst/>
        </p:spPr>
        <p:txBody>
          <a:bodyPr wrap="square" anchor="ctr">
            <a:spAutoFit/>
          </a:bodyPr>
          <a:lstStyle/>
          <a:p>
            <a:pPr algn="ctr" eaLnBrk="0" hangingPunct="0"/>
            <a:r>
              <a:rPr kumimoji="0" lang="en-US" altLang="zh-TW" sz="4000">
                <a:effectLst>
                  <a:outerShdw blurRad="38100" dist="38100" dir="2700000" algn="tl">
                    <a:srgbClr val="000000"/>
                  </a:outerShdw>
                </a:effectLst>
              </a:rPr>
              <a:t>with </a:t>
            </a:r>
            <a:r>
              <a:rPr kumimoji="0" lang="en-US" altLang="zh-TW" sz="4000">
                <a:effectLst>
                  <a:outerShdw blurRad="38100" dist="38100" dir="2700000" algn="tl">
                    <a:srgbClr val="000000"/>
                  </a:outerShdw>
                </a:effectLst>
                <a:latin typeface="Symbol" pitchFamily="18" charset="2"/>
              </a:rPr>
              <a:t>m</a:t>
            </a:r>
            <a:r>
              <a:rPr kumimoji="0" lang="en-US" altLang="zh-TW" sz="4000">
                <a:effectLst>
                  <a:outerShdw blurRad="38100" dist="38100" dir="2700000" algn="tl">
                    <a:srgbClr val="000000"/>
                  </a:outerShdw>
                </a:effectLst>
                <a:latin typeface="Arial Narrow" pitchFamily="34" charset="0"/>
              </a:rPr>
              <a:t> </a:t>
            </a:r>
            <a:r>
              <a:rPr kumimoji="0" lang="en-US" altLang="zh-TW" sz="4000">
                <a:effectLst>
                  <a:outerShdw blurRad="38100" dist="38100" dir="2700000" algn="tl">
                    <a:srgbClr val="000000"/>
                  </a:outerShdw>
                </a:effectLst>
              </a:rPr>
              <a:t>= 5</a:t>
            </a:r>
          </a:p>
        </p:txBody>
      </p:sp>
      <p:sp>
        <p:nvSpPr>
          <p:cNvPr id="267268" name="Text Box 4"/>
          <p:cNvSpPr txBox="1">
            <a:spLocks noChangeArrowheads="1"/>
          </p:cNvSpPr>
          <p:nvPr/>
        </p:nvSpPr>
        <p:spPr bwMode="auto">
          <a:xfrm>
            <a:off x="416620" y="5498251"/>
            <a:ext cx="2715220" cy="707886"/>
          </a:xfrm>
          <a:prstGeom prst="rect">
            <a:avLst/>
          </a:prstGeom>
          <a:solidFill>
            <a:srgbClr val="221100"/>
          </a:solidFill>
          <a:ln w="28575">
            <a:solidFill>
              <a:schemeClr val="tx1"/>
            </a:solidFill>
            <a:miter lim="800000"/>
            <a:headEnd/>
            <a:tailEnd/>
          </a:ln>
          <a:effectLst/>
        </p:spPr>
        <p:txBody>
          <a:bodyPr wrap="square" anchor="ctr">
            <a:spAutoFit/>
          </a:bodyPr>
          <a:lstStyle/>
          <a:p>
            <a:pPr algn="ctr" eaLnBrk="0" hangingPunct="0"/>
            <a:r>
              <a:rPr kumimoji="0" lang="en-US" altLang="zh-TW" sz="4000">
                <a:effectLst>
                  <a:outerShdw blurRad="38100" dist="38100" dir="2700000" algn="tl">
                    <a:srgbClr val="000000"/>
                  </a:outerShdw>
                </a:effectLst>
              </a:rPr>
              <a:t>with</a:t>
            </a:r>
            <a:r>
              <a:rPr kumimoji="0" lang="en-US" altLang="zh-TW" sz="4000">
                <a:effectLst>
                  <a:outerShdw blurRad="38100" dist="38100" dir="2700000" algn="tl">
                    <a:srgbClr val="000000"/>
                  </a:outerShdw>
                </a:effectLst>
                <a:latin typeface="Arial Narrow" pitchFamily="34" charset="0"/>
              </a:rPr>
              <a:t> </a:t>
            </a:r>
            <a:r>
              <a:rPr kumimoji="0" lang="en-US" altLang="zh-TW" sz="4000">
                <a:effectLst>
                  <a:outerShdw blurRad="38100" dist="38100" dir="2700000" algn="tl">
                    <a:srgbClr val="000000"/>
                  </a:outerShdw>
                </a:effectLst>
                <a:latin typeface="Symbol" pitchFamily="18" charset="2"/>
              </a:rPr>
              <a:t>m</a:t>
            </a:r>
            <a:r>
              <a:rPr kumimoji="0" lang="en-US" altLang="zh-TW" sz="4000">
                <a:effectLst>
                  <a:outerShdw blurRad="38100" dist="38100" dir="2700000" algn="tl">
                    <a:srgbClr val="000000"/>
                  </a:outerShdw>
                </a:effectLst>
                <a:latin typeface="Arial Narrow" pitchFamily="34" charset="0"/>
              </a:rPr>
              <a:t> </a:t>
            </a:r>
            <a:r>
              <a:rPr kumimoji="0" lang="en-US" altLang="zh-TW" sz="4000">
                <a:effectLst>
                  <a:outerShdw blurRad="38100" dist="38100" dir="2700000" algn="tl">
                    <a:srgbClr val="000000"/>
                  </a:outerShdw>
                </a:effectLst>
              </a:rPr>
              <a:t>=7</a:t>
            </a:r>
          </a:p>
        </p:txBody>
      </p:sp>
      <p:sp>
        <p:nvSpPr>
          <p:cNvPr id="267278" name="Rectangle 14"/>
          <p:cNvSpPr>
            <a:spLocks noGrp="1" noChangeArrowheads="1"/>
          </p:cNvSpPr>
          <p:nvPr>
            <p:ph type="title"/>
          </p:nvPr>
        </p:nvSpPr>
        <p:spPr>
          <a:xfrm>
            <a:off x="179388" y="260649"/>
            <a:ext cx="8812212" cy="72008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Different Poisson Shapes</a:t>
            </a:r>
          </a:p>
        </p:txBody>
      </p:sp>
      <p:pic>
        <p:nvPicPr>
          <p:cNvPr id="2" name="Picture 13"/>
          <p:cNvPicPr>
            <a:picLocks noChangeAspect="1" noChangeArrowheads="1"/>
          </p:cNvPicPr>
          <p:nvPr/>
        </p:nvPicPr>
        <p:blipFill>
          <a:blip r:embed="rId2" cstate="print"/>
          <a:srcRect/>
          <a:stretch>
            <a:fillRect/>
          </a:stretch>
        </p:blipFill>
        <p:spPr bwMode="auto">
          <a:xfrm>
            <a:off x="3347864" y="998504"/>
            <a:ext cx="4752528" cy="1789694"/>
          </a:xfrm>
          <a:prstGeom prst="rect">
            <a:avLst/>
          </a:prstGeom>
          <a:noFill/>
          <a:ln w="9525">
            <a:noFill/>
            <a:miter lim="800000"/>
            <a:headEnd/>
            <a:tailEnd/>
          </a:ln>
          <a:effectLst/>
        </p:spPr>
      </p:pic>
      <p:pic>
        <p:nvPicPr>
          <p:cNvPr id="3" name="Picture 14"/>
          <p:cNvPicPr>
            <a:picLocks noChangeAspect="1" noChangeArrowheads="1"/>
          </p:cNvPicPr>
          <p:nvPr/>
        </p:nvPicPr>
        <p:blipFill>
          <a:blip r:embed="rId3" cstate="print"/>
          <a:srcRect/>
          <a:stretch>
            <a:fillRect/>
          </a:stretch>
        </p:blipFill>
        <p:spPr bwMode="auto">
          <a:xfrm>
            <a:off x="3347864" y="2866977"/>
            <a:ext cx="4752528" cy="1912900"/>
          </a:xfrm>
          <a:prstGeom prst="rect">
            <a:avLst/>
          </a:prstGeom>
          <a:noFill/>
          <a:ln w="9525">
            <a:noFill/>
            <a:miter lim="800000"/>
            <a:headEnd/>
            <a:tailEnd/>
          </a:ln>
          <a:effectLst/>
        </p:spPr>
      </p:pic>
      <p:pic>
        <p:nvPicPr>
          <p:cNvPr id="267279" name="Picture 15"/>
          <p:cNvPicPr>
            <a:picLocks noChangeAspect="1" noChangeArrowheads="1"/>
          </p:cNvPicPr>
          <p:nvPr/>
        </p:nvPicPr>
        <p:blipFill>
          <a:blip r:embed="rId4" cstate="print"/>
          <a:srcRect/>
          <a:stretch>
            <a:fillRect/>
          </a:stretch>
        </p:blipFill>
        <p:spPr bwMode="auto">
          <a:xfrm>
            <a:off x="3347864" y="4889708"/>
            <a:ext cx="4752528" cy="1900742"/>
          </a:xfrm>
          <a:prstGeom prst="rect">
            <a:avLst/>
          </a:prstGeom>
          <a:noFill/>
          <a:ln w="9525">
            <a:noFill/>
            <a:miter lim="800000"/>
            <a:headEnd/>
            <a:tailEnd/>
          </a:ln>
          <a:effectLst/>
        </p:spPr>
      </p:pic>
    </p:spTree>
    <p:extLst>
      <p:ext uri="{BB962C8B-B14F-4D97-AF65-F5344CB8AC3E}">
        <p14:creationId xmlns:p14="http://schemas.microsoft.com/office/powerpoint/2010/main" val="4292336514"/>
      </p:ext>
    </p:extLst>
  </p:cSld>
  <p:clrMapOvr>
    <a:masterClrMapping/>
  </p:clrMapOvr>
  <p:transition>
    <p:dissolv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9744481-745F-44DA-9077-6CF4E1D94C16}" type="slidenum">
              <a:rPr kumimoji="1" lang="zh-TW" altLang="en-US">
                <a:effectLst>
                  <a:outerShdw blurRad="38100" dist="38100" dir="2700000" algn="tl">
                    <a:srgbClr val="000000"/>
                  </a:outerShdw>
                </a:effectLst>
                <a:ea typeface="華康細圓體" pitchFamily="49" charset="-120"/>
                <a:cs typeface="+mj-cs"/>
              </a:rPr>
              <a:pPr>
                <a:defRPr/>
              </a:pPr>
              <a:t>108</a:t>
            </a:fld>
            <a:endParaRPr kumimoji="1" lang="en-US" altLang="zh-TW">
              <a:effectLst>
                <a:outerShdw blurRad="38100" dist="38100" dir="2700000" algn="tl">
                  <a:srgbClr val="000000"/>
                </a:outerShdw>
              </a:effectLst>
              <a:ea typeface="華康細圓體" pitchFamily="49" charset="-120"/>
              <a:cs typeface="+mj-cs"/>
            </a:endParaRPr>
          </a:p>
        </p:txBody>
      </p:sp>
      <p:sp>
        <p:nvSpPr>
          <p:cNvPr id="26829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268291" name="Rectangle 3"/>
          <p:cNvSpPr>
            <a:spLocks noGrp="1" noChangeArrowheads="1"/>
          </p:cNvSpPr>
          <p:nvPr>
            <p:ph type="body" idx="1"/>
          </p:nvPr>
        </p:nvSpPr>
        <p:spPr>
          <a:xfrm>
            <a:off x="179512" y="1289050"/>
            <a:ext cx="8785101" cy="5111750"/>
          </a:xfrm>
        </p:spPr>
        <p:txBody>
          <a:bodyPr/>
          <a:lstStyle/>
          <a:p>
            <a:pPr>
              <a:buFont typeface="Wingdings" pitchFamily="2" charset="2"/>
              <a:buNone/>
            </a:pPr>
            <a:r>
              <a:rPr lang="en-US" altLang="zh-TW" sz="4800" dirty="0"/>
              <a:t>Cars arrive at a tollbooth at a rate of </a:t>
            </a:r>
            <a:r>
              <a:rPr lang="en-US" altLang="zh-TW" sz="4800" b="1" dirty="0">
                <a:solidFill>
                  <a:schemeClr val="folHlink"/>
                </a:solidFill>
              </a:rPr>
              <a:t>360 cars per hour</a:t>
            </a:r>
            <a:r>
              <a:rPr lang="en-US" altLang="zh-TW" sz="4800" dirty="0"/>
              <a:t> and assuming a Poisson process. What is the probability that </a:t>
            </a:r>
            <a:r>
              <a:rPr lang="en-US" altLang="zh-TW" sz="4800" b="1" dirty="0">
                <a:solidFill>
                  <a:schemeClr val="hlink"/>
                </a:solidFill>
              </a:rPr>
              <a:t>only two cars</a:t>
            </a:r>
            <a:r>
              <a:rPr lang="en-US" altLang="zh-TW" sz="4800" dirty="0"/>
              <a:t> will arrive during a specified </a:t>
            </a:r>
            <a:r>
              <a:rPr lang="en-US" altLang="zh-TW" sz="4800" b="1" dirty="0">
                <a:solidFill>
                  <a:schemeClr val="hlink"/>
                </a:solidFill>
              </a:rPr>
              <a:t>one-minute</a:t>
            </a:r>
            <a:r>
              <a:rPr lang="en-US" altLang="zh-TW" sz="4800" dirty="0"/>
              <a:t> period? </a:t>
            </a:r>
            <a:endParaRPr lang="zh-TW" altLang="en-US" sz="4800" dirty="0"/>
          </a:p>
        </p:txBody>
      </p:sp>
    </p:spTree>
    <p:extLst>
      <p:ext uri="{BB962C8B-B14F-4D97-AF65-F5344CB8AC3E}">
        <p14:creationId xmlns:p14="http://schemas.microsoft.com/office/powerpoint/2010/main" val="87097908"/>
      </p:ext>
    </p:extLst>
  </p:cSld>
  <p:clrMapOvr>
    <a:masterClrMapping/>
  </p:clrMapOvr>
  <p:transition>
    <p:dissolv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FD4E602-C26A-41F0-95C7-42B53FCD843B}" type="slidenum">
              <a:rPr kumimoji="1" lang="zh-TW" altLang="en-US">
                <a:effectLst>
                  <a:outerShdw blurRad="38100" dist="38100" dir="2700000" algn="tl">
                    <a:srgbClr val="000000"/>
                  </a:outerShdw>
                </a:effectLst>
                <a:ea typeface="華康細圓體" pitchFamily="49" charset="-120"/>
                <a:cs typeface="+mj-cs"/>
              </a:rPr>
              <a:pPr>
                <a:defRPr/>
              </a:pPr>
              <a:t>109</a:t>
            </a:fld>
            <a:endParaRPr kumimoji="1" lang="en-US" altLang="zh-TW">
              <a:effectLst>
                <a:outerShdw blurRad="38100" dist="38100" dir="2700000" algn="tl">
                  <a:srgbClr val="000000"/>
                </a:outerShdw>
              </a:effectLst>
              <a:ea typeface="華康細圓體" pitchFamily="49" charset="-120"/>
              <a:cs typeface="+mj-cs"/>
            </a:endParaRPr>
          </a:p>
        </p:txBody>
      </p:sp>
      <p:sp>
        <p:nvSpPr>
          <p:cNvPr id="269314" name="Rectangle 2"/>
          <p:cNvSpPr>
            <a:spLocks noGrp="1" noChangeArrowheads="1"/>
          </p:cNvSpPr>
          <p:nvPr>
            <p:ph type="title"/>
          </p:nvPr>
        </p:nvSpPr>
        <p:spPr>
          <a:xfrm>
            <a:off x="395536" y="260648"/>
            <a:ext cx="8386514" cy="9681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Solution</a:t>
            </a:r>
          </a:p>
        </p:txBody>
      </p:sp>
      <p:sp>
        <p:nvSpPr>
          <p:cNvPr id="269315" name="Rectangle 3"/>
          <p:cNvSpPr>
            <a:spLocks noGrp="1" noChangeArrowheads="1"/>
          </p:cNvSpPr>
          <p:nvPr>
            <p:ph type="body" idx="1"/>
          </p:nvPr>
        </p:nvSpPr>
        <p:spPr>
          <a:xfrm>
            <a:off x="95250" y="1052513"/>
            <a:ext cx="8956675" cy="4230687"/>
          </a:xfrm>
        </p:spPr>
        <p:txBody>
          <a:bodyPr/>
          <a:lstStyle/>
          <a:p>
            <a:pPr>
              <a:buFont typeface="Wingdings" pitchFamily="2" charset="2"/>
              <a:buNone/>
            </a:pPr>
            <a:r>
              <a:rPr lang="en-US" altLang="zh-TW"/>
              <a:t>Let </a:t>
            </a:r>
            <a:r>
              <a:rPr lang="en-US" altLang="zh-TW" i="1">
                <a:latin typeface="Times New Roman" pitchFamily="18" charset="0"/>
              </a:rPr>
              <a:t>X</a:t>
            </a:r>
            <a:r>
              <a:rPr lang="en-US" altLang="zh-TW">
                <a:latin typeface="Times New Roman" pitchFamily="18" charset="0"/>
              </a:rPr>
              <a:t> </a:t>
            </a:r>
            <a:r>
              <a:rPr lang="en-US" altLang="zh-TW"/>
              <a:t>denote the number of arrivals during a one-minute period. </a:t>
            </a:r>
          </a:p>
          <a:p>
            <a:pPr>
              <a:buFont typeface="Wingdings" pitchFamily="2" charset="2"/>
              <a:buNone/>
            </a:pPr>
            <a:r>
              <a:rPr lang="en-US" altLang="zh-TW"/>
              <a:t>The probability distribution of arriving cars for any one-minute period is Poisson with </a:t>
            </a:r>
            <a:r>
              <a:rPr lang="en-US" altLang="zh-TW">
                <a:latin typeface="Symbol" pitchFamily="18" charset="2"/>
              </a:rPr>
              <a:t>m</a:t>
            </a:r>
            <a:r>
              <a:rPr lang="en-US" altLang="zh-TW"/>
              <a:t> = 360/60 = 6 cars per minute.  </a:t>
            </a:r>
            <a:endParaRPr lang="zh-TW" altLang="en-US"/>
          </a:p>
        </p:txBody>
      </p:sp>
      <p:graphicFrame>
        <p:nvGraphicFramePr>
          <p:cNvPr id="269316" name="Object 4"/>
          <p:cNvGraphicFramePr>
            <a:graphicFrameLocks noChangeAspect="1"/>
          </p:cNvGraphicFramePr>
          <p:nvPr/>
        </p:nvGraphicFramePr>
        <p:xfrm>
          <a:off x="1752600" y="5181600"/>
          <a:ext cx="6172200" cy="1565275"/>
        </p:xfrm>
        <a:graphic>
          <a:graphicData uri="http://schemas.openxmlformats.org/presentationml/2006/ole">
            <mc:AlternateContent xmlns:mc="http://schemas.openxmlformats.org/markup-compatibility/2006">
              <mc:Choice xmlns:v="urn:schemas-microsoft-com:vml" Requires="v">
                <p:oleObj spid="_x0000_s566301" name="方程式" r:id="rId3" imgW="1650960" imgH="419040" progId="Equation.3">
                  <p:embed/>
                </p:oleObj>
              </mc:Choice>
              <mc:Fallback>
                <p:oleObj name="方程式" r:id="rId3" imgW="16509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181600"/>
                        <a:ext cx="6172200" cy="156527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322419729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wipe(left)">
                                      <p:cBhvr>
                                        <p:cTn id="12" dur="500"/>
                                        <p:tgtEl>
                                          <p:spTgt spid="269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9316"/>
                                        </p:tgtEl>
                                        <p:attrNameLst>
                                          <p:attrName>style.visibility</p:attrName>
                                        </p:attrNameLst>
                                      </p:cBhvr>
                                      <p:to>
                                        <p:strVal val="visible"/>
                                      </p:to>
                                    </p:set>
                                    <p:animEffect transition="in" filter="dissolve">
                                      <p:cBhvr>
                                        <p:cTn id="17" dur="500"/>
                                        <p:tgtEl>
                                          <p:spTgt spid="26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88E5088-4A06-422B-B8FC-821E6E42E00A}" type="slidenum">
              <a:rPr kumimoji="1" lang="zh-TW" altLang="en-US">
                <a:effectLst>
                  <a:outerShdw blurRad="38100" dist="38100" dir="2700000" algn="tl">
                    <a:srgbClr val="000000"/>
                  </a:outerShdw>
                </a:effectLst>
                <a:ea typeface="華康細圓體" pitchFamily="49" charset="-120"/>
                <a:cs typeface="+mj-cs"/>
              </a:rPr>
              <a:pPr>
                <a:defRPr/>
              </a:pPr>
              <a:t>11</a:t>
            </a:fld>
            <a:endParaRPr kumimoji="1" lang="en-US" altLang="zh-TW">
              <a:effectLst>
                <a:outerShdw blurRad="38100" dist="38100" dir="2700000" algn="tl">
                  <a:srgbClr val="000000"/>
                </a:outerShdw>
              </a:effectLst>
              <a:ea typeface="華康細圓體" pitchFamily="49" charset="-120"/>
              <a:cs typeface="+mj-cs"/>
            </a:endParaRPr>
          </a:p>
        </p:txBody>
      </p:sp>
      <p:sp>
        <p:nvSpPr>
          <p:cNvPr id="301058" name="Rectangle 2"/>
          <p:cNvSpPr>
            <a:spLocks noGrp="1" noChangeArrowheads="1"/>
          </p:cNvSpPr>
          <p:nvPr>
            <p:ph type="title"/>
          </p:nvPr>
        </p:nvSpPr>
        <p:spPr>
          <a:xfrm>
            <a:off x="179388" y="260350"/>
            <a:ext cx="8839200" cy="18288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Requirements of Discrete Probability Distribution</a:t>
            </a:r>
            <a:endParaRPr lang="zh-TW" altLang="en-US" dirty="0"/>
          </a:p>
        </p:txBody>
      </p:sp>
      <p:sp>
        <p:nvSpPr>
          <p:cNvPr id="301059" name="Rectangle 3"/>
          <p:cNvSpPr>
            <a:spLocks noGrp="1" noChangeArrowheads="1"/>
          </p:cNvSpPr>
          <p:nvPr>
            <p:ph type="body" idx="1"/>
          </p:nvPr>
        </p:nvSpPr>
        <p:spPr>
          <a:xfrm>
            <a:off x="381000" y="2060575"/>
            <a:ext cx="8567738" cy="2089150"/>
          </a:xfrm>
        </p:spPr>
        <p:txBody>
          <a:bodyPr/>
          <a:lstStyle/>
          <a:p>
            <a:pPr>
              <a:buFont typeface="Wingdings" pitchFamily="2" charset="2"/>
              <a:buNone/>
            </a:pPr>
            <a:r>
              <a:rPr lang="en-US" altLang="zh-TW"/>
              <a:t>If a random variable can take values </a:t>
            </a:r>
            <a:r>
              <a:rPr lang="en-US" altLang="zh-TW" i="1">
                <a:latin typeface="Times New Roman" pitchFamily="18" charset="0"/>
              </a:rPr>
              <a:t>x</a:t>
            </a:r>
            <a:r>
              <a:rPr lang="en-US" altLang="zh-TW" i="1" baseline="-25000">
                <a:latin typeface="Times New Roman" pitchFamily="18" charset="0"/>
              </a:rPr>
              <a:t>i</a:t>
            </a:r>
            <a:r>
              <a:rPr lang="en-US" altLang="zh-TW"/>
              <a:t>, then the following must be true:</a:t>
            </a:r>
            <a:endParaRPr lang="zh-TW" altLang="en-US"/>
          </a:p>
        </p:txBody>
      </p:sp>
      <p:graphicFrame>
        <p:nvGraphicFramePr>
          <p:cNvPr id="301060" name="Object 4"/>
          <p:cNvGraphicFramePr>
            <a:graphicFrameLocks noChangeAspect="1"/>
          </p:cNvGraphicFramePr>
          <p:nvPr/>
        </p:nvGraphicFramePr>
        <p:xfrm>
          <a:off x="1319213" y="4281488"/>
          <a:ext cx="7270750" cy="2300287"/>
        </p:xfrm>
        <a:graphic>
          <a:graphicData uri="http://schemas.openxmlformats.org/presentationml/2006/ole">
            <mc:AlternateContent xmlns:mc="http://schemas.openxmlformats.org/markup-compatibility/2006">
              <mc:Choice xmlns:v="urn:schemas-microsoft-com:vml" Requires="v">
                <p:oleObj spid="_x0000_s374832" name="方程式" r:id="rId3" imgW="1523880" imgH="482400" progId="Equation.3">
                  <p:embed/>
                </p:oleObj>
              </mc:Choice>
              <mc:Fallback>
                <p:oleObj name="方程式" r:id="rId3" imgW="1523880" imgH="48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213" y="4281488"/>
                        <a:ext cx="7270750" cy="2300287"/>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070F75D-A4D0-425D-A7AF-A07C603C6E65}" type="slidenum">
              <a:rPr kumimoji="1" lang="zh-TW" altLang="en-US">
                <a:effectLst>
                  <a:outerShdw blurRad="38100" dist="38100" dir="2700000" algn="tl">
                    <a:srgbClr val="000000"/>
                  </a:outerShdw>
                </a:effectLst>
                <a:ea typeface="華康細圓體" pitchFamily="49" charset="-120"/>
                <a:cs typeface="+mj-cs"/>
              </a:rPr>
              <a:pPr>
                <a:defRPr/>
              </a:pPr>
              <a:t>110</a:t>
            </a:fld>
            <a:endParaRPr kumimoji="1" lang="en-US" altLang="zh-TW">
              <a:effectLst>
                <a:outerShdw blurRad="38100" dist="38100" dir="2700000" algn="tl">
                  <a:srgbClr val="000000"/>
                </a:outerShdw>
              </a:effectLst>
              <a:ea typeface="華康細圓體" pitchFamily="49" charset="-120"/>
              <a:cs typeface="+mj-cs"/>
            </a:endParaRPr>
          </a:p>
        </p:txBody>
      </p:sp>
      <p:sp>
        <p:nvSpPr>
          <p:cNvPr id="270338" name="Rectangle 2"/>
          <p:cNvSpPr>
            <a:spLocks noGrp="1" noChangeArrowheads="1"/>
          </p:cNvSpPr>
          <p:nvPr>
            <p:ph type="title"/>
          </p:nvPr>
        </p:nvSpPr>
        <p:spPr>
          <a:xfrm>
            <a:off x="179388" y="277813"/>
            <a:ext cx="8856662"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Table 2 on Pages B-6 to B-7</a:t>
            </a:r>
          </a:p>
        </p:txBody>
      </p:sp>
      <p:sp>
        <p:nvSpPr>
          <p:cNvPr id="270339" name="Rectangle 3"/>
          <p:cNvSpPr>
            <a:spLocks noGrp="1" noChangeArrowheads="1"/>
          </p:cNvSpPr>
          <p:nvPr>
            <p:ph type="body" idx="1"/>
          </p:nvPr>
        </p:nvSpPr>
        <p:spPr>
          <a:xfrm>
            <a:off x="468313" y="1557338"/>
            <a:ext cx="8362950" cy="3095798"/>
          </a:xfrm>
        </p:spPr>
        <p:txBody>
          <a:bodyPr/>
          <a:lstStyle/>
          <a:p>
            <a:r>
              <a:rPr lang="en-US" altLang="zh-TW" sz="4800" dirty="0"/>
              <a:t>Use table 2 of Appendix B to check the probability of Poisson Distribution </a:t>
            </a:r>
            <a:r>
              <a:rPr lang="en-US" altLang="zh-TW" sz="4800" b="1" dirty="0">
                <a:solidFill>
                  <a:schemeClr val="folHlink"/>
                </a:solidFill>
              </a:rPr>
              <a:t>with </a:t>
            </a:r>
            <a:r>
              <a:rPr lang="en-US" altLang="zh-TW" sz="4800" b="1" dirty="0">
                <a:solidFill>
                  <a:schemeClr val="folHlink"/>
                </a:solidFill>
                <a:latin typeface="Symbol" pitchFamily="18" charset="2"/>
              </a:rPr>
              <a:t>m</a:t>
            </a:r>
            <a:r>
              <a:rPr lang="en-US" altLang="zh-TW" sz="4800" dirty="0"/>
              <a:t>. The tabulated values are </a:t>
            </a:r>
            <a:endParaRPr lang="zh-TW" altLang="en-US" sz="4800" dirty="0"/>
          </a:p>
        </p:txBody>
      </p:sp>
      <p:graphicFrame>
        <p:nvGraphicFramePr>
          <p:cNvPr id="270340" name="Object 4"/>
          <p:cNvGraphicFramePr>
            <a:graphicFrameLocks noChangeAspect="1"/>
          </p:cNvGraphicFramePr>
          <p:nvPr/>
        </p:nvGraphicFramePr>
        <p:xfrm>
          <a:off x="1331913" y="4724400"/>
          <a:ext cx="6048375" cy="1620838"/>
        </p:xfrm>
        <a:graphic>
          <a:graphicData uri="http://schemas.openxmlformats.org/presentationml/2006/ole">
            <mc:AlternateContent xmlns:mc="http://schemas.openxmlformats.org/markup-compatibility/2006">
              <mc:Choice xmlns:v="urn:schemas-microsoft-com:vml" Requires="v">
                <p:oleObj spid="_x0000_s567325" name="方程式" r:id="rId3" imgW="1320480" imgH="355320" progId="Equation.3">
                  <p:embed/>
                </p:oleObj>
              </mc:Choice>
              <mc:Fallback>
                <p:oleObj name="方程式" r:id="rId3" imgW="132048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724400"/>
                        <a:ext cx="6048375" cy="1620838"/>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extLst>
      <p:ext uri="{BB962C8B-B14F-4D97-AF65-F5344CB8AC3E}">
        <p14:creationId xmlns:p14="http://schemas.microsoft.com/office/powerpoint/2010/main" val="255003703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B25EF3A-A591-478D-887D-659CC4A9BB5C}" type="slidenum">
              <a:rPr kumimoji="1" lang="zh-TW" altLang="en-US">
                <a:effectLst>
                  <a:outerShdw blurRad="38100" dist="38100" dir="2700000" algn="tl">
                    <a:srgbClr val="000000"/>
                  </a:outerShdw>
                </a:effectLst>
                <a:ea typeface="華康細圓體" pitchFamily="49" charset="-120"/>
                <a:cs typeface="+mj-cs"/>
              </a:rPr>
              <a:pPr>
                <a:defRPr/>
              </a:pPr>
              <a:t>111</a:t>
            </a:fld>
            <a:endParaRPr kumimoji="1" lang="en-US" altLang="zh-TW">
              <a:effectLst>
                <a:outerShdw blurRad="38100" dist="38100" dir="2700000" algn="tl">
                  <a:srgbClr val="000000"/>
                </a:outerShdw>
              </a:effectLst>
              <a:ea typeface="華康細圓體" pitchFamily="49" charset="-120"/>
              <a:cs typeface="+mj-cs"/>
            </a:endParaRPr>
          </a:p>
        </p:txBody>
      </p:sp>
      <p:sp>
        <p:nvSpPr>
          <p:cNvPr id="271362" name="Rectangle 2"/>
          <p:cNvSpPr>
            <a:spLocks noGrp="1" noChangeArrowheads="1"/>
          </p:cNvSpPr>
          <p:nvPr>
            <p:ph type="title"/>
          </p:nvPr>
        </p:nvSpPr>
        <p:spPr>
          <a:xfrm>
            <a:off x="323528" y="286544"/>
            <a:ext cx="8534722" cy="838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 1</a:t>
            </a:r>
          </a:p>
        </p:txBody>
      </p:sp>
      <p:sp>
        <p:nvSpPr>
          <p:cNvPr id="271363" name="Rectangle 3"/>
          <p:cNvSpPr>
            <a:spLocks noGrp="1" noChangeArrowheads="1"/>
          </p:cNvSpPr>
          <p:nvPr>
            <p:ph type="body" idx="1"/>
          </p:nvPr>
        </p:nvSpPr>
        <p:spPr>
          <a:xfrm>
            <a:off x="457200" y="908050"/>
            <a:ext cx="8458200" cy="2057400"/>
          </a:xfrm>
        </p:spPr>
        <p:txBody>
          <a:bodyPr/>
          <a:lstStyle/>
          <a:p>
            <a:pPr>
              <a:lnSpc>
                <a:spcPct val="90000"/>
              </a:lnSpc>
              <a:buFont typeface="Wingdings" pitchFamily="2" charset="2"/>
              <a:buNone/>
            </a:pPr>
            <a:r>
              <a:rPr lang="en-US" altLang="zh-TW"/>
              <a:t>What is the probability that </a:t>
            </a:r>
            <a:r>
              <a:rPr lang="en-US" altLang="zh-TW" b="1">
                <a:solidFill>
                  <a:schemeClr val="hlink"/>
                </a:solidFill>
              </a:rPr>
              <a:t>only two cars</a:t>
            </a:r>
            <a:r>
              <a:rPr lang="en-US" altLang="zh-TW"/>
              <a:t> will arrive during a specified </a:t>
            </a:r>
            <a:r>
              <a:rPr lang="en-US" altLang="zh-TW" b="1">
                <a:solidFill>
                  <a:schemeClr val="hlink"/>
                </a:solidFill>
              </a:rPr>
              <a:t>one-minute</a:t>
            </a:r>
            <a:r>
              <a:rPr lang="en-US" altLang="zh-TW"/>
              <a:t> period? </a:t>
            </a:r>
            <a:endParaRPr lang="zh-TW" altLang="en-US"/>
          </a:p>
        </p:txBody>
      </p:sp>
      <p:grpSp>
        <p:nvGrpSpPr>
          <p:cNvPr id="271374" name="Group 14"/>
          <p:cNvGrpSpPr>
            <a:grpSpLocks/>
          </p:cNvGrpSpPr>
          <p:nvPr/>
        </p:nvGrpSpPr>
        <p:grpSpPr bwMode="auto">
          <a:xfrm>
            <a:off x="1143000" y="3962400"/>
            <a:ext cx="7512050" cy="2743200"/>
            <a:chOff x="720" y="2496"/>
            <a:chExt cx="4732" cy="1728"/>
          </a:xfrm>
        </p:grpSpPr>
        <p:sp>
          <p:nvSpPr>
            <p:cNvPr id="271364" name="Rectangle 4"/>
            <p:cNvSpPr>
              <a:spLocks noChangeArrowheads="1"/>
            </p:cNvSpPr>
            <p:nvPr/>
          </p:nvSpPr>
          <p:spPr bwMode="auto">
            <a:xfrm>
              <a:off x="720" y="2496"/>
              <a:ext cx="4704" cy="1728"/>
            </a:xfrm>
            <a:prstGeom prst="rect">
              <a:avLst/>
            </a:prstGeom>
            <a:solidFill>
              <a:srgbClr val="FFFFFF"/>
            </a:solidFill>
            <a:ln w="28575">
              <a:solidFill>
                <a:schemeClr val="bg1"/>
              </a:solidFill>
              <a:miter lim="800000"/>
              <a:headEnd/>
              <a:tailEnd/>
            </a:ln>
            <a:effectLst>
              <a:outerShdw dist="107763" dir="18900000" algn="ctr" rotWithShape="0">
                <a:srgbClr val="990033"/>
              </a:outerShdw>
            </a:effectLst>
          </p:spPr>
          <p:txBody>
            <a:bodyPr wrap="none" anchor="ctr"/>
            <a:lstStyle/>
            <a:p>
              <a:pPr algn="ctr"/>
              <a:endParaRPr lang="zh-TW" altLang="en-US" sz="2000">
                <a:effectLst>
                  <a:outerShdw blurRad="38100" dist="38100" dir="2700000" algn="tl">
                    <a:srgbClr val="C0C0C0"/>
                  </a:outerShdw>
                </a:effectLst>
                <a:latin typeface="Arial Narrow" pitchFamily="34" charset="0"/>
              </a:endParaRPr>
            </a:p>
          </p:txBody>
        </p:sp>
        <p:graphicFrame>
          <p:nvGraphicFramePr>
            <p:cNvPr id="271365" name="Object 5"/>
            <p:cNvGraphicFramePr>
              <a:graphicFrameLocks noChangeAspect="1"/>
            </p:cNvGraphicFramePr>
            <p:nvPr/>
          </p:nvGraphicFramePr>
          <p:xfrm>
            <a:off x="960" y="3120"/>
            <a:ext cx="4492" cy="1054"/>
          </p:xfrm>
          <a:graphic>
            <a:graphicData uri="http://schemas.openxmlformats.org/presentationml/2006/ole">
              <mc:AlternateContent xmlns:mc="http://schemas.openxmlformats.org/markup-compatibility/2006">
                <mc:Choice xmlns:v="urn:schemas-microsoft-com:vml" Requires="v">
                  <p:oleObj spid="_x0000_s568376" name="Worksheet" r:id="rId3" imgW="7825643" imgH="1760184" progId="Excel.Sheet.8">
                    <p:embed/>
                  </p:oleObj>
                </mc:Choice>
                <mc:Fallback>
                  <p:oleObj name="Worksheet" r:id="rId3" imgW="7825643" imgH="176018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3120"/>
                          <a:ext cx="4492" cy="1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66" name="Object 6"/>
            <p:cNvGraphicFramePr>
              <a:graphicFrameLocks noChangeAspect="1"/>
            </p:cNvGraphicFramePr>
            <p:nvPr/>
          </p:nvGraphicFramePr>
          <p:xfrm>
            <a:off x="748" y="2523"/>
            <a:ext cx="4587" cy="592"/>
          </p:xfrm>
          <a:graphic>
            <a:graphicData uri="http://schemas.openxmlformats.org/presentationml/2006/ole">
              <mc:AlternateContent xmlns:mc="http://schemas.openxmlformats.org/markup-compatibility/2006">
                <mc:Choice xmlns:v="urn:schemas-microsoft-com:vml" Requires="v">
                  <p:oleObj spid="_x0000_s568377" name="方程式" r:id="rId5" imgW="2743200" imgH="355320" progId="Equation.3">
                    <p:embed/>
                  </p:oleObj>
                </mc:Choice>
                <mc:Fallback>
                  <p:oleObj name="方程式" r:id="rId5" imgW="274320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2523"/>
                          <a:ext cx="4587"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1367" name="AutoShape 7"/>
          <p:cNvSpPr>
            <a:spLocks noChangeArrowheads="1"/>
          </p:cNvSpPr>
          <p:nvPr/>
        </p:nvSpPr>
        <p:spPr bwMode="auto">
          <a:xfrm>
            <a:off x="1676400" y="6337300"/>
            <a:ext cx="7000056" cy="273050"/>
          </a:xfrm>
          <a:prstGeom prst="roundRect">
            <a:avLst>
              <a:gd name="adj" fmla="val 16667"/>
            </a:avLst>
          </a:prstGeom>
          <a:noFill/>
          <a:ln w="28575">
            <a:solidFill>
              <a:srgbClr val="FF0000"/>
            </a:solidFill>
            <a:round/>
            <a:headEnd/>
            <a:tailEnd/>
          </a:ln>
          <a:effectLst>
            <a:outerShdw dist="35921" dir="2700000" algn="ctr" rotWithShape="0">
              <a:schemeClr val="bg2"/>
            </a:outerShdw>
          </a:effectLst>
        </p:spPr>
        <p:txBody>
          <a:bodyPr wrap="none" anchor="ctr"/>
          <a:lstStyle/>
          <a:p>
            <a:endParaRPr lang="zh-TW" altLang="en-US"/>
          </a:p>
        </p:txBody>
      </p:sp>
      <p:sp>
        <p:nvSpPr>
          <p:cNvPr id="271368" name="AutoShape 8"/>
          <p:cNvSpPr>
            <a:spLocks noChangeArrowheads="1"/>
          </p:cNvSpPr>
          <p:nvPr/>
        </p:nvSpPr>
        <p:spPr bwMode="auto">
          <a:xfrm>
            <a:off x="7050360" y="5334000"/>
            <a:ext cx="762000" cy="1295400"/>
          </a:xfrm>
          <a:prstGeom prst="roundRect">
            <a:avLst>
              <a:gd name="adj" fmla="val 16667"/>
            </a:avLst>
          </a:prstGeom>
          <a:noFill/>
          <a:ln w="28575">
            <a:solidFill>
              <a:srgbClr val="FFFF00"/>
            </a:solidFill>
            <a:round/>
            <a:headEnd/>
            <a:tailEnd/>
          </a:ln>
          <a:effectLst>
            <a:outerShdw dist="35921" dir="2700000" algn="ctr" rotWithShape="0">
              <a:schemeClr val="bg2"/>
            </a:outerShdw>
          </a:effectLst>
        </p:spPr>
        <p:txBody>
          <a:bodyPr wrap="none" anchor="ctr"/>
          <a:lstStyle/>
          <a:p>
            <a:endParaRPr lang="zh-TW" altLang="en-US"/>
          </a:p>
        </p:txBody>
      </p:sp>
      <p:sp>
        <p:nvSpPr>
          <p:cNvPr id="271369" name="AutoShape 9"/>
          <p:cNvSpPr>
            <a:spLocks noChangeArrowheads="1"/>
          </p:cNvSpPr>
          <p:nvPr/>
        </p:nvSpPr>
        <p:spPr bwMode="auto">
          <a:xfrm>
            <a:off x="7050360" y="6316663"/>
            <a:ext cx="762000" cy="293687"/>
          </a:xfrm>
          <a:prstGeom prst="roundRect">
            <a:avLst>
              <a:gd name="adj" fmla="val 16667"/>
            </a:avLst>
          </a:prstGeom>
          <a:noFill/>
          <a:ln w="38100">
            <a:solidFill>
              <a:schemeClr val="tx2"/>
            </a:solidFill>
            <a:round/>
            <a:headEnd/>
            <a:tailEnd/>
          </a:ln>
          <a:effectLst>
            <a:outerShdw dist="35921" dir="2700000" algn="ctr" rotWithShape="0">
              <a:schemeClr val="bg2"/>
            </a:outerShdw>
          </a:effectLst>
        </p:spPr>
        <p:txBody>
          <a:bodyPr wrap="none" anchor="ctr"/>
          <a:lstStyle/>
          <a:p>
            <a:endParaRPr lang="zh-TW" altLang="en-US"/>
          </a:p>
        </p:txBody>
      </p:sp>
      <p:sp>
        <p:nvSpPr>
          <p:cNvPr id="271370" name="AutoShape 10"/>
          <p:cNvSpPr>
            <a:spLocks noChangeArrowheads="1"/>
          </p:cNvSpPr>
          <p:nvPr/>
        </p:nvSpPr>
        <p:spPr bwMode="auto">
          <a:xfrm>
            <a:off x="7050360" y="6000750"/>
            <a:ext cx="762000" cy="293688"/>
          </a:xfrm>
          <a:prstGeom prst="roundRect">
            <a:avLst>
              <a:gd name="adj" fmla="val 16667"/>
            </a:avLst>
          </a:prstGeom>
          <a:noFill/>
          <a:ln w="38100">
            <a:solidFill>
              <a:schemeClr val="tx2"/>
            </a:solidFill>
            <a:round/>
            <a:headEnd/>
            <a:tailEnd/>
          </a:ln>
          <a:effectLst>
            <a:outerShdw dist="35921" dir="2700000" algn="ctr" rotWithShape="0">
              <a:schemeClr val="bg2"/>
            </a:outerShdw>
          </a:effectLst>
        </p:spPr>
        <p:txBody>
          <a:bodyPr wrap="none" anchor="ctr"/>
          <a:lstStyle/>
          <a:p>
            <a:endParaRPr lang="zh-TW" altLang="en-US"/>
          </a:p>
        </p:txBody>
      </p:sp>
      <p:sp>
        <p:nvSpPr>
          <p:cNvPr id="271371" name="Rectangle 11"/>
          <p:cNvSpPr>
            <a:spLocks noChangeArrowheads="1"/>
          </p:cNvSpPr>
          <p:nvPr/>
        </p:nvSpPr>
        <p:spPr bwMode="auto">
          <a:xfrm>
            <a:off x="971550" y="2779713"/>
            <a:ext cx="2232025" cy="649287"/>
          </a:xfrm>
          <a:prstGeom prst="rect">
            <a:avLst/>
          </a:prstGeom>
          <a:noFill/>
          <a:ln w="12700">
            <a:noFill/>
            <a:miter lim="800000"/>
            <a:headEnd/>
            <a:tailEnd/>
          </a:ln>
          <a:effectLst/>
        </p:spPr>
        <p:txBody>
          <a:bodyPr lIns="90488" tIns="44450" rIns="90488" bIns="44450"/>
          <a:lstStyle/>
          <a:p>
            <a:pPr eaLnBrk="0" hangingPunct="0">
              <a:lnSpc>
                <a:spcPct val="80000"/>
              </a:lnSpc>
            </a:pP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X = 2</a:t>
            </a:r>
            <a:r>
              <a:rPr kumimoji="0" lang="en-US" altLang="zh-TW" sz="4400">
                <a:effectLst>
                  <a:outerShdw blurRad="38100" dist="38100" dir="2700000" algn="tl">
                    <a:srgbClr val="000000"/>
                  </a:outerShdw>
                </a:effectLst>
                <a:latin typeface="Times New Roman" pitchFamily="18" charset="0"/>
              </a:rPr>
              <a:t>)</a:t>
            </a:r>
          </a:p>
        </p:txBody>
      </p:sp>
      <p:sp>
        <p:nvSpPr>
          <p:cNvPr id="271372" name="Rectangle 12"/>
          <p:cNvSpPr>
            <a:spLocks noChangeArrowheads="1"/>
          </p:cNvSpPr>
          <p:nvPr/>
        </p:nvSpPr>
        <p:spPr bwMode="auto">
          <a:xfrm>
            <a:off x="3059113" y="3357563"/>
            <a:ext cx="5337175" cy="576262"/>
          </a:xfrm>
          <a:prstGeom prst="rect">
            <a:avLst/>
          </a:prstGeom>
          <a:noFill/>
          <a:ln w="12700">
            <a:noFill/>
            <a:miter lim="800000"/>
            <a:headEnd/>
            <a:tailEnd/>
          </a:ln>
          <a:effectLst/>
        </p:spPr>
        <p:txBody>
          <a:bodyPr lIns="90488" tIns="44450" rIns="90488" bIns="44450"/>
          <a:lstStyle/>
          <a:p>
            <a:pPr eaLnBrk="0" hangingPunct="0">
              <a:lnSpc>
                <a:spcPct val="80000"/>
              </a:lnSpc>
            </a:pPr>
            <a:r>
              <a:rPr kumimoji="0" lang="en-US" altLang="zh-TW" sz="4400" dirty="0">
                <a:effectLst>
                  <a:outerShdw blurRad="38100" dist="38100" dir="2700000" algn="tl">
                    <a:srgbClr val="000000"/>
                  </a:outerShdw>
                </a:effectLst>
                <a:latin typeface="Times New Roman" pitchFamily="18" charset="0"/>
              </a:rPr>
              <a:t>= </a:t>
            </a:r>
            <a:r>
              <a:rPr kumimoji="0" lang="en-US" altLang="zh-TW" sz="4400" i="1" dirty="0">
                <a:effectLst>
                  <a:outerShdw blurRad="38100" dist="38100" dir="2700000" algn="tl">
                    <a:srgbClr val="000000"/>
                  </a:outerShdw>
                </a:effectLst>
                <a:latin typeface="Times New Roman" pitchFamily="18" charset="0"/>
              </a:rPr>
              <a:t>.062 – .</a:t>
            </a:r>
            <a:r>
              <a:rPr kumimoji="0" lang="en-US" altLang="zh-TW" sz="4400" i="1" dirty="0" smtClean="0">
                <a:effectLst>
                  <a:outerShdw blurRad="38100" dist="38100" dir="2700000" algn="tl">
                    <a:srgbClr val="000000"/>
                  </a:outerShdw>
                </a:effectLst>
                <a:latin typeface="Times New Roman" pitchFamily="18" charset="0"/>
              </a:rPr>
              <a:t>0174</a:t>
            </a:r>
            <a:r>
              <a:rPr kumimoji="0" lang="en-US" altLang="zh-TW" sz="4400" dirty="0" smtClean="0">
                <a:effectLst>
                  <a:outerShdw blurRad="38100" dist="38100" dir="2700000" algn="tl">
                    <a:srgbClr val="000000"/>
                  </a:outerShdw>
                </a:effectLst>
                <a:latin typeface="Times New Roman" pitchFamily="18" charset="0"/>
              </a:rPr>
              <a:t> </a:t>
            </a:r>
            <a:r>
              <a:rPr kumimoji="0" lang="en-US" altLang="zh-TW" sz="4400" dirty="0">
                <a:effectLst>
                  <a:outerShdw blurRad="38100" dist="38100" dir="2700000" algn="tl">
                    <a:srgbClr val="000000"/>
                  </a:outerShdw>
                </a:effectLst>
                <a:latin typeface="Times New Roman" pitchFamily="18" charset="0"/>
              </a:rPr>
              <a:t>= </a:t>
            </a:r>
            <a:r>
              <a:rPr kumimoji="0" lang="en-US" altLang="zh-TW" sz="4400" i="1" dirty="0">
                <a:effectLst>
                  <a:outerShdw blurRad="38100" dist="38100" dir="2700000" algn="tl">
                    <a:srgbClr val="000000"/>
                  </a:outerShdw>
                </a:effectLst>
                <a:latin typeface="Times New Roman" pitchFamily="18" charset="0"/>
              </a:rPr>
              <a:t>.</a:t>
            </a:r>
            <a:r>
              <a:rPr kumimoji="0" lang="en-US" altLang="zh-TW" sz="4400" i="1" dirty="0" smtClean="0">
                <a:effectLst>
                  <a:outerShdw blurRad="38100" dist="38100" dir="2700000" algn="tl">
                    <a:srgbClr val="000000"/>
                  </a:outerShdw>
                </a:effectLst>
                <a:latin typeface="Times New Roman" pitchFamily="18" charset="0"/>
              </a:rPr>
              <a:t>0446</a:t>
            </a:r>
            <a:endParaRPr kumimoji="0" lang="en-US" altLang="zh-TW" sz="4400" dirty="0">
              <a:effectLst>
                <a:outerShdw blurRad="38100" dist="38100" dir="2700000" algn="tl">
                  <a:srgbClr val="000000"/>
                </a:outerShdw>
              </a:effectLst>
              <a:latin typeface="Times New Roman" pitchFamily="18" charset="0"/>
            </a:endParaRPr>
          </a:p>
        </p:txBody>
      </p:sp>
      <p:sp>
        <p:nvSpPr>
          <p:cNvPr id="271373" name="Rectangle 13"/>
          <p:cNvSpPr>
            <a:spLocks noChangeArrowheads="1"/>
          </p:cNvSpPr>
          <p:nvPr/>
        </p:nvSpPr>
        <p:spPr bwMode="auto">
          <a:xfrm>
            <a:off x="3059113" y="2781300"/>
            <a:ext cx="5473700" cy="649288"/>
          </a:xfrm>
          <a:prstGeom prst="rect">
            <a:avLst/>
          </a:prstGeom>
          <a:noFill/>
          <a:ln w="12700">
            <a:noFill/>
            <a:miter lim="800000"/>
            <a:headEnd/>
            <a:tailEnd/>
          </a:ln>
          <a:effectLst/>
        </p:spPr>
        <p:txBody>
          <a:bodyPr lIns="90488" tIns="44450" rIns="90488" bIns="44450"/>
          <a:lstStyle/>
          <a:p>
            <a:pPr eaLnBrk="0" hangingPunct="0">
              <a:lnSpc>
                <a:spcPct val="80000"/>
              </a:lnSpc>
            </a:pPr>
            <a:r>
              <a:rPr kumimoji="0" lang="en-US" altLang="zh-TW" sz="4400" dirty="0">
                <a:effectLst>
                  <a:outerShdw blurRad="38100" dist="38100" dir="2700000" algn="tl">
                    <a:srgbClr val="000000"/>
                  </a:outerShdw>
                </a:effectLst>
                <a:latin typeface="Times New Roman" pitchFamily="18" charset="0"/>
              </a:rPr>
              <a:t>=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latin typeface="Times New Roman" pitchFamily="18" charset="0"/>
              </a:rPr>
              <a:t>(</a:t>
            </a:r>
            <a:r>
              <a:rPr kumimoji="0" lang="en-US" altLang="zh-TW" sz="4400" i="1" dirty="0">
                <a:effectLst>
                  <a:outerShdw blurRad="38100" dist="38100" dir="2700000" algn="tl">
                    <a:srgbClr val="000000"/>
                  </a:outerShdw>
                </a:effectLst>
                <a:latin typeface="Times New Roman" pitchFamily="18" charset="0"/>
              </a:rPr>
              <a:t>X </a:t>
            </a:r>
            <a:r>
              <a:rPr kumimoji="0" lang="en-US" altLang="zh-TW" sz="4400" dirty="0">
                <a:effectLst>
                  <a:outerShdw blurRad="38100" dist="38100" dir="2700000" algn="tl">
                    <a:srgbClr val="000000"/>
                  </a:outerShdw>
                </a:effectLst>
                <a:latin typeface="Times New Roman" pitchFamily="18" charset="0"/>
                <a:sym typeface="Symbol" pitchFamily="18" charset="2"/>
              </a:rPr>
              <a:t> </a:t>
            </a:r>
            <a:r>
              <a:rPr kumimoji="0" lang="en-US" altLang="zh-TW" sz="4400" i="1" dirty="0">
                <a:effectLst>
                  <a:outerShdw blurRad="38100" dist="38100" dir="2700000" algn="tl">
                    <a:srgbClr val="000000"/>
                  </a:outerShdw>
                </a:effectLst>
                <a:latin typeface="Times New Roman" pitchFamily="18" charset="0"/>
              </a:rPr>
              <a:t>2</a:t>
            </a:r>
            <a:r>
              <a:rPr kumimoji="0" lang="en-US" altLang="zh-TW" sz="4400" dirty="0">
                <a:effectLst>
                  <a:outerShdw blurRad="38100" dist="38100" dir="2700000" algn="tl">
                    <a:srgbClr val="000000"/>
                  </a:outerShdw>
                </a:effectLst>
                <a:latin typeface="Times New Roman" pitchFamily="18" charset="0"/>
              </a:rPr>
              <a:t>) –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latin typeface="Times New Roman" pitchFamily="18" charset="0"/>
              </a:rPr>
              <a:t>(</a:t>
            </a:r>
            <a:r>
              <a:rPr kumimoji="0" lang="en-US" altLang="zh-TW" sz="4400" i="1" dirty="0">
                <a:effectLst>
                  <a:outerShdw blurRad="38100" dist="38100" dir="2700000" algn="tl">
                    <a:srgbClr val="000000"/>
                  </a:outerShdw>
                </a:effectLst>
                <a:latin typeface="Times New Roman" pitchFamily="18" charset="0"/>
              </a:rPr>
              <a:t>X </a:t>
            </a:r>
            <a:r>
              <a:rPr kumimoji="0" lang="en-US" altLang="zh-TW" sz="4400" dirty="0">
                <a:effectLst>
                  <a:outerShdw blurRad="38100" dist="38100" dir="2700000" algn="tl">
                    <a:srgbClr val="000000"/>
                  </a:outerShdw>
                </a:effectLst>
                <a:latin typeface="Times New Roman" pitchFamily="18" charset="0"/>
                <a:sym typeface="Symbol" pitchFamily="18" charset="2"/>
              </a:rPr>
              <a:t> </a:t>
            </a:r>
            <a:r>
              <a:rPr kumimoji="0" lang="en-US" altLang="zh-TW" sz="4400" i="1" dirty="0">
                <a:effectLst>
                  <a:outerShdw blurRad="38100" dist="38100" dir="2700000" algn="tl">
                    <a:srgbClr val="000000"/>
                  </a:outerShdw>
                </a:effectLst>
                <a:latin typeface="Times New Roman" pitchFamily="18" charset="0"/>
              </a:rPr>
              <a:t>1</a:t>
            </a:r>
            <a:r>
              <a:rPr kumimoji="0" lang="en-US" altLang="zh-TW" sz="4400" dirty="0">
                <a:effectLst>
                  <a:outerShdw blurRad="38100" dist="38100" dir="2700000" algn="tl">
                    <a:srgbClr val="000000"/>
                  </a:outerShdw>
                </a:effectLst>
                <a:latin typeface="Times New Roman" pitchFamily="18" charset="0"/>
              </a:rPr>
              <a:t>)</a:t>
            </a:r>
          </a:p>
        </p:txBody>
      </p:sp>
    </p:spTree>
    <p:extLst>
      <p:ext uri="{BB962C8B-B14F-4D97-AF65-F5344CB8AC3E}">
        <p14:creationId xmlns:p14="http://schemas.microsoft.com/office/powerpoint/2010/main" val="119586242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71"/>
                                        </p:tgtEl>
                                        <p:attrNameLst>
                                          <p:attrName>style.visibility</p:attrName>
                                        </p:attrNameLst>
                                      </p:cBhvr>
                                      <p:to>
                                        <p:strVal val="visible"/>
                                      </p:to>
                                    </p:set>
                                    <p:animEffect transition="in" filter="wipe(left)">
                                      <p:cBhvr>
                                        <p:cTn id="7" dur="500"/>
                                        <p:tgtEl>
                                          <p:spTgt spid="27137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1374"/>
                                        </p:tgtEl>
                                        <p:attrNameLst>
                                          <p:attrName>style.visibility</p:attrName>
                                        </p:attrNameLst>
                                      </p:cBhvr>
                                      <p:to>
                                        <p:strVal val="visible"/>
                                      </p:to>
                                    </p:set>
                                    <p:animEffect transition="in" filter="dissolve">
                                      <p:cBhvr>
                                        <p:cTn id="11" dur="500"/>
                                        <p:tgtEl>
                                          <p:spTgt spid="2713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1367"/>
                                        </p:tgtEl>
                                        <p:attrNameLst>
                                          <p:attrName>style.visibility</p:attrName>
                                        </p:attrNameLst>
                                      </p:cBhvr>
                                      <p:to>
                                        <p:strVal val="visible"/>
                                      </p:to>
                                    </p:set>
                                    <p:animEffect transition="in" filter="wipe(left)">
                                      <p:cBhvr>
                                        <p:cTn id="16" dur="500"/>
                                        <p:tgtEl>
                                          <p:spTgt spid="271367"/>
                                        </p:tgtEl>
                                      </p:cBhvr>
                                    </p:animEffect>
                                  </p:childTnLst>
                                  <p:subTnLst>
                                    <p:animClr clrSpc="rgb" dir="cw">
                                      <p:cBhvr override="childStyle">
                                        <p:cTn dur="1" fill="hold" display="0" masterRel="nextClick" afterEffect="1"/>
                                        <p:tgtEl>
                                          <p:spTgt spid="271367"/>
                                        </p:tgtEl>
                                        <p:attrNameLst>
                                          <p:attrName>ppt_c</p:attrName>
                                        </p:attrNameLst>
                                      </p:cBhvr>
                                      <p:to>
                                        <a:srgbClr val="FF99CC"/>
                                      </p:to>
                                    </p:animClr>
                                  </p:subTnLst>
                                </p:cTn>
                              </p:par>
                              <p:par>
                                <p:cTn id="17" presetID="22" presetClass="entr" presetSubtype="1" fill="hold" grpId="0" nodeType="withEffect">
                                  <p:stCondLst>
                                    <p:cond delay="0"/>
                                  </p:stCondLst>
                                  <p:childTnLst>
                                    <p:set>
                                      <p:cBhvr>
                                        <p:cTn id="18" dur="1" fill="hold">
                                          <p:stCondLst>
                                            <p:cond delay="0"/>
                                          </p:stCondLst>
                                        </p:cTn>
                                        <p:tgtEl>
                                          <p:spTgt spid="271368"/>
                                        </p:tgtEl>
                                        <p:attrNameLst>
                                          <p:attrName>style.visibility</p:attrName>
                                        </p:attrNameLst>
                                      </p:cBhvr>
                                      <p:to>
                                        <p:strVal val="visible"/>
                                      </p:to>
                                    </p:set>
                                    <p:animEffect transition="in" filter="wipe(up)">
                                      <p:cBhvr>
                                        <p:cTn id="19" dur="500"/>
                                        <p:tgtEl>
                                          <p:spTgt spid="271368"/>
                                        </p:tgtEl>
                                      </p:cBhvr>
                                    </p:animEffect>
                                  </p:childTnLst>
                                  <p:subTnLst>
                                    <p:animClr clrSpc="rgb" dir="cw">
                                      <p:cBhvr override="childStyle">
                                        <p:cTn dur="1" fill="hold" display="0" masterRel="nextClick" afterEffect="1"/>
                                        <p:tgtEl>
                                          <p:spTgt spid="271368"/>
                                        </p:tgtEl>
                                        <p:attrNameLst>
                                          <p:attrName>ppt_c</p:attrName>
                                        </p:attrNameLst>
                                      </p:cBhvr>
                                      <p:to>
                                        <a:srgbClr val="FF99CC"/>
                                      </p:to>
                                    </p:animClr>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1373"/>
                                        </p:tgtEl>
                                        <p:attrNameLst>
                                          <p:attrName>style.visibility</p:attrName>
                                        </p:attrNameLst>
                                      </p:cBhvr>
                                      <p:to>
                                        <p:strVal val="visible"/>
                                      </p:to>
                                    </p:set>
                                    <p:animEffect transition="in" filter="wipe(left)">
                                      <p:cBhvr>
                                        <p:cTn id="24" dur="500"/>
                                        <p:tgtEl>
                                          <p:spTgt spid="27137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71369"/>
                                        </p:tgtEl>
                                        <p:attrNameLst>
                                          <p:attrName>style.visibility</p:attrName>
                                        </p:attrNameLst>
                                      </p:cBhvr>
                                      <p:to>
                                        <p:strVal val="visible"/>
                                      </p:to>
                                    </p:set>
                                    <p:animEffect transition="in" filter="dissolve">
                                      <p:cBhvr>
                                        <p:cTn id="29" dur="500"/>
                                        <p:tgtEl>
                                          <p:spTgt spid="271369"/>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271370"/>
                                        </p:tgtEl>
                                        <p:attrNameLst>
                                          <p:attrName>style.visibility</p:attrName>
                                        </p:attrNameLst>
                                      </p:cBhvr>
                                      <p:to>
                                        <p:strVal val="visible"/>
                                      </p:to>
                                    </p:set>
                                    <p:animEffect transition="in" filter="dissolve">
                                      <p:cBhvr>
                                        <p:cTn id="33" dur="500"/>
                                        <p:tgtEl>
                                          <p:spTgt spid="271370"/>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1372"/>
                                        </p:tgtEl>
                                        <p:attrNameLst>
                                          <p:attrName>style.visibility</p:attrName>
                                        </p:attrNameLst>
                                      </p:cBhvr>
                                      <p:to>
                                        <p:strVal val="visible"/>
                                      </p:to>
                                    </p:set>
                                    <p:animEffect transition="in" filter="wipe(left)">
                                      <p:cBhvr>
                                        <p:cTn id="37" dur="500"/>
                                        <p:tgtEl>
                                          <p:spTgt spid="271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7" grpId="0" animBg="1"/>
      <p:bldP spid="271368" grpId="0" animBg="1"/>
      <p:bldP spid="271369" grpId="0" animBg="1"/>
      <p:bldP spid="271370" grpId="0" animBg="1"/>
      <p:bldP spid="271371" grpId="0" autoUpdateAnimBg="0"/>
      <p:bldP spid="271372" grpId="0" autoUpdateAnimBg="0"/>
      <p:bldP spid="271373"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80BF17A-491E-4FA0-BD7E-0A36C32BF2BB}" type="slidenum">
              <a:rPr kumimoji="1" lang="zh-TW" altLang="en-US">
                <a:effectLst>
                  <a:outerShdw blurRad="38100" dist="38100" dir="2700000" algn="tl">
                    <a:srgbClr val="000000"/>
                  </a:outerShdw>
                </a:effectLst>
                <a:ea typeface="華康細圓體" pitchFamily="49" charset="-120"/>
                <a:cs typeface="+mj-cs"/>
              </a:rPr>
              <a:pPr>
                <a:defRPr/>
              </a:pPr>
              <a:t>112</a:t>
            </a:fld>
            <a:endParaRPr kumimoji="1" lang="en-US" altLang="zh-TW">
              <a:effectLst>
                <a:outerShdw blurRad="38100" dist="38100" dir="2700000" algn="tl">
                  <a:srgbClr val="000000"/>
                </a:outerShdw>
              </a:effectLst>
              <a:ea typeface="華康細圓體" pitchFamily="49" charset="-120"/>
              <a:cs typeface="+mj-cs"/>
            </a:endParaRPr>
          </a:p>
        </p:txBody>
      </p:sp>
      <p:sp>
        <p:nvSpPr>
          <p:cNvPr id="272386" name="Rectangle 2"/>
          <p:cNvSpPr>
            <a:spLocks noGrp="1" noChangeArrowheads="1"/>
          </p:cNvSpPr>
          <p:nvPr>
            <p:ph type="title"/>
          </p:nvPr>
        </p:nvSpPr>
        <p:spPr>
          <a:xfrm>
            <a:off x="323528" y="260648"/>
            <a:ext cx="8534722"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 2</a:t>
            </a:r>
          </a:p>
        </p:txBody>
      </p:sp>
      <p:sp>
        <p:nvSpPr>
          <p:cNvPr id="272387" name="Rectangle 3"/>
          <p:cNvSpPr>
            <a:spLocks noGrp="1" noChangeArrowheads="1"/>
          </p:cNvSpPr>
          <p:nvPr>
            <p:ph type="body" idx="1"/>
          </p:nvPr>
        </p:nvSpPr>
        <p:spPr>
          <a:xfrm>
            <a:off x="323850" y="1341438"/>
            <a:ext cx="8569325" cy="2374900"/>
          </a:xfrm>
        </p:spPr>
        <p:txBody>
          <a:bodyPr/>
          <a:lstStyle/>
          <a:p>
            <a:pPr>
              <a:buFont typeface="Wingdings" pitchFamily="2" charset="2"/>
              <a:buNone/>
            </a:pPr>
            <a:r>
              <a:rPr lang="en-US" altLang="zh-TW" sz="4800"/>
              <a:t>What is the probability that </a:t>
            </a:r>
            <a:r>
              <a:rPr lang="en-US" altLang="zh-TW" sz="4800" b="1">
                <a:solidFill>
                  <a:schemeClr val="folHlink"/>
                </a:solidFill>
              </a:rPr>
              <a:t>at least four cars</a:t>
            </a:r>
            <a:r>
              <a:rPr lang="en-US" altLang="zh-TW" sz="4800"/>
              <a:t> will arrive during a one-minute period? </a:t>
            </a:r>
            <a:endParaRPr lang="zh-TW" altLang="en-US" sz="4800"/>
          </a:p>
        </p:txBody>
      </p:sp>
      <p:sp>
        <p:nvSpPr>
          <p:cNvPr id="272388" name="Rectangle 4"/>
          <p:cNvSpPr>
            <a:spLocks noChangeArrowheads="1"/>
          </p:cNvSpPr>
          <p:nvPr/>
        </p:nvSpPr>
        <p:spPr bwMode="auto">
          <a:xfrm>
            <a:off x="1908174" y="3933825"/>
            <a:ext cx="6552257" cy="2209800"/>
          </a:xfrm>
          <a:prstGeom prst="rect">
            <a:avLst/>
          </a:prstGeom>
          <a:noFill/>
          <a:ln w="12700">
            <a:noFill/>
            <a:miter lim="800000"/>
            <a:headEnd/>
            <a:tailEnd/>
          </a:ln>
          <a:effectLst/>
        </p:spPr>
        <p:txBody>
          <a:bodyPr lIns="90488" tIns="44450" rIns="90488" bIns="44450"/>
          <a:lstStyle/>
          <a:p>
            <a:pPr eaLnBrk="0" hangingPunct="0"/>
            <a:r>
              <a:rPr kumimoji="0" lang="en-US" altLang="zh-TW" sz="4800" i="1" dirty="0">
                <a:effectLst>
                  <a:outerShdw blurRad="38100" dist="38100" dir="2700000" algn="tl">
                    <a:srgbClr val="000000"/>
                  </a:outerShdw>
                </a:effectLst>
                <a:latin typeface="Times New Roman" pitchFamily="18" charset="0"/>
              </a:rPr>
              <a:t>P</a:t>
            </a:r>
            <a:r>
              <a:rPr kumimoji="0" lang="en-US" altLang="zh-TW" sz="4800" dirty="0">
                <a:effectLst>
                  <a:outerShdw blurRad="38100" dist="38100" dir="2700000" algn="tl">
                    <a:srgbClr val="000000"/>
                  </a:outerShdw>
                </a:effectLst>
              </a:rPr>
              <a:t>(</a:t>
            </a:r>
            <a:r>
              <a:rPr kumimoji="0" lang="en-US" altLang="zh-TW" sz="4800" i="1" dirty="0">
                <a:effectLst>
                  <a:outerShdw blurRad="38100" dist="38100" dir="2700000" algn="tl">
                    <a:srgbClr val="000000"/>
                  </a:outerShdw>
                </a:effectLst>
                <a:latin typeface="Times New Roman" pitchFamily="18" charset="0"/>
              </a:rPr>
              <a:t>X </a:t>
            </a:r>
            <a:r>
              <a:rPr kumimoji="0" lang="en-US" altLang="zh-TW" sz="4800" dirty="0">
                <a:effectLst>
                  <a:outerShdw blurRad="38100" dist="38100" dir="2700000" algn="tl">
                    <a:srgbClr val="000000"/>
                  </a:outerShdw>
                </a:effectLst>
                <a:latin typeface="Times New Roman" pitchFamily="18" charset="0"/>
                <a:sym typeface="Symbol" pitchFamily="18" charset="2"/>
              </a:rPr>
              <a:t> </a:t>
            </a:r>
            <a:r>
              <a:rPr kumimoji="0" lang="en-US" altLang="zh-TW" sz="4800" i="1" dirty="0">
                <a:effectLst>
                  <a:outerShdw blurRad="38100" dist="38100" dir="2700000" algn="tl">
                    <a:srgbClr val="000000"/>
                  </a:outerShdw>
                </a:effectLst>
                <a:latin typeface="Times New Roman" pitchFamily="18" charset="0"/>
              </a:rPr>
              <a:t>4</a:t>
            </a:r>
            <a:r>
              <a:rPr kumimoji="0" lang="en-US" altLang="zh-TW" sz="4800" dirty="0">
                <a:effectLst>
                  <a:outerShdw blurRad="38100" dist="38100" dir="2700000" algn="tl">
                    <a:srgbClr val="000000"/>
                  </a:outerShdw>
                </a:effectLst>
              </a:rPr>
              <a:t>)</a:t>
            </a:r>
            <a:r>
              <a:rPr kumimoji="0" lang="en-US" altLang="zh-TW" sz="4800" dirty="0">
                <a:effectLst>
                  <a:outerShdw blurRad="38100" dist="38100" dir="2700000" algn="tl">
                    <a:srgbClr val="000000"/>
                  </a:outerShdw>
                </a:effectLst>
                <a:latin typeface="Times New Roman" pitchFamily="18" charset="0"/>
              </a:rPr>
              <a:t> </a:t>
            </a:r>
          </a:p>
          <a:p>
            <a:pPr eaLnBrk="0" hangingPunct="0"/>
            <a:r>
              <a:rPr kumimoji="0" lang="en-US" altLang="zh-TW" sz="4800" dirty="0">
                <a:effectLst>
                  <a:outerShdw blurRad="38100" dist="38100" dir="2700000" algn="tl">
                    <a:srgbClr val="000000"/>
                  </a:outerShdw>
                </a:effectLst>
              </a:rPr>
              <a:t>= 1 </a:t>
            </a:r>
            <a:r>
              <a:rPr kumimoji="0" lang="en-US" altLang="zh-TW" sz="4800" dirty="0" smtClean="0">
                <a:effectLst>
                  <a:outerShdw blurRad="38100" dist="38100" dir="2700000" algn="tl">
                    <a:srgbClr val="000000"/>
                  </a:outerShdw>
                </a:effectLst>
                <a:latin typeface="Times New Roman" pitchFamily="18" charset="0"/>
              </a:rPr>
              <a:t>– </a:t>
            </a:r>
            <a:r>
              <a:rPr kumimoji="0" lang="en-US" altLang="zh-TW" sz="4800" i="1" dirty="0">
                <a:effectLst>
                  <a:outerShdw blurRad="38100" dist="38100" dir="2700000" algn="tl">
                    <a:srgbClr val="000000"/>
                  </a:outerShdw>
                </a:effectLst>
                <a:latin typeface="Times New Roman" pitchFamily="18" charset="0"/>
              </a:rPr>
              <a:t>P</a:t>
            </a:r>
            <a:r>
              <a:rPr kumimoji="0" lang="en-US" altLang="zh-TW" sz="4800" dirty="0">
                <a:effectLst>
                  <a:outerShdw blurRad="38100" dist="38100" dir="2700000" algn="tl">
                    <a:srgbClr val="000000"/>
                  </a:outerShdw>
                </a:effectLst>
              </a:rPr>
              <a:t>(</a:t>
            </a:r>
            <a:r>
              <a:rPr kumimoji="0" lang="en-US" altLang="zh-TW" sz="4800" i="1" dirty="0">
                <a:effectLst>
                  <a:outerShdw blurRad="38100" dist="38100" dir="2700000" algn="tl">
                    <a:srgbClr val="000000"/>
                  </a:outerShdw>
                </a:effectLst>
                <a:latin typeface="Times New Roman" pitchFamily="18" charset="0"/>
              </a:rPr>
              <a:t>X </a:t>
            </a:r>
            <a:r>
              <a:rPr kumimoji="0" lang="en-US" altLang="zh-TW" sz="4800" dirty="0">
                <a:effectLst>
                  <a:outerShdw blurRad="38100" dist="38100" dir="2700000" algn="tl">
                    <a:srgbClr val="000000"/>
                  </a:outerShdw>
                </a:effectLst>
                <a:latin typeface="Times New Roman" pitchFamily="18" charset="0"/>
                <a:sym typeface="Symbol" pitchFamily="18" charset="2"/>
              </a:rPr>
              <a:t> </a:t>
            </a:r>
            <a:r>
              <a:rPr kumimoji="0" lang="en-US" altLang="zh-TW" sz="4800" i="1" dirty="0">
                <a:effectLst>
                  <a:outerShdw blurRad="38100" dist="38100" dir="2700000" algn="tl">
                    <a:srgbClr val="000000"/>
                  </a:outerShdw>
                </a:effectLst>
                <a:latin typeface="Times New Roman" pitchFamily="18" charset="0"/>
              </a:rPr>
              <a:t>3</a:t>
            </a:r>
            <a:r>
              <a:rPr kumimoji="0" lang="en-US" altLang="zh-TW" sz="4800" dirty="0">
                <a:effectLst>
                  <a:outerShdw blurRad="38100" dist="38100" dir="2700000" algn="tl">
                    <a:srgbClr val="000000"/>
                  </a:outerShdw>
                </a:effectLst>
              </a:rPr>
              <a:t>)</a:t>
            </a:r>
          </a:p>
          <a:p>
            <a:pPr eaLnBrk="0" hangingPunct="0"/>
            <a:r>
              <a:rPr kumimoji="0" lang="en-US" altLang="zh-TW" sz="4800" dirty="0">
                <a:effectLst>
                  <a:outerShdw blurRad="38100" dist="38100" dir="2700000" algn="tl">
                    <a:srgbClr val="000000"/>
                  </a:outerShdw>
                </a:effectLst>
              </a:rPr>
              <a:t>= 1 </a:t>
            </a:r>
            <a:r>
              <a:rPr kumimoji="0" lang="en-US" altLang="zh-TW" sz="4800" dirty="0" smtClean="0">
                <a:effectLst>
                  <a:outerShdw blurRad="38100" dist="38100" dir="2700000" algn="tl">
                    <a:srgbClr val="000000"/>
                  </a:outerShdw>
                </a:effectLst>
                <a:latin typeface="Times New Roman" pitchFamily="18" charset="0"/>
              </a:rPr>
              <a:t>–</a:t>
            </a:r>
            <a:r>
              <a:rPr kumimoji="0" lang="en-US" altLang="zh-TW" sz="4800" dirty="0" smtClean="0">
                <a:effectLst>
                  <a:outerShdw blurRad="38100" dist="38100" dir="2700000" algn="tl">
                    <a:srgbClr val="000000"/>
                  </a:outerShdw>
                </a:effectLst>
              </a:rPr>
              <a:t> </a:t>
            </a:r>
            <a:r>
              <a:rPr kumimoji="0" lang="en-US" altLang="zh-TW" sz="4800" dirty="0">
                <a:effectLst>
                  <a:outerShdw blurRad="38100" dist="38100" dir="2700000" algn="tl">
                    <a:srgbClr val="000000"/>
                  </a:outerShdw>
                </a:effectLst>
              </a:rPr>
              <a:t>.</a:t>
            </a:r>
            <a:r>
              <a:rPr kumimoji="0" lang="en-US" altLang="zh-TW" sz="4800" dirty="0" smtClean="0">
                <a:effectLst>
                  <a:outerShdw blurRad="38100" dist="38100" dir="2700000" algn="tl">
                    <a:srgbClr val="000000"/>
                  </a:outerShdw>
                </a:effectLst>
              </a:rPr>
              <a:t>1512 </a:t>
            </a:r>
            <a:r>
              <a:rPr kumimoji="0" lang="en-US" altLang="zh-TW" sz="4800" dirty="0">
                <a:effectLst>
                  <a:outerShdw blurRad="38100" dist="38100" dir="2700000" algn="tl">
                    <a:srgbClr val="000000"/>
                  </a:outerShdw>
                </a:effectLst>
              </a:rPr>
              <a:t>= .</a:t>
            </a:r>
            <a:r>
              <a:rPr kumimoji="0" lang="en-US" altLang="zh-TW" sz="4800" dirty="0" smtClean="0">
                <a:effectLst>
                  <a:outerShdw blurRad="38100" dist="38100" dir="2700000" algn="tl">
                    <a:srgbClr val="000000"/>
                  </a:outerShdw>
                </a:effectLst>
              </a:rPr>
              <a:t>8488</a:t>
            </a:r>
            <a:endParaRPr kumimoji="0" lang="en-US" altLang="zh-TW" sz="4800" dirty="0">
              <a:effectLst>
                <a:outerShdw blurRad="38100" dist="38100" dir="2700000" algn="tl">
                  <a:srgbClr val="000000"/>
                </a:outerShdw>
              </a:effectLst>
            </a:endParaRPr>
          </a:p>
        </p:txBody>
      </p:sp>
    </p:spTree>
    <p:extLst>
      <p:ext uri="{BB962C8B-B14F-4D97-AF65-F5344CB8AC3E}">
        <p14:creationId xmlns:p14="http://schemas.microsoft.com/office/powerpoint/2010/main" val="106642341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8">
                                            <p:txEl>
                                              <p:pRg st="0" end="0"/>
                                            </p:txEl>
                                          </p:spTgt>
                                        </p:tgtEl>
                                        <p:attrNameLst>
                                          <p:attrName>style.visibility</p:attrName>
                                        </p:attrNameLst>
                                      </p:cBhvr>
                                      <p:to>
                                        <p:strVal val="visible"/>
                                      </p:to>
                                    </p:set>
                                    <p:animEffect transition="in" filter="wipe(left)">
                                      <p:cBhvr>
                                        <p:cTn id="7" dur="500"/>
                                        <p:tgtEl>
                                          <p:spTgt spid="272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8">
                                            <p:txEl>
                                              <p:pRg st="1" end="1"/>
                                            </p:txEl>
                                          </p:spTgt>
                                        </p:tgtEl>
                                        <p:attrNameLst>
                                          <p:attrName>style.visibility</p:attrName>
                                        </p:attrNameLst>
                                      </p:cBhvr>
                                      <p:to>
                                        <p:strVal val="visible"/>
                                      </p:to>
                                    </p:set>
                                    <p:animEffect transition="in" filter="wipe(left)">
                                      <p:cBhvr>
                                        <p:cTn id="12" dur="500"/>
                                        <p:tgtEl>
                                          <p:spTgt spid="272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8">
                                            <p:txEl>
                                              <p:pRg st="2" end="2"/>
                                            </p:txEl>
                                          </p:spTgt>
                                        </p:tgtEl>
                                        <p:attrNameLst>
                                          <p:attrName>style.visibility</p:attrName>
                                        </p:attrNameLst>
                                      </p:cBhvr>
                                      <p:to>
                                        <p:strVal val="visible"/>
                                      </p:to>
                                    </p:set>
                                    <p:animEffect transition="in" filter="wipe(left)">
                                      <p:cBhvr>
                                        <p:cTn id="17" dur="500"/>
                                        <p:tgtEl>
                                          <p:spTgt spid="272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1989DBF-3978-4CFA-90C7-6F79CA64D9E5}" type="slidenum">
              <a:rPr kumimoji="1" lang="zh-TW" altLang="en-US">
                <a:effectLst>
                  <a:outerShdw blurRad="38100" dist="38100" dir="2700000" algn="tl">
                    <a:srgbClr val="000000"/>
                  </a:outerShdw>
                </a:effectLst>
                <a:ea typeface="華康細圓體" pitchFamily="49" charset="-120"/>
                <a:cs typeface="+mj-cs"/>
              </a:rPr>
              <a:pPr>
                <a:defRPr/>
              </a:pPr>
              <a:t>113</a:t>
            </a:fld>
            <a:endParaRPr kumimoji="1" lang="en-US" altLang="zh-TW">
              <a:effectLst>
                <a:outerShdw blurRad="38100" dist="38100" dir="2700000" algn="tl">
                  <a:srgbClr val="000000"/>
                </a:outerShdw>
              </a:effectLst>
              <a:ea typeface="華康細圓體" pitchFamily="49" charset="-120"/>
              <a:cs typeface="+mj-cs"/>
            </a:endParaRPr>
          </a:p>
        </p:txBody>
      </p:sp>
      <p:sp>
        <p:nvSpPr>
          <p:cNvPr id="273410" name="Rectangle 2"/>
          <p:cNvSpPr>
            <a:spLocks noGrp="1" noChangeArrowheads="1"/>
          </p:cNvSpPr>
          <p:nvPr>
            <p:ph type="title"/>
          </p:nvPr>
        </p:nvSpPr>
        <p:spPr>
          <a:xfrm>
            <a:off x="323850" y="260648"/>
            <a:ext cx="8572500" cy="161203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Poisson Approximation of the Binomial</a:t>
            </a:r>
            <a:endParaRPr lang="zh-TW" altLang="en-US" dirty="0"/>
          </a:p>
        </p:txBody>
      </p:sp>
      <p:sp>
        <p:nvSpPr>
          <p:cNvPr id="273411" name="Rectangle 3"/>
          <p:cNvSpPr>
            <a:spLocks noGrp="1" noChangeArrowheads="1"/>
          </p:cNvSpPr>
          <p:nvPr>
            <p:ph type="body" idx="1"/>
          </p:nvPr>
        </p:nvSpPr>
        <p:spPr>
          <a:xfrm>
            <a:off x="250825" y="1916113"/>
            <a:ext cx="8697913" cy="4560887"/>
          </a:xfrm>
        </p:spPr>
        <p:txBody>
          <a:bodyPr/>
          <a:lstStyle/>
          <a:p>
            <a:pPr>
              <a:lnSpc>
                <a:spcPct val="90000"/>
              </a:lnSpc>
            </a:pPr>
            <a:r>
              <a:rPr lang="en-US" altLang="zh-TW" b="1">
                <a:solidFill>
                  <a:schemeClr val="folHlink"/>
                </a:solidFill>
              </a:rPr>
              <a:t>When </a:t>
            </a:r>
            <a:r>
              <a:rPr lang="en-US" altLang="zh-TW" b="1" i="1">
                <a:solidFill>
                  <a:schemeClr val="folHlink"/>
                </a:solidFill>
                <a:latin typeface="Times New Roman" pitchFamily="18" charset="0"/>
              </a:rPr>
              <a:t>n</a:t>
            </a:r>
            <a:r>
              <a:rPr lang="en-US" altLang="zh-TW" b="1">
                <a:solidFill>
                  <a:schemeClr val="folHlink"/>
                </a:solidFill>
                <a:latin typeface="Times New Roman" pitchFamily="18" charset="0"/>
              </a:rPr>
              <a:t> </a:t>
            </a:r>
            <a:r>
              <a:rPr lang="en-US" altLang="zh-TW" b="1">
                <a:solidFill>
                  <a:schemeClr val="folHlink"/>
                </a:solidFill>
              </a:rPr>
              <a:t>is very large</a:t>
            </a:r>
            <a:r>
              <a:rPr lang="en-US" altLang="zh-TW"/>
              <a:t>, binomial probability table may not be available.</a:t>
            </a:r>
          </a:p>
          <a:p>
            <a:pPr>
              <a:lnSpc>
                <a:spcPct val="90000"/>
              </a:lnSpc>
            </a:pPr>
            <a:r>
              <a:rPr lang="en-US" altLang="zh-TW" b="1">
                <a:solidFill>
                  <a:srgbClr val="FFFF00"/>
                </a:solidFill>
              </a:rPr>
              <a:t>If </a:t>
            </a:r>
            <a:r>
              <a:rPr lang="en-US" altLang="zh-TW" b="1" i="1">
                <a:solidFill>
                  <a:srgbClr val="FFFF00"/>
                </a:solidFill>
                <a:latin typeface="Times New Roman" pitchFamily="18" charset="0"/>
              </a:rPr>
              <a:t>p</a:t>
            </a:r>
            <a:r>
              <a:rPr lang="en-US" altLang="zh-TW" b="1">
                <a:solidFill>
                  <a:srgbClr val="FFFF00"/>
                </a:solidFill>
              </a:rPr>
              <a:t> is very small (</a:t>
            </a:r>
            <a:r>
              <a:rPr lang="en-US" altLang="zh-TW" b="1" i="1">
                <a:solidFill>
                  <a:srgbClr val="FFFF00"/>
                </a:solidFill>
                <a:latin typeface="Times New Roman" pitchFamily="18" charset="0"/>
              </a:rPr>
              <a:t>p </a:t>
            </a:r>
            <a:r>
              <a:rPr lang="en-US" altLang="zh-TW" b="1">
                <a:solidFill>
                  <a:srgbClr val="FFFF00"/>
                </a:solidFill>
              </a:rPr>
              <a:t>&lt; .05)</a:t>
            </a:r>
            <a:r>
              <a:rPr lang="en-US" altLang="zh-TW"/>
              <a:t>, the binomial probabilities can be approximated by the Poisson distribution.</a:t>
            </a:r>
            <a:endParaRPr lang="zh-TW" altLang="en-US"/>
          </a:p>
        </p:txBody>
      </p:sp>
    </p:spTree>
    <p:extLst>
      <p:ext uri="{BB962C8B-B14F-4D97-AF65-F5344CB8AC3E}">
        <p14:creationId xmlns:p14="http://schemas.microsoft.com/office/powerpoint/2010/main" val="3920020728"/>
      </p:ext>
    </p:extLst>
  </p:cSld>
  <p:clrMapOvr>
    <a:masterClrMapping/>
  </p:clrMapOvr>
  <p:transition>
    <p:dissolv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7643040-2904-47E5-831D-CF98D3C9CFA2}" type="slidenum">
              <a:rPr kumimoji="1" lang="zh-TW" altLang="en-US">
                <a:effectLst>
                  <a:outerShdw blurRad="38100" dist="38100" dir="2700000" algn="tl">
                    <a:srgbClr val="000000"/>
                  </a:outerShdw>
                </a:effectLst>
                <a:ea typeface="華康細圓體" pitchFamily="49" charset="-120"/>
                <a:cs typeface="+mj-cs"/>
              </a:rPr>
              <a:pPr>
                <a:defRPr/>
              </a:pPr>
              <a:t>114</a:t>
            </a:fld>
            <a:endParaRPr kumimoji="1" lang="en-US" altLang="zh-TW">
              <a:effectLst>
                <a:outerShdw blurRad="38100" dist="38100" dir="2700000" algn="tl">
                  <a:srgbClr val="000000"/>
                </a:outerShdw>
              </a:effectLst>
              <a:ea typeface="華康細圓體" pitchFamily="49" charset="-120"/>
              <a:cs typeface="+mj-cs"/>
            </a:endParaRPr>
          </a:p>
        </p:txBody>
      </p:sp>
      <p:sp>
        <p:nvSpPr>
          <p:cNvPr id="274434" name="Rectangle 2"/>
          <p:cNvSpPr>
            <a:spLocks noGrp="1" noChangeArrowheads="1"/>
          </p:cNvSpPr>
          <p:nvPr>
            <p:ph type="body" idx="1"/>
          </p:nvPr>
        </p:nvSpPr>
        <p:spPr>
          <a:xfrm>
            <a:off x="685800" y="2133600"/>
            <a:ext cx="8153400" cy="1524000"/>
          </a:xfrm>
        </p:spPr>
        <p:txBody>
          <a:bodyPr/>
          <a:lstStyle/>
          <a:p>
            <a:pPr>
              <a:buFont typeface="Wingdings" pitchFamily="2" charset="2"/>
              <a:buNone/>
            </a:pPr>
            <a:r>
              <a:rPr lang="en-US" altLang="zh-TW" sz="4800"/>
              <a:t>Use </a:t>
            </a:r>
            <a:r>
              <a:rPr lang="en-US" altLang="zh-TW" sz="4800">
                <a:latin typeface="Symbol" pitchFamily="18" charset="2"/>
              </a:rPr>
              <a:t>m</a:t>
            </a:r>
            <a:r>
              <a:rPr lang="en-US" altLang="zh-TW" sz="4800"/>
              <a:t> = </a:t>
            </a:r>
            <a:r>
              <a:rPr lang="en-US" altLang="zh-TW" sz="4800" i="1">
                <a:latin typeface="Times New Roman" pitchFamily="18" charset="0"/>
              </a:rPr>
              <a:t>np</a:t>
            </a:r>
            <a:r>
              <a:rPr lang="en-US" altLang="zh-TW" sz="4800">
                <a:latin typeface="Times New Roman" pitchFamily="18" charset="0"/>
              </a:rPr>
              <a:t> </a:t>
            </a:r>
            <a:r>
              <a:rPr lang="en-US" altLang="zh-TW" sz="4800"/>
              <a:t>and make the following approximation: </a:t>
            </a:r>
          </a:p>
        </p:txBody>
      </p:sp>
      <p:graphicFrame>
        <p:nvGraphicFramePr>
          <p:cNvPr id="274435" name="Object 3"/>
          <p:cNvGraphicFramePr>
            <a:graphicFrameLocks noChangeAspect="1"/>
          </p:cNvGraphicFramePr>
          <p:nvPr/>
        </p:nvGraphicFramePr>
        <p:xfrm>
          <a:off x="455613" y="3714750"/>
          <a:ext cx="8293100" cy="1009650"/>
        </p:xfrm>
        <a:graphic>
          <a:graphicData uri="http://schemas.openxmlformats.org/presentationml/2006/ole">
            <mc:AlternateContent xmlns:mc="http://schemas.openxmlformats.org/markup-compatibility/2006">
              <mc:Choice xmlns:v="urn:schemas-microsoft-com:vml" Requires="v">
                <p:oleObj spid="_x0000_s569373" name="方程式" r:id="rId3" imgW="1993680" imgH="228600" progId="Equation.3">
                  <p:embed/>
                </p:oleObj>
              </mc:Choice>
              <mc:Fallback>
                <p:oleObj name="方程式" r:id="rId3" imgW="19936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3714750"/>
                        <a:ext cx="8293100" cy="100965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74436" name="Text Box 4"/>
          <p:cNvSpPr txBox="1">
            <a:spLocks noChangeArrowheads="1"/>
          </p:cNvSpPr>
          <p:nvPr/>
        </p:nvSpPr>
        <p:spPr bwMode="auto">
          <a:xfrm>
            <a:off x="549275" y="5273675"/>
            <a:ext cx="4065588" cy="1311275"/>
          </a:xfrm>
          <a:prstGeom prst="rect">
            <a:avLst/>
          </a:prstGeom>
          <a:noFill/>
          <a:ln w="28575">
            <a:noFill/>
            <a:miter lim="800000"/>
            <a:headEnd/>
            <a:tailEnd/>
          </a:ln>
          <a:effectLst/>
        </p:spPr>
        <p:txBody>
          <a:bodyPr wrap="none" anchor="ctr">
            <a:spAutoFit/>
          </a:bodyPr>
          <a:lstStyle/>
          <a:p>
            <a:pPr algn="ctr" eaLnBrk="0" hangingPunct="0"/>
            <a:r>
              <a:rPr kumimoji="0" lang="en-US" altLang="zh-TW" sz="4000">
                <a:effectLst>
                  <a:outerShdw blurRad="38100" dist="38100" dir="2700000" algn="tl">
                    <a:srgbClr val="000000"/>
                  </a:outerShdw>
                </a:effectLst>
              </a:rPr>
              <a:t>With parameters </a:t>
            </a:r>
          </a:p>
          <a:p>
            <a:pPr algn="ctr" eaLnBrk="0" hangingPunct="0"/>
            <a:r>
              <a:rPr kumimoji="0" lang="en-US" altLang="zh-TW" sz="4000" b="1" i="1">
                <a:solidFill>
                  <a:schemeClr val="folHlink"/>
                </a:solidFill>
                <a:effectLst>
                  <a:outerShdw blurRad="38100" dist="38100" dir="2700000" algn="tl">
                    <a:srgbClr val="000000"/>
                  </a:outerShdw>
                </a:effectLst>
                <a:latin typeface="Times New Roman" pitchFamily="18" charset="0"/>
              </a:rPr>
              <a:t>n</a:t>
            </a:r>
            <a:r>
              <a:rPr kumimoji="0" lang="en-US" altLang="zh-TW" sz="4000" b="1">
                <a:solidFill>
                  <a:schemeClr val="folHlink"/>
                </a:solidFill>
                <a:effectLst>
                  <a:outerShdw blurRad="38100" dist="38100" dir="2700000" algn="tl">
                    <a:srgbClr val="000000"/>
                  </a:outerShdw>
                </a:effectLst>
              </a:rPr>
              <a:t> and </a:t>
            </a:r>
            <a:r>
              <a:rPr kumimoji="0" lang="en-US" altLang="zh-TW" sz="4000" b="1" i="1">
                <a:solidFill>
                  <a:schemeClr val="folHlink"/>
                </a:solidFill>
                <a:effectLst>
                  <a:outerShdw blurRad="38100" dist="38100" dir="2700000" algn="tl">
                    <a:srgbClr val="000000"/>
                  </a:outerShdw>
                </a:effectLst>
                <a:latin typeface="Times New Roman" pitchFamily="18" charset="0"/>
              </a:rPr>
              <a:t>p</a:t>
            </a:r>
            <a:endParaRPr kumimoji="0" lang="en-US" altLang="zh-TW" sz="4000" i="1">
              <a:solidFill>
                <a:schemeClr val="folHlink"/>
              </a:solidFill>
              <a:effectLst>
                <a:outerShdw blurRad="38100" dist="38100" dir="2700000" algn="tl">
                  <a:srgbClr val="000000"/>
                </a:outerShdw>
              </a:effectLst>
              <a:latin typeface="Times New Roman" pitchFamily="18" charset="0"/>
            </a:endParaRPr>
          </a:p>
        </p:txBody>
      </p:sp>
      <p:sp>
        <p:nvSpPr>
          <p:cNvPr id="274437" name="Text Box 5"/>
          <p:cNvSpPr txBox="1">
            <a:spLocks noChangeArrowheads="1"/>
          </p:cNvSpPr>
          <p:nvPr/>
        </p:nvSpPr>
        <p:spPr bwMode="auto">
          <a:xfrm>
            <a:off x="5364163" y="5373688"/>
            <a:ext cx="2914650" cy="701675"/>
          </a:xfrm>
          <a:prstGeom prst="rect">
            <a:avLst/>
          </a:prstGeom>
          <a:noFill/>
          <a:ln w="28575">
            <a:noFill/>
            <a:miter lim="800000"/>
            <a:headEnd/>
            <a:tailEnd/>
          </a:ln>
          <a:effectLst/>
        </p:spPr>
        <p:txBody>
          <a:bodyPr wrap="none" anchor="ctr">
            <a:spAutoFit/>
          </a:bodyPr>
          <a:lstStyle/>
          <a:p>
            <a:pPr eaLnBrk="0" hangingPunct="0"/>
            <a:r>
              <a:rPr kumimoji="0" lang="en-US" altLang="zh-TW" sz="4000">
                <a:effectLst>
                  <a:outerShdw blurRad="38100" dist="38100" dir="2700000" algn="tl">
                    <a:srgbClr val="000000"/>
                  </a:outerShdw>
                </a:effectLst>
              </a:rPr>
              <a:t>With </a:t>
            </a:r>
            <a:r>
              <a:rPr kumimoji="0" lang="en-US" altLang="zh-TW" sz="4000" b="1">
                <a:solidFill>
                  <a:srgbClr val="FFFF00"/>
                </a:solidFill>
                <a:effectLst>
                  <a:outerShdw blurRad="38100" dist="38100" dir="2700000" algn="tl">
                    <a:srgbClr val="000000"/>
                  </a:outerShdw>
                </a:effectLst>
                <a:latin typeface="Symbol" pitchFamily="18" charset="2"/>
              </a:rPr>
              <a:t>m</a:t>
            </a:r>
            <a:r>
              <a:rPr kumimoji="0" lang="en-US" altLang="zh-TW" sz="4000" b="1">
                <a:solidFill>
                  <a:srgbClr val="FFFF00"/>
                </a:solidFill>
                <a:effectLst>
                  <a:outerShdw blurRad="38100" dist="38100" dir="2700000" algn="tl">
                    <a:srgbClr val="000000"/>
                  </a:outerShdw>
                </a:effectLst>
              </a:rPr>
              <a:t> = </a:t>
            </a:r>
            <a:r>
              <a:rPr kumimoji="0" lang="en-US" altLang="zh-TW" sz="4000" b="1" i="1">
                <a:solidFill>
                  <a:srgbClr val="FFFF00"/>
                </a:solidFill>
                <a:effectLst>
                  <a:outerShdw blurRad="38100" dist="38100" dir="2700000" algn="tl">
                    <a:srgbClr val="000000"/>
                  </a:outerShdw>
                </a:effectLst>
                <a:latin typeface="Times New Roman" pitchFamily="18" charset="0"/>
              </a:rPr>
              <a:t>np</a:t>
            </a:r>
            <a:endParaRPr kumimoji="0" lang="en-US" altLang="zh-TW" sz="4000" i="1">
              <a:effectLst>
                <a:outerShdw blurRad="38100" dist="38100" dir="2700000" algn="tl">
                  <a:srgbClr val="000000"/>
                </a:outerShdw>
              </a:effectLst>
              <a:latin typeface="Times New Roman" pitchFamily="18" charset="0"/>
            </a:endParaRPr>
          </a:p>
        </p:txBody>
      </p:sp>
      <p:sp>
        <p:nvSpPr>
          <p:cNvPr id="274438" name="Line 6"/>
          <p:cNvSpPr>
            <a:spLocks noChangeShapeType="1"/>
          </p:cNvSpPr>
          <p:nvPr/>
        </p:nvSpPr>
        <p:spPr bwMode="auto">
          <a:xfrm flipV="1">
            <a:off x="2570163" y="4572000"/>
            <a:ext cx="0" cy="914400"/>
          </a:xfrm>
          <a:prstGeom prst="line">
            <a:avLst/>
          </a:prstGeom>
          <a:noFill/>
          <a:ln w="38100">
            <a:solidFill>
              <a:srgbClr val="CC0000"/>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274439" name="Line 7"/>
          <p:cNvSpPr>
            <a:spLocks noChangeShapeType="1"/>
          </p:cNvSpPr>
          <p:nvPr/>
        </p:nvSpPr>
        <p:spPr bwMode="auto">
          <a:xfrm flipH="1" flipV="1">
            <a:off x="6789738" y="4648200"/>
            <a:ext cx="0" cy="914400"/>
          </a:xfrm>
          <a:prstGeom prst="line">
            <a:avLst/>
          </a:prstGeom>
          <a:noFill/>
          <a:ln w="38100">
            <a:solidFill>
              <a:srgbClr val="CC0000"/>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274440" name="Rectangle 8"/>
          <p:cNvSpPr>
            <a:spLocks noGrp="1" noChangeArrowheads="1"/>
          </p:cNvSpPr>
          <p:nvPr>
            <p:ph type="title"/>
          </p:nvPr>
        </p:nvSpPr>
        <p:spPr>
          <a:xfrm>
            <a:off x="395536" y="260648"/>
            <a:ext cx="8385175" cy="182386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Poisson Approximation of the Binomial</a:t>
            </a:r>
          </a:p>
        </p:txBody>
      </p:sp>
    </p:spTree>
    <p:extLst>
      <p:ext uri="{BB962C8B-B14F-4D97-AF65-F5344CB8AC3E}">
        <p14:creationId xmlns:p14="http://schemas.microsoft.com/office/powerpoint/2010/main" val="20832391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wipe(left)">
                                      <p:cBhvr>
                                        <p:cTn id="7" dur="500"/>
                                        <p:tgtEl>
                                          <p:spTgt spid="2744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4436"/>
                                        </p:tgtEl>
                                        <p:attrNameLst>
                                          <p:attrName>style.visibility</p:attrName>
                                        </p:attrNameLst>
                                      </p:cBhvr>
                                      <p:to>
                                        <p:strVal val="visible"/>
                                      </p:to>
                                    </p:set>
                                    <p:animEffect transition="in" filter="dissolve">
                                      <p:cBhvr>
                                        <p:cTn id="12" dur="500"/>
                                        <p:tgtEl>
                                          <p:spTgt spid="27443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4438"/>
                                        </p:tgtEl>
                                        <p:attrNameLst>
                                          <p:attrName>style.visibility</p:attrName>
                                        </p:attrNameLst>
                                      </p:cBhvr>
                                      <p:to>
                                        <p:strVal val="visible"/>
                                      </p:to>
                                    </p:set>
                                    <p:animEffect transition="in" filter="wipe(down)">
                                      <p:cBhvr>
                                        <p:cTn id="16" dur="500"/>
                                        <p:tgtEl>
                                          <p:spTgt spid="2744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74437"/>
                                        </p:tgtEl>
                                        <p:attrNameLst>
                                          <p:attrName>style.visibility</p:attrName>
                                        </p:attrNameLst>
                                      </p:cBhvr>
                                      <p:to>
                                        <p:strVal val="visible"/>
                                      </p:to>
                                    </p:set>
                                    <p:animEffect transition="in" filter="wipe(down)">
                                      <p:cBhvr>
                                        <p:cTn id="21" dur="500"/>
                                        <p:tgtEl>
                                          <p:spTgt spid="274437"/>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74439"/>
                                        </p:tgtEl>
                                        <p:attrNameLst>
                                          <p:attrName>style.visibility</p:attrName>
                                        </p:attrNameLst>
                                      </p:cBhvr>
                                      <p:to>
                                        <p:strVal val="visible"/>
                                      </p:to>
                                    </p:set>
                                    <p:animEffect transition="in" filter="wipe(down)">
                                      <p:cBhvr>
                                        <p:cTn id="25" dur="500"/>
                                        <p:tgtEl>
                                          <p:spTgt spid="274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autoUpdateAnimBg="0"/>
      <p:bldP spid="274437" grpId="0" autoUpdateAnimBg="0"/>
      <p:bldP spid="274438" grpId="0" animBg="1"/>
      <p:bldP spid="27443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C68A09B-24EE-4CEF-8D48-9C6CAFD0751A}" type="slidenum">
              <a:rPr kumimoji="1" lang="zh-TW" altLang="en-US">
                <a:effectLst>
                  <a:outerShdw blurRad="38100" dist="38100" dir="2700000" algn="tl">
                    <a:srgbClr val="000000"/>
                  </a:outerShdw>
                </a:effectLst>
                <a:ea typeface="華康細圓體" pitchFamily="49" charset="-120"/>
                <a:cs typeface="+mj-cs"/>
              </a:rPr>
              <a:pPr>
                <a:defRPr/>
              </a:pPr>
              <a:t>115</a:t>
            </a:fld>
            <a:endParaRPr kumimoji="1" lang="en-US" altLang="zh-TW">
              <a:effectLst>
                <a:outerShdw blurRad="38100" dist="38100" dir="2700000" algn="tl">
                  <a:srgbClr val="000000"/>
                </a:outerShdw>
              </a:effectLst>
              <a:ea typeface="華康細圓體" pitchFamily="49" charset="-120"/>
              <a:cs typeface="+mj-cs"/>
            </a:endParaRPr>
          </a:p>
        </p:txBody>
      </p:sp>
      <p:sp>
        <p:nvSpPr>
          <p:cNvPr id="275458" name="Rectangle 2"/>
          <p:cNvSpPr>
            <a:spLocks noGrp="1" noChangeArrowheads="1"/>
          </p:cNvSpPr>
          <p:nvPr>
            <p:ph type="title"/>
          </p:nvPr>
        </p:nvSpPr>
        <p:spPr>
          <a:xfrm>
            <a:off x="457200" y="277812"/>
            <a:ext cx="8229600" cy="1206971"/>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275459" name="Rectangle 3"/>
          <p:cNvSpPr>
            <a:spLocks noGrp="1" noChangeArrowheads="1"/>
          </p:cNvSpPr>
          <p:nvPr>
            <p:ph type="body" idx="1"/>
          </p:nvPr>
        </p:nvSpPr>
        <p:spPr>
          <a:xfrm>
            <a:off x="322263" y="1484313"/>
            <a:ext cx="8497887" cy="4824412"/>
          </a:xfrm>
        </p:spPr>
        <p:txBody>
          <a:bodyPr/>
          <a:lstStyle/>
          <a:p>
            <a:pPr>
              <a:buFont typeface="Wingdings" pitchFamily="2" charset="2"/>
              <a:buNone/>
            </a:pPr>
            <a:r>
              <a:rPr lang="en-US" altLang="zh-TW" sz="4800"/>
              <a:t>A warehouse has a policy of </a:t>
            </a:r>
            <a:r>
              <a:rPr lang="en-US" altLang="zh-TW" sz="4800" b="1">
                <a:solidFill>
                  <a:schemeClr val="folHlink"/>
                </a:solidFill>
              </a:rPr>
              <a:t>examining 50 sunglasses</a:t>
            </a:r>
            <a:r>
              <a:rPr lang="en-US" altLang="zh-TW" sz="4800"/>
              <a:t> from each incoming lot, and accepting the lot only if there are </a:t>
            </a:r>
            <a:r>
              <a:rPr lang="en-US" altLang="zh-TW" sz="4800" b="1">
                <a:solidFill>
                  <a:srgbClr val="FFFF00"/>
                </a:solidFill>
              </a:rPr>
              <a:t>no more than two defective</a:t>
            </a:r>
            <a:r>
              <a:rPr lang="en-US" altLang="zh-TW" sz="4800"/>
              <a:t> pairs.</a:t>
            </a:r>
            <a:endParaRPr lang="zh-TW" altLang="en-US" sz="4800"/>
          </a:p>
        </p:txBody>
      </p:sp>
    </p:spTree>
    <p:extLst>
      <p:ext uri="{BB962C8B-B14F-4D97-AF65-F5344CB8AC3E}">
        <p14:creationId xmlns:p14="http://schemas.microsoft.com/office/powerpoint/2010/main" val="1921053889"/>
      </p:ext>
    </p:extLst>
  </p:cSld>
  <p:clrMapOvr>
    <a:masterClrMapping/>
  </p:clrMapOvr>
  <p:transition>
    <p:dissolv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F06897C-6F92-4170-8596-4C767936F584}" type="slidenum">
              <a:rPr kumimoji="1" lang="zh-TW" altLang="en-US">
                <a:effectLst>
                  <a:outerShdw blurRad="38100" dist="38100" dir="2700000" algn="tl">
                    <a:srgbClr val="000000"/>
                  </a:outerShdw>
                </a:effectLst>
                <a:ea typeface="華康細圓體" pitchFamily="49" charset="-120"/>
                <a:cs typeface="+mj-cs"/>
              </a:rPr>
              <a:pPr>
                <a:defRPr/>
              </a:pPr>
              <a:t>116</a:t>
            </a:fld>
            <a:endParaRPr kumimoji="1" lang="en-US" altLang="zh-TW">
              <a:effectLst>
                <a:outerShdw blurRad="38100" dist="38100" dir="2700000" algn="tl">
                  <a:srgbClr val="000000"/>
                </a:outerShdw>
              </a:effectLst>
              <a:ea typeface="華康細圓體" pitchFamily="49" charset="-120"/>
              <a:cs typeface="+mj-cs"/>
            </a:endParaRPr>
          </a:p>
        </p:txBody>
      </p:sp>
      <p:sp>
        <p:nvSpPr>
          <p:cNvPr id="276482" name="Rectangle 2"/>
          <p:cNvSpPr>
            <a:spLocks noGrp="1" noChangeArrowheads="1"/>
          </p:cNvSpPr>
          <p:nvPr>
            <p:ph type="title"/>
          </p:nvPr>
        </p:nvSpPr>
        <p:spPr>
          <a:xfrm>
            <a:off x="323850" y="260648"/>
            <a:ext cx="8534400" cy="99824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a:t>
            </a:r>
          </a:p>
        </p:txBody>
      </p:sp>
      <p:sp>
        <p:nvSpPr>
          <p:cNvPr id="276483" name="Rectangle 3"/>
          <p:cNvSpPr>
            <a:spLocks noGrp="1" noChangeArrowheads="1"/>
          </p:cNvSpPr>
          <p:nvPr>
            <p:ph type="body" idx="1"/>
          </p:nvPr>
        </p:nvSpPr>
        <p:spPr>
          <a:xfrm>
            <a:off x="395288" y="1125538"/>
            <a:ext cx="8512175" cy="2159000"/>
          </a:xfrm>
        </p:spPr>
        <p:txBody>
          <a:bodyPr/>
          <a:lstStyle/>
          <a:p>
            <a:pPr>
              <a:buFont typeface="Wingdings" pitchFamily="2" charset="2"/>
              <a:buNone/>
            </a:pPr>
            <a:r>
              <a:rPr lang="en-US" altLang="zh-TW"/>
              <a:t>What is the probability of a lot being accepted if, in fact, </a:t>
            </a:r>
            <a:r>
              <a:rPr lang="en-US" altLang="zh-TW" b="1">
                <a:solidFill>
                  <a:schemeClr val="folHlink"/>
                </a:solidFill>
              </a:rPr>
              <a:t>2%</a:t>
            </a:r>
            <a:r>
              <a:rPr lang="en-US" altLang="zh-TW"/>
              <a:t> of the sunglasses are defective?</a:t>
            </a:r>
            <a:endParaRPr lang="zh-TW" altLang="en-US"/>
          </a:p>
        </p:txBody>
      </p:sp>
      <p:sp>
        <p:nvSpPr>
          <p:cNvPr id="276484" name="Rectangle 4"/>
          <p:cNvSpPr>
            <a:spLocks noChangeArrowheads="1"/>
          </p:cNvSpPr>
          <p:nvPr/>
        </p:nvSpPr>
        <p:spPr bwMode="auto">
          <a:xfrm>
            <a:off x="468313" y="3213100"/>
            <a:ext cx="8424862" cy="2016125"/>
          </a:xfrm>
          <a:prstGeom prst="rect">
            <a:avLst/>
          </a:prstGeom>
          <a:noFill/>
          <a:ln w="12700">
            <a:noFill/>
            <a:miter lim="800000"/>
            <a:headEnd/>
            <a:tailEnd/>
          </a:ln>
          <a:effectLst/>
        </p:spPr>
        <p:txBody>
          <a:bodyPr lIns="90488" tIns="44450" rIns="90488" bIns="44450"/>
          <a:lstStyle/>
          <a:p>
            <a:pPr eaLnBrk="0" hangingPunct="0"/>
            <a:r>
              <a:rPr kumimoji="0" lang="en-US" altLang="zh-TW" sz="4400">
                <a:effectLst>
                  <a:outerShdw blurRad="38100" dist="38100" dir="2700000" algn="tl">
                    <a:srgbClr val="000000"/>
                  </a:outerShdw>
                </a:effectLst>
              </a:rPr>
              <a:t>Let </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be the number of defective items when sampling 50 sunglasses. </a:t>
            </a:r>
          </a:p>
        </p:txBody>
      </p:sp>
      <p:sp>
        <p:nvSpPr>
          <p:cNvPr id="276485" name="Rectangle 5"/>
          <p:cNvSpPr>
            <a:spLocks noChangeArrowheads="1"/>
          </p:cNvSpPr>
          <p:nvPr/>
        </p:nvSpPr>
        <p:spPr bwMode="auto">
          <a:xfrm>
            <a:off x="827088" y="5157788"/>
            <a:ext cx="8064500" cy="1524000"/>
          </a:xfrm>
          <a:prstGeom prst="rect">
            <a:avLst/>
          </a:prstGeom>
          <a:noFill/>
          <a:ln w="12700">
            <a:noFill/>
            <a:miter lim="800000"/>
            <a:headEnd/>
            <a:tailEnd/>
          </a:ln>
          <a:effectLst/>
        </p:spPr>
        <p:txBody>
          <a:bodyPr lIns="90488" tIns="44450" rIns="90488" bIns="44450"/>
          <a:lstStyle/>
          <a:p>
            <a:pPr eaLnBrk="0" hangingPunct="0"/>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is a binomial random variable with</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n </a:t>
            </a:r>
            <a:r>
              <a:rPr kumimoji="0" lang="en-US" altLang="zh-TW" sz="4400">
                <a:effectLst>
                  <a:outerShdw blurRad="38100" dist="38100" dir="2700000" algn="tl">
                    <a:srgbClr val="000000"/>
                  </a:outerShdw>
                </a:effectLst>
              </a:rPr>
              <a:t>= 50 and</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p </a:t>
            </a:r>
            <a:r>
              <a:rPr kumimoji="0" lang="en-US" altLang="zh-TW" sz="4400">
                <a:effectLst>
                  <a:outerShdw blurRad="38100" dist="38100" dir="2700000" algn="tl">
                    <a:srgbClr val="000000"/>
                  </a:outerShdw>
                </a:effectLst>
              </a:rPr>
              <a:t>= 0.02</a:t>
            </a:r>
            <a:r>
              <a:rPr kumimoji="0" lang="en-US" altLang="zh-TW" sz="4400">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331190174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4">
                                            <p:txEl>
                                              <p:pRg st="0" end="0"/>
                                            </p:txEl>
                                          </p:spTgt>
                                        </p:tgtEl>
                                        <p:attrNameLst>
                                          <p:attrName>style.visibility</p:attrName>
                                        </p:attrNameLst>
                                      </p:cBhvr>
                                      <p:to>
                                        <p:strVal val="visible"/>
                                      </p:to>
                                    </p:set>
                                    <p:animEffect transition="in" filter="wipe(left)">
                                      <p:cBhvr>
                                        <p:cTn id="7" dur="500"/>
                                        <p:tgtEl>
                                          <p:spTgt spid="276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5">
                                            <p:txEl>
                                              <p:pRg st="0" end="0"/>
                                            </p:txEl>
                                          </p:spTgt>
                                        </p:tgtEl>
                                        <p:attrNameLst>
                                          <p:attrName>style.visibility</p:attrName>
                                        </p:attrNameLst>
                                      </p:cBhvr>
                                      <p:to>
                                        <p:strVal val="visible"/>
                                      </p:to>
                                    </p:set>
                                    <p:animEffect transition="in" filter="wipe(left)">
                                      <p:cBhvr>
                                        <p:cTn id="12" dur="500"/>
                                        <p:tgtEl>
                                          <p:spTgt spid="2764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build="p" autoUpdateAnimBg="0"/>
      <p:bldP spid="276485"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4D6C7F2-B9C8-466C-9BC1-30028F08EA9B}" type="slidenum">
              <a:rPr kumimoji="1" lang="zh-TW" altLang="en-US">
                <a:effectLst>
                  <a:outerShdw blurRad="38100" dist="38100" dir="2700000" algn="tl">
                    <a:srgbClr val="000000"/>
                  </a:outerShdw>
                </a:effectLst>
                <a:ea typeface="華康細圓體" pitchFamily="49" charset="-120"/>
                <a:cs typeface="+mj-cs"/>
              </a:rPr>
              <a:pPr>
                <a:defRPr/>
              </a:pPr>
              <a:t>117</a:t>
            </a:fld>
            <a:endParaRPr kumimoji="1" lang="en-US" altLang="zh-TW">
              <a:effectLst>
                <a:outerShdw blurRad="38100" dist="38100" dir="2700000" algn="tl">
                  <a:srgbClr val="000000"/>
                </a:outerShdw>
              </a:effectLst>
              <a:ea typeface="華康細圓體" pitchFamily="49" charset="-120"/>
              <a:cs typeface="+mj-cs"/>
            </a:endParaRPr>
          </a:p>
        </p:txBody>
      </p:sp>
      <p:sp>
        <p:nvSpPr>
          <p:cNvPr id="277506" name="Rectangle 2"/>
          <p:cNvSpPr>
            <a:spLocks noGrp="1" noChangeArrowheads="1"/>
          </p:cNvSpPr>
          <p:nvPr>
            <p:ph type="title"/>
          </p:nvPr>
        </p:nvSpPr>
        <p:spPr>
          <a:xfrm>
            <a:off x="323850" y="260350"/>
            <a:ext cx="85915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Large Sample but Small </a:t>
            </a:r>
            <a:r>
              <a:rPr lang="en-US" altLang="zh-TW" i="1" dirty="0">
                <a:latin typeface="Times New Roman" pitchFamily="18" charset="0"/>
                <a:cs typeface="Times New Roman" pitchFamily="18" charset="0"/>
              </a:rPr>
              <a:t>p</a:t>
            </a:r>
          </a:p>
        </p:txBody>
      </p:sp>
      <p:sp>
        <p:nvSpPr>
          <p:cNvPr id="277507" name="Rectangle 3"/>
          <p:cNvSpPr>
            <a:spLocks noGrp="1" noChangeArrowheads="1"/>
          </p:cNvSpPr>
          <p:nvPr>
            <p:ph type="body" idx="1"/>
          </p:nvPr>
        </p:nvSpPr>
        <p:spPr>
          <a:xfrm>
            <a:off x="611188" y="1412875"/>
            <a:ext cx="8202612" cy="5184775"/>
          </a:xfrm>
        </p:spPr>
        <p:txBody>
          <a:bodyPr/>
          <a:lstStyle/>
          <a:p>
            <a:pPr>
              <a:buFont typeface="Wingdings" pitchFamily="2" charset="2"/>
              <a:buNone/>
            </a:pPr>
            <a:r>
              <a:rPr lang="en-US" altLang="zh-TW" dirty="0"/>
              <a:t>Tables for </a:t>
            </a:r>
            <a:r>
              <a:rPr lang="en-US" altLang="zh-TW" i="1" dirty="0">
                <a:latin typeface="Times New Roman" pitchFamily="18" charset="0"/>
              </a:rPr>
              <a:t>n </a:t>
            </a:r>
            <a:r>
              <a:rPr lang="en-US" altLang="zh-TW" dirty="0"/>
              <a:t>= 50 (large sample) are not available and </a:t>
            </a:r>
            <a:r>
              <a:rPr lang="en-US" altLang="zh-TW" i="1" dirty="0">
                <a:latin typeface="Times New Roman" pitchFamily="18" charset="0"/>
              </a:rPr>
              <a:t>p </a:t>
            </a:r>
            <a:r>
              <a:rPr lang="en-US" altLang="zh-TW" dirty="0"/>
              <a:t>&lt;. </a:t>
            </a:r>
            <a:r>
              <a:rPr lang="en-US" altLang="zh-TW" dirty="0" smtClean="0"/>
              <a:t>05. </a:t>
            </a:r>
            <a:endParaRPr lang="en-US" altLang="zh-TW" dirty="0"/>
          </a:p>
          <a:p>
            <a:pPr>
              <a:buFont typeface="Wingdings" pitchFamily="2" charset="2"/>
              <a:buNone/>
            </a:pPr>
            <a:r>
              <a:rPr lang="en-US" altLang="zh-TW" dirty="0"/>
              <a:t>Thus, a Poisson approximation is </a:t>
            </a:r>
            <a:r>
              <a:rPr lang="en-US" altLang="zh-TW" dirty="0" smtClean="0"/>
              <a:t>appropriate. </a:t>
            </a:r>
            <a:endParaRPr lang="en-US" altLang="zh-TW" dirty="0"/>
          </a:p>
          <a:p>
            <a:pPr>
              <a:buFont typeface="Wingdings" pitchFamily="2" charset="2"/>
              <a:buNone/>
            </a:pPr>
            <a:r>
              <a:rPr lang="en-US" altLang="zh-TW" dirty="0"/>
              <a:t>	[</a:t>
            </a:r>
            <a:r>
              <a:rPr lang="en-US" altLang="zh-TW" dirty="0">
                <a:latin typeface="Symbol" pitchFamily="18" charset="2"/>
              </a:rPr>
              <a:t>m</a:t>
            </a:r>
            <a:r>
              <a:rPr lang="en-US" altLang="zh-TW" dirty="0"/>
              <a:t> = (50)(.02) =1] </a:t>
            </a:r>
          </a:p>
          <a:p>
            <a:pPr>
              <a:buFont typeface="Wingdings" pitchFamily="2" charset="2"/>
              <a:buNone/>
            </a:pPr>
            <a:r>
              <a:rPr lang="en-US" altLang="zh-TW" dirty="0"/>
              <a:t>	</a:t>
            </a:r>
            <a:r>
              <a:rPr lang="en-US" altLang="zh-TW" i="1" dirty="0" smtClean="0">
                <a:latin typeface="Times New Roman" pitchFamily="18" charset="0"/>
              </a:rPr>
              <a:t>P</a:t>
            </a:r>
            <a:r>
              <a:rPr lang="en-US" altLang="zh-TW" dirty="0" smtClean="0"/>
              <a:t>(</a:t>
            </a:r>
            <a:r>
              <a:rPr lang="en-US" altLang="zh-TW" i="1" dirty="0" err="1" smtClean="0">
                <a:latin typeface="Times New Roman" pitchFamily="18" charset="0"/>
              </a:rPr>
              <a:t>X</a:t>
            </a:r>
            <a:r>
              <a:rPr lang="en-US" altLang="zh-TW" i="1" baseline="-25000" dirty="0" err="1" smtClean="0"/>
              <a:t>Poisson</a:t>
            </a:r>
            <a:r>
              <a:rPr lang="en-US" altLang="zh-TW" i="1" baseline="-25000" dirty="0" smtClean="0"/>
              <a:t> </a:t>
            </a:r>
            <a:r>
              <a:rPr lang="en-US" altLang="zh-TW" dirty="0">
                <a:sym typeface="Symbol" pitchFamily="18" charset="2"/>
              </a:rPr>
              <a:t></a:t>
            </a:r>
            <a:r>
              <a:rPr lang="en-US" altLang="zh-TW" dirty="0"/>
              <a:t> 2) = .9197 (true binomial probability = .922)</a:t>
            </a:r>
            <a:endParaRPr lang="zh-TW" altLang="en-US" dirty="0"/>
          </a:p>
        </p:txBody>
      </p:sp>
    </p:spTree>
    <p:extLst>
      <p:ext uri="{BB962C8B-B14F-4D97-AF65-F5344CB8AC3E}">
        <p14:creationId xmlns:p14="http://schemas.microsoft.com/office/powerpoint/2010/main" val="415554281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left)">
                                      <p:cBhvr>
                                        <p:cTn id="7" dur="500"/>
                                        <p:tgtEl>
                                          <p:spTgt spid="277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wipe(left)">
                                      <p:cBhvr>
                                        <p:cTn id="12" dur="500"/>
                                        <p:tgtEl>
                                          <p:spTgt spid="277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507">
                                            <p:txEl>
                                              <p:pRg st="2" end="2"/>
                                            </p:txEl>
                                          </p:spTgt>
                                        </p:tgtEl>
                                        <p:attrNameLst>
                                          <p:attrName>style.visibility</p:attrName>
                                        </p:attrNameLst>
                                      </p:cBhvr>
                                      <p:to>
                                        <p:strVal val="visible"/>
                                      </p:to>
                                    </p:set>
                                    <p:animEffect transition="in" filter="wipe(left)">
                                      <p:cBhvr>
                                        <p:cTn id="17" dur="500"/>
                                        <p:tgtEl>
                                          <p:spTgt spid="277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07">
                                            <p:txEl>
                                              <p:pRg st="3" end="3"/>
                                            </p:txEl>
                                          </p:spTgt>
                                        </p:tgtEl>
                                        <p:attrNameLst>
                                          <p:attrName>style.visibility</p:attrName>
                                        </p:attrNameLst>
                                      </p:cBhvr>
                                      <p:to>
                                        <p:strVal val="visible"/>
                                      </p:to>
                                    </p:set>
                                    <p:animEffect transition="in" filter="wipe(left)">
                                      <p:cBhvr>
                                        <p:cTn id="22" dur="500"/>
                                        <p:tgtEl>
                                          <p:spTgt spid="277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r>
              <a:rPr lang="en-US" altLang="zh-TW" dirty="0"/>
              <a:t>Excel Setup</a:t>
            </a:r>
            <a:endParaRPr lang="zh-TW" altLang="en-US" dirty="0"/>
          </a:p>
        </p:txBody>
      </p:sp>
      <p:sp>
        <p:nvSpPr>
          <p:cNvPr id="4" name="日期版面配置區 3"/>
          <p:cNvSpPr>
            <a:spLocks noGrp="1"/>
          </p:cNvSpPr>
          <p:nvPr>
            <p:ph type="dt" sz="half" idx="10"/>
          </p:nvPr>
        </p:nvSpPr>
        <p:spPr/>
        <p:txBody>
          <a:bodyPr/>
          <a:lstStyle/>
          <a:p>
            <a:fld id="{24F98B3C-9582-4F63-8C8F-33D1717D48B6}" type="datetime1">
              <a:rPr lang="zh-TW" altLang="en-US" smtClean="0"/>
              <a:pPr/>
              <a:t>2017/10/25</a:t>
            </a:fld>
            <a:endParaRPr lang="en-US" altLang="zh-TW" smtClean="0"/>
          </a:p>
          <a:p>
            <a:r>
              <a:rPr lang="en-US" altLang="zh-TW" smtClean="0"/>
              <a:t>Statistics I</a:t>
            </a:r>
            <a:endParaRPr lang="en-US" altLang="zh-TW"/>
          </a:p>
        </p:txBody>
      </p:sp>
      <p:sp>
        <p:nvSpPr>
          <p:cNvPr id="5" name="投影片編號版面配置區 4"/>
          <p:cNvSpPr>
            <a:spLocks noGrp="1"/>
          </p:cNvSpPr>
          <p:nvPr>
            <p:ph type="sldNum" sz="quarter" idx="12"/>
          </p:nvPr>
        </p:nvSpPr>
        <p:spPr/>
        <p:txBody>
          <a:bodyPr/>
          <a:lstStyle/>
          <a:p>
            <a:fld id="{8EC17E7B-67D7-4080-8F36-9576D3E7D7B8}" type="slidenum">
              <a:rPr lang="zh-TW" altLang="en-US" smtClean="0"/>
              <a:pPr/>
              <a:t>118</a:t>
            </a:fld>
            <a:endParaRPr lang="en-US" altLang="zh-TW"/>
          </a:p>
        </p:txBody>
      </p:sp>
      <p:pic>
        <p:nvPicPr>
          <p:cNvPr id="6" name="圖片 5" descr="Stat_2013_a_08_01.jpg"/>
          <p:cNvPicPr>
            <a:picLocks noChangeAspect="1"/>
          </p:cNvPicPr>
          <p:nvPr/>
        </p:nvPicPr>
        <p:blipFill>
          <a:blip r:embed="rId2" cstate="print"/>
          <a:stretch>
            <a:fillRect/>
          </a:stretch>
        </p:blipFill>
        <p:spPr>
          <a:xfrm>
            <a:off x="107504" y="1268760"/>
            <a:ext cx="8676456" cy="4381577"/>
          </a:xfrm>
          <a:prstGeom prst="rect">
            <a:avLst/>
          </a:prstGeom>
        </p:spPr>
      </p:pic>
      <p:pic>
        <p:nvPicPr>
          <p:cNvPr id="7" name="圖片 6" descr="Stat_2013_a_08_02.jpg"/>
          <p:cNvPicPr>
            <a:picLocks noChangeAspect="1"/>
          </p:cNvPicPr>
          <p:nvPr/>
        </p:nvPicPr>
        <p:blipFill>
          <a:blip r:embed="rId3" cstate="print"/>
          <a:stretch>
            <a:fillRect/>
          </a:stretch>
        </p:blipFill>
        <p:spPr>
          <a:xfrm>
            <a:off x="827584" y="1340768"/>
            <a:ext cx="8173968" cy="3555998"/>
          </a:xfrm>
          <a:prstGeom prst="rect">
            <a:avLst/>
          </a:prstGeom>
        </p:spPr>
      </p:pic>
      <p:pic>
        <p:nvPicPr>
          <p:cNvPr id="8" name="圖片 7" descr="Stat_2013_a_08_03.jpg"/>
          <p:cNvPicPr>
            <a:picLocks noChangeAspect="1"/>
          </p:cNvPicPr>
          <p:nvPr/>
        </p:nvPicPr>
        <p:blipFill>
          <a:blip r:embed="rId4" cstate="print"/>
          <a:stretch>
            <a:fillRect/>
          </a:stretch>
        </p:blipFill>
        <p:spPr>
          <a:xfrm>
            <a:off x="106977" y="1628800"/>
            <a:ext cx="8920491" cy="4456172"/>
          </a:xfrm>
          <a:prstGeom prst="rect">
            <a:avLst/>
          </a:prstGeom>
        </p:spPr>
      </p:pic>
      <p:pic>
        <p:nvPicPr>
          <p:cNvPr id="9" name="圖片 8" descr="Stat_2013_a_08_04.jpg"/>
          <p:cNvPicPr>
            <a:picLocks noChangeAspect="1"/>
          </p:cNvPicPr>
          <p:nvPr/>
        </p:nvPicPr>
        <p:blipFill>
          <a:blip r:embed="rId5" cstate="print"/>
          <a:stretch>
            <a:fillRect/>
          </a:stretch>
        </p:blipFill>
        <p:spPr>
          <a:xfrm>
            <a:off x="395536" y="2708920"/>
            <a:ext cx="8748464" cy="3062311"/>
          </a:xfrm>
          <a:prstGeom prst="rect">
            <a:avLst/>
          </a:prstGeom>
        </p:spPr>
      </p:pic>
      <p:pic>
        <p:nvPicPr>
          <p:cNvPr id="10" name="圖片 9" descr="Stat_2013_a_08_05.jpg"/>
          <p:cNvPicPr>
            <a:picLocks noChangeAspect="1"/>
          </p:cNvPicPr>
          <p:nvPr/>
        </p:nvPicPr>
        <p:blipFill>
          <a:blip r:embed="rId6" cstate="print"/>
          <a:stretch>
            <a:fillRect/>
          </a:stretch>
        </p:blipFill>
        <p:spPr>
          <a:xfrm>
            <a:off x="1115615" y="2132856"/>
            <a:ext cx="6748273" cy="3240360"/>
          </a:xfrm>
          <a:prstGeom prst="rect">
            <a:avLst/>
          </a:prstGeom>
        </p:spPr>
      </p:pic>
    </p:spTree>
    <p:extLst>
      <p:ext uri="{BB962C8B-B14F-4D97-AF65-F5344CB8AC3E}">
        <p14:creationId xmlns:p14="http://schemas.microsoft.com/office/powerpoint/2010/main" val="251902546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r>
              <a:rPr lang="en-US" altLang="zh-TW" dirty="0" smtClean="0"/>
              <a:t>R Code</a:t>
            </a:r>
            <a:endParaRPr lang="zh-TW" altLang="en-US" dirty="0"/>
          </a:p>
        </p:txBody>
      </p:sp>
      <p:sp>
        <p:nvSpPr>
          <p:cNvPr id="12" name="內容版面配置區 11"/>
          <p:cNvSpPr>
            <a:spLocks noGrp="1"/>
          </p:cNvSpPr>
          <p:nvPr>
            <p:ph idx="1"/>
          </p:nvPr>
        </p:nvSpPr>
        <p:spPr>
          <a:xfrm>
            <a:off x="2133600" y="1365920"/>
            <a:ext cx="5688632" cy="5040560"/>
          </a:xfrm>
        </p:spPr>
        <p:txBody>
          <a:bodyPr/>
          <a:lstStyle/>
          <a:p>
            <a:pPr marL="0" indent="0">
              <a:buNone/>
            </a:pPr>
            <a:r>
              <a:rPr lang="en-US" altLang="zh-TW" sz="1800" dirty="0"/>
              <a:t>n &lt;- 50</a:t>
            </a:r>
          </a:p>
          <a:p>
            <a:pPr marL="0" indent="0">
              <a:buNone/>
            </a:pPr>
            <a:r>
              <a:rPr lang="en-US" altLang="zh-TW" sz="1800" dirty="0"/>
              <a:t>p &lt;- 0.02</a:t>
            </a:r>
          </a:p>
          <a:p>
            <a:pPr marL="0" indent="0">
              <a:buNone/>
            </a:pPr>
            <a:r>
              <a:rPr lang="en-US" altLang="zh-TW" sz="1800" dirty="0"/>
              <a:t>x &lt;- 2</a:t>
            </a:r>
          </a:p>
          <a:p>
            <a:pPr marL="0" indent="0">
              <a:buNone/>
            </a:pPr>
            <a:r>
              <a:rPr lang="en-US" altLang="zh-TW" sz="1800" dirty="0"/>
              <a:t>m &lt;- </a:t>
            </a:r>
            <a:r>
              <a:rPr lang="en-US" altLang="zh-TW" sz="1800" dirty="0" smtClean="0"/>
              <a:t>n*p</a:t>
            </a:r>
            <a:endParaRPr lang="en-US" altLang="zh-TW" sz="1800" dirty="0"/>
          </a:p>
          <a:p>
            <a:pPr marL="0" indent="0">
              <a:buNone/>
            </a:pPr>
            <a:r>
              <a:rPr lang="en-US" altLang="zh-TW" sz="1800" dirty="0"/>
              <a:t>cat("# # # # </a:t>
            </a:r>
            <a:r>
              <a:rPr lang="en-US" altLang="zh-TW" sz="1800" dirty="0" err="1"/>
              <a:t>Binormial</a:t>
            </a:r>
            <a:r>
              <a:rPr lang="en-US" altLang="zh-TW" sz="1800" dirty="0"/>
              <a:t> p(X=x) # # # ","\n")</a:t>
            </a:r>
          </a:p>
          <a:p>
            <a:pPr marL="0" indent="0">
              <a:buNone/>
            </a:pPr>
            <a:r>
              <a:rPr lang="en-US" altLang="zh-TW" sz="1800" dirty="0"/>
              <a:t>print(</a:t>
            </a:r>
            <a:r>
              <a:rPr lang="en-US" altLang="zh-TW" sz="1800" dirty="0" err="1"/>
              <a:t>dbinom</a:t>
            </a:r>
            <a:r>
              <a:rPr lang="en-US" altLang="zh-TW" sz="1800" dirty="0"/>
              <a:t>(x, size = n, </a:t>
            </a:r>
            <a:r>
              <a:rPr lang="en-US" altLang="zh-TW" sz="1800" dirty="0" err="1"/>
              <a:t>prob</a:t>
            </a:r>
            <a:r>
              <a:rPr lang="en-US" altLang="zh-TW" sz="1800" dirty="0"/>
              <a:t> = p</a:t>
            </a:r>
            <a:r>
              <a:rPr lang="en-US" altLang="zh-TW" sz="1800" dirty="0" smtClean="0"/>
              <a:t>))</a:t>
            </a:r>
            <a:endParaRPr lang="en-US" altLang="zh-TW" sz="1800" dirty="0"/>
          </a:p>
          <a:p>
            <a:pPr marL="0" indent="0">
              <a:buNone/>
            </a:pPr>
            <a:r>
              <a:rPr lang="en-US" altLang="zh-TW" sz="1800" dirty="0"/>
              <a:t>cat(" ","\n</a:t>
            </a:r>
            <a:r>
              <a:rPr lang="en-US" altLang="zh-TW" sz="1800" dirty="0" smtClean="0"/>
              <a:t>")</a:t>
            </a:r>
            <a:endParaRPr lang="en-US" altLang="zh-TW" sz="1800" dirty="0"/>
          </a:p>
          <a:p>
            <a:pPr marL="0" indent="0">
              <a:buNone/>
            </a:pPr>
            <a:r>
              <a:rPr lang="en-US" altLang="zh-TW" sz="1800" dirty="0"/>
              <a:t>cat("# # # # </a:t>
            </a:r>
            <a:r>
              <a:rPr lang="en-US" altLang="zh-TW" sz="1800" dirty="0" err="1"/>
              <a:t>Binormial</a:t>
            </a:r>
            <a:r>
              <a:rPr lang="en-US" altLang="zh-TW" sz="1800" dirty="0"/>
              <a:t> p(X&lt;=x) # # # ","\n")</a:t>
            </a:r>
          </a:p>
          <a:p>
            <a:pPr marL="0" indent="0">
              <a:buNone/>
            </a:pPr>
            <a:r>
              <a:rPr lang="en-US" altLang="zh-TW" sz="1800" dirty="0"/>
              <a:t>print(</a:t>
            </a:r>
            <a:r>
              <a:rPr lang="en-US" altLang="zh-TW" sz="1800" dirty="0" err="1"/>
              <a:t>pbinom</a:t>
            </a:r>
            <a:r>
              <a:rPr lang="en-US" altLang="zh-TW" sz="1800" dirty="0"/>
              <a:t>(x, size = n, </a:t>
            </a:r>
            <a:r>
              <a:rPr lang="en-US" altLang="zh-TW" sz="1800" dirty="0" err="1"/>
              <a:t>prob</a:t>
            </a:r>
            <a:r>
              <a:rPr lang="en-US" altLang="zh-TW" sz="1800" dirty="0"/>
              <a:t> = p</a:t>
            </a:r>
            <a:r>
              <a:rPr lang="en-US" altLang="zh-TW" sz="1800" dirty="0" smtClean="0"/>
              <a:t>))</a:t>
            </a:r>
            <a:endParaRPr lang="en-US" altLang="zh-TW" sz="1800" dirty="0"/>
          </a:p>
          <a:p>
            <a:pPr marL="0" indent="0">
              <a:buNone/>
            </a:pPr>
            <a:r>
              <a:rPr lang="en-US" altLang="zh-TW" sz="1800" dirty="0"/>
              <a:t>cat(" ","\n</a:t>
            </a:r>
            <a:r>
              <a:rPr lang="en-US" altLang="zh-TW" sz="1800" dirty="0" smtClean="0"/>
              <a:t>")</a:t>
            </a:r>
            <a:endParaRPr lang="en-US" altLang="zh-TW" sz="1800" dirty="0"/>
          </a:p>
          <a:p>
            <a:pPr marL="0" indent="0">
              <a:buNone/>
            </a:pPr>
            <a:r>
              <a:rPr lang="en-US" altLang="zh-TW" sz="1800" dirty="0"/>
              <a:t>cat("# # # # Poisson p(X&lt;=x) # # # ","\n")</a:t>
            </a:r>
          </a:p>
          <a:p>
            <a:pPr marL="0" indent="0">
              <a:buNone/>
            </a:pPr>
            <a:r>
              <a:rPr lang="en-US" altLang="zh-TW" sz="1800" dirty="0"/>
              <a:t>print(</a:t>
            </a:r>
            <a:r>
              <a:rPr lang="en-US" altLang="zh-TW" sz="1800" dirty="0" err="1"/>
              <a:t>ppois</a:t>
            </a:r>
            <a:r>
              <a:rPr lang="en-US" altLang="zh-TW" sz="1800" dirty="0"/>
              <a:t>(x, lambda = m</a:t>
            </a:r>
            <a:r>
              <a:rPr lang="en-US" altLang="zh-TW" sz="1800" dirty="0" smtClean="0"/>
              <a:t>))</a:t>
            </a:r>
            <a:endParaRPr lang="en-US" altLang="zh-TW" sz="1800" dirty="0"/>
          </a:p>
          <a:p>
            <a:pPr marL="0" indent="0">
              <a:buNone/>
            </a:pPr>
            <a:r>
              <a:rPr lang="en-US" altLang="zh-TW" sz="1800" dirty="0"/>
              <a:t>cat(" ","\n</a:t>
            </a:r>
            <a:r>
              <a:rPr lang="en-US" altLang="zh-TW" sz="1800" dirty="0" smtClean="0"/>
              <a:t>")</a:t>
            </a:r>
            <a:endParaRPr lang="en-US" altLang="zh-TW" sz="1800" dirty="0"/>
          </a:p>
          <a:p>
            <a:pPr marL="0" indent="0">
              <a:buNone/>
            </a:pPr>
            <a:r>
              <a:rPr lang="en-US" altLang="zh-TW" sz="1800" dirty="0"/>
              <a:t>cat("# # # # Poisson p(X&gt;=x) # # # ","\n")</a:t>
            </a:r>
          </a:p>
          <a:p>
            <a:pPr marL="0" indent="0">
              <a:buNone/>
            </a:pPr>
            <a:r>
              <a:rPr lang="en-US" altLang="zh-TW" sz="1800" dirty="0"/>
              <a:t>print(</a:t>
            </a:r>
            <a:r>
              <a:rPr lang="en-US" altLang="zh-TW" sz="1800" dirty="0" err="1"/>
              <a:t>ppois</a:t>
            </a:r>
            <a:r>
              <a:rPr lang="en-US" altLang="zh-TW" sz="1800" dirty="0"/>
              <a:t>(x, lambda = m, lower=FALSE))</a:t>
            </a:r>
            <a:endParaRPr lang="zh-TW" altLang="en-US" sz="1800" dirty="0"/>
          </a:p>
        </p:txBody>
      </p:sp>
      <p:sp>
        <p:nvSpPr>
          <p:cNvPr id="4" name="日期版面配置區 3"/>
          <p:cNvSpPr>
            <a:spLocks noGrp="1"/>
          </p:cNvSpPr>
          <p:nvPr>
            <p:ph type="dt" sz="half" idx="10"/>
          </p:nvPr>
        </p:nvSpPr>
        <p:spPr/>
        <p:txBody>
          <a:bodyPr/>
          <a:lstStyle/>
          <a:p>
            <a:fld id="{24F98B3C-9582-4F63-8C8F-33D1717D48B6}" type="datetime1">
              <a:rPr lang="zh-TW" altLang="en-US" smtClean="0"/>
              <a:pPr/>
              <a:t>2017/10/25</a:t>
            </a:fld>
            <a:endParaRPr lang="en-US" altLang="zh-TW" smtClean="0"/>
          </a:p>
          <a:p>
            <a:r>
              <a:rPr lang="en-US" altLang="zh-TW" smtClean="0"/>
              <a:t>Statistics I</a:t>
            </a:r>
            <a:endParaRPr lang="en-US" altLang="zh-TW"/>
          </a:p>
        </p:txBody>
      </p:sp>
      <p:sp>
        <p:nvSpPr>
          <p:cNvPr id="5" name="投影片編號版面配置區 4"/>
          <p:cNvSpPr>
            <a:spLocks noGrp="1"/>
          </p:cNvSpPr>
          <p:nvPr>
            <p:ph type="sldNum" sz="quarter" idx="12"/>
          </p:nvPr>
        </p:nvSpPr>
        <p:spPr/>
        <p:txBody>
          <a:bodyPr/>
          <a:lstStyle/>
          <a:p>
            <a:fld id="{8EC17E7B-67D7-4080-8F36-9576D3E7D7B8}" type="slidenum">
              <a:rPr lang="zh-TW" altLang="en-US" smtClean="0"/>
              <a:pPr/>
              <a:t>119</a:t>
            </a:fld>
            <a:endParaRPr lang="en-US" altLang="zh-TW"/>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8" y="1177280"/>
            <a:ext cx="8497194" cy="4619659"/>
          </a:xfrm>
          <a:prstGeom prst="rect">
            <a:avLst/>
          </a:prstGeo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99" y="1479210"/>
            <a:ext cx="8942552" cy="4619659"/>
          </a:xfrm>
          <a:prstGeom prst="rect">
            <a:avLst/>
          </a:prstGeom>
        </p:spPr>
      </p:pic>
    </p:spTree>
    <p:extLst>
      <p:ext uri="{BB962C8B-B14F-4D97-AF65-F5344CB8AC3E}">
        <p14:creationId xmlns:p14="http://schemas.microsoft.com/office/powerpoint/2010/main" val="30152919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500"/>
                                        <p:tgtEl>
                                          <p:spTgt spid="12">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left)">
                                      <p:cBhvr>
                                        <p:cTn id="15" dur="500"/>
                                        <p:tgtEl>
                                          <p:spTgt spid="12">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wipe(left)">
                                      <p:cBhvr>
                                        <p:cTn id="18" dur="500"/>
                                        <p:tgtEl>
                                          <p:spTgt spid="12">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500"/>
                                        <p:tgtEl>
                                          <p:spTgt spid="12">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500"/>
                                        <p:tgtEl>
                                          <p:spTgt spid="12">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wipe(left)">
                                      <p:cBhvr>
                                        <p:cTn id="27" dur="500"/>
                                        <p:tgtEl>
                                          <p:spTgt spid="12">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xEl>
                                              <p:pRg st="6" end="6"/>
                                            </p:txEl>
                                          </p:spTgt>
                                        </p:tgtEl>
                                        <p:attrNameLst>
                                          <p:attrName>style.visibility</p:attrName>
                                        </p:attrNameLst>
                                      </p:cBhvr>
                                      <p:to>
                                        <p:strVal val="visible"/>
                                      </p:to>
                                    </p:set>
                                    <p:animEffect transition="in" filter="wipe(left)">
                                      <p:cBhvr>
                                        <p:cTn id="30" dur="500"/>
                                        <p:tgtEl>
                                          <p:spTgt spid="12">
                                            <p:txEl>
                                              <p:pRg st="6" end="6"/>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animEffect transition="in" filter="wipe(left)">
                                      <p:cBhvr>
                                        <p:cTn id="33" dur="500"/>
                                        <p:tgtEl>
                                          <p:spTgt spid="12">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xEl>
                                              <p:pRg st="8" end="8"/>
                                            </p:txEl>
                                          </p:spTgt>
                                        </p:tgtEl>
                                        <p:attrNameLst>
                                          <p:attrName>style.visibility</p:attrName>
                                        </p:attrNameLst>
                                      </p:cBhvr>
                                      <p:to>
                                        <p:strVal val="visible"/>
                                      </p:to>
                                    </p:set>
                                    <p:animEffect transition="in" filter="wipe(left)">
                                      <p:cBhvr>
                                        <p:cTn id="36" dur="500"/>
                                        <p:tgtEl>
                                          <p:spTgt spid="12">
                                            <p:txEl>
                                              <p:pRg st="8" end="8"/>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animEffect transition="in" filter="wipe(left)">
                                      <p:cBhvr>
                                        <p:cTn id="39" dur="500"/>
                                        <p:tgtEl>
                                          <p:spTgt spid="12">
                                            <p:txEl>
                                              <p:pRg st="9" end="9"/>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xEl>
                                              <p:pRg st="10" end="10"/>
                                            </p:txEl>
                                          </p:spTgt>
                                        </p:tgtEl>
                                        <p:attrNameLst>
                                          <p:attrName>style.visibility</p:attrName>
                                        </p:attrNameLst>
                                      </p:cBhvr>
                                      <p:to>
                                        <p:strVal val="visible"/>
                                      </p:to>
                                    </p:set>
                                    <p:animEffect transition="in" filter="wipe(left)">
                                      <p:cBhvr>
                                        <p:cTn id="42" dur="500"/>
                                        <p:tgtEl>
                                          <p:spTgt spid="12">
                                            <p:txEl>
                                              <p:pRg st="10" end="1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animEffect transition="in" filter="wipe(left)">
                                      <p:cBhvr>
                                        <p:cTn id="45" dur="500"/>
                                        <p:tgtEl>
                                          <p:spTgt spid="12">
                                            <p:txEl>
                                              <p:pRg st="11" end="11"/>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2">
                                            <p:txEl>
                                              <p:pRg st="12" end="12"/>
                                            </p:txEl>
                                          </p:spTgt>
                                        </p:tgtEl>
                                        <p:attrNameLst>
                                          <p:attrName>style.visibility</p:attrName>
                                        </p:attrNameLst>
                                      </p:cBhvr>
                                      <p:to>
                                        <p:strVal val="visible"/>
                                      </p:to>
                                    </p:set>
                                    <p:animEffect transition="in" filter="wipe(left)">
                                      <p:cBhvr>
                                        <p:cTn id="48" dur="500"/>
                                        <p:tgtEl>
                                          <p:spTgt spid="12">
                                            <p:txEl>
                                              <p:pRg st="12" end="12"/>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xEl>
                                              <p:pRg st="13" end="13"/>
                                            </p:txEl>
                                          </p:spTgt>
                                        </p:tgtEl>
                                        <p:attrNameLst>
                                          <p:attrName>style.visibility</p:attrName>
                                        </p:attrNameLst>
                                      </p:cBhvr>
                                      <p:to>
                                        <p:strVal val="visible"/>
                                      </p:to>
                                    </p:set>
                                    <p:animEffect transition="in" filter="wipe(left)">
                                      <p:cBhvr>
                                        <p:cTn id="51" dur="500"/>
                                        <p:tgtEl>
                                          <p:spTgt spid="12">
                                            <p:txEl>
                                              <p:pRg st="13" end="13"/>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xEl>
                                              <p:pRg st="14" end="14"/>
                                            </p:txEl>
                                          </p:spTgt>
                                        </p:tgtEl>
                                        <p:attrNameLst>
                                          <p:attrName>style.visibility</p:attrName>
                                        </p:attrNameLst>
                                      </p:cBhvr>
                                      <p:to>
                                        <p:strVal val="visible"/>
                                      </p:to>
                                    </p:set>
                                    <p:animEffect transition="in" filter="wipe(left)">
                                      <p:cBhvr>
                                        <p:cTn id="54" dur="500"/>
                                        <p:tgtEl>
                                          <p:spTgt spid="12">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heel(1)">
                                      <p:cBhvr>
                                        <p:cTn id="5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B8839F3-1595-4964-BFB5-54EC363B4FD7}" type="slidenum">
              <a:rPr kumimoji="1" lang="zh-TW" altLang="en-US">
                <a:effectLst>
                  <a:outerShdw blurRad="38100" dist="38100" dir="2700000" algn="tl">
                    <a:srgbClr val="000000"/>
                  </a:outerShdw>
                </a:effectLst>
                <a:ea typeface="華康細圓體" pitchFamily="49" charset="-120"/>
                <a:cs typeface="+mj-cs"/>
              </a:rPr>
              <a:pPr>
                <a:defRPr/>
              </a:pPr>
              <a:t>12</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302083" name="Object 3"/>
          <p:cNvGraphicFramePr>
            <a:graphicFrameLocks noChangeAspect="1"/>
          </p:cNvGraphicFramePr>
          <p:nvPr/>
        </p:nvGraphicFramePr>
        <p:xfrm>
          <a:off x="152400" y="5486400"/>
          <a:ext cx="8915400" cy="1143000"/>
        </p:xfrm>
        <a:graphic>
          <a:graphicData uri="http://schemas.openxmlformats.org/presentationml/2006/ole">
            <mc:AlternateContent xmlns:mc="http://schemas.openxmlformats.org/markup-compatibility/2006">
              <mc:Choice xmlns:v="urn:schemas-microsoft-com:vml" Requires="v">
                <p:oleObj spid="_x0000_s375856" name="方程式" r:id="rId3" imgW="3060360" imgH="393480" progId="Equation.3">
                  <p:embed/>
                </p:oleObj>
              </mc:Choice>
              <mc:Fallback>
                <p:oleObj name="方程式" r:id="rId3" imgW="30603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486400"/>
                        <a:ext cx="8915400" cy="1143000"/>
                      </a:xfrm>
                      <a:prstGeom prst="rect">
                        <a:avLst/>
                      </a:prstGeom>
                      <a:solidFill>
                        <a:schemeClr val="tx2"/>
                      </a:solidFill>
                      <a:effectLst/>
                      <a:extLst>
                        <a:ext uri="{AF507438-7753-43E0-B8FC-AC1667EBCBE1}">
                          <a14:hiddenEffects xmlns:a14="http://schemas.microsoft.com/office/drawing/2010/main">
                            <a:effectLst>
                              <a:outerShdw dist="107763" dir="18900000" algn="ctr" rotWithShape="0">
                                <a:srgbClr val="990033"/>
                              </a:outerShdw>
                            </a:effectLst>
                          </a14:hiddenEffects>
                        </a:ext>
                      </a:extLst>
                    </p:spPr>
                  </p:pic>
                </p:oleObj>
              </mc:Fallback>
            </mc:AlternateContent>
          </a:graphicData>
        </a:graphic>
      </p:graphicFrame>
      <p:sp>
        <p:nvSpPr>
          <p:cNvPr id="302089" name="Rectangle 9"/>
          <p:cNvSpPr>
            <a:spLocks noGrp="1" noChangeArrowheads="1"/>
          </p:cNvSpPr>
          <p:nvPr>
            <p:ph type="title"/>
          </p:nvPr>
        </p:nvSpPr>
        <p:spPr>
          <a:xfrm>
            <a:off x="323528" y="260648"/>
            <a:ext cx="8462714" cy="9144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Probability of Events</a:t>
            </a:r>
          </a:p>
        </p:txBody>
      </p:sp>
      <p:sp>
        <p:nvSpPr>
          <p:cNvPr id="302091" name="Rectangle 11"/>
          <p:cNvSpPr>
            <a:spLocks noChangeArrowheads="1"/>
          </p:cNvSpPr>
          <p:nvPr/>
        </p:nvSpPr>
        <p:spPr bwMode="auto">
          <a:xfrm>
            <a:off x="395288" y="1125538"/>
            <a:ext cx="8567737" cy="2089150"/>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None/>
            </a:pPr>
            <a:r>
              <a:rPr kumimoji="0" lang="en-US" altLang="zh-TW" sz="4400">
                <a:effectLst>
                  <a:outerShdw blurRad="38100" dist="38100" dir="2700000" algn="tl">
                    <a:srgbClr val="000000"/>
                  </a:outerShdw>
                </a:effectLst>
              </a:rPr>
              <a:t>The probability distribution can be used to calculate probabilities of different events.</a:t>
            </a:r>
            <a:endParaRPr kumimoji="0" lang="zh-TW" altLang="en-US" sz="4400">
              <a:effectLst>
                <a:outerShdw blurRad="38100" dist="38100" dir="2700000" algn="tl">
                  <a:srgbClr val="000000"/>
                </a:outerShdw>
              </a:effectLst>
            </a:endParaRPr>
          </a:p>
        </p:txBody>
      </p:sp>
      <p:sp>
        <p:nvSpPr>
          <p:cNvPr id="302092" name="Rectangle 12"/>
          <p:cNvSpPr>
            <a:spLocks noChangeArrowheads="1"/>
          </p:cNvSpPr>
          <p:nvPr/>
        </p:nvSpPr>
        <p:spPr bwMode="auto">
          <a:xfrm>
            <a:off x="395288" y="1125538"/>
            <a:ext cx="8567737" cy="2089150"/>
          </a:xfrm>
          <a:prstGeom prst="rect">
            <a:avLst/>
          </a:prstGeom>
          <a:solidFill>
            <a:srgbClr val="221100"/>
          </a:solidFill>
          <a:ln w="9525">
            <a:solidFill>
              <a:schemeClr val="tx1"/>
            </a:solidFill>
            <a:miter lim="800000"/>
            <a:headEnd/>
            <a:tailEnd/>
          </a:ln>
          <a:effectLst/>
        </p:spPr>
        <p:txBody>
          <a:bodyPr/>
          <a:lstStyle/>
          <a:p>
            <a:pPr marL="285750" indent="-285750" eaLnBrk="0" hangingPunct="0"/>
            <a:r>
              <a:rPr kumimoji="0" lang="en-US" altLang="zh-TW" sz="4400" dirty="0">
                <a:effectLst>
                  <a:outerShdw blurRad="38100" dist="38100" dir="2700000" algn="tl">
                    <a:srgbClr val="000000"/>
                  </a:outerShdw>
                </a:effectLst>
              </a:rPr>
              <a:t>The probability of getting at least one head when flipping a coin twice.</a:t>
            </a:r>
            <a:endParaRPr kumimoji="0" lang="zh-TW" altLang="en-US" sz="4400" dirty="0">
              <a:effectLst>
                <a:outerShdw blurRad="38100" dist="38100" dir="2700000" algn="tl">
                  <a:srgbClr val="000000"/>
                </a:outerShdw>
              </a:effectLst>
            </a:endParaRPr>
          </a:p>
        </p:txBody>
      </p:sp>
      <p:grpSp>
        <p:nvGrpSpPr>
          <p:cNvPr id="2" name="Group 14"/>
          <p:cNvGrpSpPr>
            <a:grpSpLocks/>
          </p:cNvGrpSpPr>
          <p:nvPr/>
        </p:nvGrpSpPr>
        <p:grpSpPr bwMode="auto">
          <a:xfrm>
            <a:off x="2051050" y="3276600"/>
            <a:ext cx="5689600" cy="2108200"/>
            <a:chOff x="1292" y="2064"/>
            <a:chExt cx="3584" cy="1328"/>
          </a:xfrm>
        </p:grpSpPr>
        <p:sp>
          <p:nvSpPr>
            <p:cNvPr id="302085" name="Line 5"/>
            <p:cNvSpPr>
              <a:spLocks noChangeShapeType="1"/>
            </p:cNvSpPr>
            <p:nvPr/>
          </p:nvSpPr>
          <p:spPr bwMode="auto">
            <a:xfrm>
              <a:off x="1669" y="2336"/>
              <a:ext cx="1384" cy="0"/>
            </a:xfrm>
            <a:prstGeom prst="line">
              <a:avLst/>
            </a:prstGeom>
            <a:noFill/>
            <a:ln w="38100">
              <a:solidFill>
                <a:srgbClr val="FFFF00"/>
              </a:solidFill>
              <a:round/>
              <a:headEnd/>
              <a:tailEnd type="triangle" w="med" len="med"/>
            </a:ln>
            <a:effectLst/>
          </p:spPr>
          <p:txBody>
            <a:bodyPr wrap="none" anchor="ctr"/>
            <a:lstStyle/>
            <a:p>
              <a:endParaRPr lang="zh-TW" altLang="en-US"/>
            </a:p>
          </p:txBody>
        </p:sp>
        <p:sp>
          <p:nvSpPr>
            <p:cNvPr id="302086" name="Rectangle 6"/>
            <p:cNvSpPr>
              <a:spLocks noChangeArrowheads="1"/>
            </p:cNvSpPr>
            <p:nvPr/>
          </p:nvSpPr>
          <p:spPr bwMode="auto">
            <a:xfrm>
              <a:off x="1292" y="2096"/>
              <a:ext cx="3584" cy="1296"/>
            </a:xfrm>
            <a:prstGeom prst="rect">
              <a:avLst/>
            </a:prstGeom>
            <a:solidFill>
              <a:srgbClr val="006600"/>
            </a:solidFill>
            <a:ln w="9525">
              <a:solidFill>
                <a:srgbClr val="FF00FF"/>
              </a:solidFill>
              <a:miter lim="800000"/>
              <a:headEnd/>
              <a:tailEnd/>
            </a:ln>
            <a:effectLst/>
          </p:spPr>
          <p:txBody>
            <a:bodyPr wrap="none" anchor="ctr"/>
            <a:lstStyle/>
            <a:p>
              <a:pPr eaLnBrk="0" hangingPunct="0"/>
              <a:r>
                <a:rPr kumimoji="0" lang="zh-TW" altLang="en-US" sz="3600">
                  <a:effectLst>
                    <a:outerShdw blurRad="38100" dist="38100" dir="2700000" algn="tl">
                      <a:srgbClr val="000000"/>
                    </a:outerShdw>
                  </a:effectLst>
                  <a:latin typeface="Arial Narrow" pitchFamily="34" charset="0"/>
                </a:rPr>
                <a:t>               </a:t>
              </a:r>
            </a:p>
          </p:txBody>
        </p:sp>
        <p:sp>
          <p:nvSpPr>
            <p:cNvPr id="302087" name="Text Box 7"/>
            <p:cNvSpPr txBox="1">
              <a:spLocks noChangeArrowheads="1"/>
            </p:cNvSpPr>
            <p:nvPr/>
          </p:nvSpPr>
          <p:spPr bwMode="auto">
            <a:xfrm>
              <a:off x="1292" y="2064"/>
              <a:ext cx="3584" cy="1324"/>
            </a:xfrm>
            <a:prstGeom prst="rect">
              <a:avLst/>
            </a:prstGeom>
            <a:noFill/>
            <a:ln w="9525">
              <a:noFill/>
              <a:miter lim="800000"/>
              <a:headEnd/>
              <a:tailEnd/>
            </a:ln>
            <a:effectLst/>
          </p:spPr>
          <p:txBody>
            <a:bodyPr anchor="ctr">
              <a:spAutoFit/>
            </a:bodyPr>
            <a:lstStyle/>
            <a:p>
              <a:pPr eaLnBrk="0" hangingPunct="0"/>
              <a:r>
                <a:rPr kumimoji="0" lang="zh-TW" altLang="en-US" sz="3600">
                  <a:effectLst>
                    <a:outerShdw blurRad="38100" dist="38100" dir="2700000" algn="tl">
                      <a:srgbClr val="000000"/>
                    </a:outerShdw>
                  </a:effectLst>
                  <a:latin typeface="Arial Narrow" pitchFamily="34" charset="0"/>
                </a:rPr>
                <a:t>                 </a:t>
              </a:r>
              <a:r>
                <a:rPr kumimoji="0" lang="zh-TW" altLang="en-US" sz="4400">
                  <a:effectLst>
                    <a:outerShdw blurRad="38100" dist="38100" dir="2700000" algn="tl">
                      <a:srgbClr val="000000"/>
                    </a:outerShdw>
                  </a:effectLst>
                </a:rPr>
                <a:t>1/4 </a:t>
              </a:r>
              <a:r>
                <a:rPr kumimoji="0" lang="en-US" altLang="zh-TW" sz="4400">
                  <a:effectLst>
                    <a:outerShdw blurRad="38100" dist="38100" dir="2700000" algn="tl">
                      <a:srgbClr val="000000"/>
                    </a:outerShdw>
                  </a:effectLst>
                </a:rPr>
                <a:t>if </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=0 or 2</a:t>
              </a:r>
            </a:p>
            <a:p>
              <a:pPr eaLnBrk="0" hangingPunct="0"/>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a:t>
              </a:r>
            </a:p>
            <a:p>
              <a:pPr eaLnBrk="0" hangingPunct="0"/>
              <a:r>
                <a:rPr kumimoji="0" lang="en-US" altLang="zh-TW" sz="4400">
                  <a:effectLst>
                    <a:outerShdw blurRad="38100" dist="38100" dir="2700000" algn="tl">
                      <a:srgbClr val="000000"/>
                    </a:outerShdw>
                  </a:effectLst>
                </a:rPr>
                <a:t>          1/2 if </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=1</a:t>
              </a:r>
            </a:p>
          </p:txBody>
        </p:sp>
        <p:sp>
          <p:nvSpPr>
            <p:cNvPr id="302093" name="AutoShape 13"/>
            <p:cNvSpPr>
              <a:spLocks/>
            </p:cNvSpPr>
            <p:nvPr/>
          </p:nvSpPr>
          <p:spPr bwMode="auto">
            <a:xfrm>
              <a:off x="2245" y="2205"/>
              <a:ext cx="181" cy="1090"/>
            </a:xfrm>
            <a:prstGeom prst="leftBrace">
              <a:avLst>
                <a:gd name="adj1" fmla="val 50184"/>
                <a:gd name="adj2" fmla="val 50000"/>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92"/>
                                        </p:tgtEl>
                                        <p:attrNameLst>
                                          <p:attrName>style.visibility</p:attrName>
                                        </p:attrNameLst>
                                      </p:cBhvr>
                                      <p:to>
                                        <p:strVal val="visible"/>
                                      </p:to>
                                    </p:set>
                                    <p:animEffect transition="in" filter="wipe(left)">
                                      <p:cBhvr>
                                        <p:cTn id="7" dur="500"/>
                                        <p:tgtEl>
                                          <p:spTgt spid="30209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2083"/>
                                        </p:tgtEl>
                                        <p:attrNameLst>
                                          <p:attrName>style.visibility</p:attrName>
                                        </p:attrNameLst>
                                      </p:cBhvr>
                                      <p:to>
                                        <p:strVal val="visible"/>
                                      </p:to>
                                    </p:set>
                                    <p:animEffect transition="in" filter="wipe(left)">
                                      <p:cBhvr>
                                        <p:cTn id="16" dur="500"/>
                                        <p:tgtEl>
                                          <p:spTgt spid="302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9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8539" y="476672"/>
            <a:ext cx="8229600" cy="216024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a:t>End of Chapter </a:t>
            </a:r>
            <a:r>
              <a:rPr lang="en-US" altLang="zh-TW" dirty="0" smtClean="0"/>
              <a:t>7</a:t>
            </a:r>
            <a:br>
              <a:rPr lang="en-US" altLang="zh-TW" dirty="0" smtClean="0"/>
            </a:br>
            <a:r>
              <a:rPr lang="en-US" altLang="zh-TW" smtClean="0"/>
              <a:t>Part A</a:t>
            </a:r>
            <a:endParaRPr lang="en-US" altLang="zh-TW" dirty="0"/>
          </a:p>
        </p:txBody>
      </p:sp>
      <p:sp>
        <p:nvSpPr>
          <p:cNvPr id="29699" name="AutoShape 3"/>
          <p:cNvSpPr>
            <a:spLocks noChangeArrowheads="1"/>
          </p:cNvSpPr>
          <p:nvPr/>
        </p:nvSpPr>
        <p:spPr bwMode="auto">
          <a:xfrm>
            <a:off x="3797300" y="3238500"/>
            <a:ext cx="1557338" cy="1611313"/>
          </a:xfrm>
          <a:prstGeom prst="roundRect">
            <a:avLst>
              <a:gd name="adj" fmla="val 12065"/>
            </a:avLst>
          </a:prstGeom>
          <a:noFill/>
          <a:ln w="50800">
            <a:solidFill>
              <a:srgbClr val="66FFFF"/>
            </a:solidFill>
            <a:round/>
            <a:headEnd/>
            <a:tailEnd/>
          </a:ln>
          <a:effectLst>
            <a:outerShdw dist="35921" dir="2700000" algn="ctr" rotWithShape="0">
              <a:srgbClr val="000000"/>
            </a:outerShdw>
          </a:effectLst>
        </p:spPr>
        <p:txBody>
          <a:bodyPr wrap="none" anchor="ctr"/>
          <a:lstStyle/>
          <a:p>
            <a:endParaRPr lang="zh-TW" altLang="en-US"/>
          </a:p>
        </p:txBody>
      </p:sp>
      <p:sp>
        <p:nvSpPr>
          <p:cNvPr id="29700" name="Freeform 4"/>
          <p:cNvSpPr>
            <a:spLocks/>
          </p:cNvSpPr>
          <p:nvPr/>
        </p:nvSpPr>
        <p:spPr bwMode="auto">
          <a:xfrm>
            <a:off x="3941763" y="2324100"/>
            <a:ext cx="1681162" cy="2670175"/>
          </a:xfrm>
          <a:custGeom>
            <a:avLst/>
            <a:gdLst/>
            <a:ahLst/>
            <a:cxnLst>
              <a:cxn ang="0">
                <a:pos x="119" y="784"/>
              </a:cxn>
              <a:cxn ang="0">
                <a:pos x="0" y="1239"/>
              </a:cxn>
              <a:cxn ang="0">
                <a:pos x="409" y="1681"/>
              </a:cxn>
              <a:cxn ang="0">
                <a:pos x="1058" y="196"/>
              </a:cxn>
              <a:cxn ang="0">
                <a:pos x="1058" y="0"/>
              </a:cxn>
              <a:cxn ang="0">
                <a:pos x="334" y="1252"/>
              </a:cxn>
              <a:cxn ang="0">
                <a:pos x="119" y="784"/>
              </a:cxn>
            </a:cxnLst>
            <a:rect l="0" t="0" r="r" b="b"/>
            <a:pathLst>
              <a:path w="1059" h="1682">
                <a:moveTo>
                  <a:pt x="119" y="784"/>
                </a:moveTo>
                <a:lnTo>
                  <a:pt x="0" y="1239"/>
                </a:lnTo>
                <a:lnTo>
                  <a:pt x="409" y="1681"/>
                </a:lnTo>
                <a:lnTo>
                  <a:pt x="1058" y="196"/>
                </a:lnTo>
                <a:lnTo>
                  <a:pt x="1058" y="0"/>
                </a:lnTo>
                <a:lnTo>
                  <a:pt x="334" y="1252"/>
                </a:lnTo>
                <a:lnTo>
                  <a:pt x="119" y="784"/>
                </a:lnTo>
              </a:path>
            </a:pathLst>
          </a:custGeom>
          <a:gradFill rotWithShape="0">
            <a:gsLst>
              <a:gs pos="0">
                <a:srgbClr val="006699">
                  <a:gamma/>
                  <a:shade val="46275"/>
                  <a:invGamma/>
                </a:srgbClr>
              </a:gs>
              <a:gs pos="50000">
                <a:srgbClr val="006699"/>
              </a:gs>
              <a:gs pos="100000">
                <a:srgbClr val="006699">
                  <a:gamma/>
                  <a:shade val="46275"/>
                  <a:invGamma/>
                </a:srgbClr>
              </a:gs>
            </a:gsLst>
            <a:lin ang="5400000" scaled="1"/>
          </a:gradFill>
          <a:ln w="12700" cap="rnd" cmpd="sng">
            <a:noFill/>
            <a:prstDash val="solid"/>
            <a:round/>
            <a:headEnd type="none" w="med" len="med"/>
            <a:tailEnd type="none" w="med" len="med"/>
          </a:ln>
          <a:effectLst>
            <a:outerShdw dist="35921" dir="2700000" algn="ctr" rotWithShape="0">
              <a:srgbClr val="000000"/>
            </a:outerShdw>
          </a:effectLst>
        </p:spPr>
        <p:txBody>
          <a:bodyPr/>
          <a:lstStyle/>
          <a:p>
            <a:endParaRPr lang="zh-TW" altLang="en-US"/>
          </a:p>
        </p:txBody>
      </p:sp>
      <p:sp>
        <p:nvSpPr>
          <p:cNvPr id="5"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038FC80-98BC-453A-8147-50F9C501C262}" type="datetime1">
              <a:rPr kumimoji="1" lang="zh-TW" altLang="en-US" smtClean="0">
                <a:effectLst>
                  <a:outerShdw blurRad="38100" dist="38100" dir="2700000" algn="tl">
                    <a:srgbClr val="000000"/>
                  </a:outerShdw>
                </a:effectLst>
                <a:ea typeface="華康細圓體" pitchFamily="49" charset="-120"/>
                <a:cs typeface="+mj-cs"/>
              </a:rPr>
              <a:pPr>
                <a:defRPr/>
              </a:pPr>
              <a:t>2017/10/25</a:t>
            </a:fld>
            <a:endParaRPr kumimoji="1" lang="en-US" altLang="zh-TW" dirty="0" smtClean="0">
              <a:effectLst>
                <a:outerShdw blurRad="38100" dist="38100" dir="2700000" algn="tl">
                  <a:srgbClr val="000000"/>
                </a:outerShdw>
              </a:effectLst>
              <a:ea typeface="華康細圓體" pitchFamily="49" charset="-120"/>
              <a:cs typeface="+mj-cs"/>
            </a:endParaRPr>
          </a:p>
          <a:p>
            <a:pPr>
              <a:defRPr/>
            </a:pPr>
            <a:r>
              <a:rPr kumimoji="1" lang="en-US" altLang="zh-TW" dirty="0" smtClean="0">
                <a:effectLst>
                  <a:outerShdw blurRad="38100" dist="38100" dir="2700000" algn="tl">
                    <a:srgbClr val="000000"/>
                  </a:outerShdw>
                </a:effectLst>
                <a:ea typeface="華康細圓體" pitchFamily="49" charset="-120"/>
                <a:cs typeface="+mj-cs"/>
              </a:rPr>
              <a:t>Statistics I</a:t>
            </a:r>
            <a:endParaRPr kumimoji="1" lang="en-US" altLang="zh-TW" dirty="0">
              <a:effectLst>
                <a:outerShdw blurRad="38100" dist="38100" dir="2700000" algn="tl">
                  <a:srgbClr val="000000"/>
                </a:outerShdw>
              </a:effectLst>
              <a:ea typeface="華康細圓體" pitchFamily="49" charset="-120"/>
              <a:cs typeface="+mj-cs"/>
            </a:endParaRP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B6AA5C1-CD85-448A-9EC4-402491BCFEEC}" type="slidenum">
              <a:rPr kumimoji="1" lang="en-US" altLang="zh-TW" smtClean="0">
                <a:effectLst>
                  <a:outerShdw blurRad="38100" dist="38100" dir="2700000" algn="tl">
                    <a:srgbClr val="000000"/>
                  </a:outerShdw>
                </a:effectLst>
                <a:ea typeface="華康細圓體" pitchFamily="49" charset="-120"/>
                <a:cs typeface="+mj-cs"/>
              </a:rPr>
              <a:pPr>
                <a:defRPr/>
              </a:pPr>
              <a:t>120</a:t>
            </a:fld>
            <a:endParaRPr kumimoji="1" lang="en-US" altLang="zh-TW">
              <a:effectLst>
                <a:outerShdw blurRad="38100" dist="38100" dir="2700000" algn="tl">
                  <a:srgbClr val="000000"/>
                </a:outerShdw>
              </a:effectLst>
              <a:ea typeface="華康細圓體" pitchFamily="49" charset="-120"/>
              <a:cs typeface="+mj-cs"/>
            </a:endParaRPr>
          </a:p>
        </p:txBody>
      </p:sp>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54E4625-1108-41D7-A2CF-0D830A97227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161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D993A51-0752-46D4-A3F2-703A08D60480}" type="slidenum">
              <a:rPr kumimoji="1" lang="zh-TW" altLang="en-US">
                <a:effectLst>
                  <a:outerShdw blurRad="38100" dist="38100" dir="2700000" algn="tl">
                    <a:srgbClr val="000000"/>
                  </a:outerShdw>
                </a:effectLst>
                <a:ea typeface="華康細圓體" pitchFamily="49" charset="-120"/>
                <a:cs typeface="+mj-cs"/>
              </a:rPr>
              <a:pPr>
                <a:defRPr/>
              </a:pPr>
              <a:t>121</a:t>
            </a:fld>
            <a:endParaRPr kumimoji="1" lang="en-US" altLang="zh-TW">
              <a:effectLst>
                <a:outerShdw blurRad="38100" dist="38100" dir="2700000" algn="tl">
                  <a:srgbClr val="000000"/>
                </a:outerShdw>
              </a:effectLst>
              <a:ea typeface="華康細圓體" pitchFamily="49" charset="-120"/>
              <a:cs typeface="+mj-cs"/>
            </a:endParaRPr>
          </a:p>
        </p:txBody>
      </p:sp>
      <p:sp>
        <p:nvSpPr>
          <p:cNvPr id="160770" name="Rectangle 1026"/>
          <p:cNvSpPr>
            <a:spLocks noGrp="1" noChangeArrowheads="1"/>
          </p:cNvSpPr>
          <p:nvPr>
            <p:ph type="title"/>
          </p:nvPr>
        </p:nvSpPr>
        <p:spPr>
          <a:xfrm>
            <a:off x="457200" y="277812"/>
            <a:ext cx="8229600" cy="127897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Homework</a:t>
            </a:r>
          </a:p>
        </p:txBody>
      </p:sp>
      <p:sp>
        <p:nvSpPr>
          <p:cNvPr id="160771" name="Rectangle 1027"/>
          <p:cNvSpPr>
            <a:spLocks noGrp="1" noChangeArrowheads="1"/>
          </p:cNvSpPr>
          <p:nvPr>
            <p:ph type="body" idx="1"/>
          </p:nvPr>
        </p:nvSpPr>
        <p:spPr>
          <a:xfrm>
            <a:off x="1659013" y="1556792"/>
            <a:ext cx="6585395" cy="4349080"/>
          </a:xfrm>
        </p:spPr>
        <p:txBody>
          <a:bodyPr/>
          <a:lstStyle/>
          <a:p>
            <a:pPr eaLnBrk="1" hangingPunct="1">
              <a:defRPr/>
            </a:pPr>
            <a:r>
              <a:rPr lang="en-US" altLang="zh-TW" sz="4800" dirty="0" smtClean="0"/>
              <a:t>7.11, 7.27, 7.37</a:t>
            </a:r>
          </a:p>
          <a:p>
            <a:r>
              <a:rPr lang="zh-TW" altLang="zh-TW" sz="4800" dirty="0"/>
              <a:t>7.</a:t>
            </a:r>
            <a:r>
              <a:rPr lang="en-US" altLang="zh-TW" sz="4800" dirty="0"/>
              <a:t>51</a:t>
            </a:r>
            <a:r>
              <a:rPr lang="zh-TW" altLang="zh-TW" sz="4800" dirty="0"/>
              <a:t>, 7.</a:t>
            </a:r>
            <a:r>
              <a:rPr lang="zh-TW" altLang="zh-TW" sz="4800" dirty="0" smtClean="0"/>
              <a:t>5</a:t>
            </a:r>
            <a:r>
              <a:rPr lang="zh-TW" altLang="en-US" sz="4800" dirty="0" smtClean="0"/>
              <a:t>5</a:t>
            </a:r>
            <a:endParaRPr lang="en-US" altLang="zh-TW" sz="4800" dirty="0" smtClean="0"/>
          </a:p>
          <a:p>
            <a:r>
              <a:rPr lang="en-US" altLang="zh-TW" sz="4800" dirty="0" smtClean="0"/>
              <a:t>7.63</a:t>
            </a:r>
            <a:endParaRPr lang="zh-TW" altLang="zh-TW" sz="4800" dirty="0"/>
          </a:p>
          <a:p>
            <a:r>
              <a:rPr lang="en-US" altLang="zh-TW" sz="4800" dirty="0" smtClean="0"/>
              <a:t>7.97</a:t>
            </a:r>
            <a:r>
              <a:rPr lang="en-US" altLang="zh-TW" sz="4800" dirty="0"/>
              <a:t>, </a:t>
            </a:r>
            <a:r>
              <a:rPr lang="en-US" altLang="zh-TW" sz="4800" dirty="0" smtClean="0"/>
              <a:t>7.105</a:t>
            </a:r>
          </a:p>
          <a:p>
            <a:r>
              <a:rPr lang="en-US" altLang="zh-TW" sz="4800" smtClean="0"/>
              <a:t>7.115, </a:t>
            </a:r>
            <a:r>
              <a:rPr lang="en-US" altLang="zh-TW" sz="4800" dirty="0" smtClean="0"/>
              <a:t>7.119</a:t>
            </a:r>
            <a:endParaRPr lang="zh-TW" altLang="zh-TW" sz="4800" dirty="0"/>
          </a:p>
        </p:txBody>
      </p:sp>
    </p:spTree>
  </p:cSld>
  <p:clrMapOvr>
    <a:masterClrMapping/>
  </p:clrMapOvr>
  <p:transition>
    <p:dissolv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70FFD8E-CA4D-4B42-B282-02F97D16B93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891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90D8FD1-C324-4FBB-AD64-AC3D9C4A6A7A}" type="slidenum">
              <a:rPr kumimoji="1" lang="zh-TW" altLang="en-US">
                <a:effectLst>
                  <a:outerShdw blurRad="38100" dist="38100" dir="2700000" algn="tl">
                    <a:srgbClr val="000000"/>
                  </a:outerShdw>
                </a:effectLst>
                <a:ea typeface="華康細圓體" pitchFamily="49" charset="-120"/>
                <a:cs typeface="+mj-cs"/>
              </a:rPr>
              <a:pPr>
                <a:defRPr/>
              </a:pPr>
              <a:t>122</a:t>
            </a:fld>
            <a:endParaRPr kumimoji="1" lang="en-US" altLang="zh-TW">
              <a:effectLst>
                <a:outerShdw blurRad="38100" dist="38100" dir="2700000" algn="tl">
                  <a:srgbClr val="000000"/>
                </a:outerShdw>
              </a:effectLst>
              <a:ea typeface="華康細圓體" pitchFamily="49" charset="-120"/>
              <a:cs typeface="+mj-cs"/>
            </a:endParaRPr>
          </a:p>
        </p:txBody>
      </p:sp>
      <p:sp>
        <p:nvSpPr>
          <p:cNvPr id="10957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Random Experiment</a:t>
            </a:r>
            <a:endParaRPr lang="zh-TW" altLang="en-US" dirty="0" smtClean="0"/>
          </a:p>
        </p:txBody>
      </p:sp>
      <p:sp>
        <p:nvSpPr>
          <p:cNvPr id="109571" name="Rectangle 3"/>
          <p:cNvSpPr>
            <a:spLocks noGrp="1" noChangeArrowheads="1"/>
          </p:cNvSpPr>
          <p:nvPr>
            <p:ph type="body" idx="4294967295"/>
          </p:nvPr>
        </p:nvSpPr>
        <p:spPr>
          <a:xfrm>
            <a:off x="395288" y="1412875"/>
            <a:ext cx="8472487" cy="1219200"/>
          </a:xfrm>
        </p:spPr>
        <p:txBody>
          <a:bodyPr/>
          <a:lstStyle/>
          <a:p>
            <a:pPr eaLnBrk="1" hangingPunct="1">
              <a:lnSpc>
                <a:spcPct val="90000"/>
              </a:lnSpc>
              <a:buFont typeface="Wingdings" pitchFamily="2" charset="2"/>
              <a:buNone/>
              <a:defRPr/>
            </a:pPr>
            <a:r>
              <a:rPr lang="en-US" altLang="zh-TW" smtClean="0"/>
              <a:t>A process or course of action, whose </a:t>
            </a:r>
            <a:r>
              <a:rPr lang="en-US" altLang="zh-TW" b="1" smtClean="0">
                <a:solidFill>
                  <a:schemeClr val="folHlink"/>
                </a:solidFill>
              </a:rPr>
              <a:t>outcome</a:t>
            </a:r>
            <a:r>
              <a:rPr lang="en-US" altLang="zh-TW" smtClean="0"/>
              <a:t> is </a:t>
            </a:r>
            <a:r>
              <a:rPr lang="en-US" altLang="zh-TW" b="1" smtClean="0">
                <a:solidFill>
                  <a:schemeClr val="folHlink"/>
                </a:solidFill>
              </a:rPr>
              <a:t>uncertain</a:t>
            </a:r>
            <a:r>
              <a:rPr lang="en-US" altLang="zh-TW" smtClean="0"/>
              <a:t>.</a:t>
            </a:r>
          </a:p>
        </p:txBody>
      </p:sp>
      <p:graphicFrame>
        <p:nvGraphicFramePr>
          <p:cNvPr id="109599" name="Group 31"/>
          <p:cNvGraphicFramePr>
            <a:graphicFrameLocks noGrp="1"/>
          </p:cNvGraphicFramePr>
          <p:nvPr>
            <p:ph type="tbl" idx="1"/>
            <p:extLst>
              <p:ext uri="{D42A27DB-BD31-4B8C-83A1-F6EECF244321}">
                <p14:modId xmlns:p14="http://schemas.microsoft.com/office/powerpoint/2010/main" val="897339661"/>
              </p:ext>
            </p:extLst>
          </p:nvPr>
        </p:nvGraphicFramePr>
        <p:xfrm>
          <a:off x="611188" y="2806700"/>
          <a:ext cx="8229600" cy="3431223"/>
        </p:xfrm>
        <a:graphic>
          <a:graphicData uri="http://schemas.openxmlformats.org/drawingml/2006/table">
            <a:tbl>
              <a:tblPr firstRow="1" bandRow="1">
                <a:tableStyleId>{125E5076-3810-47DD-B79F-674D7AD40C01}</a:tableStyleId>
              </a:tblPr>
              <a:tblGrid>
                <a:gridCol w="4114800"/>
                <a:gridCol w="4114800"/>
              </a:tblGrid>
              <a:tr h="676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dirty="0" smtClean="0">
                          <a:ln>
                            <a:noFill/>
                          </a:ln>
                          <a:effectLst>
                            <a:outerShdw blurRad="38100" dist="38100" dir="2700000" algn="tl">
                              <a:srgbClr val="000000"/>
                            </a:outerShdw>
                          </a:effectLst>
                        </a:rPr>
                        <a:t>Experiment</a:t>
                      </a:r>
                      <a:endParaRPr kumimoji="1" lang="en-US" altLang="zh-TW" sz="32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smtClean="0">
                          <a:ln>
                            <a:noFill/>
                          </a:ln>
                          <a:effectLst>
                            <a:outerShdw blurRad="38100" dist="38100" dir="2700000" algn="tl">
                              <a:srgbClr val="000000"/>
                            </a:outerShdw>
                          </a:effectLst>
                        </a:rPr>
                        <a:t>Outcome</a:t>
                      </a:r>
                      <a:endParaRPr kumimoji="1" lang="en-US" altLang="zh-TW" sz="32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65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dirty="0" smtClean="0">
                          <a:ln>
                            <a:noFill/>
                          </a:ln>
                          <a:effectLst>
                            <a:outerShdw blurRad="38100" dist="38100" dir="2700000" algn="tl">
                              <a:srgbClr val="000000"/>
                            </a:outerShdw>
                          </a:effectLst>
                        </a:rPr>
                        <a:t>Flip a coin</a:t>
                      </a:r>
                      <a:endParaRPr kumimoji="1" lang="en-US" altLang="zh-TW" sz="32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3200" u="none" strike="noStrike" cap="none" normalizeH="0" baseline="0" dirty="0" smtClean="0">
                          <a:ln>
                            <a:noFill/>
                          </a:ln>
                          <a:effectLst>
                            <a:outerShdw blurRad="38100" dist="38100" dir="2700000" algn="tl">
                              <a:srgbClr val="000000"/>
                            </a:outerShdw>
                          </a:effectLst>
                        </a:rPr>
                        <a:t>Heads or Tails</a:t>
                      </a:r>
                      <a:endParaRPr kumimoji="1" lang="en-US" altLang="zh-TW" sz="32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35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dirty="0" smtClean="0">
                          <a:ln>
                            <a:noFill/>
                          </a:ln>
                          <a:effectLst>
                            <a:outerShdw blurRad="38100" dist="38100" dir="2700000" algn="tl">
                              <a:srgbClr val="000000"/>
                            </a:outerShdw>
                          </a:effectLst>
                        </a:rPr>
                        <a:t>Record the test scores of a Statistics class</a:t>
                      </a:r>
                      <a:endParaRPr kumimoji="1" lang="en-US" altLang="zh-TW"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dirty="0" smtClean="0">
                          <a:ln>
                            <a:noFill/>
                          </a:ln>
                          <a:effectLst>
                            <a:outerShdw blurRad="38100" dist="38100" dir="2700000" algn="tl">
                              <a:srgbClr val="000000"/>
                            </a:outerShdw>
                          </a:effectLst>
                        </a:rPr>
                        <a:t>Any number between 0 and 100</a:t>
                      </a:r>
                      <a:endParaRPr kumimoji="1" lang="en-US" altLang="zh-TW"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27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smtClean="0">
                          <a:ln>
                            <a:noFill/>
                          </a:ln>
                          <a:effectLst>
                            <a:outerShdw blurRad="38100" dist="38100" dir="2700000" algn="tl">
                              <a:srgbClr val="000000"/>
                            </a:outerShdw>
                          </a:effectLst>
                        </a:rPr>
                        <a:t>Measure the time to assemble a PC</a:t>
                      </a:r>
                      <a:endParaRPr kumimoji="1" lang="en-US" altLang="zh-TW"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u="none" strike="noStrike" cap="none" normalizeH="0" baseline="0" dirty="0" smtClean="0">
                          <a:ln>
                            <a:noFill/>
                          </a:ln>
                          <a:effectLst>
                            <a:outerShdw blurRad="38100" dist="38100" dir="2700000" algn="tl">
                              <a:srgbClr val="000000"/>
                            </a:outerShdw>
                          </a:effectLst>
                        </a:rPr>
                        <a:t>A positive real number</a:t>
                      </a:r>
                      <a:endParaRPr kumimoji="1" lang="en-US" altLang="zh-TW"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AutoShape 4">
            <a:hlinkClick r:id="rId2" action="ppaction://hlinksldjump" highlightClick="1"/>
          </p:cNvPr>
          <p:cNvSpPr>
            <a:spLocks noChangeArrowheads="1"/>
          </p:cNvSpPr>
          <p:nvPr/>
        </p:nvSpPr>
        <p:spPr bwMode="auto">
          <a:xfrm>
            <a:off x="7884368" y="6165304"/>
            <a:ext cx="503237" cy="504825"/>
          </a:xfrm>
          <a:prstGeom prst="actionButtonReturn">
            <a:avLst/>
          </a:prstGeom>
          <a:solidFill>
            <a:schemeClr val="folHlink"/>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spTree>
  </p:cSld>
  <p:clrMapOvr>
    <a:masterClrMapping/>
  </p:clrMapOvr>
  <p:transition>
    <p:dissolv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0A2738C-A6AA-4209-A9F6-1794048174F4}" type="slidenum">
              <a:rPr kumimoji="1" lang="zh-TW" altLang="en-US">
                <a:effectLst>
                  <a:outerShdw blurRad="38100" dist="38100" dir="2700000" algn="tl">
                    <a:srgbClr val="000000"/>
                  </a:outerShdw>
                </a:effectLst>
                <a:ea typeface="華康細圓體" pitchFamily="49" charset="-120"/>
                <a:cs typeface="+mj-cs"/>
              </a:rPr>
              <a:pPr>
                <a:defRPr/>
              </a:pPr>
              <a:t>123</a:t>
            </a:fld>
            <a:endParaRPr kumimoji="1" lang="en-US" altLang="zh-TW">
              <a:effectLst>
                <a:outerShdw blurRad="38100" dist="38100" dir="2700000" algn="tl">
                  <a:srgbClr val="000000"/>
                </a:outerShdw>
              </a:effectLst>
              <a:ea typeface="華康細圓體" pitchFamily="49" charset="-120"/>
              <a:cs typeface="+mj-cs"/>
            </a:endParaRPr>
          </a:p>
        </p:txBody>
      </p:sp>
      <p:sp>
        <p:nvSpPr>
          <p:cNvPr id="320514"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Random Variables</a:t>
            </a:r>
          </a:p>
        </p:txBody>
      </p:sp>
      <p:sp>
        <p:nvSpPr>
          <p:cNvPr id="320515" name="Rectangle 3"/>
          <p:cNvSpPr>
            <a:spLocks noGrp="1" noChangeArrowheads="1"/>
          </p:cNvSpPr>
          <p:nvPr>
            <p:ph type="body" idx="1"/>
          </p:nvPr>
        </p:nvSpPr>
        <p:spPr>
          <a:xfrm>
            <a:off x="611188" y="1628775"/>
            <a:ext cx="8229600" cy="4789488"/>
          </a:xfrm>
        </p:spPr>
        <p:txBody>
          <a:bodyPr/>
          <a:lstStyle/>
          <a:p>
            <a:pPr>
              <a:lnSpc>
                <a:spcPct val="90000"/>
              </a:lnSpc>
            </a:pPr>
            <a:r>
              <a:rPr lang="en-US" altLang="zh-TW" i="1" dirty="0">
                <a:latin typeface="Times New Roman" pitchFamily="18" charset="0"/>
              </a:rPr>
              <a:t>X</a:t>
            </a:r>
            <a:r>
              <a:rPr lang="en-US" altLang="zh-TW" dirty="0"/>
              <a:t> is the </a:t>
            </a:r>
            <a:r>
              <a:rPr lang="en-US" altLang="zh-TW" b="1" dirty="0" smtClean="0">
                <a:solidFill>
                  <a:schemeClr val="accent2"/>
                </a:solidFill>
              </a:rPr>
              <a:t>number of head </a:t>
            </a:r>
            <a:r>
              <a:rPr lang="en-US" altLang="zh-TW" dirty="0" smtClean="0"/>
              <a:t>for </a:t>
            </a:r>
            <a:r>
              <a:rPr lang="en-US" altLang="zh-TW" dirty="0"/>
              <a:t>flipping a </a:t>
            </a:r>
            <a:r>
              <a:rPr lang="en-US" altLang="zh-TW" dirty="0" smtClean="0"/>
              <a:t>coin once (value </a:t>
            </a:r>
            <a:r>
              <a:rPr lang="en-US" altLang="zh-TW" dirty="0"/>
              <a:t>of </a:t>
            </a:r>
            <a:r>
              <a:rPr lang="en-US" altLang="zh-TW" i="1" dirty="0">
                <a:latin typeface="Times New Roman" pitchFamily="18" charset="0"/>
              </a:rPr>
              <a:t>X</a:t>
            </a:r>
            <a:r>
              <a:rPr lang="en-US" altLang="zh-TW" dirty="0"/>
              <a:t> could be </a:t>
            </a:r>
            <a:r>
              <a:rPr lang="en-US" altLang="zh-TW" dirty="0" smtClean="0"/>
              <a:t>1 or 0)</a:t>
            </a:r>
            <a:endParaRPr lang="en-US" altLang="zh-TW" dirty="0"/>
          </a:p>
          <a:p>
            <a:pPr>
              <a:lnSpc>
                <a:spcPct val="90000"/>
              </a:lnSpc>
            </a:pPr>
            <a:r>
              <a:rPr lang="en-US" altLang="zh-TW" i="1" dirty="0">
                <a:latin typeface="Times New Roman" pitchFamily="18" charset="0"/>
              </a:rPr>
              <a:t>Y</a:t>
            </a:r>
            <a:r>
              <a:rPr lang="en-US" altLang="zh-TW" dirty="0"/>
              <a:t> is the </a:t>
            </a:r>
            <a:r>
              <a:rPr lang="en-US" altLang="zh-TW" b="1" dirty="0">
                <a:solidFill>
                  <a:schemeClr val="accent2"/>
                </a:solidFill>
              </a:rPr>
              <a:t>test score </a:t>
            </a:r>
            <a:r>
              <a:rPr lang="en-US" altLang="zh-TW" dirty="0"/>
              <a:t>of a Statistics class (0 </a:t>
            </a:r>
            <a:r>
              <a:rPr lang="en-US" altLang="zh-TW" dirty="0">
                <a:sym typeface="Symbol" pitchFamily="18" charset="2"/>
              </a:rPr>
              <a:t></a:t>
            </a:r>
            <a:r>
              <a:rPr lang="en-US" altLang="zh-TW" dirty="0"/>
              <a:t> </a:t>
            </a:r>
            <a:r>
              <a:rPr lang="en-US" altLang="zh-TW" i="1" dirty="0">
                <a:latin typeface="Times New Roman" pitchFamily="18" charset="0"/>
              </a:rPr>
              <a:t>Y</a:t>
            </a:r>
            <a:r>
              <a:rPr lang="en-US" altLang="zh-TW" dirty="0"/>
              <a:t> </a:t>
            </a:r>
            <a:r>
              <a:rPr lang="en-US" altLang="zh-TW" dirty="0">
                <a:sym typeface="Symbol" pitchFamily="18" charset="2"/>
              </a:rPr>
              <a:t></a:t>
            </a:r>
            <a:r>
              <a:rPr lang="en-US" altLang="zh-TW" dirty="0"/>
              <a:t> 100)</a:t>
            </a:r>
          </a:p>
          <a:p>
            <a:pPr>
              <a:lnSpc>
                <a:spcPct val="90000"/>
              </a:lnSpc>
            </a:pPr>
            <a:r>
              <a:rPr lang="en-US" altLang="zh-TW" i="1" dirty="0">
                <a:latin typeface="Times New Roman" pitchFamily="18" charset="0"/>
              </a:rPr>
              <a:t>Z</a:t>
            </a:r>
            <a:r>
              <a:rPr lang="en-US" altLang="zh-TW" dirty="0"/>
              <a:t> is the </a:t>
            </a:r>
            <a:r>
              <a:rPr lang="en-US" altLang="zh-TW" b="1" dirty="0">
                <a:solidFill>
                  <a:schemeClr val="accent2"/>
                </a:solidFill>
              </a:rPr>
              <a:t>time</a:t>
            </a:r>
            <a:r>
              <a:rPr lang="en-US" altLang="zh-TW" dirty="0"/>
              <a:t> to assemble a PC (0 </a:t>
            </a:r>
            <a:r>
              <a:rPr lang="en-US" altLang="zh-TW" dirty="0">
                <a:sym typeface="Symbol" pitchFamily="18" charset="2"/>
              </a:rPr>
              <a:t></a:t>
            </a:r>
            <a:r>
              <a:rPr lang="en-US" altLang="zh-TW" dirty="0"/>
              <a:t> </a:t>
            </a:r>
            <a:r>
              <a:rPr lang="en-US" altLang="zh-TW" i="1" dirty="0">
                <a:latin typeface="Times New Roman" pitchFamily="18" charset="0"/>
              </a:rPr>
              <a:t>Z</a:t>
            </a:r>
            <a:r>
              <a:rPr lang="en-US" altLang="zh-TW" dirty="0"/>
              <a:t> </a:t>
            </a:r>
            <a:r>
              <a:rPr lang="en-US" altLang="zh-TW" dirty="0">
                <a:sym typeface="Symbol" pitchFamily="18" charset="2"/>
              </a:rPr>
              <a:t> </a:t>
            </a:r>
            <a:r>
              <a:rPr lang="en-US" altLang="zh-TW" dirty="0"/>
              <a:t>)</a:t>
            </a:r>
          </a:p>
        </p:txBody>
      </p:sp>
      <p:sp>
        <p:nvSpPr>
          <p:cNvPr id="320516" name="AutoShape 4">
            <a:hlinkClick r:id="rId2" action="ppaction://hlinksldjump" highlightClick="1"/>
          </p:cNvPr>
          <p:cNvSpPr>
            <a:spLocks noChangeArrowheads="1"/>
          </p:cNvSpPr>
          <p:nvPr/>
        </p:nvSpPr>
        <p:spPr bwMode="auto">
          <a:xfrm>
            <a:off x="8101013" y="6092825"/>
            <a:ext cx="503237" cy="504825"/>
          </a:xfrm>
          <a:prstGeom prst="actionButtonReturn">
            <a:avLst/>
          </a:prstGeom>
          <a:solidFill>
            <a:schemeClr val="folHlink"/>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wipe(left)">
                                      <p:cBhvr>
                                        <p:cTn id="7" dur="500"/>
                                        <p:tgtEl>
                                          <p:spTgt spid="320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wipe(left)">
                                      <p:cBhvr>
                                        <p:cTn id="12" dur="500"/>
                                        <p:tgtEl>
                                          <p:spTgt spid="320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5">
                                            <p:txEl>
                                              <p:pRg st="2" end="2"/>
                                            </p:txEl>
                                          </p:spTgt>
                                        </p:tgtEl>
                                        <p:attrNameLst>
                                          <p:attrName>style.visibility</p:attrName>
                                        </p:attrNameLst>
                                      </p:cBhvr>
                                      <p:to>
                                        <p:strVal val="visible"/>
                                      </p:to>
                                    </p:set>
                                    <p:animEffect transition="in" filter="wipe(left)">
                                      <p:cBhvr>
                                        <p:cTn id="17" dur="500"/>
                                        <p:tgtEl>
                                          <p:spTgt spid="320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3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F5C2768-4360-40F1-A07C-902C3C92F595}" type="slidenum">
              <a:rPr kumimoji="1" lang="zh-TW" altLang="en-US">
                <a:effectLst>
                  <a:outerShdw blurRad="38100" dist="38100" dir="2700000" algn="tl">
                    <a:srgbClr val="000000"/>
                  </a:outerShdw>
                </a:effectLst>
                <a:ea typeface="華康細圓體" pitchFamily="49" charset="-120"/>
                <a:cs typeface="+mj-cs"/>
              </a:rPr>
              <a:pPr>
                <a:defRPr/>
              </a:pPr>
              <a:t>124</a:t>
            </a:fld>
            <a:endParaRPr kumimoji="1" lang="en-US" altLang="zh-TW">
              <a:effectLst>
                <a:outerShdw blurRad="38100" dist="38100" dir="2700000" algn="tl">
                  <a:srgbClr val="000000"/>
                </a:outerShdw>
              </a:effectLst>
              <a:ea typeface="華康細圓體" pitchFamily="49" charset="-120"/>
              <a:cs typeface="+mj-cs"/>
            </a:endParaRPr>
          </a:p>
        </p:txBody>
      </p:sp>
      <p:sp>
        <p:nvSpPr>
          <p:cNvPr id="311298" name="Rectangle 2"/>
          <p:cNvSpPr>
            <a:spLocks noGrp="1" noChangeArrowheads="1"/>
          </p:cNvSpPr>
          <p:nvPr>
            <p:ph type="body" idx="1"/>
          </p:nvPr>
        </p:nvSpPr>
        <p:spPr>
          <a:xfrm>
            <a:off x="466725" y="1268759"/>
            <a:ext cx="8496300" cy="1833711"/>
          </a:xfrm>
          <a:noFill/>
          <a:ln/>
          <a:effectLst/>
        </p:spPr>
        <p:txBody>
          <a:bodyPr/>
          <a:lstStyle/>
          <a:p>
            <a:pPr>
              <a:lnSpc>
                <a:spcPct val="80000"/>
              </a:lnSpc>
              <a:spcBef>
                <a:spcPts val="600"/>
              </a:spcBef>
              <a:buFont typeface="Wingdings" pitchFamily="2" charset="2"/>
              <a:buNone/>
            </a:pPr>
            <a:r>
              <a:rPr lang="en-US" altLang="zh-TW" dirty="0"/>
              <a:t>A random variable is discrete if it can assume only a </a:t>
            </a:r>
            <a:r>
              <a:rPr lang="en-US" altLang="zh-TW" b="1" dirty="0">
                <a:solidFill>
                  <a:schemeClr val="folHlink"/>
                </a:solidFill>
              </a:rPr>
              <a:t>countable</a:t>
            </a:r>
            <a:r>
              <a:rPr lang="en-US" altLang="zh-TW" dirty="0"/>
              <a:t> </a:t>
            </a:r>
            <a:r>
              <a:rPr kumimoji="0" lang="en-US" altLang="zh-TW" kern="1200" dirty="0">
                <a:latin typeface="Tahoma" pitchFamily="34" charset="0"/>
                <a:ea typeface="新細明體" pitchFamily="18" charset="-120"/>
              </a:rPr>
              <a:t>number of values.  </a:t>
            </a:r>
          </a:p>
        </p:txBody>
      </p:sp>
      <p:sp>
        <p:nvSpPr>
          <p:cNvPr id="311299" name="Line 3"/>
          <p:cNvSpPr>
            <a:spLocks noChangeShapeType="1"/>
          </p:cNvSpPr>
          <p:nvPr/>
        </p:nvSpPr>
        <p:spPr bwMode="auto">
          <a:xfrm>
            <a:off x="3200400" y="4309864"/>
            <a:ext cx="3429000" cy="0"/>
          </a:xfrm>
          <a:prstGeom prst="line">
            <a:avLst/>
          </a:prstGeom>
          <a:noFill/>
          <a:ln w="28575">
            <a:solidFill>
              <a:srgbClr val="FF00FF"/>
            </a:solidFill>
            <a:round/>
            <a:headEnd/>
            <a:tailEnd/>
          </a:ln>
          <a:effectLst>
            <a:outerShdw dist="35921" dir="2700000" algn="ctr" rotWithShape="0">
              <a:srgbClr val="000000"/>
            </a:outerShdw>
          </a:effectLst>
        </p:spPr>
        <p:txBody>
          <a:bodyPr wrap="none" anchor="ctr"/>
          <a:lstStyle/>
          <a:p>
            <a:endParaRPr lang="zh-TW" altLang="en-US"/>
          </a:p>
        </p:txBody>
      </p:sp>
      <p:sp>
        <p:nvSpPr>
          <p:cNvPr id="311300" name="Rectangle 4"/>
          <p:cNvSpPr>
            <a:spLocks noChangeArrowheads="1"/>
          </p:cNvSpPr>
          <p:nvPr/>
        </p:nvSpPr>
        <p:spPr bwMode="auto">
          <a:xfrm>
            <a:off x="3276600" y="4005064"/>
            <a:ext cx="152400" cy="304800"/>
          </a:xfrm>
          <a:prstGeom prst="rect">
            <a:avLst/>
          </a:prstGeom>
          <a:solidFill>
            <a:schemeClr val="tx1"/>
          </a:solidFill>
          <a:ln w="952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1301" name="Rectangle 5"/>
          <p:cNvSpPr>
            <a:spLocks noChangeArrowheads="1"/>
          </p:cNvSpPr>
          <p:nvPr/>
        </p:nvSpPr>
        <p:spPr bwMode="auto">
          <a:xfrm>
            <a:off x="4191000" y="4005064"/>
            <a:ext cx="152400" cy="304800"/>
          </a:xfrm>
          <a:prstGeom prst="rect">
            <a:avLst/>
          </a:prstGeom>
          <a:solidFill>
            <a:schemeClr val="tx1"/>
          </a:solidFill>
          <a:ln w="952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1302" name="Rectangle 6"/>
          <p:cNvSpPr>
            <a:spLocks noChangeArrowheads="1"/>
          </p:cNvSpPr>
          <p:nvPr/>
        </p:nvSpPr>
        <p:spPr bwMode="auto">
          <a:xfrm>
            <a:off x="5181600" y="4005064"/>
            <a:ext cx="152400" cy="304800"/>
          </a:xfrm>
          <a:prstGeom prst="rect">
            <a:avLst/>
          </a:prstGeom>
          <a:solidFill>
            <a:schemeClr val="tx1"/>
          </a:solidFill>
          <a:ln w="952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1303" name="Rectangle 7"/>
          <p:cNvSpPr>
            <a:spLocks noChangeArrowheads="1"/>
          </p:cNvSpPr>
          <p:nvPr/>
        </p:nvSpPr>
        <p:spPr bwMode="auto">
          <a:xfrm>
            <a:off x="6172200" y="4005064"/>
            <a:ext cx="152400" cy="304800"/>
          </a:xfrm>
          <a:prstGeom prst="rect">
            <a:avLst/>
          </a:prstGeom>
          <a:solidFill>
            <a:schemeClr val="tx1"/>
          </a:solidFill>
          <a:ln w="952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1304" name="Text Box 8"/>
          <p:cNvSpPr txBox="1">
            <a:spLocks noChangeArrowheads="1"/>
          </p:cNvSpPr>
          <p:nvPr/>
        </p:nvSpPr>
        <p:spPr bwMode="auto">
          <a:xfrm>
            <a:off x="142875" y="2924944"/>
            <a:ext cx="8893175" cy="1190625"/>
          </a:xfrm>
          <a:prstGeom prst="rect">
            <a:avLst/>
          </a:prstGeom>
          <a:noFill/>
          <a:ln w="9525">
            <a:noFill/>
            <a:miter lim="800000"/>
            <a:headEnd/>
            <a:tailEnd/>
          </a:ln>
          <a:effectLst/>
        </p:spPr>
        <p:txBody>
          <a:bodyPr anchor="ctr">
            <a:spAutoFit/>
          </a:bodyPr>
          <a:lstStyle/>
          <a:p>
            <a:pPr eaLnBrk="0" hangingPunct="0"/>
            <a:r>
              <a:rPr kumimoji="0" lang="en-US" altLang="zh-TW" sz="3600" dirty="0">
                <a:effectLst>
                  <a:outerShdw blurRad="38100" dist="38100" dir="2700000" algn="tl">
                    <a:srgbClr val="000000"/>
                  </a:outerShdw>
                </a:effectLst>
              </a:rPr>
              <a:t>After the first value is defined, the second value and any value thereafter are known</a:t>
            </a:r>
          </a:p>
        </p:txBody>
      </p:sp>
      <p:sp>
        <p:nvSpPr>
          <p:cNvPr id="311305" name="Text Box 9"/>
          <p:cNvSpPr txBox="1">
            <a:spLocks noChangeArrowheads="1"/>
          </p:cNvSpPr>
          <p:nvPr/>
        </p:nvSpPr>
        <p:spPr bwMode="auto">
          <a:xfrm>
            <a:off x="323528" y="4869160"/>
            <a:ext cx="8496944" cy="707886"/>
          </a:xfrm>
          <a:prstGeom prst="rect">
            <a:avLst/>
          </a:prstGeom>
          <a:noFill/>
          <a:ln w="9525">
            <a:noFill/>
            <a:miter lim="800000"/>
            <a:headEnd/>
            <a:tailEnd/>
          </a:ln>
          <a:effectLst/>
        </p:spPr>
        <p:txBody>
          <a:bodyPr wrap="square" anchor="ctr">
            <a:spAutoFit/>
          </a:bodyPr>
          <a:lstStyle/>
          <a:p>
            <a:pPr eaLnBrk="0" hangingPunct="0"/>
            <a:r>
              <a:rPr kumimoji="0" lang="en-US" altLang="zh-TW" sz="4000" dirty="0">
                <a:effectLst>
                  <a:outerShdw blurRad="38100" dist="38100" dir="2700000" algn="tl">
                    <a:srgbClr val="000000"/>
                  </a:outerShdw>
                </a:effectLst>
              </a:rPr>
              <a:t>The number of </a:t>
            </a:r>
            <a:r>
              <a:rPr kumimoji="0" lang="en-US" altLang="zh-TW" sz="4000" dirty="0" smtClean="0">
                <a:effectLst>
                  <a:outerShdw blurRad="38100" dist="38100" dir="2700000" algn="tl">
                    <a:srgbClr val="000000"/>
                  </a:outerShdw>
                </a:effectLst>
              </a:rPr>
              <a:t>values </a:t>
            </a:r>
            <a:r>
              <a:rPr kumimoji="0" lang="en-US" altLang="zh-TW" sz="4000" dirty="0">
                <a:effectLst>
                  <a:outerShdw blurRad="38100" dist="38100" dir="2700000" algn="tl">
                    <a:srgbClr val="000000"/>
                  </a:outerShdw>
                </a:effectLst>
              </a:rPr>
              <a:t>is countable.</a:t>
            </a:r>
          </a:p>
        </p:txBody>
      </p:sp>
      <p:grpSp>
        <p:nvGrpSpPr>
          <p:cNvPr id="2" name="Group 11"/>
          <p:cNvGrpSpPr>
            <a:grpSpLocks/>
          </p:cNvGrpSpPr>
          <p:nvPr/>
        </p:nvGrpSpPr>
        <p:grpSpPr bwMode="auto">
          <a:xfrm>
            <a:off x="3167063" y="4157464"/>
            <a:ext cx="433387" cy="701675"/>
            <a:chOff x="699" y="3072"/>
            <a:chExt cx="273" cy="442"/>
          </a:xfrm>
        </p:grpSpPr>
        <p:sp>
          <p:nvSpPr>
            <p:cNvPr id="311308" name="Text Box 12"/>
            <p:cNvSpPr txBox="1">
              <a:spLocks noChangeArrowheads="1"/>
            </p:cNvSpPr>
            <p:nvPr/>
          </p:nvSpPr>
          <p:spPr bwMode="auto">
            <a:xfrm>
              <a:off x="699" y="3110"/>
              <a:ext cx="273" cy="404"/>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3600">
                  <a:effectLst>
                    <a:outerShdw blurRad="38100" dist="38100" dir="2700000" algn="tl">
                      <a:srgbClr val="000000"/>
                    </a:outerShdw>
                  </a:effectLst>
                </a:rPr>
                <a:t>0</a:t>
              </a:r>
            </a:p>
          </p:txBody>
        </p:sp>
        <p:sp>
          <p:nvSpPr>
            <p:cNvPr id="311309" name="Line 13"/>
            <p:cNvSpPr>
              <a:spLocks noChangeShapeType="1"/>
            </p:cNvSpPr>
            <p:nvPr/>
          </p:nvSpPr>
          <p:spPr bwMode="auto">
            <a:xfrm>
              <a:off x="816" y="3072"/>
              <a:ext cx="0" cy="144"/>
            </a:xfrm>
            <a:prstGeom prst="line">
              <a:avLst/>
            </a:prstGeom>
            <a:noFill/>
            <a:ln w="28575">
              <a:solidFill>
                <a:srgbClr val="FF00FF"/>
              </a:solidFill>
              <a:round/>
              <a:headEnd/>
              <a:tailEnd/>
            </a:ln>
            <a:effectLst>
              <a:outerShdw dist="35921" dir="2700000" algn="ctr" rotWithShape="0">
                <a:srgbClr val="000000"/>
              </a:outerShdw>
            </a:effectLst>
          </p:spPr>
          <p:txBody>
            <a:bodyPr wrap="none" anchor="ctr"/>
            <a:lstStyle/>
            <a:p>
              <a:endParaRPr lang="zh-TW" altLang="en-US"/>
            </a:p>
          </p:txBody>
        </p:sp>
      </p:grpSp>
      <p:grpSp>
        <p:nvGrpSpPr>
          <p:cNvPr id="3" name="Group 14"/>
          <p:cNvGrpSpPr>
            <a:grpSpLocks/>
          </p:cNvGrpSpPr>
          <p:nvPr/>
        </p:nvGrpSpPr>
        <p:grpSpPr bwMode="auto">
          <a:xfrm>
            <a:off x="4060825" y="4157464"/>
            <a:ext cx="433388" cy="701675"/>
            <a:chOff x="1262" y="3072"/>
            <a:chExt cx="273" cy="442"/>
          </a:xfrm>
        </p:grpSpPr>
        <p:sp>
          <p:nvSpPr>
            <p:cNvPr id="311311" name="Text Box 15"/>
            <p:cNvSpPr txBox="1">
              <a:spLocks noChangeArrowheads="1"/>
            </p:cNvSpPr>
            <p:nvPr/>
          </p:nvSpPr>
          <p:spPr bwMode="auto">
            <a:xfrm>
              <a:off x="1262" y="3110"/>
              <a:ext cx="273" cy="404"/>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3600">
                  <a:effectLst>
                    <a:outerShdw blurRad="38100" dist="38100" dir="2700000" algn="tl">
                      <a:srgbClr val="000000"/>
                    </a:outerShdw>
                  </a:effectLst>
                </a:rPr>
                <a:t>1</a:t>
              </a:r>
            </a:p>
          </p:txBody>
        </p:sp>
        <p:sp>
          <p:nvSpPr>
            <p:cNvPr id="311312" name="Line 16"/>
            <p:cNvSpPr>
              <a:spLocks noChangeShapeType="1"/>
            </p:cNvSpPr>
            <p:nvPr/>
          </p:nvSpPr>
          <p:spPr bwMode="auto">
            <a:xfrm>
              <a:off x="1392" y="3072"/>
              <a:ext cx="0" cy="144"/>
            </a:xfrm>
            <a:prstGeom prst="line">
              <a:avLst/>
            </a:prstGeom>
            <a:noFill/>
            <a:ln w="28575">
              <a:solidFill>
                <a:srgbClr val="FF00FF"/>
              </a:solidFill>
              <a:round/>
              <a:headEnd/>
              <a:tailEnd/>
            </a:ln>
            <a:effectLst>
              <a:outerShdw dist="35921" dir="2700000" algn="ctr" rotWithShape="0">
                <a:srgbClr val="000000"/>
              </a:outerShdw>
            </a:effectLst>
          </p:spPr>
          <p:txBody>
            <a:bodyPr wrap="none" anchor="ctr"/>
            <a:lstStyle/>
            <a:p>
              <a:endParaRPr lang="zh-TW" altLang="en-US"/>
            </a:p>
          </p:txBody>
        </p:sp>
      </p:grpSp>
      <p:grpSp>
        <p:nvGrpSpPr>
          <p:cNvPr id="4" name="Group 17"/>
          <p:cNvGrpSpPr>
            <a:grpSpLocks/>
          </p:cNvGrpSpPr>
          <p:nvPr/>
        </p:nvGrpSpPr>
        <p:grpSpPr bwMode="auto">
          <a:xfrm>
            <a:off x="5051425" y="4157464"/>
            <a:ext cx="433388" cy="701675"/>
            <a:chOff x="1886" y="3072"/>
            <a:chExt cx="273" cy="442"/>
          </a:xfrm>
        </p:grpSpPr>
        <p:sp>
          <p:nvSpPr>
            <p:cNvPr id="311314" name="Text Box 18"/>
            <p:cNvSpPr txBox="1">
              <a:spLocks noChangeArrowheads="1"/>
            </p:cNvSpPr>
            <p:nvPr/>
          </p:nvSpPr>
          <p:spPr bwMode="auto">
            <a:xfrm>
              <a:off x="1886" y="3110"/>
              <a:ext cx="273" cy="404"/>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3600" dirty="0">
                  <a:effectLst>
                    <a:outerShdw blurRad="38100" dist="38100" dir="2700000" algn="tl">
                      <a:srgbClr val="000000"/>
                    </a:outerShdw>
                  </a:effectLst>
                </a:rPr>
                <a:t>2</a:t>
              </a:r>
            </a:p>
          </p:txBody>
        </p:sp>
        <p:sp>
          <p:nvSpPr>
            <p:cNvPr id="311315" name="Line 19"/>
            <p:cNvSpPr>
              <a:spLocks noChangeShapeType="1"/>
            </p:cNvSpPr>
            <p:nvPr/>
          </p:nvSpPr>
          <p:spPr bwMode="auto">
            <a:xfrm>
              <a:off x="2016" y="3072"/>
              <a:ext cx="0" cy="144"/>
            </a:xfrm>
            <a:prstGeom prst="line">
              <a:avLst/>
            </a:prstGeom>
            <a:noFill/>
            <a:ln w="28575">
              <a:solidFill>
                <a:srgbClr val="FF00FF"/>
              </a:solidFill>
              <a:round/>
              <a:headEnd/>
              <a:tailEnd/>
            </a:ln>
            <a:effectLst>
              <a:outerShdw dist="35921" dir="2700000" algn="ctr" rotWithShape="0">
                <a:srgbClr val="000000"/>
              </a:outerShdw>
            </a:effectLst>
          </p:spPr>
          <p:txBody>
            <a:bodyPr wrap="none" anchor="ctr"/>
            <a:lstStyle/>
            <a:p>
              <a:endParaRPr lang="zh-TW" altLang="en-US"/>
            </a:p>
          </p:txBody>
        </p:sp>
      </p:grpSp>
      <p:grpSp>
        <p:nvGrpSpPr>
          <p:cNvPr id="5" name="Group 20"/>
          <p:cNvGrpSpPr>
            <a:grpSpLocks/>
          </p:cNvGrpSpPr>
          <p:nvPr/>
        </p:nvGrpSpPr>
        <p:grpSpPr bwMode="auto">
          <a:xfrm>
            <a:off x="6096000" y="4157464"/>
            <a:ext cx="990600" cy="701675"/>
            <a:chOff x="2544" y="3072"/>
            <a:chExt cx="624" cy="442"/>
          </a:xfrm>
        </p:grpSpPr>
        <p:sp>
          <p:nvSpPr>
            <p:cNvPr id="311317" name="Text Box 21"/>
            <p:cNvSpPr txBox="1">
              <a:spLocks noChangeArrowheads="1"/>
            </p:cNvSpPr>
            <p:nvPr/>
          </p:nvSpPr>
          <p:spPr bwMode="auto">
            <a:xfrm>
              <a:off x="2544" y="3110"/>
              <a:ext cx="624" cy="404"/>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eaLnBrk="0" hangingPunct="0"/>
              <a:r>
                <a:rPr kumimoji="0" lang="zh-TW" altLang="en-US" sz="3600">
                  <a:effectLst>
                    <a:outerShdw blurRad="38100" dist="38100" dir="2700000" algn="tl">
                      <a:srgbClr val="000000"/>
                    </a:outerShdw>
                  </a:effectLst>
                </a:rPr>
                <a:t>3 ...</a:t>
              </a:r>
            </a:p>
          </p:txBody>
        </p:sp>
        <p:sp>
          <p:nvSpPr>
            <p:cNvPr id="311318" name="Line 22"/>
            <p:cNvSpPr>
              <a:spLocks noChangeShapeType="1"/>
            </p:cNvSpPr>
            <p:nvPr/>
          </p:nvSpPr>
          <p:spPr bwMode="auto">
            <a:xfrm>
              <a:off x="2640" y="3072"/>
              <a:ext cx="0" cy="144"/>
            </a:xfrm>
            <a:prstGeom prst="line">
              <a:avLst/>
            </a:prstGeom>
            <a:noFill/>
            <a:ln w="28575">
              <a:solidFill>
                <a:srgbClr val="FF00FF"/>
              </a:solidFill>
              <a:round/>
              <a:headEnd/>
              <a:tailEnd/>
            </a:ln>
            <a:effectLst>
              <a:outerShdw dist="35921" dir="2700000" algn="ctr" rotWithShape="0">
                <a:srgbClr val="000000"/>
              </a:outerShdw>
            </a:effectLst>
          </p:spPr>
          <p:txBody>
            <a:bodyPr wrap="none" anchor="ctr"/>
            <a:lstStyle/>
            <a:p>
              <a:endParaRPr lang="zh-TW" altLang="en-US"/>
            </a:p>
          </p:txBody>
        </p:sp>
      </p:grpSp>
      <p:sp>
        <p:nvSpPr>
          <p:cNvPr id="311319" name="Rectangle 23"/>
          <p:cNvSpPr>
            <a:spLocks noGrp="1" noChangeArrowheads="1"/>
          </p:cNvSpPr>
          <p:nvPr>
            <p:ph type="title"/>
          </p:nvPr>
        </p:nvSpPr>
        <p:spPr>
          <a:xfrm>
            <a:off x="228600" y="282352"/>
            <a:ext cx="8763000" cy="113042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Discrete Random Variable</a:t>
            </a:r>
          </a:p>
        </p:txBody>
      </p:sp>
      <p:sp>
        <p:nvSpPr>
          <p:cNvPr id="311320" name="AutoShape 24">
            <a:hlinkClick r:id="rId2" action="ppaction://hlinksldjump" highlightClick="1"/>
          </p:cNvPr>
          <p:cNvSpPr>
            <a:spLocks noChangeArrowheads="1"/>
          </p:cNvSpPr>
          <p:nvPr/>
        </p:nvSpPr>
        <p:spPr bwMode="auto">
          <a:xfrm>
            <a:off x="8459788" y="5949950"/>
            <a:ext cx="503237" cy="504825"/>
          </a:xfrm>
          <a:prstGeom prst="actionButtonReturn">
            <a:avLst/>
          </a:prstGeom>
          <a:solidFill>
            <a:schemeClr val="folHlink"/>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grpSp>
        <p:nvGrpSpPr>
          <p:cNvPr id="6" name="Group 31"/>
          <p:cNvGrpSpPr>
            <a:grpSpLocks/>
          </p:cNvGrpSpPr>
          <p:nvPr/>
        </p:nvGrpSpPr>
        <p:grpSpPr bwMode="auto">
          <a:xfrm>
            <a:off x="3131840" y="4362995"/>
            <a:ext cx="4073525" cy="641350"/>
            <a:chOff x="2018" y="3249"/>
            <a:chExt cx="2566" cy="404"/>
          </a:xfrm>
          <a:solidFill>
            <a:schemeClr val="bg2">
              <a:lumMod val="90000"/>
              <a:lumOff val="10000"/>
            </a:schemeClr>
          </a:solidFill>
        </p:grpSpPr>
        <p:sp>
          <p:nvSpPr>
            <p:cNvPr id="311322" name="Text Box 26"/>
            <p:cNvSpPr txBox="1">
              <a:spLocks noChangeArrowheads="1"/>
            </p:cNvSpPr>
            <p:nvPr/>
          </p:nvSpPr>
          <p:spPr bwMode="auto">
            <a:xfrm>
              <a:off x="2018" y="3249"/>
              <a:ext cx="273" cy="404"/>
            </a:xfrm>
            <a:prstGeom prst="rect">
              <a:avLst/>
            </a:prstGeom>
            <a:grp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3600">
                  <a:effectLst>
                    <a:outerShdw blurRad="38100" dist="38100" dir="2700000" algn="tl">
                      <a:srgbClr val="000000"/>
                    </a:outerShdw>
                  </a:effectLst>
                </a:rPr>
                <a:t>0</a:t>
              </a:r>
            </a:p>
          </p:txBody>
        </p:sp>
        <p:sp>
          <p:nvSpPr>
            <p:cNvPr id="311324" name="Text Box 28"/>
            <p:cNvSpPr txBox="1">
              <a:spLocks noChangeArrowheads="1"/>
            </p:cNvSpPr>
            <p:nvPr/>
          </p:nvSpPr>
          <p:spPr bwMode="auto">
            <a:xfrm>
              <a:off x="2441" y="3249"/>
              <a:ext cx="517" cy="404"/>
            </a:xfrm>
            <a:prstGeom prst="rect">
              <a:avLst/>
            </a:prstGeom>
            <a:grp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600">
                  <a:effectLst>
                    <a:outerShdw blurRad="38100" dist="38100" dir="2700000" algn="tl">
                      <a:srgbClr val="000000"/>
                    </a:outerShdw>
                  </a:effectLst>
                </a:rPr>
                <a:t>1.1</a:t>
              </a:r>
            </a:p>
          </p:txBody>
        </p:sp>
        <p:sp>
          <p:nvSpPr>
            <p:cNvPr id="311325" name="Text Box 29"/>
            <p:cNvSpPr txBox="1">
              <a:spLocks noChangeArrowheads="1"/>
            </p:cNvSpPr>
            <p:nvPr/>
          </p:nvSpPr>
          <p:spPr bwMode="auto">
            <a:xfrm>
              <a:off x="3061" y="3249"/>
              <a:ext cx="517" cy="404"/>
            </a:xfrm>
            <a:prstGeom prst="rect">
              <a:avLst/>
            </a:prstGeom>
            <a:grp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600">
                  <a:effectLst>
                    <a:outerShdw blurRad="38100" dist="38100" dir="2700000" algn="tl">
                      <a:srgbClr val="000000"/>
                    </a:outerShdw>
                  </a:effectLst>
                </a:rPr>
                <a:t>2.2</a:t>
              </a:r>
            </a:p>
          </p:txBody>
        </p:sp>
        <p:sp>
          <p:nvSpPr>
            <p:cNvPr id="311326" name="Text Box 30"/>
            <p:cNvSpPr txBox="1">
              <a:spLocks noChangeArrowheads="1"/>
            </p:cNvSpPr>
            <p:nvPr/>
          </p:nvSpPr>
          <p:spPr bwMode="auto">
            <a:xfrm>
              <a:off x="3742" y="3249"/>
              <a:ext cx="842" cy="404"/>
            </a:xfrm>
            <a:prstGeom prst="rect">
              <a:avLst/>
            </a:prstGeom>
            <a:grp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600" dirty="0">
                  <a:effectLst>
                    <a:outerShdw blurRad="38100" dist="38100" dir="2700000" algn="tl">
                      <a:srgbClr val="000000"/>
                    </a:outerShdw>
                  </a:effectLst>
                </a:rPr>
                <a:t>3.3 …</a:t>
              </a:r>
            </a:p>
          </p:txBody>
        </p:sp>
      </p:grpSp>
      <p:sp>
        <p:nvSpPr>
          <p:cNvPr id="32" name="Text Box 9"/>
          <p:cNvSpPr txBox="1">
            <a:spLocks noChangeArrowheads="1"/>
          </p:cNvSpPr>
          <p:nvPr/>
        </p:nvSpPr>
        <p:spPr bwMode="auto">
          <a:xfrm>
            <a:off x="899592" y="5445224"/>
            <a:ext cx="7488832" cy="1323439"/>
          </a:xfrm>
          <a:prstGeom prst="rect">
            <a:avLst/>
          </a:prstGeom>
          <a:noFill/>
          <a:ln w="9525">
            <a:noFill/>
            <a:miter lim="800000"/>
            <a:headEnd/>
            <a:tailEnd/>
          </a:ln>
          <a:effectLst/>
        </p:spPr>
        <p:txBody>
          <a:bodyPr wrap="square" anchor="ctr">
            <a:spAutoFit/>
          </a:bodyPr>
          <a:lstStyle/>
          <a:p>
            <a:pPr eaLnBrk="0" hangingPunct="0"/>
            <a:r>
              <a:rPr kumimoji="0" lang="en-US" altLang="zh-TW" sz="4000" dirty="0" smtClean="0">
                <a:effectLst>
                  <a:outerShdw blurRad="38100" dist="38100" dir="2700000" algn="tl">
                    <a:srgbClr val="000000"/>
                  </a:outerShdw>
                </a:effectLst>
              </a:rPr>
              <a:t>E.g. values on the rolling of 2 dices: 2, 3, 4, …, 12</a:t>
            </a:r>
            <a:endParaRPr kumimoji="0" lang="en-US" altLang="zh-TW" sz="40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1299"/>
                                        </p:tgtEl>
                                        <p:attrNameLst>
                                          <p:attrName>style.visibility</p:attrName>
                                        </p:attrNameLst>
                                      </p:cBhvr>
                                      <p:to>
                                        <p:strVal val="visible"/>
                                      </p:to>
                                    </p:set>
                                    <p:anim calcmode="lin" valueType="num">
                                      <p:cBhvr additive="base">
                                        <p:cTn id="7" dur="500" fill="hold"/>
                                        <p:tgtEl>
                                          <p:spTgt spid="311299"/>
                                        </p:tgtEl>
                                        <p:attrNameLst>
                                          <p:attrName>ppt_x</p:attrName>
                                        </p:attrNameLst>
                                      </p:cBhvr>
                                      <p:tavLst>
                                        <p:tav tm="0">
                                          <p:val>
                                            <p:strVal val="0-#ppt_w/2"/>
                                          </p:val>
                                        </p:tav>
                                        <p:tav tm="100000">
                                          <p:val>
                                            <p:strVal val="#ppt_x"/>
                                          </p:val>
                                        </p:tav>
                                      </p:tavLst>
                                    </p:anim>
                                    <p:anim calcmode="lin" valueType="num">
                                      <p:cBhvr additive="base">
                                        <p:cTn id="8" dur="500" fill="hold"/>
                                        <p:tgtEl>
                                          <p:spTgt spid="3112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1300"/>
                                        </p:tgtEl>
                                        <p:attrNameLst>
                                          <p:attrName>style.visibility</p:attrName>
                                        </p:attrNameLst>
                                      </p:cBhvr>
                                      <p:to>
                                        <p:strVal val="visible"/>
                                      </p:to>
                                    </p:set>
                                    <p:anim calcmode="lin" valueType="num">
                                      <p:cBhvr additive="base">
                                        <p:cTn id="12" dur="500" fill="hold"/>
                                        <p:tgtEl>
                                          <p:spTgt spid="311300"/>
                                        </p:tgtEl>
                                        <p:attrNameLst>
                                          <p:attrName>ppt_x</p:attrName>
                                        </p:attrNameLst>
                                      </p:cBhvr>
                                      <p:tavLst>
                                        <p:tav tm="0">
                                          <p:val>
                                            <p:strVal val="0-#ppt_w/2"/>
                                          </p:val>
                                        </p:tav>
                                        <p:tav tm="100000">
                                          <p:val>
                                            <p:strVal val="#ppt_x"/>
                                          </p:val>
                                        </p:tav>
                                      </p:tavLst>
                                    </p:anim>
                                    <p:anim calcmode="lin" valueType="num">
                                      <p:cBhvr additive="base">
                                        <p:cTn id="13" dur="500" fill="hold"/>
                                        <p:tgtEl>
                                          <p:spTgt spid="31130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par>
                          <p:cTn id="17" fill="hold">
                            <p:stCondLst>
                              <p:cond delay="1500"/>
                            </p:stCondLst>
                            <p:childTnLst>
                              <p:par>
                                <p:cTn id="18" presetID="4" presetClass="entr" presetSubtype="32" fill="hold" grpId="0" nodeType="afterEffect">
                                  <p:stCondLst>
                                    <p:cond delay="0"/>
                                  </p:stCondLst>
                                  <p:childTnLst>
                                    <p:set>
                                      <p:cBhvr>
                                        <p:cTn id="19" dur="1" fill="hold">
                                          <p:stCondLst>
                                            <p:cond delay="0"/>
                                          </p:stCondLst>
                                        </p:cTn>
                                        <p:tgtEl>
                                          <p:spTgt spid="311304"/>
                                        </p:tgtEl>
                                        <p:attrNameLst>
                                          <p:attrName>style.visibility</p:attrName>
                                        </p:attrNameLst>
                                      </p:cBhvr>
                                      <p:to>
                                        <p:strVal val="visible"/>
                                      </p:to>
                                    </p:set>
                                    <p:animEffect transition="in" filter="box(out)">
                                      <p:cBhvr>
                                        <p:cTn id="20" dur="500"/>
                                        <p:tgtEl>
                                          <p:spTgt spid="31130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1301"/>
                                        </p:tgtEl>
                                        <p:attrNameLst>
                                          <p:attrName>style.visibility</p:attrName>
                                        </p:attrNameLst>
                                      </p:cBhvr>
                                      <p:to>
                                        <p:strVal val="visible"/>
                                      </p:to>
                                    </p:set>
                                    <p:anim calcmode="lin" valueType="num">
                                      <p:cBhvr additive="base">
                                        <p:cTn id="25" dur="500" fill="hold"/>
                                        <p:tgtEl>
                                          <p:spTgt spid="311301"/>
                                        </p:tgtEl>
                                        <p:attrNameLst>
                                          <p:attrName>ppt_x</p:attrName>
                                        </p:attrNameLst>
                                      </p:cBhvr>
                                      <p:tavLst>
                                        <p:tav tm="0">
                                          <p:val>
                                            <p:strVal val="0-#ppt_w/2"/>
                                          </p:val>
                                        </p:tav>
                                        <p:tav tm="100000">
                                          <p:val>
                                            <p:strVal val="#ppt_x"/>
                                          </p:val>
                                        </p:tav>
                                      </p:tavLst>
                                    </p:anim>
                                    <p:anim calcmode="lin" valueType="num">
                                      <p:cBhvr additive="base">
                                        <p:cTn id="26" dur="500" fill="hold"/>
                                        <p:tgtEl>
                                          <p:spTgt spid="311301"/>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3"/>
                                        </p:tgtEl>
                                        <p:attrNameLst>
                                          <p:attrName>style.visibility</p:attrName>
                                        </p:attrNameLst>
                                      </p:cBhvr>
                                      <p:to>
                                        <p:strVal val="visible"/>
                                      </p:to>
                                    </p:se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311302"/>
                                        </p:tgtEl>
                                        <p:attrNameLst>
                                          <p:attrName>style.visibility</p:attrName>
                                        </p:attrNameLst>
                                      </p:cBhvr>
                                      <p:to>
                                        <p:strVal val="visible"/>
                                      </p:to>
                                    </p:set>
                                    <p:anim calcmode="lin" valueType="num">
                                      <p:cBhvr additive="base">
                                        <p:cTn id="33" dur="500" fill="hold"/>
                                        <p:tgtEl>
                                          <p:spTgt spid="311302"/>
                                        </p:tgtEl>
                                        <p:attrNameLst>
                                          <p:attrName>ppt_x</p:attrName>
                                        </p:attrNameLst>
                                      </p:cBhvr>
                                      <p:tavLst>
                                        <p:tav tm="0">
                                          <p:val>
                                            <p:strVal val="0-#ppt_w/2"/>
                                          </p:val>
                                        </p:tav>
                                        <p:tav tm="100000">
                                          <p:val>
                                            <p:strVal val="#ppt_x"/>
                                          </p:val>
                                        </p:tav>
                                      </p:tavLst>
                                    </p:anim>
                                    <p:anim calcmode="lin" valueType="num">
                                      <p:cBhvr additive="base">
                                        <p:cTn id="34" dur="500" fill="hold"/>
                                        <p:tgtEl>
                                          <p:spTgt spid="31130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par>
                          <p:cTn id="38" fill="hold">
                            <p:stCondLst>
                              <p:cond delay="2000"/>
                            </p:stCondLst>
                            <p:childTnLst>
                              <p:par>
                                <p:cTn id="39" presetID="2" presetClass="entr" presetSubtype="8" fill="hold" grpId="0" nodeType="afterEffect">
                                  <p:stCondLst>
                                    <p:cond delay="0"/>
                                  </p:stCondLst>
                                  <p:childTnLst>
                                    <p:set>
                                      <p:cBhvr>
                                        <p:cTn id="40" dur="1" fill="hold">
                                          <p:stCondLst>
                                            <p:cond delay="0"/>
                                          </p:stCondLst>
                                        </p:cTn>
                                        <p:tgtEl>
                                          <p:spTgt spid="311303"/>
                                        </p:tgtEl>
                                        <p:attrNameLst>
                                          <p:attrName>style.visibility</p:attrName>
                                        </p:attrNameLst>
                                      </p:cBhvr>
                                      <p:to>
                                        <p:strVal val="visible"/>
                                      </p:to>
                                    </p:set>
                                    <p:anim calcmode="lin" valueType="num">
                                      <p:cBhvr additive="base">
                                        <p:cTn id="41" dur="500" fill="hold"/>
                                        <p:tgtEl>
                                          <p:spTgt spid="311303"/>
                                        </p:tgtEl>
                                        <p:attrNameLst>
                                          <p:attrName>ppt_x</p:attrName>
                                        </p:attrNameLst>
                                      </p:cBhvr>
                                      <p:tavLst>
                                        <p:tav tm="0">
                                          <p:val>
                                            <p:strVal val="0-#ppt_w/2"/>
                                          </p:val>
                                        </p:tav>
                                        <p:tav tm="100000">
                                          <p:val>
                                            <p:strVal val="#ppt_x"/>
                                          </p:val>
                                        </p:tav>
                                      </p:tavLst>
                                    </p:anim>
                                    <p:anim calcmode="lin" valueType="num">
                                      <p:cBhvr additive="base">
                                        <p:cTn id="42" dur="500" fill="hold"/>
                                        <p:tgtEl>
                                          <p:spTgt spid="311303"/>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1" presetClass="entr" presetSubtype="0" fill="hold" nodeType="afterEffect">
                                  <p:stCondLst>
                                    <p:cond delay="0"/>
                                  </p:stCondLst>
                                  <p:childTnLst>
                                    <p:set>
                                      <p:cBhvr>
                                        <p:cTn id="45" dur="1" fill="hold">
                                          <p:stCondLst>
                                            <p:cond delay="499"/>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311305"/>
                                        </p:tgtEl>
                                        <p:attrNameLst>
                                          <p:attrName>style.visibility</p:attrName>
                                        </p:attrNameLst>
                                      </p:cBhvr>
                                      <p:to>
                                        <p:strVal val="visible"/>
                                      </p:to>
                                    </p:set>
                                    <p:animEffect transition="in" filter="box(out)">
                                      <p:cBhvr>
                                        <p:cTn id="55" dur="500"/>
                                        <p:tgtEl>
                                          <p:spTgt spid="31130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ox(out)">
                                      <p:cBhvr>
                                        <p:cTn id="6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animBg="1"/>
      <p:bldP spid="311300" grpId="0" animBg="1"/>
      <p:bldP spid="311301" grpId="0" animBg="1"/>
      <p:bldP spid="311302" grpId="0" animBg="1"/>
      <p:bldP spid="311303" grpId="0" animBg="1"/>
      <p:bldP spid="311304" grpId="0" autoUpdateAnimBg="0"/>
      <p:bldP spid="311305" grpId="0" autoUpdateAnimBg="0"/>
      <p:bldP spid="32"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0"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1AC98B7-8AC6-489A-AEC5-26C589178E9D}" type="slidenum">
              <a:rPr kumimoji="1" lang="zh-TW" altLang="en-US">
                <a:effectLst>
                  <a:outerShdw blurRad="38100" dist="38100" dir="2700000" algn="tl">
                    <a:srgbClr val="000000"/>
                  </a:outerShdw>
                </a:effectLst>
                <a:ea typeface="華康細圓體" pitchFamily="49" charset="-120"/>
                <a:cs typeface="+mj-cs"/>
              </a:rPr>
              <a:pPr>
                <a:defRPr/>
              </a:pPr>
              <a:t>125</a:t>
            </a:fld>
            <a:endParaRPr kumimoji="1" lang="en-US" altLang="zh-TW">
              <a:effectLst>
                <a:outerShdw blurRad="38100" dist="38100" dir="2700000" algn="tl">
                  <a:srgbClr val="000000"/>
                </a:outerShdw>
              </a:effectLst>
              <a:ea typeface="華康細圓體" pitchFamily="49" charset="-120"/>
              <a:cs typeface="+mj-cs"/>
            </a:endParaRPr>
          </a:p>
        </p:txBody>
      </p:sp>
      <p:sp>
        <p:nvSpPr>
          <p:cNvPr id="312336" name="Rectangle 16"/>
          <p:cNvSpPr>
            <a:spLocks noChangeArrowheads="1"/>
          </p:cNvSpPr>
          <p:nvPr/>
        </p:nvSpPr>
        <p:spPr bwMode="auto">
          <a:xfrm>
            <a:off x="2051720" y="4133109"/>
            <a:ext cx="5502275" cy="304800"/>
          </a:xfrm>
          <a:prstGeom prst="rect">
            <a:avLst/>
          </a:prstGeom>
          <a:solidFill>
            <a:schemeClr val="tx1"/>
          </a:solidFill>
          <a:ln w="2857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2334" name="Rectangle 14"/>
          <p:cNvSpPr>
            <a:spLocks noChangeArrowheads="1"/>
          </p:cNvSpPr>
          <p:nvPr/>
        </p:nvSpPr>
        <p:spPr bwMode="auto">
          <a:xfrm>
            <a:off x="2051050" y="4145756"/>
            <a:ext cx="2911475" cy="304800"/>
          </a:xfrm>
          <a:prstGeom prst="rect">
            <a:avLst/>
          </a:prstGeom>
          <a:solidFill>
            <a:schemeClr val="tx1"/>
          </a:solidFill>
          <a:ln w="2857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2333" name="Rectangle 13"/>
          <p:cNvSpPr>
            <a:spLocks noChangeArrowheads="1"/>
          </p:cNvSpPr>
          <p:nvPr/>
        </p:nvSpPr>
        <p:spPr bwMode="auto">
          <a:xfrm>
            <a:off x="2051050" y="4145756"/>
            <a:ext cx="1539875" cy="304800"/>
          </a:xfrm>
          <a:prstGeom prst="rect">
            <a:avLst/>
          </a:prstGeom>
          <a:solidFill>
            <a:schemeClr val="tx1"/>
          </a:solidFill>
          <a:ln w="2857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2332" name="Rectangle 12"/>
          <p:cNvSpPr>
            <a:spLocks noChangeArrowheads="1"/>
          </p:cNvSpPr>
          <p:nvPr/>
        </p:nvSpPr>
        <p:spPr bwMode="auto">
          <a:xfrm>
            <a:off x="2051050" y="4145756"/>
            <a:ext cx="777875" cy="304800"/>
          </a:xfrm>
          <a:prstGeom prst="rect">
            <a:avLst/>
          </a:prstGeom>
          <a:solidFill>
            <a:schemeClr val="tx1"/>
          </a:solidFill>
          <a:ln w="2857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2322" name="Rectangle 2"/>
          <p:cNvSpPr>
            <a:spLocks noGrp="1" noChangeArrowheads="1"/>
          </p:cNvSpPr>
          <p:nvPr>
            <p:ph type="body" idx="1"/>
          </p:nvPr>
        </p:nvSpPr>
        <p:spPr>
          <a:xfrm>
            <a:off x="264221" y="1181350"/>
            <a:ext cx="8713092" cy="1760984"/>
          </a:xfrm>
          <a:noFill/>
          <a:ln/>
          <a:effectLst/>
        </p:spPr>
        <p:txBody>
          <a:bodyPr/>
          <a:lstStyle/>
          <a:p>
            <a:pPr>
              <a:lnSpc>
                <a:spcPct val="80000"/>
              </a:lnSpc>
              <a:buFont typeface="Wingdings" pitchFamily="2" charset="2"/>
              <a:buNone/>
            </a:pPr>
            <a:r>
              <a:rPr lang="en-US" altLang="zh-TW" dirty="0"/>
              <a:t>A random variable is continuous if it can assume an </a:t>
            </a:r>
            <a:r>
              <a:rPr lang="en-US" altLang="zh-TW" b="1" dirty="0">
                <a:solidFill>
                  <a:schemeClr val="hlink"/>
                </a:solidFill>
              </a:rPr>
              <a:t>uncountable</a:t>
            </a:r>
            <a:r>
              <a:rPr lang="en-US" altLang="zh-TW" dirty="0"/>
              <a:t> number of values.</a:t>
            </a:r>
            <a:endParaRPr lang="en-US" altLang="zh-TW" b="1" dirty="0"/>
          </a:p>
        </p:txBody>
      </p:sp>
      <p:sp>
        <p:nvSpPr>
          <p:cNvPr id="312323" name="Line 3"/>
          <p:cNvSpPr>
            <a:spLocks noChangeShapeType="1"/>
          </p:cNvSpPr>
          <p:nvPr/>
        </p:nvSpPr>
        <p:spPr bwMode="auto">
          <a:xfrm flipV="1">
            <a:off x="1990724" y="4433515"/>
            <a:ext cx="5893643" cy="17041"/>
          </a:xfrm>
          <a:prstGeom prst="line">
            <a:avLst/>
          </a:prstGeom>
          <a:noFill/>
          <a:ln w="28575">
            <a:solidFill>
              <a:srgbClr val="FF00FF"/>
            </a:solidFill>
            <a:round/>
            <a:headEnd/>
            <a:tailEnd/>
          </a:ln>
          <a:effectLst>
            <a:outerShdw dist="35921" dir="2700000" algn="ctr" rotWithShape="0">
              <a:srgbClr val="000000"/>
            </a:outerShdw>
          </a:effectLst>
        </p:spPr>
        <p:txBody>
          <a:bodyPr wrap="none" anchor="ctr"/>
          <a:lstStyle/>
          <a:p>
            <a:endParaRPr lang="zh-TW" altLang="en-US"/>
          </a:p>
        </p:txBody>
      </p:sp>
      <p:sp>
        <p:nvSpPr>
          <p:cNvPr id="312324" name="Text Box 4"/>
          <p:cNvSpPr txBox="1">
            <a:spLocks noChangeArrowheads="1"/>
          </p:cNvSpPr>
          <p:nvPr/>
        </p:nvSpPr>
        <p:spPr bwMode="auto">
          <a:xfrm>
            <a:off x="1690688" y="4356894"/>
            <a:ext cx="433387" cy="641350"/>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3600" dirty="0">
                <a:effectLst>
                  <a:outerShdw blurRad="38100" dist="38100" dir="2700000" algn="tl">
                    <a:srgbClr val="000000"/>
                  </a:outerShdw>
                </a:effectLst>
              </a:rPr>
              <a:t>0</a:t>
            </a:r>
          </a:p>
        </p:txBody>
      </p:sp>
      <p:sp>
        <p:nvSpPr>
          <p:cNvPr id="312325" name="Text Box 5"/>
          <p:cNvSpPr txBox="1">
            <a:spLocks noChangeArrowheads="1"/>
          </p:cNvSpPr>
          <p:nvPr/>
        </p:nvSpPr>
        <p:spPr bwMode="auto">
          <a:xfrm>
            <a:off x="4746625" y="4390231"/>
            <a:ext cx="433388" cy="641350"/>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3600" dirty="0">
                <a:effectLst>
                  <a:outerShdw blurRad="38100" dist="38100" dir="2700000" algn="tl">
                    <a:srgbClr val="000000"/>
                  </a:outerShdw>
                </a:effectLst>
              </a:rPr>
              <a:t>1</a:t>
            </a:r>
          </a:p>
        </p:txBody>
      </p:sp>
      <p:sp>
        <p:nvSpPr>
          <p:cNvPr id="312326" name="Text Box 6"/>
          <p:cNvSpPr txBox="1">
            <a:spLocks noChangeArrowheads="1"/>
          </p:cNvSpPr>
          <p:nvPr/>
        </p:nvSpPr>
        <p:spPr bwMode="auto">
          <a:xfrm>
            <a:off x="3162300" y="4358481"/>
            <a:ext cx="857250" cy="641350"/>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3600">
                <a:effectLst>
                  <a:outerShdw blurRad="38100" dist="38100" dir="2700000" algn="tl">
                    <a:srgbClr val="000000"/>
                  </a:outerShdw>
                </a:effectLst>
              </a:rPr>
              <a:t>1/2</a:t>
            </a:r>
          </a:p>
        </p:txBody>
      </p:sp>
      <p:sp>
        <p:nvSpPr>
          <p:cNvPr id="312327" name="Text Box 7"/>
          <p:cNvSpPr txBox="1">
            <a:spLocks noChangeArrowheads="1"/>
          </p:cNvSpPr>
          <p:nvPr/>
        </p:nvSpPr>
        <p:spPr bwMode="auto">
          <a:xfrm>
            <a:off x="2568575" y="4390231"/>
            <a:ext cx="708025" cy="519113"/>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sz="2800">
                <a:effectLst>
                  <a:outerShdw blurRad="38100" dist="38100" dir="2700000" algn="tl">
                    <a:srgbClr val="000000"/>
                  </a:outerShdw>
                </a:effectLst>
              </a:rPr>
              <a:t>1/4</a:t>
            </a:r>
          </a:p>
        </p:txBody>
      </p:sp>
      <p:sp>
        <p:nvSpPr>
          <p:cNvPr id="312328" name="Text Box 8"/>
          <p:cNvSpPr txBox="1">
            <a:spLocks noChangeArrowheads="1"/>
          </p:cNvSpPr>
          <p:nvPr/>
        </p:nvSpPr>
        <p:spPr bwMode="auto">
          <a:xfrm>
            <a:off x="2056660" y="4449247"/>
            <a:ext cx="612668" cy="369332"/>
          </a:xfrm>
          <a:prstGeom prst="rect">
            <a:avLst/>
          </a:prstGeom>
          <a:noFill/>
          <a:ln w="952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zh-TW" altLang="en-US" b="1" dirty="0">
                <a:effectLst>
                  <a:outerShdw blurRad="38100" dist="38100" dir="2700000" algn="tl">
                    <a:srgbClr val="000000"/>
                  </a:outerShdw>
                </a:effectLst>
              </a:rPr>
              <a:t>1</a:t>
            </a:r>
            <a:r>
              <a:rPr kumimoji="0" lang="zh-TW" altLang="en-US" b="1" dirty="0" smtClean="0">
                <a:effectLst>
                  <a:outerShdw blurRad="38100" dist="38100" dir="2700000" algn="tl">
                    <a:srgbClr val="000000"/>
                  </a:outerShdw>
                </a:effectLst>
              </a:rPr>
              <a:t>/</a:t>
            </a:r>
            <a:r>
              <a:rPr kumimoji="0" lang="en-US" altLang="zh-TW" b="1" dirty="0" smtClean="0">
                <a:effectLst>
                  <a:outerShdw blurRad="38100" dist="38100" dir="2700000" algn="tl">
                    <a:srgbClr val="000000"/>
                  </a:outerShdw>
                </a:effectLst>
              </a:rPr>
              <a:t>8</a:t>
            </a:r>
            <a:endParaRPr kumimoji="0" lang="zh-TW" altLang="en-US" dirty="0">
              <a:effectLst>
                <a:outerShdw blurRad="38100" dist="38100" dir="2700000" algn="tl">
                  <a:srgbClr val="000000"/>
                </a:outerShdw>
              </a:effectLst>
            </a:endParaRPr>
          </a:p>
        </p:txBody>
      </p:sp>
      <p:sp>
        <p:nvSpPr>
          <p:cNvPr id="312330" name="Text Box 10"/>
          <p:cNvSpPr txBox="1">
            <a:spLocks noChangeArrowheads="1"/>
          </p:cNvSpPr>
          <p:nvPr/>
        </p:nvSpPr>
        <p:spPr bwMode="auto">
          <a:xfrm>
            <a:off x="468313" y="2855270"/>
            <a:ext cx="8137525" cy="1311275"/>
          </a:xfrm>
          <a:prstGeom prst="rect">
            <a:avLst/>
          </a:prstGeom>
          <a:noFill/>
          <a:ln w="9525">
            <a:noFill/>
            <a:miter lim="800000"/>
            <a:headEnd/>
            <a:tailEnd/>
          </a:ln>
          <a:effectLst/>
        </p:spPr>
        <p:txBody>
          <a:bodyPr anchor="ctr">
            <a:spAutoFit/>
          </a:bodyPr>
          <a:lstStyle/>
          <a:p>
            <a:pPr eaLnBrk="0" hangingPunct="0"/>
            <a:r>
              <a:rPr kumimoji="0" lang="en-US" altLang="zh-TW" sz="4000">
                <a:effectLst>
                  <a:outerShdw blurRad="38100" dist="38100" dir="2700000" algn="tl">
                    <a:srgbClr val="000000"/>
                  </a:outerShdw>
                </a:effectLst>
              </a:rPr>
              <a:t>After the first value is defined, any number can be the next one</a:t>
            </a:r>
          </a:p>
        </p:txBody>
      </p:sp>
      <p:sp>
        <p:nvSpPr>
          <p:cNvPr id="312331" name="Rectangle 11"/>
          <p:cNvSpPr>
            <a:spLocks noChangeArrowheads="1"/>
          </p:cNvSpPr>
          <p:nvPr/>
        </p:nvSpPr>
        <p:spPr bwMode="auto">
          <a:xfrm>
            <a:off x="2066925" y="4145756"/>
            <a:ext cx="304800" cy="304800"/>
          </a:xfrm>
          <a:prstGeom prst="rect">
            <a:avLst/>
          </a:prstGeom>
          <a:solidFill>
            <a:schemeClr val="tx1"/>
          </a:solidFill>
          <a:ln w="28575">
            <a:solidFill>
              <a:srgbClr val="FF00FF"/>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12335" name="Text Box 15"/>
          <p:cNvSpPr txBox="1">
            <a:spLocks noChangeArrowheads="1"/>
          </p:cNvSpPr>
          <p:nvPr/>
        </p:nvSpPr>
        <p:spPr bwMode="auto">
          <a:xfrm>
            <a:off x="395288" y="4887565"/>
            <a:ext cx="8582025" cy="701675"/>
          </a:xfrm>
          <a:prstGeom prst="rect">
            <a:avLst/>
          </a:prstGeom>
          <a:noFill/>
          <a:ln w="9525">
            <a:noFill/>
            <a:miter lim="800000"/>
            <a:headEnd/>
            <a:tailEnd/>
          </a:ln>
          <a:effectLst/>
        </p:spPr>
        <p:txBody>
          <a:bodyPr anchor="ctr">
            <a:spAutoFit/>
          </a:bodyPr>
          <a:lstStyle/>
          <a:p>
            <a:pPr eaLnBrk="0" hangingPunct="0"/>
            <a:r>
              <a:rPr kumimoji="0" lang="en-US" altLang="zh-TW" sz="4000" dirty="0">
                <a:effectLst>
                  <a:outerShdw blurRad="38100" dist="38100" dir="2700000" algn="tl">
                    <a:srgbClr val="000000"/>
                  </a:outerShdw>
                </a:effectLst>
              </a:rPr>
              <a:t>The number of values is uncountable</a:t>
            </a:r>
          </a:p>
        </p:txBody>
      </p:sp>
      <p:sp>
        <p:nvSpPr>
          <p:cNvPr id="312337" name="Rectangle 17"/>
          <p:cNvSpPr>
            <a:spLocks noGrp="1" noChangeArrowheads="1"/>
          </p:cNvSpPr>
          <p:nvPr>
            <p:ph type="title"/>
          </p:nvPr>
        </p:nvSpPr>
        <p:spPr>
          <a:xfrm>
            <a:off x="41275" y="277813"/>
            <a:ext cx="9067800"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Continuous Random Variable</a:t>
            </a:r>
          </a:p>
        </p:txBody>
      </p:sp>
      <p:sp>
        <p:nvSpPr>
          <p:cNvPr id="312339" name="AutoShape 19">
            <a:hlinkClick r:id="rId2" action="ppaction://hlinksldjump" highlightClick="1"/>
          </p:cNvPr>
          <p:cNvSpPr>
            <a:spLocks noChangeArrowheads="1"/>
          </p:cNvSpPr>
          <p:nvPr/>
        </p:nvSpPr>
        <p:spPr bwMode="auto">
          <a:xfrm>
            <a:off x="8244408" y="6093296"/>
            <a:ext cx="503237" cy="504825"/>
          </a:xfrm>
          <a:prstGeom prst="actionButtonReturn">
            <a:avLst/>
          </a:prstGeom>
          <a:solidFill>
            <a:schemeClr val="folHlink"/>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sp>
        <p:nvSpPr>
          <p:cNvPr id="21" name="Text Box 15"/>
          <p:cNvSpPr txBox="1">
            <a:spLocks noChangeArrowheads="1"/>
          </p:cNvSpPr>
          <p:nvPr/>
        </p:nvSpPr>
        <p:spPr bwMode="auto">
          <a:xfrm>
            <a:off x="971600" y="5417929"/>
            <a:ext cx="7272808" cy="1323439"/>
          </a:xfrm>
          <a:prstGeom prst="rect">
            <a:avLst/>
          </a:prstGeom>
          <a:noFill/>
          <a:ln w="9525">
            <a:noFill/>
            <a:miter lim="800000"/>
            <a:headEnd/>
            <a:tailEnd/>
          </a:ln>
          <a:effectLst/>
        </p:spPr>
        <p:txBody>
          <a:bodyPr wrap="square" anchor="ctr">
            <a:spAutoFit/>
          </a:bodyPr>
          <a:lstStyle/>
          <a:p>
            <a:pPr marL="981075" indent="-981075" eaLnBrk="0" hangingPunct="0"/>
            <a:r>
              <a:rPr kumimoji="0" lang="en-US" altLang="zh-TW" sz="4000" dirty="0" smtClean="0">
                <a:effectLst>
                  <a:outerShdw blurRad="38100" dist="38100" dir="2700000" algn="tl">
                    <a:srgbClr val="000000"/>
                  </a:outerShdw>
                </a:effectLst>
              </a:rPr>
              <a:t>E.g. time (30.1 minutes? 30.10000001 minutes?)</a:t>
            </a:r>
            <a:endParaRPr kumimoji="0" lang="en-US" altLang="zh-TW" sz="4000" dirty="0">
              <a:effectLst>
                <a:outerShdw blurRad="38100" dist="38100" dir="2700000" algn="tl">
                  <a:srgbClr val="000000"/>
                </a:outerShdw>
              </a:effectLst>
            </a:endParaRPr>
          </a:p>
        </p:txBody>
      </p:sp>
      <p:sp>
        <p:nvSpPr>
          <p:cNvPr id="22" name="Text Box 4"/>
          <p:cNvSpPr txBox="1">
            <a:spLocks noChangeArrowheads="1"/>
          </p:cNvSpPr>
          <p:nvPr/>
        </p:nvSpPr>
        <p:spPr bwMode="auto">
          <a:xfrm>
            <a:off x="7380312" y="4365104"/>
            <a:ext cx="432048" cy="641350"/>
          </a:xfrm>
          <a:prstGeom prst="rect">
            <a:avLst/>
          </a:prstGeom>
          <a:noFill/>
          <a:ln w="9525">
            <a:noFill/>
            <a:miter lim="800000"/>
            <a:headEnd/>
            <a:tailEnd/>
          </a:ln>
          <a:effectLst>
            <a:outerShdw dist="35921" dir="2700000" algn="ctr" rotWithShape="0">
              <a:srgbClr val="000000"/>
            </a:outerShdw>
          </a:effectLst>
        </p:spPr>
        <p:txBody>
          <a:bodyPr wrap="square" anchor="ctr">
            <a:spAutoFit/>
          </a:bodyPr>
          <a:lstStyle/>
          <a:p>
            <a:pPr algn="ctr" eaLnBrk="0" hangingPunct="0"/>
            <a:r>
              <a:rPr kumimoji="0" lang="en-US" altLang="zh-TW" sz="3600" dirty="0" smtClean="0">
                <a:effectLst>
                  <a:outerShdw blurRad="38100" dist="38100" dir="2700000" algn="tl">
                    <a:srgbClr val="000000"/>
                  </a:outerShdw>
                </a:effectLst>
              </a:rPr>
              <a:t>2</a:t>
            </a:r>
            <a:endParaRPr kumimoji="0" lang="zh-TW" altLang="en-US" sz="36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2323"/>
                                        </p:tgtEl>
                                        <p:attrNameLst>
                                          <p:attrName>style.visibility</p:attrName>
                                        </p:attrNameLst>
                                      </p:cBhvr>
                                      <p:to>
                                        <p:strVal val="visible"/>
                                      </p:to>
                                    </p:set>
                                    <p:anim calcmode="lin" valueType="num">
                                      <p:cBhvr additive="base">
                                        <p:cTn id="7" dur="500" fill="hold"/>
                                        <p:tgtEl>
                                          <p:spTgt spid="312323"/>
                                        </p:tgtEl>
                                        <p:attrNameLst>
                                          <p:attrName>ppt_x</p:attrName>
                                        </p:attrNameLst>
                                      </p:cBhvr>
                                      <p:tavLst>
                                        <p:tav tm="0">
                                          <p:val>
                                            <p:strVal val="1+#ppt_w/2"/>
                                          </p:val>
                                        </p:tav>
                                        <p:tav tm="100000">
                                          <p:val>
                                            <p:strVal val="#ppt_x"/>
                                          </p:val>
                                        </p:tav>
                                      </p:tavLst>
                                    </p:anim>
                                    <p:anim calcmode="lin" valueType="num">
                                      <p:cBhvr additive="base">
                                        <p:cTn id="8" dur="500" fill="hold"/>
                                        <p:tgtEl>
                                          <p:spTgt spid="3123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12324"/>
                                        </p:tgtEl>
                                        <p:attrNameLst>
                                          <p:attrName>style.visibility</p:attrName>
                                        </p:attrNameLst>
                                      </p:cBhvr>
                                      <p:to>
                                        <p:strVal val="visible"/>
                                      </p:to>
                                    </p:set>
                                    <p:animEffect transition="in" filter="wipe(left)">
                                      <p:cBhvr>
                                        <p:cTn id="12" dur="500"/>
                                        <p:tgtEl>
                                          <p:spTgt spid="31232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12336"/>
                                        </p:tgtEl>
                                        <p:attrNameLst>
                                          <p:attrName>style.visibility</p:attrName>
                                        </p:attrNameLst>
                                      </p:cBhvr>
                                      <p:to>
                                        <p:strVal val="visible"/>
                                      </p:to>
                                    </p:set>
                                    <p:animEffect transition="in" filter="wipe(left)">
                                      <p:cBhvr>
                                        <p:cTn id="20" dur="500"/>
                                        <p:tgtEl>
                                          <p:spTgt spid="312336"/>
                                        </p:tgtEl>
                                      </p:cBhvr>
                                    </p:animEffect>
                                  </p:childTnLst>
                                </p:cTn>
                              </p:par>
                            </p:childTnLst>
                          </p:cTn>
                        </p:par>
                        <p:par>
                          <p:cTn id="21" fill="hold">
                            <p:stCondLst>
                              <p:cond delay="2000"/>
                            </p:stCondLst>
                            <p:childTnLst>
                              <p:par>
                                <p:cTn id="22" presetID="4" presetClass="entr" presetSubtype="32" fill="hold" grpId="0" nodeType="afterEffect">
                                  <p:stCondLst>
                                    <p:cond delay="500"/>
                                  </p:stCondLst>
                                  <p:childTnLst>
                                    <p:set>
                                      <p:cBhvr>
                                        <p:cTn id="23" dur="1" fill="hold">
                                          <p:stCondLst>
                                            <p:cond delay="0"/>
                                          </p:stCondLst>
                                        </p:cTn>
                                        <p:tgtEl>
                                          <p:spTgt spid="312330"/>
                                        </p:tgtEl>
                                        <p:attrNameLst>
                                          <p:attrName>style.visibility</p:attrName>
                                        </p:attrNameLst>
                                      </p:cBhvr>
                                      <p:to>
                                        <p:strVal val="visible"/>
                                      </p:to>
                                    </p:set>
                                    <p:animEffect transition="in" filter="box(out)">
                                      <p:cBhvr>
                                        <p:cTn id="24" dur="500"/>
                                        <p:tgtEl>
                                          <p:spTgt spid="3123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12334"/>
                                        </p:tgtEl>
                                        <p:attrNameLst>
                                          <p:attrName>style.visibility</p:attrName>
                                        </p:attrNameLst>
                                      </p:cBhvr>
                                      <p:to>
                                        <p:strVal val="visible"/>
                                      </p:to>
                                    </p:set>
                                    <p:animEffect transition="in" filter="wipe(left)">
                                      <p:cBhvr>
                                        <p:cTn id="29" dur="500"/>
                                        <p:tgtEl>
                                          <p:spTgt spid="312334"/>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12325"/>
                                        </p:tgtEl>
                                        <p:attrNameLst>
                                          <p:attrName>style.visibility</p:attrName>
                                        </p:attrNameLst>
                                      </p:cBhvr>
                                      <p:to>
                                        <p:strVal val="visible"/>
                                      </p:to>
                                    </p:set>
                                    <p:animEffect transition="in" filter="dissolve">
                                      <p:cBhvr>
                                        <p:cTn id="33" dur="500"/>
                                        <p:tgtEl>
                                          <p:spTgt spid="3123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12333"/>
                                        </p:tgtEl>
                                        <p:attrNameLst>
                                          <p:attrName>style.visibility</p:attrName>
                                        </p:attrNameLst>
                                      </p:cBhvr>
                                      <p:to>
                                        <p:strVal val="visible"/>
                                      </p:to>
                                    </p:set>
                                    <p:animEffect transition="in" filter="wipe(left)">
                                      <p:cBhvr>
                                        <p:cTn id="38" dur="500"/>
                                        <p:tgtEl>
                                          <p:spTgt spid="312333"/>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312326"/>
                                        </p:tgtEl>
                                        <p:attrNameLst>
                                          <p:attrName>style.visibility</p:attrName>
                                        </p:attrNameLst>
                                      </p:cBhvr>
                                      <p:to>
                                        <p:strVal val="visible"/>
                                      </p:to>
                                    </p:set>
                                    <p:animEffect transition="in" filter="dissolve">
                                      <p:cBhvr>
                                        <p:cTn id="42" dur="500"/>
                                        <p:tgtEl>
                                          <p:spTgt spid="3123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2332"/>
                                        </p:tgtEl>
                                        <p:attrNameLst>
                                          <p:attrName>style.visibility</p:attrName>
                                        </p:attrNameLst>
                                      </p:cBhvr>
                                      <p:to>
                                        <p:strVal val="visible"/>
                                      </p:to>
                                    </p:set>
                                    <p:animEffect transition="in" filter="wipe(left)">
                                      <p:cBhvr>
                                        <p:cTn id="47" dur="500"/>
                                        <p:tgtEl>
                                          <p:spTgt spid="312332"/>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312327"/>
                                        </p:tgtEl>
                                        <p:attrNameLst>
                                          <p:attrName>style.visibility</p:attrName>
                                        </p:attrNameLst>
                                      </p:cBhvr>
                                      <p:to>
                                        <p:strVal val="visible"/>
                                      </p:to>
                                    </p:set>
                                    <p:animEffect transition="in" filter="dissolve">
                                      <p:cBhvr>
                                        <p:cTn id="51" dur="500"/>
                                        <p:tgtEl>
                                          <p:spTgt spid="3123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2331"/>
                                        </p:tgtEl>
                                        <p:attrNameLst>
                                          <p:attrName>style.visibility</p:attrName>
                                        </p:attrNameLst>
                                      </p:cBhvr>
                                      <p:to>
                                        <p:strVal val="visible"/>
                                      </p:to>
                                    </p:set>
                                    <p:animEffect transition="in" filter="wipe(left)">
                                      <p:cBhvr>
                                        <p:cTn id="56" dur="500"/>
                                        <p:tgtEl>
                                          <p:spTgt spid="312331"/>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312328"/>
                                        </p:tgtEl>
                                        <p:attrNameLst>
                                          <p:attrName>style.visibility</p:attrName>
                                        </p:attrNameLst>
                                      </p:cBhvr>
                                      <p:to>
                                        <p:strVal val="visible"/>
                                      </p:to>
                                    </p:set>
                                    <p:animEffect transition="in" filter="dissolve">
                                      <p:cBhvr>
                                        <p:cTn id="60" dur="500"/>
                                        <p:tgtEl>
                                          <p:spTgt spid="312328"/>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312335"/>
                                        </p:tgtEl>
                                        <p:attrNameLst>
                                          <p:attrName>style.visibility</p:attrName>
                                        </p:attrNameLst>
                                      </p:cBhvr>
                                      <p:to>
                                        <p:strVal val="visible"/>
                                      </p:to>
                                    </p:set>
                                    <p:animEffect transition="in" filter="box(out)">
                                      <p:cBhvr>
                                        <p:cTn id="65" dur="500"/>
                                        <p:tgtEl>
                                          <p:spTgt spid="312335"/>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ox(out)">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6" grpId="0" animBg="1"/>
      <p:bldP spid="312334" grpId="0" animBg="1"/>
      <p:bldP spid="312333" grpId="0" animBg="1"/>
      <p:bldP spid="312332" grpId="0" animBg="1"/>
      <p:bldP spid="312323" grpId="0" animBg="1"/>
      <p:bldP spid="312324" grpId="0" autoUpdateAnimBg="0"/>
      <p:bldP spid="312325" grpId="0" autoUpdateAnimBg="0"/>
      <p:bldP spid="312326" grpId="0" autoUpdateAnimBg="0"/>
      <p:bldP spid="312327" grpId="0" autoUpdateAnimBg="0"/>
      <p:bldP spid="312328" grpId="0" autoUpdateAnimBg="0"/>
      <p:bldP spid="312330" grpId="0" autoUpdateAnimBg="0"/>
      <p:bldP spid="312331" grpId="0" animBg="1"/>
      <p:bldP spid="312335" grpId="0" autoUpdateAnimBg="0"/>
      <p:bldP spid="21" grpId="0" autoUpdateAnimBg="0"/>
      <p:bldP spid="22"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0F82683A-5005-42AA-93AA-BB3D4091E2FC}" type="slidenum">
              <a:rPr kumimoji="1" lang="zh-TW" altLang="en-US">
                <a:effectLst>
                  <a:outerShdw blurRad="38100" dist="38100" dir="2700000" algn="tl">
                    <a:srgbClr val="000000"/>
                  </a:outerShdw>
                </a:effectLst>
                <a:ea typeface="華康細圓體" pitchFamily="49" charset="-120"/>
                <a:cs typeface="+mj-cs"/>
              </a:rPr>
              <a:pPr>
                <a:defRPr/>
              </a:pPr>
              <a:t>126</a:t>
            </a:fld>
            <a:endParaRPr kumimoji="1" lang="en-US" altLang="zh-TW">
              <a:effectLst>
                <a:outerShdw blurRad="38100" dist="38100" dir="2700000" algn="tl">
                  <a:srgbClr val="000000"/>
                </a:outerShdw>
              </a:effectLst>
              <a:ea typeface="華康細圓體" pitchFamily="49" charset="-120"/>
              <a:cs typeface="+mj-cs"/>
            </a:endParaRPr>
          </a:p>
        </p:txBody>
      </p:sp>
      <p:sp>
        <p:nvSpPr>
          <p:cNvPr id="323586"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Linear Relationship</a:t>
            </a:r>
          </a:p>
        </p:txBody>
      </p:sp>
      <p:sp>
        <p:nvSpPr>
          <p:cNvPr id="323587" name="Rectangle 3"/>
          <p:cNvSpPr>
            <a:spLocks noGrp="1" noChangeArrowheads="1"/>
          </p:cNvSpPr>
          <p:nvPr>
            <p:ph type="body" idx="1"/>
          </p:nvPr>
        </p:nvSpPr>
        <p:spPr>
          <a:xfrm>
            <a:off x="827088" y="1268413"/>
            <a:ext cx="8066087" cy="5400675"/>
          </a:xfrm>
        </p:spPr>
        <p:txBody>
          <a:bodyPr/>
          <a:lstStyle/>
          <a:p>
            <a:pPr>
              <a:lnSpc>
                <a:spcPct val="90000"/>
              </a:lnSpc>
            </a:pPr>
            <a:r>
              <a:rPr lang="en-US" altLang="zh-TW" i="1" dirty="0">
                <a:latin typeface="Times New Roman" pitchFamily="18" charset="0"/>
              </a:rPr>
              <a:t>|</a:t>
            </a:r>
            <a:r>
              <a:rPr lang="en-US" altLang="zh-TW" dirty="0">
                <a:latin typeface="Symbol" pitchFamily="18" charset="2"/>
              </a:rPr>
              <a:t>r</a:t>
            </a:r>
            <a:r>
              <a:rPr lang="en-US" altLang="zh-TW" i="1" dirty="0">
                <a:latin typeface="Times New Roman" pitchFamily="18" charset="0"/>
              </a:rPr>
              <a:t>|</a:t>
            </a:r>
            <a:r>
              <a:rPr lang="en-US" altLang="zh-TW" dirty="0"/>
              <a:t> &lt; 0.25 : very weak</a:t>
            </a:r>
          </a:p>
          <a:p>
            <a:pPr>
              <a:lnSpc>
                <a:spcPct val="90000"/>
              </a:lnSpc>
            </a:pPr>
            <a:r>
              <a:rPr lang="en-US" altLang="zh-TW" dirty="0"/>
              <a:t>0.25 </a:t>
            </a:r>
            <a:r>
              <a:rPr lang="en-US" altLang="zh-TW" dirty="0">
                <a:sym typeface="Symbol" pitchFamily="18" charset="2"/>
              </a:rPr>
              <a:t></a:t>
            </a:r>
            <a:r>
              <a:rPr lang="en-US" altLang="zh-TW" i="1" dirty="0">
                <a:latin typeface="Times New Roman" pitchFamily="18" charset="0"/>
              </a:rPr>
              <a:t> </a:t>
            </a:r>
            <a:r>
              <a:rPr lang="en-US" altLang="zh-TW" i="1" dirty="0" smtClean="0">
                <a:latin typeface="Times New Roman" pitchFamily="18" charset="0"/>
              </a:rPr>
              <a:t>|</a:t>
            </a:r>
            <a:r>
              <a:rPr lang="en-US" altLang="zh-TW" dirty="0" smtClean="0">
                <a:latin typeface="Symbol" pitchFamily="18" charset="2"/>
              </a:rPr>
              <a:t>r</a:t>
            </a:r>
            <a:r>
              <a:rPr lang="en-US" altLang="zh-TW" i="1" dirty="0" smtClean="0">
                <a:latin typeface="Times New Roman" pitchFamily="18" charset="0"/>
              </a:rPr>
              <a:t>| </a:t>
            </a:r>
            <a:r>
              <a:rPr lang="en-US" altLang="zh-TW" dirty="0" smtClean="0"/>
              <a:t>&lt; </a:t>
            </a:r>
            <a:r>
              <a:rPr lang="en-US" altLang="zh-TW" dirty="0"/>
              <a:t>0.5: moderately weak</a:t>
            </a:r>
          </a:p>
          <a:p>
            <a:pPr>
              <a:lnSpc>
                <a:spcPct val="90000"/>
              </a:lnSpc>
            </a:pPr>
            <a:r>
              <a:rPr lang="en-US" altLang="zh-TW" dirty="0"/>
              <a:t>0.5 </a:t>
            </a:r>
            <a:r>
              <a:rPr lang="en-US" altLang="zh-TW" dirty="0">
                <a:sym typeface="Symbol" pitchFamily="18" charset="2"/>
              </a:rPr>
              <a:t></a:t>
            </a:r>
            <a:r>
              <a:rPr lang="en-US" altLang="zh-TW" i="1" dirty="0">
                <a:latin typeface="Times New Roman" pitchFamily="18" charset="0"/>
              </a:rPr>
              <a:t> </a:t>
            </a:r>
            <a:r>
              <a:rPr lang="en-US" altLang="zh-TW" i="1" dirty="0" smtClean="0">
                <a:latin typeface="Times New Roman" pitchFamily="18" charset="0"/>
              </a:rPr>
              <a:t>|</a:t>
            </a:r>
            <a:r>
              <a:rPr lang="en-US" altLang="zh-TW" dirty="0" smtClean="0">
                <a:latin typeface="Symbol" pitchFamily="18" charset="2"/>
              </a:rPr>
              <a:t>r</a:t>
            </a:r>
            <a:r>
              <a:rPr lang="en-US" altLang="zh-TW" i="1" dirty="0" smtClean="0">
                <a:latin typeface="Times New Roman" pitchFamily="18" charset="0"/>
              </a:rPr>
              <a:t>| </a:t>
            </a:r>
            <a:r>
              <a:rPr lang="en-US" altLang="zh-TW" dirty="0" smtClean="0"/>
              <a:t>&lt; </a:t>
            </a:r>
            <a:r>
              <a:rPr lang="en-US" altLang="zh-TW" dirty="0"/>
              <a:t>0.75: moderately strong</a:t>
            </a:r>
          </a:p>
          <a:p>
            <a:pPr>
              <a:lnSpc>
                <a:spcPct val="90000"/>
              </a:lnSpc>
            </a:pPr>
            <a:r>
              <a:rPr lang="en-US" altLang="zh-TW" dirty="0"/>
              <a:t>0.75 </a:t>
            </a:r>
            <a:r>
              <a:rPr lang="en-US" altLang="zh-TW" dirty="0">
                <a:sym typeface="Symbol" pitchFamily="18" charset="2"/>
              </a:rPr>
              <a:t></a:t>
            </a:r>
            <a:r>
              <a:rPr lang="en-US" altLang="zh-TW" i="1" dirty="0">
                <a:latin typeface="Times New Roman" pitchFamily="18" charset="0"/>
              </a:rPr>
              <a:t> </a:t>
            </a:r>
            <a:r>
              <a:rPr lang="en-US" altLang="zh-TW" i="1" dirty="0" smtClean="0">
                <a:latin typeface="Times New Roman" pitchFamily="18" charset="0"/>
              </a:rPr>
              <a:t>|</a:t>
            </a:r>
            <a:r>
              <a:rPr lang="en-US" altLang="zh-TW" dirty="0" smtClean="0">
                <a:latin typeface="Symbol" pitchFamily="18" charset="2"/>
              </a:rPr>
              <a:t>r</a:t>
            </a:r>
            <a:r>
              <a:rPr lang="en-US" altLang="zh-TW" i="1" dirty="0" smtClean="0">
                <a:latin typeface="Times New Roman" pitchFamily="18" charset="0"/>
              </a:rPr>
              <a:t>| </a:t>
            </a:r>
            <a:r>
              <a:rPr lang="en-US" altLang="zh-TW" dirty="0" smtClean="0">
                <a:sym typeface="Symbol" pitchFamily="18" charset="2"/>
              </a:rPr>
              <a:t></a:t>
            </a:r>
            <a:r>
              <a:rPr lang="en-US" altLang="zh-TW" dirty="0" smtClean="0"/>
              <a:t> </a:t>
            </a:r>
            <a:r>
              <a:rPr lang="en-US" altLang="zh-TW" dirty="0"/>
              <a:t>1: very strong</a:t>
            </a:r>
          </a:p>
          <a:p>
            <a:pPr>
              <a:lnSpc>
                <a:spcPct val="90000"/>
              </a:lnSpc>
              <a:buFont typeface="Wingdings" pitchFamily="2" charset="2"/>
              <a:buNone/>
            </a:pPr>
            <a:r>
              <a:rPr lang="en-US" altLang="zh-TW" dirty="0"/>
              <a:t>Positive or Negative linear relation</a:t>
            </a:r>
          </a:p>
        </p:txBody>
      </p:sp>
      <p:sp>
        <p:nvSpPr>
          <p:cNvPr id="323588" name="AutoShape 4">
            <a:hlinkClick r:id="rId2" action="ppaction://hlinksldjump" highlightClick="1"/>
          </p:cNvPr>
          <p:cNvSpPr>
            <a:spLocks noChangeArrowheads="1"/>
          </p:cNvSpPr>
          <p:nvPr/>
        </p:nvSpPr>
        <p:spPr bwMode="auto">
          <a:xfrm>
            <a:off x="8101013" y="6092825"/>
            <a:ext cx="503237" cy="504825"/>
          </a:xfrm>
          <a:prstGeom prst="actionButtonReturn">
            <a:avLst/>
          </a:prstGeom>
          <a:solidFill>
            <a:schemeClr val="folHlink"/>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spTree>
    <p:extLst>
      <p:ext uri="{BB962C8B-B14F-4D97-AF65-F5344CB8AC3E}">
        <p14:creationId xmlns:p14="http://schemas.microsoft.com/office/powerpoint/2010/main" val="1518633607"/>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99AFC6B-49E5-43F3-9BCF-4D204A43B634}" type="slidenum">
              <a:rPr kumimoji="1" lang="zh-TW" altLang="en-US">
                <a:effectLst>
                  <a:outerShdw blurRad="38100" dist="38100" dir="2700000" algn="tl">
                    <a:srgbClr val="000000"/>
                  </a:outerShdw>
                </a:effectLst>
                <a:ea typeface="華康細圓體" pitchFamily="49" charset="-120"/>
                <a:cs typeface="+mj-cs"/>
              </a:rPr>
              <a:pPr>
                <a:defRPr/>
              </a:pPr>
              <a:t>13</a:t>
            </a:fld>
            <a:endParaRPr kumimoji="1" lang="en-US" altLang="zh-TW">
              <a:effectLst>
                <a:outerShdw blurRad="38100" dist="38100" dir="2700000" algn="tl">
                  <a:srgbClr val="000000"/>
                </a:outerShdw>
              </a:effectLst>
              <a:ea typeface="華康細圓體" pitchFamily="49" charset="-120"/>
              <a:cs typeface="+mj-cs"/>
            </a:endParaRPr>
          </a:p>
        </p:txBody>
      </p:sp>
      <p:sp>
        <p:nvSpPr>
          <p:cNvPr id="303106" name="Rectangle 2"/>
          <p:cNvSpPr>
            <a:spLocks noGrp="1" noChangeArrowheads="1"/>
          </p:cNvSpPr>
          <p:nvPr>
            <p:ph type="title"/>
          </p:nvPr>
        </p:nvSpPr>
        <p:spPr>
          <a:xfrm>
            <a:off x="467544" y="260648"/>
            <a:ext cx="8428806" cy="202731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Probability as Relative Frequency</a:t>
            </a:r>
            <a:endParaRPr lang="zh-TW" altLang="en-US" dirty="0"/>
          </a:p>
        </p:txBody>
      </p:sp>
      <p:sp>
        <p:nvSpPr>
          <p:cNvPr id="303107" name="Rectangle 3"/>
          <p:cNvSpPr>
            <a:spLocks noGrp="1" noChangeArrowheads="1"/>
          </p:cNvSpPr>
          <p:nvPr>
            <p:ph type="body" idx="1"/>
          </p:nvPr>
        </p:nvSpPr>
        <p:spPr>
          <a:xfrm>
            <a:off x="457200" y="2565400"/>
            <a:ext cx="8229600" cy="3565525"/>
          </a:xfrm>
        </p:spPr>
        <p:txBody>
          <a:bodyPr/>
          <a:lstStyle/>
          <a:p>
            <a:pPr>
              <a:buFont typeface="Wingdings" pitchFamily="2" charset="2"/>
              <a:buNone/>
            </a:pPr>
            <a:r>
              <a:rPr lang="en-US" altLang="zh-TW" sz="4800"/>
              <a:t>In practice, often </a:t>
            </a:r>
            <a:r>
              <a:rPr lang="en-US" altLang="zh-TW" sz="4800" b="1">
                <a:solidFill>
                  <a:schemeClr val="hlink"/>
                </a:solidFill>
              </a:rPr>
              <a:t>probabilities</a:t>
            </a:r>
            <a:r>
              <a:rPr lang="en-US" altLang="zh-TW" sz="4800"/>
              <a:t> are estimated from </a:t>
            </a:r>
            <a:r>
              <a:rPr lang="en-US" altLang="zh-TW" sz="4800" b="1">
                <a:solidFill>
                  <a:schemeClr val="folHlink"/>
                </a:solidFill>
              </a:rPr>
              <a:t>relative frequencies</a:t>
            </a:r>
            <a:r>
              <a:rPr lang="en-US" altLang="zh-TW" sz="4800"/>
              <a:t>.</a:t>
            </a:r>
            <a:endParaRPr lang="zh-TW" altLang="en-US" sz="480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E40D22E-5727-476A-A91F-247E053DEFE1}" type="slidenum">
              <a:rPr kumimoji="1" lang="zh-TW" altLang="en-US">
                <a:effectLst>
                  <a:outerShdw blurRad="38100" dist="38100" dir="2700000" algn="tl">
                    <a:srgbClr val="000000"/>
                  </a:outerShdw>
                </a:effectLst>
                <a:ea typeface="華康細圓體" pitchFamily="49" charset="-120"/>
                <a:cs typeface="+mj-cs"/>
              </a:rPr>
              <a:pPr>
                <a:defRPr/>
              </a:pPr>
              <a:t>14</a:t>
            </a:fld>
            <a:endParaRPr kumimoji="1" lang="en-US" altLang="zh-TW">
              <a:effectLst>
                <a:outerShdw blurRad="38100" dist="38100" dir="2700000" algn="tl">
                  <a:srgbClr val="000000"/>
                </a:outerShdw>
              </a:effectLst>
              <a:ea typeface="華康細圓體" pitchFamily="49" charset="-120"/>
              <a:cs typeface="+mj-cs"/>
            </a:endParaRPr>
          </a:p>
        </p:txBody>
      </p:sp>
      <p:sp>
        <p:nvSpPr>
          <p:cNvPr id="304130" name="Rectangle 2"/>
          <p:cNvSpPr>
            <a:spLocks noGrp="1" noChangeArrowheads="1"/>
          </p:cNvSpPr>
          <p:nvPr>
            <p:ph type="title"/>
          </p:nvPr>
        </p:nvSpPr>
        <p:spPr>
          <a:xfrm>
            <a:off x="467544" y="260648"/>
            <a:ext cx="8314506"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304131" name="Rectangle 3"/>
          <p:cNvSpPr>
            <a:spLocks noGrp="1" noChangeArrowheads="1"/>
          </p:cNvSpPr>
          <p:nvPr>
            <p:ph type="body" sz="half" idx="1"/>
          </p:nvPr>
        </p:nvSpPr>
        <p:spPr>
          <a:xfrm>
            <a:off x="179388" y="1447800"/>
            <a:ext cx="4572000" cy="4724400"/>
          </a:xfrm>
        </p:spPr>
        <p:txBody>
          <a:bodyPr/>
          <a:lstStyle/>
          <a:p>
            <a:pPr>
              <a:buFont typeface="Wingdings" pitchFamily="2" charset="2"/>
              <a:buNone/>
            </a:pPr>
            <a:r>
              <a:rPr lang="en-US" altLang="zh-TW" sz="4400"/>
              <a:t>A survey reveals the following frequencies (1,000s) for the number of color TVs per household.</a:t>
            </a:r>
            <a:endParaRPr lang="zh-TW" altLang="en-US" sz="4400"/>
          </a:p>
        </p:txBody>
      </p:sp>
      <p:graphicFrame>
        <p:nvGraphicFramePr>
          <p:cNvPr id="8" name="表格 7"/>
          <p:cNvGraphicFramePr>
            <a:graphicFrameLocks noGrp="1"/>
          </p:cNvGraphicFramePr>
          <p:nvPr/>
        </p:nvGraphicFramePr>
        <p:xfrm>
          <a:off x="4644008" y="1340768"/>
          <a:ext cx="4248472" cy="5120640"/>
        </p:xfrm>
        <a:graphic>
          <a:graphicData uri="http://schemas.openxmlformats.org/drawingml/2006/table">
            <a:tbl>
              <a:tblPr firstRow="1" lastRow="1" bandRow="1">
                <a:tableStyleId>{073A0DAA-6AF3-43AB-8588-CEC1D06C72B9}</a:tableStyleId>
              </a:tblPr>
              <a:tblGrid>
                <a:gridCol w="1483593"/>
                <a:gridCol w="2764879"/>
              </a:tblGrid>
              <a:tr h="370840">
                <a:tc>
                  <a:txBody>
                    <a:bodyPr/>
                    <a:lstStyle/>
                    <a:p>
                      <a:pPr algn="ctr"/>
                      <a:r>
                        <a:rPr lang="en-US" altLang="zh-TW" sz="3200" dirty="0" smtClean="0">
                          <a:effectLst>
                            <a:outerShdw blurRad="38100" dist="38100" dir="2700000" algn="tl">
                              <a:srgbClr val="000000">
                                <a:alpha val="43137"/>
                              </a:srgbClr>
                            </a:outerShdw>
                          </a:effectLst>
                        </a:rPr>
                        <a:t># of TVs</a:t>
                      </a:r>
                      <a:endParaRPr lang="zh-TW" altLang="en-US" sz="3200" dirty="0">
                        <a:effectLst>
                          <a:outerShdw blurRad="38100" dist="38100" dir="2700000" algn="tl">
                            <a:srgbClr val="000000">
                              <a:alpha val="43137"/>
                            </a:srgbClr>
                          </a:outerShdw>
                        </a:effectLst>
                      </a:endParaRPr>
                    </a:p>
                  </a:txBody>
                  <a:tcPr/>
                </a:tc>
                <a:tc>
                  <a:txBody>
                    <a:bodyPr/>
                    <a:lstStyle/>
                    <a:p>
                      <a:pPr algn="ctr"/>
                      <a:r>
                        <a:rPr lang="en-US" altLang="zh-TW" sz="3200" dirty="0" smtClean="0">
                          <a:effectLst>
                            <a:outerShdw blurRad="38100" dist="38100" dir="2700000" algn="tl">
                              <a:srgbClr val="000000">
                                <a:alpha val="43137"/>
                              </a:srgbClr>
                            </a:outerShdw>
                          </a:effectLst>
                        </a:rPr>
                        <a:t># of households</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0</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1,218</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1</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32,379</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2</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37,961</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3</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19,387</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4</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7,714</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5</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2,842</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Total</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101,501</a:t>
                      </a:r>
                      <a:endParaRPr lang="zh-TW" altLang="en-US" sz="3200" dirty="0">
                        <a:effectLst>
                          <a:outerShdw blurRad="38100" dist="38100" dir="2700000" algn="tl">
                            <a:srgbClr val="000000">
                              <a:alpha val="43137"/>
                            </a:srgbClr>
                          </a:outerShdw>
                        </a:effectLst>
                      </a:endParaRPr>
                    </a:p>
                  </a:txBody>
                  <a:tcPr/>
                </a:tc>
              </a:tr>
            </a:tbl>
          </a:graphicData>
        </a:graphic>
      </p:graphicFrame>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4"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30B1355-A778-4B58-9AFB-17F5196D5A7A}" type="slidenum">
              <a:rPr kumimoji="1" lang="zh-TW" altLang="en-US">
                <a:effectLst>
                  <a:outerShdw blurRad="38100" dist="38100" dir="2700000" algn="tl">
                    <a:srgbClr val="000000"/>
                  </a:outerShdw>
                </a:effectLst>
                <a:ea typeface="華康細圓體" pitchFamily="49" charset="-120"/>
                <a:cs typeface="+mj-cs"/>
              </a:rPr>
              <a:pPr>
                <a:defRPr/>
              </a:pPr>
              <a:t>15</a:t>
            </a:fld>
            <a:endParaRPr kumimoji="1" lang="en-US" altLang="zh-TW">
              <a:effectLst>
                <a:outerShdw blurRad="38100" dist="38100" dir="2700000" algn="tl">
                  <a:srgbClr val="000000"/>
                </a:outerShdw>
              </a:effectLst>
              <a:ea typeface="華康細圓體" pitchFamily="49" charset="-120"/>
              <a:cs typeface="+mj-cs"/>
            </a:endParaRPr>
          </a:p>
        </p:txBody>
      </p:sp>
      <p:sp>
        <p:nvSpPr>
          <p:cNvPr id="305154" name="Rectangle 2"/>
          <p:cNvSpPr>
            <a:spLocks noGrp="1" noChangeArrowheads="1"/>
          </p:cNvSpPr>
          <p:nvPr>
            <p:ph type="title"/>
          </p:nvPr>
        </p:nvSpPr>
        <p:spPr>
          <a:xfrm>
            <a:off x="251520" y="269776"/>
            <a:ext cx="8712968"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Relative Frequencies</a:t>
            </a:r>
          </a:p>
        </p:txBody>
      </p:sp>
      <p:graphicFrame>
        <p:nvGraphicFramePr>
          <p:cNvPr id="15" name="表格 14"/>
          <p:cNvGraphicFramePr>
            <a:graphicFrameLocks noGrp="1"/>
          </p:cNvGraphicFramePr>
          <p:nvPr/>
        </p:nvGraphicFramePr>
        <p:xfrm>
          <a:off x="179512" y="1484784"/>
          <a:ext cx="3888432" cy="5120640"/>
        </p:xfrm>
        <a:graphic>
          <a:graphicData uri="http://schemas.openxmlformats.org/drawingml/2006/table">
            <a:tbl>
              <a:tblPr firstRow="1" lastRow="1" bandRow="1">
                <a:tableStyleId>{073A0DAA-6AF3-43AB-8588-CEC1D06C72B9}</a:tableStyleId>
              </a:tblPr>
              <a:tblGrid>
                <a:gridCol w="1296144"/>
                <a:gridCol w="2592288"/>
              </a:tblGrid>
              <a:tr h="370840">
                <a:tc>
                  <a:txBody>
                    <a:bodyPr/>
                    <a:lstStyle/>
                    <a:p>
                      <a:pPr algn="ctr"/>
                      <a:r>
                        <a:rPr lang="en-US" altLang="zh-TW" sz="3200" dirty="0" smtClean="0">
                          <a:effectLst>
                            <a:outerShdw blurRad="38100" dist="38100" dir="2700000" algn="tl">
                              <a:srgbClr val="000000">
                                <a:alpha val="43137"/>
                              </a:srgbClr>
                            </a:outerShdw>
                          </a:effectLst>
                        </a:rPr>
                        <a:t># of TVs</a:t>
                      </a:r>
                      <a:endParaRPr lang="zh-TW" altLang="en-US" sz="3200" dirty="0">
                        <a:effectLst>
                          <a:outerShdw blurRad="38100" dist="38100" dir="2700000" algn="tl">
                            <a:srgbClr val="000000">
                              <a:alpha val="43137"/>
                            </a:srgbClr>
                          </a:outerShdw>
                        </a:effectLst>
                      </a:endParaRPr>
                    </a:p>
                  </a:txBody>
                  <a:tcPr/>
                </a:tc>
                <a:tc>
                  <a:txBody>
                    <a:bodyPr/>
                    <a:lstStyle/>
                    <a:p>
                      <a:pPr algn="ctr"/>
                      <a:r>
                        <a:rPr lang="en-US" altLang="zh-TW" sz="3200" dirty="0" smtClean="0">
                          <a:effectLst>
                            <a:outerShdw blurRad="38100" dist="38100" dir="2700000" algn="tl">
                              <a:srgbClr val="000000">
                                <a:alpha val="43137"/>
                              </a:srgbClr>
                            </a:outerShdw>
                          </a:effectLst>
                        </a:rPr>
                        <a:t># of households</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0</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1,218</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1</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32,379</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2</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37,961</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3</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19,387</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4</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7,714</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5</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2,842</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Total</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101,501</a:t>
                      </a:r>
                      <a:endParaRPr lang="zh-TW" altLang="en-US" sz="3200" dirty="0">
                        <a:effectLst>
                          <a:outerShdw blurRad="38100" dist="38100" dir="2700000" algn="tl">
                            <a:srgbClr val="000000">
                              <a:alpha val="43137"/>
                            </a:srgbClr>
                          </a:outerShdw>
                        </a:effectLst>
                      </a:endParaRPr>
                    </a:p>
                  </a:txBody>
                  <a:tcPr/>
                </a:tc>
              </a:tr>
            </a:tbl>
          </a:graphicData>
        </a:graphic>
      </p:graphicFrame>
      <p:graphicFrame>
        <p:nvGraphicFramePr>
          <p:cNvPr id="17" name="表格 16"/>
          <p:cNvGraphicFramePr>
            <a:graphicFrameLocks noGrp="1"/>
          </p:cNvGraphicFramePr>
          <p:nvPr/>
        </p:nvGraphicFramePr>
        <p:xfrm>
          <a:off x="5868144" y="1964392"/>
          <a:ext cx="3096344" cy="4632960"/>
        </p:xfrm>
        <a:graphic>
          <a:graphicData uri="http://schemas.openxmlformats.org/drawingml/2006/table">
            <a:tbl>
              <a:tblPr firstRow="1" lastRow="1" bandRow="1">
                <a:tableStyleId>{073A0DAA-6AF3-43AB-8588-CEC1D06C72B9}</a:tableStyleId>
              </a:tblPr>
              <a:tblGrid>
                <a:gridCol w="1477801"/>
                <a:gridCol w="1618543"/>
              </a:tblGrid>
              <a:tr h="370840">
                <a:tc>
                  <a:txBody>
                    <a:bodyPr/>
                    <a:lstStyle/>
                    <a:p>
                      <a:pPr algn="ctr"/>
                      <a:r>
                        <a:rPr lang="en-US" altLang="zh-TW" sz="3200" i="1" dirty="0" smtClean="0">
                          <a:effectLst>
                            <a:outerShdw blurRad="38100" dist="38100" dir="2700000" algn="tl">
                              <a:srgbClr val="000000">
                                <a:alpha val="43137"/>
                              </a:srgbClr>
                            </a:outerShdw>
                          </a:effectLst>
                          <a:latin typeface="Times New Roman" pitchFamily="18" charset="0"/>
                          <a:cs typeface="Times New Roman" pitchFamily="18" charset="0"/>
                        </a:rPr>
                        <a:t>x</a:t>
                      </a:r>
                      <a:endParaRPr lang="zh-TW" altLang="en-US" sz="3200" i="1" dirty="0">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ctr"/>
                      <a:r>
                        <a:rPr lang="en-US" altLang="zh-TW" sz="32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P</a:t>
                      </a:r>
                      <a:r>
                        <a:rPr lang="en-US" altLang="zh-TW" sz="3200" dirty="0" smtClean="0">
                          <a:effectLst>
                            <a:outerShdw blurRad="38100" dist="38100" dir="2700000" algn="tl">
                              <a:srgbClr val="000000">
                                <a:alpha val="43137"/>
                              </a:srgbClr>
                            </a:outerShdw>
                          </a:effectLst>
                        </a:rPr>
                        <a:t>(</a:t>
                      </a:r>
                      <a:r>
                        <a:rPr lang="en-US" altLang="zh-TW" sz="32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3200" dirty="0" smtClean="0">
                          <a:effectLst>
                            <a:outerShdw blurRad="38100" dist="38100" dir="2700000" algn="tl">
                              <a:srgbClr val="000000">
                                <a:alpha val="43137"/>
                              </a:srgbClr>
                            </a:outerShdw>
                          </a:effectLst>
                        </a:rPr>
                        <a:t>)</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0</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0.012</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1</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0.319</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2</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0.374</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3</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0.191</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4</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0.076</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5</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0.028</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Total</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1.000</a:t>
                      </a:r>
                      <a:endParaRPr lang="zh-TW" altLang="en-US" sz="3200" dirty="0">
                        <a:effectLst>
                          <a:outerShdw blurRad="38100" dist="38100" dir="2700000" algn="tl">
                            <a:srgbClr val="000000">
                              <a:alpha val="43137"/>
                            </a:srgbClr>
                          </a:outerShdw>
                        </a:effectLst>
                      </a:endParaRPr>
                    </a:p>
                  </a:txBody>
                  <a:tcPr/>
                </a:tc>
              </a:tr>
            </a:tbl>
          </a:graphicData>
        </a:graphic>
      </p:graphicFrame>
      <p:sp>
        <p:nvSpPr>
          <p:cNvPr id="305157" name="Line 5"/>
          <p:cNvSpPr>
            <a:spLocks noChangeShapeType="1"/>
          </p:cNvSpPr>
          <p:nvPr/>
        </p:nvSpPr>
        <p:spPr bwMode="auto">
          <a:xfrm>
            <a:off x="3573164" y="2780928"/>
            <a:ext cx="990600" cy="0"/>
          </a:xfrm>
          <a:prstGeom prst="line">
            <a:avLst/>
          </a:prstGeom>
          <a:noFill/>
          <a:ln w="28575">
            <a:solidFill>
              <a:schemeClr val="tx2"/>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305158" name="Line 6"/>
          <p:cNvSpPr>
            <a:spLocks noChangeShapeType="1"/>
          </p:cNvSpPr>
          <p:nvPr/>
        </p:nvSpPr>
        <p:spPr bwMode="auto">
          <a:xfrm flipV="1">
            <a:off x="3563639" y="3657600"/>
            <a:ext cx="1457325" cy="2508250"/>
          </a:xfrm>
          <a:prstGeom prst="line">
            <a:avLst/>
          </a:prstGeom>
          <a:noFill/>
          <a:ln w="28575">
            <a:solidFill>
              <a:srgbClr val="FFFF00"/>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305159" name="Text Box 7"/>
          <p:cNvSpPr txBox="1">
            <a:spLocks noChangeArrowheads="1"/>
          </p:cNvSpPr>
          <p:nvPr/>
        </p:nvSpPr>
        <p:spPr bwMode="auto">
          <a:xfrm>
            <a:off x="4563764" y="2314575"/>
            <a:ext cx="1200150" cy="701675"/>
          </a:xfrm>
          <a:prstGeom prst="rect">
            <a:avLst/>
          </a:prstGeom>
          <a:noFill/>
          <a:ln w="12700">
            <a:noFill/>
            <a:miter lim="800000"/>
            <a:headEnd/>
            <a:tailEnd/>
          </a:ln>
          <a:effectLst/>
        </p:spPr>
        <p:txBody>
          <a:bodyPr wrap="none">
            <a:spAutoFit/>
          </a:bodyPr>
          <a:lstStyle/>
          <a:p>
            <a:r>
              <a:rPr lang="zh-TW" altLang="en-US" sz="4000" i="1">
                <a:solidFill>
                  <a:schemeClr val="tx2"/>
                </a:solidFill>
                <a:effectLst>
                  <a:outerShdw blurRad="38100" dist="38100" dir="2700000" algn="tl">
                    <a:srgbClr val="000000"/>
                  </a:outerShdw>
                </a:effectLst>
                <a:latin typeface="Times New Roman" pitchFamily="18" charset="0"/>
              </a:rPr>
              <a:t>1218</a:t>
            </a:r>
            <a:endParaRPr lang="zh-TW" altLang="en-US" sz="4000" i="1">
              <a:effectLst>
                <a:outerShdw blurRad="38100" dist="38100" dir="2700000" algn="tl">
                  <a:srgbClr val="000000"/>
                </a:outerShdw>
              </a:effectLst>
              <a:latin typeface="Times New Roman" pitchFamily="18" charset="0"/>
            </a:endParaRPr>
          </a:p>
        </p:txBody>
      </p:sp>
      <p:sp>
        <p:nvSpPr>
          <p:cNvPr id="305160" name="Text Box 8"/>
          <p:cNvSpPr txBox="1">
            <a:spLocks noChangeArrowheads="1"/>
          </p:cNvSpPr>
          <p:nvPr/>
        </p:nvSpPr>
        <p:spPr bwMode="auto">
          <a:xfrm>
            <a:off x="4211339" y="2924175"/>
            <a:ext cx="1708150" cy="701675"/>
          </a:xfrm>
          <a:prstGeom prst="rect">
            <a:avLst/>
          </a:prstGeom>
          <a:noFill/>
          <a:ln w="12700">
            <a:noFill/>
            <a:miter lim="800000"/>
            <a:headEnd/>
            <a:tailEnd/>
          </a:ln>
          <a:effectLst/>
        </p:spPr>
        <p:txBody>
          <a:bodyPr wrap="none">
            <a:spAutoFit/>
          </a:bodyPr>
          <a:lstStyle/>
          <a:p>
            <a:r>
              <a:rPr lang="zh-TW" altLang="en-US" sz="4000" i="1">
                <a:solidFill>
                  <a:srgbClr val="FFFF00"/>
                </a:solidFill>
                <a:effectLst>
                  <a:outerShdw blurRad="38100" dist="38100" dir="2700000" algn="tl">
                    <a:srgbClr val="000000"/>
                  </a:outerShdw>
                </a:effectLst>
                <a:latin typeface="Times New Roman" pitchFamily="18" charset="0"/>
              </a:rPr>
              <a:t>101501</a:t>
            </a:r>
            <a:endParaRPr lang="zh-TW" altLang="en-US" sz="4000" i="1">
              <a:effectLst>
                <a:outerShdw blurRad="38100" dist="38100" dir="2700000" algn="tl">
                  <a:srgbClr val="000000"/>
                </a:outerShdw>
              </a:effectLst>
              <a:latin typeface="Times New Roman" pitchFamily="18" charset="0"/>
            </a:endParaRPr>
          </a:p>
        </p:txBody>
      </p:sp>
      <p:sp>
        <p:nvSpPr>
          <p:cNvPr id="305161" name="Line 9"/>
          <p:cNvSpPr>
            <a:spLocks noChangeShapeType="1"/>
          </p:cNvSpPr>
          <p:nvPr/>
        </p:nvSpPr>
        <p:spPr bwMode="auto">
          <a:xfrm flipV="1">
            <a:off x="4284364" y="2997200"/>
            <a:ext cx="1511300" cy="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endParaRPr lang="zh-TW" altLang="en-US"/>
          </a:p>
        </p:txBody>
      </p:sp>
      <p:sp>
        <p:nvSpPr>
          <p:cNvPr id="305162" name="Rectangle 10"/>
          <p:cNvSpPr>
            <a:spLocks noChangeArrowheads="1"/>
          </p:cNvSpPr>
          <p:nvPr/>
        </p:nvSpPr>
        <p:spPr bwMode="auto">
          <a:xfrm>
            <a:off x="4284364" y="2352675"/>
            <a:ext cx="1584325" cy="1219200"/>
          </a:xfrm>
          <a:prstGeom prst="rect">
            <a:avLst/>
          </a:prstGeom>
          <a:noFill/>
          <a:ln w="28575">
            <a:solidFill>
              <a:srgbClr val="CC0000"/>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305163" name="Line 11"/>
          <p:cNvSpPr>
            <a:spLocks noChangeShapeType="1"/>
          </p:cNvSpPr>
          <p:nvPr/>
        </p:nvSpPr>
        <p:spPr bwMode="auto">
          <a:xfrm flipV="1">
            <a:off x="5868689" y="2852738"/>
            <a:ext cx="1871663" cy="71437"/>
          </a:xfrm>
          <a:prstGeom prst="line">
            <a:avLst/>
          </a:prstGeom>
          <a:noFill/>
          <a:ln w="28575">
            <a:solidFill>
              <a:srgbClr val="CC0000"/>
            </a:solidFill>
            <a:round/>
            <a:headEnd/>
            <a:tailEnd type="triangle" w="med" len="med"/>
          </a:ln>
          <a:effectLst>
            <a:outerShdw dist="35921" dir="2700000" algn="ctr" rotWithShape="0">
              <a:srgbClr val="000000"/>
            </a:outerShdw>
          </a:effectLst>
        </p:spPr>
        <p:txBody>
          <a:bodyPr wrap="none" anchor="ctr"/>
          <a:lstStyle/>
          <a:p>
            <a:endParaRPr lang="zh-TW"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5157"/>
                                        </p:tgtEl>
                                        <p:attrNameLst>
                                          <p:attrName>style.visibility</p:attrName>
                                        </p:attrNameLst>
                                      </p:cBhvr>
                                      <p:to>
                                        <p:strVal val="visible"/>
                                      </p:to>
                                    </p:set>
                                    <p:animEffect transition="in" filter="wipe(left)">
                                      <p:cBhvr>
                                        <p:cTn id="12" dur="500"/>
                                        <p:tgtEl>
                                          <p:spTgt spid="305157"/>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05159"/>
                                        </p:tgtEl>
                                        <p:attrNameLst>
                                          <p:attrName>style.visibility</p:attrName>
                                        </p:attrNameLst>
                                      </p:cBhvr>
                                      <p:to>
                                        <p:strVal val="visible"/>
                                      </p:to>
                                    </p:set>
                                    <p:animEffect transition="in" filter="dissolve">
                                      <p:cBhvr>
                                        <p:cTn id="16" dur="500"/>
                                        <p:tgtEl>
                                          <p:spTgt spid="30515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05161"/>
                                        </p:tgtEl>
                                        <p:attrNameLst>
                                          <p:attrName>style.visibility</p:attrName>
                                        </p:attrNameLst>
                                      </p:cBhvr>
                                      <p:to>
                                        <p:strVal val="visible"/>
                                      </p:to>
                                    </p:set>
                                    <p:animEffect transition="in" filter="wipe(left)">
                                      <p:cBhvr>
                                        <p:cTn id="20" dur="500"/>
                                        <p:tgtEl>
                                          <p:spTgt spid="305161"/>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305158"/>
                                        </p:tgtEl>
                                        <p:attrNameLst>
                                          <p:attrName>style.visibility</p:attrName>
                                        </p:attrNameLst>
                                      </p:cBhvr>
                                      <p:to>
                                        <p:strVal val="visible"/>
                                      </p:to>
                                    </p:set>
                                    <p:animEffect transition="in" filter="wipe(down)">
                                      <p:cBhvr>
                                        <p:cTn id="24" dur="500"/>
                                        <p:tgtEl>
                                          <p:spTgt spid="305158"/>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305160"/>
                                        </p:tgtEl>
                                        <p:attrNameLst>
                                          <p:attrName>style.visibility</p:attrName>
                                        </p:attrNameLst>
                                      </p:cBhvr>
                                      <p:to>
                                        <p:strVal val="visible"/>
                                      </p:to>
                                    </p:set>
                                    <p:animEffect transition="in" filter="dissolve">
                                      <p:cBhvr>
                                        <p:cTn id="28" dur="500"/>
                                        <p:tgtEl>
                                          <p:spTgt spid="305160"/>
                                        </p:tgtEl>
                                      </p:cBhvr>
                                    </p:animEffect>
                                  </p:childTnLst>
                                </p:cTn>
                              </p:par>
                            </p:childTnLst>
                          </p:cTn>
                        </p:par>
                        <p:par>
                          <p:cTn id="29" fill="hold">
                            <p:stCondLst>
                              <p:cond delay="2500"/>
                            </p:stCondLst>
                            <p:childTnLst>
                              <p:par>
                                <p:cTn id="30" presetID="9" presetClass="entr" presetSubtype="0" fill="hold" grpId="0" nodeType="afterEffect">
                                  <p:stCondLst>
                                    <p:cond delay="0"/>
                                  </p:stCondLst>
                                  <p:childTnLst>
                                    <p:set>
                                      <p:cBhvr>
                                        <p:cTn id="31" dur="1" fill="hold">
                                          <p:stCondLst>
                                            <p:cond delay="0"/>
                                          </p:stCondLst>
                                        </p:cTn>
                                        <p:tgtEl>
                                          <p:spTgt spid="305162"/>
                                        </p:tgtEl>
                                        <p:attrNameLst>
                                          <p:attrName>style.visibility</p:attrName>
                                        </p:attrNameLst>
                                      </p:cBhvr>
                                      <p:to>
                                        <p:strVal val="visible"/>
                                      </p:to>
                                    </p:set>
                                    <p:animEffect transition="in" filter="dissolve">
                                      <p:cBhvr>
                                        <p:cTn id="32" dur="500"/>
                                        <p:tgtEl>
                                          <p:spTgt spid="30516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305163"/>
                                        </p:tgtEl>
                                        <p:attrNameLst>
                                          <p:attrName>style.visibility</p:attrName>
                                        </p:attrNameLst>
                                      </p:cBhvr>
                                      <p:to>
                                        <p:strVal val="visible"/>
                                      </p:to>
                                    </p:set>
                                    <p:animEffect transition="in" filter="wipe(left)">
                                      <p:cBhvr>
                                        <p:cTn id="36" dur="500"/>
                                        <p:tgtEl>
                                          <p:spTgt spid="305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P spid="305158" grpId="0" animBg="1"/>
      <p:bldP spid="305159" grpId="0" autoUpdateAnimBg="0"/>
      <p:bldP spid="305160" grpId="0" autoUpdateAnimBg="0"/>
      <p:bldP spid="305161" grpId="0" animBg="1"/>
      <p:bldP spid="305162" grpId="0" animBg="1"/>
      <p:bldP spid="3051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Probability Distribution</a:t>
            </a:r>
            <a:endParaRPr lang="zh-TW" altLang="en-US" dirty="0"/>
          </a:p>
        </p:txBody>
      </p:sp>
      <p:pic>
        <p:nvPicPr>
          <p:cNvPr id="547842" name="Picture 2"/>
          <p:cNvPicPr>
            <a:picLocks noChangeAspect="1" noChangeArrowheads="1"/>
          </p:cNvPicPr>
          <p:nvPr/>
        </p:nvPicPr>
        <p:blipFill>
          <a:blip r:embed="rId2" cstate="print"/>
          <a:srcRect/>
          <a:stretch>
            <a:fillRect/>
          </a:stretch>
        </p:blipFill>
        <p:spPr bwMode="auto">
          <a:xfrm>
            <a:off x="395536" y="1484784"/>
            <a:ext cx="8489580" cy="4680520"/>
          </a:xfrm>
          <a:prstGeom prst="rect">
            <a:avLst/>
          </a:prstGeom>
          <a:noFill/>
          <a:ln w="9525">
            <a:noFill/>
            <a:miter lim="800000"/>
            <a:headEnd/>
            <a:tailEnd/>
          </a:ln>
          <a:effectLst/>
        </p:spPr>
      </p:pic>
      <p:sp>
        <p:nvSpPr>
          <p:cNvPr id="9" name="日期版面配置區 4"/>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 name="投影片編號版面配置區 6"/>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30B1355-A778-4B58-9AFB-17F5196D5A7A}" type="slidenum">
              <a:rPr kumimoji="1" lang="zh-TW" altLang="en-US">
                <a:effectLst>
                  <a:outerShdw blurRad="38100" dist="38100" dir="2700000" algn="tl">
                    <a:srgbClr val="000000"/>
                  </a:outerShdw>
                </a:effectLst>
                <a:ea typeface="華康細圓體" pitchFamily="49" charset="-120"/>
                <a:cs typeface="+mj-cs"/>
              </a:rPr>
              <a:pPr>
                <a:defRPr/>
              </a:pPr>
              <a:t>16</a:t>
            </a:fld>
            <a:endParaRPr kumimoji="1" lang="en-US" altLang="zh-TW">
              <a:effectLst>
                <a:outerShdw blurRad="38100" dist="38100" dir="2700000" algn="tl">
                  <a:srgbClr val="000000"/>
                </a:outerShdw>
              </a:effectLst>
              <a:ea typeface="華康細圓體" pitchFamily="49" charset="-120"/>
              <a:cs typeface="+mj-cs"/>
            </a:endParaRP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04550BB-840B-4EFD-8316-DA09E248ED75}" type="slidenum">
              <a:rPr kumimoji="1" lang="zh-TW" altLang="en-US">
                <a:effectLst>
                  <a:outerShdw blurRad="38100" dist="38100" dir="2700000" algn="tl">
                    <a:srgbClr val="000000"/>
                  </a:outerShdw>
                </a:effectLst>
                <a:ea typeface="華康細圓體" pitchFamily="49" charset="-120"/>
                <a:cs typeface="+mj-cs"/>
              </a:rPr>
              <a:pPr>
                <a:defRPr/>
              </a:pPr>
              <a:t>17</a:t>
            </a:fld>
            <a:endParaRPr kumimoji="1" lang="en-US" altLang="zh-TW">
              <a:effectLst>
                <a:outerShdw blurRad="38100" dist="38100" dir="2700000" algn="tl">
                  <a:srgbClr val="000000"/>
                </a:outerShdw>
              </a:effectLst>
              <a:ea typeface="華康細圓體" pitchFamily="49" charset="-120"/>
              <a:cs typeface="+mj-cs"/>
            </a:endParaRPr>
          </a:p>
        </p:txBody>
      </p:sp>
      <p:sp>
        <p:nvSpPr>
          <p:cNvPr id="306178" name="Rectangle 2"/>
          <p:cNvSpPr>
            <a:spLocks noGrp="1" noChangeArrowheads="1"/>
          </p:cNvSpPr>
          <p:nvPr>
            <p:ph type="title"/>
          </p:nvPr>
        </p:nvSpPr>
        <p:spPr>
          <a:xfrm>
            <a:off x="323528" y="260648"/>
            <a:ext cx="8568952" cy="16764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Determining Probability of Event</a:t>
            </a:r>
          </a:p>
        </p:txBody>
      </p:sp>
      <p:sp>
        <p:nvSpPr>
          <p:cNvPr id="306179" name="Rectangle 3"/>
          <p:cNvSpPr>
            <a:spLocks noGrp="1" noChangeArrowheads="1"/>
          </p:cNvSpPr>
          <p:nvPr>
            <p:ph type="body" idx="1"/>
          </p:nvPr>
        </p:nvSpPr>
        <p:spPr>
          <a:xfrm>
            <a:off x="323850" y="1937048"/>
            <a:ext cx="8640763" cy="2428056"/>
          </a:xfrm>
        </p:spPr>
        <p:txBody>
          <a:bodyPr/>
          <a:lstStyle/>
          <a:p>
            <a:pPr>
              <a:lnSpc>
                <a:spcPct val="80000"/>
              </a:lnSpc>
              <a:buFont typeface="Wingdings" pitchFamily="2" charset="2"/>
              <a:buNone/>
            </a:pPr>
            <a:r>
              <a:rPr lang="en-US" altLang="zh-TW" dirty="0"/>
              <a:t>Calculate the probability of the following event:</a:t>
            </a:r>
          </a:p>
          <a:p>
            <a:pPr>
              <a:lnSpc>
                <a:spcPct val="80000"/>
              </a:lnSpc>
              <a:buFont typeface="Wingdings" pitchFamily="2" charset="2"/>
              <a:buNone/>
            </a:pPr>
            <a:r>
              <a:rPr lang="en-US" altLang="zh-TW" i="1" dirty="0">
                <a:latin typeface="Times New Roman" pitchFamily="18" charset="0"/>
              </a:rPr>
              <a:t>P</a:t>
            </a:r>
            <a:r>
              <a:rPr lang="en-US" altLang="zh-TW" dirty="0"/>
              <a:t>(The number of color TVs is two or more) </a:t>
            </a:r>
          </a:p>
        </p:txBody>
      </p:sp>
      <p:sp>
        <p:nvSpPr>
          <p:cNvPr id="306180" name="Rectangle 4"/>
          <p:cNvSpPr>
            <a:spLocks noChangeArrowheads="1"/>
          </p:cNvSpPr>
          <p:nvPr/>
        </p:nvSpPr>
        <p:spPr bwMode="auto">
          <a:xfrm>
            <a:off x="478632" y="3581400"/>
            <a:ext cx="8186737" cy="28194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pPr>
            <a:r>
              <a:rPr lang="zh-TW" altLang="zh-TW" sz="4400" dirty="0">
                <a:effectLst>
                  <a:outerShdw blurRad="38100" dist="38100" dir="2700000" algn="tl">
                    <a:srgbClr val="000000"/>
                  </a:outerShdw>
                </a:effectLst>
              </a:rPr>
              <a:t>                             = </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X</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2</a:t>
            </a:r>
            <a:r>
              <a:rPr lang="en-US" altLang="zh-TW" sz="4400" dirty="0">
                <a:effectLst>
                  <a:outerShdw blurRad="38100" dist="38100" dir="2700000" algn="tl">
                    <a:srgbClr val="000000"/>
                  </a:outerShdw>
                </a:effectLst>
              </a:rPr>
              <a:t>) + </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X</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3</a:t>
            </a:r>
            <a:r>
              <a:rPr lang="en-US" altLang="zh-TW" sz="4400" dirty="0">
                <a:effectLst>
                  <a:outerShdw blurRad="38100" dist="38100" dir="2700000" algn="tl">
                    <a:srgbClr val="000000"/>
                  </a:outerShdw>
                </a:effectLst>
              </a:rPr>
              <a:t>) + </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X</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4</a:t>
            </a:r>
            <a:r>
              <a:rPr lang="en-US" altLang="zh-TW" sz="4400" dirty="0">
                <a:effectLst>
                  <a:outerShdw blurRad="38100" dist="38100" dir="2700000" algn="tl">
                    <a:srgbClr val="000000"/>
                  </a:outerShdw>
                </a:effectLst>
              </a:rPr>
              <a:t>) + </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X</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5</a:t>
            </a:r>
            <a:r>
              <a:rPr lang="en-US" altLang="zh-TW" sz="4400" dirty="0">
                <a:effectLst>
                  <a:outerShdw blurRad="38100" dist="38100" dir="2700000" algn="tl">
                    <a:srgbClr val="000000"/>
                  </a:outerShdw>
                </a:effectLst>
              </a:rPr>
              <a:t>)</a:t>
            </a:r>
          </a:p>
          <a:p>
            <a:pPr marL="342900" indent="-342900">
              <a:spcBef>
                <a:spcPct val="20000"/>
              </a:spcBef>
              <a:buClr>
                <a:schemeClr val="hlink"/>
              </a:buClr>
              <a:buSzPct val="65000"/>
              <a:buFont typeface="Wingdings" pitchFamily="2" charset="2"/>
              <a:buNone/>
            </a:pPr>
            <a:r>
              <a:rPr lang="en-US" altLang="zh-TW" sz="4400" dirty="0">
                <a:effectLst>
                  <a:outerShdw blurRad="38100" dist="38100" dir="2700000" algn="tl">
                    <a:srgbClr val="000000"/>
                  </a:outerShdw>
                </a:effectLst>
              </a:rPr>
              <a:t>  = .374 + .191 +.076 +.028 = .669</a:t>
            </a:r>
          </a:p>
        </p:txBody>
      </p:sp>
      <p:sp>
        <p:nvSpPr>
          <p:cNvPr id="306181" name="Rectangle 5"/>
          <p:cNvSpPr>
            <a:spLocks noChangeArrowheads="1"/>
          </p:cNvSpPr>
          <p:nvPr/>
        </p:nvSpPr>
        <p:spPr bwMode="auto">
          <a:xfrm>
            <a:off x="770300" y="3613448"/>
            <a:ext cx="5322887" cy="6858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pPr>
            <a:r>
              <a:rPr lang="zh-TW" altLang="zh-TW" sz="4400" dirty="0">
                <a:effectLst>
                  <a:outerShdw blurRad="38100" dist="38100" dir="2700000" algn="tl">
                    <a:srgbClr val="000000"/>
                  </a:outerShdw>
                </a:effectLst>
              </a:rPr>
              <a:t>            = </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a:t>
            </a:r>
            <a:r>
              <a:rPr lang="en-US" altLang="zh-TW" sz="4400" i="1" dirty="0">
                <a:effectLst>
                  <a:outerShdw blurRad="38100" dist="38100" dir="2700000" algn="tl">
                    <a:srgbClr val="000000"/>
                  </a:outerShdw>
                </a:effectLst>
                <a:latin typeface="Times New Roman" pitchFamily="18" charset="0"/>
              </a:rPr>
              <a:t>X</a:t>
            </a:r>
            <a:r>
              <a:rPr lang="en-US" altLang="zh-TW" sz="4400" i="1" dirty="0">
                <a:effectLst>
                  <a:outerShdw blurRad="38100" dist="38100" dir="2700000" algn="tl">
                    <a:srgbClr val="000000"/>
                  </a:outerShdw>
                </a:effectLst>
              </a:rPr>
              <a:t> </a:t>
            </a:r>
            <a:r>
              <a:rPr lang="en-US" altLang="zh-TW" sz="4400" dirty="0">
                <a:effectLst>
                  <a:outerShdw blurRad="38100" dist="38100" dir="2700000" algn="tl">
                    <a:srgbClr val="000000"/>
                  </a:outerShdw>
                </a:effectLst>
                <a:latin typeface="Symbol" pitchFamily="18" charset="2"/>
              </a:rPr>
              <a:t>³ </a:t>
            </a:r>
            <a:r>
              <a:rPr lang="en-US" altLang="zh-TW" sz="4400" i="1" dirty="0">
                <a:effectLst>
                  <a:outerShdw blurRad="38100" dist="38100" dir="2700000" algn="tl">
                    <a:srgbClr val="000000"/>
                  </a:outerShdw>
                </a:effectLst>
                <a:latin typeface="Times New Roman" pitchFamily="18" charset="0"/>
              </a:rPr>
              <a:t>2</a:t>
            </a:r>
            <a:r>
              <a:rPr lang="en-US" altLang="zh-TW" sz="4400" dirty="0">
                <a:effectLst>
                  <a:outerShdw blurRad="38100" dist="38100" dir="2700000" algn="tl">
                    <a:srgbClr val="000000"/>
                  </a:outerShdw>
                </a:effectLst>
              </a:rPr>
              <a:t>)</a:t>
            </a:r>
          </a:p>
        </p:txBody>
      </p:sp>
      <p:graphicFrame>
        <p:nvGraphicFramePr>
          <p:cNvPr id="10" name="表格 9"/>
          <p:cNvGraphicFramePr>
            <a:graphicFrameLocks noGrp="1"/>
          </p:cNvGraphicFramePr>
          <p:nvPr/>
        </p:nvGraphicFramePr>
        <p:xfrm>
          <a:off x="6876256" y="188640"/>
          <a:ext cx="2016224" cy="2966720"/>
        </p:xfrm>
        <a:graphic>
          <a:graphicData uri="http://schemas.openxmlformats.org/drawingml/2006/table">
            <a:tbl>
              <a:tblPr firstRow="1" lastRow="1" bandRow="1">
                <a:tableStyleId>{073A0DAA-6AF3-43AB-8588-CEC1D06C72B9}</a:tableStyleId>
              </a:tblPr>
              <a:tblGrid>
                <a:gridCol w="962289"/>
                <a:gridCol w="1053935"/>
              </a:tblGrid>
              <a:tr h="370840">
                <a:tc>
                  <a:txBody>
                    <a:bodyPr/>
                    <a:lstStyle/>
                    <a:p>
                      <a:pPr algn="ctr"/>
                      <a:r>
                        <a:rPr lang="en-US" altLang="zh-TW" sz="1800" i="1" dirty="0" smtClean="0">
                          <a:effectLst>
                            <a:outerShdw blurRad="38100" dist="38100" dir="2700000" algn="tl">
                              <a:srgbClr val="000000">
                                <a:alpha val="43137"/>
                              </a:srgbClr>
                            </a:outerShdw>
                          </a:effectLst>
                          <a:latin typeface="Times New Roman" pitchFamily="18" charset="0"/>
                          <a:cs typeface="Times New Roman" pitchFamily="18" charset="0"/>
                        </a:rPr>
                        <a:t>x</a:t>
                      </a:r>
                      <a:endParaRPr lang="zh-TW" altLang="en-US" sz="1800" i="1" dirty="0">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ctr"/>
                      <a:r>
                        <a:rPr lang="en-US" altLang="zh-TW" sz="18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P</a:t>
                      </a:r>
                      <a:r>
                        <a:rPr lang="en-US" altLang="zh-TW" sz="1800" dirty="0" smtClean="0">
                          <a:effectLst>
                            <a:outerShdw blurRad="38100" dist="38100" dir="2700000" algn="tl">
                              <a:srgbClr val="000000">
                                <a:alpha val="43137"/>
                              </a:srgbClr>
                            </a:outerShdw>
                          </a:effectLst>
                        </a:rPr>
                        <a:t>(</a:t>
                      </a:r>
                      <a:r>
                        <a:rPr lang="en-US" altLang="zh-TW" sz="18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1800" dirty="0" smtClean="0">
                          <a:effectLst>
                            <a:outerShdw blurRad="38100" dist="38100" dir="2700000" algn="tl">
                              <a:srgbClr val="000000">
                                <a:alpha val="43137"/>
                              </a:srgbClr>
                            </a:outerShdw>
                          </a:effectLst>
                        </a:rPr>
                        <a:t>)</a:t>
                      </a:r>
                      <a:endParaRPr lang="zh-TW" altLang="en-US" sz="1800" dirty="0">
                        <a:effectLst>
                          <a:outerShdw blurRad="38100" dist="38100" dir="2700000" algn="tl">
                            <a:srgbClr val="000000">
                              <a:alpha val="43137"/>
                            </a:srgbClr>
                          </a:outerShdw>
                        </a:effectLst>
                      </a:endParaRPr>
                    </a:p>
                  </a:txBody>
                  <a:tcPr/>
                </a:tc>
              </a:tr>
              <a:tr h="370840">
                <a:tc>
                  <a:txBody>
                    <a:bodyPr/>
                    <a:lstStyle/>
                    <a:p>
                      <a:pPr algn="ctr"/>
                      <a:r>
                        <a:rPr lang="en-US" altLang="zh-TW" sz="1800" dirty="0" smtClean="0">
                          <a:effectLst>
                            <a:outerShdw blurRad="38100" dist="38100" dir="2700000" algn="tl">
                              <a:srgbClr val="000000">
                                <a:alpha val="43137"/>
                              </a:srgbClr>
                            </a:outerShdw>
                          </a:effectLst>
                        </a:rPr>
                        <a:t>0</a:t>
                      </a:r>
                      <a:endParaRPr lang="zh-TW" altLang="en-US" sz="1800" dirty="0">
                        <a:effectLst>
                          <a:outerShdw blurRad="38100" dist="38100" dir="2700000" algn="tl">
                            <a:srgbClr val="000000">
                              <a:alpha val="43137"/>
                            </a:srgbClr>
                          </a:outerShdw>
                        </a:effectLst>
                      </a:endParaRPr>
                    </a:p>
                  </a:txBody>
                  <a:tcPr/>
                </a:tc>
                <a:tc>
                  <a:txBody>
                    <a:bodyPr/>
                    <a:lstStyle/>
                    <a:p>
                      <a:pPr algn="r"/>
                      <a:r>
                        <a:rPr lang="en-US" altLang="zh-TW" sz="1800" dirty="0" smtClean="0">
                          <a:effectLst>
                            <a:outerShdw blurRad="38100" dist="38100" dir="2700000" algn="tl">
                              <a:srgbClr val="000000">
                                <a:alpha val="43137"/>
                              </a:srgbClr>
                            </a:outerShdw>
                          </a:effectLst>
                        </a:rPr>
                        <a:t>0.012</a:t>
                      </a:r>
                      <a:endParaRPr lang="zh-TW" altLang="en-US" sz="1800" dirty="0">
                        <a:effectLst>
                          <a:outerShdw blurRad="38100" dist="38100" dir="2700000" algn="tl">
                            <a:srgbClr val="000000">
                              <a:alpha val="43137"/>
                            </a:srgbClr>
                          </a:outerShdw>
                        </a:effectLst>
                      </a:endParaRPr>
                    </a:p>
                  </a:txBody>
                  <a:tcPr/>
                </a:tc>
              </a:tr>
              <a:tr h="370840">
                <a:tc>
                  <a:txBody>
                    <a:bodyPr/>
                    <a:lstStyle/>
                    <a:p>
                      <a:pPr algn="ctr"/>
                      <a:r>
                        <a:rPr lang="en-US" altLang="zh-TW" sz="1800" dirty="0" smtClean="0">
                          <a:effectLst>
                            <a:outerShdw blurRad="38100" dist="38100" dir="2700000" algn="tl">
                              <a:srgbClr val="000000">
                                <a:alpha val="43137"/>
                              </a:srgbClr>
                            </a:outerShdw>
                          </a:effectLst>
                        </a:rPr>
                        <a:t>1</a:t>
                      </a:r>
                      <a:endParaRPr lang="zh-TW" altLang="en-US" sz="1800" dirty="0">
                        <a:effectLst>
                          <a:outerShdw blurRad="38100" dist="38100" dir="2700000" algn="tl">
                            <a:srgbClr val="000000">
                              <a:alpha val="43137"/>
                            </a:srgbClr>
                          </a:outerShdw>
                        </a:effectLst>
                      </a:endParaRPr>
                    </a:p>
                  </a:txBody>
                  <a:tcPr/>
                </a:tc>
                <a:tc>
                  <a:txBody>
                    <a:bodyPr/>
                    <a:lstStyle/>
                    <a:p>
                      <a:pPr algn="r"/>
                      <a:r>
                        <a:rPr lang="en-US" altLang="zh-TW" sz="1800" dirty="0" smtClean="0">
                          <a:effectLst>
                            <a:outerShdw blurRad="38100" dist="38100" dir="2700000" algn="tl">
                              <a:srgbClr val="000000">
                                <a:alpha val="43137"/>
                              </a:srgbClr>
                            </a:outerShdw>
                          </a:effectLst>
                        </a:rPr>
                        <a:t>0.319</a:t>
                      </a:r>
                      <a:endParaRPr lang="zh-TW" altLang="en-US" sz="1800" dirty="0">
                        <a:effectLst>
                          <a:outerShdw blurRad="38100" dist="38100" dir="2700000" algn="tl">
                            <a:srgbClr val="000000">
                              <a:alpha val="43137"/>
                            </a:srgbClr>
                          </a:outerShdw>
                        </a:effectLst>
                      </a:endParaRPr>
                    </a:p>
                  </a:txBody>
                  <a:tcPr/>
                </a:tc>
              </a:tr>
              <a:tr h="370840">
                <a:tc>
                  <a:txBody>
                    <a:bodyPr/>
                    <a:lstStyle/>
                    <a:p>
                      <a:pPr algn="ctr"/>
                      <a:r>
                        <a:rPr lang="en-US" altLang="zh-TW" sz="1800" dirty="0" smtClean="0">
                          <a:effectLst>
                            <a:outerShdw blurRad="38100" dist="38100" dir="2700000" algn="tl">
                              <a:srgbClr val="000000">
                                <a:alpha val="43137"/>
                              </a:srgbClr>
                            </a:outerShdw>
                          </a:effectLst>
                        </a:rPr>
                        <a:t>2</a:t>
                      </a:r>
                      <a:endParaRPr lang="zh-TW" altLang="en-US" sz="1800" dirty="0">
                        <a:effectLst>
                          <a:outerShdw blurRad="38100" dist="38100" dir="2700000" algn="tl">
                            <a:srgbClr val="000000">
                              <a:alpha val="43137"/>
                            </a:srgbClr>
                          </a:outerShdw>
                        </a:effectLst>
                      </a:endParaRPr>
                    </a:p>
                  </a:txBody>
                  <a:tcPr/>
                </a:tc>
                <a:tc>
                  <a:txBody>
                    <a:bodyPr/>
                    <a:lstStyle/>
                    <a:p>
                      <a:pPr algn="r"/>
                      <a:r>
                        <a:rPr lang="en-US" altLang="zh-TW" sz="1800" dirty="0" smtClean="0">
                          <a:effectLst>
                            <a:outerShdw blurRad="38100" dist="38100" dir="2700000" algn="tl">
                              <a:srgbClr val="000000">
                                <a:alpha val="43137"/>
                              </a:srgbClr>
                            </a:outerShdw>
                          </a:effectLst>
                        </a:rPr>
                        <a:t>0.374</a:t>
                      </a:r>
                      <a:endParaRPr lang="zh-TW" altLang="en-US" sz="1800" dirty="0">
                        <a:effectLst>
                          <a:outerShdw blurRad="38100" dist="38100" dir="2700000" algn="tl">
                            <a:srgbClr val="000000">
                              <a:alpha val="43137"/>
                            </a:srgbClr>
                          </a:outerShdw>
                        </a:effectLst>
                      </a:endParaRPr>
                    </a:p>
                  </a:txBody>
                  <a:tcPr/>
                </a:tc>
              </a:tr>
              <a:tr h="370840">
                <a:tc>
                  <a:txBody>
                    <a:bodyPr/>
                    <a:lstStyle/>
                    <a:p>
                      <a:pPr algn="ctr"/>
                      <a:r>
                        <a:rPr lang="en-US" altLang="zh-TW" sz="1800" dirty="0" smtClean="0">
                          <a:effectLst>
                            <a:outerShdw blurRad="38100" dist="38100" dir="2700000" algn="tl">
                              <a:srgbClr val="000000">
                                <a:alpha val="43137"/>
                              </a:srgbClr>
                            </a:outerShdw>
                          </a:effectLst>
                        </a:rPr>
                        <a:t>3</a:t>
                      </a:r>
                      <a:endParaRPr lang="zh-TW" altLang="en-US" sz="1800" dirty="0">
                        <a:effectLst>
                          <a:outerShdw blurRad="38100" dist="38100" dir="2700000" algn="tl">
                            <a:srgbClr val="000000">
                              <a:alpha val="43137"/>
                            </a:srgbClr>
                          </a:outerShdw>
                        </a:effectLst>
                      </a:endParaRPr>
                    </a:p>
                  </a:txBody>
                  <a:tcPr/>
                </a:tc>
                <a:tc>
                  <a:txBody>
                    <a:bodyPr/>
                    <a:lstStyle/>
                    <a:p>
                      <a:pPr algn="r"/>
                      <a:r>
                        <a:rPr lang="en-US" altLang="zh-TW" sz="1800" dirty="0" smtClean="0">
                          <a:effectLst>
                            <a:outerShdw blurRad="38100" dist="38100" dir="2700000" algn="tl">
                              <a:srgbClr val="000000">
                                <a:alpha val="43137"/>
                              </a:srgbClr>
                            </a:outerShdw>
                          </a:effectLst>
                        </a:rPr>
                        <a:t>0.191</a:t>
                      </a:r>
                      <a:endParaRPr lang="zh-TW" altLang="en-US" sz="1800" dirty="0">
                        <a:effectLst>
                          <a:outerShdw blurRad="38100" dist="38100" dir="2700000" algn="tl">
                            <a:srgbClr val="000000">
                              <a:alpha val="43137"/>
                            </a:srgbClr>
                          </a:outerShdw>
                        </a:effectLst>
                      </a:endParaRPr>
                    </a:p>
                  </a:txBody>
                  <a:tcPr/>
                </a:tc>
              </a:tr>
              <a:tr h="370840">
                <a:tc>
                  <a:txBody>
                    <a:bodyPr/>
                    <a:lstStyle/>
                    <a:p>
                      <a:pPr algn="ctr"/>
                      <a:r>
                        <a:rPr lang="en-US" altLang="zh-TW" sz="1800" dirty="0" smtClean="0">
                          <a:effectLst>
                            <a:outerShdw blurRad="38100" dist="38100" dir="2700000" algn="tl">
                              <a:srgbClr val="000000">
                                <a:alpha val="43137"/>
                              </a:srgbClr>
                            </a:outerShdw>
                          </a:effectLst>
                        </a:rPr>
                        <a:t>4</a:t>
                      </a:r>
                      <a:endParaRPr lang="zh-TW" altLang="en-US" sz="1800" dirty="0">
                        <a:effectLst>
                          <a:outerShdw blurRad="38100" dist="38100" dir="2700000" algn="tl">
                            <a:srgbClr val="000000">
                              <a:alpha val="43137"/>
                            </a:srgbClr>
                          </a:outerShdw>
                        </a:effectLst>
                      </a:endParaRPr>
                    </a:p>
                  </a:txBody>
                  <a:tcPr/>
                </a:tc>
                <a:tc>
                  <a:txBody>
                    <a:bodyPr/>
                    <a:lstStyle/>
                    <a:p>
                      <a:pPr algn="r"/>
                      <a:r>
                        <a:rPr lang="en-US" altLang="zh-TW" sz="1800" dirty="0" smtClean="0">
                          <a:effectLst>
                            <a:outerShdw blurRad="38100" dist="38100" dir="2700000" algn="tl">
                              <a:srgbClr val="000000">
                                <a:alpha val="43137"/>
                              </a:srgbClr>
                            </a:outerShdw>
                          </a:effectLst>
                        </a:rPr>
                        <a:t>0.076</a:t>
                      </a:r>
                      <a:endParaRPr lang="zh-TW" altLang="en-US" sz="1800" dirty="0">
                        <a:effectLst>
                          <a:outerShdw blurRad="38100" dist="38100" dir="2700000" algn="tl">
                            <a:srgbClr val="000000">
                              <a:alpha val="43137"/>
                            </a:srgbClr>
                          </a:outerShdw>
                        </a:effectLst>
                      </a:endParaRPr>
                    </a:p>
                  </a:txBody>
                  <a:tcPr/>
                </a:tc>
              </a:tr>
              <a:tr h="370840">
                <a:tc>
                  <a:txBody>
                    <a:bodyPr/>
                    <a:lstStyle/>
                    <a:p>
                      <a:pPr algn="ctr"/>
                      <a:r>
                        <a:rPr lang="en-US" altLang="zh-TW" sz="1800" dirty="0" smtClean="0">
                          <a:effectLst>
                            <a:outerShdw blurRad="38100" dist="38100" dir="2700000" algn="tl">
                              <a:srgbClr val="000000">
                                <a:alpha val="43137"/>
                              </a:srgbClr>
                            </a:outerShdw>
                          </a:effectLst>
                        </a:rPr>
                        <a:t>5</a:t>
                      </a:r>
                      <a:endParaRPr lang="zh-TW" altLang="en-US" sz="1800" dirty="0">
                        <a:effectLst>
                          <a:outerShdw blurRad="38100" dist="38100" dir="2700000" algn="tl">
                            <a:srgbClr val="000000">
                              <a:alpha val="43137"/>
                            </a:srgbClr>
                          </a:outerShdw>
                        </a:effectLst>
                      </a:endParaRPr>
                    </a:p>
                  </a:txBody>
                  <a:tcPr/>
                </a:tc>
                <a:tc>
                  <a:txBody>
                    <a:bodyPr/>
                    <a:lstStyle/>
                    <a:p>
                      <a:pPr algn="r"/>
                      <a:r>
                        <a:rPr lang="en-US" altLang="zh-TW" sz="1800" dirty="0" smtClean="0">
                          <a:effectLst>
                            <a:outerShdw blurRad="38100" dist="38100" dir="2700000" algn="tl">
                              <a:srgbClr val="000000">
                                <a:alpha val="43137"/>
                              </a:srgbClr>
                            </a:outerShdw>
                          </a:effectLst>
                        </a:rPr>
                        <a:t>0.028</a:t>
                      </a:r>
                      <a:endParaRPr lang="zh-TW" altLang="en-US" sz="1800" dirty="0">
                        <a:effectLst>
                          <a:outerShdw blurRad="38100" dist="38100" dir="2700000" algn="tl">
                            <a:srgbClr val="000000">
                              <a:alpha val="43137"/>
                            </a:srgbClr>
                          </a:outerShdw>
                        </a:effectLst>
                      </a:endParaRPr>
                    </a:p>
                  </a:txBody>
                  <a:tcPr/>
                </a:tc>
              </a:tr>
              <a:tr h="370840">
                <a:tc>
                  <a:txBody>
                    <a:bodyPr/>
                    <a:lstStyle/>
                    <a:p>
                      <a:pPr algn="ctr"/>
                      <a:r>
                        <a:rPr lang="en-US" altLang="zh-TW" sz="1800" dirty="0" smtClean="0">
                          <a:effectLst>
                            <a:outerShdw blurRad="38100" dist="38100" dir="2700000" algn="tl">
                              <a:srgbClr val="000000">
                                <a:alpha val="43137"/>
                              </a:srgbClr>
                            </a:outerShdw>
                          </a:effectLst>
                        </a:rPr>
                        <a:t>Total</a:t>
                      </a:r>
                      <a:endParaRPr lang="zh-TW" altLang="en-US" sz="1800" dirty="0">
                        <a:effectLst>
                          <a:outerShdw blurRad="38100" dist="38100" dir="2700000" algn="tl">
                            <a:srgbClr val="000000">
                              <a:alpha val="43137"/>
                            </a:srgbClr>
                          </a:outerShdw>
                        </a:effectLst>
                      </a:endParaRPr>
                    </a:p>
                  </a:txBody>
                  <a:tcPr/>
                </a:tc>
                <a:tc>
                  <a:txBody>
                    <a:bodyPr/>
                    <a:lstStyle/>
                    <a:p>
                      <a:pPr algn="r"/>
                      <a:r>
                        <a:rPr lang="en-US" altLang="zh-TW" sz="1800" dirty="0" smtClean="0">
                          <a:effectLst>
                            <a:outerShdw blurRad="38100" dist="38100" dir="2700000" algn="tl">
                              <a:srgbClr val="000000">
                                <a:alpha val="43137"/>
                              </a:srgbClr>
                            </a:outerShdw>
                          </a:effectLst>
                        </a:rPr>
                        <a:t>1.000</a:t>
                      </a:r>
                      <a:endParaRPr lang="zh-TW" altLang="en-US" sz="1800" dirty="0">
                        <a:effectLst>
                          <a:outerShdw blurRad="38100" dist="38100" dir="2700000" algn="tl">
                            <a:srgbClr val="000000">
                              <a:alpha val="43137"/>
                            </a:srgbClr>
                          </a:outerShdw>
                        </a:effectLst>
                      </a:endParaRPr>
                    </a:p>
                  </a:txBody>
                  <a:tcPr/>
                </a:tc>
              </a:tr>
            </a:tbl>
          </a:graphicData>
        </a:graphic>
      </p:graphicFrame>
      <p:sp>
        <p:nvSpPr>
          <p:cNvPr id="9" name="Rectangle 5"/>
          <p:cNvSpPr>
            <a:spLocks noChangeArrowheads="1"/>
          </p:cNvSpPr>
          <p:nvPr/>
        </p:nvSpPr>
        <p:spPr bwMode="auto">
          <a:xfrm>
            <a:off x="2915816" y="5747048"/>
            <a:ext cx="4833340" cy="6858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pPr>
            <a:r>
              <a:rPr lang="en-US" altLang="zh-TW" sz="4400" dirty="0" smtClean="0">
                <a:effectLst>
                  <a:outerShdw blurRad="38100" dist="38100" dir="2700000" algn="tl">
                    <a:srgbClr val="000000"/>
                  </a:outerShdw>
                </a:effectLst>
              </a:rPr>
              <a:t>or = 1 – </a:t>
            </a:r>
            <a:r>
              <a:rPr lang="en-US" altLang="zh-TW" sz="4400" i="1" dirty="0" smtClean="0">
                <a:effectLst>
                  <a:outerShdw blurRad="38100" dist="38100" dir="2700000" algn="tl">
                    <a:srgbClr val="000000"/>
                  </a:outerShdw>
                </a:effectLst>
                <a:latin typeface="Times New Roman" pitchFamily="18" charset="0"/>
              </a:rPr>
              <a:t>P</a:t>
            </a:r>
            <a:r>
              <a:rPr lang="en-US" altLang="zh-TW" sz="4400" dirty="0" smtClean="0">
                <a:effectLst>
                  <a:outerShdw blurRad="38100" dist="38100" dir="2700000" algn="tl">
                    <a:srgbClr val="000000"/>
                  </a:outerShdw>
                </a:effectLst>
              </a:rPr>
              <a:t>(</a:t>
            </a:r>
            <a:r>
              <a:rPr lang="en-US" altLang="zh-TW" sz="4400" i="1" dirty="0" smtClean="0">
                <a:effectLst>
                  <a:outerShdw blurRad="38100" dist="38100" dir="2700000" algn="tl">
                    <a:srgbClr val="000000"/>
                  </a:outerShdw>
                </a:effectLst>
                <a:latin typeface="Times New Roman" pitchFamily="18" charset="0"/>
              </a:rPr>
              <a:t>X</a:t>
            </a:r>
            <a:r>
              <a:rPr lang="en-US" altLang="zh-TW" sz="4400" i="1" dirty="0" smtClean="0">
                <a:effectLst>
                  <a:outerShdw blurRad="38100" dist="38100" dir="2700000" algn="tl">
                    <a:srgbClr val="000000"/>
                  </a:outerShdw>
                </a:effectLst>
              </a:rPr>
              <a:t> </a:t>
            </a:r>
            <a:r>
              <a:rPr lang="en-US" altLang="zh-TW" sz="4400" dirty="0" smtClean="0">
                <a:effectLst>
                  <a:outerShdw blurRad="38100" dist="38100" dir="2700000" algn="tl">
                    <a:srgbClr val="000000"/>
                  </a:outerShdw>
                </a:effectLst>
                <a:latin typeface="Symbol" pitchFamily="18" charset="2"/>
                <a:sym typeface="Symbol" panose="05050102010706020507" pitchFamily="18" charset="2"/>
              </a:rPr>
              <a:t></a:t>
            </a:r>
            <a:r>
              <a:rPr lang="en-US" altLang="zh-TW" sz="4400" dirty="0" smtClean="0">
                <a:effectLst>
                  <a:outerShdw blurRad="38100" dist="38100" dir="2700000" algn="tl">
                    <a:srgbClr val="000000"/>
                  </a:outerShdw>
                </a:effectLst>
                <a:latin typeface="Symbol" pitchFamily="18" charset="2"/>
              </a:rPr>
              <a:t> </a:t>
            </a:r>
            <a:r>
              <a:rPr lang="en-US" altLang="zh-TW" sz="4400" i="1" dirty="0" smtClean="0">
                <a:effectLst>
                  <a:outerShdw blurRad="38100" dist="38100" dir="2700000" algn="tl">
                    <a:srgbClr val="000000"/>
                  </a:outerShdw>
                </a:effectLst>
                <a:latin typeface="Times New Roman" pitchFamily="18" charset="0"/>
              </a:rPr>
              <a:t>1</a:t>
            </a:r>
            <a:r>
              <a:rPr lang="en-US" altLang="zh-TW" sz="4400" dirty="0" smtClean="0">
                <a:effectLst>
                  <a:outerShdw blurRad="38100" dist="38100" dir="2700000" algn="tl">
                    <a:srgbClr val="000000"/>
                  </a:outerShdw>
                </a:effectLst>
              </a:rPr>
              <a:t>)</a:t>
            </a:r>
            <a:endParaRPr lang="en-US" altLang="zh-TW" sz="44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181">
                                            <p:txEl>
                                              <p:pRg st="0" end="0"/>
                                            </p:txEl>
                                          </p:spTgt>
                                        </p:tgtEl>
                                        <p:attrNameLst>
                                          <p:attrName>style.visibility</p:attrName>
                                        </p:attrNameLst>
                                      </p:cBhvr>
                                      <p:to>
                                        <p:strVal val="visible"/>
                                      </p:to>
                                    </p:set>
                                    <p:animEffect transition="in" filter="wipe(left)">
                                      <p:cBhvr>
                                        <p:cTn id="7" dur="500"/>
                                        <p:tgtEl>
                                          <p:spTgt spid="306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6180">
                                            <p:txEl>
                                              <p:pRg st="0" end="0"/>
                                            </p:txEl>
                                          </p:spTgt>
                                        </p:tgtEl>
                                        <p:attrNameLst>
                                          <p:attrName>style.visibility</p:attrName>
                                        </p:attrNameLst>
                                      </p:cBhvr>
                                      <p:to>
                                        <p:strVal val="visible"/>
                                      </p:to>
                                    </p:set>
                                    <p:animEffect transition="in" filter="wipe(left)">
                                      <p:cBhvr>
                                        <p:cTn id="17" dur="500"/>
                                        <p:tgtEl>
                                          <p:spTgt spid="30618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6180">
                                            <p:txEl>
                                              <p:pRg st="1" end="1"/>
                                            </p:txEl>
                                          </p:spTgt>
                                        </p:tgtEl>
                                        <p:attrNameLst>
                                          <p:attrName>style.visibility</p:attrName>
                                        </p:attrNameLst>
                                      </p:cBhvr>
                                      <p:to>
                                        <p:strVal val="visible"/>
                                      </p:to>
                                    </p:set>
                                    <p:animEffect transition="in" filter="wipe(left)">
                                      <p:cBhvr>
                                        <p:cTn id="22" dur="500"/>
                                        <p:tgtEl>
                                          <p:spTgt spid="30618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build="p" autoUpdateAnimBg="0"/>
      <p:bldP spid="306181" grpId="0" build="p" autoUpdateAnimBg="0"/>
      <p:bldP spid="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57200" y="277813"/>
            <a:ext cx="8229600" cy="846931"/>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Probability </a:t>
            </a:r>
            <a:r>
              <a:rPr lang="en-US" altLang="zh-TW" dirty="0" smtClean="0"/>
              <a:t>Trees</a:t>
            </a:r>
          </a:p>
        </p:txBody>
      </p:sp>
      <p:sp>
        <p:nvSpPr>
          <p:cNvPr id="50180" name="Rectangle 3"/>
          <p:cNvSpPr>
            <a:spLocks noGrp="1" noChangeArrowheads="1"/>
          </p:cNvSpPr>
          <p:nvPr>
            <p:ph type="body" idx="1"/>
          </p:nvPr>
        </p:nvSpPr>
        <p:spPr>
          <a:xfrm>
            <a:off x="179512" y="1124744"/>
            <a:ext cx="8784976" cy="2088232"/>
          </a:xfrm>
        </p:spPr>
        <p:txBody>
          <a:bodyPr/>
          <a:lstStyle/>
          <a:p>
            <a:pPr marL="0" indent="0" eaLnBrk="1" hangingPunct="1">
              <a:lnSpc>
                <a:spcPct val="90000"/>
              </a:lnSpc>
              <a:buFontTx/>
              <a:buNone/>
            </a:pPr>
            <a:r>
              <a:rPr lang="en-US" altLang="zh-TW" sz="3200" dirty="0" smtClean="0">
                <a:ea typeface="新細明體" charset="-120"/>
              </a:rPr>
              <a:t>There is no requirement that the branches splits be binary, nor that the tree only goes two levels deep, or that there be the same number of splits at each sub node…</a:t>
            </a:r>
          </a:p>
        </p:txBody>
      </p:sp>
      <p:sp>
        <p:nvSpPr>
          <p:cNvPr id="50181" name="Line 4"/>
          <p:cNvSpPr>
            <a:spLocks noChangeShapeType="1"/>
          </p:cNvSpPr>
          <p:nvPr/>
        </p:nvSpPr>
        <p:spPr bwMode="auto">
          <a:xfrm flipV="1">
            <a:off x="609600" y="3640832"/>
            <a:ext cx="2209800" cy="762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2" name="Line 5"/>
          <p:cNvSpPr>
            <a:spLocks noChangeShapeType="1"/>
          </p:cNvSpPr>
          <p:nvPr/>
        </p:nvSpPr>
        <p:spPr bwMode="auto">
          <a:xfrm>
            <a:off x="609600" y="4402832"/>
            <a:ext cx="2209800" cy="1219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3" name="Line 7"/>
          <p:cNvSpPr>
            <a:spLocks noChangeShapeType="1"/>
          </p:cNvSpPr>
          <p:nvPr/>
        </p:nvSpPr>
        <p:spPr bwMode="auto">
          <a:xfrm flipH="1">
            <a:off x="2819400" y="3068960"/>
            <a:ext cx="24408" cy="3631704"/>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50184" name="Line 8"/>
          <p:cNvSpPr>
            <a:spLocks noChangeShapeType="1"/>
          </p:cNvSpPr>
          <p:nvPr/>
        </p:nvSpPr>
        <p:spPr bwMode="auto">
          <a:xfrm flipH="1">
            <a:off x="5334000" y="2780928"/>
            <a:ext cx="30088" cy="3919736"/>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50185" name="Line 10"/>
          <p:cNvSpPr>
            <a:spLocks noChangeShapeType="1"/>
          </p:cNvSpPr>
          <p:nvPr/>
        </p:nvSpPr>
        <p:spPr bwMode="auto">
          <a:xfrm flipV="1">
            <a:off x="2819400" y="2815332"/>
            <a:ext cx="2514600" cy="838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6" name="Line 11"/>
          <p:cNvSpPr>
            <a:spLocks noChangeShapeType="1"/>
          </p:cNvSpPr>
          <p:nvPr/>
        </p:nvSpPr>
        <p:spPr bwMode="auto">
          <a:xfrm>
            <a:off x="2819400" y="3640832"/>
            <a:ext cx="2514600" cy="762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7" name="Line 12"/>
          <p:cNvSpPr>
            <a:spLocks noChangeShapeType="1"/>
          </p:cNvSpPr>
          <p:nvPr/>
        </p:nvSpPr>
        <p:spPr bwMode="auto">
          <a:xfrm flipV="1">
            <a:off x="2819400" y="3640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8" name="Line 13"/>
          <p:cNvSpPr>
            <a:spLocks noChangeShapeType="1"/>
          </p:cNvSpPr>
          <p:nvPr/>
        </p:nvSpPr>
        <p:spPr bwMode="auto">
          <a:xfrm flipV="1">
            <a:off x="2819400" y="4796532"/>
            <a:ext cx="2514600" cy="838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89" name="Line 14"/>
          <p:cNvSpPr>
            <a:spLocks noChangeShapeType="1"/>
          </p:cNvSpPr>
          <p:nvPr/>
        </p:nvSpPr>
        <p:spPr bwMode="auto">
          <a:xfrm>
            <a:off x="2819400" y="5622032"/>
            <a:ext cx="2514600" cy="762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0" name="Line 15"/>
          <p:cNvSpPr>
            <a:spLocks noChangeShapeType="1"/>
          </p:cNvSpPr>
          <p:nvPr/>
        </p:nvSpPr>
        <p:spPr bwMode="auto">
          <a:xfrm flipV="1">
            <a:off x="2819400" y="56220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1" name="Line 16"/>
          <p:cNvSpPr>
            <a:spLocks noChangeShapeType="1"/>
          </p:cNvSpPr>
          <p:nvPr/>
        </p:nvSpPr>
        <p:spPr bwMode="auto">
          <a:xfrm flipV="1">
            <a:off x="5334000" y="28026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2" name="Line 18"/>
          <p:cNvSpPr>
            <a:spLocks noChangeShapeType="1"/>
          </p:cNvSpPr>
          <p:nvPr/>
        </p:nvSpPr>
        <p:spPr bwMode="auto">
          <a:xfrm>
            <a:off x="7812360" y="2780928"/>
            <a:ext cx="36240" cy="3995936"/>
          </a:xfrm>
          <a:prstGeom prst="line">
            <a:avLst/>
          </a:prstGeom>
          <a:noFill/>
          <a:ln w="28575">
            <a:solidFill>
              <a:srgbClr val="0000FF"/>
            </a:solidFill>
            <a:prstDash val="dash"/>
            <a:round/>
            <a:headEnd/>
            <a:tailEnd/>
          </a:ln>
          <a:effectLst>
            <a:outerShdw blurRad="50800" dist="38100" dir="2700000" algn="tl" rotWithShape="0">
              <a:prstClr val="black">
                <a:alpha val="40000"/>
              </a:prstClr>
            </a:outerShdw>
          </a:effectLst>
        </p:spPr>
        <p:txBody>
          <a:bodyPr wrap="none" anchor="ctr"/>
          <a:lstStyle/>
          <a:p>
            <a:endParaRPr lang="zh-TW" altLang="en-US"/>
          </a:p>
        </p:txBody>
      </p:sp>
      <p:sp>
        <p:nvSpPr>
          <p:cNvPr id="50193" name="Line 19"/>
          <p:cNvSpPr>
            <a:spLocks noChangeShapeType="1"/>
          </p:cNvSpPr>
          <p:nvPr/>
        </p:nvSpPr>
        <p:spPr bwMode="auto">
          <a:xfrm flipV="1">
            <a:off x="5334000" y="3336032"/>
            <a:ext cx="2514600" cy="3048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4" name="Line 20"/>
          <p:cNvSpPr>
            <a:spLocks noChangeShapeType="1"/>
          </p:cNvSpPr>
          <p:nvPr/>
        </p:nvSpPr>
        <p:spPr bwMode="auto">
          <a:xfrm flipV="1">
            <a:off x="5334000" y="3640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5" name="Line 21"/>
          <p:cNvSpPr>
            <a:spLocks noChangeShapeType="1"/>
          </p:cNvSpPr>
          <p:nvPr/>
        </p:nvSpPr>
        <p:spPr bwMode="auto">
          <a:xfrm>
            <a:off x="5410200" y="3640832"/>
            <a:ext cx="2438400" cy="4572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6" name="Line 22"/>
          <p:cNvSpPr>
            <a:spLocks noChangeShapeType="1"/>
          </p:cNvSpPr>
          <p:nvPr/>
        </p:nvSpPr>
        <p:spPr bwMode="auto">
          <a:xfrm flipV="1">
            <a:off x="5334000" y="4402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7" name="Line 23"/>
          <p:cNvSpPr>
            <a:spLocks noChangeShapeType="1"/>
          </p:cNvSpPr>
          <p:nvPr/>
        </p:nvSpPr>
        <p:spPr bwMode="auto">
          <a:xfrm>
            <a:off x="5334000" y="4783832"/>
            <a:ext cx="2514600" cy="381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8" name="Line 24"/>
          <p:cNvSpPr>
            <a:spLocks noChangeShapeType="1"/>
          </p:cNvSpPr>
          <p:nvPr/>
        </p:nvSpPr>
        <p:spPr bwMode="auto">
          <a:xfrm flipV="1">
            <a:off x="5334000" y="47838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199" name="Line 25"/>
          <p:cNvSpPr>
            <a:spLocks noChangeShapeType="1"/>
          </p:cNvSpPr>
          <p:nvPr/>
        </p:nvSpPr>
        <p:spPr bwMode="auto">
          <a:xfrm>
            <a:off x="5334000" y="5622032"/>
            <a:ext cx="2514600" cy="381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200" name="Line 26"/>
          <p:cNvSpPr>
            <a:spLocks noChangeShapeType="1"/>
          </p:cNvSpPr>
          <p:nvPr/>
        </p:nvSpPr>
        <p:spPr bwMode="auto">
          <a:xfrm flipV="1">
            <a:off x="5334000" y="56220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201" name="Line 27"/>
          <p:cNvSpPr>
            <a:spLocks noChangeShapeType="1"/>
          </p:cNvSpPr>
          <p:nvPr/>
        </p:nvSpPr>
        <p:spPr bwMode="auto">
          <a:xfrm>
            <a:off x="5334000" y="6384032"/>
            <a:ext cx="2514600" cy="38100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50202" name="Line 28"/>
          <p:cNvSpPr>
            <a:spLocks noChangeShapeType="1"/>
          </p:cNvSpPr>
          <p:nvPr/>
        </p:nvSpPr>
        <p:spPr bwMode="auto">
          <a:xfrm flipV="1">
            <a:off x="5334000" y="6384032"/>
            <a:ext cx="2514600" cy="0"/>
          </a:xfrm>
          <a:prstGeom prst="line">
            <a:avLst/>
          </a:prstGeom>
          <a:noFill/>
          <a:ln w="28575">
            <a:solidFill>
              <a:schemeClr val="tx1"/>
            </a:solidFill>
            <a:round/>
            <a:headEnd/>
            <a:tailEnd type="oval" w="med" len="med"/>
          </a:ln>
          <a:effectLst>
            <a:outerShdw blurRad="50800" dist="38100" dir="2700000" algn="tl" rotWithShape="0">
              <a:prstClr val="black">
                <a:alpha val="40000"/>
              </a:prstClr>
            </a:outerShdw>
          </a:effectLst>
        </p:spPr>
        <p:txBody>
          <a:bodyPr wrap="none" anchor="ctr"/>
          <a:lstStyle/>
          <a:p>
            <a:endParaRPr lang="zh-TW" altLang="en-US"/>
          </a:p>
        </p:txBody>
      </p:sp>
      <p:sp>
        <p:nvSpPr>
          <p:cNvPr id="27" name="日期版面配置區 3"/>
          <p:cNvSpPr>
            <a:spLocks noGrp="1"/>
          </p:cNvSpPr>
          <p:nvPr>
            <p:ph type="dt" sz="quarter"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722E577-17EF-4048-A1A0-658D90175F03}"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8"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A3AE4ED-FC3E-403E-A3D7-707DFEE669D0}" type="slidenum">
              <a:rPr kumimoji="1" lang="zh-TW" altLang="en-US">
                <a:effectLst>
                  <a:outerShdw blurRad="38100" dist="38100" dir="2700000" algn="tl">
                    <a:srgbClr val="000000"/>
                  </a:outerShdw>
                </a:effectLst>
                <a:ea typeface="華康細圓體" pitchFamily="49" charset="-120"/>
                <a:cs typeface="+mj-cs"/>
              </a:rPr>
              <a:pPr>
                <a:defRPr/>
              </a:pPr>
              <a:t>18</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3737051415"/>
      </p:ext>
    </p:extLst>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AEAAB7C-D594-4E08-B8F9-84F0BE113D57}" type="slidenum">
              <a:rPr kumimoji="1" lang="zh-TW" altLang="en-US">
                <a:effectLst>
                  <a:outerShdw blurRad="38100" dist="38100" dir="2700000" algn="tl">
                    <a:srgbClr val="000000"/>
                  </a:outerShdw>
                </a:effectLst>
                <a:ea typeface="華康細圓體" pitchFamily="49" charset="-120"/>
                <a:cs typeface="+mj-cs"/>
              </a:rPr>
              <a:pPr>
                <a:defRPr/>
              </a:pPr>
              <a:t>19</a:t>
            </a:fld>
            <a:endParaRPr kumimoji="1" lang="en-US" altLang="zh-TW">
              <a:effectLst>
                <a:outerShdw blurRad="38100" dist="38100" dir="2700000" algn="tl">
                  <a:srgbClr val="000000"/>
                </a:outerShdw>
              </a:effectLst>
              <a:ea typeface="華康細圓體" pitchFamily="49" charset="-120"/>
              <a:cs typeface="+mj-cs"/>
            </a:endParaRPr>
          </a:p>
        </p:txBody>
      </p:sp>
      <p:sp>
        <p:nvSpPr>
          <p:cNvPr id="214018" name="Rectangle 2"/>
          <p:cNvSpPr>
            <a:spLocks noGrp="1" noChangeArrowheads="1"/>
          </p:cNvSpPr>
          <p:nvPr>
            <p:ph type="body" idx="1"/>
          </p:nvPr>
        </p:nvSpPr>
        <p:spPr>
          <a:xfrm>
            <a:off x="683568" y="1184210"/>
            <a:ext cx="8264848" cy="5413142"/>
          </a:xfrm>
        </p:spPr>
        <p:txBody>
          <a:bodyPr/>
          <a:lstStyle/>
          <a:p>
            <a:pPr>
              <a:spcBef>
                <a:spcPts val="600"/>
              </a:spcBef>
            </a:pPr>
            <a:r>
              <a:rPr lang="en-US" altLang="zh-TW" dirty="0"/>
              <a:t>A mutual fund sales person knows that there is </a:t>
            </a:r>
            <a:r>
              <a:rPr lang="en-US" altLang="zh-TW" b="1" dirty="0">
                <a:solidFill>
                  <a:schemeClr val="folHlink"/>
                </a:solidFill>
              </a:rPr>
              <a:t>20%</a:t>
            </a:r>
            <a:r>
              <a:rPr lang="en-US" altLang="zh-TW" dirty="0"/>
              <a:t> chance of </a:t>
            </a:r>
            <a:r>
              <a:rPr lang="en-US" altLang="zh-TW" b="1" dirty="0">
                <a:solidFill>
                  <a:schemeClr val="accent2"/>
                </a:solidFill>
              </a:rPr>
              <a:t>closing a sale </a:t>
            </a:r>
            <a:r>
              <a:rPr lang="en-US" altLang="zh-TW" dirty="0"/>
              <a:t>on each call she makes.</a:t>
            </a:r>
          </a:p>
          <a:p>
            <a:pPr>
              <a:spcBef>
                <a:spcPts val="600"/>
              </a:spcBef>
            </a:pPr>
            <a:r>
              <a:rPr lang="en-US" altLang="zh-TW" dirty="0"/>
              <a:t>What is the </a:t>
            </a:r>
            <a:r>
              <a:rPr lang="en-US" altLang="zh-TW" b="1" dirty="0">
                <a:solidFill>
                  <a:schemeClr val="accent2"/>
                </a:solidFill>
              </a:rPr>
              <a:t>probability distribution </a:t>
            </a:r>
            <a:r>
              <a:rPr lang="en-US" altLang="zh-TW" dirty="0"/>
              <a:t>of the </a:t>
            </a:r>
            <a:r>
              <a:rPr lang="en-US" altLang="zh-TW" b="1" dirty="0">
                <a:solidFill>
                  <a:schemeClr val="accent2"/>
                </a:solidFill>
              </a:rPr>
              <a:t>number of sales</a:t>
            </a:r>
            <a:r>
              <a:rPr lang="en-US" altLang="zh-TW" dirty="0"/>
              <a:t> if she plans to call </a:t>
            </a:r>
            <a:r>
              <a:rPr lang="en-US" altLang="zh-TW" b="1" dirty="0">
                <a:solidFill>
                  <a:schemeClr val="folHlink"/>
                </a:solidFill>
              </a:rPr>
              <a:t>three</a:t>
            </a:r>
            <a:r>
              <a:rPr lang="en-US" altLang="zh-TW" dirty="0"/>
              <a:t> customers?</a:t>
            </a:r>
          </a:p>
        </p:txBody>
      </p:sp>
      <p:sp>
        <p:nvSpPr>
          <p:cNvPr id="214019" name="Rectangle 3"/>
          <p:cNvSpPr>
            <a:spLocks noGrp="1" noChangeArrowheads="1"/>
          </p:cNvSpPr>
          <p:nvPr>
            <p:ph type="title"/>
          </p:nvPr>
        </p:nvSpPr>
        <p:spPr>
          <a:xfrm>
            <a:off x="468313" y="260648"/>
            <a:ext cx="8156575" cy="1079971"/>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Example</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B668B24-57CE-468C-B1A8-03F8E1EBD735}" type="slidenum">
              <a:rPr kumimoji="1" lang="zh-TW" altLang="en-US">
                <a:effectLst>
                  <a:outerShdw blurRad="38100" dist="38100" dir="2700000" algn="tl">
                    <a:srgbClr val="000000"/>
                  </a:outerShdw>
                </a:effectLst>
                <a:ea typeface="華康細圓體" pitchFamily="49" charset="-120"/>
                <a:cs typeface="+mj-cs"/>
              </a:rPr>
              <a:pPr>
                <a:defRPr/>
              </a:pPr>
              <a:t>2</a:t>
            </a:fld>
            <a:endParaRPr kumimoji="1" lang="en-US" altLang="zh-TW">
              <a:effectLst>
                <a:outerShdw blurRad="38100" dist="38100" dir="2700000" algn="tl">
                  <a:srgbClr val="000000"/>
                </a:outerShdw>
              </a:effectLst>
              <a:ea typeface="華康細圓體" pitchFamily="49" charset="-120"/>
              <a:cs typeface="+mj-cs"/>
            </a:endParaRPr>
          </a:p>
        </p:txBody>
      </p:sp>
      <p:sp>
        <p:nvSpPr>
          <p:cNvPr id="313346" name="Rectangle 2"/>
          <p:cNvSpPr>
            <a:spLocks noGrp="1" noChangeArrowheads="1"/>
          </p:cNvSpPr>
          <p:nvPr>
            <p:ph type="title"/>
          </p:nvPr>
        </p:nvSpPr>
        <p:spPr>
          <a:xfrm>
            <a:off x="457200" y="278160"/>
            <a:ext cx="8229600"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Agenda</a:t>
            </a:r>
          </a:p>
        </p:txBody>
      </p:sp>
      <p:sp>
        <p:nvSpPr>
          <p:cNvPr id="313347" name="Rectangle 3"/>
          <p:cNvSpPr>
            <a:spLocks noGrp="1" noChangeArrowheads="1"/>
          </p:cNvSpPr>
          <p:nvPr>
            <p:ph type="body" sz="half" idx="1"/>
          </p:nvPr>
        </p:nvSpPr>
        <p:spPr>
          <a:xfrm>
            <a:off x="683568" y="1125538"/>
            <a:ext cx="6984776" cy="5471814"/>
          </a:xfrm>
        </p:spPr>
        <p:txBody>
          <a:bodyPr/>
          <a:lstStyle/>
          <a:p>
            <a:pPr>
              <a:buClr>
                <a:schemeClr val="folHlink"/>
              </a:buClr>
              <a:buFont typeface="Wingdings" pitchFamily="2" charset="2"/>
              <a:buChar char="þ"/>
            </a:pPr>
            <a:r>
              <a:rPr lang="en-US" altLang="zh-TW" sz="4800" b="1" dirty="0">
                <a:solidFill>
                  <a:schemeClr val="folHlink"/>
                </a:solidFill>
              </a:rPr>
              <a:t>Random Variables and Probability Distributions</a:t>
            </a:r>
          </a:p>
          <a:p>
            <a:r>
              <a:rPr lang="en-US" altLang="zh-TW" sz="4800" dirty="0" err="1"/>
              <a:t>Bivariate</a:t>
            </a:r>
            <a:r>
              <a:rPr lang="en-US" altLang="zh-TW" sz="4800" dirty="0"/>
              <a:t> Distributions</a:t>
            </a:r>
          </a:p>
          <a:p>
            <a:r>
              <a:rPr lang="en-US" altLang="zh-TW" sz="4800" dirty="0"/>
              <a:t>Known Theoretical Discrete Probability Distributions</a:t>
            </a:r>
          </a:p>
        </p:txBody>
      </p:sp>
      <p:pic>
        <p:nvPicPr>
          <p:cNvPr id="16" name="圖片 15" descr="Flipping_coin.gif"/>
          <p:cNvPicPr>
            <a:picLocks noChangeAspect="1"/>
          </p:cNvPicPr>
          <p:nvPr/>
        </p:nvPicPr>
        <p:blipFill>
          <a:blip r:embed="rId2" cstate="print"/>
          <a:stretch>
            <a:fillRect/>
          </a:stretch>
        </p:blipFill>
        <p:spPr>
          <a:xfrm>
            <a:off x="6588224" y="3985240"/>
            <a:ext cx="2297882" cy="2468096"/>
          </a:xfrm>
          <a:prstGeom prst="rect">
            <a:avLst/>
          </a:prstGeom>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B038F8F-A307-4338-BE7C-13B15270D746}" type="slidenum">
              <a:rPr kumimoji="1" lang="zh-TW" altLang="en-US">
                <a:effectLst>
                  <a:outerShdw blurRad="38100" dist="38100" dir="2700000" algn="tl">
                    <a:srgbClr val="000000"/>
                  </a:outerShdw>
                </a:effectLst>
                <a:ea typeface="華康細圓體" pitchFamily="49" charset="-120"/>
                <a:cs typeface="+mj-cs"/>
              </a:rPr>
              <a:pPr>
                <a:defRPr/>
              </a:pPr>
              <a:t>20</a:t>
            </a:fld>
            <a:endParaRPr kumimoji="1" lang="en-US" altLang="zh-TW">
              <a:effectLst>
                <a:outerShdw blurRad="38100" dist="38100" dir="2700000" algn="tl">
                  <a:srgbClr val="000000"/>
                </a:outerShdw>
              </a:effectLst>
              <a:ea typeface="華康細圓體" pitchFamily="49" charset="-120"/>
              <a:cs typeface="+mj-cs"/>
            </a:endParaRPr>
          </a:p>
        </p:txBody>
      </p:sp>
      <p:sp>
        <p:nvSpPr>
          <p:cNvPr id="205826" name="Rectangle 2"/>
          <p:cNvSpPr>
            <a:spLocks noGrp="1" noChangeArrowheads="1"/>
          </p:cNvSpPr>
          <p:nvPr>
            <p:ph type="body" idx="1"/>
          </p:nvPr>
        </p:nvSpPr>
        <p:spPr>
          <a:xfrm>
            <a:off x="250825" y="1052513"/>
            <a:ext cx="8785225" cy="1295400"/>
          </a:xfrm>
        </p:spPr>
        <p:txBody>
          <a:bodyPr/>
          <a:lstStyle/>
          <a:p>
            <a:pPr>
              <a:lnSpc>
                <a:spcPct val="90000"/>
              </a:lnSpc>
              <a:buFont typeface="Wingdings" pitchFamily="2" charset="2"/>
              <a:buNone/>
            </a:pPr>
            <a:r>
              <a:rPr lang="en-US" altLang="zh-TW"/>
              <a:t>Define event </a:t>
            </a:r>
            <a:r>
              <a:rPr lang="en-US" altLang="zh-TW" i="1">
                <a:latin typeface="Times New Roman" pitchFamily="18" charset="0"/>
              </a:rPr>
              <a:t>S</a:t>
            </a:r>
            <a:r>
              <a:rPr lang="en-US" altLang="zh-TW"/>
              <a:t> = {A sale is made} and </a:t>
            </a:r>
            <a:r>
              <a:rPr lang="en-US" altLang="zh-TW" i="1">
                <a:latin typeface="Times New Roman" pitchFamily="18" charset="0"/>
              </a:rPr>
              <a:t>X</a:t>
            </a:r>
            <a:r>
              <a:rPr lang="en-US" altLang="zh-TW"/>
              <a:t> as the # of sales</a:t>
            </a:r>
          </a:p>
        </p:txBody>
      </p:sp>
      <p:sp>
        <p:nvSpPr>
          <p:cNvPr id="205827" name="Rectangle 3"/>
          <p:cNvSpPr>
            <a:spLocks noGrp="1" noChangeArrowheads="1"/>
          </p:cNvSpPr>
          <p:nvPr>
            <p:ph type="title"/>
          </p:nvPr>
        </p:nvSpPr>
        <p:spPr>
          <a:xfrm>
            <a:off x="304800" y="273050"/>
            <a:ext cx="8689975" cy="9144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Probability Rules and Trees</a:t>
            </a:r>
          </a:p>
        </p:txBody>
      </p:sp>
      <p:grpSp>
        <p:nvGrpSpPr>
          <p:cNvPr id="2" name="Group 4"/>
          <p:cNvGrpSpPr>
            <a:grpSpLocks/>
          </p:cNvGrpSpPr>
          <p:nvPr/>
        </p:nvGrpSpPr>
        <p:grpSpPr bwMode="auto">
          <a:xfrm>
            <a:off x="3124200" y="3052763"/>
            <a:ext cx="1447800" cy="3529012"/>
            <a:chOff x="3024" y="931"/>
            <a:chExt cx="1272" cy="3120"/>
          </a:xfrm>
        </p:grpSpPr>
        <p:sp>
          <p:nvSpPr>
            <p:cNvPr id="205829" name="Freeform 5"/>
            <p:cNvSpPr>
              <a:spLocks/>
            </p:cNvSpPr>
            <p:nvPr/>
          </p:nvSpPr>
          <p:spPr bwMode="auto">
            <a:xfrm>
              <a:off x="3056" y="1002"/>
              <a:ext cx="1200" cy="585"/>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205830" name="Freeform 6"/>
            <p:cNvSpPr>
              <a:spLocks/>
            </p:cNvSpPr>
            <p:nvPr/>
          </p:nvSpPr>
          <p:spPr bwMode="auto">
            <a:xfrm>
              <a:off x="3024" y="1747"/>
              <a:ext cx="1200" cy="537"/>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205831" name="Freeform 7"/>
            <p:cNvSpPr>
              <a:spLocks/>
            </p:cNvSpPr>
            <p:nvPr/>
          </p:nvSpPr>
          <p:spPr bwMode="auto">
            <a:xfrm>
              <a:off x="3024" y="2659"/>
              <a:ext cx="1200" cy="480"/>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205832" name="Freeform 8"/>
            <p:cNvSpPr>
              <a:spLocks/>
            </p:cNvSpPr>
            <p:nvPr/>
          </p:nvSpPr>
          <p:spPr bwMode="auto">
            <a:xfrm>
              <a:off x="3024" y="3379"/>
              <a:ext cx="1200" cy="585"/>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205833" name="Oval 9"/>
            <p:cNvSpPr>
              <a:spLocks noChangeArrowheads="1"/>
            </p:cNvSpPr>
            <p:nvPr/>
          </p:nvSpPr>
          <p:spPr bwMode="auto">
            <a:xfrm>
              <a:off x="4152" y="931"/>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34" name="Oval 10"/>
            <p:cNvSpPr>
              <a:spLocks noChangeArrowheads="1"/>
            </p:cNvSpPr>
            <p:nvPr/>
          </p:nvSpPr>
          <p:spPr bwMode="auto">
            <a:xfrm>
              <a:off x="4152" y="1507"/>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35" name="Oval 11"/>
            <p:cNvSpPr>
              <a:spLocks noChangeArrowheads="1"/>
            </p:cNvSpPr>
            <p:nvPr/>
          </p:nvSpPr>
          <p:spPr bwMode="auto">
            <a:xfrm>
              <a:off x="4152" y="1699"/>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36" name="Oval 12"/>
            <p:cNvSpPr>
              <a:spLocks noChangeArrowheads="1"/>
            </p:cNvSpPr>
            <p:nvPr/>
          </p:nvSpPr>
          <p:spPr bwMode="auto">
            <a:xfrm>
              <a:off x="4152" y="2227"/>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37" name="Oval 13"/>
            <p:cNvSpPr>
              <a:spLocks noChangeArrowheads="1"/>
            </p:cNvSpPr>
            <p:nvPr/>
          </p:nvSpPr>
          <p:spPr bwMode="auto">
            <a:xfrm>
              <a:off x="4152" y="2563"/>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38" name="Oval 14"/>
            <p:cNvSpPr>
              <a:spLocks noChangeArrowheads="1"/>
            </p:cNvSpPr>
            <p:nvPr/>
          </p:nvSpPr>
          <p:spPr bwMode="auto">
            <a:xfrm>
              <a:off x="4152" y="3091"/>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39" name="Oval 15"/>
            <p:cNvSpPr>
              <a:spLocks noChangeArrowheads="1"/>
            </p:cNvSpPr>
            <p:nvPr/>
          </p:nvSpPr>
          <p:spPr bwMode="auto">
            <a:xfrm>
              <a:off x="4152" y="3283"/>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40" name="Oval 16"/>
            <p:cNvSpPr>
              <a:spLocks noChangeArrowheads="1"/>
            </p:cNvSpPr>
            <p:nvPr/>
          </p:nvSpPr>
          <p:spPr bwMode="auto">
            <a:xfrm>
              <a:off x="4152" y="3907"/>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grpSp>
      <p:grpSp>
        <p:nvGrpSpPr>
          <p:cNvPr id="3" name="Group 17"/>
          <p:cNvGrpSpPr>
            <a:grpSpLocks/>
          </p:cNvGrpSpPr>
          <p:nvPr/>
        </p:nvGrpSpPr>
        <p:grpSpPr bwMode="auto">
          <a:xfrm>
            <a:off x="1828800" y="3429000"/>
            <a:ext cx="1338263" cy="2746375"/>
            <a:chOff x="1856" y="1220"/>
            <a:chExt cx="1268" cy="2512"/>
          </a:xfrm>
        </p:grpSpPr>
        <p:sp>
          <p:nvSpPr>
            <p:cNvPr id="205842" name="Freeform 18"/>
            <p:cNvSpPr>
              <a:spLocks/>
            </p:cNvSpPr>
            <p:nvPr/>
          </p:nvSpPr>
          <p:spPr bwMode="auto">
            <a:xfrm>
              <a:off x="1882" y="1288"/>
              <a:ext cx="1200" cy="720"/>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205843" name="Freeform 19"/>
            <p:cNvSpPr>
              <a:spLocks/>
            </p:cNvSpPr>
            <p:nvPr/>
          </p:nvSpPr>
          <p:spPr bwMode="auto">
            <a:xfrm>
              <a:off x="1856" y="2899"/>
              <a:ext cx="1200" cy="782"/>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205844" name="Oval 20"/>
            <p:cNvSpPr>
              <a:spLocks noChangeArrowheads="1"/>
            </p:cNvSpPr>
            <p:nvPr/>
          </p:nvSpPr>
          <p:spPr bwMode="auto">
            <a:xfrm>
              <a:off x="2973" y="1220"/>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45" name="Oval 21"/>
            <p:cNvSpPr>
              <a:spLocks noChangeArrowheads="1"/>
            </p:cNvSpPr>
            <p:nvPr/>
          </p:nvSpPr>
          <p:spPr bwMode="auto">
            <a:xfrm>
              <a:off x="2980" y="1939"/>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46" name="Oval 22"/>
            <p:cNvSpPr>
              <a:spLocks noChangeArrowheads="1"/>
            </p:cNvSpPr>
            <p:nvPr/>
          </p:nvSpPr>
          <p:spPr bwMode="auto">
            <a:xfrm>
              <a:off x="2976" y="2851"/>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47" name="Oval 23"/>
            <p:cNvSpPr>
              <a:spLocks noChangeArrowheads="1"/>
            </p:cNvSpPr>
            <p:nvPr/>
          </p:nvSpPr>
          <p:spPr bwMode="auto">
            <a:xfrm>
              <a:off x="2955" y="3588"/>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grpSp>
      <p:grpSp>
        <p:nvGrpSpPr>
          <p:cNvPr id="4" name="Group 24"/>
          <p:cNvGrpSpPr>
            <a:grpSpLocks/>
          </p:cNvGrpSpPr>
          <p:nvPr/>
        </p:nvGrpSpPr>
        <p:grpSpPr bwMode="auto">
          <a:xfrm>
            <a:off x="457200" y="3810000"/>
            <a:ext cx="1425575" cy="1949450"/>
            <a:chOff x="624" y="1583"/>
            <a:chExt cx="1325" cy="1748"/>
          </a:xfrm>
        </p:grpSpPr>
        <p:sp>
          <p:nvSpPr>
            <p:cNvPr id="205849" name="Freeform 25"/>
            <p:cNvSpPr>
              <a:spLocks/>
            </p:cNvSpPr>
            <p:nvPr/>
          </p:nvSpPr>
          <p:spPr bwMode="auto">
            <a:xfrm>
              <a:off x="672" y="1651"/>
              <a:ext cx="1200" cy="1632"/>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205850" name="Oval 26"/>
            <p:cNvSpPr>
              <a:spLocks noChangeArrowheads="1"/>
            </p:cNvSpPr>
            <p:nvPr/>
          </p:nvSpPr>
          <p:spPr bwMode="auto">
            <a:xfrm>
              <a:off x="624" y="2419"/>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51" name="Oval 27"/>
            <p:cNvSpPr>
              <a:spLocks noChangeArrowheads="1"/>
            </p:cNvSpPr>
            <p:nvPr/>
          </p:nvSpPr>
          <p:spPr bwMode="auto">
            <a:xfrm>
              <a:off x="1780" y="3187"/>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sp>
          <p:nvSpPr>
            <p:cNvPr id="205852" name="Oval 28"/>
            <p:cNvSpPr>
              <a:spLocks noChangeArrowheads="1"/>
            </p:cNvSpPr>
            <p:nvPr/>
          </p:nvSpPr>
          <p:spPr bwMode="auto">
            <a:xfrm>
              <a:off x="1805" y="1583"/>
              <a:ext cx="144" cy="144"/>
            </a:xfrm>
            <a:prstGeom prst="ellipse">
              <a:avLst/>
            </a:prstGeom>
            <a:solidFill>
              <a:srgbClr val="FFFFFF"/>
            </a:solidFill>
            <a:ln w="28575">
              <a:solidFill>
                <a:srgbClr val="CC0099"/>
              </a:solidFill>
              <a:round/>
              <a:headEnd/>
              <a:tailEnd/>
            </a:ln>
            <a:effectLst>
              <a:outerShdw dist="35921" dir="2700000" algn="ctr" rotWithShape="0">
                <a:schemeClr val="bg2"/>
              </a:outerShdw>
            </a:effectLst>
          </p:spPr>
          <p:txBody>
            <a:bodyPr wrap="none" anchor="ctr"/>
            <a:lstStyle/>
            <a:p>
              <a:endParaRPr lang="zh-TW" altLang="en-US"/>
            </a:p>
          </p:txBody>
        </p:sp>
      </p:grpSp>
      <p:grpSp>
        <p:nvGrpSpPr>
          <p:cNvPr id="5" name="Group 29"/>
          <p:cNvGrpSpPr>
            <a:grpSpLocks/>
          </p:cNvGrpSpPr>
          <p:nvPr/>
        </p:nvGrpSpPr>
        <p:grpSpPr bwMode="auto">
          <a:xfrm>
            <a:off x="323850" y="3894138"/>
            <a:ext cx="1360488" cy="1627187"/>
            <a:chOff x="528" y="2501"/>
            <a:chExt cx="857" cy="1025"/>
          </a:xfrm>
        </p:grpSpPr>
        <p:sp>
          <p:nvSpPr>
            <p:cNvPr id="205854" name="Text Box 30"/>
            <p:cNvSpPr txBox="1">
              <a:spLocks noChangeArrowheads="1"/>
            </p:cNvSpPr>
            <p:nvPr/>
          </p:nvSpPr>
          <p:spPr bwMode="auto">
            <a:xfrm>
              <a:off x="591" y="2501"/>
              <a:ext cx="780"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a:effectLst>
                    <a:outerShdw blurRad="38100" dist="38100" dir="2700000" algn="tl">
                      <a:srgbClr val="000000"/>
                    </a:outerShdw>
                  </a:effectLst>
                </a:rPr>
                <a:t>)=.2</a:t>
              </a:r>
            </a:p>
          </p:txBody>
        </p:sp>
        <p:sp>
          <p:nvSpPr>
            <p:cNvPr id="205855" name="Text Box 31"/>
            <p:cNvSpPr txBox="1">
              <a:spLocks noChangeArrowheads="1"/>
            </p:cNvSpPr>
            <p:nvPr/>
          </p:nvSpPr>
          <p:spPr bwMode="auto">
            <a:xfrm>
              <a:off x="528" y="3238"/>
              <a:ext cx="85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baseline="30000">
                  <a:effectLst>
                    <a:outerShdw blurRad="38100" dist="38100" dir="2700000" algn="tl">
                      <a:srgbClr val="000000"/>
                    </a:outerShdw>
                  </a:effectLst>
                </a:rPr>
                <a:t>C</a:t>
              </a:r>
              <a:r>
                <a:rPr kumimoji="0" lang="en-US" altLang="zh-TW" sz="2400">
                  <a:effectLst>
                    <a:outerShdw blurRad="38100" dist="38100" dir="2700000" algn="tl">
                      <a:srgbClr val="000000"/>
                    </a:outerShdw>
                  </a:effectLst>
                </a:rPr>
                <a:t>)=.8</a:t>
              </a:r>
            </a:p>
          </p:txBody>
        </p:sp>
      </p:grpSp>
      <p:grpSp>
        <p:nvGrpSpPr>
          <p:cNvPr id="6" name="Group 32"/>
          <p:cNvGrpSpPr>
            <a:grpSpLocks/>
          </p:cNvGrpSpPr>
          <p:nvPr/>
        </p:nvGrpSpPr>
        <p:grpSpPr bwMode="auto">
          <a:xfrm>
            <a:off x="3276600" y="2905125"/>
            <a:ext cx="1360488" cy="3746500"/>
            <a:chOff x="2352" y="1872"/>
            <a:chExt cx="857" cy="2360"/>
          </a:xfrm>
        </p:grpSpPr>
        <p:sp>
          <p:nvSpPr>
            <p:cNvPr id="205857" name="Text Box 33"/>
            <p:cNvSpPr txBox="1">
              <a:spLocks noChangeArrowheads="1"/>
            </p:cNvSpPr>
            <p:nvPr/>
          </p:nvSpPr>
          <p:spPr bwMode="auto">
            <a:xfrm>
              <a:off x="2352" y="3024"/>
              <a:ext cx="780"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a:effectLst>
                    <a:outerShdw blurRad="38100" dist="38100" dir="2700000" algn="tl">
                      <a:srgbClr val="000000"/>
                    </a:outerShdw>
                  </a:effectLst>
                </a:rPr>
                <a:t>)=.2</a:t>
              </a:r>
            </a:p>
          </p:txBody>
        </p:sp>
        <p:sp>
          <p:nvSpPr>
            <p:cNvPr id="205858" name="Text Box 34"/>
            <p:cNvSpPr txBox="1">
              <a:spLocks noChangeArrowheads="1"/>
            </p:cNvSpPr>
            <p:nvPr/>
          </p:nvSpPr>
          <p:spPr bwMode="auto">
            <a:xfrm>
              <a:off x="2352" y="2406"/>
              <a:ext cx="780"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a:effectLst>
                    <a:outerShdw blurRad="38100" dist="38100" dir="2700000" algn="tl">
                      <a:srgbClr val="000000"/>
                    </a:outerShdw>
                  </a:effectLst>
                </a:rPr>
                <a:t>)=.2</a:t>
              </a:r>
            </a:p>
          </p:txBody>
        </p:sp>
        <p:sp>
          <p:nvSpPr>
            <p:cNvPr id="205859" name="Text Box 35"/>
            <p:cNvSpPr txBox="1">
              <a:spLocks noChangeArrowheads="1"/>
            </p:cNvSpPr>
            <p:nvPr/>
          </p:nvSpPr>
          <p:spPr bwMode="auto">
            <a:xfrm>
              <a:off x="2352" y="1872"/>
              <a:ext cx="780"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a:effectLst>
                    <a:outerShdw blurRad="38100" dist="38100" dir="2700000" algn="tl">
                      <a:srgbClr val="000000"/>
                    </a:outerShdw>
                  </a:effectLst>
                </a:rPr>
                <a:t>)=.2</a:t>
              </a:r>
            </a:p>
          </p:txBody>
        </p:sp>
        <p:sp>
          <p:nvSpPr>
            <p:cNvPr id="205860" name="Text Box 36"/>
            <p:cNvSpPr txBox="1">
              <a:spLocks noChangeArrowheads="1"/>
            </p:cNvSpPr>
            <p:nvPr/>
          </p:nvSpPr>
          <p:spPr bwMode="auto">
            <a:xfrm>
              <a:off x="2352" y="3580"/>
              <a:ext cx="780"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a:effectLst>
                    <a:outerShdw blurRad="38100" dist="38100" dir="2700000" algn="tl">
                      <a:srgbClr val="000000"/>
                    </a:outerShdw>
                  </a:effectLst>
                </a:rPr>
                <a:t>)=.2</a:t>
              </a:r>
            </a:p>
          </p:txBody>
        </p:sp>
        <p:sp>
          <p:nvSpPr>
            <p:cNvPr id="205861" name="Text Box 37"/>
            <p:cNvSpPr txBox="1">
              <a:spLocks noChangeArrowheads="1"/>
            </p:cNvSpPr>
            <p:nvPr/>
          </p:nvSpPr>
          <p:spPr bwMode="auto">
            <a:xfrm>
              <a:off x="2352" y="2244"/>
              <a:ext cx="85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baseline="30000">
                  <a:effectLst>
                    <a:outerShdw blurRad="38100" dist="38100" dir="2700000" algn="tl">
                      <a:srgbClr val="000000"/>
                    </a:outerShdw>
                  </a:effectLst>
                </a:rPr>
                <a:t>C</a:t>
              </a:r>
              <a:r>
                <a:rPr kumimoji="0" lang="en-US" altLang="zh-TW" sz="2400">
                  <a:effectLst>
                    <a:outerShdw blurRad="38100" dist="38100" dir="2700000" algn="tl">
                      <a:srgbClr val="000000"/>
                    </a:outerShdw>
                  </a:effectLst>
                </a:rPr>
                <a:t>)=.8</a:t>
              </a:r>
            </a:p>
          </p:txBody>
        </p:sp>
        <p:sp>
          <p:nvSpPr>
            <p:cNvPr id="205862" name="Text Box 38"/>
            <p:cNvSpPr txBox="1">
              <a:spLocks noChangeArrowheads="1"/>
            </p:cNvSpPr>
            <p:nvPr/>
          </p:nvSpPr>
          <p:spPr bwMode="auto">
            <a:xfrm>
              <a:off x="2352" y="2758"/>
              <a:ext cx="85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baseline="30000">
                  <a:effectLst>
                    <a:outerShdw blurRad="38100" dist="38100" dir="2700000" algn="tl">
                      <a:srgbClr val="000000"/>
                    </a:outerShdw>
                  </a:effectLst>
                </a:rPr>
                <a:t>C</a:t>
              </a:r>
              <a:r>
                <a:rPr kumimoji="0" lang="en-US" altLang="zh-TW" sz="2400">
                  <a:effectLst>
                    <a:outerShdw blurRad="38100" dist="38100" dir="2700000" algn="tl">
                      <a:srgbClr val="000000"/>
                    </a:outerShdw>
                  </a:effectLst>
                </a:rPr>
                <a:t>)=.8</a:t>
              </a:r>
            </a:p>
          </p:txBody>
        </p:sp>
        <p:sp>
          <p:nvSpPr>
            <p:cNvPr id="205863" name="Text Box 39"/>
            <p:cNvSpPr txBox="1">
              <a:spLocks noChangeArrowheads="1"/>
            </p:cNvSpPr>
            <p:nvPr/>
          </p:nvSpPr>
          <p:spPr bwMode="auto">
            <a:xfrm>
              <a:off x="2352" y="3944"/>
              <a:ext cx="85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baseline="30000">
                  <a:effectLst>
                    <a:outerShdw blurRad="38100" dist="38100" dir="2700000" algn="tl">
                      <a:srgbClr val="000000"/>
                    </a:outerShdw>
                  </a:effectLst>
                </a:rPr>
                <a:t>C</a:t>
              </a:r>
              <a:r>
                <a:rPr kumimoji="0" lang="en-US" altLang="zh-TW" sz="2400">
                  <a:effectLst>
                    <a:outerShdw blurRad="38100" dist="38100" dir="2700000" algn="tl">
                      <a:srgbClr val="000000"/>
                    </a:outerShdw>
                  </a:effectLst>
                </a:rPr>
                <a:t>)=.8</a:t>
              </a:r>
            </a:p>
          </p:txBody>
        </p:sp>
        <p:sp>
          <p:nvSpPr>
            <p:cNvPr id="205864" name="Text Box 40"/>
            <p:cNvSpPr txBox="1">
              <a:spLocks noChangeArrowheads="1"/>
            </p:cNvSpPr>
            <p:nvPr/>
          </p:nvSpPr>
          <p:spPr bwMode="auto">
            <a:xfrm>
              <a:off x="2352" y="3368"/>
              <a:ext cx="85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baseline="30000">
                  <a:effectLst>
                    <a:outerShdw blurRad="38100" dist="38100" dir="2700000" algn="tl">
                      <a:srgbClr val="000000"/>
                    </a:outerShdw>
                  </a:effectLst>
                </a:rPr>
                <a:t>C</a:t>
              </a:r>
              <a:r>
                <a:rPr kumimoji="0" lang="en-US" altLang="zh-TW" sz="2400">
                  <a:effectLst>
                    <a:outerShdw blurRad="38100" dist="38100" dir="2700000" algn="tl">
                      <a:srgbClr val="000000"/>
                    </a:outerShdw>
                  </a:effectLst>
                </a:rPr>
                <a:t>)=.8</a:t>
              </a:r>
            </a:p>
          </p:txBody>
        </p:sp>
      </p:grpSp>
      <p:sp>
        <p:nvSpPr>
          <p:cNvPr id="205865" name="Text Box 41"/>
          <p:cNvSpPr txBox="1">
            <a:spLocks noChangeArrowheads="1"/>
          </p:cNvSpPr>
          <p:nvPr/>
        </p:nvSpPr>
        <p:spPr bwMode="auto">
          <a:xfrm>
            <a:off x="4572000" y="2778125"/>
            <a:ext cx="1135063" cy="4035425"/>
          </a:xfrm>
          <a:prstGeom prst="rect">
            <a:avLst/>
          </a:prstGeom>
          <a:noFill/>
          <a:ln w="9525">
            <a:noFill/>
            <a:miter lim="800000"/>
            <a:headEnd/>
            <a:tailEnd/>
          </a:ln>
          <a:effectLst>
            <a:outerShdw dist="35921" dir="2700000" algn="ctr" rotWithShape="0">
              <a:schemeClr val="bg2"/>
            </a:outerShdw>
          </a:effectLst>
        </p:spPr>
        <p:txBody>
          <a:bodyPr wrap="none">
            <a:spAutoFit/>
          </a:bodyPr>
          <a:lstStyle/>
          <a:p>
            <a:pPr>
              <a:lnSpc>
                <a:spcPct val="90000"/>
              </a:lnSpc>
            </a:pPr>
            <a:r>
              <a:rPr kumimoji="0" lang="en-US" altLang="zh-TW" sz="2400" i="1" u="sng">
                <a:effectLst>
                  <a:outerShdw blurRad="38100" dist="38100" dir="2700000" algn="tl">
                    <a:srgbClr val="000000"/>
                  </a:outerShdw>
                </a:effectLst>
                <a:latin typeface="Times New Roman" pitchFamily="18" charset="0"/>
              </a:rPr>
              <a:t>S S S</a:t>
            </a:r>
          </a:p>
          <a:p>
            <a:pPr>
              <a:lnSpc>
                <a:spcPct val="90000"/>
              </a:lnSpc>
            </a:pPr>
            <a:endParaRPr kumimoji="0" lang="en-US" altLang="zh-TW" sz="2400" u="sng">
              <a:effectLst>
                <a:outerShdw blurRad="38100" dist="38100" dir="2700000" algn="tl">
                  <a:srgbClr val="000000"/>
                </a:outerShdw>
              </a:effectLst>
            </a:endParaRPr>
          </a:p>
          <a:p>
            <a:pPr>
              <a:lnSpc>
                <a:spcPct val="90000"/>
              </a:lnSpc>
            </a:pPr>
            <a:r>
              <a:rPr kumimoji="0" lang="en-US" altLang="zh-TW" sz="2400" i="1" u="sng">
                <a:effectLst>
                  <a:outerShdw blurRad="38100" dist="38100" dir="2700000" algn="tl">
                    <a:srgbClr val="000000"/>
                  </a:outerShdw>
                </a:effectLst>
                <a:latin typeface="Times New Roman" pitchFamily="18" charset="0"/>
              </a:rPr>
              <a:t>S S</a:t>
            </a:r>
            <a:r>
              <a:rPr kumimoji="0" lang="en-US" altLang="zh-TW" sz="2400" u="sng">
                <a:effectLst>
                  <a:outerShdw blurRad="38100" dist="38100" dir="2700000" algn="tl">
                    <a:srgbClr val="000000"/>
                  </a:outerShdw>
                </a:effectLst>
              </a:rPr>
              <a:t>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a:t>
            </a:r>
          </a:p>
          <a:p>
            <a:pPr>
              <a:lnSpc>
                <a:spcPct val="90000"/>
              </a:lnSpc>
            </a:pPr>
            <a:r>
              <a:rPr kumimoji="0" lang="en-US" altLang="zh-TW" sz="2400" i="1" u="sng">
                <a:effectLst>
                  <a:outerShdw blurRad="38100" dist="38100" dir="2700000" algn="tl">
                    <a:srgbClr val="000000"/>
                  </a:outerShdw>
                </a:effectLst>
                <a:latin typeface="Times New Roman" pitchFamily="18" charset="0"/>
              </a:rPr>
              <a:t>S</a:t>
            </a:r>
            <a:r>
              <a:rPr kumimoji="0" lang="en-US" altLang="zh-TW" sz="2400" u="sng">
                <a:effectLst>
                  <a:outerShdw blurRad="38100" dist="38100" dir="2700000" algn="tl">
                    <a:srgbClr val="000000"/>
                  </a:outerShdw>
                </a:effectLst>
              </a:rPr>
              <a:t>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a:t>
            </a:r>
          </a:p>
          <a:p>
            <a:pPr>
              <a:lnSpc>
                <a:spcPct val="90000"/>
              </a:lnSpc>
            </a:pPr>
            <a:endParaRPr kumimoji="0" lang="en-US" altLang="zh-TW" sz="2400" u="sng">
              <a:effectLst>
                <a:outerShdw blurRad="38100" dist="38100" dir="2700000" algn="tl">
                  <a:srgbClr val="000000"/>
                </a:outerShdw>
              </a:effectLst>
            </a:endParaRPr>
          </a:p>
          <a:p>
            <a:pPr>
              <a:lnSpc>
                <a:spcPct val="90000"/>
              </a:lnSpc>
            </a:pPr>
            <a:r>
              <a:rPr kumimoji="0" lang="en-US" altLang="zh-TW" sz="2400" i="1" u="sng">
                <a:effectLst>
                  <a:outerShdw blurRad="38100" dist="38100" dir="2700000" algn="tl">
                    <a:srgbClr val="000000"/>
                  </a:outerShdw>
                </a:effectLst>
                <a:latin typeface="Times New Roman" pitchFamily="18" charset="0"/>
              </a:rPr>
              <a:t>S</a:t>
            </a:r>
            <a:r>
              <a:rPr kumimoji="0" lang="en-US" altLang="zh-TW" sz="2400" u="sng">
                <a:effectLst>
                  <a:outerShdw blurRad="38100" dist="38100" dir="2700000" algn="tl">
                    <a:srgbClr val="000000"/>
                  </a:outerShdw>
                </a:effectLst>
              </a:rPr>
              <a:t>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a:t>
            </a:r>
          </a:p>
          <a:p>
            <a:pPr>
              <a:lnSpc>
                <a:spcPct val="90000"/>
              </a:lnSpc>
            </a:pP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 S</a:t>
            </a:r>
          </a:p>
          <a:p>
            <a:pPr>
              <a:lnSpc>
                <a:spcPct val="90000"/>
              </a:lnSpc>
            </a:pPr>
            <a:endParaRPr kumimoji="0" lang="en-US" altLang="zh-TW" sz="2400" u="sng">
              <a:effectLst>
                <a:outerShdw blurRad="38100" dist="38100" dir="2700000" algn="tl">
                  <a:srgbClr val="000000"/>
                </a:outerShdw>
              </a:effectLst>
            </a:endParaRPr>
          </a:p>
          <a:p>
            <a:pPr>
              <a:lnSpc>
                <a:spcPct val="90000"/>
              </a:lnSpc>
            </a:pP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a:effectLst>
                  <a:outerShdw blurRad="38100" dist="38100" dir="2700000" algn="tl">
                    <a:srgbClr val="000000"/>
                  </a:outerShdw>
                </a:effectLst>
              </a:rPr>
              <a:t>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a:t>
            </a:r>
            <a:endParaRPr kumimoji="0" lang="en-US" altLang="zh-TW" sz="2400" u="sng">
              <a:effectLst>
                <a:outerShdw blurRad="38100" dist="38100" dir="2700000" algn="tl">
                  <a:srgbClr val="000000"/>
                </a:outerShdw>
              </a:effectLst>
            </a:endParaRPr>
          </a:p>
          <a:p>
            <a:pPr>
              <a:lnSpc>
                <a:spcPct val="90000"/>
              </a:lnSpc>
            </a:pP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a:t>
            </a:r>
          </a:p>
          <a:p>
            <a:pPr>
              <a:lnSpc>
                <a:spcPct val="90000"/>
              </a:lnSpc>
            </a:pPr>
            <a:endParaRPr kumimoji="0" lang="en-US" altLang="zh-TW" sz="2400" u="sng">
              <a:effectLst>
                <a:outerShdw blurRad="38100" dist="38100" dir="2700000" algn="tl">
                  <a:srgbClr val="000000"/>
                </a:outerShdw>
              </a:effectLst>
            </a:endParaRPr>
          </a:p>
          <a:p>
            <a:pPr>
              <a:lnSpc>
                <a:spcPct val="90000"/>
              </a:lnSpc>
            </a:pP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 </a:t>
            </a:r>
            <a:r>
              <a:rPr kumimoji="0" lang="en-US" altLang="zh-TW" sz="2400" i="1" u="sng">
                <a:effectLst>
                  <a:outerShdw blurRad="38100" dist="38100" dir="2700000" algn="tl">
                    <a:srgbClr val="000000"/>
                  </a:outerShdw>
                </a:effectLst>
                <a:latin typeface="Times New Roman" pitchFamily="18" charset="0"/>
              </a:rPr>
              <a:t>S</a:t>
            </a:r>
            <a:r>
              <a:rPr kumimoji="0" lang="en-US" altLang="zh-TW" sz="2400" u="sng" baseline="30000">
                <a:effectLst>
                  <a:outerShdw blurRad="38100" dist="38100" dir="2700000" algn="tl">
                    <a:srgbClr val="000000"/>
                  </a:outerShdw>
                </a:effectLst>
              </a:rPr>
              <a:t>C</a:t>
            </a:r>
          </a:p>
        </p:txBody>
      </p:sp>
      <p:grpSp>
        <p:nvGrpSpPr>
          <p:cNvPr id="7" name="Group 42"/>
          <p:cNvGrpSpPr>
            <a:grpSpLocks/>
          </p:cNvGrpSpPr>
          <p:nvPr/>
        </p:nvGrpSpPr>
        <p:grpSpPr bwMode="auto">
          <a:xfrm>
            <a:off x="1692275" y="3317875"/>
            <a:ext cx="1360488" cy="2965450"/>
            <a:chOff x="1488" y="2118"/>
            <a:chExt cx="857" cy="1868"/>
          </a:xfrm>
        </p:grpSpPr>
        <p:sp>
          <p:nvSpPr>
            <p:cNvPr id="205867" name="Text Box 43"/>
            <p:cNvSpPr txBox="1">
              <a:spLocks noChangeArrowheads="1"/>
            </p:cNvSpPr>
            <p:nvPr/>
          </p:nvSpPr>
          <p:spPr bwMode="auto">
            <a:xfrm>
              <a:off x="1488" y="2118"/>
              <a:ext cx="780"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a:effectLst>
                    <a:outerShdw blurRad="38100" dist="38100" dir="2700000" algn="tl">
                      <a:srgbClr val="000000"/>
                    </a:outerShdw>
                  </a:effectLst>
                </a:rPr>
                <a:t>)=.2</a:t>
              </a:r>
            </a:p>
          </p:txBody>
        </p:sp>
        <p:sp>
          <p:nvSpPr>
            <p:cNvPr id="205868" name="Text Box 44"/>
            <p:cNvSpPr txBox="1">
              <a:spLocks noChangeArrowheads="1"/>
            </p:cNvSpPr>
            <p:nvPr/>
          </p:nvSpPr>
          <p:spPr bwMode="auto">
            <a:xfrm>
              <a:off x="1488" y="2580"/>
              <a:ext cx="85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baseline="30000">
                  <a:effectLst>
                    <a:outerShdw blurRad="38100" dist="38100" dir="2700000" algn="tl">
                      <a:srgbClr val="000000"/>
                    </a:outerShdw>
                  </a:effectLst>
                </a:rPr>
                <a:t>C</a:t>
              </a:r>
              <a:r>
                <a:rPr kumimoji="0" lang="en-US" altLang="zh-TW" sz="2400">
                  <a:effectLst>
                    <a:outerShdw blurRad="38100" dist="38100" dir="2700000" algn="tl">
                      <a:srgbClr val="000000"/>
                    </a:outerShdw>
                  </a:effectLst>
                </a:rPr>
                <a:t>)=.8</a:t>
              </a:r>
            </a:p>
          </p:txBody>
        </p:sp>
        <p:sp>
          <p:nvSpPr>
            <p:cNvPr id="205869" name="Text Box 45"/>
            <p:cNvSpPr txBox="1">
              <a:spLocks noChangeArrowheads="1"/>
            </p:cNvSpPr>
            <p:nvPr/>
          </p:nvSpPr>
          <p:spPr bwMode="auto">
            <a:xfrm>
              <a:off x="1488" y="3698"/>
              <a:ext cx="857"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baseline="30000">
                  <a:effectLst>
                    <a:outerShdw blurRad="38100" dist="38100" dir="2700000" algn="tl">
                      <a:srgbClr val="000000"/>
                    </a:outerShdw>
                  </a:effectLst>
                </a:rPr>
                <a:t>C</a:t>
              </a:r>
              <a:r>
                <a:rPr kumimoji="0" lang="en-US" altLang="zh-TW" sz="2400">
                  <a:effectLst>
                    <a:outerShdw blurRad="38100" dist="38100" dir="2700000" algn="tl">
                      <a:srgbClr val="000000"/>
                    </a:outerShdw>
                  </a:effectLst>
                </a:rPr>
                <a:t>)=.8</a:t>
              </a:r>
            </a:p>
          </p:txBody>
        </p:sp>
        <p:sp>
          <p:nvSpPr>
            <p:cNvPr id="205870" name="Text Box 46"/>
            <p:cNvSpPr txBox="1">
              <a:spLocks noChangeArrowheads="1"/>
            </p:cNvSpPr>
            <p:nvPr/>
          </p:nvSpPr>
          <p:spPr bwMode="auto">
            <a:xfrm>
              <a:off x="1488" y="3222"/>
              <a:ext cx="780" cy="288"/>
            </a:xfrm>
            <a:prstGeom prst="rect">
              <a:avLst/>
            </a:prstGeom>
            <a:noFill/>
            <a:ln w="9525">
              <a:noFill/>
              <a:miter lim="800000"/>
              <a:headEnd/>
              <a:tailEnd/>
            </a:ln>
            <a:effectLst>
              <a:outerShdw dist="35921" dir="2700000" algn="ctr" rotWithShape="0">
                <a:schemeClr val="bg2"/>
              </a:outerShdw>
            </a:effectLst>
          </p:spPr>
          <p:txBody>
            <a:bodyPr wrap="none">
              <a:spAutoFit/>
            </a:bodyPr>
            <a:lstStyle/>
            <a:p>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a:effectLst>
                    <a:outerShdw blurRad="38100" dist="38100" dir="2700000" algn="tl">
                      <a:srgbClr val="000000"/>
                    </a:outerShdw>
                  </a:effectLst>
                </a:rPr>
                <a:t>)=.2</a:t>
              </a:r>
            </a:p>
          </p:txBody>
        </p:sp>
      </p:grpSp>
      <p:sp>
        <p:nvSpPr>
          <p:cNvPr id="205871" name="Text Box 47"/>
          <p:cNvSpPr txBox="1">
            <a:spLocks noChangeArrowheads="1"/>
          </p:cNvSpPr>
          <p:nvPr/>
        </p:nvSpPr>
        <p:spPr bwMode="auto">
          <a:xfrm>
            <a:off x="6227763" y="3313113"/>
            <a:ext cx="2843212" cy="2255837"/>
          </a:xfrm>
          <a:prstGeom prst="rect">
            <a:avLst/>
          </a:prstGeom>
          <a:noFill/>
          <a:ln w="28575">
            <a:solidFill>
              <a:schemeClr val="tx2"/>
            </a:solidFill>
            <a:miter lim="800000"/>
            <a:headEnd/>
            <a:tailEnd/>
          </a:ln>
          <a:effectLst>
            <a:outerShdw dist="35921" dir="2700000" algn="ctr" rotWithShape="0">
              <a:srgbClr val="000000"/>
            </a:outerShdw>
          </a:effectLst>
        </p:spPr>
        <p:txBody>
          <a:bodyPr wrap="none">
            <a:spAutoFit/>
          </a:bodyPr>
          <a:lstStyle/>
          <a:p>
            <a:pPr marL="457200" indent="-457200"/>
            <a:r>
              <a:rPr kumimoji="0" lang="en-US" altLang="zh-TW" sz="2800" b="1" i="1" u="sng" dirty="0">
                <a:effectLst>
                  <a:outerShdw blurRad="38100" dist="38100" dir="2700000" algn="tl">
                    <a:srgbClr val="000000"/>
                  </a:outerShdw>
                </a:effectLst>
                <a:latin typeface="Times New Roman" pitchFamily="18" charset="0"/>
              </a:rPr>
              <a:t>X</a:t>
            </a:r>
            <a:r>
              <a:rPr kumimoji="0" lang="en-US" altLang="zh-TW" sz="2800" b="1" u="sng" dirty="0">
                <a:effectLst>
                  <a:outerShdw blurRad="38100" dist="38100" dir="2700000" algn="tl">
                    <a:srgbClr val="000000"/>
                  </a:outerShdw>
                </a:effectLst>
              </a:rPr>
              <a:t>	     </a:t>
            </a:r>
            <a:r>
              <a:rPr kumimoji="0" lang="en-US" altLang="zh-TW" sz="2800" b="1" i="1" u="sng" dirty="0">
                <a:effectLst>
                  <a:outerShdw blurRad="38100" dist="38100" dir="2700000" algn="tl">
                    <a:srgbClr val="000000"/>
                  </a:outerShdw>
                </a:effectLst>
                <a:latin typeface="Times New Roman" pitchFamily="18" charset="0"/>
              </a:rPr>
              <a:t>P</a:t>
            </a:r>
            <a:r>
              <a:rPr kumimoji="0" lang="en-US" altLang="zh-TW" sz="2800" b="1" u="sng" dirty="0">
                <a:effectLst>
                  <a:outerShdw blurRad="38100" dist="38100" dir="2700000" algn="tl">
                    <a:srgbClr val="000000"/>
                  </a:outerShdw>
                </a:effectLst>
              </a:rPr>
              <a:t>(</a:t>
            </a:r>
            <a:r>
              <a:rPr kumimoji="0" lang="en-US" altLang="zh-TW" sz="2800" b="1" i="1" u="sng" dirty="0">
                <a:effectLst>
                  <a:outerShdw blurRad="38100" dist="38100" dir="2700000" algn="tl">
                    <a:srgbClr val="000000"/>
                  </a:outerShdw>
                </a:effectLst>
                <a:latin typeface="Times New Roman" pitchFamily="18" charset="0"/>
              </a:rPr>
              <a:t>x</a:t>
            </a:r>
            <a:r>
              <a:rPr kumimoji="0" lang="en-US" altLang="zh-TW" sz="2800" b="1" u="sng" dirty="0">
                <a:effectLst>
                  <a:outerShdw blurRad="38100" dist="38100" dir="2700000" algn="tl">
                    <a:srgbClr val="000000"/>
                  </a:outerShdw>
                </a:effectLst>
              </a:rPr>
              <a:t>)  </a:t>
            </a:r>
            <a:endParaRPr kumimoji="0" lang="en-US" altLang="zh-TW" sz="2800" dirty="0">
              <a:effectLst>
                <a:outerShdw blurRad="38100" dist="38100" dir="2700000" algn="tl">
                  <a:srgbClr val="000000"/>
                </a:outerShdw>
              </a:effectLst>
            </a:endParaRPr>
          </a:p>
          <a:p>
            <a:pPr marL="457200" indent="-457200"/>
            <a:r>
              <a:rPr kumimoji="0" lang="en-US" altLang="zh-TW" sz="2800" dirty="0">
                <a:effectLst>
                  <a:outerShdw blurRad="38100" dist="38100" dir="2700000" algn="tl">
                    <a:srgbClr val="000000"/>
                  </a:outerShdw>
                </a:effectLst>
              </a:rPr>
              <a:t>3   .2</a:t>
            </a:r>
            <a:r>
              <a:rPr kumimoji="0" lang="en-US" altLang="zh-TW" sz="2800" baseline="30000" dirty="0">
                <a:effectLst>
                  <a:outerShdw blurRad="38100" dist="38100" dir="2700000" algn="tl">
                    <a:srgbClr val="000000"/>
                  </a:outerShdw>
                </a:effectLst>
              </a:rPr>
              <a:t>3</a:t>
            </a:r>
            <a:r>
              <a:rPr kumimoji="0" lang="en-US" altLang="zh-TW" sz="2800" dirty="0">
                <a:effectLst>
                  <a:outerShdw blurRad="38100" dist="38100" dir="2700000" algn="tl">
                    <a:srgbClr val="000000"/>
                  </a:outerShdw>
                </a:effectLst>
              </a:rPr>
              <a:t> = .008</a:t>
            </a:r>
          </a:p>
          <a:p>
            <a:pPr marL="457200" indent="-457200"/>
            <a:r>
              <a:rPr kumimoji="0" lang="en-US" altLang="zh-TW" sz="2800" dirty="0">
                <a:effectLst>
                  <a:outerShdw blurRad="38100" dist="38100" dir="2700000" algn="tl">
                    <a:srgbClr val="000000"/>
                  </a:outerShdw>
                </a:effectLst>
              </a:rPr>
              <a:t>2   3(.032)=.096</a:t>
            </a:r>
          </a:p>
          <a:p>
            <a:pPr marL="457200" indent="-457200"/>
            <a:r>
              <a:rPr kumimoji="0" lang="en-US" altLang="zh-TW" sz="2800" dirty="0">
                <a:effectLst>
                  <a:outerShdw blurRad="38100" dist="38100" dir="2700000" algn="tl">
                    <a:srgbClr val="000000"/>
                  </a:outerShdw>
                </a:effectLst>
              </a:rPr>
              <a:t>1   </a:t>
            </a:r>
            <a:r>
              <a:rPr kumimoji="0" lang="en-US" altLang="zh-TW" sz="2800" dirty="0" smtClean="0">
                <a:effectLst>
                  <a:outerShdw blurRad="38100" dist="38100" dir="2700000" algn="tl">
                    <a:srgbClr val="000000"/>
                  </a:outerShdw>
                </a:effectLst>
              </a:rPr>
              <a:t>3(.</a:t>
            </a:r>
            <a:r>
              <a:rPr kumimoji="0" lang="en-US" altLang="zh-TW" sz="2800" dirty="0">
                <a:effectLst>
                  <a:outerShdw blurRad="38100" dist="38100" dir="2700000" algn="tl">
                    <a:srgbClr val="000000"/>
                  </a:outerShdw>
                </a:effectLst>
              </a:rPr>
              <a:t>128)=.384</a:t>
            </a:r>
          </a:p>
          <a:p>
            <a:pPr marL="457200" indent="-457200"/>
            <a:r>
              <a:rPr kumimoji="0" lang="en-US" altLang="zh-TW" sz="2800" dirty="0">
                <a:effectLst>
                  <a:outerShdw blurRad="38100" dist="38100" dir="2700000" algn="tl">
                    <a:srgbClr val="000000"/>
                  </a:outerShdw>
                </a:effectLst>
              </a:rPr>
              <a:t>0	.8</a:t>
            </a:r>
            <a:r>
              <a:rPr kumimoji="0" lang="en-US" altLang="zh-TW" sz="2800" baseline="30000" dirty="0">
                <a:effectLst>
                  <a:outerShdw blurRad="38100" dist="38100" dir="2700000" algn="tl">
                    <a:srgbClr val="000000"/>
                  </a:outerShdw>
                </a:effectLst>
              </a:rPr>
              <a:t>3 </a:t>
            </a:r>
            <a:r>
              <a:rPr kumimoji="0" lang="en-US" altLang="zh-TW" sz="2800" dirty="0">
                <a:effectLst>
                  <a:outerShdw blurRad="38100" dist="38100" dir="2700000" algn="tl">
                    <a:srgbClr val="000000"/>
                  </a:outerShdw>
                </a:effectLst>
              </a:rPr>
              <a:t>= .512</a:t>
            </a:r>
          </a:p>
        </p:txBody>
      </p:sp>
      <p:sp>
        <p:nvSpPr>
          <p:cNvPr id="205872" name="Line 48"/>
          <p:cNvSpPr>
            <a:spLocks noChangeShapeType="1"/>
          </p:cNvSpPr>
          <p:nvPr/>
        </p:nvSpPr>
        <p:spPr bwMode="auto">
          <a:xfrm>
            <a:off x="5562600" y="3124200"/>
            <a:ext cx="742950" cy="838200"/>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grpSp>
        <p:nvGrpSpPr>
          <p:cNvPr id="8" name="Group 53"/>
          <p:cNvGrpSpPr>
            <a:grpSpLocks/>
          </p:cNvGrpSpPr>
          <p:nvPr/>
        </p:nvGrpSpPr>
        <p:grpSpPr bwMode="auto">
          <a:xfrm>
            <a:off x="5508625" y="4572000"/>
            <a:ext cx="835025" cy="1449388"/>
            <a:chOff x="3744" y="2928"/>
            <a:chExt cx="528" cy="816"/>
          </a:xfrm>
        </p:grpSpPr>
        <p:sp>
          <p:nvSpPr>
            <p:cNvPr id="205878" name="Line 54"/>
            <p:cNvSpPr>
              <a:spLocks noChangeShapeType="1"/>
            </p:cNvSpPr>
            <p:nvPr/>
          </p:nvSpPr>
          <p:spPr bwMode="auto">
            <a:xfrm>
              <a:off x="3792" y="2928"/>
              <a:ext cx="480" cy="96"/>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sp>
          <p:nvSpPr>
            <p:cNvPr id="205879" name="Line 55"/>
            <p:cNvSpPr>
              <a:spLocks noChangeShapeType="1"/>
            </p:cNvSpPr>
            <p:nvPr/>
          </p:nvSpPr>
          <p:spPr bwMode="auto">
            <a:xfrm flipV="1">
              <a:off x="3744" y="3072"/>
              <a:ext cx="528" cy="432"/>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sp>
          <p:nvSpPr>
            <p:cNvPr id="205880" name="Line 56"/>
            <p:cNvSpPr>
              <a:spLocks noChangeShapeType="1"/>
            </p:cNvSpPr>
            <p:nvPr/>
          </p:nvSpPr>
          <p:spPr bwMode="auto">
            <a:xfrm flipV="1">
              <a:off x="3744" y="3120"/>
              <a:ext cx="528" cy="624"/>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grpSp>
      <p:sp>
        <p:nvSpPr>
          <p:cNvPr id="205881" name="Line 57"/>
          <p:cNvSpPr>
            <a:spLocks noChangeShapeType="1"/>
          </p:cNvSpPr>
          <p:nvPr/>
        </p:nvSpPr>
        <p:spPr bwMode="auto">
          <a:xfrm flipV="1">
            <a:off x="5651500" y="5257800"/>
            <a:ext cx="692150" cy="1411288"/>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grpSp>
        <p:nvGrpSpPr>
          <p:cNvPr id="9" name="Group 49"/>
          <p:cNvGrpSpPr>
            <a:grpSpLocks/>
          </p:cNvGrpSpPr>
          <p:nvPr/>
        </p:nvGrpSpPr>
        <p:grpSpPr bwMode="auto">
          <a:xfrm>
            <a:off x="5435600" y="3716338"/>
            <a:ext cx="889000" cy="1296987"/>
            <a:chOff x="3696" y="2448"/>
            <a:chExt cx="576" cy="672"/>
          </a:xfrm>
        </p:grpSpPr>
        <p:sp>
          <p:nvSpPr>
            <p:cNvPr id="205874" name="Line 50"/>
            <p:cNvSpPr>
              <a:spLocks noChangeShapeType="1"/>
            </p:cNvSpPr>
            <p:nvPr/>
          </p:nvSpPr>
          <p:spPr bwMode="auto">
            <a:xfrm>
              <a:off x="3696" y="2448"/>
              <a:ext cx="576" cy="288"/>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sp>
          <p:nvSpPr>
            <p:cNvPr id="205875" name="Line 51"/>
            <p:cNvSpPr>
              <a:spLocks noChangeShapeType="1"/>
            </p:cNvSpPr>
            <p:nvPr/>
          </p:nvSpPr>
          <p:spPr bwMode="auto">
            <a:xfrm>
              <a:off x="3696" y="2640"/>
              <a:ext cx="528" cy="144"/>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sp>
          <p:nvSpPr>
            <p:cNvPr id="205876" name="Line 52"/>
            <p:cNvSpPr>
              <a:spLocks noChangeShapeType="1"/>
            </p:cNvSpPr>
            <p:nvPr/>
          </p:nvSpPr>
          <p:spPr bwMode="auto">
            <a:xfrm flipV="1">
              <a:off x="3696" y="2832"/>
              <a:ext cx="576" cy="288"/>
            </a:xfrm>
            <a:prstGeom prst="line">
              <a:avLst/>
            </a:prstGeom>
            <a:noFill/>
            <a:ln w="28575">
              <a:solidFill>
                <a:schemeClr val="tx1"/>
              </a:solidFill>
              <a:miter lim="800000"/>
              <a:headEnd/>
              <a:tailEnd type="triangle" w="med" len="med"/>
            </a:ln>
            <a:effectLst>
              <a:outerShdw dist="35921" dir="2700000" algn="ctr" rotWithShape="0">
                <a:srgbClr val="000000"/>
              </a:outerShdw>
            </a:effectLst>
          </p:spPr>
          <p:txBody>
            <a:bodyPr wrap="none"/>
            <a:lstStyle/>
            <a:p>
              <a:endParaRPr lang="zh-TW" altLang="en-US"/>
            </a:p>
          </p:txBody>
        </p:sp>
      </p:grpSp>
      <p:grpSp>
        <p:nvGrpSpPr>
          <p:cNvPr id="10" name="Group 68"/>
          <p:cNvGrpSpPr>
            <a:grpSpLocks/>
          </p:cNvGrpSpPr>
          <p:nvPr/>
        </p:nvGrpSpPr>
        <p:grpSpPr bwMode="auto">
          <a:xfrm>
            <a:off x="4787900" y="2230438"/>
            <a:ext cx="3756025" cy="1960562"/>
            <a:chOff x="3016" y="1405"/>
            <a:chExt cx="2366" cy="1235"/>
          </a:xfrm>
        </p:grpSpPr>
        <p:sp>
          <p:nvSpPr>
            <p:cNvPr id="205882" name="Text Box 58"/>
            <p:cNvSpPr txBox="1">
              <a:spLocks noChangeArrowheads="1"/>
            </p:cNvSpPr>
            <p:nvPr/>
          </p:nvSpPr>
          <p:spPr bwMode="auto">
            <a:xfrm>
              <a:off x="3016" y="1405"/>
              <a:ext cx="2366" cy="404"/>
            </a:xfrm>
            <a:prstGeom prst="rect">
              <a:avLst/>
            </a:prstGeom>
            <a:noFill/>
            <a:ln w="9525">
              <a:noFill/>
              <a:miter lim="800000"/>
              <a:headEnd/>
              <a:tailEnd/>
            </a:ln>
            <a:effectLst/>
          </p:spPr>
          <p:txBody>
            <a:bodyPr wrap="none">
              <a:spAutoFit/>
            </a:bodyPr>
            <a:lstStyle/>
            <a:p>
              <a:r>
                <a:rPr kumimoji="0" lang="zh-TW" altLang="en-US" sz="3600">
                  <a:effectLst>
                    <a:outerShdw blurRad="38100" dist="38100" dir="2700000" algn="tl">
                      <a:srgbClr val="000000"/>
                    </a:outerShdw>
                  </a:effectLst>
                </a:rPr>
                <a:t>(.2)(.2)(.8)= .032</a:t>
              </a:r>
            </a:p>
          </p:txBody>
        </p:sp>
        <p:sp>
          <p:nvSpPr>
            <p:cNvPr id="205883" name="Freeform 59"/>
            <p:cNvSpPr>
              <a:spLocks/>
            </p:cNvSpPr>
            <p:nvPr/>
          </p:nvSpPr>
          <p:spPr bwMode="auto">
            <a:xfrm>
              <a:off x="4704" y="1776"/>
              <a:ext cx="568" cy="864"/>
            </a:xfrm>
            <a:custGeom>
              <a:avLst/>
              <a:gdLst/>
              <a:ahLst/>
              <a:cxnLst>
                <a:cxn ang="0">
                  <a:pos x="48" y="864"/>
                </a:cxn>
                <a:cxn ang="0">
                  <a:pos x="288" y="432"/>
                </a:cxn>
                <a:cxn ang="0">
                  <a:pos x="528" y="240"/>
                </a:cxn>
                <a:cxn ang="0">
                  <a:pos x="48" y="96"/>
                </a:cxn>
                <a:cxn ang="0">
                  <a:pos x="240" y="0"/>
                </a:cxn>
              </a:cxnLst>
              <a:rect l="0" t="0" r="r" b="b"/>
              <a:pathLst>
                <a:path w="568" h="864">
                  <a:moveTo>
                    <a:pt x="48" y="864"/>
                  </a:moveTo>
                  <a:cubicBezTo>
                    <a:pt x="128" y="700"/>
                    <a:pt x="208" y="536"/>
                    <a:pt x="288" y="432"/>
                  </a:cubicBezTo>
                  <a:cubicBezTo>
                    <a:pt x="368" y="328"/>
                    <a:pt x="568" y="296"/>
                    <a:pt x="528" y="240"/>
                  </a:cubicBezTo>
                  <a:cubicBezTo>
                    <a:pt x="488" y="184"/>
                    <a:pt x="96" y="136"/>
                    <a:pt x="48" y="96"/>
                  </a:cubicBezTo>
                  <a:cubicBezTo>
                    <a:pt x="0" y="56"/>
                    <a:pt x="120" y="28"/>
                    <a:pt x="240" y="0"/>
                  </a:cubicBezTo>
                </a:path>
              </a:pathLst>
            </a:custGeom>
            <a:noFill/>
            <a:ln w="28575" cap="flat" cmpd="sng">
              <a:solidFill>
                <a:srgbClr val="FFFF00"/>
              </a:solidFill>
              <a:prstDash val="solid"/>
              <a:miter lim="800000"/>
              <a:headEnd type="none" w="med" len="med"/>
              <a:tailEnd type="triangle" w="med" len="med"/>
            </a:ln>
            <a:effectLst>
              <a:outerShdw dist="35921" dir="2700000" algn="ctr" rotWithShape="0">
                <a:srgbClr val="000000"/>
              </a:outerShdw>
            </a:effectLst>
          </p:spPr>
          <p:txBody>
            <a:bodyPr wrap="none"/>
            <a:lstStyle/>
            <a:p>
              <a:endParaRPr lang="zh-TW" altLang="en-US"/>
            </a:p>
          </p:txBody>
        </p:sp>
      </p:grpSp>
      <p:sp>
        <p:nvSpPr>
          <p:cNvPr id="205888" name="Text Box 64"/>
          <p:cNvSpPr txBox="1">
            <a:spLocks noChangeArrowheads="1"/>
          </p:cNvSpPr>
          <p:nvPr/>
        </p:nvSpPr>
        <p:spPr bwMode="auto">
          <a:xfrm>
            <a:off x="533400" y="2987675"/>
            <a:ext cx="760413" cy="822325"/>
          </a:xfrm>
          <a:prstGeom prst="rect">
            <a:avLst/>
          </a:prstGeom>
          <a:noFill/>
          <a:ln w="12700">
            <a:noFill/>
            <a:miter lim="800000"/>
            <a:headEnd/>
            <a:tailEnd/>
          </a:ln>
          <a:effectLst/>
        </p:spPr>
        <p:txBody>
          <a:bodyPr wrap="none">
            <a:spAutoFit/>
          </a:bodyPr>
          <a:lstStyle/>
          <a:p>
            <a:r>
              <a:rPr lang="en-US" altLang="zh-TW" sz="2400">
                <a:effectLst>
                  <a:outerShdw blurRad="38100" dist="38100" dir="2700000" algn="tl">
                    <a:srgbClr val="000000"/>
                  </a:outerShdw>
                </a:effectLst>
              </a:rPr>
              <a:t>First</a:t>
            </a:r>
          </a:p>
          <a:p>
            <a:r>
              <a:rPr lang="en-US" altLang="zh-TW" sz="2400">
                <a:effectLst>
                  <a:outerShdw blurRad="38100" dist="38100" dir="2700000" algn="tl">
                    <a:srgbClr val="000000"/>
                  </a:outerShdw>
                </a:effectLst>
              </a:rPr>
              <a:t>Call</a:t>
            </a:r>
          </a:p>
        </p:txBody>
      </p:sp>
      <p:sp>
        <p:nvSpPr>
          <p:cNvPr id="205889" name="Text Box 65"/>
          <p:cNvSpPr txBox="1">
            <a:spLocks noChangeArrowheads="1"/>
          </p:cNvSpPr>
          <p:nvPr/>
        </p:nvSpPr>
        <p:spPr bwMode="auto">
          <a:xfrm>
            <a:off x="1638300" y="2454275"/>
            <a:ext cx="1158875" cy="822325"/>
          </a:xfrm>
          <a:prstGeom prst="rect">
            <a:avLst/>
          </a:prstGeom>
          <a:noFill/>
          <a:ln w="12700">
            <a:noFill/>
            <a:miter lim="800000"/>
            <a:headEnd/>
            <a:tailEnd/>
          </a:ln>
          <a:effectLst/>
        </p:spPr>
        <p:txBody>
          <a:bodyPr wrap="none">
            <a:spAutoFit/>
          </a:bodyPr>
          <a:lstStyle/>
          <a:p>
            <a:pPr algn="ctr"/>
            <a:r>
              <a:rPr lang="en-US" altLang="zh-TW" sz="2400">
                <a:effectLst>
                  <a:outerShdw blurRad="38100" dist="38100" dir="2700000" algn="tl">
                    <a:srgbClr val="000000"/>
                  </a:outerShdw>
                </a:effectLst>
              </a:rPr>
              <a:t>Second</a:t>
            </a:r>
          </a:p>
          <a:p>
            <a:pPr algn="ctr"/>
            <a:r>
              <a:rPr lang="en-US" altLang="zh-TW" sz="2400">
                <a:effectLst>
                  <a:outerShdw blurRad="38100" dist="38100" dir="2700000" algn="tl">
                    <a:srgbClr val="000000"/>
                  </a:outerShdw>
                </a:effectLst>
              </a:rPr>
              <a:t>Call</a:t>
            </a:r>
          </a:p>
        </p:txBody>
      </p:sp>
      <p:sp>
        <p:nvSpPr>
          <p:cNvPr id="205890" name="Text Box 66"/>
          <p:cNvSpPr txBox="1">
            <a:spLocks noChangeArrowheads="1"/>
          </p:cNvSpPr>
          <p:nvPr/>
        </p:nvSpPr>
        <p:spPr bwMode="auto">
          <a:xfrm>
            <a:off x="2987675" y="2381250"/>
            <a:ext cx="1752600" cy="457200"/>
          </a:xfrm>
          <a:prstGeom prst="rect">
            <a:avLst/>
          </a:prstGeom>
          <a:noFill/>
          <a:ln w="12700">
            <a:noFill/>
            <a:miter lim="800000"/>
            <a:headEnd/>
            <a:tailEnd/>
          </a:ln>
          <a:effectLst/>
        </p:spPr>
        <p:txBody>
          <a:bodyPr>
            <a:spAutoFit/>
          </a:bodyPr>
          <a:lstStyle/>
          <a:p>
            <a:pPr algn="ctr"/>
            <a:r>
              <a:rPr lang="en-US" altLang="zh-TW" sz="2400">
                <a:effectLst>
                  <a:outerShdw blurRad="38100" dist="38100" dir="2700000" algn="tl">
                    <a:srgbClr val="000000"/>
                  </a:outerShdw>
                </a:effectLst>
              </a:rPr>
              <a:t>Third Call</a:t>
            </a:r>
          </a:p>
        </p:txBody>
      </p:sp>
      <p:grpSp>
        <p:nvGrpSpPr>
          <p:cNvPr id="67" name="Group 77"/>
          <p:cNvGrpSpPr>
            <a:grpSpLocks/>
          </p:cNvGrpSpPr>
          <p:nvPr/>
        </p:nvGrpSpPr>
        <p:grpSpPr bwMode="auto">
          <a:xfrm>
            <a:off x="107504" y="5619328"/>
            <a:ext cx="1749425" cy="762000"/>
            <a:chOff x="26" y="1104"/>
            <a:chExt cx="1102" cy="480"/>
          </a:xfrm>
        </p:grpSpPr>
        <p:sp>
          <p:nvSpPr>
            <p:cNvPr id="68" name="Text Box 78"/>
            <p:cNvSpPr txBox="1">
              <a:spLocks noChangeArrowheads="1"/>
            </p:cNvSpPr>
            <p:nvPr/>
          </p:nvSpPr>
          <p:spPr bwMode="auto">
            <a:xfrm>
              <a:off x="26" y="1142"/>
              <a:ext cx="1102" cy="404"/>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S</a:t>
              </a:r>
              <a:r>
                <a:rPr kumimoji="0" lang="en-US" altLang="zh-TW" sz="3600" i="1" baseline="-25000">
                  <a:effectLst>
                    <a:outerShdw blurRad="38100" dist="38100" dir="2700000" algn="tl">
                      <a:srgbClr val="000000"/>
                    </a:outerShdw>
                  </a:effectLst>
                  <a:latin typeface="Times New Roman" pitchFamily="18" charset="0"/>
                </a:rPr>
                <a:t>2</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S</a:t>
              </a:r>
              <a:r>
                <a:rPr kumimoji="0" lang="en-US" altLang="zh-TW" sz="3600" i="1" baseline="-25000">
                  <a:effectLst>
                    <a:outerShdw blurRad="38100" dist="38100" dir="2700000" algn="tl">
                      <a:srgbClr val="000000"/>
                    </a:outerShdw>
                  </a:effectLst>
                  <a:latin typeface="Times New Roman" pitchFamily="18" charset="0"/>
                </a:rPr>
                <a:t>1</a:t>
              </a:r>
              <a:r>
                <a:rPr kumimoji="0" lang="en-US" altLang="zh-TW" sz="3600">
                  <a:effectLst>
                    <a:outerShdw blurRad="38100" dist="38100" dir="2700000" algn="tl">
                      <a:srgbClr val="000000"/>
                    </a:outerShdw>
                  </a:effectLst>
                </a:rPr>
                <a:t>)</a:t>
              </a:r>
            </a:p>
          </p:txBody>
        </p:sp>
        <p:sp>
          <p:nvSpPr>
            <p:cNvPr id="69" name="Line 79"/>
            <p:cNvSpPr>
              <a:spLocks noChangeShapeType="1"/>
            </p:cNvSpPr>
            <p:nvPr/>
          </p:nvSpPr>
          <p:spPr bwMode="auto">
            <a:xfrm>
              <a:off x="288" y="1104"/>
              <a:ext cx="624" cy="480"/>
            </a:xfrm>
            <a:prstGeom prst="line">
              <a:avLst/>
            </a:prstGeom>
            <a:noFill/>
            <a:ln w="28575">
              <a:solidFill>
                <a:schemeClr val="folHlink"/>
              </a:solidFill>
              <a:round/>
              <a:headEnd/>
              <a:tailEnd/>
            </a:ln>
            <a:effectLst>
              <a:outerShdw dist="35921" dir="2700000" algn="ctr" rotWithShape="0">
                <a:srgbClr val="000000"/>
              </a:outerShdw>
            </a:effectLst>
          </p:spPr>
          <p:txBody>
            <a:bodyPr wrap="none" anchor="ctr"/>
            <a:lstStyle/>
            <a:p>
              <a:endParaRPr lang="zh-TW" altLang="en-US"/>
            </a:p>
          </p:txBody>
        </p:sp>
        <p:sp>
          <p:nvSpPr>
            <p:cNvPr id="70" name="Line 80"/>
            <p:cNvSpPr>
              <a:spLocks noChangeShapeType="1"/>
            </p:cNvSpPr>
            <p:nvPr/>
          </p:nvSpPr>
          <p:spPr bwMode="auto">
            <a:xfrm flipH="1">
              <a:off x="288" y="1104"/>
              <a:ext cx="624" cy="480"/>
            </a:xfrm>
            <a:prstGeom prst="line">
              <a:avLst/>
            </a:prstGeom>
            <a:noFill/>
            <a:ln w="28575">
              <a:solidFill>
                <a:schemeClr val="folHlink"/>
              </a:solidFill>
              <a:round/>
              <a:headEnd/>
              <a:tailEnd/>
            </a:ln>
            <a:effectLst>
              <a:outerShdw dist="35921" dir="2700000" algn="ctr" rotWithShape="0">
                <a:srgbClr val="000000"/>
              </a:outerShdw>
            </a:effectLst>
          </p:spPr>
          <p:txBody>
            <a:bodyPr wrap="none" anchor="ctr"/>
            <a:lstStyle/>
            <a:p>
              <a:endParaRPr lang="zh-TW"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88"/>
                                        </p:tgtEl>
                                        <p:attrNameLst>
                                          <p:attrName>style.visibility</p:attrName>
                                        </p:attrNameLst>
                                      </p:cBhvr>
                                      <p:to>
                                        <p:strVal val="visible"/>
                                      </p:to>
                                    </p:set>
                                    <p:animEffect transition="in" filter="wipe(left)">
                                      <p:cBhvr>
                                        <p:cTn id="7" dur="500"/>
                                        <p:tgtEl>
                                          <p:spTgt spid="20588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dissolve">
                                      <p:cBhvr>
                                        <p:cTn id="20"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5889"/>
                                        </p:tgtEl>
                                        <p:attrNameLst>
                                          <p:attrName>style.visibility</p:attrName>
                                        </p:attrNameLst>
                                      </p:cBhvr>
                                      <p:to>
                                        <p:strVal val="visible"/>
                                      </p:to>
                                    </p:set>
                                    <p:animEffect transition="in" filter="wipe(left)">
                                      <p:cBhvr>
                                        <p:cTn id="25" dur="500"/>
                                        <p:tgtEl>
                                          <p:spTgt spid="20588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5890"/>
                                        </p:tgtEl>
                                        <p:attrNameLst>
                                          <p:attrName>style.visibility</p:attrName>
                                        </p:attrNameLst>
                                      </p:cBhvr>
                                      <p:to>
                                        <p:strVal val="visible"/>
                                      </p:to>
                                    </p:set>
                                    <p:animEffect transition="in" filter="wipe(left)">
                                      <p:cBhvr>
                                        <p:cTn id="38" dur="500"/>
                                        <p:tgtEl>
                                          <p:spTgt spid="205890"/>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5865"/>
                                        </p:tgtEl>
                                        <p:attrNameLst>
                                          <p:attrName>style.visibility</p:attrName>
                                        </p:attrNameLst>
                                      </p:cBhvr>
                                      <p:to>
                                        <p:strVal val="visible"/>
                                      </p:to>
                                    </p:set>
                                    <p:anim calcmode="lin" valueType="num">
                                      <p:cBhvr additive="base">
                                        <p:cTn id="51" dur="500" fill="hold"/>
                                        <p:tgtEl>
                                          <p:spTgt spid="205865"/>
                                        </p:tgtEl>
                                        <p:attrNameLst>
                                          <p:attrName>ppt_x</p:attrName>
                                        </p:attrNameLst>
                                      </p:cBhvr>
                                      <p:tavLst>
                                        <p:tav tm="0">
                                          <p:val>
                                            <p:strVal val="1+#ppt_w/2"/>
                                          </p:val>
                                        </p:tav>
                                        <p:tav tm="100000">
                                          <p:val>
                                            <p:strVal val="#ppt_x"/>
                                          </p:val>
                                        </p:tav>
                                      </p:tavLst>
                                    </p:anim>
                                    <p:anim calcmode="lin" valueType="num">
                                      <p:cBhvr additive="base">
                                        <p:cTn id="52" dur="500" fill="hold"/>
                                        <p:tgtEl>
                                          <p:spTgt spid="205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05871"/>
                                        </p:tgtEl>
                                        <p:attrNameLst>
                                          <p:attrName>style.visibility</p:attrName>
                                        </p:attrNameLst>
                                      </p:cBhvr>
                                      <p:to>
                                        <p:strVal val="visible"/>
                                      </p:to>
                                    </p:set>
                                    <p:anim calcmode="lin" valueType="num">
                                      <p:cBhvr additive="base">
                                        <p:cTn id="57" dur="500" fill="hold"/>
                                        <p:tgtEl>
                                          <p:spTgt spid="205871"/>
                                        </p:tgtEl>
                                        <p:attrNameLst>
                                          <p:attrName>ppt_x</p:attrName>
                                        </p:attrNameLst>
                                      </p:cBhvr>
                                      <p:tavLst>
                                        <p:tav tm="0">
                                          <p:val>
                                            <p:strVal val="1+#ppt_w/2"/>
                                          </p:val>
                                        </p:tav>
                                        <p:tav tm="100000">
                                          <p:val>
                                            <p:strVal val="#ppt_x"/>
                                          </p:val>
                                        </p:tav>
                                      </p:tavLst>
                                    </p:anim>
                                    <p:anim calcmode="lin" valueType="num">
                                      <p:cBhvr additive="base">
                                        <p:cTn id="58" dur="500" fill="hold"/>
                                        <p:tgtEl>
                                          <p:spTgt spid="205871"/>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205872"/>
                                        </p:tgtEl>
                                        <p:attrNameLst>
                                          <p:attrName>style.visibility</p:attrName>
                                        </p:attrNameLst>
                                      </p:cBhvr>
                                      <p:to>
                                        <p:strVal val="visible"/>
                                      </p:to>
                                    </p:set>
                                    <p:animEffect transition="in" filter="wipe(up)">
                                      <p:cBhvr>
                                        <p:cTn id="62" dur="500"/>
                                        <p:tgtEl>
                                          <p:spTgt spid="205872"/>
                                        </p:tgtEl>
                                      </p:cBhvr>
                                    </p:animEffect>
                                  </p:childTnLst>
                                  <p:subTnLst>
                                    <p:set>
                                      <p:cBhvr override="childStyle">
                                        <p:cTn dur="1" fill="hold" display="0" masterRel="nextClick" afterEffect="1"/>
                                        <p:tgtEl>
                                          <p:spTgt spid="20587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68" presetID="9" presetClass="entr" presetSubtype="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dissolve">
                                      <p:cBhvr>
                                        <p:cTn id="7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left)">
                                      <p:cBhvr>
                                        <p:cTn id="7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05881"/>
                                        </p:tgtEl>
                                        <p:attrNameLst>
                                          <p:attrName>style.visibility</p:attrName>
                                        </p:attrNameLst>
                                      </p:cBhvr>
                                      <p:to>
                                        <p:strVal val="visible"/>
                                      </p:to>
                                    </p:set>
                                    <p:animEffect transition="in" filter="wipe(left)">
                                      <p:cBhvr>
                                        <p:cTn id="80" dur="500"/>
                                        <p:tgtEl>
                                          <p:spTgt spid="205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65" grpId="0" autoUpdateAnimBg="0"/>
      <p:bldP spid="205871" grpId="0" animBg="1" autoUpdateAnimBg="0"/>
      <p:bldP spid="205872" grpId="0" animBg="1"/>
      <p:bldP spid="205881" grpId="0" animBg="1"/>
      <p:bldP spid="205888" grpId="0" autoUpdateAnimBg="0"/>
      <p:bldP spid="205889" grpId="0" autoUpdateAnimBg="0"/>
      <p:bldP spid="20589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48A2763-5F06-4975-B88F-EEC1ABBDEEC6}" type="slidenum">
              <a:rPr kumimoji="1" lang="zh-TW" altLang="en-US">
                <a:effectLst>
                  <a:outerShdw blurRad="38100" dist="38100" dir="2700000" algn="tl">
                    <a:srgbClr val="000000"/>
                  </a:outerShdw>
                </a:effectLst>
                <a:ea typeface="華康細圓體" pitchFamily="49" charset="-120"/>
                <a:cs typeface="+mj-cs"/>
              </a:rPr>
              <a:pPr>
                <a:defRPr/>
              </a:pPr>
              <a:t>21</a:t>
            </a:fld>
            <a:endParaRPr kumimoji="1" lang="en-US" altLang="zh-TW">
              <a:effectLst>
                <a:outerShdw blurRad="38100" dist="38100" dir="2700000" algn="tl">
                  <a:srgbClr val="000000"/>
                </a:outerShdw>
              </a:effectLst>
              <a:ea typeface="華康細圓體" pitchFamily="49" charset="-120"/>
              <a:cs typeface="+mj-cs"/>
            </a:endParaRPr>
          </a:p>
        </p:txBody>
      </p:sp>
      <p:sp>
        <p:nvSpPr>
          <p:cNvPr id="215042" name="Rectangle 2"/>
          <p:cNvSpPr>
            <a:spLocks noGrp="1" noChangeArrowheads="1"/>
          </p:cNvSpPr>
          <p:nvPr>
            <p:ph type="title"/>
          </p:nvPr>
        </p:nvSpPr>
        <p:spPr>
          <a:xfrm>
            <a:off x="179388" y="260648"/>
            <a:ext cx="8785225" cy="201622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Describing the </a:t>
            </a:r>
            <a:r>
              <a:rPr lang="en-US" altLang="zh-TW" dirty="0" smtClean="0"/>
              <a:t>Population by a Probability </a:t>
            </a:r>
            <a:r>
              <a:rPr lang="en-US" altLang="zh-TW" dirty="0"/>
              <a:t>Distribution</a:t>
            </a:r>
          </a:p>
        </p:txBody>
      </p:sp>
      <p:sp>
        <p:nvSpPr>
          <p:cNvPr id="215043" name="Rectangle 3"/>
          <p:cNvSpPr>
            <a:spLocks noGrp="1" noChangeArrowheads="1"/>
          </p:cNvSpPr>
          <p:nvPr>
            <p:ph type="body" idx="1"/>
          </p:nvPr>
        </p:nvSpPr>
        <p:spPr>
          <a:xfrm>
            <a:off x="250825" y="2190750"/>
            <a:ext cx="8772525" cy="4191000"/>
          </a:xfrm>
        </p:spPr>
        <p:txBody>
          <a:bodyPr/>
          <a:lstStyle/>
          <a:p>
            <a:r>
              <a:rPr lang="en-US" altLang="zh-TW" dirty="0"/>
              <a:t>The </a:t>
            </a:r>
            <a:r>
              <a:rPr lang="en-US" altLang="zh-TW" b="1" dirty="0">
                <a:solidFill>
                  <a:schemeClr val="accent2"/>
                </a:solidFill>
              </a:rPr>
              <a:t>probability distribution </a:t>
            </a:r>
            <a:r>
              <a:rPr lang="en-US" altLang="zh-TW" dirty="0"/>
              <a:t>represents a </a:t>
            </a:r>
            <a:r>
              <a:rPr lang="en-US" altLang="zh-TW" b="1" dirty="0">
                <a:solidFill>
                  <a:schemeClr val="hlink"/>
                </a:solidFill>
              </a:rPr>
              <a:t>population</a:t>
            </a:r>
          </a:p>
          <a:p>
            <a:r>
              <a:rPr lang="en-US" altLang="zh-TW" dirty="0"/>
              <a:t>Describing the population by computing various </a:t>
            </a:r>
            <a:r>
              <a:rPr lang="en-US" altLang="zh-TW" b="1" dirty="0">
                <a:solidFill>
                  <a:schemeClr val="folHlink"/>
                </a:solidFill>
              </a:rPr>
              <a:t>parameters</a:t>
            </a:r>
            <a:r>
              <a:rPr lang="en-US" altLang="zh-TW" dirty="0"/>
              <a:t>: specifically, the population </a:t>
            </a:r>
            <a:r>
              <a:rPr lang="en-US" altLang="zh-TW" b="1" dirty="0">
                <a:solidFill>
                  <a:schemeClr val="tx2"/>
                </a:solidFill>
              </a:rPr>
              <a:t>mean</a:t>
            </a:r>
            <a:r>
              <a:rPr lang="en-US" altLang="zh-TW" dirty="0"/>
              <a:t> and population </a:t>
            </a:r>
            <a:r>
              <a:rPr lang="en-US" altLang="zh-TW" b="1" dirty="0">
                <a:solidFill>
                  <a:srgbClr val="CC99FF"/>
                </a:solidFill>
              </a:rPr>
              <a:t>variance</a:t>
            </a:r>
            <a:endParaRPr lang="en-US" altLang="zh-TW" dirty="0"/>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6BA0792-4C19-4798-9BD9-051750A29433}" type="slidenum">
              <a:rPr kumimoji="1" lang="zh-TW" altLang="en-US">
                <a:effectLst>
                  <a:outerShdw blurRad="38100" dist="38100" dir="2700000" algn="tl">
                    <a:srgbClr val="000000"/>
                  </a:outerShdw>
                </a:effectLst>
                <a:ea typeface="華康細圓體" pitchFamily="49" charset="-120"/>
                <a:cs typeface="+mj-cs"/>
              </a:rPr>
              <a:pPr>
                <a:defRPr/>
              </a:pPr>
              <a:t>22</a:t>
            </a:fld>
            <a:endParaRPr kumimoji="1" lang="en-US" altLang="zh-TW">
              <a:effectLst>
                <a:outerShdw blurRad="38100" dist="38100" dir="2700000" algn="tl">
                  <a:srgbClr val="000000"/>
                </a:outerShdw>
              </a:effectLst>
              <a:ea typeface="華康細圓體" pitchFamily="49" charset="-120"/>
              <a:cs typeface="+mj-cs"/>
            </a:endParaRPr>
          </a:p>
        </p:txBody>
      </p:sp>
      <p:sp>
        <p:nvSpPr>
          <p:cNvPr id="184322" name="Rectangle 2"/>
          <p:cNvSpPr>
            <a:spLocks noGrp="1" noChangeArrowheads="1"/>
          </p:cNvSpPr>
          <p:nvPr>
            <p:ph type="title"/>
          </p:nvPr>
        </p:nvSpPr>
        <p:spPr>
          <a:xfrm>
            <a:off x="468313" y="260350"/>
            <a:ext cx="8389937"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Expected Value    1/2</a:t>
            </a:r>
            <a:endParaRPr lang="zh-TW" altLang="en-US" dirty="0"/>
          </a:p>
        </p:txBody>
      </p:sp>
      <p:sp>
        <p:nvSpPr>
          <p:cNvPr id="184323" name="Rectangle 3"/>
          <p:cNvSpPr>
            <a:spLocks noGrp="1" noChangeArrowheads="1"/>
          </p:cNvSpPr>
          <p:nvPr>
            <p:ph type="body" idx="1"/>
          </p:nvPr>
        </p:nvSpPr>
        <p:spPr>
          <a:xfrm>
            <a:off x="342801" y="1241937"/>
            <a:ext cx="8640960" cy="5256212"/>
          </a:xfrm>
        </p:spPr>
        <p:txBody>
          <a:bodyPr/>
          <a:lstStyle/>
          <a:p>
            <a:pPr>
              <a:buFont typeface="Wingdings" pitchFamily="2" charset="2"/>
              <a:buNone/>
            </a:pPr>
            <a:r>
              <a:rPr lang="en-US" altLang="zh-TW" sz="4800" dirty="0"/>
              <a:t>The </a:t>
            </a:r>
            <a:r>
              <a:rPr lang="en-US" altLang="zh-TW" sz="4800" b="1" dirty="0">
                <a:solidFill>
                  <a:schemeClr val="accent2"/>
                </a:solidFill>
              </a:rPr>
              <a:t>expected value </a:t>
            </a:r>
            <a:r>
              <a:rPr lang="en-US" altLang="zh-TW" sz="4800" dirty="0" smtClean="0"/>
              <a:t>(</a:t>
            </a:r>
            <a:r>
              <a:rPr lang="en-US" altLang="zh-TW" sz="4800" b="1" dirty="0" smtClean="0">
                <a:solidFill>
                  <a:schemeClr val="accent2"/>
                </a:solidFill>
              </a:rPr>
              <a:t>mean, </a:t>
            </a:r>
            <a:r>
              <a:rPr lang="en-US" altLang="zh-TW" sz="4800" b="1" dirty="0" smtClean="0">
                <a:solidFill>
                  <a:schemeClr val="accent2"/>
                </a:solidFill>
                <a:latin typeface="Symbol" panose="05050102010706020507" pitchFamily="18" charset="2"/>
              </a:rPr>
              <a:t>m</a:t>
            </a:r>
            <a:r>
              <a:rPr lang="en-US" altLang="zh-TW" sz="4800" dirty="0" smtClean="0"/>
              <a:t>) of </a:t>
            </a:r>
            <a:r>
              <a:rPr lang="en-US" altLang="zh-TW" sz="4800" dirty="0"/>
              <a:t>a random variable </a:t>
            </a:r>
            <a:r>
              <a:rPr lang="en-US" altLang="zh-TW" sz="4800" b="1" i="1" dirty="0">
                <a:solidFill>
                  <a:schemeClr val="folHlink"/>
                </a:solidFill>
                <a:latin typeface="Times New Roman" pitchFamily="18" charset="0"/>
              </a:rPr>
              <a:t>X</a:t>
            </a:r>
            <a:r>
              <a:rPr lang="en-US" altLang="zh-TW" sz="4800" dirty="0"/>
              <a:t> is the </a:t>
            </a:r>
            <a:r>
              <a:rPr lang="en-US" altLang="zh-TW" sz="4800" b="1" dirty="0">
                <a:solidFill>
                  <a:schemeClr val="folHlink"/>
                </a:solidFill>
              </a:rPr>
              <a:t>weighted average of the possible values</a:t>
            </a:r>
            <a:r>
              <a:rPr lang="en-US" altLang="zh-TW" sz="4800" dirty="0"/>
              <a:t> it can assume, where the </a:t>
            </a:r>
            <a:r>
              <a:rPr lang="en-US" altLang="zh-TW" sz="4800" b="1" dirty="0">
                <a:solidFill>
                  <a:schemeClr val="accent2"/>
                </a:solidFill>
              </a:rPr>
              <a:t>weights</a:t>
            </a:r>
            <a:r>
              <a:rPr lang="en-US" altLang="zh-TW" sz="4800" dirty="0"/>
              <a:t> are the corresponding </a:t>
            </a:r>
            <a:r>
              <a:rPr lang="en-US" altLang="zh-TW" sz="4800" b="1" dirty="0">
                <a:solidFill>
                  <a:schemeClr val="accent2"/>
                </a:solidFill>
              </a:rPr>
              <a:t>probabilities</a:t>
            </a:r>
            <a:r>
              <a:rPr lang="en-US" altLang="zh-TW" sz="4800" dirty="0"/>
              <a:t> of each </a:t>
            </a:r>
            <a:r>
              <a:rPr lang="en-US" altLang="zh-TW" sz="4800" b="1" i="1" dirty="0">
                <a:solidFill>
                  <a:schemeClr val="folHlink"/>
                </a:solidFill>
                <a:latin typeface="Times New Roman" pitchFamily="18" charset="0"/>
              </a:rPr>
              <a:t>x</a:t>
            </a:r>
            <a:r>
              <a:rPr lang="en-US" altLang="zh-TW" sz="4800" b="1" i="1" baseline="-25000" dirty="0">
                <a:solidFill>
                  <a:schemeClr val="folHlink"/>
                </a:solidFill>
                <a:latin typeface="Times New Roman" pitchFamily="18" charset="0"/>
              </a:rPr>
              <a:t>i</a:t>
            </a:r>
            <a:r>
              <a:rPr lang="en-US" altLang="zh-TW" sz="4800" dirty="0"/>
              <a:t>.</a:t>
            </a:r>
            <a:endParaRPr lang="zh-TW" altLang="en-US" sz="4800" dirty="0"/>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96705FB-461F-4C62-B584-22AF5E8230A7}" type="slidenum">
              <a:rPr kumimoji="1" lang="zh-TW" altLang="en-US">
                <a:effectLst>
                  <a:outerShdw blurRad="38100" dist="38100" dir="2700000" algn="tl">
                    <a:srgbClr val="000000"/>
                  </a:outerShdw>
                </a:effectLst>
                <a:ea typeface="華康細圓體" pitchFamily="49" charset="-120"/>
                <a:cs typeface="+mj-cs"/>
              </a:rPr>
              <a:pPr>
                <a:defRPr/>
              </a:pPr>
              <a:t>23</a:t>
            </a:fld>
            <a:endParaRPr kumimoji="1" lang="en-US" altLang="zh-TW">
              <a:effectLst>
                <a:outerShdw blurRad="38100" dist="38100" dir="2700000" algn="tl">
                  <a:srgbClr val="000000"/>
                </a:outerShdw>
              </a:effectLst>
              <a:ea typeface="華康細圓體" pitchFamily="49" charset="-120"/>
              <a:cs typeface="+mj-cs"/>
            </a:endParaRPr>
          </a:p>
        </p:txBody>
      </p:sp>
      <p:sp>
        <p:nvSpPr>
          <p:cNvPr id="185346" name="Rectangle 2"/>
          <p:cNvSpPr>
            <a:spLocks noGrp="1" noChangeArrowheads="1"/>
          </p:cNvSpPr>
          <p:nvPr>
            <p:ph type="title"/>
          </p:nvPr>
        </p:nvSpPr>
        <p:spPr>
          <a:xfrm>
            <a:off x="395288" y="260648"/>
            <a:ext cx="8501062" cy="117579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Expected Value    2/2</a:t>
            </a:r>
            <a:endParaRPr lang="zh-TW" altLang="en-US" dirty="0"/>
          </a:p>
        </p:txBody>
      </p:sp>
      <p:sp>
        <p:nvSpPr>
          <p:cNvPr id="185347" name="Rectangle 3"/>
          <p:cNvSpPr>
            <a:spLocks noGrp="1" noChangeArrowheads="1"/>
          </p:cNvSpPr>
          <p:nvPr>
            <p:ph type="body" idx="1"/>
          </p:nvPr>
        </p:nvSpPr>
        <p:spPr>
          <a:xfrm>
            <a:off x="289746" y="1436440"/>
            <a:ext cx="8621713" cy="3078162"/>
          </a:xfrm>
        </p:spPr>
        <p:txBody>
          <a:bodyPr/>
          <a:lstStyle/>
          <a:p>
            <a:pPr>
              <a:buFont typeface="Wingdings" pitchFamily="2" charset="2"/>
              <a:buNone/>
            </a:pPr>
            <a:r>
              <a:rPr lang="en-US" altLang="zh-TW" sz="4800" dirty="0"/>
              <a:t>Given a discrete random variable </a:t>
            </a:r>
            <a:r>
              <a:rPr lang="en-US" altLang="zh-TW" sz="4800" b="1" i="1" dirty="0">
                <a:solidFill>
                  <a:schemeClr val="folHlink"/>
                </a:solidFill>
                <a:latin typeface="Times New Roman" pitchFamily="18" charset="0"/>
              </a:rPr>
              <a:t>X</a:t>
            </a:r>
            <a:r>
              <a:rPr lang="en-US" altLang="zh-TW" sz="4800" dirty="0">
                <a:solidFill>
                  <a:schemeClr val="folHlink"/>
                </a:solidFill>
                <a:latin typeface="Times New Roman" pitchFamily="18" charset="0"/>
              </a:rPr>
              <a:t> </a:t>
            </a:r>
            <a:r>
              <a:rPr lang="en-US" altLang="zh-TW" sz="4800" dirty="0"/>
              <a:t>with values </a:t>
            </a:r>
            <a:r>
              <a:rPr lang="en-US" altLang="zh-TW" sz="4800" b="1" i="1" dirty="0">
                <a:solidFill>
                  <a:schemeClr val="folHlink"/>
                </a:solidFill>
                <a:latin typeface="Times New Roman" pitchFamily="18" charset="0"/>
              </a:rPr>
              <a:t>x</a:t>
            </a:r>
            <a:r>
              <a:rPr lang="en-US" altLang="zh-TW" sz="4800" b="1" i="1" baseline="-25000" dirty="0">
                <a:solidFill>
                  <a:schemeClr val="folHlink"/>
                </a:solidFill>
                <a:latin typeface="Times New Roman" pitchFamily="18" charset="0"/>
              </a:rPr>
              <a:t>i</a:t>
            </a:r>
            <a:r>
              <a:rPr lang="en-US" altLang="zh-TW" sz="4800" dirty="0"/>
              <a:t>, that occur with probabilities </a:t>
            </a:r>
            <a:r>
              <a:rPr lang="en-US" altLang="zh-TW" sz="4800" b="1" i="1" dirty="0">
                <a:solidFill>
                  <a:schemeClr val="folHlink"/>
                </a:solidFill>
                <a:latin typeface="Times New Roman" pitchFamily="18" charset="0"/>
              </a:rPr>
              <a:t>P</a:t>
            </a:r>
            <a:r>
              <a:rPr lang="en-US" altLang="zh-TW" sz="4800" b="1" dirty="0">
                <a:solidFill>
                  <a:schemeClr val="folHlink"/>
                </a:solidFill>
              </a:rPr>
              <a:t>(</a:t>
            </a:r>
            <a:r>
              <a:rPr lang="en-US" altLang="zh-TW" sz="4800" b="1" i="1" dirty="0">
                <a:solidFill>
                  <a:schemeClr val="folHlink"/>
                </a:solidFill>
                <a:latin typeface="Times New Roman" pitchFamily="18" charset="0"/>
              </a:rPr>
              <a:t>x</a:t>
            </a:r>
            <a:r>
              <a:rPr lang="en-US" altLang="zh-TW" sz="4800" b="1" i="1" baseline="-25000" dirty="0">
                <a:solidFill>
                  <a:schemeClr val="folHlink"/>
                </a:solidFill>
                <a:latin typeface="Times New Roman" pitchFamily="18" charset="0"/>
              </a:rPr>
              <a:t>i</a:t>
            </a:r>
            <a:r>
              <a:rPr lang="en-US" altLang="zh-TW" sz="4800" b="1" dirty="0">
                <a:solidFill>
                  <a:schemeClr val="folHlink"/>
                </a:solidFill>
              </a:rPr>
              <a:t>)</a:t>
            </a:r>
            <a:r>
              <a:rPr lang="en-US" altLang="zh-TW" sz="4800" dirty="0">
                <a:solidFill>
                  <a:schemeClr val="folHlink"/>
                </a:solidFill>
              </a:rPr>
              <a:t>,</a:t>
            </a:r>
            <a:r>
              <a:rPr lang="en-US" altLang="zh-TW" sz="4800" dirty="0"/>
              <a:t> the expected value of </a:t>
            </a:r>
            <a:r>
              <a:rPr lang="en-US" altLang="zh-TW" sz="4800" b="1" i="1" dirty="0">
                <a:solidFill>
                  <a:schemeClr val="accent2"/>
                </a:solidFill>
                <a:latin typeface="Times New Roman" pitchFamily="18" charset="0"/>
              </a:rPr>
              <a:t>X</a:t>
            </a:r>
            <a:r>
              <a:rPr lang="en-US" altLang="zh-TW" sz="4800" dirty="0"/>
              <a:t> is</a:t>
            </a:r>
            <a:endParaRPr lang="zh-TW" altLang="en-US" sz="4800" dirty="0"/>
          </a:p>
        </p:txBody>
      </p:sp>
      <p:graphicFrame>
        <p:nvGraphicFramePr>
          <p:cNvPr id="185348" name="Object 4"/>
          <p:cNvGraphicFramePr>
            <a:graphicFrameLocks noChangeAspect="1"/>
          </p:cNvGraphicFramePr>
          <p:nvPr>
            <p:extLst>
              <p:ext uri="{D42A27DB-BD31-4B8C-83A1-F6EECF244321}">
                <p14:modId xmlns:p14="http://schemas.microsoft.com/office/powerpoint/2010/main" val="1942869386"/>
              </p:ext>
            </p:extLst>
          </p:nvPr>
        </p:nvGraphicFramePr>
        <p:xfrm>
          <a:off x="698602" y="4526002"/>
          <a:ext cx="7378598" cy="1775648"/>
        </p:xfrm>
        <a:graphic>
          <a:graphicData uri="http://schemas.openxmlformats.org/presentationml/2006/ole">
            <mc:AlternateContent xmlns:mc="http://schemas.openxmlformats.org/markup-compatibility/2006">
              <mc:Choice xmlns:v="urn:schemas-microsoft-com:vml" Requires="v">
                <p:oleObj spid="_x0000_s376882" name="方程式" r:id="rId4" imgW="1523880" imgH="368280" progId="Equation.3">
                  <p:embed/>
                </p:oleObj>
              </mc:Choice>
              <mc:Fallback>
                <p:oleObj name="方程式" r:id="rId4" imgW="1523880" imgH="368280" progId="Equation.3">
                  <p:embed/>
                  <p:pic>
                    <p:nvPicPr>
                      <p:cNvPr id="0" name="Picture 2"/>
                      <p:cNvPicPr>
                        <a:picLocks noChangeAspect="1" noChangeArrowheads="1"/>
                      </p:cNvPicPr>
                      <p:nvPr/>
                    </p:nvPicPr>
                    <p:blipFill>
                      <a:blip r:embed="rId5">
                        <a:lum bright="100000"/>
                      </a:blip>
                      <a:srcRect/>
                      <a:stretch>
                        <a:fillRect/>
                      </a:stretch>
                    </p:blipFill>
                    <p:spPr bwMode="auto">
                      <a:xfrm>
                        <a:off x="698602" y="4526002"/>
                        <a:ext cx="7378598" cy="1775648"/>
                      </a:xfrm>
                      <a:prstGeom prst="rect">
                        <a:avLst/>
                      </a:prstGeom>
                      <a:noFill/>
                      <a:effectLst>
                        <a:outerShdw dist="35921" dir="2700000" algn="ctr" rotWithShape="0">
                          <a:srgbClr val="000000"/>
                        </a:outerShdw>
                      </a:effectLs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5348"/>
                                        </p:tgtEl>
                                        <p:attrNameLst>
                                          <p:attrName>style.visibility</p:attrName>
                                        </p:attrNameLst>
                                      </p:cBhvr>
                                      <p:to>
                                        <p:strVal val="visible"/>
                                      </p:to>
                                    </p:set>
                                    <p:animEffect transition="in" filter="wipe(left)">
                                      <p:cBhvr>
                                        <p:cTn id="7" dur="500"/>
                                        <p:tgtEl>
                                          <p:spTgt spid="18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5B2FDCA-07D9-4C7E-BC3F-91F4B45B6A4F}" type="slidenum">
              <a:rPr kumimoji="1" lang="zh-TW" altLang="en-US">
                <a:effectLst>
                  <a:outerShdw blurRad="38100" dist="38100" dir="2700000" algn="tl">
                    <a:srgbClr val="000000"/>
                  </a:outerShdw>
                </a:effectLst>
                <a:ea typeface="華康細圓體" pitchFamily="49" charset="-120"/>
                <a:cs typeface="+mj-cs"/>
              </a:rPr>
              <a:pPr>
                <a:defRPr/>
              </a:pPr>
              <a:t>24</a:t>
            </a:fld>
            <a:endParaRPr kumimoji="1" lang="en-US" altLang="zh-TW">
              <a:effectLst>
                <a:outerShdw blurRad="38100" dist="38100" dir="2700000" algn="tl">
                  <a:srgbClr val="000000"/>
                </a:outerShdw>
              </a:effectLst>
              <a:ea typeface="華康細圓體" pitchFamily="49" charset="-120"/>
              <a:cs typeface="+mj-cs"/>
            </a:endParaRPr>
          </a:p>
        </p:txBody>
      </p:sp>
      <p:sp>
        <p:nvSpPr>
          <p:cNvPr id="216066" name="Rectangle 2"/>
          <p:cNvSpPr>
            <a:spLocks noGrp="1" noChangeArrowheads="1"/>
          </p:cNvSpPr>
          <p:nvPr>
            <p:ph type="title"/>
          </p:nvPr>
        </p:nvSpPr>
        <p:spPr>
          <a:xfrm>
            <a:off x="251520" y="260350"/>
            <a:ext cx="8640960" cy="108041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216067" name="Rectangle 3"/>
          <p:cNvSpPr>
            <a:spLocks noGrp="1" noChangeArrowheads="1"/>
          </p:cNvSpPr>
          <p:nvPr>
            <p:ph type="body" sz="half" idx="1"/>
          </p:nvPr>
        </p:nvSpPr>
        <p:spPr>
          <a:xfrm>
            <a:off x="228600" y="1219200"/>
            <a:ext cx="5280025" cy="4191000"/>
          </a:xfrm>
        </p:spPr>
        <p:txBody>
          <a:bodyPr/>
          <a:lstStyle/>
          <a:p>
            <a:pPr>
              <a:buFont typeface="Wingdings" pitchFamily="2" charset="2"/>
              <a:buNone/>
            </a:pPr>
            <a:r>
              <a:rPr lang="en-US" altLang="zh-TW" sz="4400" dirty="0"/>
              <a:t>A survey reveals the following relative frequencies for the number of color TVs per household.</a:t>
            </a:r>
            <a:endParaRPr lang="zh-TW" altLang="en-US" sz="4400" dirty="0"/>
          </a:p>
        </p:txBody>
      </p:sp>
      <p:sp>
        <p:nvSpPr>
          <p:cNvPr id="216071" name="Text Box 7"/>
          <p:cNvSpPr txBox="1">
            <a:spLocks noChangeArrowheads="1"/>
          </p:cNvSpPr>
          <p:nvPr/>
        </p:nvSpPr>
        <p:spPr bwMode="auto">
          <a:xfrm>
            <a:off x="395536" y="2924944"/>
            <a:ext cx="5040312" cy="3451225"/>
          </a:xfrm>
          <a:prstGeom prst="rect">
            <a:avLst/>
          </a:prstGeom>
          <a:solidFill>
            <a:srgbClr val="660033"/>
          </a:solidFill>
          <a:ln w="9525">
            <a:solidFill>
              <a:schemeClr val="tx1"/>
            </a:solidFill>
            <a:miter lim="800000"/>
            <a:headEnd/>
            <a:tailEnd/>
          </a:ln>
          <a:effectLst/>
        </p:spPr>
        <p:txBody>
          <a:bodyPr anchor="ctr">
            <a:spAutoFit/>
          </a:bodyPr>
          <a:lstStyle/>
          <a:p>
            <a:pPr eaLnBrk="0" hangingPunct="0"/>
            <a:r>
              <a:rPr kumimoji="0" lang="en-US" altLang="zh-TW" sz="4400" i="1">
                <a:effectLst>
                  <a:outerShdw blurRad="38100" dist="38100" dir="2700000" algn="tl">
                    <a:srgbClr val="000000"/>
                  </a:outerShdw>
                </a:effectLst>
                <a:latin typeface="Times New Roman" pitchFamily="18" charset="0"/>
              </a:rPr>
              <a:t>E</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 = 0(.012) + 1(.319) + 2(.374) + 3(.191) + 4(.076) + 5(.028) = 2.084</a:t>
            </a:r>
          </a:p>
        </p:txBody>
      </p:sp>
      <p:graphicFrame>
        <p:nvGraphicFramePr>
          <p:cNvPr id="9" name="表格 8"/>
          <p:cNvGraphicFramePr>
            <a:graphicFrameLocks noGrp="1"/>
          </p:cNvGraphicFramePr>
          <p:nvPr/>
        </p:nvGraphicFramePr>
        <p:xfrm>
          <a:off x="5724128" y="1412776"/>
          <a:ext cx="3096344" cy="4632960"/>
        </p:xfrm>
        <a:graphic>
          <a:graphicData uri="http://schemas.openxmlformats.org/drawingml/2006/table">
            <a:tbl>
              <a:tblPr firstRow="1" lastRow="1" bandRow="1">
                <a:tableStyleId>{073A0DAA-6AF3-43AB-8588-CEC1D06C72B9}</a:tableStyleId>
              </a:tblPr>
              <a:tblGrid>
                <a:gridCol w="1477801"/>
                <a:gridCol w="1618543"/>
              </a:tblGrid>
              <a:tr h="370840">
                <a:tc>
                  <a:txBody>
                    <a:bodyPr/>
                    <a:lstStyle/>
                    <a:p>
                      <a:pPr algn="ctr"/>
                      <a:r>
                        <a:rPr lang="en-US" altLang="zh-TW" sz="3200" i="1" dirty="0" smtClean="0">
                          <a:effectLst>
                            <a:outerShdw blurRad="38100" dist="38100" dir="2700000" algn="tl">
                              <a:srgbClr val="000000">
                                <a:alpha val="43137"/>
                              </a:srgbClr>
                            </a:outerShdw>
                          </a:effectLst>
                          <a:latin typeface="Times New Roman" pitchFamily="18" charset="0"/>
                          <a:cs typeface="Times New Roman" pitchFamily="18" charset="0"/>
                        </a:rPr>
                        <a:t>x</a:t>
                      </a:r>
                      <a:endParaRPr lang="zh-TW" altLang="en-US" sz="3200" i="1" dirty="0">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ctr"/>
                      <a:r>
                        <a:rPr lang="en-US" altLang="zh-TW" sz="32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P</a:t>
                      </a:r>
                      <a:r>
                        <a:rPr lang="en-US" altLang="zh-TW" sz="3200" dirty="0" smtClean="0">
                          <a:effectLst>
                            <a:outerShdw blurRad="38100" dist="38100" dir="2700000" algn="tl">
                              <a:srgbClr val="000000">
                                <a:alpha val="43137"/>
                              </a:srgbClr>
                            </a:outerShdw>
                          </a:effectLst>
                        </a:rPr>
                        <a:t>(</a:t>
                      </a:r>
                      <a:r>
                        <a:rPr lang="en-US" altLang="zh-TW" sz="32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3200" dirty="0" smtClean="0">
                          <a:effectLst>
                            <a:outerShdw blurRad="38100" dist="38100" dir="2700000" algn="tl">
                              <a:srgbClr val="000000">
                                <a:alpha val="43137"/>
                              </a:srgbClr>
                            </a:outerShdw>
                          </a:effectLst>
                        </a:rPr>
                        <a:t>)</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0</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0.012</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1</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0.319</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2</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0.374</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3</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0.191</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4</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0.076</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5</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0.028</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Total</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1.000</a:t>
                      </a:r>
                      <a:endParaRPr lang="zh-TW" altLang="en-US" sz="3200" dirty="0">
                        <a:effectLst>
                          <a:outerShdw blurRad="38100" dist="38100" dir="2700000" algn="tl">
                            <a:srgbClr val="000000">
                              <a:alpha val="43137"/>
                            </a:srgbClr>
                          </a:outerShdw>
                        </a:effectLst>
                      </a:endParaRPr>
                    </a:p>
                  </a:txBody>
                  <a:tcPr/>
                </a:tc>
              </a:tr>
            </a:tbl>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71"/>
                                        </p:tgtEl>
                                        <p:attrNameLst>
                                          <p:attrName>style.visibility</p:attrName>
                                        </p:attrNameLst>
                                      </p:cBhvr>
                                      <p:to>
                                        <p:strVal val="visible"/>
                                      </p:to>
                                    </p:set>
                                    <p:animEffect transition="in" filter="wipe(left)">
                                      <p:cBhvr>
                                        <p:cTn id="7" dur="500"/>
                                        <p:tgtEl>
                                          <p:spTgt spid="21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D58D10B-2A23-4670-8EC8-0E3070EA578C}" type="slidenum">
              <a:rPr kumimoji="1" lang="zh-TW" altLang="en-US">
                <a:effectLst>
                  <a:outerShdw blurRad="38100" dist="38100" dir="2700000" algn="tl">
                    <a:srgbClr val="000000"/>
                  </a:outerShdw>
                </a:effectLst>
                <a:ea typeface="華康細圓體" pitchFamily="49" charset="-120"/>
                <a:cs typeface="+mj-cs"/>
              </a:rPr>
              <a:pPr>
                <a:defRPr/>
              </a:pPr>
              <a:t>25</a:t>
            </a:fld>
            <a:endParaRPr kumimoji="1" lang="en-US" altLang="zh-TW">
              <a:effectLst>
                <a:outerShdw blurRad="38100" dist="38100" dir="2700000" algn="tl">
                  <a:srgbClr val="000000"/>
                </a:outerShdw>
              </a:effectLst>
              <a:ea typeface="華康細圓體" pitchFamily="49" charset="-120"/>
              <a:cs typeface="+mj-cs"/>
            </a:endParaRPr>
          </a:p>
        </p:txBody>
      </p:sp>
      <p:sp>
        <p:nvSpPr>
          <p:cNvPr id="189444" name="Rectangle 4"/>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Variance     1/2</a:t>
            </a:r>
          </a:p>
        </p:txBody>
      </p:sp>
      <p:sp>
        <p:nvSpPr>
          <p:cNvPr id="189445" name="Rectangle 5"/>
          <p:cNvSpPr>
            <a:spLocks noGrp="1" noChangeArrowheads="1"/>
          </p:cNvSpPr>
          <p:nvPr>
            <p:ph type="body" idx="1"/>
          </p:nvPr>
        </p:nvSpPr>
        <p:spPr>
          <a:xfrm>
            <a:off x="468313" y="1268413"/>
            <a:ext cx="8496300" cy="5256212"/>
          </a:xfrm>
        </p:spPr>
        <p:txBody>
          <a:bodyPr/>
          <a:lstStyle/>
          <a:p>
            <a:r>
              <a:rPr kumimoji="0" lang="en-US" altLang="zh-TW" sz="4800" dirty="0"/>
              <a:t>The variance is the </a:t>
            </a:r>
            <a:r>
              <a:rPr kumimoji="0" lang="en-US" altLang="zh-TW" sz="4800" b="1" dirty="0">
                <a:solidFill>
                  <a:schemeClr val="folHlink"/>
                </a:solidFill>
              </a:rPr>
              <a:t>weighted average of the squared deviations</a:t>
            </a:r>
            <a:r>
              <a:rPr kumimoji="0" lang="en-US" altLang="zh-TW" sz="4800" dirty="0"/>
              <a:t> of the values of </a:t>
            </a:r>
            <a:r>
              <a:rPr kumimoji="0" lang="en-US" altLang="zh-TW" sz="4800" b="1" i="1" dirty="0">
                <a:latin typeface="Times New Roman" pitchFamily="18" charset="0"/>
              </a:rPr>
              <a:t>X</a:t>
            </a:r>
            <a:r>
              <a:rPr kumimoji="0" lang="en-US" altLang="zh-TW" sz="4800" dirty="0"/>
              <a:t> from their mean </a:t>
            </a:r>
            <a:r>
              <a:rPr kumimoji="0" lang="en-US" altLang="zh-TW" sz="4800" dirty="0">
                <a:latin typeface="Symbol" pitchFamily="18" charset="2"/>
              </a:rPr>
              <a:t>m</a:t>
            </a:r>
            <a:r>
              <a:rPr kumimoji="0" lang="en-US" altLang="zh-TW" sz="4800" dirty="0"/>
              <a:t>, where the </a:t>
            </a:r>
            <a:r>
              <a:rPr kumimoji="0" lang="en-US" altLang="zh-TW" sz="4800" b="1" dirty="0">
                <a:solidFill>
                  <a:schemeClr val="accent2"/>
                </a:solidFill>
              </a:rPr>
              <a:t>weights</a:t>
            </a:r>
            <a:r>
              <a:rPr kumimoji="0" lang="en-US" altLang="zh-TW" sz="4800" dirty="0"/>
              <a:t> are the corresponding </a:t>
            </a:r>
            <a:r>
              <a:rPr kumimoji="0" lang="en-US" altLang="zh-TW" sz="4800" b="1" dirty="0">
                <a:solidFill>
                  <a:schemeClr val="accent2"/>
                </a:solidFill>
              </a:rPr>
              <a:t>probabilities</a:t>
            </a:r>
            <a:r>
              <a:rPr kumimoji="0" lang="en-US" altLang="zh-TW" sz="4800" dirty="0"/>
              <a:t> of each</a:t>
            </a:r>
            <a:r>
              <a:rPr kumimoji="0" lang="en-US" altLang="zh-TW" sz="4800" i="1" dirty="0"/>
              <a:t> </a:t>
            </a:r>
            <a:r>
              <a:rPr kumimoji="0" lang="en-US" altLang="zh-TW" sz="4800" i="1" dirty="0">
                <a:latin typeface="Times New Roman" pitchFamily="18" charset="0"/>
              </a:rPr>
              <a:t>x</a:t>
            </a:r>
            <a:r>
              <a:rPr kumimoji="0" lang="en-US" altLang="zh-TW" sz="4800" i="1" baseline="-25000" dirty="0">
                <a:latin typeface="Times New Roman" pitchFamily="18" charset="0"/>
              </a:rPr>
              <a:t>i</a:t>
            </a:r>
            <a:r>
              <a:rPr kumimoji="0" lang="en-US" altLang="zh-TW" sz="4800" dirty="0"/>
              <a:t>.</a:t>
            </a:r>
            <a:endParaRPr kumimoji="0" lang="zh-TW" altLang="en-US" sz="4800" dirty="0"/>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B8B191D-2F0F-4D8C-A13B-9E7A5B2EA71A}" type="slidenum">
              <a:rPr kumimoji="1" lang="zh-TW" altLang="en-US">
                <a:effectLst>
                  <a:outerShdw blurRad="38100" dist="38100" dir="2700000" algn="tl">
                    <a:srgbClr val="000000"/>
                  </a:outerShdw>
                </a:effectLst>
                <a:ea typeface="華康細圓體" pitchFamily="49" charset="-120"/>
                <a:cs typeface="+mj-cs"/>
              </a:rPr>
              <a:pPr>
                <a:defRPr/>
              </a:pPr>
              <a:t>26</a:t>
            </a:fld>
            <a:endParaRPr kumimoji="1" lang="en-US" altLang="zh-TW">
              <a:effectLst>
                <a:outerShdw blurRad="38100" dist="38100" dir="2700000" algn="tl">
                  <a:srgbClr val="000000"/>
                </a:outerShdw>
              </a:effectLst>
              <a:ea typeface="華康細圓體" pitchFamily="49" charset="-120"/>
              <a:cs typeface="+mj-cs"/>
            </a:endParaRPr>
          </a:p>
        </p:txBody>
      </p:sp>
      <p:sp>
        <p:nvSpPr>
          <p:cNvPr id="190466" name="Rectangle 2"/>
          <p:cNvSpPr>
            <a:spLocks noGrp="1" noChangeArrowheads="1"/>
          </p:cNvSpPr>
          <p:nvPr>
            <p:ph type="body" idx="1"/>
          </p:nvPr>
        </p:nvSpPr>
        <p:spPr>
          <a:xfrm>
            <a:off x="684213" y="1268413"/>
            <a:ext cx="8280400" cy="3352800"/>
          </a:xfrm>
        </p:spPr>
        <p:txBody>
          <a:bodyPr/>
          <a:lstStyle/>
          <a:p>
            <a:pPr>
              <a:buFont typeface="Wingdings" pitchFamily="2" charset="2"/>
              <a:buNone/>
            </a:pPr>
            <a:r>
              <a:rPr lang="zh-TW" altLang="en-US"/>
              <a:t> </a:t>
            </a:r>
            <a:r>
              <a:rPr lang="en-US" altLang="zh-TW"/>
              <a:t>Let </a:t>
            </a:r>
            <a:r>
              <a:rPr lang="en-US" altLang="zh-TW" b="1" i="1">
                <a:solidFill>
                  <a:schemeClr val="folHlink"/>
                </a:solidFill>
                <a:latin typeface="Times New Roman" pitchFamily="18" charset="0"/>
              </a:rPr>
              <a:t>X</a:t>
            </a:r>
            <a:r>
              <a:rPr lang="en-US" altLang="zh-TW">
                <a:solidFill>
                  <a:schemeClr val="folHlink"/>
                </a:solidFill>
                <a:latin typeface="Times New Roman" pitchFamily="18" charset="0"/>
              </a:rPr>
              <a:t> </a:t>
            </a:r>
            <a:r>
              <a:rPr lang="en-US" altLang="zh-TW"/>
              <a:t>be a discrete random variable with possible values </a:t>
            </a:r>
            <a:r>
              <a:rPr lang="en-US" altLang="zh-TW" i="1">
                <a:latin typeface="Times New Roman" pitchFamily="18" charset="0"/>
              </a:rPr>
              <a:t>x</a:t>
            </a:r>
            <a:r>
              <a:rPr lang="en-US" altLang="zh-TW" i="1" baseline="-25000">
                <a:latin typeface="Times New Roman" pitchFamily="18" charset="0"/>
              </a:rPr>
              <a:t>i</a:t>
            </a:r>
            <a:r>
              <a:rPr lang="en-US" altLang="zh-TW">
                <a:latin typeface="Times New Roman" pitchFamily="18" charset="0"/>
              </a:rPr>
              <a:t> </a:t>
            </a:r>
            <a:r>
              <a:rPr lang="en-US" altLang="zh-TW"/>
              <a:t>that occur with probabilities </a:t>
            </a:r>
            <a:r>
              <a:rPr lang="en-US" altLang="zh-TW" b="1" i="1">
                <a:solidFill>
                  <a:schemeClr val="folHlink"/>
                </a:solidFill>
                <a:latin typeface="Times New Roman" pitchFamily="18" charset="0"/>
              </a:rPr>
              <a:t>P</a:t>
            </a:r>
            <a:r>
              <a:rPr lang="en-US" altLang="zh-TW" b="1">
                <a:solidFill>
                  <a:schemeClr val="folHlink"/>
                </a:solidFill>
              </a:rPr>
              <a:t>(</a:t>
            </a:r>
            <a:r>
              <a:rPr lang="en-US" altLang="zh-TW" b="1" i="1">
                <a:solidFill>
                  <a:schemeClr val="folHlink"/>
                </a:solidFill>
                <a:latin typeface="Times New Roman" pitchFamily="18" charset="0"/>
              </a:rPr>
              <a:t>x</a:t>
            </a:r>
            <a:r>
              <a:rPr lang="en-US" altLang="zh-TW" b="1" i="1" baseline="-25000">
                <a:solidFill>
                  <a:schemeClr val="folHlink"/>
                </a:solidFill>
                <a:latin typeface="Times New Roman" pitchFamily="18" charset="0"/>
              </a:rPr>
              <a:t>i</a:t>
            </a:r>
            <a:r>
              <a:rPr lang="en-US" altLang="zh-TW" b="1">
                <a:solidFill>
                  <a:schemeClr val="folHlink"/>
                </a:solidFill>
              </a:rPr>
              <a:t>)</a:t>
            </a:r>
            <a:r>
              <a:rPr lang="en-US" altLang="zh-TW" b="1"/>
              <a:t>,</a:t>
            </a:r>
            <a:r>
              <a:rPr lang="en-US" altLang="zh-TW"/>
              <a:t> and let </a:t>
            </a:r>
            <a:r>
              <a:rPr lang="en-US" altLang="zh-TW" b="1" i="1">
                <a:solidFill>
                  <a:schemeClr val="folHlink"/>
                </a:solidFill>
                <a:latin typeface="Times New Roman" pitchFamily="18" charset="0"/>
              </a:rPr>
              <a:t>E</a:t>
            </a:r>
            <a:r>
              <a:rPr lang="en-US" altLang="zh-TW" b="1">
                <a:solidFill>
                  <a:schemeClr val="folHlink"/>
                </a:solidFill>
              </a:rPr>
              <a:t>(</a:t>
            </a:r>
            <a:r>
              <a:rPr lang="en-US" altLang="zh-TW" b="1" i="1">
                <a:solidFill>
                  <a:schemeClr val="folHlink"/>
                </a:solidFill>
                <a:latin typeface="Times New Roman" pitchFamily="18" charset="0"/>
              </a:rPr>
              <a:t>x</a:t>
            </a:r>
            <a:r>
              <a:rPr lang="en-US" altLang="zh-TW" b="1" i="1" baseline="-25000">
                <a:solidFill>
                  <a:schemeClr val="folHlink"/>
                </a:solidFill>
                <a:latin typeface="Times New Roman" pitchFamily="18" charset="0"/>
              </a:rPr>
              <a:t>i</a:t>
            </a:r>
            <a:r>
              <a:rPr lang="en-US" altLang="zh-TW" b="1">
                <a:solidFill>
                  <a:schemeClr val="folHlink"/>
                </a:solidFill>
              </a:rPr>
              <a:t>) = </a:t>
            </a:r>
            <a:r>
              <a:rPr lang="en-US" altLang="zh-TW" b="1">
                <a:solidFill>
                  <a:schemeClr val="folHlink"/>
                </a:solidFill>
                <a:latin typeface="Symbol" pitchFamily="18" charset="2"/>
              </a:rPr>
              <a:t>m</a:t>
            </a:r>
            <a:r>
              <a:rPr lang="en-US" altLang="zh-TW"/>
              <a:t>. The variance of </a:t>
            </a:r>
            <a:r>
              <a:rPr lang="en-US" altLang="zh-TW" b="1" i="1">
                <a:latin typeface="Times New Roman" pitchFamily="18" charset="0"/>
              </a:rPr>
              <a:t>X</a:t>
            </a:r>
            <a:r>
              <a:rPr lang="en-US" altLang="zh-TW">
                <a:latin typeface="Times New Roman" pitchFamily="18" charset="0"/>
              </a:rPr>
              <a:t> </a:t>
            </a:r>
            <a:r>
              <a:rPr lang="en-US" altLang="zh-TW"/>
              <a:t>is defined to be </a:t>
            </a:r>
          </a:p>
        </p:txBody>
      </p:sp>
      <p:graphicFrame>
        <p:nvGraphicFramePr>
          <p:cNvPr id="190467" name="Object 3"/>
          <p:cNvGraphicFramePr>
            <a:graphicFrameLocks noChangeAspect="1"/>
          </p:cNvGraphicFramePr>
          <p:nvPr>
            <p:extLst>
              <p:ext uri="{D42A27DB-BD31-4B8C-83A1-F6EECF244321}">
                <p14:modId xmlns:p14="http://schemas.microsoft.com/office/powerpoint/2010/main" val="1006120591"/>
              </p:ext>
            </p:extLst>
          </p:nvPr>
        </p:nvGraphicFramePr>
        <p:xfrm>
          <a:off x="487363" y="4797425"/>
          <a:ext cx="8391525" cy="885825"/>
        </p:xfrm>
        <a:graphic>
          <a:graphicData uri="http://schemas.openxmlformats.org/presentationml/2006/ole">
            <mc:AlternateContent xmlns:mc="http://schemas.openxmlformats.org/markup-compatibility/2006">
              <mc:Choice xmlns:v="urn:schemas-microsoft-com:vml" Requires="v">
                <p:oleObj spid="_x0000_s377954" name="方程式" r:id="rId3" imgW="2400120" imgH="253800" progId="Equation.3">
                  <p:embed/>
                </p:oleObj>
              </mc:Choice>
              <mc:Fallback>
                <p:oleObj name="方程式" r:id="rId3" imgW="2400120" imgH="253800" progId="Equation.3">
                  <p:embed/>
                  <p:pic>
                    <p:nvPicPr>
                      <p:cNvPr id="0" name="Picture 2"/>
                      <p:cNvPicPr>
                        <a:picLocks noChangeAspect="1" noChangeArrowheads="1"/>
                      </p:cNvPicPr>
                      <p:nvPr/>
                    </p:nvPicPr>
                    <p:blipFill>
                      <a:blip r:embed="rId4">
                        <a:lum bright="96000"/>
                      </a:blip>
                      <a:srcRect/>
                      <a:stretch>
                        <a:fillRect/>
                      </a:stretch>
                    </p:blipFill>
                    <p:spPr bwMode="auto">
                      <a:xfrm>
                        <a:off x="487363" y="4797425"/>
                        <a:ext cx="8391525" cy="8858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90468" name="Rectangle 4"/>
          <p:cNvSpPr>
            <a:spLocks noGrp="1" noChangeArrowheads="1"/>
          </p:cNvSpPr>
          <p:nvPr>
            <p:ph type="title"/>
          </p:nvPr>
        </p:nvSpPr>
        <p:spPr>
          <a:xfrm>
            <a:off x="611188" y="260648"/>
            <a:ext cx="8064500" cy="110378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Variance    2/2</a:t>
            </a:r>
          </a:p>
        </p:txBody>
      </p:sp>
      <p:graphicFrame>
        <p:nvGraphicFramePr>
          <p:cNvPr id="190469" name="Object 5"/>
          <p:cNvGraphicFramePr>
            <a:graphicFrameLocks noChangeAspect="1"/>
          </p:cNvGraphicFramePr>
          <p:nvPr>
            <p:extLst>
              <p:ext uri="{D42A27DB-BD31-4B8C-83A1-F6EECF244321}">
                <p14:modId xmlns:p14="http://schemas.microsoft.com/office/powerpoint/2010/main" val="535322906"/>
              </p:ext>
            </p:extLst>
          </p:nvPr>
        </p:nvGraphicFramePr>
        <p:xfrm>
          <a:off x="557213" y="5661025"/>
          <a:ext cx="8080375" cy="930275"/>
        </p:xfrm>
        <a:graphic>
          <a:graphicData uri="http://schemas.openxmlformats.org/presentationml/2006/ole">
            <mc:AlternateContent xmlns:mc="http://schemas.openxmlformats.org/markup-compatibility/2006">
              <mc:Choice xmlns:v="urn:schemas-microsoft-com:vml" Requires="v">
                <p:oleObj spid="_x0000_s377955" name="方程式" r:id="rId5" imgW="2311200" imgH="266400" progId="Equation.3">
                  <p:embed/>
                </p:oleObj>
              </mc:Choice>
              <mc:Fallback>
                <p:oleObj name="方程式" r:id="rId5" imgW="2311200" imgH="266400" progId="Equation.3">
                  <p:embed/>
                  <p:pic>
                    <p:nvPicPr>
                      <p:cNvPr id="0" name="Picture 3"/>
                      <p:cNvPicPr>
                        <a:picLocks noChangeAspect="1" noChangeArrowheads="1"/>
                      </p:cNvPicPr>
                      <p:nvPr/>
                    </p:nvPicPr>
                    <p:blipFill>
                      <a:blip r:embed="rId6">
                        <a:lum bright="100000"/>
                      </a:blip>
                      <a:srcRect/>
                      <a:stretch>
                        <a:fillRect/>
                      </a:stretch>
                    </p:blipFill>
                    <p:spPr bwMode="auto">
                      <a:xfrm>
                        <a:off x="557213" y="5661025"/>
                        <a:ext cx="8080375" cy="93027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pSp>
        <p:nvGrpSpPr>
          <p:cNvPr id="3" name="群組 2"/>
          <p:cNvGrpSpPr/>
          <p:nvPr/>
        </p:nvGrpSpPr>
        <p:grpSpPr>
          <a:xfrm>
            <a:off x="1547664" y="5626790"/>
            <a:ext cx="6120680" cy="1114578"/>
            <a:chOff x="1547664" y="5626790"/>
            <a:chExt cx="6120680" cy="1114578"/>
          </a:xfrm>
        </p:grpSpPr>
        <p:sp>
          <p:nvSpPr>
            <p:cNvPr id="2" name="橢圓 1"/>
            <p:cNvSpPr/>
            <p:nvPr/>
          </p:nvSpPr>
          <p:spPr bwMode="auto">
            <a:xfrm>
              <a:off x="1547664" y="5661025"/>
              <a:ext cx="1656184" cy="930275"/>
            </a:xfrm>
            <a:prstGeom prst="ellipse">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 name="橢圓 8"/>
            <p:cNvSpPr/>
            <p:nvPr/>
          </p:nvSpPr>
          <p:spPr bwMode="auto">
            <a:xfrm>
              <a:off x="4465242" y="5626790"/>
              <a:ext cx="3203102" cy="1114578"/>
            </a:xfrm>
            <a:prstGeom prst="ellipse">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wipe(left)">
                                      <p:cBhvr>
                                        <p:cTn id="7" dur="500"/>
                                        <p:tgtEl>
                                          <p:spTgt spid="190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Effect transition="in" filter="wipe(left)">
                                      <p:cBhvr>
                                        <p:cTn id="12" dur="500"/>
                                        <p:tgtEl>
                                          <p:spTgt spid="1904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9A46B9E-0C96-4C5E-AE32-17D1647C5290}" type="slidenum">
              <a:rPr kumimoji="1" lang="zh-TW" altLang="en-US">
                <a:effectLst>
                  <a:outerShdw blurRad="38100" dist="38100" dir="2700000" algn="tl">
                    <a:srgbClr val="000000"/>
                  </a:outerShdw>
                </a:effectLst>
                <a:ea typeface="華康細圓體" pitchFamily="49" charset="-120"/>
                <a:cs typeface="+mj-cs"/>
              </a:rPr>
              <a:pPr>
                <a:defRPr/>
              </a:pPr>
              <a:t>27</a:t>
            </a:fld>
            <a:endParaRPr kumimoji="1" lang="en-US" altLang="zh-TW">
              <a:effectLst>
                <a:outerShdw blurRad="38100" dist="38100" dir="2700000" algn="tl">
                  <a:srgbClr val="000000"/>
                </a:outerShdw>
              </a:effectLst>
              <a:ea typeface="華康細圓體" pitchFamily="49" charset="-120"/>
              <a:cs typeface="+mj-cs"/>
            </a:endParaRPr>
          </a:p>
        </p:txBody>
      </p:sp>
      <p:sp>
        <p:nvSpPr>
          <p:cNvPr id="19149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Standard Deviation</a:t>
            </a:r>
            <a:endParaRPr lang="zh-TW" altLang="en-US" dirty="0"/>
          </a:p>
        </p:txBody>
      </p:sp>
      <p:sp>
        <p:nvSpPr>
          <p:cNvPr id="191491" name="Rectangle 3"/>
          <p:cNvSpPr>
            <a:spLocks noGrp="1" noChangeArrowheads="1"/>
          </p:cNvSpPr>
          <p:nvPr>
            <p:ph type="body" idx="1"/>
          </p:nvPr>
        </p:nvSpPr>
        <p:spPr>
          <a:xfrm>
            <a:off x="457200" y="1600200"/>
            <a:ext cx="8229600" cy="3197225"/>
          </a:xfrm>
        </p:spPr>
        <p:txBody>
          <a:bodyPr/>
          <a:lstStyle/>
          <a:p>
            <a:pPr>
              <a:buFont typeface="Wingdings" pitchFamily="2" charset="2"/>
              <a:buNone/>
            </a:pPr>
            <a:r>
              <a:rPr lang="en-US" altLang="zh-TW" sz="4800"/>
              <a:t>The standard deviation of a random variable </a:t>
            </a:r>
            <a:r>
              <a:rPr lang="en-US" altLang="zh-TW" sz="4800" b="1" i="1">
                <a:latin typeface="Times New Roman" pitchFamily="18" charset="0"/>
              </a:rPr>
              <a:t>X</a:t>
            </a:r>
            <a:r>
              <a:rPr lang="en-US" altLang="zh-TW" sz="4800"/>
              <a:t>, denoted </a:t>
            </a:r>
            <a:r>
              <a:rPr lang="en-US" altLang="zh-TW" sz="4800">
                <a:latin typeface="Symbol" pitchFamily="18" charset="2"/>
              </a:rPr>
              <a:t>s</a:t>
            </a:r>
            <a:r>
              <a:rPr lang="en-US" altLang="zh-TW" sz="4800"/>
              <a:t>, is the </a:t>
            </a:r>
            <a:r>
              <a:rPr lang="en-US" altLang="zh-TW" sz="4800" b="1">
                <a:solidFill>
                  <a:schemeClr val="folHlink"/>
                </a:solidFill>
              </a:rPr>
              <a:t>positive square root</a:t>
            </a:r>
            <a:r>
              <a:rPr lang="en-US" altLang="zh-TW" sz="4800"/>
              <a:t> of the variance of </a:t>
            </a:r>
            <a:r>
              <a:rPr lang="en-US" altLang="zh-TW" sz="4800" b="1" i="1">
                <a:latin typeface="Times New Roman" pitchFamily="18" charset="0"/>
              </a:rPr>
              <a:t>X</a:t>
            </a:r>
            <a:r>
              <a:rPr lang="en-US" altLang="zh-TW" sz="4800"/>
              <a:t>.</a:t>
            </a:r>
            <a:endParaRPr lang="zh-TW" altLang="en-US" sz="4800"/>
          </a:p>
        </p:txBody>
      </p:sp>
      <p:graphicFrame>
        <p:nvGraphicFramePr>
          <p:cNvPr id="349184" name="Object 1024"/>
          <p:cNvGraphicFramePr>
            <a:graphicFrameLocks noChangeAspect="1"/>
          </p:cNvGraphicFramePr>
          <p:nvPr>
            <p:extLst>
              <p:ext uri="{D42A27DB-BD31-4B8C-83A1-F6EECF244321}">
                <p14:modId xmlns:p14="http://schemas.microsoft.com/office/powerpoint/2010/main" val="624981634"/>
              </p:ext>
            </p:extLst>
          </p:nvPr>
        </p:nvGraphicFramePr>
        <p:xfrm>
          <a:off x="2838450" y="4797425"/>
          <a:ext cx="2889250" cy="1338263"/>
        </p:xfrm>
        <a:graphic>
          <a:graphicData uri="http://schemas.openxmlformats.org/presentationml/2006/ole">
            <mc:AlternateContent xmlns:mc="http://schemas.openxmlformats.org/markup-compatibility/2006">
              <mc:Choice xmlns:v="urn:schemas-microsoft-com:vml" Requires="v">
                <p:oleObj spid="_x0000_s378929" name="方程式" r:id="rId3" imgW="545760" imgH="253800" progId="Equation.3">
                  <p:embed/>
                </p:oleObj>
              </mc:Choice>
              <mc:Fallback>
                <p:oleObj name="方程式" r:id="rId3" imgW="545760" imgH="253800" progId="Equation.3">
                  <p:embed/>
                  <p:pic>
                    <p:nvPicPr>
                      <p:cNvPr id="0" name="Picture 2"/>
                      <p:cNvPicPr>
                        <a:picLocks noChangeAspect="1" noChangeArrowheads="1"/>
                      </p:cNvPicPr>
                      <p:nvPr/>
                    </p:nvPicPr>
                    <p:blipFill>
                      <a:blip r:embed="rId4">
                        <a:lum bright="100000"/>
                      </a:blip>
                      <a:srcRect/>
                      <a:stretch>
                        <a:fillRect/>
                      </a:stretch>
                    </p:blipFill>
                    <p:spPr bwMode="auto">
                      <a:xfrm>
                        <a:off x="2838450" y="4797425"/>
                        <a:ext cx="2889250" cy="1338263"/>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9184"/>
                                        </p:tgtEl>
                                        <p:attrNameLst>
                                          <p:attrName>style.visibility</p:attrName>
                                        </p:attrNameLst>
                                      </p:cBhvr>
                                      <p:to>
                                        <p:strVal val="visible"/>
                                      </p:to>
                                    </p:set>
                                    <p:animEffect transition="in" filter="dissolve">
                                      <p:cBhvr>
                                        <p:cTn id="7" dur="500"/>
                                        <p:tgtEl>
                                          <p:spTgt spid="349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82AA9B6-3DF4-4850-B23E-7C27CA035A0C}" type="slidenum">
              <a:rPr kumimoji="1" lang="zh-TW" altLang="en-US">
                <a:effectLst>
                  <a:outerShdw blurRad="38100" dist="38100" dir="2700000" algn="tl">
                    <a:srgbClr val="000000"/>
                  </a:outerShdw>
                </a:effectLst>
                <a:ea typeface="華康細圓體" pitchFamily="49" charset="-120"/>
                <a:cs typeface="+mj-cs"/>
              </a:rPr>
              <a:pPr>
                <a:defRPr/>
              </a:pPr>
              <a:t>28</a:t>
            </a:fld>
            <a:endParaRPr kumimoji="1" lang="en-US" altLang="zh-TW">
              <a:effectLst>
                <a:outerShdw blurRad="38100" dist="38100" dir="2700000" algn="tl">
                  <a:srgbClr val="000000"/>
                </a:outerShdw>
              </a:effectLst>
              <a:ea typeface="華康細圓體" pitchFamily="49" charset="-120"/>
              <a:cs typeface="+mj-cs"/>
            </a:endParaRPr>
          </a:p>
        </p:txBody>
      </p:sp>
      <p:sp>
        <p:nvSpPr>
          <p:cNvPr id="219138" name="Rectangle 2"/>
          <p:cNvSpPr>
            <a:spLocks noGrp="1" noChangeArrowheads="1"/>
          </p:cNvSpPr>
          <p:nvPr>
            <p:ph type="title"/>
          </p:nvPr>
        </p:nvSpPr>
        <p:spPr>
          <a:xfrm>
            <a:off x="395536" y="282352"/>
            <a:ext cx="8386514" cy="9144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219139" name="Rectangle 3"/>
          <p:cNvSpPr>
            <a:spLocks noGrp="1" noChangeArrowheads="1"/>
          </p:cNvSpPr>
          <p:nvPr>
            <p:ph type="body" sz="half" idx="1"/>
          </p:nvPr>
        </p:nvSpPr>
        <p:spPr>
          <a:xfrm>
            <a:off x="157163" y="1066800"/>
            <a:ext cx="5783262" cy="1219200"/>
          </a:xfrm>
        </p:spPr>
        <p:txBody>
          <a:bodyPr/>
          <a:lstStyle/>
          <a:p>
            <a:pPr>
              <a:buFont typeface="Wingdings" pitchFamily="2" charset="2"/>
              <a:buNone/>
            </a:pPr>
            <a:r>
              <a:rPr lang="en-US" altLang="zh-TW" sz="4400" i="1">
                <a:latin typeface="Times New Roman" pitchFamily="18" charset="0"/>
              </a:rPr>
              <a:t>X</a:t>
            </a:r>
            <a:r>
              <a:rPr lang="en-US" altLang="zh-TW" sz="4400"/>
              <a:t>: the number of color TVs per household.</a:t>
            </a:r>
            <a:endParaRPr lang="zh-TW" altLang="en-US" sz="4400"/>
          </a:p>
        </p:txBody>
      </p:sp>
      <p:graphicFrame>
        <p:nvGraphicFramePr>
          <p:cNvPr id="10" name="表格 9"/>
          <p:cNvGraphicFramePr>
            <a:graphicFrameLocks noGrp="1"/>
          </p:cNvGraphicFramePr>
          <p:nvPr/>
        </p:nvGraphicFramePr>
        <p:xfrm>
          <a:off x="6012160" y="1820376"/>
          <a:ext cx="2880320" cy="4632960"/>
        </p:xfrm>
        <a:graphic>
          <a:graphicData uri="http://schemas.openxmlformats.org/drawingml/2006/table">
            <a:tbl>
              <a:tblPr firstRow="1" lastRow="1" bandRow="1">
                <a:tableStyleId>{073A0DAA-6AF3-43AB-8588-CEC1D06C72B9}</a:tableStyleId>
              </a:tblPr>
              <a:tblGrid>
                <a:gridCol w="1374699"/>
                <a:gridCol w="1505621"/>
              </a:tblGrid>
              <a:tr h="370840">
                <a:tc>
                  <a:txBody>
                    <a:bodyPr/>
                    <a:lstStyle/>
                    <a:p>
                      <a:pPr algn="ctr"/>
                      <a:r>
                        <a:rPr lang="en-US" altLang="zh-TW" sz="3200" i="1" dirty="0" smtClean="0">
                          <a:effectLst>
                            <a:outerShdw blurRad="38100" dist="38100" dir="2700000" algn="tl">
                              <a:srgbClr val="000000">
                                <a:alpha val="43137"/>
                              </a:srgbClr>
                            </a:outerShdw>
                          </a:effectLst>
                          <a:latin typeface="Times New Roman" pitchFamily="18" charset="0"/>
                          <a:cs typeface="Times New Roman" pitchFamily="18" charset="0"/>
                        </a:rPr>
                        <a:t>x</a:t>
                      </a:r>
                      <a:endParaRPr lang="zh-TW" altLang="en-US" sz="3200" i="1" dirty="0">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ctr"/>
                      <a:r>
                        <a:rPr lang="en-US" altLang="zh-TW" sz="32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P</a:t>
                      </a:r>
                      <a:r>
                        <a:rPr lang="en-US" altLang="zh-TW" sz="3200" dirty="0" smtClean="0">
                          <a:effectLst>
                            <a:outerShdw blurRad="38100" dist="38100" dir="2700000" algn="tl">
                              <a:srgbClr val="000000">
                                <a:alpha val="43137"/>
                              </a:srgbClr>
                            </a:outerShdw>
                          </a:effectLst>
                        </a:rPr>
                        <a:t>(</a:t>
                      </a:r>
                      <a:r>
                        <a:rPr lang="en-US" altLang="zh-TW" sz="3200" b="1" i="1" kern="1200" dirty="0" smtClean="0">
                          <a:solidFill>
                            <a:schemeClr val="lt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3200" dirty="0" smtClean="0">
                          <a:effectLst>
                            <a:outerShdw blurRad="38100" dist="38100" dir="2700000" algn="tl">
                              <a:srgbClr val="000000">
                                <a:alpha val="43137"/>
                              </a:srgbClr>
                            </a:outerShdw>
                          </a:effectLst>
                        </a:rPr>
                        <a:t>)</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0</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0.012</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1</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0.319</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2</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0.374</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3</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0.191</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4</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0.076</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5</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0.028</a:t>
                      </a:r>
                      <a:endParaRPr lang="zh-TW" altLang="en-US" sz="3200" dirty="0">
                        <a:effectLst>
                          <a:outerShdw blurRad="38100" dist="38100" dir="2700000" algn="tl">
                            <a:srgbClr val="000000">
                              <a:alpha val="43137"/>
                            </a:srgbClr>
                          </a:outerShdw>
                        </a:effectLst>
                      </a:endParaRPr>
                    </a:p>
                  </a:txBody>
                  <a:tcPr/>
                </a:tc>
              </a:tr>
              <a:tr h="370840">
                <a:tc>
                  <a:txBody>
                    <a:bodyPr/>
                    <a:lstStyle/>
                    <a:p>
                      <a:pPr algn="ctr"/>
                      <a:r>
                        <a:rPr lang="en-US" altLang="zh-TW" sz="3200" dirty="0" smtClean="0">
                          <a:effectLst>
                            <a:outerShdw blurRad="38100" dist="38100" dir="2700000" algn="tl">
                              <a:srgbClr val="000000">
                                <a:alpha val="43137"/>
                              </a:srgbClr>
                            </a:outerShdw>
                          </a:effectLst>
                        </a:rPr>
                        <a:t>Total</a:t>
                      </a:r>
                      <a:endParaRPr lang="zh-TW" altLang="en-US" sz="3200" dirty="0">
                        <a:effectLst>
                          <a:outerShdw blurRad="38100" dist="38100" dir="2700000" algn="tl">
                            <a:srgbClr val="000000">
                              <a:alpha val="43137"/>
                            </a:srgbClr>
                          </a:outerShdw>
                        </a:effectLst>
                      </a:endParaRPr>
                    </a:p>
                  </a:txBody>
                  <a:tcPr/>
                </a:tc>
                <a:tc>
                  <a:txBody>
                    <a:bodyPr/>
                    <a:lstStyle/>
                    <a:p>
                      <a:pPr algn="r"/>
                      <a:r>
                        <a:rPr lang="en-US" altLang="zh-TW" sz="3200" dirty="0" smtClean="0">
                          <a:effectLst>
                            <a:outerShdw blurRad="38100" dist="38100" dir="2700000" algn="tl">
                              <a:srgbClr val="000000">
                                <a:alpha val="43137"/>
                              </a:srgbClr>
                            </a:outerShdw>
                          </a:effectLst>
                        </a:rPr>
                        <a:t>1.000</a:t>
                      </a:r>
                      <a:endParaRPr lang="zh-TW" altLang="en-US" sz="3200" dirty="0">
                        <a:effectLst>
                          <a:outerShdw blurRad="38100" dist="38100" dir="2700000" algn="tl">
                            <a:srgbClr val="000000">
                              <a:alpha val="43137"/>
                            </a:srgbClr>
                          </a:outerShdw>
                        </a:effectLst>
                      </a:endParaRPr>
                    </a:p>
                  </a:txBody>
                  <a:tcPr/>
                </a:tc>
              </a:tr>
            </a:tbl>
          </a:graphicData>
        </a:graphic>
      </p:graphicFrame>
      <p:sp>
        <p:nvSpPr>
          <p:cNvPr id="219142" name="Text Box 6"/>
          <p:cNvSpPr txBox="1">
            <a:spLocks noChangeArrowheads="1"/>
          </p:cNvSpPr>
          <p:nvPr/>
        </p:nvSpPr>
        <p:spPr bwMode="auto">
          <a:xfrm>
            <a:off x="539552" y="1292562"/>
            <a:ext cx="4608512" cy="5016758"/>
          </a:xfrm>
          <a:prstGeom prst="rect">
            <a:avLst/>
          </a:prstGeom>
          <a:solidFill>
            <a:srgbClr val="660033"/>
          </a:solidFill>
          <a:ln w="9525">
            <a:solidFill>
              <a:schemeClr val="tx1"/>
            </a:solidFill>
            <a:miter lim="800000"/>
            <a:headEnd/>
            <a:tailEnd/>
          </a:ln>
          <a:effectLst/>
        </p:spPr>
        <p:txBody>
          <a:bodyPr wrap="square" anchor="ctr">
            <a:spAutoFit/>
          </a:bodyPr>
          <a:lstStyle/>
          <a:p>
            <a:pPr eaLnBrk="0" hangingPunct="0"/>
            <a:r>
              <a:rPr kumimoji="0" lang="en-US" altLang="zh-TW" sz="4000" i="1" dirty="0" err="1">
                <a:effectLst>
                  <a:outerShdw blurRad="38100" dist="38100" dir="2700000" algn="tl">
                    <a:srgbClr val="000000"/>
                  </a:outerShdw>
                </a:effectLst>
                <a:latin typeface="Times New Roman" pitchFamily="18" charset="0"/>
              </a:rPr>
              <a:t>Var</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a:t>
            </a:r>
            <a:r>
              <a:rPr kumimoji="0" lang="en-US" altLang="zh-TW" sz="4000" dirty="0">
                <a:effectLst>
                  <a:outerShdw blurRad="38100" dist="38100" dir="2700000" algn="tl">
                    <a:srgbClr val="000000"/>
                  </a:outerShdw>
                </a:effectLst>
              </a:rPr>
              <a:t>) </a:t>
            </a:r>
            <a:r>
              <a:rPr kumimoji="0" lang="en-US" altLang="zh-TW" sz="4000" dirty="0" smtClean="0">
                <a:effectLst>
                  <a:outerShdw blurRad="38100" dist="38100" dir="2700000" algn="tl">
                    <a:srgbClr val="000000"/>
                  </a:outerShdw>
                </a:effectLst>
              </a:rPr>
              <a:t>= </a:t>
            </a:r>
          </a:p>
          <a:p>
            <a:pPr eaLnBrk="0" hangingPunct="0"/>
            <a:r>
              <a:rPr kumimoji="0" lang="en-US" altLang="zh-TW" sz="4000" dirty="0" smtClean="0">
                <a:effectLst>
                  <a:outerShdw blurRad="38100" dist="38100" dir="2700000" algn="tl">
                    <a:srgbClr val="000000"/>
                  </a:outerShdw>
                </a:effectLst>
              </a:rPr>
              <a:t>(0</a:t>
            </a:r>
            <a:r>
              <a:rPr kumimoji="0" lang="en-US" altLang="zh-TW" sz="4000" dirty="0" smtClean="0">
                <a:effectLst>
                  <a:outerShdw blurRad="38100" dist="38100" dir="2700000" algn="tl">
                    <a:srgbClr val="000000"/>
                  </a:outerShdw>
                </a:effectLst>
                <a:latin typeface="Symbol" pitchFamily="18" charset="2"/>
              </a:rPr>
              <a:t>-</a:t>
            </a:r>
            <a:r>
              <a:rPr kumimoji="0" lang="en-US" altLang="zh-TW" sz="4000" dirty="0" smtClean="0">
                <a:effectLst>
                  <a:outerShdw blurRad="38100" dist="38100" dir="2700000" algn="tl">
                    <a:srgbClr val="000000"/>
                  </a:outerShdw>
                </a:effectLst>
              </a:rPr>
              <a:t>2.084)</a:t>
            </a:r>
            <a:r>
              <a:rPr kumimoji="0" lang="en-US" altLang="zh-TW" sz="4000" baseline="30000" dirty="0" smtClean="0">
                <a:effectLst>
                  <a:outerShdw blurRad="38100" dist="38100" dir="2700000" algn="tl">
                    <a:srgbClr val="000000"/>
                  </a:outerShdw>
                </a:effectLst>
              </a:rPr>
              <a:t>2</a:t>
            </a:r>
            <a:r>
              <a:rPr kumimoji="0" lang="en-US" altLang="zh-TW" sz="4000" dirty="0">
                <a:effectLst>
                  <a:outerShdw blurRad="38100" dist="38100" dir="2700000" algn="tl">
                    <a:srgbClr val="000000"/>
                  </a:outerShdw>
                </a:effectLst>
              </a:rPr>
              <a:t>(.012) + (</a:t>
            </a:r>
            <a:r>
              <a:rPr kumimoji="0" lang="en-US" altLang="zh-TW" sz="4000" dirty="0" smtClean="0">
                <a:effectLst>
                  <a:outerShdw blurRad="38100" dist="38100" dir="2700000" algn="tl">
                    <a:srgbClr val="000000"/>
                  </a:outerShdw>
                </a:effectLst>
              </a:rPr>
              <a:t>1</a:t>
            </a:r>
            <a:r>
              <a:rPr kumimoji="0" lang="en-US" altLang="zh-TW" sz="4000" dirty="0" smtClean="0">
                <a:effectLst>
                  <a:outerShdw blurRad="38100" dist="38100" dir="2700000" algn="tl">
                    <a:srgbClr val="000000"/>
                  </a:outerShdw>
                </a:effectLst>
                <a:latin typeface="Symbol" pitchFamily="18" charset="2"/>
              </a:rPr>
              <a:t>-</a:t>
            </a:r>
            <a:r>
              <a:rPr kumimoji="0" lang="en-US" altLang="zh-TW" sz="4000" dirty="0" smtClean="0">
                <a:effectLst>
                  <a:outerShdw blurRad="38100" dist="38100" dir="2700000" algn="tl">
                    <a:srgbClr val="000000"/>
                  </a:outerShdw>
                </a:effectLst>
              </a:rPr>
              <a:t>2.084)</a:t>
            </a:r>
            <a:r>
              <a:rPr kumimoji="0" lang="en-US" altLang="zh-TW" sz="4000" baseline="30000" dirty="0" smtClean="0">
                <a:effectLst>
                  <a:outerShdw blurRad="38100" dist="38100" dir="2700000" algn="tl">
                    <a:srgbClr val="000000"/>
                  </a:outerShdw>
                </a:effectLst>
              </a:rPr>
              <a:t>2</a:t>
            </a:r>
            <a:r>
              <a:rPr kumimoji="0" lang="en-US" altLang="zh-TW" sz="4000" dirty="0" smtClean="0">
                <a:effectLst>
                  <a:outerShdw blurRad="38100" dist="38100" dir="2700000" algn="tl">
                    <a:srgbClr val="000000"/>
                  </a:outerShdw>
                </a:effectLst>
              </a:rPr>
              <a:t>(.</a:t>
            </a:r>
            <a:r>
              <a:rPr kumimoji="0" lang="en-US" altLang="zh-TW" sz="4000" dirty="0">
                <a:effectLst>
                  <a:outerShdw blurRad="38100" dist="38100" dir="2700000" algn="tl">
                    <a:srgbClr val="000000"/>
                  </a:outerShdw>
                </a:effectLst>
              </a:rPr>
              <a:t>319) + (</a:t>
            </a:r>
            <a:r>
              <a:rPr kumimoji="0" lang="en-US" altLang="zh-TW" sz="4000" dirty="0" smtClean="0">
                <a:effectLst>
                  <a:outerShdw blurRad="38100" dist="38100" dir="2700000" algn="tl">
                    <a:srgbClr val="000000"/>
                  </a:outerShdw>
                </a:effectLst>
              </a:rPr>
              <a:t>2</a:t>
            </a:r>
            <a:r>
              <a:rPr kumimoji="0" lang="en-US" altLang="zh-TW" sz="4000" dirty="0" smtClean="0">
                <a:effectLst>
                  <a:outerShdw blurRad="38100" dist="38100" dir="2700000" algn="tl">
                    <a:srgbClr val="000000"/>
                  </a:outerShdw>
                </a:effectLst>
                <a:latin typeface="Symbol" pitchFamily="18" charset="2"/>
              </a:rPr>
              <a:t>-</a:t>
            </a:r>
            <a:r>
              <a:rPr kumimoji="0" lang="en-US" altLang="zh-TW" sz="4000" dirty="0" smtClean="0">
                <a:effectLst>
                  <a:outerShdw blurRad="38100" dist="38100" dir="2700000" algn="tl">
                    <a:srgbClr val="000000"/>
                  </a:outerShdw>
                </a:effectLst>
              </a:rPr>
              <a:t>2.084)</a:t>
            </a:r>
            <a:r>
              <a:rPr kumimoji="0" lang="en-US" altLang="zh-TW" sz="4000" baseline="30000" dirty="0" smtClean="0">
                <a:effectLst>
                  <a:outerShdw blurRad="38100" dist="38100" dir="2700000" algn="tl">
                    <a:srgbClr val="000000"/>
                  </a:outerShdw>
                </a:effectLst>
              </a:rPr>
              <a:t>2</a:t>
            </a:r>
            <a:r>
              <a:rPr kumimoji="0" lang="en-US" altLang="zh-TW" sz="4000" dirty="0" smtClean="0">
                <a:effectLst>
                  <a:outerShdw blurRad="38100" dist="38100" dir="2700000" algn="tl">
                    <a:srgbClr val="000000"/>
                  </a:outerShdw>
                </a:effectLst>
              </a:rPr>
              <a:t>(.</a:t>
            </a:r>
            <a:r>
              <a:rPr kumimoji="0" lang="en-US" altLang="zh-TW" sz="4000" dirty="0">
                <a:effectLst>
                  <a:outerShdw blurRad="38100" dist="38100" dir="2700000" algn="tl">
                    <a:srgbClr val="000000"/>
                  </a:outerShdw>
                </a:effectLst>
              </a:rPr>
              <a:t>374) + (</a:t>
            </a:r>
            <a:r>
              <a:rPr kumimoji="0" lang="en-US" altLang="zh-TW" sz="4000" dirty="0" smtClean="0">
                <a:effectLst>
                  <a:outerShdw blurRad="38100" dist="38100" dir="2700000" algn="tl">
                    <a:srgbClr val="000000"/>
                  </a:outerShdw>
                </a:effectLst>
              </a:rPr>
              <a:t>3</a:t>
            </a:r>
            <a:r>
              <a:rPr kumimoji="0" lang="en-US" altLang="zh-TW" sz="4000" dirty="0" smtClean="0">
                <a:effectLst>
                  <a:outerShdw blurRad="38100" dist="38100" dir="2700000" algn="tl">
                    <a:srgbClr val="000000"/>
                  </a:outerShdw>
                </a:effectLst>
                <a:latin typeface="Symbol" pitchFamily="18" charset="2"/>
              </a:rPr>
              <a:t>-</a:t>
            </a:r>
            <a:r>
              <a:rPr kumimoji="0" lang="en-US" altLang="zh-TW" sz="4000" dirty="0" smtClean="0">
                <a:effectLst>
                  <a:outerShdw blurRad="38100" dist="38100" dir="2700000" algn="tl">
                    <a:srgbClr val="000000"/>
                  </a:outerShdw>
                </a:effectLst>
              </a:rPr>
              <a:t>2.084)</a:t>
            </a:r>
            <a:r>
              <a:rPr kumimoji="0" lang="en-US" altLang="zh-TW" sz="4000" baseline="30000" dirty="0" smtClean="0">
                <a:effectLst>
                  <a:outerShdw blurRad="38100" dist="38100" dir="2700000" algn="tl">
                    <a:srgbClr val="000000"/>
                  </a:outerShdw>
                </a:effectLst>
              </a:rPr>
              <a:t>2</a:t>
            </a:r>
            <a:r>
              <a:rPr kumimoji="0" lang="en-US" altLang="zh-TW" sz="4000" dirty="0" smtClean="0">
                <a:effectLst>
                  <a:outerShdw blurRad="38100" dist="38100" dir="2700000" algn="tl">
                    <a:srgbClr val="000000"/>
                  </a:outerShdw>
                </a:effectLst>
              </a:rPr>
              <a:t>(.</a:t>
            </a:r>
            <a:r>
              <a:rPr kumimoji="0" lang="en-US" altLang="zh-TW" sz="4000" dirty="0">
                <a:effectLst>
                  <a:outerShdw blurRad="38100" dist="38100" dir="2700000" algn="tl">
                    <a:srgbClr val="000000"/>
                  </a:outerShdw>
                </a:effectLst>
              </a:rPr>
              <a:t>191) + (</a:t>
            </a:r>
            <a:r>
              <a:rPr kumimoji="0" lang="en-US" altLang="zh-TW" sz="4000" dirty="0" smtClean="0">
                <a:effectLst>
                  <a:outerShdw blurRad="38100" dist="38100" dir="2700000" algn="tl">
                    <a:srgbClr val="000000"/>
                  </a:outerShdw>
                </a:effectLst>
              </a:rPr>
              <a:t>4</a:t>
            </a:r>
            <a:r>
              <a:rPr kumimoji="0" lang="en-US" altLang="zh-TW" sz="4000" dirty="0" smtClean="0">
                <a:effectLst>
                  <a:outerShdw blurRad="38100" dist="38100" dir="2700000" algn="tl">
                    <a:srgbClr val="000000"/>
                  </a:outerShdw>
                </a:effectLst>
                <a:latin typeface="Symbol" pitchFamily="18" charset="2"/>
              </a:rPr>
              <a:t>-</a:t>
            </a:r>
            <a:r>
              <a:rPr kumimoji="0" lang="en-US" altLang="zh-TW" sz="4000" dirty="0" smtClean="0">
                <a:effectLst>
                  <a:outerShdw blurRad="38100" dist="38100" dir="2700000" algn="tl">
                    <a:srgbClr val="000000"/>
                  </a:outerShdw>
                </a:effectLst>
              </a:rPr>
              <a:t>2.084)</a:t>
            </a:r>
            <a:r>
              <a:rPr kumimoji="0" lang="en-US" altLang="zh-TW" sz="4000" baseline="30000" dirty="0" smtClean="0">
                <a:effectLst>
                  <a:outerShdw blurRad="38100" dist="38100" dir="2700000" algn="tl">
                    <a:srgbClr val="000000"/>
                  </a:outerShdw>
                </a:effectLst>
              </a:rPr>
              <a:t>2</a:t>
            </a:r>
            <a:r>
              <a:rPr kumimoji="0" lang="en-US" altLang="zh-TW" sz="4000" dirty="0" smtClean="0">
                <a:effectLst>
                  <a:outerShdw blurRad="38100" dist="38100" dir="2700000" algn="tl">
                    <a:srgbClr val="000000"/>
                  </a:outerShdw>
                </a:effectLst>
              </a:rPr>
              <a:t>(.</a:t>
            </a:r>
            <a:r>
              <a:rPr kumimoji="0" lang="en-US" altLang="zh-TW" sz="4000" dirty="0">
                <a:effectLst>
                  <a:outerShdw blurRad="38100" dist="38100" dir="2700000" algn="tl">
                    <a:srgbClr val="000000"/>
                  </a:outerShdw>
                </a:effectLst>
              </a:rPr>
              <a:t>076) + (</a:t>
            </a:r>
            <a:r>
              <a:rPr kumimoji="0" lang="en-US" altLang="zh-TW" sz="4000" dirty="0" smtClean="0">
                <a:effectLst>
                  <a:outerShdw blurRad="38100" dist="38100" dir="2700000" algn="tl">
                    <a:srgbClr val="000000"/>
                  </a:outerShdw>
                </a:effectLst>
              </a:rPr>
              <a:t>5</a:t>
            </a:r>
            <a:r>
              <a:rPr kumimoji="0" lang="en-US" altLang="zh-TW" sz="4000" dirty="0" smtClean="0">
                <a:effectLst>
                  <a:outerShdw blurRad="38100" dist="38100" dir="2700000" algn="tl">
                    <a:srgbClr val="000000"/>
                  </a:outerShdw>
                </a:effectLst>
                <a:latin typeface="Symbol" pitchFamily="18" charset="2"/>
              </a:rPr>
              <a:t>-</a:t>
            </a:r>
            <a:r>
              <a:rPr kumimoji="0" lang="en-US" altLang="zh-TW" sz="4000" dirty="0" smtClean="0">
                <a:effectLst>
                  <a:outerShdw blurRad="38100" dist="38100" dir="2700000" algn="tl">
                    <a:srgbClr val="000000"/>
                  </a:outerShdw>
                </a:effectLst>
              </a:rPr>
              <a:t>2.084)</a:t>
            </a:r>
            <a:r>
              <a:rPr kumimoji="0" lang="en-US" altLang="zh-TW" sz="4000" baseline="30000" dirty="0" smtClean="0">
                <a:effectLst>
                  <a:outerShdw blurRad="38100" dist="38100" dir="2700000" algn="tl">
                    <a:srgbClr val="000000"/>
                  </a:outerShdw>
                </a:effectLst>
              </a:rPr>
              <a:t>2</a:t>
            </a:r>
            <a:r>
              <a:rPr kumimoji="0" lang="en-US" altLang="zh-TW" sz="4000" dirty="0" smtClean="0">
                <a:effectLst>
                  <a:outerShdw blurRad="38100" dist="38100" dir="2700000" algn="tl">
                    <a:srgbClr val="000000"/>
                  </a:outerShdw>
                </a:effectLst>
              </a:rPr>
              <a:t>(.</a:t>
            </a:r>
            <a:r>
              <a:rPr kumimoji="0" lang="en-US" altLang="zh-TW" sz="4000" dirty="0">
                <a:effectLst>
                  <a:outerShdw blurRad="38100" dist="38100" dir="2700000" algn="tl">
                    <a:srgbClr val="000000"/>
                  </a:outerShdw>
                </a:effectLst>
              </a:rPr>
              <a:t>028) = 1.107</a:t>
            </a:r>
          </a:p>
        </p:txBody>
      </p:sp>
      <p:sp>
        <p:nvSpPr>
          <p:cNvPr id="219143" name="Text Box 7"/>
          <p:cNvSpPr txBox="1">
            <a:spLocks noChangeArrowheads="1"/>
          </p:cNvSpPr>
          <p:nvPr/>
        </p:nvSpPr>
        <p:spPr bwMode="auto">
          <a:xfrm>
            <a:off x="1979116" y="5876925"/>
            <a:ext cx="6337300" cy="771525"/>
          </a:xfrm>
          <a:prstGeom prst="rect">
            <a:avLst/>
          </a:prstGeom>
          <a:solidFill>
            <a:srgbClr val="000066"/>
          </a:solidFill>
          <a:ln w="9525">
            <a:solidFill>
              <a:schemeClr val="tx1"/>
            </a:solidFill>
            <a:miter lim="800000"/>
            <a:headEnd/>
            <a:tailEnd/>
          </a:ln>
          <a:effectLst/>
        </p:spPr>
        <p:txBody>
          <a:bodyPr anchor="ctr">
            <a:spAutoFit/>
          </a:bodyPr>
          <a:lstStyle/>
          <a:p>
            <a:pPr eaLnBrk="0" hangingPunct="0"/>
            <a:r>
              <a:rPr kumimoji="0" lang="en-US" altLang="zh-TW" sz="4400">
                <a:effectLst>
                  <a:outerShdw blurRad="38100" dist="38100" dir="2700000" algn="tl">
                    <a:srgbClr val="000000"/>
                  </a:outerShdw>
                </a:effectLst>
                <a:latin typeface="Symbol" pitchFamily="18" charset="2"/>
              </a:rPr>
              <a:t>s</a:t>
            </a:r>
            <a:r>
              <a:rPr kumimoji="0" lang="en-US" altLang="zh-TW" sz="4400">
                <a:effectLst>
                  <a:outerShdw blurRad="38100" dist="38100" dir="2700000" algn="tl">
                    <a:srgbClr val="000000"/>
                  </a:outerShdw>
                </a:effectLst>
              </a:rPr>
              <a:t> = (1.107)</a:t>
            </a:r>
            <a:r>
              <a:rPr kumimoji="0" lang="en-US" altLang="zh-TW" sz="4400" baseline="30000">
                <a:effectLst>
                  <a:outerShdw blurRad="38100" dist="38100" dir="2700000" algn="tl">
                    <a:srgbClr val="000000"/>
                  </a:outerShdw>
                </a:effectLst>
              </a:rPr>
              <a:t>1/2 </a:t>
            </a:r>
            <a:r>
              <a:rPr kumimoji="0" lang="en-US" altLang="zh-TW" sz="4400">
                <a:effectLst>
                  <a:outerShdw blurRad="38100" dist="38100" dir="2700000" algn="tl">
                    <a:srgbClr val="000000"/>
                  </a:outerShdw>
                </a:effectLst>
              </a:rPr>
              <a:t>= 1.0521</a:t>
            </a:r>
          </a:p>
        </p:txBody>
      </p:sp>
      <p:sp>
        <p:nvSpPr>
          <p:cNvPr id="11" name="Text Box 7"/>
          <p:cNvSpPr txBox="1">
            <a:spLocks noChangeArrowheads="1"/>
          </p:cNvSpPr>
          <p:nvPr/>
        </p:nvSpPr>
        <p:spPr bwMode="auto">
          <a:xfrm>
            <a:off x="5868144" y="1083513"/>
            <a:ext cx="3168352" cy="707886"/>
          </a:xfrm>
          <a:prstGeom prst="rect">
            <a:avLst/>
          </a:prstGeom>
          <a:solidFill>
            <a:srgbClr val="660033"/>
          </a:solidFill>
          <a:ln w="9525">
            <a:solidFill>
              <a:schemeClr val="tx1"/>
            </a:solidFill>
            <a:miter lim="800000"/>
            <a:headEnd/>
            <a:tailEnd/>
          </a:ln>
          <a:effectLst/>
        </p:spPr>
        <p:txBody>
          <a:bodyPr wrap="square" anchor="ctr">
            <a:spAutoFit/>
          </a:bodyPr>
          <a:lstStyle/>
          <a:p>
            <a:pPr eaLnBrk="0" hangingPunct="0"/>
            <a:r>
              <a:rPr kumimoji="0" lang="en-US" altLang="zh-TW" sz="4000" i="1" dirty="0">
                <a:effectLst>
                  <a:outerShdw blurRad="38100" dist="38100" dir="2700000" algn="tl">
                    <a:srgbClr val="000000"/>
                  </a:outerShdw>
                </a:effectLst>
                <a:latin typeface="Times New Roman" pitchFamily="18" charset="0"/>
              </a:rPr>
              <a:t>E</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a:t>
            </a:r>
            <a:r>
              <a:rPr kumimoji="0" lang="en-US" altLang="zh-TW" sz="4000" dirty="0">
                <a:effectLst>
                  <a:outerShdw blurRad="38100" dist="38100" dir="2700000" algn="tl">
                    <a:srgbClr val="000000"/>
                  </a:outerShdw>
                </a:effectLst>
              </a:rPr>
              <a:t>) = </a:t>
            </a:r>
            <a:r>
              <a:rPr kumimoji="0" lang="en-US" altLang="zh-TW" sz="4000" dirty="0" smtClean="0">
                <a:effectLst>
                  <a:outerShdw blurRad="38100" dist="38100" dir="2700000" algn="tl">
                    <a:srgbClr val="000000"/>
                  </a:outerShdw>
                </a:effectLst>
              </a:rPr>
              <a:t>2.084</a:t>
            </a:r>
            <a:endParaRPr kumimoji="0" lang="en-US" altLang="zh-TW" sz="4000" dirty="0">
              <a:effectLst>
                <a:outerShdw blurRad="38100" dist="38100" dir="2700000" algn="tl">
                  <a:srgbClr val="00000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2"/>
                                        </p:tgtEl>
                                        <p:attrNameLst>
                                          <p:attrName>style.visibility</p:attrName>
                                        </p:attrNameLst>
                                      </p:cBhvr>
                                      <p:to>
                                        <p:strVal val="visible"/>
                                      </p:to>
                                    </p:set>
                                    <p:animEffect transition="in" filter="dissolve">
                                      <p:cBhvr>
                                        <p:cTn id="12" dur="500"/>
                                        <p:tgtEl>
                                          <p:spTgt spid="2191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9143"/>
                                        </p:tgtEl>
                                        <p:attrNameLst>
                                          <p:attrName>style.visibility</p:attrName>
                                        </p:attrNameLst>
                                      </p:cBhvr>
                                      <p:to>
                                        <p:strVal val="visible"/>
                                      </p:to>
                                    </p:set>
                                    <p:animEffect transition="in" filter="wipe(left)">
                                      <p:cBhvr>
                                        <p:cTn id="17" dur="500"/>
                                        <p:tgtEl>
                                          <p:spTgt spid="21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2" grpId="0" animBg="1" autoUpdateAnimBg="0"/>
      <p:bldP spid="219143" grpId="0" animBg="1" autoUpdateAnimBg="0"/>
      <p:bldP spid="1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A28C351-49C4-4868-BBE0-89F2B4031E0C}"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349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fld id="{BF60DFBF-CAD7-4A75-B8FB-C0F1E30707E2}" type="slidenum">
              <a:rPr kumimoji="1" lang="en-US" altLang="zh-TW">
                <a:effectLst>
                  <a:outerShdw blurRad="38100" dist="38100" dir="2700000" algn="tl">
                    <a:srgbClr val="000000"/>
                  </a:outerShdw>
                </a:effectLst>
                <a:ea typeface="華康細圓體" pitchFamily="49" charset="-120"/>
                <a:cs typeface="+mj-cs"/>
              </a:rPr>
              <a:pPr/>
              <a:t>29</a:t>
            </a:fld>
            <a:endParaRPr kumimoji="1" lang="en-US" altLang="zh-TW">
              <a:effectLst>
                <a:outerShdw blurRad="38100" dist="38100" dir="2700000" algn="tl">
                  <a:srgbClr val="000000"/>
                </a:outerShdw>
              </a:effectLst>
              <a:ea typeface="華康細圓體" pitchFamily="49" charset="-120"/>
              <a:cs typeface="+mj-cs"/>
            </a:endParaRPr>
          </a:p>
        </p:txBody>
      </p:sp>
      <p:sp>
        <p:nvSpPr>
          <p:cNvPr id="183298" name="Rectangle 2"/>
          <p:cNvSpPr>
            <a:spLocks noGrp="1" noChangeArrowheads="1"/>
          </p:cNvSpPr>
          <p:nvPr>
            <p:ph type="body" idx="1"/>
          </p:nvPr>
        </p:nvSpPr>
        <p:spPr>
          <a:xfrm>
            <a:off x="288032" y="1124744"/>
            <a:ext cx="8748464" cy="5544616"/>
          </a:xfrm>
        </p:spPr>
        <p:txBody>
          <a:bodyPr/>
          <a:lstStyle/>
          <a:p>
            <a:pPr eaLnBrk="1" hangingPunct="1">
              <a:lnSpc>
                <a:spcPct val="80000"/>
              </a:lnSpc>
              <a:defRPr/>
            </a:pPr>
            <a:r>
              <a:rPr lang="en-US" altLang="zh-TW" sz="3600" dirty="0" smtClean="0"/>
              <a:t>Approximately 68% of the numbers of color TVs per household lie between </a:t>
            </a:r>
            <a:r>
              <a:rPr lang="en-US" altLang="zh-TW" sz="3600" b="1" dirty="0" smtClean="0">
                <a:solidFill>
                  <a:schemeClr val="hlink"/>
                </a:solidFill>
              </a:rPr>
              <a:t>1.0369</a:t>
            </a:r>
            <a:r>
              <a:rPr lang="en-US" altLang="zh-TW" sz="3600" dirty="0" smtClean="0">
                <a:solidFill>
                  <a:srgbClr val="FF0000"/>
                </a:solidFill>
              </a:rPr>
              <a:t> </a:t>
            </a:r>
            <a:r>
              <a:rPr lang="en-US" altLang="zh-TW" sz="3600" dirty="0" smtClean="0"/>
              <a:t>and </a:t>
            </a:r>
            <a:r>
              <a:rPr lang="en-US" altLang="zh-TW" sz="3600" b="1" dirty="0" smtClean="0">
                <a:solidFill>
                  <a:schemeClr val="hlink"/>
                </a:solidFill>
              </a:rPr>
              <a:t>3.1411</a:t>
            </a:r>
            <a:r>
              <a:rPr lang="en-US" altLang="zh-TW" sz="3600" dirty="0" smtClean="0"/>
              <a:t>, or </a:t>
            </a:r>
            <a:r>
              <a:rPr lang="en-US" altLang="zh-TW" sz="3600" dirty="0" smtClean="0">
                <a:solidFill>
                  <a:schemeClr val="hlink"/>
                </a:solidFill>
              </a:rPr>
              <a:t>[2.089 – 1(1.0521), 2.089 + 1(1.0521)]</a:t>
            </a:r>
          </a:p>
          <a:p>
            <a:pPr eaLnBrk="1" hangingPunct="1">
              <a:lnSpc>
                <a:spcPct val="80000"/>
              </a:lnSpc>
              <a:defRPr/>
            </a:pPr>
            <a:r>
              <a:rPr lang="en-US" altLang="zh-TW" sz="3600" dirty="0" smtClean="0"/>
              <a:t>Approximately 95% of the numbers of color TVs per household lie between </a:t>
            </a:r>
            <a:r>
              <a:rPr lang="en-US" altLang="zh-TW" sz="3600" b="1" dirty="0" smtClean="0">
                <a:solidFill>
                  <a:srgbClr val="FF9900"/>
                </a:solidFill>
              </a:rPr>
              <a:t>0.0152</a:t>
            </a:r>
            <a:r>
              <a:rPr lang="en-US" altLang="zh-TW" sz="3600" dirty="0" smtClean="0"/>
              <a:t> and </a:t>
            </a:r>
            <a:r>
              <a:rPr lang="en-US" altLang="zh-TW" sz="3600" b="1" dirty="0" smtClean="0">
                <a:solidFill>
                  <a:srgbClr val="FF9900"/>
                </a:solidFill>
              </a:rPr>
              <a:t>4.1932</a:t>
            </a:r>
            <a:r>
              <a:rPr lang="en-US" altLang="zh-TW" sz="3600" dirty="0" smtClean="0"/>
              <a:t>, or </a:t>
            </a:r>
            <a:r>
              <a:rPr lang="en-US" altLang="zh-TW" sz="3600" dirty="0" smtClean="0">
                <a:solidFill>
                  <a:schemeClr val="accent2"/>
                </a:solidFill>
              </a:rPr>
              <a:t>[2.089 – 2(1.0521), 2.089 + 2(1.0521)]</a:t>
            </a:r>
          </a:p>
          <a:p>
            <a:pPr eaLnBrk="1" hangingPunct="1">
              <a:lnSpc>
                <a:spcPct val="80000"/>
              </a:lnSpc>
              <a:defRPr/>
            </a:pPr>
            <a:r>
              <a:rPr lang="en-US" altLang="zh-TW" sz="3600" dirty="0" smtClean="0"/>
              <a:t>Approximately 99.7% of the numbers of color TVs per household lie between </a:t>
            </a:r>
            <a:r>
              <a:rPr lang="en-US" altLang="zh-TW" sz="3600" b="1" dirty="0" smtClean="0">
                <a:solidFill>
                  <a:srgbClr val="FF0000"/>
                </a:solidFill>
              </a:rPr>
              <a:t>–1.0673</a:t>
            </a:r>
            <a:r>
              <a:rPr lang="en-US" altLang="zh-TW" sz="3600" dirty="0" smtClean="0">
                <a:solidFill>
                  <a:srgbClr val="FF0000"/>
                </a:solidFill>
              </a:rPr>
              <a:t> </a:t>
            </a:r>
            <a:r>
              <a:rPr lang="en-US" altLang="zh-TW" sz="3600" dirty="0" smtClean="0"/>
              <a:t>and </a:t>
            </a:r>
            <a:r>
              <a:rPr lang="en-US" altLang="zh-TW" sz="3600" b="1" dirty="0" smtClean="0">
                <a:solidFill>
                  <a:srgbClr val="FF0000"/>
                </a:solidFill>
              </a:rPr>
              <a:t>5.2453</a:t>
            </a:r>
            <a:r>
              <a:rPr lang="en-US" altLang="zh-TW" sz="3600" dirty="0" smtClean="0"/>
              <a:t>,</a:t>
            </a:r>
            <a:r>
              <a:rPr lang="en-US" altLang="zh-TW" sz="3600" dirty="0" smtClean="0">
                <a:solidFill>
                  <a:srgbClr val="FF0000"/>
                </a:solidFill>
              </a:rPr>
              <a:t> </a:t>
            </a:r>
            <a:r>
              <a:rPr lang="en-US" altLang="zh-TW" sz="3600" dirty="0" smtClean="0"/>
              <a:t>or </a:t>
            </a:r>
            <a:r>
              <a:rPr lang="en-US" altLang="zh-TW" sz="3600" dirty="0" smtClean="0">
                <a:solidFill>
                  <a:srgbClr val="FF0000"/>
                </a:solidFill>
              </a:rPr>
              <a:t>[2.089 – 3(1.0521), 2.089 + 3(1.0521)] </a:t>
            </a:r>
          </a:p>
        </p:txBody>
      </p:sp>
      <p:sp>
        <p:nvSpPr>
          <p:cNvPr id="183299" name="Rectangle 3"/>
          <p:cNvSpPr>
            <a:spLocks noGrp="1" noChangeArrowheads="1"/>
          </p:cNvSpPr>
          <p:nvPr>
            <p:ph type="title"/>
          </p:nvPr>
        </p:nvSpPr>
        <p:spPr>
          <a:xfrm>
            <a:off x="457200" y="269776"/>
            <a:ext cx="8305800" cy="92697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Applying Empirical Rule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animEffect transition="in" filter="wipe(left)">
                                      <p:cBhvr>
                                        <p:cTn id="7" dur="500"/>
                                        <p:tgtEl>
                                          <p:spTgt spid="183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298">
                                            <p:txEl>
                                              <p:pRg st="1" end="1"/>
                                            </p:txEl>
                                          </p:spTgt>
                                        </p:tgtEl>
                                        <p:attrNameLst>
                                          <p:attrName>style.visibility</p:attrName>
                                        </p:attrNameLst>
                                      </p:cBhvr>
                                      <p:to>
                                        <p:strVal val="visible"/>
                                      </p:to>
                                    </p:set>
                                    <p:animEffect transition="in" filter="wipe(left)">
                                      <p:cBhvr>
                                        <p:cTn id="12" dur="500"/>
                                        <p:tgtEl>
                                          <p:spTgt spid="183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298">
                                            <p:txEl>
                                              <p:pRg st="2" end="2"/>
                                            </p:txEl>
                                          </p:spTgt>
                                        </p:tgtEl>
                                        <p:attrNameLst>
                                          <p:attrName>style.visibility</p:attrName>
                                        </p:attrNameLst>
                                      </p:cBhvr>
                                      <p:to>
                                        <p:strVal val="visible"/>
                                      </p:to>
                                    </p:set>
                                    <p:animEffect transition="in" filter="wipe(left)">
                                      <p:cBhvr>
                                        <p:cTn id="17" dur="500"/>
                                        <p:tgtEl>
                                          <p:spTgt spid="1832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A6D7DC2-1932-4515-B6CF-43149C182DA1}" type="slidenum">
              <a:rPr kumimoji="1" lang="zh-TW" altLang="en-US">
                <a:effectLst>
                  <a:outerShdw blurRad="38100" dist="38100" dir="2700000" algn="tl">
                    <a:srgbClr val="000000"/>
                  </a:outerShdw>
                </a:effectLst>
                <a:ea typeface="華康細圓體" pitchFamily="49" charset="-120"/>
                <a:cs typeface="+mj-cs"/>
              </a:rPr>
              <a:pPr>
                <a:defRPr/>
              </a:pPr>
              <a:t>3</a:t>
            </a:fld>
            <a:endParaRPr kumimoji="1" lang="en-US" altLang="zh-TW">
              <a:effectLst>
                <a:outerShdw blurRad="38100" dist="38100" dir="2700000" algn="tl">
                  <a:srgbClr val="000000"/>
                </a:outerShdw>
              </a:effectLst>
              <a:ea typeface="華康細圓體" pitchFamily="49" charset="-120"/>
              <a:cs typeface="+mj-cs"/>
            </a:endParaRPr>
          </a:p>
        </p:txBody>
      </p:sp>
      <p:sp>
        <p:nvSpPr>
          <p:cNvPr id="293890" name="Rectangle 2"/>
          <p:cNvSpPr>
            <a:spLocks noGrp="1" noChangeArrowheads="1"/>
          </p:cNvSpPr>
          <p:nvPr>
            <p:ph type="title"/>
          </p:nvPr>
        </p:nvSpPr>
        <p:spPr>
          <a:xfrm>
            <a:off x="323528" y="260648"/>
            <a:ext cx="8500814"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Random Variables</a:t>
            </a:r>
            <a:endParaRPr lang="zh-TW" altLang="en-US" dirty="0"/>
          </a:p>
        </p:txBody>
      </p:sp>
      <p:sp>
        <p:nvSpPr>
          <p:cNvPr id="293891" name="Rectangle 3"/>
          <p:cNvSpPr>
            <a:spLocks noGrp="1" noChangeArrowheads="1"/>
          </p:cNvSpPr>
          <p:nvPr>
            <p:ph type="body" idx="1"/>
          </p:nvPr>
        </p:nvSpPr>
        <p:spPr>
          <a:xfrm>
            <a:off x="323528" y="1412776"/>
            <a:ext cx="8569647" cy="4948337"/>
          </a:xfrm>
        </p:spPr>
        <p:txBody>
          <a:bodyPr/>
          <a:lstStyle/>
          <a:p>
            <a:r>
              <a:rPr lang="en-US" altLang="zh-TW" dirty="0"/>
              <a:t>A </a:t>
            </a:r>
            <a:r>
              <a:rPr lang="en-US" altLang="zh-TW" b="1" dirty="0">
                <a:solidFill>
                  <a:schemeClr val="folHlink"/>
                </a:solidFill>
              </a:rPr>
              <a:t>function</a:t>
            </a:r>
            <a:r>
              <a:rPr lang="en-US" altLang="zh-TW" dirty="0"/>
              <a:t> that assigns a </a:t>
            </a:r>
            <a:r>
              <a:rPr lang="en-US" altLang="zh-TW" b="1" dirty="0">
                <a:solidFill>
                  <a:schemeClr val="folHlink"/>
                </a:solidFill>
              </a:rPr>
              <a:t>numerical value</a:t>
            </a:r>
            <a:r>
              <a:rPr lang="en-US" altLang="zh-TW" dirty="0"/>
              <a:t> to each </a:t>
            </a:r>
            <a:r>
              <a:rPr lang="en-US" altLang="zh-TW" dirty="0" smtClean="0"/>
              <a:t>outcome of </a:t>
            </a:r>
            <a:r>
              <a:rPr lang="en-US" altLang="zh-TW" dirty="0"/>
              <a:t>a </a:t>
            </a:r>
            <a:r>
              <a:rPr lang="en-US" altLang="zh-TW" b="1" dirty="0">
                <a:solidFill>
                  <a:schemeClr val="accent2"/>
                </a:solidFill>
              </a:rPr>
              <a:t>random experiment</a:t>
            </a:r>
            <a:r>
              <a:rPr lang="en-US" altLang="zh-TW" dirty="0"/>
              <a:t> in a sample space.</a:t>
            </a:r>
          </a:p>
          <a:p>
            <a:r>
              <a:rPr lang="en-US" altLang="zh-TW" dirty="0"/>
              <a:t>A </a:t>
            </a:r>
            <a:r>
              <a:rPr lang="en-US" altLang="zh-TW" dirty="0">
                <a:hlinkClick r:id="rId2" action="ppaction://hlinksldjump"/>
              </a:rPr>
              <a:t>random variable</a:t>
            </a:r>
            <a:r>
              <a:rPr lang="en-US" altLang="zh-TW" dirty="0"/>
              <a:t> reflects the aspect of a </a:t>
            </a:r>
            <a:r>
              <a:rPr lang="en-US" altLang="zh-TW" dirty="0">
                <a:hlinkClick r:id="rId3" action="ppaction://hlinksldjump"/>
              </a:rPr>
              <a:t>random experiment</a:t>
            </a:r>
            <a:r>
              <a:rPr lang="en-US" altLang="zh-TW" dirty="0">
                <a:hlinkClick r:id="rId4" action="ppaction://hlinksldjump"/>
              </a:rPr>
              <a:t> </a:t>
            </a:r>
            <a:r>
              <a:rPr lang="en-US" altLang="zh-TW" dirty="0"/>
              <a:t>that is of interest to us.</a:t>
            </a:r>
            <a:endParaRPr lang="zh-TW" altLang="en-US" dirty="0"/>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497750A-186E-4B66-8EB0-E80FB1BD79A1}" type="slidenum">
              <a:rPr kumimoji="1" lang="zh-TW" altLang="en-US">
                <a:effectLst>
                  <a:outerShdw blurRad="38100" dist="38100" dir="2700000" algn="tl">
                    <a:srgbClr val="000000"/>
                  </a:outerShdw>
                </a:effectLst>
                <a:ea typeface="華康細圓體" pitchFamily="49" charset="-120"/>
                <a:cs typeface="+mj-cs"/>
              </a:rPr>
              <a:pPr>
                <a:defRPr/>
              </a:pPr>
              <a:t>30</a:t>
            </a:fld>
            <a:endParaRPr kumimoji="1" lang="en-US" altLang="zh-TW">
              <a:effectLst>
                <a:outerShdw blurRad="38100" dist="38100" dir="2700000" algn="tl">
                  <a:srgbClr val="000000"/>
                </a:outerShdw>
              </a:effectLst>
              <a:ea typeface="華康細圓體" pitchFamily="49" charset="-120"/>
              <a:cs typeface="+mj-cs"/>
            </a:endParaRPr>
          </a:p>
        </p:txBody>
      </p:sp>
      <p:sp>
        <p:nvSpPr>
          <p:cNvPr id="188420" name="Rectangle 4"/>
          <p:cNvSpPr>
            <a:spLocks noGrp="1" noChangeArrowheads="1"/>
          </p:cNvSpPr>
          <p:nvPr>
            <p:ph type="title"/>
          </p:nvPr>
        </p:nvSpPr>
        <p:spPr>
          <a:xfrm>
            <a:off x="395288" y="260648"/>
            <a:ext cx="8424862"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Laws of Expected Value</a:t>
            </a:r>
          </a:p>
        </p:txBody>
      </p:sp>
      <p:sp>
        <p:nvSpPr>
          <p:cNvPr id="188421" name="Rectangle 5"/>
          <p:cNvSpPr>
            <a:spLocks noGrp="1" noChangeArrowheads="1"/>
          </p:cNvSpPr>
          <p:nvPr>
            <p:ph type="body" idx="1"/>
          </p:nvPr>
        </p:nvSpPr>
        <p:spPr>
          <a:xfrm>
            <a:off x="1187624" y="1700808"/>
            <a:ext cx="7272808" cy="4537075"/>
          </a:xfrm>
        </p:spPr>
        <p:txBody>
          <a:bodyPr/>
          <a:lstStyle/>
          <a:p>
            <a:pPr>
              <a:buFont typeface="Wingdings" pitchFamily="2" charset="2"/>
              <a:buNone/>
            </a:pPr>
            <a:r>
              <a:rPr lang="en-US" altLang="zh-TW" sz="4800" dirty="0"/>
              <a:t>Let </a:t>
            </a:r>
            <a:r>
              <a:rPr lang="en-US" altLang="zh-TW" sz="4800" i="1" dirty="0">
                <a:latin typeface="Times New Roman" pitchFamily="18" charset="0"/>
              </a:rPr>
              <a:t>c</a:t>
            </a:r>
            <a:r>
              <a:rPr lang="en-US" altLang="zh-TW" sz="4800" dirty="0"/>
              <a:t> be a constant and </a:t>
            </a:r>
            <a:r>
              <a:rPr lang="en-US" altLang="zh-TW" sz="4800" i="1" dirty="0">
                <a:latin typeface="Times New Roman" pitchFamily="18" charset="0"/>
              </a:rPr>
              <a:t>X</a:t>
            </a:r>
            <a:r>
              <a:rPr lang="en-US" altLang="zh-TW" sz="4800" dirty="0"/>
              <a:t> be a random variable.</a:t>
            </a:r>
          </a:p>
          <a:p>
            <a:pPr marL="914400" indent="-914400">
              <a:buSzPct val="100000"/>
            </a:pPr>
            <a:r>
              <a:rPr lang="en-US" altLang="zh-TW" sz="4800" i="1" dirty="0">
                <a:latin typeface="Times New Roman" pitchFamily="18" charset="0"/>
              </a:rPr>
              <a:t>E</a:t>
            </a:r>
            <a:r>
              <a:rPr lang="en-US" altLang="zh-TW" sz="4800" dirty="0"/>
              <a:t>(</a:t>
            </a:r>
            <a:r>
              <a:rPr lang="en-US" altLang="zh-TW" sz="4800" i="1" dirty="0">
                <a:latin typeface="Times New Roman" pitchFamily="18" charset="0"/>
              </a:rPr>
              <a:t>c</a:t>
            </a:r>
            <a:r>
              <a:rPr lang="en-US" altLang="zh-TW" sz="4800" dirty="0"/>
              <a:t>) = </a:t>
            </a:r>
            <a:r>
              <a:rPr lang="en-US" altLang="zh-TW" sz="4800" i="1" dirty="0">
                <a:latin typeface="Times New Roman" pitchFamily="18" charset="0"/>
              </a:rPr>
              <a:t>c</a:t>
            </a:r>
            <a:endParaRPr lang="en-US" altLang="zh-TW" sz="4800" dirty="0"/>
          </a:p>
          <a:p>
            <a:pPr marL="914400" indent="-914400">
              <a:buSzPct val="100000"/>
            </a:pPr>
            <a:r>
              <a:rPr lang="en-US" altLang="zh-TW" sz="4800" i="1" dirty="0">
                <a:latin typeface="Times New Roman" pitchFamily="18" charset="0"/>
              </a:rPr>
              <a:t>E</a:t>
            </a:r>
            <a:r>
              <a:rPr lang="en-US" altLang="zh-TW" sz="4800" dirty="0"/>
              <a:t>(</a:t>
            </a:r>
            <a:r>
              <a:rPr lang="en-US" altLang="zh-TW" sz="4800" i="1" dirty="0">
                <a:latin typeface="Times New Roman" pitchFamily="18" charset="0"/>
              </a:rPr>
              <a:t>c</a:t>
            </a:r>
            <a:r>
              <a:rPr lang="en-US" altLang="zh-TW" sz="4800" i="1" dirty="0"/>
              <a:t> </a:t>
            </a:r>
            <a:r>
              <a:rPr lang="en-US" altLang="zh-TW" sz="4800" dirty="0"/>
              <a:t>+</a:t>
            </a:r>
            <a:r>
              <a:rPr lang="en-US" altLang="zh-TW" sz="4800" i="1" dirty="0"/>
              <a:t> </a:t>
            </a:r>
            <a:r>
              <a:rPr lang="en-US" altLang="zh-TW" sz="4800" i="1" dirty="0">
                <a:latin typeface="Times New Roman" pitchFamily="18" charset="0"/>
              </a:rPr>
              <a:t>X</a:t>
            </a:r>
            <a:r>
              <a:rPr lang="en-US" altLang="zh-TW" sz="4800" dirty="0"/>
              <a:t>) = </a:t>
            </a:r>
            <a:r>
              <a:rPr lang="en-US" altLang="zh-TW" sz="4800" i="1" dirty="0">
                <a:latin typeface="Times New Roman" pitchFamily="18" charset="0"/>
              </a:rPr>
              <a:t>c</a:t>
            </a:r>
            <a:r>
              <a:rPr lang="en-US" altLang="zh-TW" sz="4800" i="1" dirty="0"/>
              <a:t> </a:t>
            </a:r>
            <a:r>
              <a:rPr lang="en-US" altLang="zh-TW" sz="4800" dirty="0"/>
              <a:t>+</a:t>
            </a:r>
            <a:r>
              <a:rPr lang="en-US" altLang="zh-TW" sz="4800" i="1" dirty="0"/>
              <a:t> </a:t>
            </a:r>
            <a:r>
              <a:rPr lang="en-US" altLang="zh-TW" sz="4800" i="1" dirty="0">
                <a:latin typeface="Times New Roman" pitchFamily="18" charset="0"/>
              </a:rPr>
              <a:t>E</a:t>
            </a:r>
            <a:r>
              <a:rPr lang="en-US" altLang="zh-TW" sz="4800" dirty="0"/>
              <a:t>(</a:t>
            </a:r>
            <a:r>
              <a:rPr lang="en-US" altLang="zh-TW" sz="4800" i="1" dirty="0">
                <a:latin typeface="Times New Roman" pitchFamily="18" charset="0"/>
              </a:rPr>
              <a:t>X</a:t>
            </a:r>
            <a:r>
              <a:rPr lang="en-US" altLang="zh-TW" sz="4800" dirty="0"/>
              <a:t>)</a:t>
            </a:r>
          </a:p>
          <a:p>
            <a:pPr marL="914400" indent="-914400">
              <a:buSzPct val="100000"/>
            </a:pPr>
            <a:r>
              <a:rPr lang="en-US" altLang="zh-TW" sz="4800" i="1" dirty="0">
                <a:latin typeface="Times New Roman" pitchFamily="18" charset="0"/>
              </a:rPr>
              <a:t>E</a:t>
            </a:r>
            <a:r>
              <a:rPr lang="en-US" altLang="zh-TW" sz="4800" dirty="0"/>
              <a:t>(</a:t>
            </a:r>
            <a:r>
              <a:rPr lang="en-US" altLang="zh-TW" sz="4800" i="1" dirty="0" err="1">
                <a:latin typeface="Times New Roman" pitchFamily="18" charset="0"/>
              </a:rPr>
              <a:t>cX</a:t>
            </a:r>
            <a:r>
              <a:rPr lang="en-US" altLang="zh-TW" sz="4800" dirty="0"/>
              <a:t>) = </a:t>
            </a:r>
            <a:r>
              <a:rPr lang="en-US" altLang="zh-TW" sz="4800" i="1" dirty="0">
                <a:latin typeface="Times New Roman" pitchFamily="18" charset="0"/>
              </a:rPr>
              <a:t>c</a:t>
            </a:r>
            <a:r>
              <a:rPr lang="en-US" altLang="zh-TW" sz="4800" i="1" dirty="0"/>
              <a:t> </a:t>
            </a:r>
            <a:r>
              <a:rPr lang="en-US" altLang="zh-TW" sz="4800" i="1" dirty="0">
                <a:latin typeface="Times New Roman" pitchFamily="18" charset="0"/>
              </a:rPr>
              <a:t>E</a:t>
            </a:r>
            <a:r>
              <a:rPr lang="en-US" altLang="zh-TW" sz="4800" dirty="0"/>
              <a:t>(</a:t>
            </a:r>
            <a:r>
              <a:rPr lang="en-US" altLang="zh-TW" sz="4800" i="1" dirty="0">
                <a:latin typeface="Times New Roman" pitchFamily="18" charset="0"/>
              </a:rPr>
              <a:t>X</a:t>
            </a:r>
            <a:r>
              <a:rPr lang="en-US" altLang="zh-TW" sz="4800" dirty="0"/>
              <a:t>)</a:t>
            </a:r>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Example</a:t>
            </a:r>
          </a:p>
        </p:txBody>
      </p:sp>
      <p:sp>
        <p:nvSpPr>
          <p:cNvPr id="34819" name="Rectangle 3"/>
          <p:cNvSpPr>
            <a:spLocks noGrp="1" noChangeArrowheads="1"/>
          </p:cNvSpPr>
          <p:nvPr>
            <p:ph type="body" idx="1"/>
          </p:nvPr>
        </p:nvSpPr>
        <p:spPr>
          <a:xfrm>
            <a:off x="179512" y="1268760"/>
            <a:ext cx="8784976" cy="4862165"/>
          </a:xfrm>
        </p:spPr>
        <p:txBody>
          <a:bodyPr/>
          <a:lstStyle/>
          <a:p>
            <a:pPr>
              <a:buNone/>
            </a:pPr>
            <a:r>
              <a:rPr lang="en-US" altLang="zh-TW" dirty="0" smtClean="0"/>
              <a:t>Monthly sales have a mean (</a:t>
            </a:r>
            <a:r>
              <a:rPr lang="en-US" altLang="zh-TW" dirty="0" smtClean="0">
                <a:latin typeface="Symbol" panose="05050102010706020507" pitchFamily="18" charset="2"/>
              </a:rPr>
              <a:t>m</a:t>
            </a:r>
            <a:r>
              <a:rPr lang="en-US" altLang="zh-TW" dirty="0" smtClean="0"/>
              <a:t>) of $25,000 and a standard deviation (</a:t>
            </a:r>
            <a:r>
              <a:rPr lang="en-US" altLang="zh-TW" dirty="0" smtClean="0">
                <a:latin typeface="Symbol" panose="05050102010706020507" pitchFamily="18" charset="2"/>
              </a:rPr>
              <a:t>s</a:t>
            </a:r>
            <a:r>
              <a:rPr lang="en-US" altLang="zh-TW" dirty="0" smtClean="0"/>
              <a:t>) of $4,000. Profits are calculated by multiplying sales by 30% and subtracting fixed costs of $6,000. Please find the </a:t>
            </a:r>
            <a:r>
              <a:rPr lang="en-US" altLang="zh-TW" b="1" dirty="0" smtClean="0">
                <a:solidFill>
                  <a:schemeClr val="accent2"/>
                </a:solidFill>
              </a:rPr>
              <a:t>mean monthly profit</a:t>
            </a:r>
            <a:r>
              <a:rPr lang="en-US" altLang="zh-TW" dirty="0" smtClean="0"/>
              <a:t>.</a:t>
            </a:r>
          </a:p>
        </p:txBody>
      </p:sp>
      <p:sp>
        <p:nvSpPr>
          <p:cNvPr id="3482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TW" sz="1400" b="1">
                <a:latin typeface="Tahoma" pitchFamily="34" charset="0"/>
                <a:ea typeface="新細明體" charset="-120"/>
                <a:cs typeface="Tahoma" pitchFamily="34" charset="0"/>
              </a:rPr>
              <a:t>0</a:t>
            </a:r>
          </a:p>
        </p:txBody>
      </p:sp>
      <p:sp>
        <p:nvSpPr>
          <p:cNvPr id="9" name="日期版面配置區 3"/>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497750A-186E-4B66-8EB0-E80FB1BD79A1}" type="slidenum">
              <a:rPr kumimoji="1" lang="zh-TW" altLang="en-US">
                <a:effectLst>
                  <a:outerShdw blurRad="38100" dist="38100" dir="2700000" algn="tl">
                    <a:srgbClr val="000000"/>
                  </a:outerShdw>
                </a:effectLst>
                <a:ea typeface="華康細圓體" pitchFamily="49" charset="-120"/>
                <a:cs typeface="+mj-cs"/>
              </a:rPr>
              <a:pPr>
                <a:defRPr/>
              </a:pPr>
              <a:t>31</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Solution   1/2</a:t>
            </a:r>
          </a:p>
        </p:txBody>
      </p:sp>
      <p:sp>
        <p:nvSpPr>
          <p:cNvPr id="34819" name="Rectangle 3"/>
          <p:cNvSpPr>
            <a:spLocks noGrp="1" noChangeArrowheads="1"/>
          </p:cNvSpPr>
          <p:nvPr>
            <p:ph type="body" idx="1"/>
          </p:nvPr>
        </p:nvSpPr>
        <p:spPr>
          <a:xfrm>
            <a:off x="395536" y="1628800"/>
            <a:ext cx="8435280" cy="4680520"/>
          </a:xfrm>
        </p:spPr>
        <p:txBody>
          <a:bodyPr/>
          <a:lstStyle/>
          <a:p>
            <a:pPr>
              <a:buNone/>
            </a:pPr>
            <a:r>
              <a:rPr lang="en-US" altLang="zh-TW" dirty="0" smtClean="0"/>
              <a:t>Describe the problem statement in algebraic terms:</a:t>
            </a:r>
          </a:p>
          <a:p>
            <a:pPr>
              <a:buNone/>
            </a:pPr>
            <a:r>
              <a:rPr lang="en-US" altLang="zh-TW" dirty="0" smtClean="0"/>
              <a:t>Sales have a mean of $25,000 </a:t>
            </a:r>
            <a:r>
              <a:rPr lang="en-US" altLang="zh-TW" dirty="0" smtClean="0">
                <a:sym typeface="Wingdings" pitchFamily="2" charset="2"/>
              </a:rPr>
              <a:t> </a:t>
            </a:r>
            <a:r>
              <a:rPr lang="en-US" altLang="zh-TW" sz="4800" dirty="0" err="1" smtClean="0">
                <a:latin typeface="Symbol" panose="05050102010706020507" pitchFamily="18" charset="2"/>
                <a:sym typeface="Wingdings" pitchFamily="2" charset="2"/>
              </a:rPr>
              <a:t>m</a:t>
            </a:r>
            <a:r>
              <a:rPr lang="en-US" altLang="zh-TW" sz="4800" baseline="-25000" dirty="0" err="1" smtClean="0">
                <a:sym typeface="Wingdings" pitchFamily="2" charset="2"/>
              </a:rPr>
              <a:t>Sales</a:t>
            </a:r>
            <a:r>
              <a:rPr lang="en-US" altLang="zh-TW" dirty="0" smtClean="0">
                <a:sym typeface="Wingdings" pitchFamily="2" charset="2"/>
              </a:rPr>
              <a:t> = E(Sales) = 25,000</a:t>
            </a:r>
          </a:p>
          <a:p>
            <a:pPr>
              <a:buNone/>
            </a:pPr>
            <a:r>
              <a:rPr lang="en-US" altLang="zh-TW" dirty="0" smtClean="0"/>
              <a:t>Profits are calculated by… </a:t>
            </a:r>
            <a:r>
              <a:rPr lang="en-US" altLang="zh-TW" dirty="0" smtClean="0">
                <a:sym typeface="Wingdings" pitchFamily="2" charset="2"/>
              </a:rPr>
              <a:t> Profit = .30(Sales) – 6,000</a:t>
            </a:r>
            <a:endParaRPr lang="en-US" altLang="zh-TW" dirty="0" smtClean="0"/>
          </a:p>
        </p:txBody>
      </p:sp>
      <p:sp>
        <p:nvSpPr>
          <p:cNvPr id="3482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TW" sz="1400" b="1">
                <a:latin typeface="Tahoma" pitchFamily="34" charset="0"/>
                <a:ea typeface="新細明體" charset="-120"/>
                <a:cs typeface="Tahoma" pitchFamily="34" charset="0"/>
              </a:rPr>
              <a:t>0</a:t>
            </a:r>
          </a:p>
        </p:txBody>
      </p:sp>
      <p:sp>
        <p:nvSpPr>
          <p:cNvPr id="10" name="日期版面配置區 3"/>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497750A-186E-4B66-8EB0-E80FB1BD79A1}" type="slidenum">
              <a:rPr kumimoji="1" lang="zh-TW" altLang="en-US">
                <a:effectLst>
                  <a:outerShdw blurRad="38100" dist="38100" dir="2700000" algn="tl">
                    <a:srgbClr val="000000"/>
                  </a:outerShdw>
                </a:effectLst>
                <a:ea typeface="華康細圓體" pitchFamily="49" charset="-120"/>
                <a:cs typeface="+mj-cs"/>
              </a:rPr>
              <a:pPr>
                <a:defRPr/>
              </a:pPr>
              <a:t>32</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left)">
                                      <p:cBhvr>
                                        <p:cTn id="1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Solution    2/2</a:t>
            </a:r>
          </a:p>
        </p:txBody>
      </p:sp>
      <p:sp>
        <p:nvSpPr>
          <p:cNvPr id="35843" name="Rectangle 3"/>
          <p:cNvSpPr>
            <a:spLocks noGrp="1" noChangeArrowheads="1"/>
          </p:cNvSpPr>
          <p:nvPr>
            <p:ph type="body" idx="1"/>
          </p:nvPr>
        </p:nvSpPr>
        <p:spPr>
          <a:xfrm>
            <a:off x="216024" y="1412776"/>
            <a:ext cx="8748464" cy="4896544"/>
          </a:xfrm>
        </p:spPr>
        <p:txBody>
          <a:bodyPr/>
          <a:lstStyle/>
          <a:p>
            <a:pPr>
              <a:buNone/>
            </a:pPr>
            <a:r>
              <a:rPr lang="en-US" altLang="zh-TW" dirty="0" smtClean="0"/>
              <a:t>E(Profit) = E[.30(Sales) – 6,000]	</a:t>
            </a:r>
          </a:p>
          <a:p>
            <a:pPr>
              <a:buNone/>
            </a:pPr>
            <a:r>
              <a:rPr lang="en-US" altLang="zh-TW" dirty="0" smtClean="0"/>
              <a:t>=E[.30(Sales)]–6,000 [by rule #2]</a:t>
            </a:r>
          </a:p>
          <a:p>
            <a:pPr>
              <a:buNone/>
            </a:pPr>
            <a:r>
              <a:rPr lang="en-US" altLang="zh-TW" dirty="0" smtClean="0"/>
              <a:t>=.30E(Sales) – 6,000	[by rule #3]</a:t>
            </a:r>
          </a:p>
          <a:p>
            <a:pPr>
              <a:buNone/>
            </a:pPr>
            <a:r>
              <a:rPr lang="en-US" altLang="zh-TW" dirty="0" smtClean="0"/>
              <a:t>=.30(25,000) – 6,000 = 1,500</a:t>
            </a:r>
          </a:p>
          <a:p>
            <a:pPr>
              <a:buNone/>
            </a:pPr>
            <a:r>
              <a:rPr lang="en-US" altLang="zh-TW" dirty="0" smtClean="0"/>
              <a:t>Thus, the mean monthly profit is $1,500</a:t>
            </a:r>
          </a:p>
        </p:txBody>
      </p:sp>
      <p:sp>
        <p:nvSpPr>
          <p:cNvPr id="3584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TW" sz="1400" b="1">
                <a:latin typeface="Tahoma" pitchFamily="34" charset="0"/>
                <a:ea typeface="新細明體" charset="-120"/>
                <a:cs typeface="Tahoma" pitchFamily="34" charset="0"/>
              </a:rPr>
              <a:t>0</a:t>
            </a:r>
          </a:p>
        </p:txBody>
      </p:sp>
      <p:sp>
        <p:nvSpPr>
          <p:cNvPr id="10" name="日期版面配置區 3"/>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497750A-186E-4B66-8EB0-E80FB1BD79A1}" type="slidenum">
              <a:rPr kumimoji="1" lang="zh-TW" altLang="en-US">
                <a:effectLst>
                  <a:outerShdw blurRad="38100" dist="38100" dir="2700000" algn="tl">
                    <a:srgbClr val="000000"/>
                  </a:outerShdw>
                </a:effectLst>
                <a:ea typeface="華康細圓體" pitchFamily="49" charset="-120"/>
                <a:cs typeface="+mj-cs"/>
              </a:rPr>
              <a:pPr>
                <a:defRPr/>
              </a:pPr>
              <a:t>33</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left)">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wipe(left)">
                                      <p:cBhvr>
                                        <p:cTn id="22" dur="500"/>
                                        <p:tgtEl>
                                          <p:spTgt spid="35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Effect transition="in" filter="wipe(left)">
                                      <p:cBhvr>
                                        <p:cTn id="27"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AA39E0C-9FE7-40F4-A3C9-4C11F48DBA00}" type="slidenum">
              <a:rPr kumimoji="1" lang="zh-TW" altLang="en-US">
                <a:effectLst>
                  <a:outerShdw blurRad="38100" dist="38100" dir="2700000" algn="tl">
                    <a:srgbClr val="000000"/>
                  </a:outerShdw>
                </a:effectLst>
                <a:ea typeface="華康細圓體" pitchFamily="49" charset="-120"/>
                <a:cs typeface="+mj-cs"/>
              </a:rPr>
              <a:pPr>
                <a:defRPr/>
              </a:pPr>
              <a:t>34</a:t>
            </a:fld>
            <a:endParaRPr kumimoji="1" lang="en-US" altLang="zh-TW">
              <a:effectLst>
                <a:outerShdw blurRad="38100" dist="38100" dir="2700000" algn="tl">
                  <a:srgbClr val="000000"/>
                </a:outerShdw>
              </a:effectLst>
              <a:ea typeface="華康細圓體" pitchFamily="49" charset="-120"/>
              <a:cs typeface="+mj-cs"/>
            </a:endParaRPr>
          </a:p>
        </p:txBody>
      </p:sp>
      <p:sp>
        <p:nvSpPr>
          <p:cNvPr id="193540" name="Rectangle 4"/>
          <p:cNvSpPr>
            <a:spLocks noGrp="1" noChangeArrowheads="1"/>
          </p:cNvSpPr>
          <p:nvPr>
            <p:ph type="title"/>
          </p:nvPr>
        </p:nvSpPr>
        <p:spPr>
          <a:xfrm>
            <a:off x="395288" y="260648"/>
            <a:ext cx="8462962"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Laws of Variance</a:t>
            </a:r>
          </a:p>
        </p:txBody>
      </p:sp>
      <p:sp>
        <p:nvSpPr>
          <p:cNvPr id="193541" name="Rectangle 5"/>
          <p:cNvSpPr>
            <a:spLocks noGrp="1" noChangeArrowheads="1"/>
          </p:cNvSpPr>
          <p:nvPr>
            <p:ph type="body" idx="1"/>
          </p:nvPr>
        </p:nvSpPr>
        <p:spPr>
          <a:xfrm>
            <a:off x="755576" y="1628775"/>
            <a:ext cx="7923287" cy="4619625"/>
          </a:xfrm>
        </p:spPr>
        <p:txBody>
          <a:bodyPr/>
          <a:lstStyle/>
          <a:p>
            <a:pPr>
              <a:buFont typeface="Wingdings" pitchFamily="2" charset="2"/>
              <a:buNone/>
            </a:pPr>
            <a:r>
              <a:rPr lang="en-US" altLang="zh-TW" sz="4800" dirty="0"/>
              <a:t>Let </a:t>
            </a:r>
            <a:r>
              <a:rPr lang="en-US" altLang="zh-TW" sz="4800" i="1" dirty="0">
                <a:latin typeface="Times New Roman" pitchFamily="18" charset="0"/>
              </a:rPr>
              <a:t>c</a:t>
            </a:r>
            <a:r>
              <a:rPr lang="en-US" altLang="zh-TW" sz="4800" dirty="0"/>
              <a:t> be a constant and </a:t>
            </a:r>
            <a:r>
              <a:rPr lang="en-US" altLang="zh-TW" sz="4800" i="1" dirty="0">
                <a:latin typeface="Times New Roman" pitchFamily="18" charset="0"/>
              </a:rPr>
              <a:t>X</a:t>
            </a:r>
            <a:r>
              <a:rPr lang="en-US" altLang="zh-TW" sz="4800" dirty="0"/>
              <a:t> be a random variable.</a:t>
            </a:r>
            <a:endParaRPr lang="en-US" altLang="zh-TW" sz="4800" i="1" dirty="0">
              <a:latin typeface="Times New Roman" pitchFamily="18" charset="0"/>
            </a:endParaRPr>
          </a:p>
          <a:p>
            <a:pPr marL="914400" indent="-914400">
              <a:buSzPct val="100000"/>
            </a:pPr>
            <a:r>
              <a:rPr lang="en-US" altLang="zh-TW" sz="4800" i="1" dirty="0" err="1">
                <a:latin typeface="Times New Roman" pitchFamily="18" charset="0"/>
              </a:rPr>
              <a:t>Var</a:t>
            </a:r>
            <a:r>
              <a:rPr lang="en-US" altLang="zh-TW" sz="4800" dirty="0"/>
              <a:t>(</a:t>
            </a:r>
            <a:r>
              <a:rPr lang="en-US" altLang="zh-TW" sz="4800" i="1" dirty="0">
                <a:latin typeface="Times New Roman" pitchFamily="18" charset="0"/>
              </a:rPr>
              <a:t>c</a:t>
            </a:r>
            <a:r>
              <a:rPr lang="en-US" altLang="zh-TW" sz="4800" dirty="0"/>
              <a:t>) = </a:t>
            </a:r>
            <a:r>
              <a:rPr lang="en-US" altLang="zh-TW" sz="4800" i="1" dirty="0">
                <a:latin typeface="Times New Roman" pitchFamily="18" charset="0"/>
              </a:rPr>
              <a:t>0</a:t>
            </a:r>
            <a:r>
              <a:rPr lang="en-US" altLang="zh-TW" sz="4800" dirty="0"/>
              <a:t> </a:t>
            </a:r>
          </a:p>
          <a:p>
            <a:pPr marL="914400" indent="-914400">
              <a:buSzPct val="100000"/>
            </a:pPr>
            <a:r>
              <a:rPr lang="en-US" altLang="zh-TW" sz="4800" i="1" dirty="0" err="1">
                <a:latin typeface="Times New Roman" pitchFamily="18" charset="0"/>
              </a:rPr>
              <a:t>Var</a:t>
            </a:r>
            <a:r>
              <a:rPr lang="en-US" altLang="zh-TW" sz="4800" dirty="0"/>
              <a:t>(</a:t>
            </a:r>
            <a:r>
              <a:rPr lang="en-US" altLang="zh-TW" sz="4800" i="1" dirty="0" err="1">
                <a:latin typeface="Times New Roman" pitchFamily="18" charset="0"/>
              </a:rPr>
              <a:t>cX</a:t>
            </a:r>
            <a:r>
              <a:rPr lang="en-US" altLang="zh-TW" sz="4800" dirty="0"/>
              <a:t>) = </a:t>
            </a:r>
            <a:r>
              <a:rPr lang="en-US" altLang="zh-TW" sz="4800" i="1" dirty="0">
                <a:latin typeface="Times New Roman" pitchFamily="18" charset="0"/>
              </a:rPr>
              <a:t>c</a:t>
            </a:r>
            <a:r>
              <a:rPr lang="en-US" altLang="zh-TW" sz="4800" i="1" baseline="30000" dirty="0">
                <a:latin typeface="Times New Roman" pitchFamily="18" charset="0"/>
              </a:rPr>
              <a:t>2</a:t>
            </a:r>
            <a:r>
              <a:rPr lang="en-US" altLang="zh-TW" sz="4800" i="1" baseline="30000" dirty="0"/>
              <a:t> </a:t>
            </a:r>
            <a:r>
              <a:rPr lang="en-US" altLang="zh-TW" sz="4800" i="1" dirty="0" err="1">
                <a:latin typeface="Times New Roman" pitchFamily="18" charset="0"/>
              </a:rPr>
              <a:t>Var</a:t>
            </a:r>
            <a:r>
              <a:rPr lang="en-US" altLang="zh-TW" sz="4800" dirty="0"/>
              <a:t>(</a:t>
            </a:r>
            <a:r>
              <a:rPr lang="en-US" altLang="zh-TW" sz="4800" i="1" dirty="0">
                <a:latin typeface="Times New Roman" pitchFamily="18" charset="0"/>
              </a:rPr>
              <a:t>X</a:t>
            </a:r>
            <a:r>
              <a:rPr lang="en-US" altLang="zh-TW" sz="4800" dirty="0"/>
              <a:t>)</a:t>
            </a:r>
          </a:p>
          <a:p>
            <a:pPr marL="914400" indent="-914400">
              <a:buSzPct val="100000"/>
            </a:pPr>
            <a:r>
              <a:rPr lang="en-US" altLang="zh-TW" sz="4800" i="1" dirty="0" err="1">
                <a:latin typeface="Times New Roman" pitchFamily="18" charset="0"/>
              </a:rPr>
              <a:t>Var</a:t>
            </a:r>
            <a:r>
              <a:rPr lang="en-US" altLang="zh-TW" sz="4800" dirty="0"/>
              <a:t>(</a:t>
            </a:r>
            <a:r>
              <a:rPr lang="en-US" altLang="zh-TW" sz="4800" i="1" dirty="0">
                <a:latin typeface="Times New Roman" pitchFamily="18" charset="0"/>
              </a:rPr>
              <a:t>X</a:t>
            </a:r>
            <a:r>
              <a:rPr lang="en-US" altLang="zh-TW" sz="4800" i="1" dirty="0"/>
              <a:t> </a:t>
            </a:r>
            <a:r>
              <a:rPr lang="en-US" altLang="zh-TW" sz="4800" dirty="0"/>
              <a:t>+</a:t>
            </a:r>
            <a:r>
              <a:rPr lang="en-US" altLang="zh-TW" sz="4800" i="1" dirty="0"/>
              <a:t> </a:t>
            </a:r>
            <a:r>
              <a:rPr lang="en-US" altLang="zh-TW" sz="4800" i="1" dirty="0">
                <a:latin typeface="Times New Roman" pitchFamily="18" charset="0"/>
              </a:rPr>
              <a:t>c</a:t>
            </a:r>
            <a:r>
              <a:rPr lang="en-US" altLang="zh-TW" sz="4800" dirty="0"/>
              <a:t>) = </a:t>
            </a:r>
            <a:r>
              <a:rPr lang="en-US" altLang="zh-TW" sz="4800" i="1" dirty="0" err="1">
                <a:latin typeface="Times New Roman" pitchFamily="18" charset="0"/>
              </a:rPr>
              <a:t>Var</a:t>
            </a:r>
            <a:r>
              <a:rPr lang="en-US" altLang="zh-TW" sz="4800" dirty="0"/>
              <a:t>(</a:t>
            </a:r>
            <a:r>
              <a:rPr lang="en-US" altLang="zh-TW" sz="4800" i="1" dirty="0">
                <a:latin typeface="Times New Roman" pitchFamily="18" charset="0"/>
              </a:rPr>
              <a:t>X</a:t>
            </a:r>
            <a:r>
              <a:rPr lang="en-US" altLang="zh-TW" sz="4800" dirty="0"/>
              <a:t>)</a:t>
            </a:r>
          </a:p>
        </p:txBody>
      </p:sp>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Example</a:t>
            </a:r>
          </a:p>
        </p:txBody>
      </p:sp>
      <p:sp>
        <p:nvSpPr>
          <p:cNvPr id="34819" name="Rectangle 3"/>
          <p:cNvSpPr>
            <a:spLocks noGrp="1" noChangeArrowheads="1"/>
          </p:cNvSpPr>
          <p:nvPr>
            <p:ph type="body" idx="1"/>
          </p:nvPr>
        </p:nvSpPr>
        <p:spPr>
          <a:xfrm>
            <a:off x="435343" y="1174002"/>
            <a:ext cx="8507288" cy="5472608"/>
          </a:xfrm>
        </p:spPr>
        <p:txBody>
          <a:bodyPr/>
          <a:lstStyle/>
          <a:p>
            <a:pPr>
              <a:buNone/>
            </a:pPr>
            <a:r>
              <a:rPr lang="en-US" altLang="zh-TW" dirty="0" smtClean="0"/>
              <a:t>Monthly sales have a mean (</a:t>
            </a:r>
            <a:r>
              <a:rPr lang="en-US" altLang="zh-TW" dirty="0" smtClean="0">
                <a:latin typeface="Symbol" panose="05050102010706020507" pitchFamily="18" charset="2"/>
              </a:rPr>
              <a:t>m</a:t>
            </a:r>
            <a:r>
              <a:rPr lang="en-US" altLang="zh-TW" dirty="0" smtClean="0"/>
              <a:t>) of $25,000 and a standard deviation (</a:t>
            </a:r>
            <a:r>
              <a:rPr lang="en-US" altLang="zh-TW" dirty="0" smtClean="0">
                <a:latin typeface="Symbol" panose="05050102010706020507" pitchFamily="18" charset="2"/>
              </a:rPr>
              <a:t>s</a:t>
            </a:r>
            <a:r>
              <a:rPr lang="en-US" altLang="zh-TW" dirty="0" smtClean="0"/>
              <a:t>) of $4,000. Profits are calculated by multiplying sales by 30% and subtracting fixed costs of $6,000. </a:t>
            </a:r>
            <a:r>
              <a:rPr lang="en-US" altLang="zh-TW" dirty="0"/>
              <a:t>Please find the </a:t>
            </a:r>
            <a:r>
              <a:rPr lang="en-US" altLang="zh-TW" b="1" dirty="0">
                <a:solidFill>
                  <a:schemeClr val="accent2"/>
                </a:solidFill>
              </a:rPr>
              <a:t>standard deviation of monthly profits</a:t>
            </a:r>
            <a:r>
              <a:rPr lang="en-US" altLang="zh-TW" dirty="0"/>
              <a:t>.</a:t>
            </a:r>
          </a:p>
          <a:p>
            <a:pPr>
              <a:buNone/>
            </a:pPr>
            <a:endParaRPr lang="en-US" altLang="zh-TW" dirty="0" smtClean="0"/>
          </a:p>
        </p:txBody>
      </p:sp>
      <p:sp>
        <p:nvSpPr>
          <p:cNvPr id="3482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TW" sz="1400" b="1">
                <a:latin typeface="Tahoma" pitchFamily="34" charset="0"/>
                <a:ea typeface="新細明體" charset="-120"/>
                <a:cs typeface="Tahoma" pitchFamily="34" charset="0"/>
              </a:rPr>
              <a:t>0</a:t>
            </a:r>
          </a:p>
        </p:txBody>
      </p:sp>
      <p:sp>
        <p:nvSpPr>
          <p:cNvPr id="9" name="日期版面配置區 3"/>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497750A-186E-4B66-8EB0-E80FB1BD79A1}" type="slidenum">
              <a:rPr kumimoji="1" lang="zh-TW" altLang="en-US">
                <a:effectLst>
                  <a:outerShdw blurRad="38100" dist="38100" dir="2700000" algn="tl">
                    <a:srgbClr val="000000"/>
                  </a:outerShdw>
                </a:effectLst>
                <a:ea typeface="華康細圓體" pitchFamily="49" charset="-120"/>
                <a:cs typeface="+mj-cs"/>
              </a:rPr>
              <a:pPr>
                <a:defRPr/>
              </a:pPr>
              <a:t>35</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extLst>
      <p:ext uri="{BB962C8B-B14F-4D97-AF65-F5344CB8AC3E}">
        <p14:creationId xmlns:p14="http://schemas.microsoft.com/office/powerpoint/2010/main" val="2209359037"/>
      </p:ext>
    </p:extLst>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Solution   1/3</a:t>
            </a:r>
          </a:p>
        </p:txBody>
      </p:sp>
      <p:sp>
        <p:nvSpPr>
          <p:cNvPr id="37891" name="Rectangle 3"/>
          <p:cNvSpPr>
            <a:spLocks noGrp="1" noChangeArrowheads="1"/>
          </p:cNvSpPr>
          <p:nvPr>
            <p:ph type="body" idx="1"/>
          </p:nvPr>
        </p:nvSpPr>
        <p:spPr>
          <a:xfrm>
            <a:off x="89756" y="1315340"/>
            <a:ext cx="8964488" cy="3672408"/>
          </a:xfrm>
        </p:spPr>
        <p:txBody>
          <a:bodyPr/>
          <a:lstStyle/>
          <a:p>
            <a:pPr>
              <a:buNone/>
            </a:pPr>
            <a:r>
              <a:rPr lang="en-US" altLang="zh-TW" dirty="0" smtClean="0"/>
              <a:t>Sales have a standard deviation (</a:t>
            </a:r>
            <a:r>
              <a:rPr lang="en-US" altLang="zh-TW" dirty="0" smtClean="0">
                <a:latin typeface="Symbol" panose="05050102010706020507" pitchFamily="18" charset="2"/>
              </a:rPr>
              <a:t>s</a:t>
            </a:r>
            <a:r>
              <a:rPr lang="en-US" altLang="zh-TW" dirty="0" smtClean="0"/>
              <a:t>) of $4,000 </a:t>
            </a:r>
            <a:r>
              <a:rPr lang="en-US" altLang="zh-TW" dirty="0" smtClean="0">
                <a:sym typeface="Wingdings" pitchFamily="2" charset="2"/>
              </a:rPr>
              <a:t> </a:t>
            </a:r>
            <a:r>
              <a:rPr lang="en-US" altLang="zh-TW" i="1" dirty="0" err="1" smtClean="0">
                <a:latin typeface="Times New Roman" panose="02020603050405020304" pitchFamily="18" charset="0"/>
                <a:cs typeface="Times New Roman" panose="02020603050405020304" pitchFamily="18" charset="0"/>
                <a:sym typeface="Wingdings" pitchFamily="2" charset="2"/>
              </a:rPr>
              <a:t>Var</a:t>
            </a:r>
            <a:r>
              <a:rPr lang="en-US" altLang="zh-TW" dirty="0" smtClean="0">
                <a:sym typeface="Wingdings" pitchFamily="2" charset="2"/>
              </a:rPr>
              <a:t>(Sales) = 4,000</a:t>
            </a:r>
            <a:r>
              <a:rPr lang="en-US" altLang="zh-TW" baseline="30000" dirty="0" smtClean="0">
                <a:sym typeface="Wingdings" pitchFamily="2" charset="2"/>
              </a:rPr>
              <a:t>2</a:t>
            </a:r>
            <a:r>
              <a:rPr lang="en-US" altLang="zh-TW" dirty="0" smtClean="0">
                <a:sym typeface="Wingdings" pitchFamily="2" charset="2"/>
              </a:rPr>
              <a:t> = 16,000,000 (remember the relationship between standard deviation and variance             </a:t>
            </a:r>
            <a:r>
              <a:rPr lang="en-US" altLang="zh-TW" dirty="0" smtClean="0">
                <a:sym typeface="Wingdings" pitchFamily="2" charset="2"/>
              </a:rPr>
              <a:t>)</a:t>
            </a:r>
            <a:endParaRPr lang="en-US" altLang="zh-TW" dirty="0" smtClean="0">
              <a:sym typeface="Wingdings" pitchFamily="2" charset="2"/>
            </a:endParaRPr>
          </a:p>
        </p:txBody>
      </p:sp>
      <p:sp>
        <p:nvSpPr>
          <p:cNvPr id="3789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TW" sz="1400" b="1">
                <a:latin typeface="Tahoma" pitchFamily="34" charset="0"/>
                <a:ea typeface="新細明體" charset="-120"/>
                <a:cs typeface="Tahoma" pitchFamily="34" charset="0"/>
              </a:rPr>
              <a:t>0</a:t>
            </a:r>
          </a:p>
        </p:txBody>
      </p:sp>
      <p:graphicFrame>
        <p:nvGraphicFramePr>
          <p:cNvPr id="502786" name="Object 2"/>
          <p:cNvGraphicFramePr>
            <a:graphicFrameLocks noChangeAspect="1"/>
          </p:cNvGraphicFramePr>
          <p:nvPr>
            <p:extLst>
              <p:ext uri="{D42A27DB-BD31-4B8C-83A1-F6EECF244321}">
                <p14:modId xmlns:p14="http://schemas.microsoft.com/office/powerpoint/2010/main" val="588836556"/>
              </p:ext>
            </p:extLst>
          </p:nvPr>
        </p:nvGraphicFramePr>
        <p:xfrm>
          <a:off x="6372200" y="3933056"/>
          <a:ext cx="2016224" cy="892219"/>
        </p:xfrm>
        <a:graphic>
          <a:graphicData uri="http://schemas.openxmlformats.org/presentationml/2006/ole">
            <mc:AlternateContent xmlns:mc="http://schemas.openxmlformats.org/markup-compatibility/2006">
              <mc:Choice xmlns:v="urn:schemas-microsoft-com:vml" Requires="v">
                <p:oleObj spid="_x0000_s502835" name="方程式" r:id="rId5" imgW="571320" imgH="253800" progId="Equation.3">
                  <p:embed/>
                </p:oleObj>
              </mc:Choice>
              <mc:Fallback>
                <p:oleObj name="方程式" r:id="rId5" imgW="57132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3933056"/>
                        <a:ext cx="2016224" cy="892219"/>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2" name="日期版面配置區 3"/>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AA39E0C-9FE7-40F4-A3C9-4C11F48DBA00}" type="slidenum">
              <a:rPr kumimoji="1" lang="zh-TW" altLang="en-US">
                <a:effectLst>
                  <a:outerShdw blurRad="38100" dist="38100" dir="2700000" algn="tl">
                    <a:srgbClr val="000000"/>
                  </a:outerShdw>
                </a:effectLst>
                <a:ea typeface="華康細圓體" pitchFamily="49" charset="-120"/>
                <a:cs typeface="+mj-cs"/>
              </a:rPr>
              <a:pPr>
                <a:defRPr/>
              </a:pPr>
              <a:t>36</a:t>
            </a:fld>
            <a:endParaRPr kumimoji="1" lang="en-US" altLang="zh-TW">
              <a:effectLst>
                <a:outerShdw blurRad="38100" dist="38100" dir="2700000" algn="tl">
                  <a:srgbClr val="000000"/>
                </a:outerShdw>
              </a:effectLst>
              <a:ea typeface="華康細圓體" pitchFamily="49" charset="-120"/>
              <a:cs typeface="+mj-cs"/>
            </a:endParaRPr>
          </a:p>
        </p:txBody>
      </p:sp>
      <p:sp>
        <p:nvSpPr>
          <p:cNvPr id="8" name="Rectangle 3"/>
          <p:cNvSpPr txBox="1">
            <a:spLocks noChangeArrowheads="1"/>
          </p:cNvSpPr>
          <p:nvPr/>
        </p:nvSpPr>
        <p:spPr bwMode="auto">
          <a:xfrm>
            <a:off x="693204" y="4844898"/>
            <a:ext cx="7787208" cy="15559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5000"/>
              <a:buFont typeface="Wingdings" pitchFamily="2" charset="2"/>
              <a:buChar char="n"/>
              <a:defRPr kumimoji="1" sz="4400">
                <a:solidFill>
                  <a:schemeClr val="tx1"/>
                </a:solidFill>
                <a:effectLst>
                  <a:outerShdw blurRad="38100" dist="38100" dir="2700000" algn="tl">
                    <a:srgbClr val="000000"/>
                  </a:outerShdw>
                </a:effectLst>
                <a:latin typeface="+mn-lt"/>
                <a:ea typeface="+mn-ea"/>
              </a:defRPr>
            </a:lvl9pPr>
          </a:lstStyle>
          <a:p>
            <a:pPr>
              <a:buFont typeface="Wingdings" pitchFamily="2" charset="2"/>
              <a:buNone/>
            </a:pPr>
            <a:r>
              <a:rPr lang="en-US" altLang="zh-TW" kern="0" dirty="0" smtClean="0"/>
              <a:t>Profits are calculated by… </a:t>
            </a:r>
            <a:r>
              <a:rPr lang="en-US" altLang="zh-TW" kern="0" dirty="0" smtClean="0">
                <a:sym typeface="Wingdings" pitchFamily="2" charset="2"/>
              </a:rPr>
              <a:t> </a:t>
            </a:r>
          </a:p>
          <a:p>
            <a:pPr>
              <a:buFont typeface="Wingdings" pitchFamily="2" charset="2"/>
              <a:buNone/>
            </a:pPr>
            <a:r>
              <a:rPr lang="en-US" altLang="zh-TW" kern="0" dirty="0" smtClean="0">
                <a:sym typeface="Wingdings" pitchFamily="2" charset="2"/>
              </a:rPr>
              <a:t>Profit = .30(Sales) – 6,000</a:t>
            </a:r>
            <a:endParaRPr lang="en-US" altLang="zh-TW" kern="0" dirty="0" smtClean="0"/>
          </a:p>
        </p:txBody>
      </p:sp>
    </p:spTree>
    <p:custDataLst>
      <p:tags r:id="rId2"/>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Solution   2/3</a:t>
            </a:r>
          </a:p>
        </p:txBody>
      </p:sp>
      <p:sp>
        <p:nvSpPr>
          <p:cNvPr id="38915" name="Rectangle 3"/>
          <p:cNvSpPr>
            <a:spLocks noGrp="1" noChangeArrowheads="1"/>
          </p:cNvSpPr>
          <p:nvPr>
            <p:ph type="body" idx="1"/>
          </p:nvPr>
        </p:nvSpPr>
        <p:spPr>
          <a:xfrm>
            <a:off x="251520" y="1340768"/>
            <a:ext cx="8712968" cy="4790157"/>
          </a:xfrm>
        </p:spPr>
        <p:txBody>
          <a:bodyPr/>
          <a:lstStyle/>
          <a:p>
            <a:pPr>
              <a:buNone/>
            </a:pPr>
            <a:r>
              <a:rPr lang="en-US" altLang="zh-TW" dirty="0" smtClean="0"/>
              <a:t>The variance of profit is </a:t>
            </a:r>
          </a:p>
          <a:p>
            <a:pPr>
              <a:buNone/>
            </a:pPr>
            <a:r>
              <a:rPr lang="en-US" altLang="zh-TW" dirty="0" smtClean="0"/>
              <a:t>= </a:t>
            </a:r>
            <a:r>
              <a:rPr lang="en-US" altLang="zh-TW" i="1" dirty="0" err="1" smtClean="0">
                <a:latin typeface="Times New Roman" panose="02020603050405020304" pitchFamily="18" charset="0"/>
                <a:cs typeface="Times New Roman" panose="02020603050405020304" pitchFamily="18" charset="0"/>
              </a:rPr>
              <a:t>Var</a:t>
            </a:r>
            <a:r>
              <a:rPr lang="en-US" altLang="zh-TW" dirty="0" smtClean="0"/>
              <a:t>(Profit)</a:t>
            </a:r>
          </a:p>
          <a:p>
            <a:pPr>
              <a:buNone/>
            </a:pPr>
            <a:r>
              <a:rPr lang="en-US" altLang="zh-TW" dirty="0" smtClean="0"/>
              <a:t>= </a:t>
            </a:r>
            <a:r>
              <a:rPr lang="en-US" altLang="zh-TW" i="1" dirty="0" err="1">
                <a:latin typeface="Times New Roman" panose="02020603050405020304" pitchFamily="18" charset="0"/>
                <a:cs typeface="Times New Roman" panose="02020603050405020304" pitchFamily="18" charset="0"/>
              </a:rPr>
              <a:t>Var</a:t>
            </a:r>
            <a:r>
              <a:rPr lang="en-US" altLang="zh-TW" dirty="0" smtClean="0"/>
              <a:t>[.30(Sales) – 6,000]	</a:t>
            </a:r>
          </a:p>
          <a:p>
            <a:pPr>
              <a:buNone/>
            </a:pPr>
            <a:r>
              <a:rPr lang="en-US" altLang="zh-TW" dirty="0" smtClean="0"/>
              <a:t>= </a:t>
            </a:r>
            <a:r>
              <a:rPr lang="en-US" altLang="zh-TW" i="1" dirty="0" err="1">
                <a:latin typeface="Times New Roman" panose="02020603050405020304" pitchFamily="18" charset="0"/>
                <a:cs typeface="Times New Roman" panose="02020603050405020304" pitchFamily="18" charset="0"/>
              </a:rPr>
              <a:t>Var</a:t>
            </a:r>
            <a:r>
              <a:rPr lang="en-US" altLang="zh-TW" dirty="0" smtClean="0"/>
              <a:t>[.30(Sales)]		[by rule #3]</a:t>
            </a:r>
          </a:p>
          <a:p>
            <a:pPr>
              <a:buNone/>
            </a:pPr>
            <a:r>
              <a:rPr lang="en-US" altLang="zh-TW" dirty="0" smtClean="0"/>
              <a:t>= (.30)</a:t>
            </a:r>
            <a:r>
              <a:rPr lang="en-US" altLang="zh-TW" baseline="30000" dirty="0" smtClean="0"/>
              <a:t>2</a:t>
            </a:r>
            <a:r>
              <a:rPr lang="en-US" altLang="zh-TW" i="1" dirty="0">
                <a:latin typeface="Times New Roman" panose="02020603050405020304" pitchFamily="18" charset="0"/>
                <a:cs typeface="Times New Roman" panose="02020603050405020304" pitchFamily="18" charset="0"/>
              </a:rPr>
              <a:t>Var</a:t>
            </a:r>
            <a:r>
              <a:rPr lang="en-US" altLang="zh-TW" dirty="0" smtClean="0"/>
              <a:t>(Sales) 	[by rule #2]</a:t>
            </a:r>
          </a:p>
          <a:p>
            <a:pPr>
              <a:buNone/>
            </a:pPr>
            <a:r>
              <a:rPr lang="en-US" altLang="zh-TW" dirty="0" smtClean="0"/>
              <a:t>=(.30)</a:t>
            </a:r>
            <a:r>
              <a:rPr lang="en-US" altLang="zh-TW" baseline="30000" dirty="0" smtClean="0"/>
              <a:t>2</a:t>
            </a:r>
            <a:r>
              <a:rPr lang="en-US" altLang="zh-TW" dirty="0" smtClean="0"/>
              <a:t>(16,000,000) = 1,440,000</a:t>
            </a:r>
          </a:p>
        </p:txBody>
      </p:sp>
      <p:sp>
        <p:nvSpPr>
          <p:cNvPr id="3891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TW" sz="1400" b="1">
                <a:latin typeface="Tahoma" pitchFamily="34" charset="0"/>
                <a:ea typeface="新細明體" charset="-120"/>
                <a:cs typeface="Tahoma" pitchFamily="34" charset="0"/>
              </a:rPr>
              <a:t>0</a:t>
            </a:r>
          </a:p>
        </p:txBody>
      </p:sp>
      <p:sp>
        <p:nvSpPr>
          <p:cNvPr id="10" name="日期版面配置區 3"/>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AA39E0C-9FE7-40F4-A3C9-4C11F48DBA00}" type="slidenum">
              <a:rPr kumimoji="1" lang="zh-TW" altLang="en-US">
                <a:effectLst>
                  <a:outerShdw blurRad="38100" dist="38100" dir="2700000" algn="tl">
                    <a:srgbClr val="000000"/>
                  </a:outerShdw>
                </a:effectLst>
                <a:ea typeface="華康細圓體" pitchFamily="49" charset="-120"/>
                <a:cs typeface="+mj-cs"/>
              </a:rPr>
              <a:pPr>
                <a:defRPr/>
              </a:pPr>
              <a:t>37</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left)">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left)">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left)">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wipe(left)">
                                      <p:cBhvr>
                                        <p:cTn id="27" dur="500"/>
                                        <p:tgtEl>
                                          <p:spTgt spid="38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wipe(left)">
                                      <p:cBhvr>
                                        <p:cTn id="32"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Solution   3/3</a:t>
            </a:r>
          </a:p>
        </p:txBody>
      </p:sp>
      <p:sp>
        <p:nvSpPr>
          <p:cNvPr id="38915" name="Rectangle 3"/>
          <p:cNvSpPr>
            <a:spLocks noGrp="1" noChangeArrowheads="1"/>
          </p:cNvSpPr>
          <p:nvPr>
            <p:ph type="body" idx="1"/>
          </p:nvPr>
        </p:nvSpPr>
        <p:spPr>
          <a:xfrm>
            <a:off x="179512" y="1340768"/>
            <a:ext cx="8784976" cy="5040560"/>
          </a:xfrm>
        </p:spPr>
        <p:txBody>
          <a:bodyPr/>
          <a:lstStyle/>
          <a:p>
            <a:pPr>
              <a:buNone/>
            </a:pPr>
            <a:r>
              <a:rPr lang="en-US" altLang="zh-TW" dirty="0" smtClean="0"/>
              <a:t>Again, standard deviation is the square root of variance, so standard deviation of Profit = (1,440,000)</a:t>
            </a:r>
            <a:r>
              <a:rPr lang="en-US" altLang="zh-TW" baseline="30000" dirty="0" smtClean="0"/>
              <a:t>1/2</a:t>
            </a:r>
            <a:r>
              <a:rPr lang="en-US" altLang="zh-TW" dirty="0" smtClean="0"/>
              <a:t> = $1,200</a:t>
            </a:r>
          </a:p>
          <a:p>
            <a:pPr>
              <a:buNone/>
            </a:pPr>
            <a:r>
              <a:rPr lang="en-US" altLang="zh-TW" dirty="0" smtClean="0"/>
              <a:t>The mean monthly profit is $1,500</a:t>
            </a:r>
          </a:p>
          <a:p>
            <a:pPr>
              <a:buNone/>
            </a:pPr>
            <a:r>
              <a:rPr lang="en-US" altLang="zh-TW" dirty="0" smtClean="0"/>
              <a:t>The standard deviation of monthly profit is $</a:t>
            </a:r>
            <a:r>
              <a:rPr lang="en-US" altLang="zh-TW" dirty="0" smtClean="0"/>
              <a:t>1,200.</a:t>
            </a:r>
            <a:endParaRPr lang="en-US" altLang="zh-TW" dirty="0" smtClean="0"/>
          </a:p>
        </p:txBody>
      </p:sp>
      <p:sp>
        <p:nvSpPr>
          <p:cNvPr id="3891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TW" sz="1400" b="1">
                <a:latin typeface="Tahoma" pitchFamily="34" charset="0"/>
                <a:ea typeface="新細明體" charset="-120"/>
                <a:cs typeface="Tahoma" pitchFamily="34" charset="0"/>
              </a:rPr>
              <a:t>0</a:t>
            </a:r>
          </a:p>
        </p:txBody>
      </p:sp>
      <p:sp>
        <p:nvSpPr>
          <p:cNvPr id="10" name="日期版面配置區 3"/>
          <p:cNvSpPr>
            <a:spLocks noGrp="1"/>
          </p:cNvSpPr>
          <p:nvPr>
            <p:ph type="dt" sz="half" idx="10"/>
          </p:nvPr>
        </p:nvSpPr>
        <p:spPr>
          <a:xfrm>
            <a:off x="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5"/>
          <p:cNvSpPr>
            <a:spLocks noGrp="1"/>
          </p:cNvSpPr>
          <p:nvPr>
            <p:ph type="sldNum" sz="quarter" idx="12"/>
          </p:nvPr>
        </p:nvSpPr>
        <p:spPr>
          <a:xfrm>
            <a:off x="7010400"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AA39E0C-9FE7-40F4-A3C9-4C11F48DBA00}" type="slidenum">
              <a:rPr kumimoji="1" lang="zh-TW" altLang="en-US">
                <a:effectLst>
                  <a:outerShdw blurRad="38100" dist="38100" dir="2700000" algn="tl">
                    <a:srgbClr val="000000"/>
                  </a:outerShdw>
                </a:effectLst>
                <a:ea typeface="華康細圓體" pitchFamily="49" charset="-120"/>
                <a:cs typeface="+mj-cs"/>
              </a:rPr>
              <a:pPr>
                <a:defRPr/>
              </a:pPr>
              <a:t>38</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08F4616-CDD7-4410-95D2-364804A7CFEB}" type="slidenum">
              <a:rPr kumimoji="1" lang="zh-TW" altLang="en-US">
                <a:effectLst>
                  <a:outerShdw blurRad="38100" dist="38100" dir="2700000" algn="tl">
                    <a:srgbClr val="000000"/>
                  </a:outerShdw>
                </a:effectLst>
                <a:ea typeface="華康細圓體" pitchFamily="49" charset="-120"/>
                <a:cs typeface="+mj-cs"/>
              </a:rPr>
              <a:pPr>
                <a:defRPr/>
              </a:pPr>
              <a:t>39</a:t>
            </a:fld>
            <a:endParaRPr kumimoji="1" lang="en-US" altLang="zh-TW">
              <a:effectLst>
                <a:outerShdw blurRad="38100" dist="38100" dir="2700000" algn="tl">
                  <a:srgbClr val="000000"/>
                </a:outerShdw>
              </a:effectLst>
              <a:ea typeface="華康細圓體" pitchFamily="49" charset="-120"/>
              <a:cs typeface="+mj-cs"/>
            </a:endParaRPr>
          </a:p>
        </p:txBody>
      </p:sp>
      <p:sp>
        <p:nvSpPr>
          <p:cNvPr id="314370" name="Rectangle 2"/>
          <p:cNvSpPr>
            <a:spLocks noGrp="1" noChangeArrowheads="1"/>
          </p:cNvSpPr>
          <p:nvPr>
            <p:ph type="title"/>
          </p:nvPr>
        </p:nvSpPr>
        <p:spPr>
          <a:xfrm>
            <a:off x="457200" y="278160"/>
            <a:ext cx="8229600"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Agenda</a:t>
            </a:r>
          </a:p>
        </p:txBody>
      </p:sp>
      <p:sp>
        <p:nvSpPr>
          <p:cNvPr id="314371" name="Rectangle 3"/>
          <p:cNvSpPr>
            <a:spLocks noGrp="1" noChangeArrowheads="1"/>
          </p:cNvSpPr>
          <p:nvPr>
            <p:ph type="body" sz="half" idx="1"/>
          </p:nvPr>
        </p:nvSpPr>
        <p:spPr>
          <a:xfrm>
            <a:off x="684337" y="1125538"/>
            <a:ext cx="7200031" cy="5471814"/>
          </a:xfrm>
        </p:spPr>
        <p:txBody>
          <a:bodyPr/>
          <a:lstStyle/>
          <a:p>
            <a:r>
              <a:rPr lang="en-US" altLang="zh-TW" sz="4800" dirty="0"/>
              <a:t>Random Variables and Probability Distributions</a:t>
            </a:r>
          </a:p>
          <a:p>
            <a:pPr>
              <a:buClr>
                <a:schemeClr val="folHlink"/>
              </a:buClr>
              <a:buFont typeface="Wingdings" pitchFamily="2" charset="2"/>
              <a:buChar char="þ"/>
            </a:pPr>
            <a:r>
              <a:rPr lang="en-US" altLang="zh-TW" sz="4800" b="1" dirty="0" err="1">
                <a:solidFill>
                  <a:schemeClr val="folHlink"/>
                </a:solidFill>
              </a:rPr>
              <a:t>Bivariate</a:t>
            </a:r>
            <a:r>
              <a:rPr lang="en-US" altLang="zh-TW" sz="4800" b="1">
                <a:solidFill>
                  <a:schemeClr val="folHlink"/>
                </a:solidFill>
              </a:rPr>
              <a:t> </a:t>
            </a:r>
            <a:r>
              <a:rPr lang="en-US" altLang="zh-TW" sz="4800" b="1" smtClean="0">
                <a:solidFill>
                  <a:schemeClr val="folHlink"/>
                </a:solidFill>
              </a:rPr>
              <a:t>Distributions</a:t>
            </a:r>
            <a:endParaRPr lang="en-US" altLang="zh-TW" sz="4800" b="1" dirty="0">
              <a:solidFill>
                <a:schemeClr val="folHlink"/>
              </a:solidFill>
            </a:endParaRPr>
          </a:p>
          <a:p>
            <a:r>
              <a:rPr lang="en-US" altLang="zh-TW" sz="4800" dirty="0"/>
              <a:t>Known Theoretical Discrete Probability Distributions</a:t>
            </a:r>
          </a:p>
        </p:txBody>
      </p:sp>
      <p:pic>
        <p:nvPicPr>
          <p:cNvPr id="14" name="圖片 13" descr="Flipping_coin.gif"/>
          <p:cNvPicPr>
            <a:picLocks noChangeAspect="1"/>
          </p:cNvPicPr>
          <p:nvPr/>
        </p:nvPicPr>
        <p:blipFill>
          <a:blip r:embed="rId2" cstate="print"/>
          <a:stretch>
            <a:fillRect/>
          </a:stretch>
        </p:blipFill>
        <p:spPr>
          <a:xfrm>
            <a:off x="6588224" y="3645024"/>
            <a:ext cx="2297882" cy="2468096"/>
          </a:xfrm>
          <a:prstGeom prst="rect">
            <a:avLst/>
          </a:prstGeom>
        </p:spPr>
      </p:pic>
    </p:spTree>
    <p:extLst>
      <p:ext uri="{BB962C8B-B14F-4D97-AF65-F5344CB8AC3E}">
        <p14:creationId xmlns:p14="http://schemas.microsoft.com/office/powerpoint/2010/main" val="3918995993"/>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BF3905A-199E-4550-BED2-DFC293EAC6AC}" type="slidenum">
              <a:rPr kumimoji="1" lang="zh-TW" altLang="en-US">
                <a:effectLst>
                  <a:outerShdw blurRad="38100" dist="38100" dir="2700000" algn="tl">
                    <a:srgbClr val="000000"/>
                  </a:outerShdw>
                </a:effectLst>
                <a:ea typeface="華康細圓體" pitchFamily="49" charset="-120"/>
                <a:cs typeface="+mj-cs"/>
              </a:rPr>
              <a:pPr>
                <a:defRPr/>
              </a:pPr>
              <a:t>4</a:t>
            </a:fld>
            <a:endParaRPr kumimoji="1" lang="en-US" altLang="zh-TW">
              <a:effectLst>
                <a:outerShdw blurRad="38100" dist="38100" dir="2700000" algn="tl">
                  <a:srgbClr val="000000"/>
                </a:outerShdw>
              </a:effectLst>
              <a:ea typeface="華康細圓體" pitchFamily="49" charset="-120"/>
              <a:cs typeface="+mj-cs"/>
            </a:endParaRPr>
          </a:p>
        </p:txBody>
      </p:sp>
      <p:sp>
        <p:nvSpPr>
          <p:cNvPr id="294914" name="Rectangle 2"/>
          <p:cNvSpPr>
            <a:spLocks noGrp="1" noChangeArrowheads="1"/>
          </p:cNvSpPr>
          <p:nvPr>
            <p:ph type="title"/>
          </p:nvPr>
        </p:nvSpPr>
        <p:spPr>
          <a:xfrm>
            <a:off x="250825" y="260648"/>
            <a:ext cx="8645525" cy="134778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Types of Random Variables</a:t>
            </a:r>
          </a:p>
        </p:txBody>
      </p:sp>
      <p:sp>
        <p:nvSpPr>
          <p:cNvPr id="294915" name="Rectangle 3"/>
          <p:cNvSpPr>
            <a:spLocks noGrp="1" noChangeArrowheads="1"/>
          </p:cNvSpPr>
          <p:nvPr>
            <p:ph type="body" idx="1"/>
          </p:nvPr>
        </p:nvSpPr>
        <p:spPr>
          <a:xfrm>
            <a:off x="611188" y="1700809"/>
            <a:ext cx="8229600" cy="4536503"/>
          </a:xfrm>
        </p:spPr>
        <p:txBody>
          <a:bodyPr/>
          <a:lstStyle/>
          <a:p>
            <a:pPr>
              <a:buFont typeface="Wingdings" pitchFamily="2" charset="2"/>
              <a:buNone/>
            </a:pPr>
            <a:r>
              <a:rPr lang="en-US" altLang="zh-TW" sz="4800" dirty="0"/>
              <a:t>There are </a:t>
            </a:r>
            <a:r>
              <a:rPr lang="en-US" altLang="zh-TW" sz="4800" b="1" dirty="0">
                <a:solidFill>
                  <a:schemeClr val="accent2"/>
                </a:solidFill>
              </a:rPr>
              <a:t>two types </a:t>
            </a:r>
            <a:r>
              <a:rPr lang="en-US" altLang="zh-TW" sz="4800" dirty="0"/>
              <a:t>of </a:t>
            </a:r>
            <a:r>
              <a:rPr lang="en-US" altLang="zh-TW" sz="4800" b="1" dirty="0">
                <a:solidFill>
                  <a:schemeClr val="accent2"/>
                </a:solidFill>
              </a:rPr>
              <a:t>random </a:t>
            </a:r>
            <a:r>
              <a:rPr lang="en-US" altLang="zh-TW" sz="4800" b="1" dirty="0" smtClean="0">
                <a:solidFill>
                  <a:schemeClr val="accent2"/>
                </a:solidFill>
              </a:rPr>
              <a:t>variables </a:t>
            </a:r>
            <a:r>
              <a:rPr lang="en-US" altLang="zh-TW" sz="4800" dirty="0" smtClean="0"/>
              <a:t>based on their </a:t>
            </a:r>
            <a:r>
              <a:rPr lang="en-US" altLang="zh-TW" sz="4800" b="1" dirty="0" smtClean="0">
                <a:solidFill>
                  <a:schemeClr val="accent2"/>
                </a:solidFill>
              </a:rPr>
              <a:t>value</a:t>
            </a:r>
            <a:r>
              <a:rPr lang="en-US" altLang="zh-TW" sz="4800" dirty="0" smtClean="0"/>
              <a:t> ranges</a:t>
            </a:r>
            <a:endParaRPr lang="en-US" altLang="zh-TW" sz="4800" dirty="0"/>
          </a:p>
          <a:p>
            <a:r>
              <a:rPr lang="en-US" altLang="zh-TW" sz="4800" dirty="0">
                <a:solidFill>
                  <a:schemeClr val="folHlink"/>
                </a:solidFill>
                <a:hlinkClick r:id="rId2" action="ppaction://hlinksldjump"/>
              </a:rPr>
              <a:t>Discrete</a:t>
            </a:r>
            <a:r>
              <a:rPr lang="en-US" altLang="zh-TW" sz="4800" dirty="0"/>
              <a:t> random variable</a:t>
            </a:r>
          </a:p>
          <a:p>
            <a:r>
              <a:rPr lang="en-US" altLang="zh-TW" sz="4800" dirty="0">
                <a:solidFill>
                  <a:schemeClr val="hlink"/>
                </a:solidFill>
                <a:hlinkClick r:id="rId3" action="ppaction://hlinksldjump"/>
              </a:rPr>
              <a:t>Continuous</a:t>
            </a:r>
            <a:r>
              <a:rPr lang="en-US" altLang="zh-TW" sz="4800" dirty="0"/>
              <a:t> random variable.</a:t>
            </a:r>
            <a:endParaRPr lang="zh-TW" altLang="en-US" sz="4800" dirty="0"/>
          </a:p>
        </p:txBody>
      </p:sp>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FE109DE-0664-4247-AA93-6C9133675A48}" type="slidenum">
              <a:rPr kumimoji="1" lang="zh-TW" altLang="en-US">
                <a:effectLst>
                  <a:outerShdw blurRad="38100" dist="38100" dir="2700000" algn="tl">
                    <a:srgbClr val="000000"/>
                  </a:outerShdw>
                </a:effectLst>
                <a:ea typeface="華康細圓體" pitchFamily="49" charset="-120"/>
                <a:cs typeface="+mj-cs"/>
              </a:rPr>
              <a:pPr>
                <a:defRPr/>
              </a:pPr>
              <a:t>40</a:t>
            </a:fld>
            <a:endParaRPr kumimoji="1" lang="en-US" altLang="zh-TW">
              <a:effectLst>
                <a:outerShdw blurRad="38100" dist="38100" dir="2700000" algn="tl">
                  <a:srgbClr val="000000"/>
                </a:outerShdw>
              </a:effectLst>
              <a:ea typeface="華康細圓體" pitchFamily="49" charset="-120"/>
              <a:cs typeface="+mj-cs"/>
            </a:endParaRPr>
          </a:p>
        </p:txBody>
      </p:sp>
      <p:sp>
        <p:nvSpPr>
          <p:cNvPr id="49154" name="Rectangle 1026"/>
          <p:cNvSpPr>
            <a:spLocks noGrp="1" noChangeArrowheads="1"/>
          </p:cNvSpPr>
          <p:nvPr>
            <p:ph type="title"/>
          </p:nvPr>
        </p:nvSpPr>
        <p:spPr>
          <a:xfrm>
            <a:off x="144016" y="332656"/>
            <a:ext cx="8892480"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err="1"/>
              <a:t>Bivariate</a:t>
            </a:r>
            <a:r>
              <a:rPr lang="en-US" altLang="zh-TW" dirty="0"/>
              <a:t> (Joint) </a:t>
            </a:r>
            <a:r>
              <a:rPr lang="en-US" altLang="zh-TW" dirty="0" smtClean="0"/>
              <a:t>Distribution</a:t>
            </a:r>
            <a:endParaRPr lang="zh-TW" altLang="en-US" dirty="0"/>
          </a:p>
        </p:txBody>
      </p:sp>
      <p:sp>
        <p:nvSpPr>
          <p:cNvPr id="49155" name="Rectangle 1027"/>
          <p:cNvSpPr>
            <a:spLocks noGrp="1" noChangeArrowheads="1"/>
          </p:cNvSpPr>
          <p:nvPr>
            <p:ph type="body" idx="1"/>
          </p:nvPr>
        </p:nvSpPr>
        <p:spPr>
          <a:xfrm>
            <a:off x="468313" y="1700808"/>
            <a:ext cx="8351837" cy="4752528"/>
          </a:xfrm>
        </p:spPr>
        <p:txBody>
          <a:bodyPr/>
          <a:lstStyle/>
          <a:p>
            <a:pPr>
              <a:lnSpc>
                <a:spcPct val="90000"/>
              </a:lnSpc>
            </a:pPr>
            <a:r>
              <a:rPr lang="en-US" altLang="zh-TW" dirty="0"/>
              <a:t>Used when the relationship between </a:t>
            </a:r>
            <a:r>
              <a:rPr lang="en-US" altLang="zh-TW" b="1" dirty="0">
                <a:solidFill>
                  <a:schemeClr val="folHlink"/>
                </a:solidFill>
              </a:rPr>
              <a:t>two</a:t>
            </a:r>
            <a:r>
              <a:rPr lang="en-US" altLang="zh-TW" dirty="0"/>
              <a:t> random variables is studied.</a:t>
            </a:r>
            <a:endParaRPr lang="en-US" altLang="zh-TW" b="1" dirty="0"/>
          </a:p>
          <a:p>
            <a:pPr>
              <a:lnSpc>
                <a:spcPct val="90000"/>
              </a:lnSpc>
            </a:pPr>
            <a:r>
              <a:rPr lang="en-US" altLang="zh-TW" dirty="0"/>
              <a:t>The probability that </a:t>
            </a:r>
            <a:r>
              <a:rPr lang="en-US" altLang="zh-TW" i="1" dirty="0">
                <a:latin typeface="Times New Roman" pitchFamily="18" charset="0"/>
              </a:rPr>
              <a:t>X</a:t>
            </a:r>
            <a:r>
              <a:rPr lang="en-US" altLang="zh-TW" dirty="0"/>
              <a:t> assumes the value </a:t>
            </a:r>
            <a:r>
              <a:rPr lang="en-US" altLang="zh-TW" i="1" dirty="0">
                <a:latin typeface="Times New Roman" pitchFamily="18" charset="0"/>
              </a:rPr>
              <a:t>x</a:t>
            </a:r>
            <a:r>
              <a:rPr lang="en-US" altLang="zh-TW" dirty="0"/>
              <a:t>, and </a:t>
            </a:r>
            <a:r>
              <a:rPr lang="en-US" altLang="zh-TW" i="1" dirty="0">
                <a:latin typeface="Times New Roman" pitchFamily="18" charset="0"/>
              </a:rPr>
              <a:t>Y</a:t>
            </a:r>
            <a:r>
              <a:rPr lang="en-US" altLang="zh-TW" dirty="0"/>
              <a:t> assumes the value </a:t>
            </a:r>
            <a:r>
              <a:rPr lang="en-US" altLang="zh-TW" i="1" dirty="0">
                <a:latin typeface="Times New Roman" pitchFamily="18" charset="0"/>
              </a:rPr>
              <a:t>y</a:t>
            </a:r>
            <a:r>
              <a:rPr lang="en-US" altLang="zh-TW" dirty="0"/>
              <a:t> is denoted </a:t>
            </a:r>
            <a:endParaRPr lang="en-US" altLang="zh-TW" dirty="0" smtClean="0"/>
          </a:p>
          <a:p>
            <a:pPr>
              <a:lnSpc>
                <a:spcPct val="90000"/>
              </a:lnSpc>
              <a:buNone/>
            </a:pPr>
            <a:r>
              <a:rPr lang="en-US" altLang="zh-TW" i="1" dirty="0" smtClean="0">
                <a:latin typeface="Times New Roman" pitchFamily="18" charset="0"/>
              </a:rPr>
              <a:t>	</a:t>
            </a:r>
            <a:r>
              <a:rPr lang="en-US" altLang="zh-TW" sz="4800" i="1" dirty="0" smtClean="0">
                <a:latin typeface="Times New Roman" pitchFamily="18" charset="0"/>
              </a:rPr>
              <a:t>p</a:t>
            </a:r>
            <a:r>
              <a:rPr lang="en-US" altLang="zh-TW" sz="4800" dirty="0" smtClean="0"/>
              <a:t>(</a:t>
            </a:r>
            <a:r>
              <a:rPr lang="en-US" altLang="zh-TW" sz="4800" i="1" dirty="0" smtClean="0">
                <a:latin typeface="Times New Roman" pitchFamily="18" charset="0"/>
              </a:rPr>
              <a:t>x</a:t>
            </a:r>
            <a:r>
              <a:rPr lang="en-US" altLang="zh-TW" sz="4800" dirty="0" smtClean="0"/>
              <a:t>, </a:t>
            </a:r>
            <a:r>
              <a:rPr lang="en-US" altLang="zh-TW" sz="4800" i="1" dirty="0" smtClean="0">
                <a:latin typeface="Times New Roman" pitchFamily="18" charset="0"/>
              </a:rPr>
              <a:t>y</a:t>
            </a:r>
            <a:r>
              <a:rPr lang="en-US" altLang="zh-TW" sz="4800" dirty="0"/>
              <a:t>) = </a:t>
            </a:r>
            <a:r>
              <a:rPr lang="en-US" altLang="zh-TW" sz="4800" i="1" dirty="0">
                <a:latin typeface="Times New Roman" pitchFamily="18" charset="0"/>
              </a:rPr>
              <a:t>P</a:t>
            </a:r>
            <a:r>
              <a:rPr lang="en-US" altLang="zh-TW" sz="4800" dirty="0"/>
              <a:t>(</a:t>
            </a:r>
            <a:r>
              <a:rPr lang="en-US" altLang="zh-TW" sz="4800" i="1" dirty="0">
                <a:latin typeface="Times New Roman" pitchFamily="18" charset="0"/>
              </a:rPr>
              <a:t>X</a:t>
            </a:r>
            <a:r>
              <a:rPr lang="en-US" altLang="zh-TW" sz="4800" dirty="0"/>
              <a:t>=</a:t>
            </a:r>
            <a:r>
              <a:rPr lang="en-US" altLang="zh-TW" sz="4800" i="1" dirty="0">
                <a:latin typeface="Times New Roman" pitchFamily="18" charset="0"/>
              </a:rPr>
              <a:t>x</a:t>
            </a:r>
            <a:r>
              <a:rPr lang="en-US" altLang="zh-TW" sz="4800" dirty="0"/>
              <a:t> and </a:t>
            </a:r>
            <a:r>
              <a:rPr lang="en-US" altLang="zh-TW" sz="4800" i="1" dirty="0">
                <a:latin typeface="Times New Roman" pitchFamily="18" charset="0"/>
              </a:rPr>
              <a:t>Y</a:t>
            </a:r>
            <a:r>
              <a:rPr lang="en-US" altLang="zh-TW" sz="4800" dirty="0"/>
              <a:t>=</a:t>
            </a:r>
            <a:r>
              <a:rPr lang="en-US" altLang="zh-TW" sz="4800" i="1" dirty="0">
                <a:latin typeface="Times New Roman" pitchFamily="18" charset="0"/>
              </a:rPr>
              <a:t>y</a:t>
            </a:r>
            <a:r>
              <a:rPr lang="en-US" altLang="zh-TW" sz="4800" dirty="0"/>
              <a:t>)</a:t>
            </a:r>
            <a:endParaRPr lang="zh-TW" altLang="en-US" sz="4800" dirty="0"/>
          </a:p>
        </p:txBody>
      </p:sp>
    </p:spTree>
    <p:extLst>
      <p:ext uri="{BB962C8B-B14F-4D97-AF65-F5344CB8AC3E}">
        <p14:creationId xmlns:p14="http://schemas.microsoft.com/office/powerpoint/2010/main" val="1496263311"/>
      </p:ext>
    </p:extLst>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D81F69D-47C5-48ED-B585-4FA237EDDD2F}" type="slidenum">
              <a:rPr kumimoji="1" lang="zh-TW" altLang="en-US">
                <a:effectLst>
                  <a:outerShdw blurRad="38100" dist="38100" dir="2700000" algn="tl">
                    <a:srgbClr val="000000"/>
                  </a:outerShdw>
                </a:effectLst>
                <a:ea typeface="華康細圓體" pitchFamily="49" charset="-120"/>
                <a:cs typeface="+mj-cs"/>
              </a:rPr>
              <a:pPr>
                <a:defRPr/>
              </a:pPr>
              <a:t>41</a:t>
            </a:fld>
            <a:endParaRPr kumimoji="1" lang="en-US" altLang="zh-TW">
              <a:effectLst>
                <a:outerShdw blurRad="38100" dist="38100" dir="2700000" algn="tl">
                  <a:srgbClr val="000000"/>
                </a:outerShdw>
              </a:effectLst>
              <a:ea typeface="華康細圓體" pitchFamily="49" charset="-120"/>
              <a:cs typeface="+mj-cs"/>
            </a:endParaRPr>
          </a:p>
        </p:txBody>
      </p:sp>
      <p:sp>
        <p:nvSpPr>
          <p:cNvPr id="29699" name="Rectangle 3"/>
          <p:cNvSpPr>
            <a:spLocks noGrp="1" noChangeArrowheads="1"/>
          </p:cNvSpPr>
          <p:nvPr>
            <p:ph type="body" idx="1"/>
          </p:nvPr>
        </p:nvSpPr>
        <p:spPr>
          <a:xfrm>
            <a:off x="468313" y="2349500"/>
            <a:ext cx="8415337" cy="2286000"/>
          </a:xfrm>
        </p:spPr>
        <p:txBody>
          <a:bodyPr/>
          <a:lstStyle/>
          <a:p>
            <a:pPr>
              <a:buFont typeface="Wingdings" pitchFamily="2" charset="2"/>
              <a:buNone/>
            </a:pPr>
            <a:r>
              <a:rPr lang="en-US" altLang="zh-TW" dirty="0"/>
              <a:t>The </a:t>
            </a:r>
            <a:r>
              <a:rPr lang="en-US" altLang="zh-TW" dirty="0" err="1"/>
              <a:t>Bivariate</a:t>
            </a:r>
            <a:r>
              <a:rPr lang="en-US" altLang="zh-TW" dirty="0"/>
              <a:t> (Joint) probability function must satisfy the following conditions:</a:t>
            </a:r>
          </a:p>
        </p:txBody>
      </p:sp>
      <p:sp>
        <p:nvSpPr>
          <p:cNvPr id="29700" name="Rectangle 4"/>
          <p:cNvSpPr>
            <a:spLocks noGrp="1" noChangeArrowheads="1"/>
          </p:cNvSpPr>
          <p:nvPr>
            <p:ph type="title"/>
          </p:nvPr>
        </p:nvSpPr>
        <p:spPr>
          <a:xfrm>
            <a:off x="323850" y="260350"/>
            <a:ext cx="8458200" cy="194468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err="1"/>
              <a:t>Bivariate</a:t>
            </a:r>
            <a:r>
              <a:rPr lang="en-US" altLang="zh-TW" dirty="0"/>
              <a:t> Probability </a:t>
            </a:r>
            <a:r>
              <a:rPr lang="en-US" altLang="zh-TW" dirty="0" smtClean="0"/>
              <a:t>Distribution</a:t>
            </a:r>
            <a:endParaRPr lang="en-US" altLang="zh-TW" dirty="0"/>
          </a:p>
        </p:txBody>
      </p:sp>
      <p:graphicFrame>
        <p:nvGraphicFramePr>
          <p:cNvPr id="350208" name="Object 1024"/>
          <p:cNvGraphicFramePr>
            <a:graphicFrameLocks noChangeAspect="1"/>
          </p:cNvGraphicFramePr>
          <p:nvPr/>
        </p:nvGraphicFramePr>
        <p:xfrm>
          <a:off x="1908175" y="4652963"/>
          <a:ext cx="5662613" cy="2016125"/>
        </p:xfrm>
        <a:graphic>
          <a:graphicData uri="http://schemas.openxmlformats.org/presentationml/2006/ole">
            <mc:AlternateContent xmlns:mc="http://schemas.openxmlformats.org/markup-compatibility/2006">
              <mc:Choice xmlns:v="urn:schemas-microsoft-com:vml" Requires="v">
                <p:oleObj spid="_x0000_s550954" name="方程式" r:id="rId3" imgW="1384200" imgH="457200" progId="Equation.3">
                  <p:embed/>
                </p:oleObj>
              </mc:Choice>
              <mc:Fallback>
                <p:oleObj name="方程式" r:id="rId3" imgW="1384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652963"/>
                        <a:ext cx="5662613" cy="2016125"/>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5797411"/>
      </p:ext>
    </p:extLst>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2DBEA2C-2640-41D7-828A-AA82C6D0033A}" type="slidenum">
              <a:rPr kumimoji="1" lang="zh-TW" altLang="en-US">
                <a:effectLst>
                  <a:outerShdw blurRad="38100" dist="38100" dir="2700000" algn="tl">
                    <a:srgbClr val="000000"/>
                  </a:outerShdw>
                </a:effectLst>
                <a:ea typeface="華康細圓體" pitchFamily="49" charset="-120"/>
                <a:cs typeface="+mj-cs"/>
              </a:rPr>
              <a:pPr>
                <a:defRPr/>
              </a:pPr>
              <a:t>42</a:t>
            </a:fld>
            <a:endParaRPr kumimoji="1" lang="en-US" altLang="zh-TW">
              <a:effectLst>
                <a:outerShdw blurRad="38100" dist="38100" dir="2700000" algn="tl">
                  <a:srgbClr val="000000"/>
                </a:outerShdw>
              </a:effectLst>
              <a:ea typeface="華康細圓體" pitchFamily="49" charset="-120"/>
              <a:cs typeface="+mj-cs"/>
            </a:endParaRPr>
          </a:p>
        </p:txBody>
      </p:sp>
      <p:sp>
        <p:nvSpPr>
          <p:cNvPr id="50178" name="Rectangle 1026"/>
          <p:cNvSpPr>
            <a:spLocks noGrp="1" noChangeArrowheads="1"/>
          </p:cNvSpPr>
          <p:nvPr>
            <p:ph type="title"/>
          </p:nvPr>
        </p:nvSpPr>
        <p:spPr>
          <a:xfrm>
            <a:off x="1066800" y="260648"/>
            <a:ext cx="7715250" cy="124360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endParaRPr lang="zh-TW" altLang="en-US" dirty="0"/>
          </a:p>
        </p:txBody>
      </p:sp>
      <p:sp>
        <p:nvSpPr>
          <p:cNvPr id="50179" name="Rectangle 1027"/>
          <p:cNvSpPr>
            <a:spLocks noGrp="1" noChangeArrowheads="1"/>
          </p:cNvSpPr>
          <p:nvPr>
            <p:ph type="body" idx="1"/>
          </p:nvPr>
        </p:nvSpPr>
        <p:spPr>
          <a:xfrm>
            <a:off x="539552" y="1556792"/>
            <a:ext cx="8229600" cy="4357787"/>
          </a:xfrm>
        </p:spPr>
        <p:txBody>
          <a:bodyPr/>
          <a:lstStyle/>
          <a:p>
            <a:pPr>
              <a:buFont typeface="Wingdings" pitchFamily="2" charset="2"/>
              <a:buNone/>
            </a:pPr>
            <a:r>
              <a:rPr lang="en-US" altLang="zh-TW" sz="4800" dirty="0"/>
              <a:t>Xavier and Yvette are two real estate agents.  Let </a:t>
            </a:r>
            <a:r>
              <a:rPr lang="en-US" altLang="zh-TW" sz="4800" i="1" dirty="0">
                <a:latin typeface="Times New Roman" pitchFamily="18" charset="0"/>
              </a:rPr>
              <a:t>X</a:t>
            </a:r>
            <a:r>
              <a:rPr lang="en-US" altLang="zh-TW" sz="4800" dirty="0">
                <a:latin typeface="Times New Roman" pitchFamily="18" charset="0"/>
              </a:rPr>
              <a:t> </a:t>
            </a:r>
            <a:r>
              <a:rPr lang="en-US" altLang="zh-TW" sz="4800" dirty="0"/>
              <a:t>and </a:t>
            </a:r>
            <a:r>
              <a:rPr lang="en-US" altLang="zh-TW" sz="4800" i="1" dirty="0">
                <a:latin typeface="Times New Roman" pitchFamily="18" charset="0"/>
              </a:rPr>
              <a:t>Y</a:t>
            </a:r>
            <a:r>
              <a:rPr lang="en-US" altLang="zh-TW" sz="4800" dirty="0"/>
              <a:t> denote the number of houses that Xavier and Yvette </a:t>
            </a:r>
            <a:r>
              <a:rPr lang="en-US" altLang="zh-TW" sz="4800" dirty="0" smtClean="0"/>
              <a:t>sell each </a:t>
            </a:r>
            <a:r>
              <a:rPr lang="en-US" altLang="zh-TW" sz="4800" dirty="0"/>
              <a:t>week, respectively.</a:t>
            </a:r>
          </a:p>
        </p:txBody>
      </p:sp>
    </p:spTree>
    <p:extLst>
      <p:ext uri="{BB962C8B-B14F-4D97-AF65-F5344CB8AC3E}">
        <p14:creationId xmlns:p14="http://schemas.microsoft.com/office/powerpoint/2010/main" val="2589518187"/>
      </p:ext>
    </p:extLst>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nvGraphicFramePr>
        <p:xfrm>
          <a:off x="1691679" y="2708920"/>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24"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6"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1D25566-FC74-4E99-B12F-B136313DF0F3}" type="slidenum">
              <a:rPr kumimoji="1" lang="zh-TW" altLang="en-US">
                <a:effectLst>
                  <a:outerShdw blurRad="38100" dist="38100" dir="2700000" algn="tl">
                    <a:srgbClr val="000000"/>
                  </a:outerShdw>
                </a:effectLst>
                <a:ea typeface="華康細圓體" pitchFamily="49" charset="-120"/>
                <a:cs typeface="+mj-cs"/>
              </a:rPr>
              <a:pPr>
                <a:defRPr/>
              </a:pPr>
              <a:t>43</a:t>
            </a:fld>
            <a:endParaRPr kumimoji="1" lang="en-US" altLang="zh-TW" dirty="0">
              <a:effectLst>
                <a:outerShdw blurRad="38100" dist="38100" dir="2700000" algn="tl">
                  <a:srgbClr val="000000"/>
                </a:outerShdw>
              </a:effectLst>
              <a:ea typeface="華康細圓體" pitchFamily="49" charset="-120"/>
              <a:cs typeface="+mj-cs"/>
            </a:endParaRPr>
          </a:p>
        </p:txBody>
      </p:sp>
      <p:sp>
        <p:nvSpPr>
          <p:cNvPr id="30732" name="Text Box 12"/>
          <p:cNvSpPr txBox="1">
            <a:spLocks noChangeArrowheads="1"/>
          </p:cNvSpPr>
          <p:nvPr/>
        </p:nvSpPr>
        <p:spPr bwMode="auto">
          <a:xfrm>
            <a:off x="179388" y="2492896"/>
            <a:ext cx="1398587"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dirty="0">
                <a:effectLst>
                  <a:outerShdw blurRad="38100" dist="38100" dir="2700000" algn="tl">
                    <a:srgbClr val="000000"/>
                  </a:outerShdw>
                </a:effectLst>
                <a:latin typeface="Times New Roman" pitchFamily="18" charset="0"/>
              </a:rPr>
              <a:t>p</a:t>
            </a:r>
            <a:r>
              <a:rPr kumimoji="0" lang="en-US" altLang="zh-TW" sz="3600" dirty="0">
                <a:effectLst>
                  <a:outerShdw blurRad="38100" dist="38100" dir="2700000" algn="tl">
                    <a:srgbClr val="000000"/>
                  </a:outerShdw>
                </a:effectLst>
              </a:rPr>
              <a:t>(0,0)</a:t>
            </a:r>
          </a:p>
        </p:txBody>
      </p:sp>
      <p:sp>
        <p:nvSpPr>
          <p:cNvPr id="30733" name="Text Box 13"/>
          <p:cNvSpPr txBox="1">
            <a:spLocks noChangeArrowheads="1"/>
          </p:cNvSpPr>
          <p:nvPr/>
        </p:nvSpPr>
        <p:spPr bwMode="auto">
          <a:xfrm>
            <a:off x="179388" y="3429000"/>
            <a:ext cx="1398587"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dirty="0">
                <a:effectLst>
                  <a:outerShdw blurRad="38100" dist="38100" dir="2700000" algn="tl">
                    <a:srgbClr val="000000"/>
                  </a:outerShdw>
                </a:effectLst>
                <a:latin typeface="Times New Roman" pitchFamily="18" charset="0"/>
              </a:rPr>
              <a:t>p</a:t>
            </a:r>
            <a:r>
              <a:rPr kumimoji="0" lang="en-US" altLang="zh-TW" sz="3600" dirty="0">
                <a:effectLst>
                  <a:outerShdw blurRad="38100" dist="38100" dir="2700000" algn="tl">
                    <a:srgbClr val="000000"/>
                  </a:outerShdw>
                </a:effectLst>
              </a:rPr>
              <a:t>(0,1)</a:t>
            </a:r>
          </a:p>
        </p:txBody>
      </p:sp>
      <p:sp>
        <p:nvSpPr>
          <p:cNvPr id="30734" name="Text Box 14"/>
          <p:cNvSpPr txBox="1">
            <a:spLocks noChangeArrowheads="1"/>
          </p:cNvSpPr>
          <p:nvPr/>
        </p:nvSpPr>
        <p:spPr bwMode="auto">
          <a:xfrm>
            <a:off x="179388" y="4293096"/>
            <a:ext cx="1398587"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dirty="0">
                <a:effectLst>
                  <a:outerShdw blurRad="38100" dist="38100" dir="2700000" algn="tl">
                    <a:srgbClr val="000000"/>
                  </a:outerShdw>
                </a:effectLst>
                <a:latin typeface="Times New Roman" pitchFamily="18" charset="0"/>
              </a:rPr>
              <a:t>p</a:t>
            </a:r>
            <a:r>
              <a:rPr kumimoji="0" lang="en-US" altLang="zh-TW" sz="3600" dirty="0">
                <a:effectLst>
                  <a:outerShdw blurRad="38100" dist="38100" dir="2700000" algn="tl">
                    <a:srgbClr val="000000"/>
                  </a:outerShdw>
                </a:effectLst>
              </a:rPr>
              <a:t>(0,2)</a:t>
            </a:r>
          </a:p>
        </p:txBody>
      </p:sp>
      <p:sp>
        <p:nvSpPr>
          <p:cNvPr id="30735" name="AutoShape 15"/>
          <p:cNvSpPr>
            <a:spLocks noChangeArrowheads="1"/>
          </p:cNvSpPr>
          <p:nvPr/>
        </p:nvSpPr>
        <p:spPr bwMode="auto">
          <a:xfrm rot="1031649">
            <a:off x="1487546" y="2953315"/>
            <a:ext cx="1201267" cy="231292"/>
          </a:xfrm>
          <a:prstGeom prst="rightArrow">
            <a:avLst>
              <a:gd name="adj1" fmla="val 50000"/>
              <a:gd name="adj2" fmla="val 200000"/>
            </a:avLst>
          </a:prstGeom>
          <a:solidFill>
            <a:schemeClr val="tx2"/>
          </a:solidFill>
          <a:ln w="3175">
            <a:solidFill>
              <a:srgbClr val="FF00FF"/>
            </a:solidFill>
            <a:miter lim="800000"/>
            <a:headEnd/>
            <a:tailEnd/>
          </a:ln>
          <a:effectLst>
            <a:outerShdw dist="35921" dir="2700000" algn="ctr" rotWithShape="0">
              <a:schemeClr val="bg2"/>
            </a:outerShdw>
          </a:effectLst>
        </p:spPr>
        <p:txBody>
          <a:bodyPr wrap="none" anchor="ctr"/>
          <a:lstStyle/>
          <a:p>
            <a:endParaRPr lang="zh-TW" altLang="en-US"/>
          </a:p>
        </p:txBody>
      </p:sp>
      <p:sp>
        <p:nvSpPr>
          <p:cNvPr id="30736" name="AutoShape 16"/>
          <p:cNvSpPr>
            <a:spLocks noChangeArrowheads="1"/>
          </p:cNvSpPr>
          <p:nvPr/>
        </p:nvSpPr>
        <p:spPr bwMode="auto">
          <a:xfrm>
            <a:off x="1547664" y="3717032"/>
            <a:ext cx="1080120" cy="216024"/>
          </a:xfrm>
          <a:prstGeom prst="rightArrow">
            <a:avLst>
              <a:gd name="adj1" fmla="val 50000"/>
              <a:gd name="adj2" fmla="val 200000"/>
            </a:avLst>
          </a:prstGeom>
          <a:solidFill>
            <a:schemeClr val="tx2"/>
          </a:solidFill>
          <a:ln w="3175">
            <a:solidFill>
              <a:srgbClr val="FF00FF"/>
            </a:solidFill>
            <a:miter lim="800000"/>
            <a:headEnd/>
            <a:tailEnd/>
          </a:ln>
          <a:effectLst>
            <a:outerShdw dist="35921" dir="2700000" algn="ctr" rotWithShape="0">
              <a:schemeClr val="bg2"/>
            </a:outerShdw>
          </a:effectLst>
        </p:spPr>
        <p:txBody>
          <a:bodyPr wrap="none" anchor="ctr"/>
          <a:lstStyle/>
          <a:p>
            <a:endParaRPr lang="zh-TW" altLang="en-US"/>
          </a:p>
        </p:txBody>
      </p:sp>
      <p:sp>
        <p:nvSpPr>
          <p:cNvPr id="30737" name="AutoShape 17"/>
          <p:cNvSpPr>
            <a:spLocks noChangeArrowheads="1"/>
          </p:cNvSpPr>
          <p:nvPr/>
        </p:nvSpPr>
        <p:spPr bwMode="auto">
          <a:xfrm rot="20986863" flipV="1">
            <a:off x="1536176" y="4421507"/>
            <a:ext cx="1155782" cy="191656"/>
          </a:xfrm>
          <a:prstGeom prst="rightArrow">
            <a:avLst>
              <a:gd name="adj1" fmla="val 50000"/>
              <a:gd name="adj2" fmla="val 200000"/>
            </a:avLst>
          </a:prstGeom>
          <a:solidFill>
            <a:schemeClr val="tx2"/>
          </a:solidFill>
          <a:ln w="3175">
            <a:solidFill>
              <a:srgbClr val="FF00FF"/>
            </a:solidFill>
            <a:miter lim="800000"/>
            <a:headEnd/>
            <a:tailEnd/>
          </a:ln>
          <a:effectLst>
            <a:outerShdw dist="35921" dir="2700000" algn="ctr" rotWithShape="0">
              <a:schemeClr val="bg2"/>
            </a:outerShdw>
          </a:effectLst>
        </p:spPr>
        <p:txBody>
          <a:bodyPr wrap="none" anchor="ctr"/>
          <a:lstStyle/>
          <a:p>
            <a:endParaRPr lang="zh-TW" altLang="en-US" dirty="0"/>
          </a:p>
        </p:txBody>
      </p:sp>
      <p:sp>
        <p:nvSpPr>
          <p:cNvPr id="30738" name="Text Box 18"/>
          <p:cNvSpPr txBox="1">
            <a:spLocks noChangeArrowheads="1"/>
          </p:cNvSpPr>
          <p:nvPr/>
        </p:nvSpPr>
        <p:spPr bwMode="auto">
          <a:xfrm>
            <a:off x="251520" y="5406727"/>
            <a:ext cx="6480175" cy="1190625"/>
          </a:xfrm>
          <a:prstGeom prst="rect">
            <a:avLst/>
          </a:prstGeom>
          <a:noFill/>
          <a:ln w="9525">
            <a:noFill/>
            <a:miter lim="800000"/>
            <a:headEnd/>
            <a:tailEnd/>
          </a:ln>
          <a:effectLst/>
        </p:spPr>
        <p:txBody>
          <a:bodyPr anchor="ctr">
            <a:spAutoFit/>
          </a:bodyPr>
          <a:lstStyle/>
          <a:p>
            <a:pPr algn="ctr" eaLnBrk="0" hangingPunct="0"/>
            <a:r>
              <a:rPr kumimoji="0" lang="en-US" altLang="zh-TW" sz="3600" i="1" dirty="0">
                <a:effectLst>
                  <a:outerShdw blurRad="38100" dist="38100" dir="2700000" algn="tl">
                    <a:srgbClr val="000000"/>
                  </a:outerShdw>
                </a:effectLst>
                <a:latin typeface="Times New Roman" pitchFamily="18" charset="0"/>
              </a:rPr>
              <a:t>P</a:t>
            </a:r>
            <a:r>
              <a:rPr kumimoji="0" lang="en-US" altLang="zh-TW" sz="3600" dirty="0">
                <a:effectLst>
                  <a:outerShdw blurRad="38100" dist="38100" dir="2700000" algn="tl">
                    <a:srgbClr val="000000"/>
                  </a:outerShdw>
                </a:effectLst>
              </a:rPr>
              <a:t>(</a:t>
            </a:r>
            <a:r>
              <a:rPr kumimoji="0" lang="en-US" altLang="zh-TW" sz="3600" i="1" dirty="0">
                <a:effectLst>
                  <a:outerShdw blurRad="38100" dist="38100" dir="2700000" algn="tl">
                    <a:srgbClr val="000000"/>
                  </a:outerShdw>
                </a:effectLst>
                <a:latin typeface="Times New Roman" pitchFamily="18" charset="0"/>
              </a:rPr>
              <a:t>X</a:t>
            </a:r>
            <a:r>
              <a:rPr kumimoji="0" lang="en-US" altLang="zh-TW" sz="3600" dirty="0">
                <a:effectLst>
                  <a:outerShdw blurRad="38100" dist="38100" dir="2700000" algn="tl">
                    <a:srgbClr val="000000"/>
                  </a:outerShdw>
                </a:effectLst>
              </a:rPr>
              <a:t>=</a:t>
            </a:r>
            <a:r>
              <a:rPr kumimoji="0" lang="en-US" altLang="zh-TW" sz="3600" i="1" dirty="0">
                <a:effectLst>
                  <a:outerShdw blurRad="38100" dist="38100" dir="2700000" algn="tl">
                    <a:srgbClr val="000000"/>
                  </a:outerShdw>
                </a:effectLst>
                <a:latin typeface="Times New Roman" pitchFamily="18" charset="0"/>
              </a:rPr>
              <a:t>0</a:t>
            </a:r>
            <a:r>
              <a:rPr kumimoji="0" lang="en-US" altLang="zh-TW" sz="3600" dirty="0">
                <a:effectLst>
                  <a:outerShdw blurRad="38100" dist="38100" dir="2700000" algn="tl">
                    <a:srgbClr val="000000"/>
                  </a:outerShdw>
                </a:effectLst>
              </a:rPr>
              <a:t>)</a:t>
            </a:r>
          </a:p>
          <a:p>
            <a:pPr algn="ctr" eaLnBrk="0" hangingPunct="0"/>
            <a:r>
              <a:rPr kumimoji="0" lang="en-US" altLang="zh-TW" sz="3600" dirty="0">
                <a:effectLst>
                  <a:outerShdw blurRad="38100" dist="38100" dir="2700000" algn="tl">
                    <a:srgbClr val="000000"/>
                  </a:outerShdw>
                </a:effectLst>
              </a:rPr>
              <a:t>The marginal probability</a:t>
            </a:r>
          </a:p>
        </p:txBody>
      </p:sp>
      <p:sp>
        <p:nvSpPr>
          <p:cNvPr id="30740" name="Rectangle 20"/>
          <p:cNvSpPr>
            <a:spLocks noChangeArrowheads="1"/>
          </p:cNvSpPr>
          <p:nvPr/>
        </p:nvSpPr>
        <p:spPr bwMode="auto">
          <a:xfrm>
            <a:off x="2699792" y="4509120"/>
            <a:ext cx="936104" cy="504056"/>
          </a:xfrm>
          <a:prstGeom prst="rect">
            <a:avLst/>
          </a:prstGeom>
          <a:noFill/>
          <a:ln w="28575">
            <a:solidFill>
              <a:schemeClr val="bg1"/>
            </a:solidFill>
            <a:miter lim="800000"/>
            <a:headEnd/>
            <a:tailEnd/>
          </a:ln>
          <a:effectLst>
            <a:outerShdw dist="35921" dir="2700000" algn="ctr" rotWithShape="0">
              <a:schemeClr val="bg2"/>
            </a:outerShdw>
          </a:effectLst>
        </p:spPr>
        <p:txBody>
          <a:bodyPr wrap="none" anchor="ctr"/>
          <a:lstStyle/>
          <a:p>
            <a:endParaRPr lang="zh-TW" altLang="en-US"/>
          </a:p>
        </p:txBody>
      </p:sp>
      <p:sp>
        <p:nvSpPr>
          <p:cNvPr id="30741" name="Rectangle 21"/>
          <p:cNvSpPr>
            <a:spLocks noChangeArrowheads="1"/>
          </p:cNvSpPr>
          <p:nvPr/>
        </p:nvSpPr>
        <p:spPr bwMode="auto">
          <a:xfrm>
            <a:off x="5796136" y="3645024"/>
            <a:ext cx="1008112" cy="432048"/>
          </a:xfrm>
          <a:prstGeom prst="rect">
            <a:avLst/>
          </a:prstGeom>
          <a:noFill/>
          <a:ln w="28575">
            <a:solidFill>
              <a:schemeClr val="bg1"/>
            </a:solidFill>
            <a:miter lim="800000"/>
            <a:headEnd/>
            <a:tailEnd/>
          </a:ln>
          <a:effectLst>
            <a:outerShdw dist="35921" dir="2700000" algn="ctr" rotWithShape="0">
              <a:schemeClr val="bg2"/>
            </a:outerShdw>
          </a:effectLst>
        </p:spPr>
        <p:txBody>
          <a:bodyPr wrap="none" anchor="ctr"/>
          <a:lstStyle/>
          <a:p>
            <a:endParaRPr lang="zh-TW" altLang="en-US"/>
          </a:p>
        </p:txBody>
      </p:sp>
      <p:sp>
        <p:nvSpPr>
          <p:cNvPr id="30742" name="AutoShape 22"/>
          <p:cNvSpPr>
            <a:spLocks noChangeArrowheads="1"/>
          </p:cNvSpPr>
          <p:nvPr/>
        </p:nvSpPr>
        <p:spPr bwMode="auto">
          <a:xfrm>
            <a:off x="6804248" y="3645024"/>
            <a:ext cx="533400" cy="381000"/>
          </a:xfrm>
          <a:prstGeom prst="leftArrow">
            <a:avLst>
              <a:gd name="adj1" fmla="val 50000"/>
              <a:gd name="adj2" fmla="val 35000"/>
            </a:avLst>
          </a:prstGeom>
          <a:solidFill>
            <a:schemeClr val="tx2"/>
          </a:solidFill>
          <a:ln w="9525">
            <a:solidFill>
              <a:srgbClr val="FF00FF"/>
            </a:solidFill>
            <a:miter lim="800000"/>
            <a:headEnd/>
            <a:tailEnd/>
          </a:ln>
          <a:effectLst>
            <a:outerShdw dist="35921" dir="2700000" algn="ctr" rotWithShape="0">
              <a:schemeClr val="bg2"/>
            </a:outerShdw>
          </a:effectLst>
        </p:spPr>
        <p:txBody>
          <a:bodyPr wrap="none" anchor="ctr"/>
          <a:lstStyle/>
          <a:p>
            <a:endParaRPr lang="zh-TW" altLang="en-US"/>
          </a:p>
        </p:txBody>
      </p:sp>
      <p:sp>
        <p:nvSpPr>
          <p:cNvPr id="30743" name="Text Box 23"/>
          <p:cNvSpPr txBox="1">
            <a:spLocks noChangeArrowheads="1"/>
          </p:cNvSpPr>
          <p:nvPr/>
        </p:nvSpPr>
        <p:spPr bwMode="auto">
          <a:xfrm>
            <a:off x="6732240" y="3501008"/>
            <a:ext cx="2304256" cy="2308324"/>
          </a:xfrm>
          <a:prstGeom prst="rect">
            <a:avLst/>
          </a:prstGeom>
          <a:noFill/>
          <a:ln w="9525">
            <a:noFill/>
            <a:miter lim="800000"/>
            <a:headEnd/>
            <a:tailEnd/>
          </a:ln>
          <a:effectLst/>
        </p:spPr>
        <p:txBody>
          <a:bodyPr wrap="square" anchor="ctr">
            <a:spAutoFit/>
          </a:bodyPr>
          <a:lstStyle/>
          <a:p>
            <a:pPr algn="r" eaLnBrk="0" hangingPunct="0"/>
            <a:r>
              <a:rPr kumimoji="0" lang="en-US" altLang="zh-TW" sz="3600" i="1" dirty="0">
                <a:effectLst>
                  <a:outerShdw blurRad="38100" dist="38100" dir="2700000" algn="tl">
                    <a:srgbClr val="000000"/>
                  </a:outerShdw>
                </a:effectLst>
                <a:latin typeface="Times New Roman" pitchFamily="18" charset="0"/>
              </a:rPr>
              <a:t>P</a:t>
            </a:r>
            <a:r>
              <a:rPr kumimoji="0" lang="en-US" altLang="zh-TW" sz="3600" dirty="0">
                <a:effectLst>
                  <a:outerShdw blurRad="38100" dist="38100" dir="2700000" algn="tl">
                    <a:srgbClr val="000000"/>
                  </a:outerShdw>
                </a:effectLst>
              </a:rPr>
              <a:t>(</a:t>
            </a:r>
            <a:r>
              <a:rPr kumimoji="0" lang="en-US" altLang="zh-TW" sz="3600" i="1" dirty="0">
                <a:effectLst>
                  <a:outerShdw blurRad="38100" dist="38100" dir="2700000" algn="tl">
                    <a:srgbClr val="000000"/>
                  </a:outerShdw>
                </a:effectLst>
                <a:latin typeface="Times New Roman" pitchFamily="18" charset="0"/>
              </a:rPr>
              <a:t>Y</a:t>
            </a:r>
            <a:r>
              <a:rPr kumimoji="0" lang="en-US" altLang="zh-TW" sz="3600" dirty="0">
                <a:effectLst>
                  <a:outerShdw blurRad="38100" dist="38100" dir="2700000" algn="tl">
                    <a:srgbClr val="000000"/>
                  </a:outerShdw>
                </a:effectLst>
              </a:rPr>
              <a:t>=</a:t>
            </a:r>
            <a:r>
              <a:rPr kumimoji="0" lang="en-US" altLang="zh-TW" sz="3600" i="1" dirty="0">
                <a:effectLst>
                  <a:outerShdw blurRad="38100" dist="38100" dir="2700000" algn="tl">
                    <a:srgbClr val="000000"/>
                  </a:outerShdw>
                </a:effectLst>
                <a:latin typeface="Times New Roman" pitchFamily="18" charset="0"/>
              </a:rPr>
              <a:t>1</a:t>
            </a:r>
            <a:r>
              <a:rPr kumimoji="0" lang="en-US" altLang="zh-TW" sz="3600" dirty="0">
                <a:effectLst>
                  <a:outerShdw blurRad="38100" dist="38100" dir="2700000" algn="tl">
                    <a:srgbClr val="000000"/>
                  </a:outerShdw>
                </a:effectLst>
              </a:rPr>
              <a:t>), the marginal </a:t>
            </a:r>
          </a:p>
          <a:p>
            <a:pPr algn="r" eaLnBrk="0" hangingPunct="0"/>
            <a:r>
              <a:rPr kumimoji="0" lang="en-US" altLang="zh-TW" sz="3600" dirty="0">
                <a:effectLst>
                  <a:outerShdw blurRad="38100" dist="38100" dir="2700000" algn="tl">
                    <a:srgbClr val="000000"/>
                  </a:outerShdw>
                </a:effectLst>
              </a:rPr>
              <a:t>probability</a:t>
            </a:r>
          </a:p>
        </p:txBody>
      </p:sp>
      <p:sp>
        <p:nvSpPr>
          <p:cNvPr id="30745" name="Rectangle 25"/>
          <p:cNvSpPr>
            <a:spLocks noGrp="1" noChangeArrowheads="1"/>
          </p:cNvSpPr>
          <p:nvPr>
            <p:ph type="title"/>
          </p:nvPr>
        </p:nvSpPr>
        <p:spPr>
          <a:xfrm>
            <a:off x="395288" y="260648"/>
            <a:ext cx="8439150" cy="201622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The </a:t>
            </a:r>
            <a:r>
              <a:rPr lang="en-US" altLang="zh-TW" dirty="0" err="1"/>
              <a:t>Bivariate</a:t>
            </a:r>
            <a:r>
              <a:rPr lang="en-US" altLang="zh-TW" dirty="0"/>
              <a:t> (Joint) Probability Distribution</a:t>
            </a:r>
            <a:endParaRPr lang="zh-TW" altLang="en-US" dirty="0"/>
          </a:p>
        </p:txBody>
      </p:sp>
      <p:sp>
        <p:nvSpPr>
          <p:cNvPr id="30739" name="AutoShape 19"/>
          <p:cNvSpPr>
            <a:spLocks noChangeArrowheads="1"/>
          </p:cNvSpPr>
          <p:nvPr/>
        </p:nvSpPr>
        <p:spPr bwMode="auto">
          <a:xfrm>
            <a:off x="3059832" y="5013176"/>
            <a:ext cx="304800" cy="457200"/>
          </a:xfrm>
          <a:prstGeom prst="upArrow">
            <a:avLst>
              <a:gd name="adj1" fmla="val 50000"/>
              <a:gd name="adj2" fmla="val 37500"/>
            </a:avLst>
          </a:prstGeom>
          <a:solidFill>
            <a:schemeClr val="tx2"/>
          </a:solidFill>
          <a:ln w="9525">
            <a:solidFill>
              <a:srgbClr val="FF00FF"/>
            </a:solidFill>
            <a:miter lim="800000"/>
            <a:headEnd/>
            <a:tailEnd/>
          </a:ln>
          <a:effectLst>
            <a:outerShdw dist="35921" dir="2700000" algn="ctr" rotWithShape="0">
              <a:schemeClr val="bg2"/>
            </a:outerShdw>
          </a:effectLst>
        </p:spPr>
        <p:txBody>
          <a:bodyPr wrap="none" anchor="ctr"/>
          <a:lstStyle/>
          <a:p>
            <a:endParaRPr lang="zh-TW" altLang="en-US"/>
          </a:p>
        </p:txBody>
      </p:sp>
    </p:spTree>
    <p:extLst>
      <p:ext uri="{BB962C8B-B14F-4D97-AF65-F5344CB8AC3E}">
        <p14:creationId xmlns:p14="http://schemas.microsoft.com/office/powerpoint/2010/main" val="417959716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32"/>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30735"/>
                                        </p:tgtEl>
                                        <p:attrNameLst>
                                          <p:attrName>style.visibility</p:attrName>
                                        </p:attrNameLst>
                                      </p:cBhvr>
                                      <p:to>
                                        <p:strVal val="visible"/>
                                      </p:to>
                                    </p:set>
                                    <p:animEffect transition="in" filter="wipe(left)">
                                      <p:cBhvr>
                                        <p:cTn id="10" dur="500"/>
                                        <p:tgtEl>
                                          <p:spTgt spid="30735"/>
                                        </p:tgtEl>
                                      </p:cBhvr>
                                    </p:animEffect>
                                  </p:childTnLst>
                                  <p:subTnLst>
                                    <p:set>
                                      <p:cBhvr override="childStyle">
                                        <p:cTn dur="1" fill="hold" display="0" masterRel="nextClick" afterEffect="1"/>
                                        <p:tgtEl>
                                          <p:spTgt spid="3073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33"/>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0736"/>
                                        </p:tgtEl>
                                        <p:attrNameLst>
                                          <p:attrName>style.visibility</p:attrName>
                                        </p:attrNameLst>
                                      </p:cBhvr>
                                      <p:to>
                                        <p:strVal val="visible"/>
                                      </p:to>
                                    </p:set>
                                    <p:animEffect transition="in" filter="wipe(left)">
                                      <p:cBhvr>
                                        <p:cTn id="18" dur="500"/>
                                        <p:tgtEl>
                                          <p:spTgt spid="30736"/>
                                        </p:tgtEl>
                                      </p:cBhvr>
                                    </p:animEffect>
                                  </p:childTnLst>
                                  <p:subTnLst>
                                    <p:set>
                                      <p:cBhvr override="childStyle">
                                        <p:cTn dur="1" fill="hold" display="0" masterRel="nextClick" afterEffect="1"/>
                                        <p:tgtEl>
                                          <p:spTgt spid="3073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34"/>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0737"/>
                                        </p:tgtEl>
                                        <p:attrNameLst>
                                          <p:attrName>style.visibility</p:attrName>
                                        </p:attrNameLst>
                                      </p:cBhvr>
                                      <p:to>
                                        <p:strVal val="visible"/>
                                      </p:to>
                                    </p:set>
                                    <p:animEffect transition="in" filter="wipe(left)">
                                      <p:cBhvr>
                                        <p:cTn id="26" dur="500"/>
                                        <p:tgtEl>
                                          <p:spTgt spid="30737"/>
                                        </p:tgtEl>
                                      </p:cBhvr>
                                    </p:animEffect>
                                  </p:childTnLst>
                                  <p:subTnLst>
                                    <p:set>
                                      <p:cBhvr override="childStyle">
                                        <p:cTn dur="1" fill="hold" display="0" masterRel="nextClick" afterEffect="1"/>
                                        <p:tgtEl>
                                          <p:spTgt spid="3073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738"/>
                                        </p:tgtEl>
                                        <p:attrNameLst>
                                          <p:attrName>style.visibility</p:attrName>
                                        </p:attrNameLst>
                                      </p:cBhvr>
                                      <p:to>
                                        <p:strVal val="visible"/>
                                      </p:to>
                                    </p:set>
                                    <p:animEffect transition="in" filter="wipe(down)">
                                      <p:cBhvr>
                                        <p:cTn id="31" dur="500"/>
                                        <p:tgtEl>
                                          <p:spTgt spid="30738"/>
                                        </p:tgtEl>
                                      </p:cBhvr>
                                    </p:animEffect>
                                  </p:childTnLst>
                                  <p:subTnLst>
                                    <p:set>
                                      <p:cBhvr override="childStyle">
                                        <p:cTn dur="1" fill="hold" display="0" masterRel="nextClick" afterEffect="1"/>
                                        <p:tgtEl>
                                          <p:spTgt spid="30738"/>
                                        </p:tgtEl>
                                        <p:attrNameLst>
                                          <p:attrName>style.visibility</p:attrName>
                                        </p:attrNameLst>
                                      </p:cBhvr>
                                      <p:to>
                                        <p:strVal val="hidden"/>
                                      </p:to>
                                    </p:set>
                                  </p:subTnLst>
                                </p:cTn>
                              </p:par>
                              <p:par>
                                <p:cTn id="32" presetID="22" presetClass="entr" presetSubtype="4" fill="hold" grpId="0" nodeType="withEffect">
                                  <p:stCondLst>
                                    <p:cond delay="0"/>
                                  </p:stCondLst>
                                  <p:childTnLst>
                                    <p:set>
                                      <p:cBhvr>
                                        <p:cTn id="33" dur="1" fill="hold">
                                          <p:stCondLst>
                                            <p:cond delay="0"/>
                                          </p:stCondLst>
                                        </p:cTn>
                                        <p:tgtEl>
                                          <p:spTgt spid="30740"/>
                                        </p:tgtEl>
                                        <p:attrNameLst>
                                          <p:attrName>style.visibility</p:attrName>
                                        </p:attrNameLst>
                                      </p:cBhvr>
                                      <p:to>
                                        <p:strVal val="visible"/>
                                      </p:to>
                                    </p:set>
                                    <p:animEffect transition="in" filter="wipe(down)">
                                      <p:cBhvr>
                                        <p:cTn id="34" dur="500"/>
                                        <p:tgtEl>
                                          <p:spTgt spid="30740"/>
                                        </p:tgtEl>
                                      </p:cBhvr>
                                    </p:animEffect>
                                  </p:childTnLst>
                                  <p:subTnLst>
                                    <p:set>
                                      <p:cBhvr override="childStyle">
                                        <p:cTn dur="1" fill="hold" display="0" masterRel="nextClick" afterEffect="1"/>
                                        <p:tgtEl>
                                          <p:spTgt spid="30740"/>
                                        </p:tgtEl>
                                        <p:attrNameLst>
                                          <p:attrName>style.visibility</p:attrName>
                                        </p:attrNameLst>
                                      </p:cBhvr>
                                      <p:to>
                                        <p:strVal val="hidden"/>
                                      </p:to>
                                    </p:set>
                                  </p:subTnLst>
                                </p:cTn>
                              </p:par>
                              <p:par>
                                <p:cTn id="35" presetID="22" presetClass="entr" presetSubtype="4" fill="hold" grpId="0" nodeType="withEffect">
                                  <p:stCondLst>
                                    <p:cond delay="0"/>
                                  </p:stCondLst>
                                  <p:childTnLst>
                                    <p:set>
                                      <p:cBhvr>
                                        <p:cTn id="36" dur="1" fill="hold">
                                          <p:stCondLst>
                                            <p:cond delay="0"/>
                                          </p:stCondLst>
                                        </p:cTn>
                                        <p:tgtEl>
                                          <p:spTgt spid="30739"/>
                                        </p:tgtEl>
                                        <p:attrNameLst>
                                          <p:attrName>style.visibility</p:attrName>
                                        </p:attrNameLst>
                                      </p:cBhvr>
                                      <p:to>
                                        <p:strVal val="visible"/>
                                      </p:to>
                                    </p:set>
                                    <p:animEffect transition="in" filter="wipe(down)">
                                      <p:cBhvr>
                                        <p:cTn id="37" dur="500"/>
                                        <p:tgtEl>
                                          <p:spTgt spid="30739"/>
                                        </p:tgtEl>
                                      </p:cBhvr>
                                    </p:animEffect>
                                  </p:childTnLst>
                                  <p:subTnLst>
                                    <p:set>
                                      <p:cBhvr override="childStyle">
                                        <p:cTn dur="1" fill="hold" display="0" masterRel="nextClick" afterEffect="1"/>
                                        <p:tgtEl>
                                          <p:spTgt spid="3073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30743"/>
                                        </p:tgtEl>
                                        <p:attrNameLst>
                                          <p:attrName>style.visibility</p:attrName>
                                        </p:attrNameLst>
                                      </p:cBhvr>
                                      <p:to>
                                        <p:strVal val="visible"/>
                                      </p:to>
                                    </p:set>
                                    <p:animEffect transition="in" filter="wipe(right)">
                                      <p:cBhvr>
                                        <p:cTn id="42" dur="500"/>
                                        <p:tgtEl>
                                          <p:spTgt spid="30743"/>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30741"/>
                                        </p:tgtEl>
                                        <p:attrNameLst>
                                          <p:attrName>style.visibility</p:attrName>
                                        </p:attrNameLst>
                                      </p:cBhvr>
                                      <p:to>
                                        <p:strVal val="visible"/>
                                      </p:to>
                                    </p:set>
                                    <p:animEffect transition="in" filter="wipe(right)">
                                      <p:cBhvr>
                                        <p:cTn id="46" dur="500"/>
                                        <p:tgtEl>
                                          <p:spTgt spid="30741"/>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0742"/>
                                        </p:tgtEl>
                                        <p:attrNameLst>
                                          <p:attrName>style.visibility</p:attrName>
                                        </p:attrNameLst>
                                      </p:cBhvr>
                                      <p:to>
                                        <p:strVal val="visible"/>
                                      </p:to>
                                    </p:set>
                                    <p:animEffect transition="in" filter="wipe(right)">
                                      <p:cBhvr>
                                        <p:cTn id="50" dur="500"/>
                                        <p:tgtEl>
                                          <p:spTgt spid="3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2" grpId="0" autoUpdateAnimBg="0"/>
      <p:bldP spid="30733" grpId="0" autoUpdateAnimBg="0"/>
      <p:bldP spid="30734" grpId="0" autoUpdateAnimBg="0"/>
      <p:bldP spid="30735" grpId="0" animBg="1"/>
      <p:bldP spid="30736" grpId="0" animBg="1"/>
      <p:bldP spid="30737" grpId="0" animBg="1"/>
      <p:bldP spid="30738" grpId="0" autoUpdateAnimBg="0"/>
      <p:bldP spid="30740" grpId="0" animBg="1"/>
      <p:bldP spid="30741" grpId="0" animBg="1"/>
      <p:bldP spid="30742" grpId="0" animBg="1"/>
      <p:bldP spid="30743" grpId="0" autoUpdateAnimBg="0"/>
      <p:bldP spid="3073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6"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326886E-6909-4106-B846-13ACACB26EBC}" type="slidenum">
              <a:rPr kumimoji="1" lang="zh-TW" altLang="en-US">
                <a:effectLst>
                  <a:outerShdw blurRad="38100" dist="38100" dir="2700000" algn="tl">
                    <a:srgbClr val="000000"/>
                  </a:outerShdw>
                </a:effectLst>
                <a:ea typeface="華康細圓體" pitchFamily="49" charset="-120"/>
                <a:cs typeface="+mj-cs"/>
              </a:rPr>
              <a:pPr>
                <a:defRPr/>
              </a:pPr>
              <a:t>44</a:t>
            </a:fld>
            <a:endParaRPr kumimoji="1" lang="en-US" altLang="zh-TW">
              <a:effectLst>
                <a:outerShdw blurRad="38100" dist="38100" dir="2700000" algn="tl">
                  <a:srgbClr val="000000"/>
                </a:outerShdw>
              </a:effectLst>
              <a:ea typeface="華康細圓體" pitchFamily="49" charset="-120"/>
              <a:cs typeface="+mj-cs"/>
            </a:endParaRPr>
          </a:p>
        </p:txBody>
      </p:sp>
      <p:sp>
        <p:nvSpPr>
          <p:cNvPr id="31786" name="Line 42"/>
          <p:cNvSpPr>
            <a:spLocks noChangeShapeType="1"/>
          </p:cNvSpPr>
          <p:nvPr/>
        </p:nvSpPr>
        <p:spPr bwMode="auto">
          <a:xfrm>
            <a:off x="2230438" y="4829175"/>
            <a:ext cx="1752600" cy="0"/>
          </a:xfrm>
          <a:prstGeom prst="line">
            <a:avLst/>
          </a:prstGeom>
          <a:noFill/>
          <a:ln w="38100" cap="rnd">
            <a:solidFill>
              <a:schemeClr val="tx1"/>
            </a:solidFill>
            <a:prstDash val="sysDot"/>
            <a:round/>
            <a:headEnd/>
            <a:tailEnd/>
          </a:ln>
          <a:effectLst>
            <a:outerShdw dist="35921" dir="2700000" algn="ctr" rotWithShape="0">
              <a:srgbClr val="000000"/>
            </a:outerShdw>
          </a:effectLst>
        </p:spPr>
        <p:txBody>
          <a:bodyPr wrap="none" anchor="ctr"/>
          <a:lstStyle/>
          <a:p>
            <a:endParaRPr lang="zh-TW" altLang="en-US"/>
          </a:p>
        </p:txBody>
      </p:sp>
      <p:sp>
        <p:nvSpPr>
          <p:cNvPr id="31746" name="Line 2"/>
          <p:cNvSpPr>
            <a:spLocks noChangeShapeType="1"/>
          </p:cNvSpPr>
          <p:nvPr/>
        </p:nvSpPr>
        <p:spPr bwMode="auto">
          <a:xfrm>
            <a:off x="1876425" y="5302250"/>
            <a:ext cx="1752600" cy="0"/>
          </a:xfrm>
          <a:prstGeom prst="line">
            <a:avLst/>
          </a:prstGeom>
          <a:noFill/>
          <a:ln w="38100" cap="rnd">
            <a:solidFill>
              <a:schemeClr val="tx1"/>
            </a:solidFill>
            <a:prstDash val="sysDot"/>
            <a:round/>
            <a:headEnd/>
            <a:tailEnd/>
          </a:ln>
          <a:effectLst>
            <a:outerShdw dist="35921" dir="2700000" algn="ctr" rotWithShape="0">
              <a:srgbClr val="000000"/>
            </a:outerShdw>
          </a:effectLst>
        </p:spPr>
        <p:txBody>
          <a:bodyPr wrap="none" anchor="ctr"/>
          <a:lstStyle/>
          <a:p>
            <a:endParaRPr lang="zh-TW" altLang="en-US"/>
          </a:p>
        </p:txBody>
      </p:sp>
      <p:sp>
        <p:nvSpPr>
          <p:cNvPr id="31747" name="Line 3"/>
          <p:cNvSpPr>
            <a:spLocks noChangeShapeType="1"/>
          </p:cNvSpPr>
          <p:nvPr/>
        </p:nvSpPr>
        <p:spPr bwMode="auto">
          <a:xfrm flipH="1">
            <a:off x="2063750" y="4845050"/>
            <a:ext cx="1031875" cy="1130300"/>
          </a:xfrm>
          <a:prstGeom prst="line">
            <a:avLst/>
          </a:prstGeom>
          <a:noFill/>
          <a:ln w="3175" cap="rnd">
            <a:solidFill>
              <a:schemeClr val="bg1"/>
            </a:solidFill>
            <a:prstDash val="sysDot"/>
            <a:round/>
            <a:headEnd/>
            <a:tailEnd/>
          </a:ln>
          <a:effectLst/>
        </p:spPr>
        <p:txBody>
          <a:bodyPr wrap="none" anchor="ctr"/>
          <a:lstStyle/>
          <a:p>
            <a:endParaRPr lang="zh-TW" altLang="en-US"/>
          </a:p>
        </p:txBody>
      </p:sp>
      <p:sp>
        <p:nvSpPr>
          <p:cNvPr id="31748" name="Line 4"/>
          <p:cNvSpPr>
            <a:spLocks noChangeShapeType="1"/>
          </p:cNvSpPr>
          <p:nvPr/>
        </p:nvSpPr>
        <p:spPr bwMode="auto">
          <a:xfrm flipV="1">
            <a:off x="2459038" y="4743450"/>
            <a:ext cx="3859212" cy="0"/>
          </a:xfrm>
          <a:prstGeom prst="line">
            <a:avLst/>
          </a:prstGeom>
          <a:noFill/>
          <a:ln w="38100">
            <a:solidFill>
              <a:srgbClr val="FFFF00"/>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31749" name="Line 5"/>
          <p:cNvSpPr>
            <a:spLocks noChangeShapeType="1"/>
          </p:cNvSpPr>
          <p:nvPr/>
        </p:nvSpPr>
        <p:spPr bwMode="auto">
          <a:xfrm flipH="1">
            <a:off x="554038" y="4724400"/>
            <a:ext cx="1828800" cy="1736725"/>
          </a:xfrm>
          <a:prstGeom prst="line">
            <a:avLst/>
          </a:prstGeom>
          <a:noFill/>
          <a:ln w="38100">
            <a:solidFill>
              <a:schemeClr val="tx1"/>
            </a:solidFill>
            <a:round/>
            <a:headEnd/>
            <a:tailEnd type="triangle" w="med" len="med"/>
          </a:ln>
          <a:effectLst>
            <a:outerShdw dist="35921" dir="2700000" algn="ctr" rotWithShape="0">
              <a:srgbClr val="000000"/>
            </a:outerShdw>
          </a:effectLst>
        </p:spPr>
        <p:txBody>
          <a:bodyPr wrap="none" anchor="ctr"/>
          <a:lstStyle/>
          <a:p>
            <a:endParaRPr lang="zh-TW" altLang="en-US"/>
          </a:p>
        </p:txBody>
      </p:sp>
      <p:sp>
        <p:nvSpPr>
          <p:cNvPr id="31752" name="Line 8"/>
          <p:cNvSpPr>
            <a:spLocks noChangeShapeType="1"/>
          </p:cNvSpPr>
          <p:nvPr/>
        </p:nvSpPr>
        <p:spPr bwMode="auto">
          <a:xfrm>
            <a:off x="1343025" y="5759450"/>
            <a:ext cx="1905000" cy="0"/>
          </a:xfrm>
          <a:prstGeom prst="line">
            <a:avLst/>
          </a:prstGeom>
          <a:noFill/>
          <a:ln w="38100" cap="rnd">
            <a:solidFill>
              <a:schemeClr val="tx1"/>
            </a:solidFill>
            <a:prstDash val="sysDot"/>
            <a:round/>
            <a:headEnd/>
            <a:tailEnd/>
          </a:ln>
          <a:effectLst>
            <a:outerShdw dist="35921" dir="2700000" algn="ctr" rotWithShape="0">
              <a:srgbClr val="000000"/>
            </a:outerShdw>
          </a:effectLst>
        </p:spPr>
        <p:txBody>
          <a:bodyPr wrap="none" anchor="ctr"/>
          <a:lstStyle/>
          <a:p>
            <a:endParaRPr lang="zh-TW" altLang="en-US"/>
          </a:p>
        </p:txBody>
      </p:sp>
      <p:sp>
        <p:nvSpPr>
          <p:cNvPr id="31761" name="Line 17"/>
          <p:cNvSpPr>
            <a:spLocks noChangeShapeType="1"/>
          </p:cNvSpPr>
          <p:nvPr/>
        </p:nvSpPr>
        <p:spPr bwMode="auto">
          <a:xfrm flipV="1">
            <a:off x="2382838" y="1301750"/>
            <a:ext cx="1587" cy="3422650"/>
          </a:xfrm>
          <a:prstGeom prst="line">
            <a:avLst/>
          </a:prstGeom>
          <a:noFill/>
          <a:ln w="38100">
            <a:solidFill>
              <a:srgbClr val="66FF66"/>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31762" name="Text Box 18"/>
          <p:cNvSpPr txBox="1">
            <a:spLocks noChangeArrowheads="1"/>
          </p:cNvSpPr>
          <p:nvPr/>
        </p:nvSpPr>
        <p:spPr bwMode="auto">
          <a:xfrm>
            <a:off x="6219825" y="4435475"/>
            <a:ext cx="463550"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solidFill>
                  <a:srgbClr val="FFFF00"/>
                </a:solidFill>
                <a:effectLst>
                  <a:outerShdw blurRad="38100" dist="38100" dir="2700000" algn="tl">
                    <a:srgbClr val="000000"/>
                  </a:outerShdw>
                </a:effectLst>
                <a:latin typeface="Times New Roman" pitchFamily="18" charset="0"/>
              </a:rPr>
              <a:t>X</a:t>
            </a:r>
          </a:p>
        </p:txBody>
      </p:sp>
      <p:sp>
        <p:nvSpPr>
          <p:cNvPr id="31763" name="Text Box 19"/>
          <p:cNvSpPr txBox="1">
            <a:spLocks noChangeArrowheads="1"/>
          </p:cNvSpPr>
          <p:nvPr/>
        </p:nvSpPr>
        <p:spPr bwMode="auto">
          <a:xfrm>
            <a:off x="323850" y="5819775"/>
            <a:ext cx="438150"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Y</a:t>
            </a:r>
          </a:p>
        </p:txBody>
      </p:sp>
      <p:sp>
        <p:nvSpPr>
          <p:cNvPr id="31764" name="Text Box 20"/>
          <p:cNvSpPr txBox="1">
            <a:spLocks noChangeArrowheads="1"/>
          </p:cNvSpPr>
          <p:nvPr/>
        </p:nvSpPr>
        <p:spPr bwMode="auto">
          <a:xfrm>
            <a:off x="935038" y="5759450"/>
            <a:ext cx="969962"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=0</a:t>
            </a:r>
          </a:p>
        </p:txBody>
      </p:sp>
      <p:sp>
        <p:nvSpPr>
          <p:cNvPr id="31765" name="Text Box 21"/>
          <p:cNvSpPr txBox="1">
            <a:spLocks noChangeArrowheads="1"/>
          </p:cNvSpPr>
          <p:nvPr/>
        </p:nvSpPr>
        <p:spPr bwMode="auto">
          <a:xfrm>
            <a:off x="2598738" y="5819775"/>
            <a:ext cx="969962"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dirty="0">
                <a:effectLst>
                  <a:outerShdw blurRad="38100" dist="38100" dir="2700000" algn="tl">
                    <a:srgbClr val="000000"/>
                  </a:outerShdw>
                </a:effectLst>
                <a:latin typeface="Times New Roman" pitchFamily="18" charset="0"/>
              </a:rPr>
              <a:t>x</a:t>
            </a:r>
            <a:r>
              <a:rPr kumimoji="0" lang="en-US" altLang="zh-TW" sz="3600" dirty="0">
                <a:effectLst>
                  <a:outerShdw blurRad="38100" dist="38100" dir="2700000" algn="tl">
                    <a:srgbClr val="000000"/>
                  </a:outerShdw>
                </a:effectLst>
              </a:rPr>
              <a:t>=2</a:t>
            </a:r>
          </a:p>
        </p:txBody>
      </p:sp>
      <p:sp>
        <p:nvSpPr>
          <p:cNvPr id="31766" name="Text Box 22"/>
          <p:cNvSpPr txBox="1">
            <a:spLocks noChangeArrowheads="1"/>
          </p:cNvSpPr>
          <p:nvPr/>
        </p:nvSpPr>
        <p:spPr bwMode="auto">
          <a:xfrm>
            <a:off x="1773238" y="5819775"/>
            <a:ext cx="969962"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=1</a:t>
            </a:r>
          </a:p>
        </p:txBody>
      </p:sp>
      <p:sp>
        <p:nvSpPr>
          <p:cNvPr id="31767" name="Text Box 23"/>
          <p:cNvSpPr txBox="1">
            <a:spLocks noChangeArrowheads="1"/>
          </p:cNvSpPr>
          <p:nvPr/>
        </p:nvSpPr>
        <p:spPr bwMode="auto">
          <a:xfrm>
            <a:off x="3746500" y="4860925"/>
            <a:ext cx="969963"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y</a:t>
            </a:r>
            <a:r>
              <a:rPr kumimoji="0" lang="en-US" altLang="zh-TW" sz="3600">
                <a:effectLst>
                  <a:outerShdw blurRad="38100" dist="38100" dir="2700000" algn="tl">
                    <a:srgbClr val="000000"/>
                  </a:outerShdw>
                </a:effectLst>
              </a:rPr>
              <a:t>=1</a:t>
            </a:r>
          </a:p>
        </p:txBody>
      </p:sp>
      <p:sp>
        <p:nvSpPr>
          <p:cNvPr id="31768" name="Text Box 24"/>
          <p:cNvSpPr txBox="1">
            <a:spLocks noChangeArrowheads="1"/>
          </p:cNvSpPr>
          <p:nvPr/>
        </p:nvSpPr>
        <p:spPr bwMode="auto">
          <a:xfrm>
            <a:off x="3328988" y="5394325"/>
            <a:ext cx="969962"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y</a:t>
            </a:r>
            <a:r>
              <a:rPr kumimoji="0" lang="en-US" altLang="zh-TW" sz="3600">
                <a:effectLst>
                  <a:outerShdw blurRad="38100" dist="38100" dir="2700000" algn="tl">
                    <a:srgbClr val="000000"/>
                  </a:outerShdw>
                </a:effectLst>
              </a:rPr>
              <a:t>=2</a:t>
            </a:r>
          </a:p>
        </p:txBody>
      </p:sp>
      <p:sp>
        <p:nvSpPr>
          <p:cNvPr id="31769" name="Text Box 25"/>
          <p:cNvSpPr txBox="1">
            <a:spLocks noChangeArrowheads="1"/>
          </p:cNvSpPr>
          <p:nvPr/>
        </p:nvSpPr>
        <p:spPr bwMode="auto">
          <a:xfrm>
            <a:off x="4089400" y="4343400"/>
            <a:ext cx="1255713"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y</a:t>
            </a:r>
            <a:r>
              <a:rPr kumimoji="0" lang="en-US" altLang="zh-TW" sz="3600">
                <a:effectLst>
                  <a:outerShdw blurRad="38100" dist="38100" dir="2700000" algn="tl">
                    <a:srgbClr val="000000"/>
                  </a:outerShdw>
                </a:effectLst>
              </a:rPr>
              <a:t> = 0</a:t>
            </a:r>
          </a:p>
        </p:txBody>
      </p:sp>
      <p:grpSp>
        <p:nvGrpSpPr>
          <p:cNvPr id="31785" name="Group 41"/>
          <p:cNvGrpSpPr>
            <a:grpSpLocks/>
          </p:cNvGrpSpPr>
          <p:nvPr/>
        </p:nvGrpSpPr>
        <p:grpSpPr bwMode="auto">
          <a:xfrm>
            <a:off x="812800" y="2879725"/>
            <a:ext cx="2181225" cy="2955925"/>
            <a:chOff x="883" y="1814"/>
            <a:chExt cx="1374" cy="1862"/>
          </a:xfrm>
        </p:grpSpPr>
        <p:sp>
          <p:nvSpPr>
            <p:cNvPr id="31750" name="Rectangle 6"/>
            <p:cNvSpPr>
              <a:spLocks noChangeArrowheads="1"/>
            </p:cNvSpPr>
            <p:nvPr/>
          </p:nvSpPr>
          <p:spPr bwMode="auto">
            <a:xfrm>
              <a:off x="1435" y="2236"/>
              <a:ext cx="175" cy="1152"/>
            </a:xfrm>
            <a:prstGeom prst="rect">
              <a:avLst/>
            </a:prstGeom>
            <a:solidFill>
              <a:schemeClr val="tx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endParaRPr lang="zh-TW" altLang="en-US"/>
            </a:p>
          </p:txBody>
        </p:sp>
        <p:sp>
          <p:nvSpPr>
            <p:cNvPr id="31755" name="Rectangle 11"/>
            <p:cNvSpPr>
              <a:spLocks noChangeArrowheads="1"/>
            </p:cNvSpPr>
            <p:nvPr/>
          </p:nvSpPr>
          <p:spPr bwMode="auto">
            <a:xfrm>
              <a:off x="1758" y="2511"/>
              <a:ext cx="179" cy="589"/>
            </a:xfrm>
            <a:prstGeom prst="rect">
              <a:avLst/>
            </a:prstGeom>
            <a:solidFill>
              <a:schemeClr val="tx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endParaRPr lang="zh-TW" altLang="en-US"/>
            </a:p>
          </p:txBody>
        </p:sp>
        <p:sp>
          <p:nvSpPr>
            <p:cNvPr id="31756" name="Rectangle 12"/>
            <p:cNvSpPr>
              <a:spLocks noChangeArrowheads="1"/>
            </p:cNvSpPr>
            <p:nvPr/>
          </p:nvSpPr>
          <p:spPr bwMode="auto">
            <a:xfrm>
              <a:off x="1121" y="3292"/>
              <a:ext cx="192" cy="384"/>
            </a:xfrm>
            <a:prstGeom prst="rect">
              <a:avLst/>
            </a:prstGeom>
            <a:solidFill>
              <a:schemeClr val="tx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endParaRPr lang="zh-TW" altLang="en-US"/>
            </a:p>
          </p:txBody>
        </p:sp>
        <p:sp>
          <p:nvSpPr>
            <p:cNvPr id="31771" name="Text Box 27"/>
            <p:cNvSpPr txBox="1">
              <a:spLocks noChangeArrowheads="1"/>
            </p:cNvSpPr>
            <p:nvPr/>
          </p:nvSpPr>
          <p:spPr bwMode="auto">
            <a:xfrm>
              <a:off x="1583" y="2130"/>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0.12</a:t>
              </a:r>
            </a:p>
          </p:txBody>
        </p:sp>
        <p:sp>
          <p:nvSpPr>
            <p:cNvPr id="31772" name="Text Box 28"/>
            <p:cNvSpPr txBox="1">
              <a:spLocks noChangeArrowheads="1"/>
            </p:cNvSpPr>
            <p:nvPr/>
          </p:nvSpPr>
          <p:spPr bwMode="auto">
            <a:xfrm>
              <a:off x="1152" y="1814"/>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0.21</a:t>
              </a:r>
            </a:p>
          </p:txBody>
        </p:sp>
        <p:sp>
          <p:nvSpPr>
            <p:cNvPr id="31773" name="Text Box 29"/>
            <p:cNvSpPr txBox="1">
              <a:spLocks noChangeArrowheads="1"/>
            </p:cNvSpPr>
            <p:nvPr/>
          </p:nvSpPr>
          <p:spPr bwMode="auto">
            <a:xfrm>
              <a:off x="883" y="2946"/>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0.07</a:t>
              </a:r>
            </a:p>
          </p:txBody>
        </p:sp>
      </p:grpSp>
      <p:grpSp>
        <p:nvGrpSpPr>
          <p:cNvPr id="31783" name="Group 39"/>
          <p:cNvGrpSpPr>
            <a:grpSpLocks/>
          </p:cNvGrpSpPr>
          <p:nvPr/>
        </p:nvGrpSpPr>
        <p:grpSpPr bwMode="auto">
          <a:xfrm>
            <a:off x="1771650" y="1371600"/>
            <a:ext cx="1876425" cy="4495800"/>
            <a:chOff x="1507" y="844"/>
            <a:chExt cx="1182" cy="2832"/>
          </a:xfrm>
        </p:grpSpPr>
        <p:sp>
          <p:nvSpPr>
            <p:cNvPr id="31751" name="Rectangle 7"/>
            <p:cNvSpPr>
              <a:spLocks noChangeArrowheads="1"/>
            </p:cNvSpPr>
            <p:nvPr/>
          </p:nvSpPr>
          <p:spPr bwMode="auto">
            <a:xfrm>
              <a:off x="2225" y="844"/>
              <a:ext cx="192" cy="2256"/>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zh-TW" altLang="en-US"/>
            </a:p>
          </p:txBody>
        </p:sp>
        <p:sp>
          <p:nvSpPr>
            <p:cNvPr id="31757" name="Rectangle 13"/>
            <p:cNvSpPr>
              <a:spLocks noChangeArrowheads="1"/>
            </p:cNvSpPr>
            <p:nvPr/>
          </p:nvSpPr>
          <p:spPr bwMode="auto">
            <a:xfrm>
              <a:off x="1937" y="3100"/>
              <a:ext cx="192" cy="288"/>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zh-TW" altLang="en-US"/>
            </a:p>
          </p:txBody>
        </p:sp>
        <p:sp>
          <p:nvSpPr>
            <p:cNvPr id="31758" name="Rectangle 14"/>
            <p:cNvSpPr>
              <a:spLocks noChangeArrowheads="1"/>
            </p:cNvSpPr>
            <p:nvPr/>
          </p:nvSpPr>
          <p:spPr bwMode="auto">
            <a:xfrm>
              <a:off x="1697" y="3436"/>
              <a:ext cx="192" cy="24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zh-TW" altLang="en-US"/>
            </a:p>
          </p:txBody>
        </p:sp>
        <p:sp>
          <p:nvSpPr>
            <p:cNvPr id="31770" name="Text Box 26"/>
            <p:cNvSpPr txBox="1">
              <a:spLocks noChangeArrowheads="1"/>
            </p:cNvSpPr>
            <p:nvPr/>
          </p:nvSpPr>
          <p:spPr bwMode="auto">
            <a:xfrm>
              <a:off x="2015" y="854"/>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0.42</a:t>
              </a:r>
            </a:p>
          </p:txBody>
        </p:sp>
        <p:sp>
          <p:nvSpPr>
            <p:cNvPr id="31774" name="Text Box 30"/>
            <p:cNvSpPr txBox="1">
              <a:spLocks noChangeArrowheads="1"/>
            </p:cNvSpPr>
            <p:nvPr/>
          </p:nvSpPr>
          <p:spPr bwMode="auto">
            <a:xfrm>
              <a:off x="1752" y="2735"/>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0.06</a:t>
              </a:r>
            </a:p>
          </p:txBody>
        </p:sp>
        <p:sp>
          <p:nvSpPr>
            <p:cNvPr id="31775" name="Text Box 31"/>
            <p:cNvSpPr txBox="1">
              <a:spLocks noChangeArrowheads="1"/>
            </p:cNvSpPr>
            <p:nvPr/>
          </p:nvSpPr>
          <p:spPr bwMode="auto">
            <a:xfrm>
              <a:off x="1507" y="3090"/>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0.02</a:t>
              </a:r>
            </a:p>
          </p:txBody>
        </p:sp>
      </p:grpSp>
      <p:grpSp>
        <p:nvGrpSpPr>
          <p:cNvPr id="31784" name="Group 40"/>
          <p:cNvGrpSpPr>
            <a:grpSpLocks/>
          </p:cNvGrpSpPr>
          <p:nvPr/>
        </p:nvGrpSpPr>
        <p:grpSpPr bwMode="auto">
          <a:xfrm>
            <a:off x="2687638" y="3838575"/>
            <a:ext cx="1831975" cy="2082800"/>
            <a:chOff x="2064" y="2418"/>
            <a:chExt cx="1154" cy="1312"/>
          </a:xfrm>
        </p:grpSpPr>
        <p:sp>
          <p:nvSpPr>
            <p:cNvPr id="31753" name="Line 9"/>
            <p:cNvSpPr>
              <a:spLocks noChangeShapeType="1"/>
            </p:cNvSpPr>
            <p:nvPr/>
          </p:nvSpPr>
          <p:spPr bwMode="auto">
            <a:xfrm flipH="1">
              <a:off x="2237" y="3052"/>
              <a:ext cx="564" cy="678"/>
            </a:xfrm>
            <a:prstGeom prst="line">
              <a:avLst/>
            </a:prstGeom>
            <a:noFill/>
            <a:ln w="3175" cap="rnd">
              <a:solidFill>
                <a:schemeClr val="bg1"/>
              </a:solidFill>
              <a:prstDash val="sysDot"/>
              <a:round/>
              <a:headEnd/>
              <a:tailEnd/>
            </a:ln>
            <a:effectLst/>
          </p:spPr>
          <p:txBody>
            <a:bodyPr wrap="none" anchor="ctr"/>
            <a:lstStyle/>
            <a:p>
              <a:endParaRPr lang="zh-TW" altLang="en-US"/>
            </a:p>
          </p:txBody>
        </p:sp>
        <p:sp>
          <p:nvSpPr>
            <p:cNvPr id="31754" name="Rectangle 10"/>
            <p:cNvSpPr>
              <a:spLocks noChangeArrowheads="1"/>
            </p:cNvSpPr>
            <p:nvPr/>
          </p:nvSpPr>
          <p:spPr bwMode="auto">
            <a:xfrm>
              <a:off x="2657" y="2812"/>
              <a:ext cx="192" cy="288"/>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31759" name="Rectangle 15"/>
            <p:cNvSpPr>
              <a:spLocks noChangeArrowheads="1"/>
            </p:cNvSpPr>
            <p:nvPr/>
          </p:nvSpPr>
          <p:spPr bwMode="auto">
            <a:xfrm>
              <a:off x="2465" y="3244"/>
              <a:ext cx="192" cy="144"/>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31760" name="Rectangle 16"/>
            <p:cNvSpPr>
              <a:spLocks noChangeArrowheads="1"/>
            </p:cNvSpPr>
            <p:nvPr/>
          </p:nvSpPr>
          <p:spPr bwMode="auto">
            <a:xfrm>
              <a:off x="2213" y="3590"/>
              <a:ext cx="196" cy="87"/>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31776" name="Text Box 32"/>
            <p:cNvSpPr txBox="1">
              <a:spLocks noChangeArrowheads="1"/>
            </p:cNvSpPr>
            <p:nvPr/>
          </p:nvSpPr>
          <p:spPr bwMode="auto">
            <a:xfrm>
              <a:off x="2544" y="2418"/>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0.06</a:t>
              </a:r>
            </a:p>
          </p:txBody>
        </p:sp>
        <p:sp>
          <p:nvSpPr>
            <p:cNvPr id="31777" name="Text Box 33"/>
            <p:cNvSpPr txBox="1">
              <a:spLocks noChangeArrowheads="1"/>
            </p:cNvSpPr>
            <p:nvPr/>
          </p:nvSpPr>
          <p:spPr bwMode="auto">
            <a:xfrm>
              <a:off x="2304" y="2870"/>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0.03</a:t>
              </a:r>
            </a:p>
          </p:txBody>
        </p:sp>
        <p:sp>
          <p:nvSpPr>
            <p:cNvPr id="31778" name="Text Box 34"/>
            <p:cNvSpPr txBox="1">
              <a:spLocks noChangeArrowheads="1"/>
            </p:cNvSpPr>
            <p:nvPr/>
          </p:nvSpPr>
          <p:spPr bwMode="auto">
            <a:xfrm>
              <a:off x="2064" y="3206"/>
              <a:ext cx="674" cy="404"/>
            </a:xfrm>
            <a:prstGeom prst="rect">
              <a:avLst/>
            </a:prstGeom>
            <a:noFill/>
            <a:ln w="9525">
              <a:noFill/>
              <a:miter lim="800000"/>
              <a:headEnd/>
              <a:tailEnd/>
            </a:ln>
            <a:effectLst/>
          </p:spPr>
          <p:txBody>
            <a:bodyPr wrap="none" anchor="ctr">
              <a:spAutoFit/>
            </a:bodyPr>
            <a:lstStyle/>
            <a:p>
              <a:pPr algn="ctr" eaLnBrk="0" hangingPunct="0"/>
              <a:r>
                <a:rPr kumimoji="0" lang="zh-TW" altLang="en-US" sz="3600">
                  <a:effectLst>
                    <a:outerShdw blurRad="38100" dist="38100" dir="2700000" algn="tl">
                      <a:srgbClr val="000000"/>
                    </a:outerShdw>
                  </a:effectLst>
                </a:rPr>
                <a:t>0.01</a:t>
              </a:r>
            </a:p>
          </p:txBody>
        </p:sp>
      </p:grpSp>
      <p:sp>
        <p:nvSpPr>
          <p:cNvPr id="31779" name="Text Box 35"/>
          <p:cNvSpPr txBox="1">
            <a:spLocks noChangeArrowheads="1"/>
          </p:cNvSpPr>
          <p:nvPr/>
        </p:nvSpPr>
        <p:spPr bwMode="auto">
          <a:xfrm>
            <a:off x="1149350" y="1295400"/>
            <a:ext cx="1306513" cy="641350"/>
          </a:xfrm>
          <a:prstGeom prst="rect">
            <a:avLst/>
          </a:prstGeom>
          <a:noFill/>
          <a:ln w="9525">
            <a:noFill/>
            <a:miter lim="800000"/>
            <a:headEnd/>
            <a:tailEnd/>
          </a:ln>
          <a:effectLst/>
        </p:spPr>
        <p:txBody>
          <a:bodyPr wrap="none" anchor="ctr">
            <a:spAutoFit/>
          </a:bodyPr>
          <a:lstStyle/>
          <a:p>
            <a:pPr algn="ctr" eaLnBrk="0" hangingPunct="0"/>
            <a:r>
              <a:rPr kumimoji="0" lang="en-US" altLang="zh-TW" sz="3600" i="1">
                <a:solidFill>
                  <a:srgbClr val="66FF66"/>
                </a:solidFill>
                <a:effectLst>
                  <a:outerShdw blurRad="38100" dist="38100" dir="2700000" algn="tl">
                    <a:srgbClr val="000000"/>
                  </a:outerShdw>
                </a:effectLst>
                <a:latin typeface="Times New Roman" pitchFamily="18" charset="0"/>
              </a:rPr>
              <a:t>p</a:t>
            </a:r>
            <a:r>
              <a:rPr kumimoji="0" lang="en-US" altLang="zh-TW" sz="3600">
                <a:solidFill>
                  <a:srgbClr val="66FF66"/>
                </a:solidFill>
                <a:effectLst>
                  <a:outerShdw blurRad="38100" dist="38100" dir="2700000" algn="tl">
                    <a:srgbClr val="000000"/>
                  </a:outerShdw>
                </a:effectLst>
              </a:rPr>
              <a:t>(</a:t>
            </a:r>
            <a:r>
              <a:rPr kumimoji="0" lang="en-US" altLang="zh-TW" sz="3600" i="1">
                <a:solidFill>
                  <a:srgbClr val="66FF66"/>
                </a:solidFill>
                <a:effectLst>
                  <a:outerShdw blurRad="38100" dist="38100" dir="2700000" algn="tl">
                    <a:srgbClr val="000000"/>
                  </a:outerShdw>
                </a:effectLst>
                <a:latin typeface="Times New Roman" pitchFamily="18" charset="0"/>
              </a:rPr>
              <a:t>x</a:t>
            </a:r>
            <a:r>
              <a:rPr kumimoji="0" lang="en-US" altLang="zh-TW" sz="3600">
                <a:solidFill>
                  <a:srgbClr val="66FF66"/>
                </a:solidFill>
                <a:effectLst>
                  <a:outerShdw blurRad="38100" dist="38100" dir="2700000" algn="tl">
                    <a:srgbClr val="000000"/>
                  </a:outerShdw>
                </a:effectLst>
              </a:rPr>
              <a:t>,</a:t>
            </a:r>
            <a:r>
              <a:rPr kumimoji="0" lang="en-US" altLang="zh-TW" sz="3600" i="1">
                <a:solidFill>
                  <a:srgbClr val="66FF66"/>
                </a:solidFill>
                <a:effectLst>
                  <a:outerShdw blurRad="38100" dist="38100" dir="2700000" algn="tl">
                    <a:srgbClr val="000000"/>
                  </a:outerShdw>
                </a:effectLst>
                <a:latin typeface="Times New Roman" pitchFamily="18" charset="0"/>
              </a:rPr>
              <a:t>y</a:t>
            </a:r>
            <a:r>
              <a:rPr kumimoji="0" lang="en-US" altLang="zh-TW" sz="3600">
                <a:solidFill>
                  <a:srgbClr val="66FF66"/>
                </a:solidFill>
                <a:effectLst>
                  <a:outerShdw blurRad="38100" dist="38100" dir="2700000" algn="tl">
                    <a:srgbClr val="000000"/>
                  </a:outerShdw>
                </a:effectLst>
              </a:rPr>
              <a:t>)</a:t>
            </a:r>
          </a:p>
        </p:txBody>
      </p:sp>
      <p:grpSp>
        <p:nvGrpSpPr>
          <p:cNvPr id="31787" name="Group 43"/>
          <p:cNvGrpSpPr>
            <a:grpSpLocks/>
          </p:cNvGrpSpPr>
          <p:nvPr/>
        </p:nvGrpSpPr>
        <p:grpSpPr bwMode="auto">
          <a:xfrm>
            <a:off x="4668838" y="1189038"/>
            <a:ext cx="4295775" cy="3082925"/>
            <a:chOff x="3312" y="749"/>
            <a:chExt cx="2400" cy="1942"/>
          </a:xfrm>
        </p:grpSpPr>
        <p:sp>
          <p:nvSpPr>
            <p:cNvPr id="31780" name="Text Box 36"/>
            <p:cNvSpPr txBox="1">
              <a:spLocks noChangeArrowheads="1"/>
            </p:cNvSpPr>
            <p:nvPr/>
          </p:nvSpPr>
          <p:spPr bwMode="auto">
            <a:xfrm>
              <a:off x="3312" y="749"/>
              <a:ext cx="2400" cy="1942"/>
            </a:xfrm>
            <a:prstGeom prst="rect">
              <a:avLst/>
            </a:prstGeom>
            <a:noFill/>
            <a:ln w="28575">
              <a:solidFill>
                <a:schemeClr val="tx1"/>
              </a:solidFill>
              <a:miter lim="800000"/>
              <a:headEnd/>
              <a:tailEnd/>
            </a:ln>
            <a:effectLst/>
          </p:spPr>
          <p:txBody>
            <a:bodyPr anchor="ctr">
              <a:spAutoFit/>
            </a:bodyPr>
            <a:lstStyle/>
            <a:p>
              <a:pPr eaLnBrk="0" hangingPunct="0">
                <a:lnSpc>
                  <a:spcPct val="90000"/>
                </a:lnSpc>
              </a:pPr>
              <a:r>
                <a:rPr kumimoji="0" lang="en-US" altLang="zh-TW" sz="3600" i="1" u="sng">
                  <a:effectLst>
                    <a:outerShdw blurRad="38100" dist="38100" dir="2700000" algn="tl">
                      <a:srgbClr val="000000"/>
                    </a:outerShdw>
                  </a:effectLst>
                  <a:latin typeface="Times New Roman" pitchFamily="18" charset="0"/>
                </a:rPr>
                <a:t>x</a:t>
              </a:r>
              <a:r>
                <a:rPr kumimoji="0" lang="en-US" altLang="zh-TW" sz="3600" u="sng">
                  <a:effectLst>
                    <a:outerShdw blurRad="38100" dist="38100" dir="2700000" algn="tl">
                      <a:srgbClr val="000000"/>
                    </a:outerShdw>
                  </a:effectLst>
                </a:rPr>
                <a:t>   </a:t>
              </a:r>
              <a:r>
                <a:rPr kumimoji="0" lang="en-US" altLang="zh-TW" sz="3600" i="1" u="sng">
                  <a:effectLst>
                    <a:outerShdw blurRad="38100" dist="38100" dir="2700000" algn="tl">
                      <a:srgbClr val="000000"/>
                    </a:outerShdw>
                  </a:effectLst>
                  <a:latin typeface="Times New Roman" pitchFamily="18" charset="0"/>
                </a:rPr>
                <a:t>p</a:t>
              </a:r>
              <a:r>
                <a:rPr kumimoji="0" lang="en-US" altLang="zh-TW" sz="3600" u="sng">
                  <a:effectLst>
                    <a:outerShdw blurRad="38100" dist="38100" dir="2700000" algn="tl">
                      <a:srgbClr val="000000"/>
                    </a:outerShdw>
                  </a:effectLst>
                </a:rPr>
                <a:t>(</a:t>
              </a:r>
              <a:r>
                <a:rPr kumimoji="0" lang="en-US" altLang="zh-TW" sz="3600" i="1" u="sng">
                  <a:effectLst>
                    <a:outerShdw blurRad="38100" dist="38100" dir="2700000" algn="tl">
                      <a:srgbClr val="000000"/>
                    </a:outerShdw>
                  </a:effectLst>
                  <a:latin typeface="Times New Roman" pitchFamily="18" charset="0"/>
                </a:rPr>
                <a:t>x</a:t>
              </a:r>
              <a:r>
                <a:rPr kumimoji="0" lang="en-US" altLang="zh-TW" sz="3600" u="sng">
                  <a:effectLst>
                    <a:outerShdw blurRad="38100" dist="38100" dir="2700000" algn="tl">
                      <a:srgbClr val="000000"/>
                    </a:outerShdw>
                  </a:effectLst>
                </a:rPr>
                <a:t>)       </a:t>
              </a:r>
              <a:r>
                <a:rPr kumimoji="0" lang="en-US" altLang="zh-TW" sz="3600" i="1" u="sng">
                  <a:effectLst>
                    <a:outerShdw blurRad="38100" dist="38100" dir="2700000" algn="tl">
                      <a:srgbClr val="000000"/>
                    </a:outerShdw>
                  </a:effectLst>
                  <a:latin typeface="Times New Roman" pitchFamily="18" charset="0"/>
                </a:rPr>
                <a:t>y</a:t>
              </a:r>
              <a:r>
                <a:rPr kumimoji="0" lang="en-US" altLang="zh-TW" sz="3600" u="sng">
                  <a:effectLst>
                    <a:outerShdw blurRad="38100" dist="38100" dir="2700000" algn="tl">
                      <a:srgbClr val="000000"/>
                    </a:outerShdw>
                  </a:effectLst>
                </a:rPr>
                <a:t>   </a:t>
              </a:r>
              <a:r>
                <a:rPr kumimoji="0" lang="en-US" altLang="zh-TW" sz="3600" i="1" u="sng">
                  <a:effectLst>
                    <a:outerShdw blurRad="38100" dist="38100" dir="2700000" algn="tl">
                      <a:srgbClr val="000000"/>
                    </a:outerShdw>
                  </a:effectLst>
                  <a:latin typeface="Times New Roman" pitchFamily="18" charset="0"/>
                </a:rPr>
                <a:t>p</a:t>
              </a:r>
              <a:r>
                <a:rPr kumimoji="0" lang="en-US" altLang="zh-TW" sz="3600" u="sng">
                  <a:effectLst>
                    <a:outerShdw blurRad="38100" dist="38100" dir="2700000" algn="tl">
                      <a:srgbClr val="000000"/>
                    </a:outerShdw>
                  </a:effectLst>
                </a:rPr>
                <a:t>(</a:t>
              </a:r>
              <a:r>
                <a:rPr kumimoji="0" lang="en-US" altLang="zh-TW" sz="3600" i="1" u="sng">
                  <a:effectLst>
                    <a:outerShdw blurRad="38100" dist="38100" dir="2700000" algn="tl">
                      <a:srgbClr val="000000"/>
                    </a:outerShdw>
                  </a:effectLst>
                  <a:latin typeface="Times New Roman" pitchFamily="18" charset="0"/>
                </a:rPr>
                <a:t>y</a:t>
              </a:r>
              <a:r>
                <a:rPr kumimoji="0" lang="en-US" altLang="zh-TW" sz="3600" u="sng">
                  <a:effectLst>
                    <a:outerShdw blurRad="38100" dist="38100" dir="2700000" algn="tl">
                      <a:srgbClr val="000000"/>
                    </a:outerShdw>
                  </a:effectLst>
                </a:rPr>
                <a:t>) </a:t>
              </a:r>
            </a:p>
            <a:p>
              <a:pPr eaLnBrk="0" hangingPunct="0">
                <a:lnSpc>
                  <a:spcPct val="90000"/>
                </a:lnSpc>
              </a:pPr>
              <a:r>
                <a:rPr kumimoji="0" lang="en-US" altLang="zh-TW" sz="3600">
                  <a:effectLst>
                    <a:outerShdw blurRad="38100" dist="38100" dir="2700000" algn="tl">
                      <a:srgbClr val="000000"/>
                    </a:outerShdw>
                  </a:effectLst>
                </a:rPr>
                <a:t>0   .4         0    .6</a:t>
              </a:r>
            </a:p>
            <a:p>
              <a:pPr eaLnBrk="0" hangingPunct="0">
                <a:lnSpc>
                  <a:spcPct val="90000"/>
                </a:lnSpc>
              </a:pPr>
              <a:r>
                <a:rPr kumimoji="0" lang="en-US" altLang="zh-TW" sz="3600">
                  <a:effectLst>
                    <a:outerShdw blurRad="38100" dist="38100" dir="2700000" algn="tl">
                      <a:srgbClr val="000000"/>
                    </a:outerShdw>
                  </a:effectLst>
                </a:rPr>
                <a:t>1   .5         1    .3</a:t>
              </a:r>
            </a:p>
            <a:p>
              <a:pPr eaLnBrk="0" hangingPunct="0">
                <a:lnSpc>
                  <a:spcPct val="90000"/>
                </a:lnSpc>
              </a:pPr>
              <a:r>
                <a:rPr kumimoji="0" lang="en-US" altLang="zh-TW" sz="3600">
                  <a:effectLst>
                    <a:outerShdw blurRad="38100" dist="38100" dir="2700000" algn="tl">
                      <a:srgbClr val="000000"/>
                    </a:outerShdw>
                  </a:effectLst>
                </a:rPr>
                <a:t>2   .1         2    .1</a:t>
              </a:r>
            </a:p>
            <a:p>
              <a:pPr eaLnBrk="0" hangingPunct="0">
                <a:lnSpc>
                  <a:spcPct val="90000"/>
                </a:lnSpc>
              </a:pPr>
              <a:r>
                <a:rPr kumimoji="0" lang="en-US" altLang="zh-TW" sz="3600" i="1">
                  <a:effectLst>
                    <a:outerShdw blurRad="38100" dist="38100" dir="2700000" algn="tl">
                      <a:srgbClr val="000000"/>
                    </a:outerShdw>
                  </a:effectLst>
                  <a:latin typeface="Times New Roman" pitchFamily="18" charset="0"/>
                </a:rPr>
                <a:t>E</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)=.7    </a:t>
              </a:r>
              <a:r>
                <a:rPr kumimoji="0" lang="en-US" altLang="zh-TW" sz="3600" i="1">
                  <a:effectLst>
                    <a:outerShdw blurRad="38100" dist="38100" dir="2700000" algn="tl">
                      <a:srgbClr val="000000"/>
                    </a:outerShdw>
                  </a:effectLst>
                  <a:latin typeface="Times New Roman" pitchFamily="18" charset="0"/>
                </a:rPr>
                <a:t>E</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Y</a:t>
              </a:r>
              <a:r>
                <a:rPr kumimoji="0" lang="en-US" altLang="zh-TW" sz="3600">
                  <a:effectLst>
                    <a:outerShdw blurRad="38100" dist="38100" dir="2700000" algn="tl">
                      <a:srgbClr val="000000"/>
                    </a:outerShdw>
                  </a:effectLst>
                </a:rPr>
                <a:t>)=.5</a:t>
              </a:r>
            </a:p>
            <a:p>
              <a:pPr eaLnBrk="0" hangingPunct="0">
                <a:lnSpc>
                  <a:spcPct val="90000"/>
                </a:lnSpc>
              </a:pPr>
              <a:r>
                <a:rPr kumimoji="0" lang="en-US" altLang="zh-TW" sz="3600" i="1">
                  <a:effectLst>
                    <a:outerShdw blurRad="38100" dist="38100" dir="2700000" algn="tl">
                      <a:srgbClr val="000000"/>
                    </a:outerShdw>
                  </a:effectLst>
                  <a:latin typeface="Times New Roman" pitchFamily="18" charset="0"/>
                </a:rPr>
                <a:t>V</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)=.41  </a:t>
              </a:r>
              <a:r>
                <a:rPr kumimoji="0" lang="en-US" altLang="zh-TW" sz="3600" i="1">
                  <a:effectLst>
                    <a:outerShdw blurRad="38100" dist="38100" dir="2700000" algn="tl">
                      <a:srgbClr val="000000"/>
                    </a:outerShdw>
                  </a:effectLst>
                  <a:latin typeface="Times New Roman" pitchFamily="18" charset="0"/>
                </a:rPr>
                <a:t>V</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Y</a:t>
              </a:r>
              <a:r>
                <a:rPr kumimoji="0" lang="en-US" altLang="zh-TW" sz="3600">
                  <a:effectLst>
                    <a:outerShdw blurRad="38100" dist="38100" dir="2700000" algn="tl">
                      <a:srgbClr val="000000"/>
                    </a:outerShdw>
                  </a:effectLst>
                </a:rPr>
                <a:t>)=.45</a:t>
              </a:r>
              <a:endParaRPr kumimoji="0" lang="en-US" altLang="zh-TW" sz="3600" u="sng">
                <a:effectLst>
                  <a:outerShdw blurRad="38100" dist="38100" dir="2700000" algn="tl">
                    <a:srgbClr val="000000"/>
                  </a:outerShdw>
                </a:effectLst>
              </a:endParaRPr>
            </a:p>
          </p:txBody>
        </p:sp>
        <p:sp>
          <p:nvSpPr>
            <p:cNvPr id="31781" name="Line 37"/>
            <p:cNvSpPr>
              <a:spLocks noChangeShapeType="1"/>
            </p:cNvSpPr>
            <p:nvPr/>
          </p:nvSpPr>
          <p:spPr bwMode="auto">
            <a:xfrm>
              <a:off x="4482" y="758"/>
              <a:ext cx="0" cy="1920"/>
            </a:xfrm>
            <a:prstGeom prst="line">
              <a:avLst/>
            </a:prstGeom>
            <a:noFill/>
            <a:ln w="28575">
              <a:solidFill>
                <a:schemeClr val="tx1"/>
              </a:solidFill>
              <a:round/>
              <a:headEnd/>
              <a:tailEnd/>
            </a:ln>
            <a:effectLst>
              <a:outerShdw dist="35921" dir="2700000" algn="ctr" rotWithShape="0">
                <a:schemeClr val="bg2"/>
              </a:outerShdw>
            </a:effectLst>
          </p:spPr>
          <p:txBody>
            <a:bodyPr wrap="none" anchor="ctr"/>
            <a:lstStyle/>
            <a:p>
              <a:endParaRPr lang="zh-TW" altLang="en-US"/>
            </a:p>
          </p:txBody>
        </p:sp>
      </p:grpSp>
      <p:sp>
        <p:nvSpPr>
          <p:cNvPr id="31782" name="Rectangle 38"/>
          <p:cNvSpPr>
            <a:spLocks noGrp="1" noChangeArrowheads="1"/>
          </p:cNvSpPr>
          <p:nvPr>
            <p:ph type="title"/>
          </p:nvPr>
        </p:nvSpPr>
        <p:spPr>
          <a:xfrm>
            <a:off x="395288" y="282352"/>
            <a:ext cx="8497887" cy="9144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zh-TW" altLang="en-US" dirty="0"/>
              <a:t>3-</a:t>
            </a:r>
            <a:r>
              <a:rPr lang="en-US" altLang="zh-TW" dirty="0"/>
              <a:t>D Plot</a:t>
            </a:r>
          </a:p>
        </p:txBody>
      </p:sp>
    </p:spTree>
    <p:extLst>
      <p:ext uri="{BB962C8B-B14F-4D97-AF65-F5344CB8AC3E}">
        <p14:creationId xmlns:p14="http://schemas.microsoft.com/office/powerpoint/2010/main" val="264301493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85"/>
                                        </p:tgtEl>
                                        <p:attrNameLst>
                                          <p:attrName>style.visibility</p:attrName>
                                        </p:attrNameLst>
                                      </p:cBhvr>
                                      <p:to>
                                        <p:strVal val="visible"/>
                                      </p:to>
                                    </p:set>
                                    <p:animEffect transition="in" filter="wipe(down)">
                                      <p:cBhvr>
                                        <p:cTn id="7" dur="500"/>
                                        <p:tgtEl>
                                          <p:spTgt spid="3178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764"/>
                                        </p:tgtEl>
                                        <p:attrNameLst>
                                          <p:attrName>style.visibility</p:attrName>
                                        </p:attrNameLst>
                                      </p:cBhvr>
                                      <p:to>
                                        <p:strVal val="visible"/>
                                      </p:to>
                                    </p:set>
                                    <p:animEffect transition="in" filter="dissolve">
                                      <p:cBhvr>
                                        <p:cTn id="11" dur="500"/>
                                        <p:tgtEl>
                                          <p:spTgt spid="3176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1783"/>
                                        </p:tgtEl>
                                        <p:attrNameLst>
                                          <p:attrName>style.visibility</p:attrName>
                                        </p:attrNameLst>
                                      </p:cBhvr>
                                      <p:to>
                                        <p:strVal val="visible"/>
                                      </p:to>
                                    </p:set>
                                    <p:animEffect transition="in" filter="wipe(down)">
                                      <p:cBhvr>
                                        <p:cTn id="15" dur="500"/>
                                        <p:tgtEl>
                                          <p:spTgt spid="3178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1766"/>
                                        </p:tgtEl>
                                        <p:attrNameLst>
                                          <p:attrName>style.visibility</p:attrName>
                                        </p:attrNameLst>
                                      </p:cBhvr>
                                      <p:to>
                                        <p:strVal val="visible"/>
                                      </p:to>
                                    </p:set>
                                    <p:animEffect transition="in" filter="dissolve">
                                      <p:cBhvr>
                                        <p:cTn id="19" dur="500"/>
                                        <p:tgtEl>
                                          <p:spTgt spid="3176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1784"/>
                                        </p:tgtEl>
                                        <p:attrNameLst>
                                          <p:attrName>style.visibility</p:attrName>
                                        </p:attrNameLst>
                                      </p:cBhvr>
                                      <p:to>
                                        <p:strVal val="visible"/>
                                      </p:to>
                                    </p:set>
                                    <p:animEffect transition="in" filter="wipe(down)">
                                      <p:cBhvr>
                                        <p:cTn id="23" dur="500"/>
                                        <p:tgtEl>
                                          <p:spTgt spid="317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1765"/>
                                        </p:tgtEl>
                                        <p:attrNameLst>
                                          <p:attrName>style.visibility</p:attrName>
                                        </p:attrNameLst>
                                      </p:cBhvr>
                                      <p:to>
                                        <p:strVal val="visible"/>
                                      </p:to>
                                    </p:set>
                                    <p:animEffect transition="in" filter="dissolve">
                                      <p:cBhvr>
                                        <p:cTn id="27" dur="500"/>
                                        <p:tgtEl>
                                          <p:spTgt spid="3176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1786"/>
                                        </p:tgtEl>
                                        <p:attrNameLst>
                                          <p:attrName>style.visibility</p:attrName>
                                        </p:attrNameLst>
                                      </p:cBhvr>
                                      <p:to>
                                        <p:strVal val="visible"/>
                                      </p:to>
                                    </p:set>
                                    <p:animEffect transition="in" filter="wipe(left)">
                                      <p:cBhvr>
                                        <p:cTn id="31" dur="500"/>
                                        <p:tgtEl>
                                          <p:spTgt spid="3178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1769"/>
                                        </p:tgtEl>
                                        <p:attrNameLst>
                                          <p:attrName>style.visibility</p:attrName>
                                        </p:attrNameLst>
                                      </p:cBhvr>
                                      <p:to>
                                        <p:strVal val="visible"/>
                                      </p:to>
                                    </p:set>
                                    <p:animEffect transition="in" filter="dissolve">
                                      <p:cBhvr>
                                        <p:cTn id="35" dur="500"/>
                                        <p:tgtEl>
                                          <p:spTgt spid="3176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1746"/>
                                        </p:tgtEl>
                                        <p:attrNameLst>
                                          <p:attrName>style.visibility</p:attrName>
                                        </p:attrNameLst>
                                      </p:cBhvr>
                                      <p:to>
                                        <p:strVal val="visible"/>
                                      </p:to>
                                    </p:set>
                                    <p:animEffect transition="in" filter="wipe(left)">
                                      <p:cBhvr>
                                        <p:cTn id="39" dur="500"/>
                                        <p:tgtEl>
                                          <p:spTgt spid="31746"/>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31767"/>
                                        </p:tgtEl>
                                        <p:attrNameLst>
                                          <p:attrName>style.visibility</p:attrName>
                                        </p:attrNameLst>
                                      </p:cBhvr>
                                      <p:to>
                                        <p:strVal val="visible"/>
                                      </p:to>
                                    </p:set>
                                    <p:animEffect transition="in" filter="dissolve">
                                      <p:cBhvr>
                                        <p:cTn id="43" dur="500"/>
                                        <p:tgtEl>
                                          <p:spTgt spid="31767"/>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1752"/>
                                        </p:tgtEl>
                                        <p:attrNameLst>
                                          <p:attrName>style.visibility</p:attrName>
                                        </p:attrNameLst>
                                      </p:cBhvr>
                                      <p:to>
                                        <p:strVal val="visible"/>
                                      </p:to>
                                    </p:set>
                                    <p:animEffect transition="in" filter="wipe(left)">
                                      <p:cBhvr>
                                        <p:cTn id="47" dur="500"/>
                                        <p:tgtEl>
                                          <p:spTgt spid="31752"/>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31768"/>
                                        </p:tgtEl>
                                        <p:attrNameLst>
                                          <p:attrName>style.visibility</p:attrName>
                                        </p:attrNameLst>
                                      </p:cBhvr>
                                      <p:to>
                                        <p:strVal val="visible"/>
                                      </p:to>
                                    </p:set>
                                    <p:animEffect transition="in" filter="dissolve">
                                      <p:cBhvr>
                                        <p:cTn id="51" dur="500"/>
                                        <p:tgtEl>
                                          <p:spTgt spid="3176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1787"/>
                                        </p:tgtEl>
                                        <p:attrNameLst>
                                          <p:attrName>style.visibility</p:attrName>
                                        </p:attrNameLst>
                                      </p:cBhvr>
                                      <p:to>
                                        <p:strVal val="visible"/>
                                      </p:to>
                                    </p:set>
                                    <p:animEffect transition="in" filter="dissolve">
                                      <p:cBhvr>
                                        <p:cTn id="56" dur="500"/>
                                        <p:tgtEl>
                                          <p:spTgt spid="31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6" grpId="0" animBg="1"/>
      <p:bldP spid="31746" grpId="0" animBg="1"/>
      <p:bldP spid="31752" grpId="0" animBg="1"/>
      <p:bldP spid="31764" grpId="0" autoUpdateAnimBg="0"/>
      <p:bldP spid="31765" grpId="0" autoUpdateAnimBg="0"/>
      <p:bldP spid="31766" grpId="0" autoUpdateAnimBg="0"/>
      <p:bldP spid="31767" grpId="0" autoUpdateAnimBg="0"/>
      <p:bldP spid="31768" grpId="0" autoUpdateAnimBg="0"/>
      <p:bldP spid="3176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3126BCD-1AA3-4883-993B-F8A392C174D7}" type="slidenum">
              <a:rPr kumimoji="1" lang="zh-TW" altLang="en-US">
                <a:effectLst>
                  <a:outerShdw blurRad="38100" dist="38100" dir="2700000" algn="tl">
                    <a:srgbClr val="000000"/>
                  </a:outerShdw>
                </a:effectLst>
                <a:ea typeface="華康細圓體" pitchFamily="49" charset="-120"/>
                <a:cs typeface="+mj-cs"/>
              </a:rPr>
              <a:pPr>
                <a:defRPr/>
              </a:pPr>
              <a:t>45</a:t>
            </a:fld>
            <a:endParaRPr kumimoji="1" lang="en-US" altLang="zh-TW">
              <a:effectLst>
                <a:outerShdw blurRad="38100" dist="38100" dir="2700000" algn="tl">
                  <a:srgbClr val="000000"/>
                </a:outerShdw>
              </a:effectLst>
              <a:ea typeface="華康細圓體" pitchFamily="49" charset="-120"/>
              <a:cs typeface="+mj-cs"/>
            </a:endParaRPr>
          </a:p>
        </p:txBody>
      </p:sp>
      <p:sp>
        <p:nvSpPr>
          <p:cNvPr id="225282" name="Rectangle 2"/>
          <p:cNvSpPr>
            <a:spLocks noGrp="1" noChangeArrowheads="1"/>
          </p:cNvSpPr>
          <p:nvPr>
            <p:ph type="title"/>
          </p:nvPr>
        </p:nvSpPr>
        <p:spPr>
          <a:xfrm>
            <a:off x="395288" y="260921"/>
            <a:ext cx="8462962" cy="100783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Covariance</a:t>
            </a:r>
            <a:endParaRPr lang="zh-TW" altLang="en-US" dirty="0"/>
          </a:p>
        </p:txBody>
      </p:sp>
      <p:sp>
        <p:nvSpPr>
          <p:cNvPr id="225283" name="Rectangle 3"/>
          <p:cNvSpPr>
            <a:spLocks noGrp="1" noChangeArrowheads="1"/>
          </p:cNvSpPr>
          <p:nvPr>
            <p:ph type="body" idx="1"/>
          </p:nvPr>
        </p:nvSpPr>
        <p:spPr>
          <a:xfrm>
            <a:off x="610864" y="1125538"/>
            <a:ext cx="8281616" cy="2973387"/>
          </a:xfrm>
        </p:spPr>
        <p:txBody>
          <a:bodyPr/>
          <a:lstStyle/>
          <a:p>
            <a:pPr>
              <a:buFont typeface="Wingdings" pitchFamily="2" charset="2"/>
              <a:buNone/>
            </a:pPr>
            <a:r>
              <a:rPr lang="en-US" altLang="zh-TW" sz="4800" dirty="0"/>
              <a:t>The covariance is a measure of the </a:t>
            </a:r>
            <a:r>
              <a:rPr lang="en-US" altLang="zh-TW" sz="4800" dirty="0" smtClean="0"/>
              <a:t>direction </a:t>
            </a:r>
            <a:r>
              <a:rPr lang="en-US" altLang="zh-TW" sz="4800" dirty="0"/>
              <a:t>to which two random variables tend to </a:t>
            </a:r>
            <a:r>
              <a:rPr lang="en-US" altLang="zh-TW" sz="4800" dirty="0" smtClean="0"/>
              <a:t>move at the same time.</a:t>
            </a:r>
            <a:endParaRPr lang="zh-TW" altLang="en-US" sz="4800" dirty="0"/>
          </a:p>
        </p:txBody>
      </p:sp>
      <p:graphicFrame>
        <p:nvGraphicFramePr>
          <p:cNvPr id="225288" name="Object 8"/>
          <p:cNvGraphicFramePr>
            <a:graphicFrameLocks noChangeAspect="1"/>
          </p:cNvGraphicFramePr>
          <p:nvPr/>
        </p:nvGraphicFramePr>
        <p:xfrm>
          <a:off x="1019051" y="4149080"/>
          <a:ext cx="7945437" cy="2500312"/>
        </p:xfrm>
        <a:graphic>
          <a:graphicData uri="http://schemas.openxmlformats.org/presentationml/2006/ole">
            <mc:AlternateContent xmlns:mc="http://schemas.openxmlformats.org/markup-compatibility/2006">
              <mc:Choice xmlns:v="urn:schemas-microsoft-com:vml" Requires="v">
                <p:oleObj spid="_x0000_s551978" name="方程式" r:id="rId3" imgW="2336760" imgH="736560" progId="Equation.3">
                  <p:embed/>
                </p:oleObj>
              </mc:Choice>
              <mc:Fallback>
                <p:oleObj name="方程式" r:id="rId3" imgW="233676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051" y="4149080"/>
                        <a:ext cx="7945437" cy="2500312"/>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rgbClr val="660033"/>
                            </a:solidFill>
                          </a14:hiddenFill>
                        </a:ext>
                      </a:extLst>
                    </p:spPr>
                  </p:pic>
                </p:oleObj>
              </mc:Fallback>
            </mc:AlternateContent>
          </a:graphicData>
        </a:graphic>
      </p:graphicFrame>
    </p:spTree>
    <p:extLst>
      <p:ext uri="{BB962C8B-B14F-4D97-AF65-F5344CB8AC3E}">
        <p14:creationId xmlns:p14="http://schemas.microsoft.com/office/powerpoint/2010/main" val="192844729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wipe(left)">
                                      <p:cBhvr>
                                        <p:cTn id="7" dur="500"/>
                                        <p:tgtEl>
                                          <p:spTgt spid="225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1FB1ED9-2D8B-4A47-AF86-79AB138143E1}" type="slidenum">
              <a:rPr kumimoji="1" lang="zh-TW" altLang="en-US">
                <a:effectLst>
                  <a:outerShdw blurRad="38100" dist="38100" dir="2700000" algn="tl">
                    <a:srgbClr val="000000"/>
                  </a:outerShdw>
                </a:effectLst>
                <a:ea typeface="華康細圓體" pitchFamily="49" charset="-120"/>
                <a:cs typeface="+mj-cs"/>
              </a:rPr>
              <a:pPr>
                <a:defRPr/>
              </a:pPr>
              <a:t>46</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226306" name="Object 2"/>
          <p:cNvGraphicFramePr>
            <a:graphicFrameLocks noChangeAspect="1"/>
          </p:cNvGraphicFramePr>
          <p:nvPr/>
        </p:nvGraphicFramePr>
        <p:xfrm>
          <a:off x="611188" y="4475487"/>
          <a:ext cx="4121150" cy="1944687"/>
        </p:xfrm>
        <a:graphic>
          <a:graphicData uri="http://schemas.openxmlformats.org/presentationml/2006/ole">
            <mc:AlternateContent xmlns:mc="http://schemas.openxmlformats.org/markup-compatibility/2006">
              <mc:Choice xmlns:v="urn:schemas-microsoft-com:vml" Requires="v">
                <p:oleObj spid="_x0000_s553002" name="方程式" r:id="rId3" imgW="1041120" imgH="444240" progId="Equation.3">
                  <p:embed/>
                </p:oleObj>
              </mc:Choice>
              <mc:Fallback>
                <p:oleObj name="方程式" r:id="rId3" imgW="10411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475487"/>
                        <a:ext cx="4121150" cy="1944687"/>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26307" name="Rectangle 3"/>
          <p:cNvSpPr>
            <a:spLocks noGrp="1" noChangeArrowheads="1"/>
          </p:cNvSpPr>
          <p:nvPr>
            <p:ph type="title"/>
          </p:nvPr>
        </p:nvSpPr>
        <p:spPr>
          <a:xfrm>
            <a:off x="250825" y="260648"/>
            <a:ext cx="8645525" cy="1752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zh-TW" altLang="en-US" dirty="0"/>
              <a:t> </a:t>
            </a:r>
            <a:r>
              <a:rPr lang="en-US" altLang="zh-TW" dirty="0"/>
              <a:t>The Coefficient of Correlation</a:t>
            </a:r>
          </a:p>
        </p:txBody>
      </p:sp>
      <p:sp>
        <p:nvSpPr>
          <p:cNvPr id="226308" name="AutoShape 4"/>
          <p:cNvSpPr>
            <a:spLocks noChangeArrowheads="1"/>
          </p:cNvSpPr>
          <p:nvPr/>
        </p:nvSpPr>
        <p:spPr bwMode="auto">
          <a:xfrm rot="20769921" flipH="1">
            <a:off x="3854450" y="4839024"/>
            <a:ext cx="4957763" cy="1109663"/>
          </a:xfrm>
          <a:prstGeom prst="homePlate">
            <a:avLst>
              <a:gd name="adj" fmla="val 111695"/>
            </a:avLst>
          </a:prstGeom>
          <a:solidFill>
            <a:srgbClr val="FFFFFF"/>
          </a:solidFill>
          <a:ln w="28575">
            <a:solidFill>
              <a:schemeClr val="bg2"/>
            </a:solidFill>
            <a:miter lim="800000"/>
            <a:headEnd/>
            <a:tailEnd/>
          </a:ln>
          <a:effectLst/>
        </p:spPr>
        <p:txBody>
          <a:bodyPr wrap="none" anchor="ctr"/>
          <a:lstStyle/>
          <a:p>
            <a:pPr algn="ctr" eaLnBrk="0" hangingPunct="0"/>
            <a:r>
              <a:rPr kumimoji="0" lang="en-US" altLang="zh-TW" sz="3200">
                <a:solidFill>
                  <a:schemeClr val="bg2"/>
                </a:solidFill>
                <a:effectLst>
                  <a:outerShdw blurRad="38100" dist="38100" dir="2700000" algn="tl">
                    <a:srgbClr val="C0C0C0"/>
                  </a:outerShdw>
                </a:effectLst>
              </a:rPr>
              <a:t>The standard deviation</a:t>
            </a:r>
          </a:p>
        </p:txBody>
      </p:sp>
      <p:sp>
        <p:nvSpPr>
          <p:cNvPr id="226309" name="Rectangle 5"/>
          <p:cNvSpPr>
            <a:spLocks noGrp="1" noChangeArrowheads="1"/>
          </p:cNvSpPr>
          <p:nvPr>
            <p:ph type="body" idx="1"/>
          </p:nvPr>
        </p:nvSpPr>
        <p:spPr>
          <a:xfrm>
            <a:off x="251520" y="1988840"/>
            <a:ext cx="8713093" cy="2376264"/>
          </a:xfrm>
          <a:noFill/>
          <a:ln/>
        </p:spPr>
        <p:txBody>
          <a:bodyPr lIns="90488" tIns="44450" rIns="90488" bIns="44450"/>
          <a:lstStyle/>
          <a:p>
            <a:pPr>
              <a:buFont typeface="Wingdings" pitchFamily="2" charset="2"/>
              <a:buNone/>
            </a:pPr>
            <a:r>
              <a:rPr lang="en-US" altLang="zh-TW" sz="4800" dirty="0"/>
              <a:t>Measure how strong </a:t>
            </a:r>
            <a:r>
              <a:rPr lang="en-US" altLang="zh-TW" sz="4800" dirty="0" smtClean="0"/>
              <a:t>and the direction of the linear relationship </a:t>
            </a:r>
            <a:r>
              <a:rPr lang="en-US" altLang="zh-TW" sz="4800" dirty="0"/>
              <a:t>between </a:t>
            </a:r>
            <a:r>
              <a:rPr lang="en-US" altLang="zh-TW" sz="4800" i="1" dirty="0">
                <a:latin typeface="Times New Roman" pitchFamily="18" charset="0"/>
              </a:rPr>
              <a:t>X</a:t>
            </a:r>
            <a:r>
              <a:rPr lang="en-US" altLang="zh-TW" sz="4800" dirty="0"/>
              <a:t> and </a:t>
            </a:r>
            <a:r>
              <a:rPr lang="en-US" altLang="zh-TW" sz="4800" i="1" dirty="0">
                <a:latin typeface="Times New Roman" pitchFamily="18" charset="0"/>
              </a:rPr>
              <a:t>Y</a:t>
            </a:r>
            <a:endParaRPr lang="zh-TW" altLang="en-US" sz="4800" dirty="0"/>
          </a:p>
        </p:txBody>
      </p:sp>
    </p:spTree>
    <p:extLst>
      <p:ext uri="{BB962C8B-B14F-4D97-AF65-F5344CB8AC3E}">
        <p14:creationId xmlns:p14="http://schemas.microsoft.com/office/powerpoint/2010/main" val="398734298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dissolve">
                                      <p:cBhvr>
                                        <p:cTn id="7" dur="500"/>
                                        <p:tgtEl>
                                          <p:spTgt spid="22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6"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709558F-4548-40B3-A029-9486B0BEAEF3}" type="slidenum">
              <a:rPr kumimoji="1" lang="zh-TW" altLang="en-US">
                <a:effectLst>
                  <a:outerShdw blurRad="38100" dist="38100" dir="2700000" algn="tl">
                    <a:srgbClr val="000000"/>
                  </a:outerShdw>
                </a:effectLst>
                <a:ea typeface="華康細圓體" pitchFamily="49" charset="-120"/>
                <a:cs typeface="+mj-cs"/>
              </a:rPr>
              <a:pPr>
                <a:defRPr/>
              </a:pPr>
              <a:t>47</a:t>
            </a:fld>
            <a:endParaRPr kumimoji="1" lang="en-US" altLang="zh-TW">
              <a:effectLst>
                <a:outerShdw blurRad="38100" dist="38100" dir="2700000" algn="tl">
                  <a:srgbClr val="000000"/>
                </a:outerShdw>
              </a:effectLst>
              <a:ea typeface="華康細圓體" pitchFamily="49" charset="-120"/>
              <a:cs typeface="+mj-cs"/>
            </a:endParaRPr>
          </a:p>
        </p:txBody>
      </p:sp>
      <p:sp>
        <p:nvSpPr>
          <p:cNvPr id="227330" name="Rectangle 2"/>
          <p:cNvSpPr>
            <a:spLocks noGrp="1" noChangeArrowheads="1"/>
          </p:cNvSpPr>
          <p:nvPr>
            <p:ph type="body" idx="4294967295"/>
          </p:nvPr>
        </p:nvSpPr>
        <p:spPr>
          <a:xfrm>
            <a:off x="71438" y="1981200"/>
            <a:ext cx="8964612" cy="2527300"/>
          </a:xfrm>
        </p:spPr>
        <p:txBody>
          <a:bodyPr/>
          <a:lstStyle/>
          <a:p>
            <a:pPr>
              <a:buFont typeface="Wingdings" pitchFamily="2" charset="2"/>
              <a:buNone/>
            </a:pPr>
            <a:r>
              <a:rPr lang="en-US" altLang="zh-TW"/>
              <a:t>Calculation of the expected values:</a:t>
            </a:r>
          </a:p>
          <a:p>
            <a:pPr>
              <a:buFont typeface="Wingdings" pitchFamily="2" charset="2"/>
              <a:buNone/>
            </a:pPr>
            <a:r>
              <a:rPr lang="en-US" altLang="zh-TW">
                <a:latin typeface="Symbol" pitchFamily="18" charset="2"/>
              </a:rPr>
              <a:t>m</a:t>
            </a:r>
            <a:r>
              <a:rPr lang="en-US" altLang="zh-TW" i="1" baseline="-25000">
                <a:latin typeface="Times New Roman" pitchFamily="18" charset="0"/>
              </a:rPr>
              <a:t>x</a:t>
            </a:r>
            <a:r>
              <a:rPr lang="en-US" altLang="zh-TW"/>
              <a:t>=</a:t>
            </a:r>
            <a:r>
              <a:rPr lang="en-US" altLang="zh-TW">
                <a:latin typeface="Symbol" pitchFamily="18" charset="2"/>
              </a:rPr>
              <a:t>S</a:t>
            </a:r>
            <a:r>
              <a:rPr lang="en-US" altLang="zh-TW" i="1">
                <a:latin typeface="Times New Roman" pitchFamily="18" charset="0"/>
              </a:rPr>
              <a:t>x</a:t>
            </a:r>
            <a:r>
              <a:rPr lang="en-US" altLang="zh-TW" i="1" baseline="-25000">
                <a:latin typeface="Times New Roman" pitchFamily="18" charset="0"/>
              </a:rPr>
              <a:t>i </a:t>
            </a:r>
            <a:r>
              <a:rPr lang="en-US" altLang="zh-TW" i="1">
                <a:latin typeface="Times New Roman" pitchFamily="18" charset="0"/>
              </a:rPr>
              <a:t>p</a:t>
            </a:r>
            <a:r>
              <a:rPr lang="en-US" altLang="zh-TW"/>
              <a:t>(</a:t>
            </a:r>
            <a:r>
              <a:rPr lang="en-US" altLang="zh-TW" i="1">
                <a:latin typeface="Times New Roman" pitchFamily="18" charset="0"/>
              </a:rPr>
              <a:t>x</a:t>
            </a:r>
            <a:r>
              <a:rPr lang="en-US" altLang="zh-TW" i="1" baseline="-25000">
                <a:latin typeface="Times New Roman" pitchFamily="18" charset="0"/>
              </a:rPr>
              <a:t>i</a:t>
            </a:r>
            <a:r>
              <a:rPr lang="en-US" altLang="zh-TW"/>
              <a:t>)= 0(.4)+1(.5)+2(.1)=.7</a:t>
            </a:r>
          </a:p>
          <a:p>
            <a:pPr>
              <a:buFont typeface="Wingdings" pitchFamily="2" charset="2"/>
              <a:buNone/>
            </a:pPr>
            <a:r>
              <a:rPr lang="en-US" altLang="zh-TW">
                <a:latin typeface="Symbol" pitchFamily="18" charset="2"/>
              </a:rPr>
              <a:t>m</a:t>
            </a:r>
            <a:r>
              <a:rPr lang="en-US" altLang="zh-TW" i="1" baseline="-25000">
                <a:latin typeface="Times New Roman" pitchFamily="18" charset="0"/>
              </a:rPr>
              <a:t>y</a:t>
            </a:r>
            <a:r>
              <a:rPr lang="en-US" altLang="zh-TW"/>
              <a:t>=</a:t>
            </a:r>
            <a:r>
              <a:rPr lang="en-US" altLang="zh-TW">
                <a:latin typeface="Symbol" pitchFamily="18" charset="2"/>
              </a:rPr>
              <a:t>S</a:t>
            </a:r>
            <a:r>
              <a:rPr lang="en-US" altLang="zh-TW" i="1">
                <a:latin typeface="Times New Roman" pitchFamily="18" charset="0"/>
              </a:rPr>
              <a:t>y</a:t>
            </a:r>
            <a:r>
              <a:rPr lang="en-US" altLang="zh-TW" i="1" baseline="-25000">
                <a:latin typeface="Times New Roman" pitchFamily="18" charset="0"/>
              </a:rPr>
              <a:t>i </a:t>
            </a:r>
            <a:r>
              <a:rPr lang="en-US" altLang="zh-TW" i="1">
                <a:latin typeface="Times New Roman" pitchFamily="18" charset="0"/>
              </a:rPr>
              <a:t>p</a:t>
            </a:r>
            <a:r>
              <a:rPr lang="en-US" altLang="zh-TW"/>
              <a:t>(</a:t>
            </a:r>
            <a:r>
              <a:rPr lang="en-US" altLang="zh-TW" i="1">
                <a:latin typeface="Times New Roman" pitchFamily="18" charset="0"/>
              </a:rPr>
              <a:t>y</a:t>
            </a:r>
            <a:r>
              <a:rPr lang="en-US" altLang="zh-TW" i="1" baseline="-25000">
                <a:latin typeface="Times New Roman" pitchFamily="18" charset="0"/>
              </a:rPr>
              <a:t>i</a:t>
            </a:r>
            <a:r>
              <a:rPr lang="en-US" altLang="zh-TW"/>
              <a:t>)= 0(.6)+1(.3)+2(.1)=.5</a:t>
            </a:r>
          </a:p>
        </p:txBody>
      </p:sp>
      <p:sp>
        <p:nvSpPr>
          <p:cNvPr id="227331" name="Rectangle 3"/>
          <p:cNvSpPr>
            <a:spLocks noChangeArrowheads="1"/>
          </p:cNvSpPr>
          <p:nvPr/>
        </p:nvSpPr>
        <p:spPr bwMode="auto">
          <a:xfrm>
            <a:off x="468313" y="1125538"/>
            <a:ext cx="8147050" cy="914400"/>
          </a:xfrm>
          <a:prstGeom prst="rect">
            <a:avLst/>
          </a:prstGeom>
          <a:noFill/>
          <a:ln w="9525">
            <a:noFill/>
            <a:miter lim="800000"/>
            <a:headEnd/>
            <a:tailEnd/>
          </a:ln>
          <a:effectLst/>
        </p:spPr>
        <p:txBody>
          <a:bodyPr/>
          <a:lstStyle/>
          <a:p>
            <a:pPr eaLnBrk="0" hangingPunct="0"/>
            <a:r>
              <a:rPr kumimoji="0" lang="en-US" altLang="zh-TW" sz="4400">
                <a:effectLst>
                  <a:outerShdw blurRad="38100" dist="38100" dir="2700000" algn="tl">
                    <a:srgbClr val="000000"/>
                  </a:outerShdw>
                </a:effectLst>
              </a:rPr>
              <a:t>Find the covariance of</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and </a:t>
            </a:r>
            <a:r>
              <a:rPr kumimoji="0" lang="en-US" altLang="zh-TW" sz="4400" i="1">
                <a:effectLst>
                  <a:outerShdw blurRad="38100" dist="38100" dir="2700000" algn="tl">
                    <a:srgbClr val="000000"/>
                  </a:outerShdw>
                </a:effectLst>
                <a:latin typeface="Times New Roman" pitchFamily="18" charset="0"/>
              </a:rPr>
              <a:t>Y</a:t>
            </a:r>
            <a:r>
              <a:rPr kumimoji="0" lang="en-US" altLang="zh-TW" sz="4400">
                <a:effectLst>
                  <a:outerShdw blurRad="38100" dist="38100" dir="2700000" algn="tl">
                    <a:srgbClr val="000000"/>
                  </a:outerShdw>
                </a:effectLst>
                <a:latin typeface="Times New Roman" pitchFamily="18" charset="0"/>
              </a:rPr>
              <a:t>.</a:t>
            </a:r>
          </a:p>
        </p:txBody>
      </p:sp>
      <p:sp>
        <p:nvSpPr>
          <p:cNvPr id="227341" name="Rectangle 13"/>
          <p:cNvSpPr>
            <a:spLocks noGrp="1" noChangeArrowheads="1"/>
          </p:cNvSpPr>
          <p:nvPr>
            <p:ph type="title"/>
          </p:nvPr>
        </p:nvSpPr>
        <p:spPr>
          <a:xfrm>
            <a:off x="467544" y="260648"/>
            <a:ext cx="8238306" cy="96815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graphicFrame>
        <p:nvGraphicFramePr>
          <p:cNvPr id="17" name="表格 16"/>
          <p:cNvGraphicFramePr>
            <a:graphicFrameLocks noGrp="1"/>
          </p:cNvGraphicFramePr>
          <p:nvPr/>
        </p:nvGraphicFramePr>
        <p:xfrm>
          <a:off x="1979711" y="4437112"/>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b="1"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1"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384910047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left)">
                                      <p:cBhvr>
                                        <p:cTn id="7" dur="500"/>
                                        <p:tgtEl>
                                          <p:spTgt spid="227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0">
                                            <p:txEl>
                                              <p:pRg st="0" end="0"/>
                                            </p:txEl>
                                          </p:spTgt>
                                        </p:tgtEl>
                                        <p:attrNameLst>
                                          <p:attrName>style.visibility</p:attrName>
                                        </p:attrNameLst>
                                      </p:cBhvr>
                                      <p:to>
                                        <p:strVal val="visible"/>
                                      </p:to>
                                    </p:set>
                                    <p:animEffect transition="in" filter="wipe(left)">
                                      <p:cBhvr>
                                        <p:cTn id="12" dur="500"/>
                                        <p:tgtEl>
                                          <p:spTgt spid="2273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0">
                                            <p:txEl>
                                              <p:pRg st="1" end="1"/>
                                            </p:txEl>
                                          </p:spTgt>
                                        </p:tgtEl>
                                        <p:attrNameLst>
                                          <p:attrName>style.visibility</p:attrName>
                                        </p:attrNameLst>
                                      </p:cBhvr>
                                      <p:to>
                                        <p:strVal val="visible"/>
                                      </p:to>
                                    </p:set>
                                    <p:animEffect transition="in" filter="wipe(left)">
                                      <p:cBhvr>
                                        <p:cTn id="17" dur="500"/>
                                        <p:tgtEl>
                                          <p:spTgt spid="2273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0">
                                            <p:txEl>
                                              <p:pRg st="2" end="2"/>
                                            </p:txEl>
                                          </p:spTgt>
                                        </p:tgtEl>
                                        <p:attrNameLst>
                                          <p:attrName>style.visibility</p:attrName>
                                        </p:attrNameLst>
                                      </p:cBhvr>
                                      <p:to>
                                        <p:strVal val="visible"/>
                                      </p:to>
                                    </p:set>
                                    <p:animEffect transition="in" filter="wipe(left)">
                                      <p:cBhvr>
                                        <p:cTn id="22" dur="500"/>
                                        <p:tgtEl>
                                          <p:spTgt spid="2273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build="p" bldLvl="2" autoUpdateAnimBg="0"/>
      <p:bldP spid="227331" grpId="0" build="p" bldLvl="3"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p:cNvGraphicFramePr>
            <a:graphicFrameLocks noGrp="1"/>
          </p:cNvGraphicFramePr>
          <p:nvPr/>
        </p:nvGraphicFramePr>
        <p:xfrm>
          <a:off x="2195735" y="4365104"/>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marL="0" algn="ctr" defTabSz="914400" rtl="0" eaLnBrk="1" latinLnBrk="0" hangingPunct="1"/>
                      <a:r>
                        <a:rPr lang="en-US" altLang="zh-TW" sz="2400" b="1" kern="1200" dirty="0" smtClean="0">
                          <a:solidFill>
                            <a:schemeClr val="bg2"/>
                          </a:solidFill>
                          <a:effectLst>
                            <a:outerShdw blurRad="38100" dist="38100" dir="2700000" algn="tl">
                              <a:srgbClr val="000000">
                                <a:alpha val="43137"/>
                              </a:srgbClr>
                            </a:outerShdw>
                          </a:effectLst>
                          <a:latin typeface="+mn-lt"/>
                          <a:ea typeface="+mn-ea"/>
                          <a:cs typeface="+mn-cs"/>
                        </a:rPr>
                        <a:t>0</a:t>
                      </a:r>
                      <a:endParaRPr lang="zh-TW" altLang="en-US" sz="2400" b="1" kern="1200" dirty="0">
                        <a:solidFill>
                          <a:schemeClr val="bg2"/>
                        </a:solidFill>
                        <a:effectLst>
                          <a:outerShdw blurRad="38100" dist="38100" dir="2700000" algn="tl">
                            <a:srgbClr val="000000">
                              <a:alpha val="43137"/>
                            </a:srgbClr>
                          </a:outerShdw>
                        </a:effectLst>
                        <a:latin typeface="+mn-lt"/>
                        <a:ea typeface="+mn-ea"/>
                        <a:cs typeface="+mn-cs"/>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15"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7"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E123BAB-4318-49D0-9141-6B69015C32BA}" type="slidenum">
              <a:rPr kumimoji="1" lang="zh-TW" altLang="en-US">
                <a:effectLst>
                  <a:outerShdw blurRad="38100" dist="38100" dir="2700000" algn="tl">
                    <a:srgbClr val="000000"/>
                  </a:outerShdw>
                </a:effectLst>
                <a:ea typeface="華康細圓體" pitchFamily="49" charset="-120"/>
                <a:cs typeface="+mj-cs"/>
              </a:rPr>
              <a:pPr>
                <a:defRPr/>
              </a:pPr>
              <a:t>48</a:t>
            </a:fld>
            <a:endParaRPr kumimoji="1" lang="en-US" altLang="zh-TW">
              <a:effectLst>
                <a:outerShdw blurRad="38100" dist="38100" dir="2700000" algn="tl">
                  <a:srgbClr val="000000"/>
                </a:outerShdw>
              </a:effectLst>
              <a:ea typeface="華康細圓體" pitchFamily="49" charset="-120"/>
              <a:cs typeface="+mj-cs"/>
            </a:endParaRPr>
          </a:p>
        </p:txBody>
      </p:sp>
      <p:sp>
        <p:nvSpPr>
          <p:cNvPr id="228355" name="Rectangle 3"/>
          <p:cNvSpPr>
            <a:spLocks noChangeArrowheads="1"/>
          </p:cNvSpPr>
          <p:nvPr/>
        </p:nvSpPr>
        <p:spPr bwMode="auto">
          <a:xfrm>
            <a:off x="107504" y="1269355"/>
            <a:ext cx="8892480" cy="2879725"/>
          </a:xfrm>
          <a:prstGeom prst="rect">
            <a:avLst/>
          </a:prstGeom>
          <a:noFill/>
          <a:ln w="9525">
            <a:noFill/>
            <a:miter lim="800000"/>
            <a:headEnd/>
            <a:tailEnd/>
          </a:ln>
          <a:effectLst/>
        </p:spPr>
        <p:txBody>
          <a:bodyPr/>
          <a:lstStyle/>
          <a:p>
            <a:pPr eaLnBrk="0" hangingPunct="0"/>
            <a:r>
              <a:rPr kumimoji="0" lang="en-US" altLang="zh-TW" sz="4400" i="1" dirty="0">
                <a:effectLst>
                  <a:outerShdw blurRad="38100" dist="38100" dir="2700000" algn="tl">
                    <a:srgbClr val="000000"/>
                  </a:outerShdw>
                </a:effectLst>
                <a:latin typeface="Times New Roman" pitchFamily="18" charset="0"/>
              </a:rPr>
              <a:t>COV</a:t>
            </a:r>
            <a:r>
              <a:rPr kumimoji="0" lang="en-US" altLang="zh-TW" sz="4400" dirty="0">
                <a:effectLst>
                  <a:outerShdw blurRad="38100" dist="38100" dir="2700000" algn="tl">
                    <a:srgbClr val="000000"/>
                  </a:outerShdw>
                </a:effectLst>
                <a:latin typeface="Times New Roman" pitchFamily="18" charset="0"/>
              </a:rPr>
              <a:t>(</a:t>
            </a:r>
            <a:r>
              <a:rPr kumimoji="0" lang="en-US" altLang="zh-TW" sz="4400" i="1" dirty="0">
                <a:effectLst>
                  <a:outerShdw blurRad="38100" dist="38100" dir="2700000" algn="tl">
                    <a:srgbClr val="000000"/>
                  </a:outerShdw>
                </a:effectLst>
                <a:latin typeface="Times New Roman" pitchFamily="18" charset="0"/>
              </a:rPr>
              <a:t>X,Y</a:t>
            </a:r>
            <a:r>
              <a:rPr kumimoji="0" lang="en-US" altLang="zh-TW" sz="4400" dirty="0">
                <a:effectLst>
                  <a:outerShdw blurRad="38100" dist="38100" dir="2700000" algn="tl">
                    <a:srgbClr val="000000"/>
                  </a:outerShdw>
                </a:effectLst>
                <a:latin typeface="Times New Roman" pitchFamily="18" charset="0"/>
              </a:rPr>
              <a:t>) = </a:t>
            </a:r>
            <a:r>
              <a:rPr kumimoji="0" lang="en-US" altLang="zh-TW" sz="4400" dirty="0">
                <a:effectLst>
                  <a:outerShdw blurRad="38100" dist="38100" dir="2700000" algn="tl">
                    <a:srgbClr val="000000"/>
                  </a:outerShdw>
                </a:effectLst>
                <a:latin typeface="Symbol" pitchFamily="18" charset="2"/>
              </a:rPr>
              <a:t>S</a:t>
            </a:r>
            <a:r>
              <a:rPr kumimoji="0" lang="en-US" altLang="zh-TW" sz="4400" dirty="0">
                <a:effectLst>
                  <a:outerShdw blurRad="38100" dist="38100" dir="2700000" algn="tl">
                    <a:srgbClr val="000000"/>
                  </a:outerShdw>
                </a:effectLst>
                <a:latin typeface="Times New Roman" pitchFamily="18" charset="0"/>
              </a:rPr>
              <a:t>(</a:t>
            </a:r>
            <a:r>
              <a:rPr kumimoji="0" lang="en-US" altLang="zh-TW" sz="4400" i="1" dirty="0">
                <a:effectLst>
                  <a:outerShdw blurRad="38100" dist="38100" dir="2700000" algn="tl">
                    <a:srgbClr val="000000"/>
                  </a:outerShdw>
                </a:effectLst>
                <a:latin typeface="Times New Roman" pitchFamily="18" charset="0"/>
              </a:rPr>
              <a:t>x</a:t>
            </a:r>
            <a:r>
              <a:rPr kumimoji="0" lang="en-US" altLang="zh-TW" sz="4400" dirty="0">
                <a:effectLst>
                  <a:outerShdw blurRad="38100" dist="38100" dir="2700000" algn="tl">
                    <a:srgbClr val="000000"/>
                  </a:outerShdw>
                </a:effectLst>
                <a:latin typeface="Times New Roman" pitchFamily="18" charset="0"/>
              </a:rPr>
              <a:t> </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 </a:t>
            </a:r>
            <a:r>
              <a:rPr kumimoji="0" lang="en-US" altLang="zh-TW" sz="4400" dirty="0" err="1">
                <a:effectLst>
                  <a:outerShdw blurRad="38100" dist="38100" dir="2700000" algn="tl">
                    <a:srgbClr val="000000"/>
                  </a:outerShdw>
                </a:effectLst>
                <a:latin typeface="Symbol" pitchFamily="18" charset="2"/>
              </a:rPr>
              <a:t>m</a:t>
            </a:r>
            <a:r>
              <a:rPr kumimoji="0" lang="en-US" altLang="zh-TW" sz="4400" i="1" baseline="-25000" dirty="0" err="1">
                <a:effectLst>
                  <a:outerShdw blurRad="38100" dist="38100" dir="2700000" algn="tl">
                    <a:srgbClr val="000000"/>
                  </a:outerShdw>
                </a:effectLst>
                <a:latin typeface="Times New Roman" pitchFamily="18" charset="0"/>
              </a:rPr>
              <a:t>x</a:t>
            </a:r>
            <a:r>
              <a:rPr kumimoji="0" lang="en-US" altLang="zh-TW" sz="4400" dirty="0">
                <a:effectLst>
                  <a:outerShdw blurRad="38100" dist="38100" dir="2700000" algn="tl">
                    <a:srgbClr val="000000"/>
                  </a:outerShdw>
                </a:effectLst>
                <a:latin typeface="Times New Roman" pitchFamily="18" charset="0"/>
              </a:rPr>
              <a:t>)(</a:t>
            </a:r>
            <a:r>
              <a:rPr kumimoji="0" lang="en-US" altLang="zh-TW" sz="4400" i="1" dirty="0">
                <a:effectLst>
                  <a:outerShdw blurRad="38100" dist="38100" dir="2700000" algn="tl">
                    <a:srgbClr val="000000"/>
                  </a:outerShdw>
                </a:effectLst>
                <a:latin typeface="Times New Roman" pitchFamily="18" charset="0"/>
              </a:rPr>
              <a:t>y</a:t>
            </a:r>
            <a:r>
              <a:rPr kumimoji="0" lang="en-US" altLang="zh-TW" sz="4400" dirty="0">
                <a:effectLst>
                  <a:outerShdw blurRad="38100" dist="38100" dir="2700000" algn="tl">
                    <a:srgbClr val="000000"/>
                  </a:outerShdw>
                </a:effectLst>
                <a:latin typeface="Times New Roman" pitchFamily="18" charset="0"/>
              </a:rPr>
              <a:t> </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 </a:t>
            </a:r>
            <a:r>
              <a:rPr kumimoji="0" lang="en-US" altLang="zh-TW" sz="4400" dirty="0">
                <a:effectLst>
                  <a:outerShdw blurRad="38100" dist="38100" dir="2700000" algn="tl">
                    <a:srgbClr val="000000"/>
                  </a:outerShdw>
                </a:effectLst>
                <a:latin typeface="Symbol" pitchFamily="18" charset="2"/>
              </a:rPr>
              <a:t>m</a:t>
            </a:r>
            <a:r>
              <a:rPr kumimoji="0" lang="en-US" altLang="zh-TW" sz="4400" i="1" baseline="-25000" dirty="0">
                <a:effectLst>
                  <a:outerShdw blurRad="38100" dist="38100" dir="2700000" algn="tl">
                    <a:srgbClr val="000000"/>
                  </a:outerShdw>
                </a:effectLst>
                <a:latin typeface="Times New Roman" pitchFamily="18" charset="0"/>
              </a:rPr>
              <a:t>y</a:t>
            </a:r>
            <a:r>
              <a:rPr kumimoji="0" lang="en-US" altLang="zh-TW" sz="4400" dirty="0">
                <a:effectLst>
                  <a:outerShdw blurRad="38100" dist="38100" dir="2700000" algn="tl">
                    <a:srgbClr val="000000"/>
                  </a:outerShdw>
                </a:effectLst>
                <a:latin typeface="Times New Roman" pitchFamily="18" charset="0"/>
              </a:rPr>
              <a:t>)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latin typeface="Times New Roman" pitchFamily="18" charset="0"/>
              </a:rPr>
              <a:t>(</a:t>
            </a:r>
            <a:r>
              <a:rPr kumimoji="0" lang="en-US" altLang="zh-TW" sz="4400" i="1" dirty="0" err="1">
                <a:effectLst>
                  <a:outerShdw blurRad="38100" dist="38100" dir="2700000" algn="tl">
                    <a:srgbClr val="000000"/>
                  </a:outerShdw>
                </a:effectLst>
                <a:latin typeface="Times New Roman" pitchFamily="18" charset="0"/>
              </a:rPr>
              <a:t>x,</a:t>
            </a:r>
            <a:r>
              <a:rPr kumimoji="0" lang="en-US" altLang="zh-TW" sz="4400" i="1" baseline="-25000" dirty="0" err="1">
                <a:effectLst>
                  <a:outerShdw blurRad="38100" dist="38100" dir="2700000" algn="tl">
                    <a:srgbClr val="000000"/>
                  </a:outerShdw>
                </a:effectLst>
                <a:latin typeface="Times New Roman" pitchFamily="18" charset="0"/>
              </a:rPr>
              <a:t>,</a:t>
            </a:r>
            <a:r>
              <a:rPr kumimoji="0" lang="en-US" altLang="zh-TW" sz="4400" i="1" dirty="0" err="1">
                <a:effectLst>
                  <a:outerShdw blurRad="38100" dist="38100" dir="2700000" algn="tl">
                    <a:srgbClr val="000000"/>
                  </a:outerShdw>
                </a:effectLst>
                <a:latin typeface="Times New Roman" pitchFamily="18" charset="0"/>
              </a:rPr>
              <a:t>y</a:t>
            </a:r>
            <a:r>
              <a:rPr kumimoji="0" lang="en-US" altLang="zh-TW" sz="4400" dirty="0">
                <a:effectLst>
                  <a:outerShdw blurRad="38100" dist="38100" dir="2700000" algn="tl">
                    <a:srgbClr val="000000"/>
                  </a:outerShdw>
                </a:effectLst>
                <a:latin typeface="Times New Roman" pitchFamily="18" charset="0"/>
              </a:rPr>
              <a:t>) </a:t>
            </a:r>
            <a:br>
              <a:rPr kumimoji="0" lang="en-US" altLang="zh-TW" sz="4400" dirty="0">
                <a:effectLst>
                  <a:outerShdw blurRad="38100" dist="38100" dir="2700000" algn="tl">
                    <a:srgbClr val="000000"/>
                  </a:outerShdw>
                </a:effectLst>
                <a:latin typeface="Times New Roman" pitchFamily="18" charset="0"/>
              </a:rPr>
            </a:br>
            <a:r>
              <a:rPr kumimoji="0" lang="en-US" altLang="zh-TW" sz="4400" dirty="0">
                <a:effectLst>
                  <a:outerShdw blurRad="38100" dist="38100" dir="2700000" algn="tl">
                    <a:srgbClr val="000000"/>
                  </a:outerShdw>
                </a:effectLst>
                <a:latin typeface="Times New Roman" pitchFamily="18" charset="0"/>
              </a:rPr>
              <a:t>= (</a:t>
            </a:r>
            <a:r>
              <a:rPr kumimoji="0" lang="en-US" altLang="zh-TW" sz="4400" dirty="0" smtClean="0">
                <a:effectLst>
                  <a:outerShdw blurRad="38100" dist="38100" dir="2700000" algn="tl">
                    <a:srgbClr val="000000"/>
                  </a:outerShdw>
                </a:effectLst>
                <a:latin typeface="Times New Roman" pitchFamily="18" charset="0"/>
              </a:rPr>
              <a:t>0</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7)(</a:t>
            </a:r>
            <a:r>
              <a:rPr kumimoji="0" lang="en-US" altLang="zh-TW" sz="4400" dirty="0" smtClean="0">
                <a:effectLst>
                  <a:outerShdw blurRad="38100" dist="38100" dir="2700000" algn="tl">
                    <a:srgbClr val="000000"/>
                  </a:outerShdw>
                </a:effectLst>
                <a:latin typeface="Times New Roman" pitchFamily="18" charset="0"/>
              </a:rPr>
              <a:t>0</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5)(.12) + (</a:t>
            </a:r>
            <a:r>
              <a:rPr kumimoji="0" lang="en-US" altLang="zh-TW" sz="4400" dirty="0" smtClean="0">
                <a:effectLst>
                  <a:outerShdw blurRad="38100" dist="38100" dir="2700000" algn="tl">
                    <a:srgbClr val="000000"/>
                  </a:outerShdw>
                </a:effectLst>
                <a:latin typeface="Times New Roman" pitchFamily="18" charset="0"/>
              </a:rPr>
              <a:t>0</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7)(</a:t>
            </a:r>
            <a:r>
              <a:rPr kumimoji="0" lang="en-US" altLang="zh-TW" sz="4400" dirty="0" smtClean="0">
                <a:effectLst>
                  <a:outerShdw blurRad="38100" dist="38100" dir="2700000" algn="tl">
                    <a:srgbClr val="000000"/>
                  </a:outerShdw>
                </a:effectLst>
                <a:latin typeface="Times New Roman" pitchFamily="18" charset="0"/>
              </a:rPr>
              <a:t>1</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5)(.21) + (</a:t>
            </a:r>
            <a:r>
              <a:rPr kumimoji="0" lang="en-US" altLang="zh-TW" sz="4400" dirty="0" smtClean="0">
                <a:effectLst>
                  <a:outerShdw blurRad="38100" dist="38100" dir="2700000" algn="tl">
                    <a:srgbClr val="000000"/>
                  </a:outerShdw>
                </a:effectLst>
                <a:latin typeface="Times New Roman" pitchFamily="18" charset="0"/>
              </a:rPr>
              <a:t>0</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7)(</a:t>
            </a:r>
            <a:r>
              <a:rPr kumimoji="0" lang="en-US" altLang="zh-TW" sz="4400" dirty="0" smtClean="0">
                <a:effectLst>
                  <a:outerShdw blurRad="38100" dist="38100" dir="2700000" algn="tl">
                    <a:srgbClr val="000000"/>
                  </a:outerShdw>
                </a:effectLst>
                <a:latin typeface="Times New Roman" pitchFamily="18" charset="0"/>
              </a:rPr>
              <a:t>2</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5</a:t>
            </a:r>
            <a:r>
              <a:rPr kumimoji="0" lang="en-US" altLang="zh-TW" sz="4400" dirty="0">
                <a:effectLst>
                  <a:outerShdw blurRad="38100" dist="38100" dir="2700000" algn="tl">
                    <a:srgbClr val="000000"/>
                  </a:outerShdw>
                </a:effectLst>
                <a:latin typeface="Times New Roman" pitchFamily="18" charset="0"/>
              </a:rPr>
              <a:t>)(.07) +…+ (</a:t>
            </a:r>
            <a:r>
              <a:rPr kumimoji="0" lang="en-US" altLang="zh-TW" sz="4400" dirty="0" smtClean="0">
                <a:effectLst>
                  <a:outerShdw blurRad="38100" dist="38100" dir="2700000" algn="tl">
                    <a:srgbClr val="000000"/>
                  </a:outerShdw>
                </a:effectLst>
                <a:latin typeface="Times New Roman" pitchFamily="18" charset="0"/>
              </a:rPr>
              <a:t>2</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7)(</a:t>
            </a:r>
            <a:r>
              <a:rPr kumimoji="0" lang="en-US" altLang="zh-TW" sz="4400" dirty="0" smtClean="0">
                <a:effectLst>
                  <a:outerShdw blurRad="38100" dist="38100" dir="2700000" algn="tl">
                    <a:srgbClr val="000000"/>
                  </a:outerShdw>
                </a:effectLst>
                <a:latin typeface="Times New Roman" pitchFamily="18" charset="0"/>
              </a:rPr>
              <a:t>2</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5)(.01) = </a:t>
            </a:r>
            <a:r>
              <a:rPr kumimoji="0" lang="en-US" altLang="zh-TW" sz="4400" dirty="0" smtClean="0">
                <a:effectLst>
                  <a:outerShdw blurRad="38100" dist="38100" dir="2700000" algn="tl">
                    <a:srgbClr val="000000"/>
                  </a:outerShdw>
                </a:effectLst>
                <a:latin typeface="Symbol" pitchFamily="18" charset="2"/>
              </a:rPr>
              <a:t>-</a:t>
            </a:r>
            <a:r>
              <a:rPr kumimoji="0" lang="en-US" altLang="zh-TW" sz="4400" dirty="0" smtClean="0">
                <a:effectLst>
                  <a:outerShdw blurRad="38100" dist="38100" dir="2700000" algn="tl">
                    <a:srgbClr val="000000"/>
                  </a:outerShdw>
                </a:effectLst>
                <a:latin typeface="Times New Roman" pitchFamily="18" charset="0"/>
              </a:rPr>
              <a:t>.</a:t>
            </a:r>
            <a:r>
              <a:rPr kumimoji="0" lang="en-US" altLang="zh-TW" sz="4400" dirty="0">
                <a:effectLst>
                  <a:outerShdw blurRad="38100" dist="38100" dir="2700000" algn="tl">
                    <a:srgbClr val="000000"/>
                  </a:outerShdw>
                </a:effectLst>
                <a:latin typeface="Times New Roman" pitchFamily="18" charset="0"/>
              </a:rPr>
              <a:t>15</a:t>
            </a:r>
          </a:p>
        </p:txBody>
      </p:sp>
      <p:sp>
        <p:nvSpPr>
          <p:cNvPr id="228365" name="Rectangle 13"/>
          <p:cNvSpPr>
            <a:spLocks noGrp="1" noChangeArrowheads="1"/>
          </p:cNvSpPr>
          <p:nvPr>
            <p:ph type="title"/>
          </p:nvPr>
        </p:nvSpPr>
        <p:spPr>
          <a:xfrm>
            <a:off x="468313" y="278160"/>
            <a:ext cx="8313737"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Covariance</a:t>
            </a:r>
          </a:p>
        </p:txBody>
      </p:sp>
      <p:sp>
        <p:nvSpPr>
          <p:cNvPr id="228354" name="Text Box 2"/>
          <p:cNvSpPr txBox="1">
            <a:spLocks noChangeArrowheads="1"/>
          </p:cNvSpPr>
          <p:nvPr/>
        </p:nvSpPr>
        <p:spPr bwMode="auto">
          <a:xfrm>
            <a:off x="288032" y="4149080"/>
            <a:ext cx="8604448" cy="1323439"/>
          </a:xfrm>
          <a:prstGeom prst="rect">
            <a:avLst/>
          </a:prstGeom>
          <a:solidFill>
            <a:srgbClr val="660033"/>
          </a:solidFill>
          <a:ln w="28575">
            <a:solidFill>
              <a:schemeClr val="tx1"/>
            </a:solidFill>
            <a:miter lim="800000"/>
            <a:headEnd/>
            <a:tailEnd/>
          </a:ln>
          <a:effectLst/>
        </p:spPr>
        <p:txBody>
          <a:bodyPr wrap="square" anchor="ctr">
            <a:spAutoFit/>
          </a:bodyPr>
          <a:lstStyle/>
          <a:p>
            <a:pPr eaLnBrk="0" hangingPunct="0"/>
            <a:r>
              <a:rPr kumimoji="0" lang="en-US" altLang="zh-TW" sz="4000" dirty="0">
                <a:effectLst>
                  <a:outerShdw blurRad="38100" dist="38100" dir="2700000" algn="tl">
                    <a:srgbClr val="000000"/>
                  </a:outerShdw>
                </a:effectLst>
              </a:rPr>
              <a:t>There is a negative </a:t>
            </a:r>
            <a:r>
              <a:rPr kumimoji="0" lang="en-US" altLang="zh-TW" sz="4000" dirty="0" smtClean="0">
                <a:effectLst>
                  <a:outerShdw blurRad="38100" dist="38100" dir="2700000" algn="tl">
                    <a:srgbClr val="000000"/>
                  </a:outerShdw>
                </a:effectLst>
              </a:rPr>
              <a:t>linear relationship </a:t>
            </a:r>
            <a:r>
              <a:rPr kumimoji="0" lang="en-US" altLang="zh-TW" sz="4000" dirty="0">
                <a:effectLst>
                  <a:outerShdw blurRad="38100" dist="38100" dir="2700000" algn="tl">
                    <a:srgbClr val="000000"/>
                  </a:outerShdw>
                </a:effectLst>
              </a:rPr>
              <a:t>between the two variables</a:t>
            </a:r>
          </a:p>
        </p:txBody>
      </p:sp>
      <p:sp>
        <p:nvSpPr>
          <p:cNvPr id="228366" name="Oval 14"/>
          <p:cNvSpPr>
            <a:spLocks noChangeArrowheads="1"/>
          </p:cNvSpPr>
          <p:nvPr/>
        </p:nvSpPr>
        <p:spPr bwMode="auto">
          <a:xfrm>
            <a:off x="2332112" y="3315072"/>
            <a:ext cx="1447800" cy="762000"/>
          </a:xfrm>
          <a:prstGeom prst="ellipse">
            <a:avLst/>
          </a:prstGeom>
          <a:noFill/>
          <a:ln w="28575">
            <a:solidFill>
              <a:srgbClr val="660033"/>
            </a:solidFill>
            <a:round/>
            <a:headEnd/>
            <a:tailEnd/>
          </a:ln>
          <a:effectLst>
            <a:outerShdw dist="35921" dir="2700000" algn="ctr" rotWithShape="0">
              <a:srgbClr val="000000"/>
            </a:outerShdw>
          </a:effectLst>
        </p:spPr>
        <p:txBody>
          <a:bodyPr wrap="none" anchor="ctr"/>
          <a:lstStyle/>
          <a:p>
            <a:endParaRPr lang="zh-TW" altLang="en-US"/>
          </a:p>
        </p:txBody>
      </p:sp>
    </p:spTree>
    <p:extLst>
      <p:ext uri="{BB962C8B-B14F-4D97-AF65-F5344CB8AC3E}">
        <p14:creationId xmlns:p14="http://schemas.microsoft.com/office/powerpoint/2010/main" val="28588786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left)">
                                      <p:cBhvr>
                                        <p:cTn id="7" dur="500"/>
                                        <p:tgtEl>
                                          <p:spTgt spid="228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8366"/>
                                        </p:tgtEl>
                                        <p:attrNameLst>
                                          <p:attrName>style.visibility</p:attrName>
                                        </p:attrNameLst>
                                      </p:cBhvr>
                                      <p:to>
                                        <p:strVal val="visible"/>
                                      </p:to>
                                    </p:set>
                                    <p:animEffect transition="in" filter="dissolve">
                                      <p:cBhvr>
                                        <p:cTn id="12" dur="500"/>
                                        <p:tgtEl>
                                          <p:spTgt spid="22836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8354"/>
                                        </p:tgtEl>
                                        <p:attrNameLst>
                                          <p:attrName>style.visibility</p:attrName>
                                        </p:attrNameLst>
                                      </p:cBhvr>
                                      <p:to>
                                        <p:strVal val="visible"/>
                                      </p:to>
                                    </p:set>
                                    <p:animEffect transition="in" filter="wipe(left)">
                                      <p:cBhvr>
                                        <p:cTn id="16" dur="500"/>
                                        <p:tgtEl>
                                          <p:spTgt spid="228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bldLvl="3" autoUpdateAnimBg="0"/>
      <p:bldP spid="228354" grpId="0" animBg="1" autoUpdateAnimBg="0"/>
      <p:bldP spid="22836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4"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935A282-CC2A-4F92-AC90-3D23E34F4467}" type="slidenum">
              <a:rPr kumimoji="1" lang="zh-TW" altLang="en-US">
                <a:effectLst>
                  <a:outerShdw blurRad="38100" dist="38100" dir="2700000" algn="tl">
                    <a:srgbClr val="000000"/>
                  </a:outerShdw>
                </a:effectLst>
                <a:ea typeface="華康細圓體" pitchFamily="49" charset="-120"/>
                <a:cs typeface="+mj-cs"/>
              </a:rPr>
              <a:pPr>
                <a:defRPr/>
              </a:pPr>
              <a:t>49</a:t>
            </a:fld>
            <a:endParaRPr kumimoji="1" lang="en-US" altLang="zh-TW">
              <a:effectLst>
                <a:outerShdw blurRad="38100" dist="38100" dir="2700000" algn="tl">
                  <a:srgbClr val="000000"/>
                </a:outerShdw>
              </a:effectLst>
              <a:ea typeface="華康細圓體" pitchFamily="49" charset="-120"/>
              <a:cs typeface="+mj-cs"/>
            </a:endParaRPr>
          </a:p>
        </p:txBody>
      </p:sp>
      <p:sp>
        <p:nvSpPr>
          <p:cNvPr id="229378" name="Rectangle 2"/>
          <p:cNvSpPr>
            <a:spLocks noGrp="1" noChangeArrowheads="1"/>
          </p:cNvSpPr>
          <p:nvPr>
            <p:ph type="body" idx="4294967295"/>
          </p:nvPr>
        </p:nvSpPr>
        <p:spPr>
          <a:xfrm>
            <a:off x="323528" y="1124744"/>
            <a:ext cx="8496944" cy="3312368"/>
          </a:xfrm>
        </p:spPr>
        <p:txBody>
          <a:bodyPr/>
          <a:lstStyle/>
          <a:p>
            <a:pPr>
              <a:spcBef>
                <a:spcPts val="0"/>
              </a:spcBef>
              <a:buNone/>
            </a:pPr>
            <a:r>
              <a:rPr lang="en-US" altLang="zh-TW" sz="4000" i="1" dirty="0" err="1">
                <a:latin typeface="Times New Roman" pitchFamily="18" charset="0"/>
              </a:rPr>
              <a:t>Var</a:t>
            </a:r>
            <a:r>
              <a:rPr lang="en-US" altLang="zh-TW" sz="4000" dirty="0"/>
              <a:t>(</a:t>
            </a:r>
            <a:r>
              <a:rPr lang="en-US" altLang="zh-TW" sz="4000" i="1" dirty="0">
                <a:latin typeface="Times New Roman" pitchFamily="18" charset="0"/>
              </a:rPr>
              <a:t>X</a:t>
            </a:r>
            <a:r>
              <a:rPr lang="en-US" altLang="zh-TW" sz="4000" dirty="0"/>
              <a:t>) = </a:t>
            </a:r>
            <a:r>
              <a:rPr lang="en-US" altLang="zh-TW" sz="4000" dirty="0">
                <a:latin typeface="Symbol" pitchFamily="18" charset="2"/>
              </a:rPr>
              <a:t>S</a:t>
            </a:r>
            <a:r>
              <a:rPr lang="en-US" altLang="zh-TW" sz="4000" dirty="0"/>
              <a:t>(</a:t>
            </a:r>
            <a:r>
              <a:rPr lang="en-US" altLang="zh-TW" sz="4000" i="1" dirty="0">
                <a:latin typeface="Times New Roman" pitchFamily="18" charset="0"/>
              </a:rPr>
              <a:t>x</a:t>
            </a:r>
            <a:r>
              <a:rPr lang="en-US" altLang="zh-TW" sz="4000" i="1" baseline="-25000" dirty="0">
                <a:latin typeface="Times New Roman" pitchFamily="18" charset="0"/>
              </a:rPr>
              <a:t>i</a:t>
            </a:r>
            <a:r>
              <a:rPr lang="en-US" altLang="zh-TW" sz="4000" dirty="0">
                <a:latin typeface="Symbol" pitchFamily="18" charset="2"/>
              </a:rPr>
              <a:t>-</a:t>
            </a:r>
            <a:r>
              <a:rPr lang="en-US" altLang="zh-TW" sz="4000" dirty="0" err="1">
                <a:latin typeface="Symbol" pitchFamily="18" charset="2"/>
              </a:rPr>
              <a:t>m</a:t>
            </a:r>
            <a:r>
              <a:rPr lang="en-US" altLang="zh-TW" sz="4000" i="1" baseline="-25000" dirty="0" err="1">
                <a:latin typeface="Times New Roman" pitchFamily="18" charset="0"/>
              </a:rPr>
              <a:t>x</a:t>
            </a:r>
            <a:r>
              <a:rPr lang="en-US" altLang="zh-TW" sz="4000" dirty="0"/>
              <a:t>)</a:t>
            </a:r>
            <a:r>
              <a:rPr lang="en-US" altLang="zh-TW" sz="4000" baseline="30000" dirty="0"/>
              <a:t>2 </a:t>
            </a:r>
            <a:r>
              <a:rPr lang="en-US" altLang="zh-TW" sz="4000" i="1" dirty="0">
                <a:latin typeface="Times New Roman" pitchFamily="18" charset="0"/>
              </a:rPr>
              <a:t>p</a:t>
            </a:r>
            <a:r>
              <a:rPr lang="en-US" altLang="zh-TW" sz="4000" dirty="0"/>
              <a:t>(</a:t>
            </a:r>
            <a:r>
              <a:rPr lang="en-US" altLang="zh-TW" sz="4000" i="1" dirty="0">
                <a:latin typeface="Times New Roman" pitchFamily="18" charset="0"/>
              </a:rPr>
              <a:t>x</a:t>
            </a:r>
            <a:r>
              <a:rPr lang="en-US" altLang="zh-TW" sz="4000" i="1" baseline="-25000" dirty="0">
                <a:latin typeface="Times New Roman" pitchFamily="18" charset="0"/>
              </a:rPr>
              <a:t>i</a:t>
            </a:r>
            <a:r>
              <a:rPr lang="en-US" altLang="zh-TW" sz="4000" dirty="0"/>
              <a:t>) = (</a:t>
            </a:r>
            <a:r>
              <a:rPr lang="en-US" altLang="zh-TW" sz="4000" dirty="0" smtClean="0"/>
              <a:t>0</a:t>
            </a:r>
            <a:r>
              <a:rPr lang="en-US" altLang="zh-TW" sz="4000" dirty="0" smtClean="0">
                <a:latin typeface="Symbol" pitchFamily="18" charset="2"/>
              </a:rPr>
              <a:t>-</a:t>
            </a:r>
            <a:r>
              <a:rPr lang="en-US" altLang="zh-TW" sz="4000" dirty="0" smtClean="0"/>
              <a:t>.</a:t>
            </a:r>
            <a:r>
              <a:rPr lang="en-US" altLang="zh-TW" sz="4000" dirty="0"/>
              <a:t>7)</a:t>
            </a:r>
            <a:r>
              <a:rPr lang="en-US" altLang="zh-TW" sz="4000" baseline="30000" dirty="0"/>
              <a:t>2</a:t>
            </a:r>
            <a:r>
              <a:rPr lang="en-US" altLang="zh-TW" sz="4000" dirty="0"/>
              <a:t>(.4) + (</a:t>
            </a:r>
            <a:r>
              <a:rPr lang="en-US" altLang="zh-TW" sz="4000" dirty="0" smtClean="0"/>
              <a:t>1</a:t>
            </a:r>
            <a:r>
              <a:rPr lang="en-US" altLang="zh-TW" sz="4000" dirty="0" smtClean="0">
                <a:latin typeface="Symbol" pitchFamily="18" charset="2"/>
              </a:rPr>
              <a:t>-</a:t>
            </a:r>
            <a:r>
              <a:rPr lang="en-US" altLang="zh-TW" sz="4000" dirty="0" smtClean="0"/>
              <a:t>.</a:t>
            </a:r>
            <a:r>
              <a:rPr lang="en-US" altLang="zh-TW" sz="4000" dirty="0"/>
              <a:t>7)</a:t>
            </a:r>
            <a:r>
              <a:rPr lang="en-US" altLang="zh-TW" sz="4000" baseline="30000" dirty="0"/>
              <a:t>2</a:t>
            </a:r>
            <a:r>
              <a:rPr lang="en-US" altLang="zh-TW" sz="4000" dirty="0"/>
              <a:t>(.5) + (</a:t>
            </a:r>
            <a:r>
              <a:rPr lang="en-US" altLang="zh-TW" sz="4000" dirty="0" smtClean="0"/>
              <a:t>2</a:t>
            </a:r>
            <a:r>
              <a:rPr lang="en-US" altLang="zh-TW" sz="4000" dirty="0" smtClean="0">
                <a:latin typeface="Symbol" pitchFamily="18" charset="2"/>
              </a:rPr>
              <a:t>-</a:t>
            </a:r>
            <a:r>
              <a:rPr lang="en-US" altLang="zh-TW" sz="4000" dirty="0" smtClean="0"/>
              <a:t>.</a:t>
            </a:r>
            <a:r>
              <a:rPr lang="en-US" altLang="zh-TW" sz="4000" dirty="0"/>
              <a:t>7)</a:t>
            </a:r>
            <a:r>
              <a:rPr lang="en-US" altLang="zh-TW" sz="4000" baseline="30000" dirty="0"/>
              <a:t>2</a:t>
            </a:r>
            <a:r>
              <a:rPr lang="en-US" altLang="zh-TW" sz="4000" dirty="0"/>
              <a:t>(.1)=.41</a:t>
            </a:r>
          </a:p>
          <a:p>
            <a:pPr>
              <a:spcBef>
                <a:spcPts val="0"/>
              </a:spcBef>
              <a:buFont typeface="Wingdings" pitchFamily="2" charset="2"/>
              <a:buNone/>
            </a:pPr>
            <a:r>
              <a:rPr lang="en-US" altLang="zh-TW" sz="4000" dirty="0" err="1">
                <a:latin typeface="Symbol" pitchFamily="18" charset="2"/>
              </a:rPr>
              <a:t>s</a:t>
            </a:r>
            <a:r>
              <a:rPr lang="en-US" altLang="zh-TW" sz="4000" i="1" baseline="-25000" dirty="0" err="1">
                <a:latin typeface="Times New Roman" pitchFamily="18" charset="0"/>
              </a:rPr>
              <a:t>x</a:t>
            </a:r>
            <a:r>
              <a:rPr lang="en-US" altLang="zh-TW" sz="4000" dirty="0"/>
              <a:t> = [</a:t>
            </a:r>
            <a:r>
              <a:rPr lang="en-US" altLang="zh-TW" sz="4000" i="1" dirty="0" err="1">
                <a:latin typeface="Times New Roman" pitchFamily="18" charset="0"/>
              </a:rPr>
              <a:t>Var</a:t>
            </a:r>
            <a:r>
              <a:rPr lang="en-US" altLang="zh-TW" sz="4000" dirty="0"/>
              <a:t>(</a:t>
            </a:r>
            <a:r>
              <a:rPr lang="en-US" altLang="zh-TW" sz="4000" i="1" dirty="0">
                <a:latin typeface="Times New Roman" pitchFamily="18" charset="0"/>
              </a:rPr>
              <a:t>X</a:t>
            </a:r>
            <a:r>
              <a:rPr lang="en-US" altLang="zh-TW" sz="4000" dirty="0"/>
              <a:t>)]</a:t>
            </a:r>
            <a:r>
              <a:rPr lang="en-US" altLang="zh-TW" sz="4000" baseline="30000" dirty="0"/>
              <a:t>1/2</a:t>
            </a:r>
            <a:r>
              <a:rPr lang="en-US" altLang="zh-TW" sz="4000" dirty="0"/>
              <a:t> = .64</a:t>
            </a:r>
          </a:p>
          <a:p>
            <a:pPr>
              <a:spcBef>
                <a:spcPts val="0"/>
              </a:spcBef>
              <a:buFont typeface="Wingdings" pitchFamily="2" charset="2"/>
              <a:buNone/>
            </a:pPr>
            <a:r>
              <a:rPr lang="en-US" altLang="zh-TW" sz="4000" dirty="0"/>
              <a:t>In a similar manner, </a:t>
            </a:r>
            <a:r>
              <a:rPr lang="en-US" altLang="zh-TW" sz="4000" i="1" dirty="0" err="1">
                <a:latin typeface="Times New Roman" pitchFamily="18" charset="0"/>
              </a:rPr>
              <a:t>Var</a:t>
            </a:r>
            <a:r>
              <a:rPr lang="en-US" altLang="zh-TW" sz="4000" dirty="0"/>
              <a:t>(</a:t>
            </a:r>
            <a:r>
              <a:rPr lang="en-US" altLang="zh-TW" sz="4000" i="1" dirty="0">
                <a:latin typeface="Times New Roman" pitchFamily="18" charset="0"/>
              </a:rPr>
              <a:t>Y</a:t>
            </a:r>
            <a:r>
              <a:rPr lang="en-US" altLang="zh-TW" sz="4000" dirty="0"/>
              <a:t>) = .45</a:t>
            </a:r>
          </a:p>
          <a:p>
            <a:pPr>
              <a:spcBef>
                <a:spcPts val="0"/>
              </a:spcBef>
              <a:buFont typeface="Wingdings" pitchFamily="2" charset="2"/>
              <a:buNone/>
            </a:pPr>
            <a:r>
              <a:rPr lang="en-US" altLang="zh-TW" sz="4000" dirty="0" err="1">
                <a:latin typeface="Symbol" pitchFamily="18" charset="2"/>
              </a:rPr>
              <a:t>s</a:t>
            </a:r>
            <a:r>
              <a:rPr lang="en-US" altLang="zh-TW" sz="4000" i="1" baseline="-25000" dirty="0" err="1">
                <a:latin typeface="Times New Roman" pitchFamily="18" charset="0"/>
              </a:rPr>
              <a:t>y</a:t>
            </a:r>
            <a:r>
              <a:rPr lang="en-US" altLang="zh-TW" sz="4000" dirty="0"/>
              <a:t> = [.45]</a:t>
            </a:r>
            <a:r>
              <a:rPr lang="en-US" altLang="zh-TW" sz="4000" baseline="30000" dirty="0"/>
              <a:t>1/2</a:t>
            </a:r>
            <a:r>
              <a:rPr lang="en-US" altLang="zh-TW" sz="4000" dirty="0"/>
              <a:t>=.67</a:t>
            </a:r>
          </a:p>
        </p:txBody>
      </p:sp>
      <p:sp>
        <p:nvSpPr>
          <p:cNvPr id="229388" name="Rectangle 12"/>
          <p:cNvSpPr>
            <a:spLocks noGrp="1" noChangeArrowheads="1"/>
          </p:cNvSpPr>
          <p:nvPr>
            <p:ph type="title"/>
          </p:nvPr>
        </p:nvSpPr>
        <p:spPr>
          <a:xfrm>
            <a:off x="468313" y="286544"/>
            <a:ext cx="8161337" cy="838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Variances</a:t>
            </a:r>
            <a:endParaRPr lang="en-US" altLang="zh-TW" dirty="0"/>
          </a:p>
        </p:txBody>
      </p:sp>
      <p:graphicFrame>
        <p:nvGraphicFramePr>
          <p:cNvPr id="15" name="表格 14"/>
          <p:cNvGraphicFramePr>
            <a:graphicFrameLocks noGrp="1"/>
          </p:cNvGraphicFramePr>
          <p:nvPr>
            <p:extLst>
              <p:ext uri="{D42A27DB-BD31-4B8C-83A1-F6EECF244321}">
                <p14:modId xmlns:p14="http://schemas.microsoft.com/office/powerpoint/2010/main" val="266755593"/>
              </p:ext>
            </p:extLst>
          </p:nvPr>
        </p:nvGraphicFramePr>
        <p:xfrm>
          <a:off x="2267744" y="4343400"/>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34334833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8">
                                            <p:txEl>
                                              <p:pRg st="0" end="0"/>
                                            </p:txEl>
                                          </p:spTgt>
                                        </p:tgtEl>
                                        <p:attrNameLst>
                                          <p:attrName>style.visibility</p:attrName>
                                        </p:attrNameLst>
                                      </p:cBhvr>
                                      <p:to>
                                        <p:strVal val="visible"/>
                                      </p:to>
                                    </p:set>
                                    <p:animEffect transition="in" filter="wipe(left)">
                                      <p:cBhvr>
                                        <p:cTn id="7" dur="500"/>
                                        <p:tgtEl>
                                          <p:spTgt spid="229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8">
                                            <p:txEl>
                                              <p:pRg st="1" end="1"/>
                                            </p:txEl>
                                          </p:spTgt>
                                        </p:tgtEl>
                                        <p:attrNameLst>
                                          <p:attrName>style.visibility</p:attrName>
                                        </p:attrNameLst>
                                      </p:cBhvr>
                                      <p:to>
                                        <p:strVal val="visible"/>
                                      </p:to>
                                    </p:set>
                                    <p:animEffect transition="in" filter="wipe(left)">
                                      <p:cBhvr>
                                        <p:cTn id="12" dur="500"/>
                                        <p:tgtEl>
                                          <p:spTgt spid="2293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8">
                                            <p:txEl>
                                              <p:pRg st="2" end="2"/>
                                            </p:txEl>
                                          </p:spTgt>
                                        </p:tgtEl>
                                        <p:attrNameLst>
                                          <p:attrName>style.visibility</p:attrName>
                                        </p:attrNameLst>
                                      </p:cBhvr>
                                      <p:to>
                                        <p:strVal val="visible"/>
                                      </p:to>
                                    </p:set>
                                    <p:animEffect transition="in" filter="wipe(left)">
                                      <p:cBhvr>
                                        <p:cTn id="17" dur="500"/>
                                        <p:tgtEl>
                                          <p:spTgt spid="2293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78">
                                            <p:txEl>
                                              <p:pRg st="3" end="3"/>
                                            </p:txEl>
                                          </p:spTgt>
                                        </p:tgtEl>
                                        <p:attrNameLst>
                                          <p:attrName>style.visibility</p:attrName>
                                        </p:attrNameLst>
                                      </p:cBhvr>
                                      <p:to>
                                        <p:strVal val="visible"/>
                                      </p:to>
                                    </p:set>
                                    <p:animEffect transition="in" filter="wipe(left)">
                                      <p:cBhvr>
                                        <p:cTn id="22" dur="500"/>
                                        <p:tgtEl>
                                          <p:spTgt spid="2293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Probability Distribution</a:t>
            </a:r>
          </a:p>
        </p:txBody>
      </p:sp>
      <p:sp>
        <p:nvSpPr>
          <p:cNvPr id="21508" name="Rectangle 4"/>
          <p:cNvSpPr>
            <a:spLocks noGrp="1" noChangeArrowheads="1"/>
          </p:cNvSpPr>
          <p:nvPr>
            <p:ph type="body" idx="1"/>
          </p:nvPr>
        </p:nvSpPr>
        <p:spPr>
          <a:xfrm>
            <a:off x="457200" y="1600200"/>
            <a:ext cx="8363272" cy="4530725"/>
          </a:xfrm>
        </p:spPr>
        <p:txBody>
          <a:bodyPr/>
          <a:lstStyle/>
          <a:p>
            <a:pPr>
              <a:buNone/>
            </a:pPr>
            <a:r>
              <a:rPr lang="en-US" altLang="zh-TW" sz="4800" dirty="0" smtClean="0"/>
              <a:t>A probability distribution is a </a:t>
            </a:r>
            <a:r>
              <a:rPr lang="en-US" altLang="zh-TW" sz="4800" b="1" dirty="0">
                <a:solidFill>
                  <a:schemeClr val="accent2"/>
                </a:solidFill>
              </a:rPr>
              <a:t>table</a:t>
            </a:r>
            <a:r>
              <a:rPr lang="en-US" altLang="zh-TW" sz="4800" dirty="0" smtClean="0"/>
              <a:t>, </a:t>
            </a:r>
            <a:r>
              <a:rPr lang="en-US" altLang="zh-TW" sz="4800" b="1" dirty="0">
                <a:solidFill>
                  <a:schemeClr val="accent2"/>
                </a:solidFill>
              </a:rPr>
              <a:t>formula</a:t>
            </a:r>
            <a:r>
              <a:rPr lang="en-US" altLang="zh-TW" sz="4800" dirty="0" smtClean="0"/>
              <a:t>, or </a:t>
            </a:r>
            <a:r>
              <a:rPr lang="en-US" altLang="zh-TW" sz="4800" b="1" dirty="0">
                <a:solidFill>
                  <a:schemeClr val="accent2"/>
                </a:solidFill>
              </a:rPr>
              <a:t>graph</a:t>
            </a:r>
            <a:r>
              <a:rPr lang="en-US" altLang="zh-TW" sz="4800" dirty="0" smtClean="0"/>
              <a:t> that </a:t>
            </a:r>
            <a:r>
              <a:rPr lang="en-US" altLang="zh-TW" sz="4800" dirty="0"/>
              <a:t>describes</a:t>
            </a:r>
            <a:r>
              <a:rPr lang="en-US" altLang="zh-TW" sz="4800" dirty="0" smtClean="0"/>
              <a:t> the </a:t>
            </a:r>
            <a:r>
              <a:rPr lang="en-US" altLang="zh-TW" sz="4800" b="1" dirty="0" smtClean="0">
                <a:solidFill>
                  <a:schemeClr val="accent2"/>
                </a:solidFill>
              </a:rPr>
              <a:t>values</a:t>
            </a:r>
            <a:r>
              <a:rPr lang="en-US" altLang="zh-TW" sz="4800" dirty="0" smtClean="0"/>
              <a:t> of a </a:t>
            </a:r>
            <a:r>
              <a:rPr lang="en-US" altLang="zh-TW" sz="4800" b="1" dirty="0" smtClean="0">
                <a:solidFill>
                  <a:schemeClr val="accent2"/>
                </a:solidFill>
              </a:rPr>
              <a:t>random variable </a:t>
            </a:r>
            <a:r>
              <a:rPr lang="en-US" altLang="zh-TW" sz="4800" dirty="0" smtClean="0"/>
              <a:t>and the </a:t>
            </a:r>
            <a:r>
              <a:rPr lang="en-US" altLang="zh-TW" sz="4800" b="1" dirty="0" smtClean="0">
                <a:solidFill>
                  <a:schemeClr val="accent2"/>
                </a:solidFill>
              </a:rPr>
              <a:t>probability</a:t>
            </a:r>
            <a:r>
              <a:rPr lang="en-US" altLang="zh-TW" sz="4800" dirty="0" smtClean="0"/>
              <a:t> associated with these values.</a:t>
            </a:r>
          </a:p>
        </p:txBody>
      </p:sp>
      <p:sp>
        <p:nvSpPr>
          <p:cNvPr id="12" name="日期版面配置區 3"/>
          <p:cNvSpPr>
            <a:spLocks noGrp="1"/>
          </p:cNvSpPr>
          <p:nvPr>
            <p:ph type="dt" sz="half"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BF3905A-199E-4550-BED2-DFC293EAC6AC}" type="slidenum">
              <a:rPr kumimoji="1" lang="zh-TW" altLang="en-US">
                <a:effectLst>
                  <a:outerShdw blurRad="38100" dist="38100" dir="2700000" algn="tl">
                    <a:srgbClr val="000000"/>
                  </a:outerShdw>
                </a:effectLst>
                <a:ea typeface="華康細圓體" pitchFamily="49" charset="-120"/>
                <a:cs typeface="+mj-cs"/>
              </a:rPr>
              <a:pPr>
                <a:defRPr/>
              </a:pPr>
              <a:t>5</a:t>
            </a:fld>
            <a:endParaRPr kumimoji="1" lang="en-US" altLang="zh-TW">
              <a:effectLst>
                <a:outerShdw blurRad="38100" dist="38100" dir="2700000" algn="tl">
                  <a:srgbClr val="000000"/>
                </a:outerShdw>
              </a:effectLst>
              <a:ea typeface="華康細圓體" pitchFamily="49" charset="-120"/>
              <a:cs typeface="+mj-cs"/>
            </a:endParaRPr>
          </a:p>
        </p:txBody>
      </p:sp>
    </p:spTree>
    <p:custDataLst>
      <p:tags r:id="rId1"/>
    </p:custDataLst>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F21606D-68F1-4703-8CE9-1F6DDECD6276}" type="slidenum">
              <a:rPr kumimoji="1" lang="zh-TW" altLang="en-US">
                <a:effectLst>
                  <a:outerShdw blurRad="38100" dist="38100" dir="2700000" algn="tl">
                    <a:srgbClr val="000000"/>
                  </a:outerShdw>
                </a:effectLst>
                <a:ea typeface="華康細圓體" pitchFamily="49" charset="-120"/>
                <a:cs typeface="+mj-cs"/>
              </a:rPr>
              <a:pPr>
                <a:defRPr/>
              </a:pPr>
              <a:t>50</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230402" name="Object 2"/>
          <p:cNvGraphicFramePr>
            <a:graphicFrameLocks noChangeAspect="1"/>
          </p:cNvGraphicFramePr>
          <p:nvPr/>
        </p:nvGraphicFramePr>
        <p:xfrm>
          <a:off x="685800" y="3352800"/>
          <a:ext cx="7966075" cy="1571625"/>
        </p:xfrm>
        <a:graphic>
          <a:graphicData uri="http://schemas.openxmlformats.org/presentationml/2006/ole">
            <mc:AlternateContent xmlns:mc="http://schemas.openxmlformats.org/markup-compatibility/2006">
              <mc:Choice xmlns:v="urn:schemas-microsoft-com:vml" Requires="v">
                <p:oleObj spid="_x0000_s554026" name="方程式" r:id="rId3" imgW="2247840" imgH="444240" progId="Equation.3">
                  <p:embed/>
                </p:oleObj>
              </mc:Choice>
              <mc:Fallback>
                <p:oleObj name="方程式" r:id="rId3" imgW="22478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352800"/>
                        <a:ext cx="7966075" cy="15716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230403" name="Text Box 3"/>
          <p:cNvSpPr txBox="1">
            <a:spLocks noChangeArrowheads="1"/>
          </p:cNvSpPr>
          <p:nvPr/>
        </p:nvSpPr>
        <p:spPr bwMode="auto">
          <a:xfrm>
            <a:off x="395288" y="4941888"/>
            <a:ext cx="8567737" cy="1339850"/>
          </a:xfrm>
          <a:prstGeom prst="rect">
            <a:avLst/>
          </a:prstGeom>
          <a:solidFill>
            <a:srgbClr val="221100"/>
          </a:solidFill>
          <a:ln w="28575">
            <a:solidFill>
              <a:schemeClr val="tx1"/>
            </a:solidFill>
            <a:miter lim="800000"/>
            <a:headEnd/>
            <a:tailEnd/>
          </a:ln>
          <a:effectLst>
            <a:outerShdw dist="107763" dir="18900000" algn="ctr" rotWithShape="0">
              <a:srgbClr val="000000"/>
            </a:outerShdw>
          </a:effectLst>
        </p:spPr>
        <p:txBody>
          <a:bodyPr anchor="ctr">
            <a:spAutoFit/>
          </a:bodyPr>
          <a:lstStyle/>
          <a:p>
            <a:pPr eaLnBrk="0" hangingPunct="0"/>
            <a:r>
              <a:rPr kumimoji="0" lang="en-US" altLang="zh-TW" sz="4000">
                <a:effectLst>
                  <a:outerShdw blurRad="38100" dist="38100" dir="2700000" algn="tl">
                    <a:srgbClr val="000000"/>
                  </a:outerShdw>
                </a:effectLst>
              </a:rPr>
              <a:t>There is a moderately weak negative linear relationship between </a:t>
            </a:r>
            <a:r>
              <a:rPr kumimoji="0" lang="en-US" altLang="zh-TW" sz="4000" i="1">
                <a:effectLst>
                  <a:outerShdw blurRad="38100" dist="38100" dir="2700000" algn="tl">
                    <a:srgbClr val="000000"/>
                  </a:outerShdw>
                </a:effectLst>
                <a:latin typeface="Times New Roman" pitchFamily="18" charset="0"/>
              </a:rPr>
              <a:t>X</a:t>
            </a:r>
            <a:r>
              <a:rPr kumimoji="0" lang="en-US" altLang="zh-TW" sz="4000">
                <a:effectLst>
                  <a:outerShdw blurRad="38100" dist="38100" dir="2700000" algn="tl">
                    <a:srgbClr val="000000"/>
                  </a:outerShdw>
                </a:effectLst>
              </a:rPr>
              <a:t> and </a:t>
            </a:r>
            <a:r>
              <a:rPr kumimoji="0" lang="en-US" altLang="zh-TW" sz="4000" i="1">
                <a:effectLst>
                  <a:outerShdw blurRad="38100" dist="38100" dir="2700000" algn="tl">
                    <a:srgbClr val="000000"/>
                  </a:outerShdw>
                </a:effectLst>
                <a:latin typeface="Times New Roman" pitchFamily="18" charset="0"/>
              </a:rPr>
              <a:t>Y</a:t>
            </a:r>
            <a:r>
              <a:rPr kumimoji="0" lang="en-US" altLang="zh-TW" sz="4000">
                <a:effectLst>
                  <a:outerShdw blurRad="38100" dist="38100" dir="2700000" algn="tl">
                    <a:srgbClr val="000000"/>
                  </a:outerShdw>
                </a:effectLst>
              </a:rPr>
              <a:t>.</a:t>
            </a:r>
          </a:p>
        </p:txBody>
      </p:sp>
      <p:sp>
        <p:nvSpPr>
          <p:cNvPr id="230404" name="Rectangle 4"/>
          <p:cNvSpPr>
            <a:spLocks noChangeArrowheads="1"/>
          </p:cNvSpPr>
          <p:nvPr/>
        </p:nvSpPr>
        <p:spPr bwMode="auto">
          <a:xfrm>
            <a:off x="395288" y="1700213"/>
            <a:ext cx="8424862" cy="1295400"/>
          </a:xfrm>
          <a:prstGeom prst="rect">
            <a:avLst/>
          </a:prstGeom>
          <a:noFill/>
          <a:ln w="9525">
            <a:noFill/>
            <a:miter lim="800000"/>
            <a:headEnd/>
            <a:tailEnd/>
          </a:ln>
          <a:effectLst/>
        </p:spPr>
        <p:txBody>
          <a:bodyPr/>
          <a:lstStyle/>
          <a:p>
            <a:pPr eaLnBrk="0" hangingPunct="0">
              <a:lnSpc>
                <a:spcPct val="90000"/>
              </a:lnSpc>
            </a:pPr>
            <a:r>
              <a:rPr kumimoji="0" lang="en-US" altLang="zh-TW" sz="4800" dirty="0">
                <a:effectLst>
                  <a:outerShdw blurRad="38100" dist="38100" dir="2700000" algn="tl">
                    <a:srgbClr val="000000"/>
                  </a:outerShdw>
                </a:effectLst>
              </a:rPr>
              <a:t>To find </a:t>
            </a:r>
            <a:r>
              <a:rPr kumimoji="0" lang="en-US" altLang="zh-TW" sz="4800" dirty="0">
                <a:effectLst>
                  <a:outerShdw blurRad="38100" dist="38100" dir="2700000" algn="tl">
                    <a:srgbClr val="000000"/>
                  </a:outerShdw>
                </a:effectLst>
                <a:hlinkClick r:id="rId5" action="ppaction://hlinksldjump"/>
              </a:rPr>
              <a:t>how strong </a:t>
            </a:r>
            <a:r>
              <a:rPr kumimoji="0" lang="en-US" altLang="zh-TW" sz="4800" dirty="0">
                <a:effectLst>
                  <a:outerShdw blurRad="38100" dist="38100" dir="2700000" algn="tl">
                    <a:srgbClr val="000000"/>
                  </a:outerShdw>
                </a:effectLst>
              </a:rPr>
              <a:t>the relationship between </a:t>
            </a:r>
            <a:r>
              <a:rPr kumimoji="0" lang="en-US" altLang="zh-TW" sz="4800" i="1" dirty="0">
                <a:effectLst>
                  <a:outerShdw blurRad="38100" dist="38100" dir="2700000" algn="tl">
                    <a:srgbClr val="000000"/>
                  </a:outerShdw>
                </a:effectLst>
                <a:latin typeface="Times New Roman" pitchFamily="18" charset="0"/>
              </a:rPr>
              <a:t>X</a:t>
            </a:r>
            <a:r>
              <a:rPr kumimoji="0" lang="en-US" altLang="zh-TW" sz="4800" dirty="0">
                <a:effectLst>
                  <a:outerShdw blurRad="38100" dist="38100" dir="2700000" algn="tl">
                    <a:srgbClr val="000000"/>
                  </a:outerShdw>
                </a:effectLst>
              </a:rPr>
              <a:t> and </a:t>
            </a:r>
            <a:r>
              <a:rPr kumimoji="0" lang="en-US" altLang="zh-TW" sz="4800" i="1" dirty="0">
                <a:effectLst>
                  <a:outerShdw blurRad="38100" dist="38100" dir="2700000" algn="tl">
                    <a:srgbClr val="000000"/>
                  </a:outerShdw>
                </a:effectLst>
                <a:latin typeface="Times New Roman" pitchFamily="18" charset="0"/>
              </a:rPr>
              <a:t>Y</a:t>
            </a:r>
            <a:r>
              <a:rPr kumimoji="0" lang="en-US" altLang="zh-TW" sz="4800" dirty="0">
                <a:effectLst>
                  <a:outerShdw blurRad="38100" dist="38100" dir="2700000" algn="tl">
                    <a:srgbClr val="000000"/>
                  </a:outerShdw>
                </a:effectLst>
              </a:rPr>
              <a:t>, </a:t>
            </a:r>
          </a:p>
        </p:txBody>
      </p:sp>
      <p:sp>
        <p:nvSpPr>
          <p:cNvPr id="230405" name="Rectangle 5"/>
          <p:cNvSpPr>
            <a:spLocks noGrp="1" noChangeArrowheads="1"/>
          </p:cNvSpPr>
          <p:nvPr>
            <p:ph type="title"/>
          </p:nvPr>
        </p:nvSpPr>
        <p:spPr>
          <a:xfrm>
            <a:off x="228600" y="260648"/>
            <a:ext cx="8667750" cy="124360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Coefficient of Correlation</a:t>
            </a:r>
          </a:p>
        </p:txBody>
      </p:sp>
    </p:spTree>
    <p:extLst>
      <p:ext uri="{BB962C8B-B14F-4D97-AF65-F5344CB8AC3E}">
        <p14:creationId xmlns:p14="http://schemas.microsoft.com/office/powerpoint/2010/main" val="11341812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gtEl>
                                        <p:attrNameLst>
                                          <p:attrName>style.visibility</p:attrName>
                                        </p:attrNameLst>
                                      </p:cBhvr>
                                      <p:to>
                                        <p:strVal val="visible"/>
                                      </p:to>
                                    </p:set>
                                    <p:animEffect transition="in" filter="wipe(left)">
                                      <p:cBhvr>
                                        <p:cTn id="12" dur="500"/>
                                        <p:tgtEl>
                                          <p:spTgt spid="23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24620C8-102D-435C-BC2A-64341782A9A6}" type="slidenum">
              <a:rPr kumimoji="1" lang="zh-TW" altLang="en-US">
                <a:effectLst>
                  <a:outerShdw blurRad="38100" dist="38100" dir="2700000" algn="tl">
                    <a:srgbClr val="000000"/>
                  </a:outerShdw>
                </a:effectLst>
                <a:ea typeface="華康細圓體" pitchFamily="49" charset="-120"/>
                <a:cs typeface="+mj-cs"/>
              </a:rPr>
              <a:pPr>
                <a:defRPr/>
              </a:pPr>
              <a:t>51</a:t>
            </a:fld>
            <a:endParaRPr kumimoji="1" lang="en-US" altLang="zh-TW">
              <a:effectLst>
                <a:outerShdw blurRad="38100" dist="38100" dir="2700000" algn="tl">
                  <a:srgbClr val="000000"/>
                </a:outerShdw>
              </a:effectLst>
              <a:ea typeface="華康細圓體" pitchFamily="49" charset="-120"/>
              <a:cs typeface="+mj-cs"/>
            </a:endParaRPr>
          </a:p>
        </p:txBody>
      </p:sp>
      <p:sp>
        <p:nvSpPr>
          <p:cNvPr id="51202" name="Rectangle 1026"/>
          <p:cNvSpPr>
            <a:spLocks noGrp="1" noChangeArrowheads="1"/>
          </p:cNvSpPr>
          <p:nvPr>
            <p:ph type="title"/>
          </p:nvPr>
        </p:nvSpPr>
        <p:spPr>
          <a:xfrm>
            <a:off x="395288" y="260648"/>
            <a:ext cx="8501062" cy="182386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Calculating Conditional </a:t>
            </a:r>
            <a:br>
              <a:rPr lang="en-US" altLang="zh-TW" dirty="0"/>
            </a:br>
            <a:r>
              <a:rPr lang="en-US" altLang="zh-TW" dirty="0"/>
              <a:t>Probability</a:t>
            </a:r>
            <a:endParaRPr lang="zh-TW" altLang="en-US" dirty="0"/>
          </a:p>
        </p:txBody>
      </p:sp>
      <p:sp>
        <p:nvSpPr>
          <p:cNvPr id="51203" name="Rectangle 1027"/>
          <p:cNvSpPr>
            <a:spLocks noGrp="1" noChangeArrowheads="1"/>
          </p:cNvSpPr>
          <p:nvPr>
            <p:ph type="body" idx="1"/>
          </p:nvPr>
        </p:nvSpPr>
        <p:spPr>
          <a:xfrm>
            <a:off x="395288" y="1848218"/>
            <a:ext cx="8212782" cy="2394438"/>
          </a:xfrm>
        </p:spPr>
        <p:txBody>
          <a:bodyPr/>
          <a:lstStyle/>
          <a:p>
            <a:pPr>
              <a:buFont typeface="Wingdings" pitchFamily="2" charset="2"/>
              <a:buNone/>
            </a:pPr>
            <a:r>
              <a:rPr lang="en-US" altLang="zh-TW" sz="4800" dirty="0" smtClean="0"/>
              <a:t>Based on a joint </a:t>
            </a:r>
            <a:r>
              <a:rPr lang="en-US" altLang="zh-TW" sz="4800" dirty="0"/>
              <a:t>probability distribution, </a:t>
            </a:r>
            <a:r>
              <a:rPr lang="en-US" altLang="zh-TW" sz="4800" dirty="0" smtClean="0"/>
              <a:t>the conditional probability is computed as:</a:t>
            </a:r>
            <a:endParaRPr lang="en-US" altLang="zh-TW" sz="4800" dirty="0"/>
          </a:p>
        </p:txBody>
      </p:sp>
      <p:graphicFrame>
        <p:nvGraphicFramePr>
          <p:cNvPr id="351232" name="Object 1024"/>
          <p:cNvGraphicFramePr>
            <a:graphicFrameLocks noChangeAspect="1"/>
          </p:cNvGraphicFramePr>
          <p:nvPr>
            <p:extLst>
              <p:ext uri="{D42A27DB-BD31-4B8C-83A1-F6EECF244321}">
                <p14:modId xmlns:p14="http://schemas.microsoft.com/office/powerpoint/2010/main" val="3964728425"/>
              </p:ext>
            </p:extLst>
          </p:nvPr>
        </p:nvGraphicFramePr>
        <p:xfrm>
          <a:off x="1644824" y="4124908"/>
          <a:ext cx="5365576" cy="2372754"/>
        </p:xfrm>
        <a:graphic>
          <a:graphicData uri="http://schemas.openxmlformats.org/presentationml/2006/ole">
            <mc:AlternateContent xmlns:mc="http://schemas.openxmlformats.org/markup-compatibility/2006">
              <mc:Choice xmlns:v="urn:schemas-microsoft-com:vml" Requires="v">
                <p:oleObj spid="_x0000_s555051" name="方程式" r:id="rId3" imgW="1434960" imgH="634680" progId="Equation.3">
                  <p:embed/>
                </p:oleObj>
              </mc:Choice>
              <mc:Fallback>
                <p:oleObj name="方程式" r:id="rId3" imgW="1434960" imgH="634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824" y="4124908"/>
                        <a:ext cx="5365576" cy="2372754"/>
                      </a:xfrm>
                      <a:prstGeom prst="rect">
                        <a:avLst/>
                      </a:prstGeom>
                      <a:noFill/>
                      <a:effectLst>
                        <a:outerShdw dist="35921" dir="2700000" algn="ctr" rotWithShape="0">
                          <a:srgbClr val="000000"/>
                        </a:outerShdw>
                      </a:effectLst>
                      <a:extLst/>
                    </p:spPr>
                  </p:pic>
                </p:oleObj>
              </mc:Fallback>
            </mc:AlternateContent>
          </a:graphicData>
        </a:graphic>
      </p:graphicFrame>
    </p:spTree>
    <p:extLst>
      <p:ext uri="{BB962C8B-B14F-4D97-AF65-F5344CB8AC3E}">
        <p14:creationId xmlns:p14="http://schemas.microsoft.com/office/powerpoint/2010/main" val="281309160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1232"/>
                                        </p:tgtEl>
                                        <p:attrNameLst>
                                          <p:attrName>style.visibility</p:attrName>
                                        </p:attrNameLst>
                                      </p:cBhvr>
                                      <p:to>
                                        <p:strVal val="visible"/>
                                      </p:to>
                                    </p:set>
                                    <p:animEffect transition="in" filter="wipe(left)">
                                      <p:cBhvr>
                                        <p:cTn id="7" dur="500"/>
                                        <p:tgtEl>
                                          <p:spTgt spid="351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1"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B8985AA-4AE6-423F-82FB-F226122FB0B8}" type="slidenum">
              <a:rPr kumimoji="1" lang="zh-TW" altLang="en-US">
                <a:effectLst>
                  <a:outerShdw blurRad="38100" dist="38100" dir="2700000" algn="tl">
                    <a:srgbClr val="000000"/>
                  </a:outerShdw>
                </a:effectLst>
                <a:ea typeface="華康細圓體" pitchFamily="49" charset="-120"/>
                <a:cs typeface="+mj-cs"/>
              </a:rPr>
              <a:pPr>
                <a:defRPr/>
              </a:pPr>
              <a:t>52</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352256" name="Object 1024"/>
          <p:cNvGraphicFramePr>
            <a:graphicFrameLocks noChangeAspect="1"/>
          </p:cNvGraphicFramePr>
          <p:nvPr/>
        </p:nvGraphicFramePr>
        <p:xfrm>
          <a:off x="222250" y="3500438"/>
          <a:ext cx="5734050" cy="1092200"/>
        </p:xfrm>
        <a:graphic>
          <a:graphicData uri="http://schemas.openxmlformats.org/presentationml/2006/ole">
            <mc:AlternateContent xmlns:mc="http://schemas.openxmlformats.org/markup-compatibility/2006">
              <mc:Choice xmlns:v="urn:schemas-microsoft-com:vml" Requires="v">
                <p:oleObj spid="_x0000_s556274" name="方程式" r:id="rId3" imgW="2374560" imgH="419040" progId="Equation.3">
                  <p:embed/>
                </p:oleObj>
              </mc:Choice>
              <mc:Fallback>
                <p:oleObj name="方程式" r:id="rId3" imgW="23745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 y="3500438"/>
                        <a:ext cx="5734050" cy="109220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pSp>
        <p:nvGrpSpPr>
          <p:cNvPr id="32799" name="Group 31"/>
          <p:cNvGrpSpPr>
            <a:grpSpLocks/>
          </p:cNvGrpSpPr>
          <p:nvPr/>
        </p:nvGrpSpPr>
        <p:grpSpPr bwMode="auto">
          <a:xfrm>
            <a:off x="7426325" y="3581400"/>
            <a:ext cx="1665288" cy="2971800"/>
            <a:chOff x="4464" y="2112"/>
            <a:chExt cx="1049" cy="2016"/>
          </a:xfrm>
        </p:grpSpPr>
        <p:sp>
          <p:nvSpPr>
            <p:cNvPr id="32774" name="AutoShape 6"/>
            <p:cNvSpPr>
              <a:spLocks/>
            </p:cNvSpPr>
            <p:nvPr/>
          </p:nvSpPr>
          <p:spPr bwMode="auto">
            <a:xfrm>
              <a:off x="4464" y="2112"/>
              <a:ext cx="144" cy="2016"/>
            </a:xfrm>
            <a:prstGeom prst="rightBrace">
              <a:avLst>
                <a:gd name="adj1" fmla="val 116667"/>
                <a:gd name="adj2" fmla="val 50000"/>
              </a:avLst>
            </a:prstGeom>
            <a:noFill/>
            <a:ln w="28575">
              <a:solidFill>
                <a:schemeClr val="tx1"/>
              </a:solidFill>
              <a:round/>
              <a:headEnd/>
              <a:tailEnd/>
            </a:ln>
            <a:effectLst>
              <a:outerShdw dist="35921" dir="2700000" algn="ctr" rotWithShape="0">
                <a:srgbClr val="000000"/>
              </a:outerShdw>
            </a:effectLst>
          </p:spPr>
          <p:txBody>
            <a:bodyPr wrap="none" anchor="ctr"/>
            <a:lstStyle/>
            <a:p>
              <a:pPr algn="ctr"/>
              <a:endParaRPr lang="zh-TW" altLang="en-US" sz="2400">
                <a:effectLst>
                  <a:outerShdw blurRad="38100" dist="38100" dir="2700000" algn="tl">
                    <a:srgbClr val="000000"/>
                  </a:outerShdw>
                </a:effectLst>
                <a:latin typeface="Times New Roman" pitchFamily="18" charset="0"/>
              </a:endParaRPr>
            </a:p>
          </p:txBody>
        </p:sp>
        <p:sp>
          <p:nvSpPr>
            <p:cNvPr id="32775" name="Text Box 7"/>
            <p:cNvSpPr txBox="1">
              <a:spLocks noChangeArrowheads="1"/>
            </p:cNvSpPr>
            <p:nvPr/>
          </p:nvSpPr>
          <p:spPr bwMode="auto">
            <a:xfrm>
              <a:off x="4656" y="2526"/>
              <a:ext cx="857" cy="1384"/>
            </a:xfrm>
            <a:prstGeom prst="rect">
              <a:avLst/>
            </a:prstGeom>
            <a:noFill/>
            <a:ln w="9525">
              <a:noFill/>
              <a:miter lim="800000"/>
              <a:headEnd/>
              <a:tailEnd/>
            </a:ln>
            <a:effectLst>
              <a:outerShdw dist="35921" dir="2700000" algn="ctr" rotWithShape="0">
                <a:srgbClr val="000000"/>
              </a:outerShdw>
            </a:effectLst>
          </p:spPr>
          <p:txBody>
            <a:bodyPr anchor="ctr">
              <a:spAutoFit/>
            </a:bodyPr>
            <a:lstStyle/>
            <a:p>
              <a:pPr algn="ctr" eaLnBrk="0" hangingPunct="0"/>
              <a:r>
                <a:rPr kumimoji="0" lang="en-US" altLang="zh-TW" sz="3200">
                  <a:effectLst>
                    <a:outerShdw blurRad="38100" dist="38100" dir="2700000" algn="tl">
                      <a:srgbClr val="000000"/>
                    </a:outerShdw>
                  </a:effectLst>
                </a:rPr>
                <a:t>The sum is </a:t>
              </a:r>
            </a:p>
            <a:p>
              <a:pPr algn="ctr" eaLnBrk="0" hangingPunct="0"/>
              <a:r>
                <a:rPr kumimoji="0" lang="en-US" altLang="zh-TW" sz="3200">
                  <a:effectLst>
                    <a:outerShdw blurRad="38100" dist="38100" dir="2700000" algn="tl">
                      <a:srgbClr val="000000"/>
                    </a:outerShdw>
                  </a:effectLst>
                </a:rPr>
                <a:t>equal to 1.0</a:t>
              </a:r>
            </a:p>
          </p:txBody>
        </p:sp>
      </p:grpSp>
      <p:sp>
        <p:nvSpPr>
          <p:cNvPr id="32798" name="Rectangle 30"/>
          <p:cNvSpPr>
            <a:spLocks noGrp="1" noChangeArrowheads="1"/>
          </p:cNvSpPr>
          <p:nvPr>
            <p:ph type="title"/>
          </p:nvPr>
        </p:nvSpPr>
        <p:spPr>
          <a:xfrm>
            <a:off x="228600" y="282352"/>
            <a:ext cx="8667750" cy="9144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Conditional Probabilities</a:t>
            </a:r>
          </a:p>
        </p:txBody>
      </p:sp>
      <p:graphicFrame>
        <p:nvGraphicFramePr>
          <p:cNvPr id="352257" name="Object 1025"/>
          <p:cNvGraphicFramePr>
            <a:graphicFrameLocks noChangeAspect="1"/>
          </p:cNvGraphicFramePr>
          <p:nvPr/>
        </p:nvGraphicFramePr>
        <p:xfrm>
          <a:off x="225425" y="5576888"/>
          <a:ext cx="5757863" cy="1092200"/>
        </p:xfrm>
        <a:graphic>
          <a:graphicData uri="http://schemas.openxmlformats.org/presentationml/2006/ole">
            <mc:AlternateContent xmlns:mc="http://schemas.openxmlformats.org/markup-compatibility/2006">
              <mc:Choice xmlns:v="urn:schemas-microsoft-com:vml" Requires="v">
                <p:oleObj spid="_x0000_s556275" name="方程式" r:id="rId5" imgW="2374560" imgH="419040" progId="Equation.3">
                  <p:embed/>
                </p:oleObj>
              </mc:Choice>
              <mc:Fallback>
                <p:oleObj name="方程式" r:id="rId5" imgW="23745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25" y="5576888"/>
                        <a:ext cx="5757863" cy="109220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52258" name="Object 1026"/>
          <p:cNvGraphicFramePr>
            <a:graphicFrameLocks noChangeAspect="1"/>
          </p:cNvGraphicFramePr>
          <p:nvPr/>
        </p:nvGraphicFramePr>
        <p:xfrm>
          <a:off x="179388" y="4581525"/>
          <a:ext cx="5732462" cy="1092200"/>
        </p:xfrm>
        <a:graphic>
          <a:graphicData uri="http://schemas.openxmlformats.org/presentationml/2006/ole">
            <mc:AlternateContent xmlns:mc="http://schemas.openxmlformats.org/markup-compatibility/2006">
              <mc:Choice xmlns:v="urn:schemas-microsoft-com:vml" Requires="v">
                <p:oleObj spid="_x0000_s556276" name="方程式" r:id="rId7" imgW="2323800" imgH="419040" progId="Equation.3">
                  <p:embed/>
                </p:oleObj>
              </mc:Choice>
              <mc:Fallback>
                <p:oleObj name="方程式" r:id="rId7" imgW="232380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4581525"/>
                        <a:ext cx="5732462" cy="1092200"/>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52259" name="Object 1027"/>
          <p:cNvGraphicFramePr>
            <a:graphicFrameLocks noChangeAspect="1"/>
          </p:cNvGraphicFramePr>
          <p:nvPr/>
        </p:nvGraphicFramePr>
        <p:xfrm>
          <a:off x="5911850" y="3500438"/>
          <a:ext cx="1531938" cy="1025525"/>
        </p:xfrm>
        <a:graphic>
          <a:graphicData uri="http://schemas.openxmlformats.org/presentationml/2006/ole">
            <mc:AlternateContent xmlns:mc="http://schemas.openxmlformats.org/markup-compatibility/2006">
              <mc:Choice xmlns:v="urn:schemas-microsoft-com:vml" Requires="v">
                <p:oleObj spid="_x0000_s556277" name="方程式" r:id="rId9" imgW="634680" imgH="393480" progId="Equation.3">
                  <p:embed/>
                </p:oleObj>
              </mc:Choice>
              <mc:Fallback>
                <p:oleObj name="方程式" r:id="rId9" imgW="63468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1850" y="3500438"/>
                        <a:ext cx="1531938" cy="10255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52260" name="Object 1028"/>
          <p:cNvGraphicFramePr>
            <a:graphicFrameLocks noChangeAspect="1"/>
          </p:cNvGraphicFramePr>
          <p:nvPr/>
        </p:nvGraphicFramePr>
        <p:xfrm>
          <a:off x="5911850" y="4581525"/>
          <a:ext cx="1565275" cy="1025525"/>
        </p:xfrm>
        <a:graphic>
          <a:graphicData uri="http://schemas.openxmlformats.org/presentationml/2006/ole">
            <mc:AlternateContent xmlns:mc="http://schemas.openxmlformats.org/markup-compatibility/2006">
              <mc:Choice xmlns:v="urn:schemas-microsoft-com:vml" Requires="v">
                <p:oleObj spid="_x0000_s556278" name="方程式" r:id="rId11" imgW="634680" imgH="393480" progId="Equation.3">
                  <p:embed/>
                </p:oleObj>
              </mc:Choice>
              <mc:Fallback>
                <p:oleObj name="方程式" r:id="rId11" imgW="63468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1850" y="4581525"/>
                        <a:ext cx="1565275" cy="10255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52261" name="Object 1029"/>
          <p:cNvGraphicFramePr>
            <a:graphicFrameLocks noChangeAspect="1"/>
          </p:cNvGraphicFramePr>
          <p:nvPr/>
        </p:nvGraphicFramePr>
        <p:xfrm>
          <a:off x="5983288" y="5589588"/>
          <a:ext cx="1508125" cy="1025525"/>
        </p:xfrm>
        <a:graphic>
          <a:graphicData uri="http://schemas.openxmlformats.org/presentationml/2006/ole">
            <mc:AlternateContent xmlns:mc="http://schemas.openxmlformats.org/markup-compatibility/2006">
              <mc:Choice xmlns:v="urn:schemas-microsoft-com:vml" Requires="v">
                <p:oleObj spid="_x0000_s556279" name="方程式" r:id="rId13" imgW="622080" imgH="393480" progId="Equation.3">
                  <p:embed/>
                </p:oleObj>
              </mc:Choice>
              <mc:Fallback>
                <p:oleObj name="方程式" r:id="rId13" imgW="62208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3288" y="5589588"/>
                        <a:ext cx="1508125" cy="10255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2" name="表格 21"/>
          <p:cNvGraphicFramePr>
            <a:graphicFrameLocks noGrp="1"/>
          </p:cNvGraphicFramePr>
          <p:nvPr/>
        </p:nvGraphicFramePr>
        <p:xfrm>
          <a:off x="2051720" y="1124744"/>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210184094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2256"/>
                                        </p:tgtEl>
                                        <p:attrNameLst>
                                          <p:attrName>style.visibility</p:attrName>
                                        </p:attrNameLst>
                                      </p:cBhvr>
                                      <p:to>
                                        <p:strVal val="visible"/>
                                      </p:to>
                                    </p:set>
                                    <p:animEffect transition="in" filter="wipe(left)">
                                      <p:cBhvr>
                                        <p:cTn id="7" dur="500"/>
                                        <p:tgtEl>
                                          <p:spTgt spid="3522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2259"/>
                                        </p:tgtEl>
                                        <p:attrNameLst>
                                          <p:attrName>style.visibility</p:attrName>
                                        </p:attrNameLst>
                                      </p:cBhvr>
                                      <p:to>
                                        <p:strVal val="visible"/>
                                      </p:to>
                                    </p:set>
                                    <p:animEffect transition="in" filter="wipe(left)">
                                      <p:cBhvr>
                                        <p:cTn id="12" dur="500"/>
                                        <p:tgtEl>
                                          <p:spTgt spid="3522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2258"/>
                                        </p:tgtEl>
                                        <p:attrNameLst>
                                          <p:attrName>style.visibility</p:attrName>
                                        </p:attrNameLst>
                                      </p:cBhvr>
                                      <p:to>
                                        <p:strVal val="visible"/>
                                      </p:to>
                                    </p:set>
                                    <p:animEffect transition="in" filter="wipe(left)">
                                      <p:cBhvr>
                                        <p:cTn id="17" dur="500"/>
                                        <p:tgtEl>
                                          <p:spTgt spid="3522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2260"/>
                                        </p:tgtEl>
                                        <p:attrNameLst>
                                          <p:attrName>style.visibility</p:attrName>
                                        </p:attrNameLst>
                                      </p:cBhvr>
                                      <p:to>
                                        <p:strVal val="visible"/>
                                      </p:to>
                                    </p:set>
                                    <p:animEffect transition="in" filter="wipe(left)">
                                      <p:cBhvr>
                                        <p:cTn id="22" dur="500"/>
                                        <p:tgtEl>
                                          <p:spTgt spid="3522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2257"/>
                                        </p:tgtEl>
                                        <p:attrNameLst>
                                          <p:attrName>style.visibility</p:attrName>
                                        </p:attrNameLst>
                                      </p:cBhvr>
                                      <p:to>
                                        <p:strVal val="visible"/>
                                      </p:to>
                                    </p:set>
                                    <p:animEffect transition="in" filter="wipe(left)">
                                      <p:cBhvr>
                                        <p:cTn id="27" dur="500"/>
                                        <p:tgtEl>
                                          <p:spTgt spid="3522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2261"/>
                                        </p:tgtEl>
                                        <p:attrNameLst>
                                          <p:attrName>style.visibility</p:attrName>
                                        </p:attrNameLst>
                                      </p:cBhvr>
                                      <p:to>
                                        <p:strVal val="visible"/>
                                      </p:to>
                                    </p:set>
                                    <p:animEffect transition="in" filter="wipe(left)">
                                      <p:cBhvr>
                                        <p:cTn id="32" dur="500"/>
                                        <p:tgtEl>
                                          <p:spTgt spid="3522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2799"/>
                                        </p:tgtEl>
                                        <p:attrNameLst>
                                          <p:attrName>style.visibility</p:attrName>
                                        </p:attrNameLst>
                                      </p:cBhvr>
                                      <p:to>
                                        <p:strVal val="visible"/>
                                      </p:to>
                                    </p:set>
                                    <p:animEffect transition="in" filter="dissolve">
                                      <p:cBhvr>
                                        <p:cTn id="37" dur="500"/>
                                        <p:tgtEl>
                                          <p:spTgt spid="32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2AFB1C6-6BDD-4A55-9569-B75DA382C12A}" type="slidenum">
              <a:rPr kumimoji="1" lang="zh-TW" altLang="en-US">
                <a:effectLst>
                  <a:outerShdw blurRad="38100" dist="38100" dir="2700000" algn="tl">
                    <a:srgbClr val="000000"/>
                  </a:outerShdw>
                </a:effectLst>
                <a:ea typeface="華康細圓體" pitchFamily="49" charset="-120"/>
                <a:cs typeface="+mj-cs"/>
              </a:rPr>
              <a:pPr>
                <a:defRPr/>
              </a:pPr>
              <a:t>53</a:t>
            </a:fld>
            <a:endParaRPr kumimoji="1" lang="en-US" altLang="zh-TW">
              <a:effectLst>
                <a:outerShdw blurRad="38100" dist="38100" dir="2700000" algn="tl">
                  <a:srgbClr val="000000"/>
                </a:outerShdw>
              </a:effectLst>
              <a:ea typeface="華康細圓體" pitchFamily="49" charset="-120"/>
              <a:cs typeface="+mj-cs"/>
            </a:endParaRPr>
          </a:p>
        </p:txBody>
      </p:sp>
      <p:sp>
        <p:nvSpPr>
          <p:cNvPr id="52226" name="Rectangle 2"/>
          <p:cNvSpPr>
            <a:spLocks noGrp="1" noChangeArrowheads="1"/>
          </p:cNvSpPr>
          <p:nvPr>
            <p:ph type="title"/>
          </p:nvPr>
        </p:nvSpPr>
        <p:spPr>
          <a:xfrm>
            <a:off x="228600" y="260648"/>
            <a:ext cx="8447088" cy="182386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Condition for Independence    1/2</a:t>
            </a:r>
            <a:endParaRPr lang="zh-TW" altLang="en-US" dirty="0"/>
          </a:p>
        </p:txBody>
      </p:sp>
      <p:sp>
        <p:nvSpPr>
          <p:cNvPr id="52227" name="Rectangle 3"/>
          <p:cNvSpPr>
            <a:spLocks noGrp="1" noChangeArrowheads="1"/>
          </p:cNvSpPr>
          <p:nvPr>
            <p:ph type="body" idx="1"/>
          </p:nvPr>
        </p:nvSpPr>
        <p:spPr>
          <a:xfrm>
            <a:off x="395288" y="2205038"/>
            <a:ext cx="8455025" cy="2016125"/>
          </a:xfrm>
        </p:spPr>
        <p:txBody>
          <a:bodyPr/>
          <a:lstStyle/>
          <a:p>
            <a:pPr>
              <a:buFont typeface="Wingdings" pitchFamily="2" charset="2"/>
              <a:buNone/>
            </a:pPr>
            <a:r>
              <a:rPr lang="en-US" altLang="zh-TW"/>
              <a:t>Two random variables, </a:t>
            </a:r>
            <a:r>
              <a:rPr lang="en-US" altLang="zh-TW" i="1">
                <a:latin typeface="Times New Roman" pitchFamily="18" charset="0"/>
              </a:rPr>
              <a:t>X</a:t>
            </a:r>
            <a:r>
              <a:rPr lang="en-US" altLang="zh-TW"/>
              <a:t> and </a:t>
            </a:r>
            <a:r>
              <a:rPr lang="en-US" altLang="zh-TW" i="1">
                <a:latin typeface="Times New Roman" pitchFamily="18" charset="0"/>
              </a:rPr>
              <a:t>Y</a:t>
            </a:r>
            <a:r>
              <a:rPr lang="en-US" altLang="zh-TW"/>
              <a:t>, are said to be independent when</a:t>
            </a:r>
            <a:endParaRPr lang="zh-TW" altLang="en-US"/>
          </a:p>
        </p:txBody>
      </p:sp>
      <p:sp>
        <p:nvSpPr>
          <p:cNvPr id="52228" name="Text Box 4"/>
          <p:cNvSpPr txBox="1">
            <a:spLocks noChangeArrowheads="1"/>
          </p:cNvSpPr>
          <p:nvPr/>
        </p:nvSpPr>
        <p:spPr bwMode="auto">
          <a:xfrm>
            <a:off x="1476375" y="4437063"/>
            <a:ext cx="7056438" cy="1584325"/>
          </a:xfrm>
          <a:prstGeom prst="rect">
            <a:avLst/>
          </a:prstGeom>
          <a:noFill/>
          <a:ln w="28575">
            <a:solidFill>
              <a:schemeClr val="folHlink">
                <a:alpha val="50000"/>
              </a:schemeClr>
            </a:solidFill>
            <a:miter lim="800000"/>
            <a:headEnd/>
            <a:tailEnd/>
          </a:ln>
          <a:effectLst>
            <a:outerShdw dist="35921" dir="2700000" algn="ctr" rotWithShape="0">
              <a:srgbClr val="000000"/>
            </a:outerShdw>
          </a:effectLst>
        </p:spPr>
        <p:txBody>
          <a:bodyPr anchor="ctr">
            <a:spAutoFit/>
          </a:bodyPr>
          <a:lstStyle/>
          <a:p>
            <a:pPr eaLnBrk="0" hangingPunct="0"/>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 = </a:t>
            </a:r>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 or </a:t>
            </a:r>
          </a:p>
          <a:p>
            <a:pPr eaLnBrk="0" hangingPunct="0"/>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 = </a:t>
            </a:r>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a:t>
            </a:r>
          </a:p>
        </p:txBody>
      </p:sp>
    </p:spTree>
    <p:extLst>
      <p:ext uri="{BB962C8B-B14F-4D97-AF65-F5344CB8AC3E}">
        <p14:creationId xmlns:p14="http://schemas.microsoft.com/office/powerpoint/2010/main" val="138031034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left)">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61D2393-3639-4F06-9F9C-5B2877128CB7}" type="slidenum">
              <a:rPr kumimoji="1" lang="zh-TW" altLang="en-US">
                <a:effectLst>
                  <a:outerShdw blurRad="38100" dist="38100" dir="2700000" algn="tl">
                    <a:srgbClr val="000000"/>
                  </a:outerShdw>
                </a:effectLst>
                <a:ea typeface="華康細圓體" pitchFamily="49" charset="-120"/>
                <a:cs typeface="+mj-cs"/>
              </a:rPr>
              <a:pPr>
                <a:defRPr/>
              </a:pPr>
              <a:t>54</a:t>
            </a:fld>
            <a:endParaRPr kumimoji="1" lang="en-US" altLang="zh-TW">
              <a:effectLst>
                <a:outerShdw blurRad="38100" dist="38100" dir="2700000" algn="tl">
                  <a:srgbClr val="000000"/>
                </a:outerShdw>
              </a:effectLst>
              <a:ea typeface="華康細圓體" pitchFamily="49" charset="-120"/>
              <a:cs typeface="+mj-cs"/>
            </a:endParaRPr>
          </a:p>
        </p:txBody>
      </p:sp>
      <p:sp>
        <p:nvSpPr>
          <p:cNvPr id="53250" name="Rectangle 1026"/>
          <p:cNvSpPr>
            <a:spLocks noGrp="1" noChangeArrowheads="1"/>
          </p:cNvSpPr>
          <p:nvPr>
            <p:ph type="title"/>
          </p:nvPr>
        </p:nvSpPr>
        <p:spPr>
          <a:xfrm>
            <a:off x="457200" y="260648"/>
            <a:ext cx="8229600" cy="192722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Condition for Independence   2/2</a:t>
            </a:r>
          </a:p>
        </p:txBody>
      </p:sp>
      <p:sp>
        <p:nvSpPr>
          <p:cNvPr id="53251" name="Rectangle 1027"/>
          <p:cNvSpPr>
            <a:spLocks noGrp="1" noChangeArrowheads="1"/>
          </p:cNvSpPr>
          <p:nvPr>
            <p:ph type="body" idx="1"/>
          </p:nvPr>
        </p:nvSpPr>
        <p:spPr>
          <a:xfrm>
            <a:off x="468313" y="2060575"/>
            <a:ext cx="8229600" cy="2349500"/>
          </a:xfrm>
        </p:spPr>
        <p:txBody>
          <a:bodyPr/>
          <a:lstStyle/>
          <a:p>
            <a:pPr>
              <a:buFont typeface="Wingdings" pitchFamily="2" charset="2"/>
              <a:buNone/>
            </a:pPr>
            <a:r>
              <a:rPr lang="en-US" altLang="zh-TW" sz="4800"/>
              <a:t>This leads to the following relationship for independent variables</a:t>
            </a:r>
            <a:endParaRPr lang="zh-TW" altLang="en-US" sz="4800"/>
          </a:p>
        </p:txBody>
      </p:sp>
      <p:sp>
        <p:nvSpPr>
          <p:cNvPr id="53252" name="Text Box 1028"/>
          <p:cNvSpPr txBox="1">
            <a:spLocks noChangeArrowheads="1"/>
          </p:cNvSpPr>
          <p:nvPr/>
        </p:nvSpPr>
        <p:spPr bwMode="auto">
          <a:xfrm>
            <a:off x="1692275" y="4567238"/>
            <a:ext cx="6480175" cy="1584325"/>
          </a:xfrm>
          <a:prstGeom prst="rect">
            <a:avLst/>
          </a:prstGeom>
          <a:noFill/>
          <a:ln w="28575">
            <a:solidFill>
              <a:schemeClr val="folHlink"/>
            </a:solidFill>
            <a:miter lim="800000"/>
            <a:headEnd/>
            <a:tailEnd/>
          </a:ln>
          <a:effectLst>
            <a:outerShdw dist="35921" dir="2700000" algn="ctr" rotWithShape="0">
              <a:srgbClr val="000000"/>
            </a:outerShdw>
          </a:effectLst>
        </p:spPr>
        <p:txBody>
          <a:bodyPr anchor="ctr">
            <a:spAutoFit/>
          </a:bodyPr>
          <a:lstStyle/>
          <a:p>
            <a:pPr eaLnBrk="0" hangingPunct="0"/>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 </a:t>
            </a:r>
            <a:r>
              <a:rPr kumimoji="0" lang="en-US" altLang="zh-TW" sz="4800">
                <a:effectLst>
                  <a:outerShdw blurRad="38100" dist="38100" dir="2700000" algn="tl">
                    <a:srgbClr val="000000"/>
                  </a:outerShdw>
                </a:effectLst>
              </a:rPr>
              <a:t>= </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 and </a:t>
            </a:r>
            <a:r>
              <a:rPr kumimoji="0" lang="en-US" altLang="zh-TW" sz="4800" i="1">
                <a:effectLst>
                  <a:outerShdw blurRad="38100" dist="38100" dir="2700000" algn="tl">
                    <a:srgbClr val="000000"/>
                  </a:outerShdw>
                </a:effectLst>
                <a:latin typeface="Times New Roman" pitchFamily="18" charset="0"/>
              </a:rPr>
              <a:t>Y </a:t>
            </a:r>
            <a:r>
              <a:rPr kumimoji="0" lang="en-US" altLang="zh-TW" sz="4800">
                <a:effectLst>
                  <a:outerShdw blurRad="38100" dist="38100" dir="2700000" algn="tl">
                    <a:srgbClr val="000000"/>
                  </a:outerShdw>
                </a:effectLst>
              </a:rPr>
              <a:t>= </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 </a:t>
            </a:r>
          </a:p>
          <a:p>
            <a:pPr eaLnBrk="0" hangingPunct="0"/>
            <a:r>
              <a:rPr kumimoji="0" lang="en-US" altLang="zh-TW" sz="4800">
                <a:effectLst>
                  <a:outerShdw blurRad="38100" dist="38100" dir="2700000" algn="tl">
                    <a:srgbClr val="000000"/>
                  </a:outerShdw>
                </a:effectLst>
              </a:rPr>
              <a:t>= </a:t>
            </a:r>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 </a:t>
            </a:r>
            <a:r>
              <a:rPr kumimoji="0" lang="en-US" altLang="zh-TW" sz="4800">
                <a:effectLst>
                  <a:outerShdw blurRad="38100" dist="38100" dir="2700000" algn="tl">
                    <a:srgbClr val="000000"/>
                  </a:outerShdw>
                </a:effectLst>
              </a:rPr>
              <a:t>= </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 </a:t>
            </a:r>
            <a:r>
              <a:rPr kumimoji="0" lang="en-US" altLang="zh-TW" sz="4800" i="1">
                <a:effectLst>
                  <a:outerShdw blurRad="38100" dist="38100" dir="2700000" algn="tl">
                    <a:srgbClr val="000000"/>
                  </a:outerShdw>
                </a:effectLst>
                <a:latin typeface="Times New Roman" pitchFamily="18" charset="0"/>
              </a:rPr>
              <a:t>P</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Y </a:t>
            </a:r>
            <a:r>
              <a:rPr kumimoji="0" lang="en-US" altLang="zh-TW" sz="4800">
                <a:effectLst>
                  <a:outerShdw blurRad="38100" dist="38100" dir="2700000" algn="tl">
                    <a:srgbClr val="000000"/>
                  </a:outerShdw>
                </a:effectLst>
              </a:rPr>
              <a:t>= </a:t>
            </a:r>
            <a:r>
              <a:rPr kumimoji="0" lang="en-US" altLang="zh-TW" sz="4800" i="1">
                <a:effectLst>
                  <a:outerShdw blurRad="38100" dist="38100" dir="2700000" algn="tl">
                    <a:srgbClr val="000000"/>
                  </a:outerShdw>
                </a:effectLst>
                <a:latin typeface="Times New Roman" pitchFamily="18" charset="0"/>
              </a:rPr>
              <a:t>y</a:t>
            </a:r>
            <a:r>
              <a:rPr kumimoji="0" lang="en-US" altLang="zh-TW" sz="4800">
                <a:effectLst>
                  <a:outerShdw blurRad="38100" dist="38100" dir="2700000" algn="tl">
                    <a:srgbClr val="000000"/>
                  </a:outerShdw>
                </a:effectLst>
              </a:rPr>
              <a:t>)</a:t>
            </a:r>
          </a:p>
        </p:txBody>
      </p:sp>
    </p:spTree>
    <p:extLst>
      <p:ext uri="{BB962C8B-B14F-4D97-AF65-F5344CB8AC3E}">
        <p14:creationId xmlns:p14="http://schemas.microsoft.com/office/powerpoint/2010/main" val="349479396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4"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ED33BB0-457A-415A-868D-6F60B2569848}" type="slidenum">
              <a:rPr kumimoji="1" lang="zh-TW" altLang="en-US">
                <a:effectLst>
                  <a:outerShdw blurRad="38100" dist="38100" dir="2700000" algn="tl">
                    <a:srgbClr val="000000"/>
                  </a:outerShdw>
                </a:effectLst>
                <a:ea typeface="華康細圓體" pitchFamily="49" charset="-120"/>
                <a:cs typeface="+mj-cs"/>
              </a:rPr>
              <a:pPr>
                <a:defRPr/>
              </a:pPr>
              <a:t>55</a:t>
            </a:fld>
            <a:endParaRPr kumimoji="1" lang="en-US" altLang="zh-TW">
              <a:effectLst>
                <a:outerShdw blurRad="38100" dist="38100" dir="2700000" algn="tl">
                  <a:srgbClr val="000000"/>
                </a:outerShdw>
              </a:effectLst>
              <a:ea typeface="華康細圓體" pitchFamily="49" charset="-120"/>
              <a:cs typeface="+mj-cs"/>
            </a:endParaRPr>
          </a:p>
        </p:txBody>
      </p:sp>
      <p:sp>
        <p:nvSpPr>
          <p:cNvPr id="33794" name="Rectangle 2"/>
          <p:cNvSpPr>
            <a:spLocks noGrp="1" noChangeArrowheads="1"/>
          </p:cNvSpPr>
          <p:nvPr>
            <p:ph type="body" idx="1"/>
          </p:nvPr>
        </p:nvSpPr>
        <p:spPr>
          <a:xfrm>
            <a:off x="468313" y="1412875"/>
            <a:ext cx="8424862" cy="2354263"/>
          </a:xfrm>
        </p:spPr>
        <p:txBody>
          <a:bodyPr/>
          <a:lstStyle/>
          <a:p>
            <a:pPr>
              <a:buFont typeface="Wingdings" pitchFamily="2" charset="2"/>
              <a:buNone/>
            </a:pPr>
            <a:r>
              <a:rPr lang="en-US" altLang="zh-TW" sz="4800"/>
              <a:t>Since </a:t>
            </a:r>
            <a:r>
              <a:rPr lang="en-US" altLang="zh-TW" sz="4800" i="1">
                <a:latin typeface="Times New Roman" pitchFamily="18" charset="0"/>
              </a:rPr>
              <a:t>P</a:t>
            </a:r>
            <a:r>
              <a:rPr lang="en-US" altLang="zh-TW" sz="4800"/>
              <a:t>(</a:t>
            </a:r>
            <a:r>
              <a:rPr lang="en-US" altLang="zh-TW" sz="4800" i="1">
                <a:latin typeface="Times New Roman" pitchFamily="18" charset="0"/>
              </a:rPr>
              <a:t>X</a:t>
            </a:r>
            <a:r>
              <a:rPr lang="en-US" altLang="zh-TW" sz="4800"/>
              <a:t>=</a:t>
            </a:r>
            <a:r>
              <a:rPr lang="en-US" altLang="zh-TW" sz="4800" i="1">
                <a:latin typeface="Times New Roman" pitchFamily="18" charset="0"/>
              </a:rPr>
              <a:t>0</a:t>
            </a:r>
            <a:r>
              <a:rPr lang="en-US" altLang="zh-TW" sz="4800"/>
              <a:t>|</a:t>
            </a:r>
            <a:r>
              <a:rPr lang="en-US" altLang="zh-TW" sz="4800" i="1">
                <a:latin typeface="Times New Roman" pitchFamily="18" charset="0"/>
              </a:rPr>
              <a:t>Y</a:t>
            </a:r>
            <a:r>
              <a:rPr lang="en-US" altLang="zh-TW" sz="4800"/>
              <a:t>=</a:t>
            </a:r>
            <a:r>
              <a:rPr lang="en-US" altLang="zh-TW" sz="4800" i="1">
                <a:latin typeface="Times New Roman" pitchFamily="18" charset="0"/>
              </a:rPr>
              <a:t>1</a:t>
            </a:r>
            <a:r>
              <a:rPr lang="en-US" altLang="zh-TW" sz="4800"/>
              <a:t>)= </a:t>
            </a:r>
            <a:r>
              <a:rPr lang="en-US" altLang="zh-TW" sz="4800" i="1"/>
              <a:t>.</a:t>
            </a:r>
            <a:r>
              <a:rPr lang="en-US" altLang="zh-TW" sz="4800" i="1">
                <a:latin typeface="Times New Roman" pitchFamily="18" charset="0"/>
              </a:rPr>
              <a:t>7</a:t>
            </a:r>
            <a:r>
              <a:rPr lang="en-US" altLang="zh-TW" sz="4800"/>
              <a:t> but </a:t>
            </a:r>
            <a:r>
              <a:rPr lang="en-US" altLang="zh-TW" sz="4800" i="1">
                <a:latin typeface="Times New Roman" pitchFamily="18" charset="0"/>
              </a:rPr>
              <a:t>P</a:t>
            </a:r>
            <a:r>
              <a:rPr lang="en-US" altLang="zh-TW" sz="4800"/>
              <a:t>(</a:t>
            </a:r>
            <a:r>
              <a:rPr lang="en-US" altLang="zh-TW" sz="4800" i="1">
                <a:latin typeface="Times New Roman" pitchFamily="18" charset="0"/>
              </a:rPr>
              <a:t>X</a:t>
            </a:r>
            <a:r>
              <a:rPr lang="en-US" altLang="zh-TW" sz="4800"/>
              <a:t>=</a:t>
            </a:r>
            <a:r>
              <a:rPr lang="en-US" altLang="zh-TW" sz="4800" i="1">
                <a:latin typeface="Times New Roman" pitchFamily="18" charset="0"/>
              </a:rPr>
              <a:t>0</a:t>
            </a:r>
            <a:r>
              <a:rPr lang="en-US" altLang="zh-TW" sz="4800"/>
              <a:t>) = </a:t>
            </a:r>
            <a:r>
              <a:rPr lang="en-US" altLang="zh-TW" sz="4800" i="1"/>
              <a:t>.</a:t>
            </a:r>
            <a:r>
              <a:rPr lang="en-US" altLang="zh-TW" sz="4800" i="1">
                <a:latin typeface="Times New Roman" pitchFamily="18" charset="0"/>
              </a:rPr>
              <a:t>4</a:t>
            </a:r>
            <a:r>
              <a:rPr lang="en-US" altLang="zh-TW" sz="4800"/>
              <a:t>, The variables </a:t>
            </a:r>
            <a:r>
              <a:rPr lang="en-US" altLang="zh-TW" sz="4800" i="1">
                <a:latin typeface="Times New Roman" pitchFamily="18" charset="0"/>
              </a:rPr>
              <a:t>X</a:t>
            </a:r>
            <a:r>
              <a:rPr lang="en-US" altLang="zh-TW" sz="4800"/>
              <a:t> and </a:t>
            </a:r>
            <a:r>
              <a:rPr lang="en-US" altLang="zh-TW" sz="4800" i="1">
                <a:latin typeface="Times New Roman" pitchFamily="18" charset="0"/>
              </a:rPr>
              <a:t>Y</a:t>
            </a:r>
            <a:r>
              <a:rPr lang="en-US" altLang="zh-TW" sz="4800"/>
              <a:t> are </a:t>
            </a:r>
            <a:r>
              <a:rPr lang="en-US" altLang="zh-TW" sz="4800" b="1">
                <a:solidFill>
                  <a:schemeClr val="folHlink"/>
                </a:solidFill>
              </a:rPr>
              <a:t>not independent</a:t>
            </a:r>
            <a:endParaRPr lang="en-US" altLang="zh-TW" sz="4800"/>
          </a:p>
        </p:txBody>
      </p:sp>
      <p:sp>
        <p:nvSpPr>
          <p:cNvPr id="33799" name="Rectangle 7"/>
          <p:cNvSpPr>
            <a:spLocks noGrp="1" noChangeArrowheads="1"/>
          </p:cNvSpPr>
          <p:nvPr>
            <p:ph type="title"/>
          </p:nvPr>
        </p:nvSpPr>
        <p:spPr>
          <a:xfrm>
            <a:off x="539552" y="260648"/>
            <a:ext cx="8318698"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endParaRPr lang="zh-TW" altLang="en-US" dirty="0"/>
          </a:p>
        </p:txBody>
      </p:sp>
      <p:graphicFrame>
        <p:nvGraphicFramePr>
          <p:cNvPr id="15" name="表格 14"/>
          <p:cNvGraphicFramePr>
            <a:graphicFrameLocks noGrp="1"/>
          </p:cNvGraphicFramePr>
          <p:nvPr/>
        </p:nvGraphicFramePr>
        <p:xfrm>
          <a:off x="2123727" y="4005064"/>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80737913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wipe(left)">
                                      <p:cBhvr>
                                        <p:cTn id="7" dur="500"/>
                                        <p:tgtEl>
                                          <p:spTgt spid="337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EA7DA87-58AF-4BBA-9B67-919127D819CD}" type="slidenum">
              <a:rPr kumimoji="1" lang="zh-TW" altLang="en-US">
                <a:effectLst>
                  <a:outerShdw blurRad="38100" dist="38100" dir="2700000" algn="tl">
                    <a:srgbClr val="000000"/>
                  </a:outerShdw>
                </a:effectLst>
                <a:ea typeface="華康細圓體" pitchFamily="49" charset="-120"/>
                <a:cs typeface="+mj-cs"/>
              </a:rPr>
              <a:pPr>
                <a:defRPr/>
              </a:pPr>
              <a:t>56</a:t>
            </a:fld>
            <a:endParaRPr kumimoji="1" lang="en-US" altLang="zh-TW">
              <a:effectLst>
                <a:outerShdw blurRad="38100" dist="38100" dir="2700000" algn="tl">
                  <a:srgbClr val="000000"/>
                </a:outerShdw>
              </a:effectLst>
              <a:ea typeface="華康細圓體" pitchFamily="49" charset="-120"/>
              <a:cs typeface="+mj-cs"/>
            </a:endParaRPr>
          </a:p>
        </p:txBody>
      </p:sp>
      <p:sp>
        <p:nvSpPr>
          <p:cNvPr id="319492" name="Rectangle 4"/>
          <p:cNvSpPr>
            <a:spLocks noGrp="1" noChangeArrowheads="1"/>
          </p:cNvSpPr>
          <p:nvPr>
            <p:ph type="title"/>
          </p:nvPr>
        </p:nvSpPr>
        <p:spPr>
          <a:xfrm>
            <a:off x="323850" y="260648"/>
            <a:ext cx="8534400" cy="100811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Check Independence</a:t>
            </a:r>
            <a:endParaRPr lang="zh-TW" altLang="en-US" dirty="0"/>
          </a:p>
        </p:txBody>
      </p:sp>
      <p:sp>
        <p:nvSpPr>
          <p:cNvPr id="319501" name="Text Box 13"/>
          <p:cNvSpPr txBox="1">
            <a:spLocks noChangeArrowheads="1"/>
          </p:cNvSpPr>
          <p:nvPr/>
        </p:nvSpPr>
        <p:spPr bwMode="auto">
          <a:xfrm>
            <a:off x="611560" y="1196752"/>
            <a:ext cx="8285162" cy="1320800"/>
          </a:xfrm>
          <a:prstGeom prst="rect">
            <a:avLst/>
          </a:prstGeom>
          <a:solidFill>
            <a:srgbClr val="221100"/>
          </a:solidFill>
          <a:ln w="9525">
            <a:solidFill>
              <a:schemeClr val="tx1"/>
            </a:solidFill>
            <a:miter lim="800000"/>
            <a:headEnd/>
            <a:tailEnd/>
          </a:ln>
          <a:effectLst/>
        </p:spPr>
        <p:txBody>
          <a:bodyPr anchor="ctr">
            <a:spAutoFit/>
          </a:bodyPr>
          <a:lstStyle/>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a:t>
            </a:r>
            <a:r>
              <a:rPr kumimoji="0" lang="en-US" altLang="zh-TW" sz="4000" dirty="0" smtClean="0">
                <a:effectLst>
                  <a:outerShdw blurRad="38100" dist="38100" dir="2700000" algn="tl">
                    <a:srgbClr val="000000"/>
                  </a:outerShdw>
                </a:effectLst>
              </a:rPr>
              <a:t>1)</a:t>
            </a:r>
            <a:r>
              <a:rPr kumimoji="0" lang="en-US" altLang="zh-TW" sz="4000" i="1" dirty="0" smtClean="0">
                <a:effectLst>
                  <a:outerShdw blurRad="38100" dist="38100" dir="2700000" algn="tl">
                    <a:srgbClr val="000000"/>
                  </a:outerShdw>
                </a:effectLst>
                <a:latin typeface="Times New Roman" pitchFamily="18" charset="0"/>
              </a:rPr>
              <a:t>P</a:t>
            </a:r>
            <a:r>
              <a:rPr kumimoji="0" lang="en-US" altLang="zh-TW" sz="4000" dirty="0" smtClean="0">
                <a:effectLst>
                  <a:outerShdw blurRad="38100" dist="38100" dir="2700000" algn="tl">
                    <a:srgbClr val="000000"/>
                  </a:outerShdw>
                </a:effectLst>
              </a:rPr>
              <a:t>(</a:t>
            </a:r>
            <a:r>
              <a:rPr kumimoji="0" lang="en-US" altLang="zh-TW" sz="4000" i="1" dirty="0" smtClean="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1) = .50(.30) = .15</a:t>
            </a:r>
          </a:p>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1 and </a:t>
            </a:r>
            <a:r>
              <a:rPr kumimoji="0" lang="en-US" altLang="zh-TW" sz="4000" i="1" dirty="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1) = .06</a:t>
            </a:r>
          </a:p>
        </p:txBody>
      </p:sp>
      <p:sp>
        <p:nvSpPr>
          <p:cNvPr id="319502" name="Text Box 14"/>
          <p:cNvSpPr txBox="1">
            <a:spLocks noChangeArrowheads="1"/>
          </p:cNvSpPr>
          <p:nvPr/>
        </p:nvSpPr>
        <p:spPr bwMode="auto">
          <a:xfrm>
            <a:off x="611560" y="2564904"/>
            <a:ext cx="8280400" cy="1320800"/>
          </a:xfrm>
          <a:prstGeom prst="rect">
            <a:avLst/>
          </a:prstGeom>
          <a:solidFill>
            <a:srgbClr val="221100"/>
          </a:solidFill>
          <a:ln w="9525">
            <a:solidFill>
              <a:schemeClr val="tx1"/>
            </a:solidFill>
            <a:miter lim="800000"/>
            <a:headEnd/>
            <a:tailEnd/>
          </a:ln>
          <a:effectLst/>
        </p:spPr>
        <p:txBody>
          <a:bodyPr anchor="ctr">
            <a:spAutoFit/>
          </a:bodyPr>
          <a:lstStyle/>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a:t>
            </a:r>
            <a:r>
              <a:rPr kumimoji="0" lang="en-US" altLang="zh-TW" sz="4000" dirty="0" smtClean="0">
                <a:effectLst>
                  <a:outerShdw blurRad="38100" dist="38100" dir="2700000" algn="tl">
                    <a:srgbClr val="000000"/>
                  </a:outerShdw>
                </a:effectLst>
              </a:rPr>
              <a:t>1)</a:t>
            </a:r>
            <a:r>
              <a:rPr kumimoji="0" lang="en-US" altLang="zh-TW" sz="4000" i="1" dirty="0" smtClean="0">
                <a:effectLst>
                  <a:outerShdw blurRad="38100" dist="38100" dir="2700000" algn="tl">
                    <a:srgbClr val="000000"/>
                  </a:outerShdw>
                </a:effectLst>
                <a:latin typeface="Times New Roman" pitchFamily="18" charset="0"/>
              </a:rPr>
              <a:t>P</a:t>
            </a:r>
            <a:r>
              <a:rPr kumimoji="0" lang="en-US" altLang="zh-TW" sz="4000" dirty="0" smtClean="0">
                <a:effectLst>
                  <a:outerShdw blurRad="38100" dist="38100" dir="2700000" algn="tl">
                    <a:srgbClr val="000000"/>
                  </a:outerShdw>
                </a:effectLst>
              </a:rPr>
              <a:t>(</a:t>
            </a:r>
            <a:r>
              <a:rPr kumimoji="0" lang="en-US" altLang="zh-TW" sz="4000" i="1" dirty="0" smtClean="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2) = .50(.10) = .05</a:t>
            </a:r>
          </a:p>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1 and </a:t>
            </a:r>
            <a:r>
              <a:rPr kumimoji="0" lang="en-US" altLang="zh-TW" sz="4000" i="1" dirty="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2) = .02</a:t>
            </a:r>
          </a:p>
        </p:txBody>
      </p:sp>
      <p:graphicFrame>
        <p:nvGraphicFramePr>
          <p:cNvPr id="17" name="表格 16"/>
          <p:cNvGraphicFramePr>
            <a:graphicFrameLocks noGrp="1"/>
          </p:cNvGraphicFramePr>
          <p:nvPr/>
        </p:nvGraphicFramePr>
        <p:xfrm>
          <a:off x="2051720" y="4383360"/>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319503" name="Text Box 15"/>
          <p:cNvSpPr txBox="1">
            <a:spLocks noChangeArrowheads="1"/>
          </p:cNvSpPr>
          <p:nvPr/>
        </p:nvSpPr>
        <p:spPr bwMode="auto">
          <a:xfrm>
            <a:off x="467544" y="3970799"/>
            <a:ext cx="8569325" cy="2554545"/>
          </a:xfrm>
          <a:prstGeom prst="rect">
            <a:avLst/>
          </a:prstGeom>
          <a:solidFill>
            <a:srgbClr val="660033"/>
          </a:solidFill>
          <a:ln w="9525">
            <a:solidFill>
              <a:schemeClr val="tx1"/>
            </a:solidFill>
            <a:miter lim="800000"/>
            <a:headEnd/>
            <a:tailEnd/>
          </a:ln>
          <a:effectLst/>
        </p:spPr>
        <p:txBody>
          <a:bodyPr anchor="ctr">
            <a:spAutoFit/>
          </a:bodyPr>
          <a:lstStyle/>
          <a:p>
            <a:pPr eaLnBrk="0" hangingPunct="0"/>
            <a:r>
              <a:rPr kumimoji="0" lang="en-US" altLang="zh-TW" sz="4000" dirty="0" smtClean="0">
                <a:effectLst>
                  <a:outerShdw blurRad="38100" dist="38100" dir="2700000" algn="tl">
                    <a:srgbClr val="000000"/>
                  </a:outerShdw>
                </a:effectLst>
              </a:rPr>
              <a:t>No</a:t>
            </a:r>
            <a:r>
              <a:rPr kumimoji="0" lang="en-US" altLang="zh-TW" sz="4000" dirty="0">
                <a:effectLst>
                  <a:outerShdw blurRad="38100" dist="38100" dir="2700000" algn="tl">
                    <a:srgbClr val="000000"/>
                  </a:outerShdw>
                </a:effectLst>
              </a:rPr>
              <a:t>, the two variables are not </a:t>
            </a:r>
            <a:r>
              <a:rPr kumimoji="0" lang="en-US" altLang="zh-TW" sz="4000" dirty="0" smtClean="0">
                <a:effectLst>
                  <a:outerShdw blurRad="38100" dist="38100" dir="2700000" algn="tl">
                    <a:srgbClr val="000000"/>
                  </a:outerShdw>
                </a:effectLst>
              </a:rPr>
              <a:t>independent, which implies that Xavier and Yvette are competing with each other because </a:t>
            </a:r>
            <a:r>
              <a:rPr kumimoji="0" lang="en-US" altLang="zh-TW" sz="4000" dirty="0" smtClean="0">
                <a:effectLst>
                  <a:outerShdw blurRad="38100" dist="38100" dir="2700000" algn="tl">
                    <a:srgbClr val="000000"/>
                  </a:outerShdw>
                </a:effectLst>
                <a:latin typeface="Symbol" pitchFamily="18" charset="2"/>
              </a:rPr>
              <a:t>r</a:t>
            </a:r>
            <a:r>
              <a:rPr kumimoji="0" lang="en-US" altLang="zh-TW" sz="4000" dirty="0" smtClean="0">
                <a:effectLst>
                  <a:outerShdw blurRad="38100" dist="38100" dir="2700000" algn="tl">
                    <a:srgbClr val="000000"/>
                  </a:outerShdw>
                </a:effectLst>
              </a:rPr>
              <a:t> = </a:t>
            </a:r>
            <a:r>
              <a:rPr lang="en-US" altLang="zh-TW" sz="4000" dirty="0" smtClean="0">
                <a:effectLst>
                  <a:outerShdw blurRad="38100" dist="38100" dir="2700000" algn="tl">
                    <a:srgbClr val="000000">
                      <a:alpha val="43137"/>
                    </a:srgbClr>
                  </a:outerShdw>
                </a:effectLst>
                <a:latin typeface="Symbol" pitchFamily="18" charset="2"/>
              </a:rPr>
              <a:t>-</a:t>
            </a:r>
            <a:r>
              <a:rPr kumimoji="0" lang="en-US" altLang="zh-TW" sz="4000" dirty="0" smtClean="0">
                <a:effectLst>
                  <a:outerShdw blurRad="38100" dist="38100" dir="2700000" algn="tl">
                    <a:srgbClr val="000000"/>
                  </a:outerShdw>
                </a:effectLst>
              </a:rPr>
              <a:t>.35.</a:t>
            </a:r>
            <a:endParaRPr kumimoji="0" lang="en-US" altLang="zh-TW" sz="4000" dirty="0">
              <a:effectLst>
                <a:outerShdw blurRad="38100" dist="38100" dir="2700000" algn="tl">
                  <a:srgbClr val="000000"/>
                </a:outerShdw>
              </a:effectLst>
            </a:endParaRPr>
          </a:p>
        </p:txBody>
      </p:sp>
    </p:spTree>
    <p:extLst>
      <p:ext uri="{BB962C8B-B14F-4D97-AF65-F5344CB8AC3E}">
        <p14:creationId xmlns:p14="http://schemas.microsoft.com/office/powerpoint/2010/main" val="24611591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9501"/>
                                        </p:tgtEl>
                                        <p:attrNameLst>
                                          <p:attrName>style.visibility</p:attrName>
                                        </p:attrNameLst>
                                      </p:cBhvr>
                                      <p:to>
                                        <p:strVal val="visible"/>
                                      </p:to>
                                    </p:set>
                                    <p:anim calcmode="lin" valueType="num">
                                      <p:cBhvr>
                                        <p:cTn id="7" dur="500" fill="hold"/>
                                        <p:tgtEl>
                                          <p:spTgt spid="319501"/>
                                        </p:tgtEl>
                                        <p:attrNameLst>
                                          <p:attrName>ppt_w</p:attrName>
                                        </p:attrNameLst>
                                      </p:cBhvr>
                                      <p:tavLst>
                                        <p:tav tm="0">
                                          <p:val>
                                            <p:fltVal val="0"/>
                                          </p:val>
                                        </p:tav>
                                        <p:tav tm="100000">
                                          <p:val>
                                            <p:strVal val="#ppt_w"/>
                                          </p:val>
                                        </p:tav>
                                      </p:tavLst>
                                    </p:anim>
                                    <p:anim calcmode="lin" valueType="num">
                                      <p:cBhvr>
                                        <p:cTn id="8" dur="500" fill="hold"/>
                                        <p:tgtEl>
                                          <p:spTgt spid="31950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19502"/>
                                        </p:tgtEl>
                                        <p:attrNameLst>
                                          <p:attrName>style.visibility</p:attrName>
                                        </p:attrNameLst>
                                      </p:cBhvr>
                                      <p:to>
                                        <p:strVal val="visible"/>
                                      </p:to>
                                    </p:set>
                                    <p:anim calcmode="lin" valueType="num">
                                      <p:cBhvr>
                                        <p:cTn id="13" dur="500" fill="hold"/>
                                        <p:tgtEl>
                                          <p:spTgt spid="319502"/>
                                        </p:tgtEl>
                                        <p:attrNameLst>
                                          <p:attrName>ppt_w</p:attrName>
                                        </p:attrNameLst>
                                      </p:cBhvr>
                                      <p:tavLst>
                                        <p:tav tm="0">
                                          <p:val>
                                            <p:fltVal val="0"/>
                                          </p:val>
                                        </p:tav>
                                        <p:tav tm="100000">
                                          <p:val>
                                            <p:strVal val="#ppt_w"/>
                                          </p:val>
                                        </p:tav>
                                      </p:tavLst>
                                    </p:anim>
                                    <p:anim calcmode="lin" valueType="num">
                                      <p:cBhvr>
                                        <p:cTn id="14" dur="500" fill="hold"/>
                                        <p:tgtEl>
                                          <p:spTgt spid="31950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19503"/>
                                        </p:tgtEl>
                                        <p:attrNameLst>
                                          <p:attrName>style.visibility</p:attrName>
                                        </p:attrNameLst>
                                      </p:cBhvr>
                                      <p:to>
                                        <p:strVal val="visible"/>
                                      </p:to>
                                    </p:set>
                                    <p:anim calcmode="lin" valueType="num">
                                      <p:cBhvr>
                                        <p:cTn id="19" dur="500" fill="hold"/>
                                        <p:tgtEl>
                                          <p:spTgt spid="319503"/>
                                        </p:tgtEl>
                                        <p:attrNameLst>
                                          <p:attrName>ppt_w</p:attrName>
                                        </p:attrNameLst>
                                      </p:cBhvr>
                                      <p:tavLst>
                                        <p:tav tm="0">
                                          <p:val>
                                            <p:fltVal val="0"/>
                                          </p:val>
                                        </p:tav>
                                        <p:tav tm="100000">
                                          <p:val>
                                            <p:strVal val="#ppt_w"/>
                                          </p:val>
                                        </p:tav>
                                      </p:tavLst>
                                    </p:anim>
                                    <p:anim calcmode="lin" valueType="num">
                                      <p:cBhvr>
                                        <p:cTn id="20" dur="500" fill="hold"/>
                                        <p:tgtEl>
                                          <p:spTgt spid="3195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1" grpId="0" animBg="1"/>
      <p:bldP spid="319502" grpId="0" animBg="1"/>
      <p:bldP spid="31950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5"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90F204A-2EE3-4D96-BF7B-454DA13218EB}" type="slidenum">
              <a:rPr kumimoji="1" lang="zh-TW" altLang="en-US">
                <a:effectLst>
                  <a:outerShdw blurRad="38100" dist="38100" dir="2700000" algn="tl">
                    <a:srgbClr val="000000"/>
                  </a:outerShdw>
                </a:effectLst>
                <a:ea typeface="華康細圓體" pitchFamily="49" charset="-120"/>
                <a:cs typeface="+mj-cs"/>
              </a:rPr>
              <a:pPr>
                <a:defRPr/>
              </a:pPr>
              <a:t>57</a:t>
            </a:fld>
            <a:endParaRPr kumimoji="1" lang="en-US" altLang="zh-TW">
              <a:effectLst>
                <a:outerShdw blurRad="38100" dist="38100" dir="2700000" algn="tl">
                  <a:srgbClr val="000000"/>
                </a:outerShdw>
              </a:effectLst>
              <a:ea typeface="華康細圓體" pitchFamily="49" charset="-120"/>
              <a:cs typeface="+mj-cs"/>
            </a:endParaRPr>
          </a:p>
        </p:txBody>
      </p:sp>
      <p:sp>
        <p:nvSpPr>
          <p:cNvPr id="54274" name="Rectangle 2"/>
          <p:cNvSpPr>
            <a:spLocks noGrp="1" noChangeArrowheads="1"/>
          </p:cNvSpPr>
          <p:nvPr>
            <p:ph type="title"/>
          </p:nvPr>
        </p:nvSpPr>
        <p:spPr>
          <a:xfrm>
            <a:off x="323528" y="269776"/>
            <a:ext cx="8458522"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endParaRPr lang="zh-TW" altLang="en-US" dirty="0"/>
          </a:p>
        </p:txBody>
      </p:sp>
      <p:sp>
        <p:nvSpPr>
          <p:cNvPr id="54275" name="Rectangle 3"/>
          <p:cNvSpPr>
            <a:spLocks noGrp="1" noChangeArrowheads="1"/>
          </p:cNvSpPr>
          <p:nvPr>
            <p:ph type="body" idx="1"/>
          </p:nvPr>
        </p:nvSpPr>
        <p:spPr>
          <a:xfrm>
            <a:off x="323528" y="1484784"/>
            <a:ext cx="8624888" cy="2743200"/>
          </a:xfrm>
        </p:spPr>
        <p:txBody>
          <a:bodyPr/>
          <a:lstStyle/>
          <a:p>
            <a:pPr>
              <a:buFont typeface="Wingdings" pitchFamily="2" charset="2"/>
              <a:buNone/>
            </a:pPr>
            <a:r>
              <a:rPr lang="en-US" altLang="zh-TW" dirty="0"/>
              <a:t>The table below represent the joint probability distribution of the variable </a:t>
            </a:r>
            <a:r>
              <a:rPr lang="en-US" altLang="zh-TW" i="1" dirty="0">
                <a:latin typeface="Times New Roman" pitchFamily="18" charset="0"/>
              </a:rPr>
              <a:t>X</a:t>
            </a:r>
            <a:r>
              <a:rPr lang="en-US" altLang="zh-TW" dirty="0">
                <a:latin typeface="Times New Roman" pitchFamily="18" charset="0"/>
              </a:rPr>
              <a:t> </a:t>
            </a:r>
            <a:r>
              <a:rPr lang="en-US" altLang="zh-TW" dirty="0"/>
              <a:t>and </a:t>
            </a:r>
            <a:r>
              <a:rPr lang="en-US" altLang="zh-TW" i="1" dirty="0">
                <a:latin typeface="Times New Roman" pitchFamily="18" charset="0"/>
              </a:rPr>
              <a:t>Y</a:t>
            </a:r>
            <a:r>
              <a:rPr lang="en-US" altLang="zh-TW" dirty="0"/>
              <a:t>.  Are the variables </a:t>
            </a:r>
            <a:r>
              <a:rPr lang="en-US" altLang="zh-TW" i="1" dirty="0">
                <a:latin typeface="Times New Roman" pitchFamily="18" charset="0"/>
              </a:rPr>
              <a:t>X</a:t>
            </a:r>
            <a:r>
              <a:rPr lang="en-US" altLang="zh-TW" dirty="0"/>
              <a:t> and </a:t>
            </a:r>
            <a:r>
              <a:rPr lang="en-US" altLang="zh-TW" i="1" dirty="0">
                <a:latin typeface="Times New Roman" pitchFamily="18" charset="0"/>
              </a:rPr>
              <a:t>Y</a:t>
            </a:r>
            <a:r>
              <a:rPr lang="en-US" altLang="zh-TW" dirty="0"/>
              <a:t> independent?</a:t>
            </a:r>
            <a:endParaRPr lang="zh-TW" altLang="en-US" dirty="0"/>
          </a:p>
        </p:txBody>
      </p:sp>
      <p:graphicFrame>
        <p:nvGraphicFramePr>
          <p:cNvPr id="16" name="表格 15"/>
          <p:cNvGraphicFramePr>
            <a:graphicFrameLocks noGrp="1"/>
          </p:cNvGraphicFramePr>
          <p:nvPr/>
        </p:nvGraphicFramePr>
        <p:xfrm>
          <a:off x="2483768" y="4509120"/>
          <a:ext cx="4572000" cy="192024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en-US" altLang="zh-TW" sz="36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3600" dirty="0" smtClean="0">
                          <a:solidFill>
                            <a:schemeClr val="bg2"/>
                          </a:solidFill>
                          <a:effectLst>
                            <a:outerShdw blurRad="38100" dist="38100" dir="2700000" algn="tl">
                              <a:srgbClr val="000000">
                                <a:alpha val="43137"/>
                              </a:srgbClr>
                            </a:outerShdw>
                          </a:effectLst>
                        </a:rPr>
                        <a:t> \ </a:t>
                      </a:r>
                      <a:r>
                        <a:rPr lang="en-US" altLang="zh-TW" sz="36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X</a:t>
                      </a:r>
                      <a:endParaRPr lang="zh-TW" altLang="en-US" sz="3600" i="1" dirty="0">
                        <a:solidFill>
                          <a:schemeClr val="bg2"/>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ctr"/>
                      <a:r>
                        <a:rPr lang="en-US" altLang="zh-TW" sz="3600" dirty="0" smtClean="0">
                          <a:solidFill>
                            <a:schemeClr val="bg2"/>
                          </a:solidFill>
                          <a:effectLst>
                            <a:outerShdw blurRad="38100" dist="38100" dir="2700000" algn="tl">
                              <a:srgbClr val="000000">
                                <a:alpha val="43137"/>
                              </a:srgbClr>
                            </a:outerShdw>
                          </a:effectLst>
                        </a:rPr>
                        <a:t>1</a:t>
                      </a:r>
                      <a:endParaRPr lang="zh-TW" altLang="en-US" sz="36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3600" dirty="0" smtClean="0">
                          <a:solidFill>
                            <a:schemeClr val="bg2"/>
                          </a:solidFill>
                          <a:effectLst>
                            <a:outerShdw blurRad="38100" dist="38100" dir="2700000" algn="tl">
                              <a:srgbClr val="000000">
                                <a:alpha val="43137"/>
                              </a:srgbClr>
                            </a:outerShdw>
                          </a:effectLst>
                        </a:rPr>
                        <a:t>2</a:t>
                      </a:r>
                      <a:endParaRPr lang="zh-TW" altLang="en-US" sz="3600" dirty="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3600" b="1" dirty="0" smtClean="0">
                          <a:solidFill>
                            <a:schemeClr val="bg2"/>
                          </a:solidFill>
                          <a:effectLst>
                            <a:outerShdw blurRad="38100" dist="38100" dir="2700000" algn="tl">
                              <a:srgbClr val="000000">
                                <a:alpha val="43137"/>
                              </a:srgbClr>
                            </a:outerShdw>
                          </a:effectLst>
                        </a:rPr>
                        <a:t>1</a:t>
                      </a:r>
                      <a:endParaRPr lang="zh-TW" altLang="en-US" sz="3600" b="1"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3600" dirty="0" smtClean="0">
                          <a:solidFill>
                            <a:schemeClr val="bg2"/>
                          </a:solidFill>
                          <a:effectLst>
                            <a:outerShdw blurRad="38100" dist="38100" dir="2700000" algn="tl">
                              <a:srgbClr val="000000">
                                <a:alpha val="43137"/>
                              </a:srgbClr>
                            </a:outerShdw>
                          </a:effectLst>
                        </a:rPr>
                        <a:t>0.28</a:t>
                      </a:r>
                      <a:endParaRPr lang="zh-TW" altLang="en-US" sz="36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3600" dirty="0" smtClean="0">
                          <a:solidFill>
                            <a:schemeClr val="bg2"/>
                          </a:solidFill>
                          <a:effectLst>
                            <a:outerShdw blurRad="38100" dist="38100" dir="2700000" algn="tl">
                              <a:srgbClr val="000000">
                                <a:alpha val="43137"/>
                              </a:srgbClr>
                            </a:outerShdw>
                          </a:effectLst>
                        </a:rPr>
                        <a:t>0.42</a:t>
                      </a:r>
                      <a:endParaRPr lang="zh-TW" altLang="en-US" sz="3600" dirty="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3600" b="1" dirty="0" smtClean="0">
                          <a:solidFill>
                            <a:schemeClr val="bg2"/>
                          </a:solidFill>
                          <a:effectLst>
                            <a:outerShdw blurRad="38100" dist="38100" dir="2700000" algn="tl">
                              <a:srgbClr val="000000">
                                <a:alpha val="43137"/>
                              </a:srgbClr>
                            </a:outerShdw>
                          </a:effectLst>
                        </a:rPr>
                        <a:t>2</a:t>
                      </a:r>
                      <a:endParaRPr lang="zh-TW" altLang="en-US" sz="3600" b="1"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3600" dirty="0" smtClean="0">
                          <a:solidFill>
                            <a:schemeClr val="bg2"/>
                          </a:solidFill>
                          <a:effectLst>
                            <a:outerShdw blurRad="38100" dist="38100" dir="2700000" algn="tl">
                              <a:srgbClr val="000000">
                                <a:alpha val="43137"/>
                              </a:srgbClr>
                            </a:outerShdw>
                          </a:effectLst>
                        </a:rPr>
                        <a:t>0.12</a:t>
                      </a:r>
                      <a:endParaRPr lang="zh-TW" altLang="en-US" sz="36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3600" dirty="0" smtClean="0">
                          <a:solidFill>
                            <a:schemeClr val="bg2"/>
                          </a:solidFill>
                          <a:effectLst>
                            <a:outerShdw blurRad="38100" dist="38100" dir="2700000" algn="tl">
                              <a:srgbClr val="000000">
                                <a:alpha val="43137"/>
                              </a:srgbClr>
                            </a:outerShdw>
                          </a:effectLst>
                        </a:rPr>
                        <a:t>0.18</a:t>
                      </a:r>
                      <a:endParaRPr lang="zh-TW" altLang="en-US" sz="3600" dirty="0">
                        <a:solidFill>
                          <a:schemeClr val="bg2"/>
                        </a:solidFill>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1266024228"/>
      </p:ext>
    </p:extLst>
  </p:cSld>
  <p:clrMapOvr>
    <a:masterClrMapping/>
  </p:clrMapOvr>
  <p:transition>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0"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1F4B945-D4E2-40DA-AC6E-479084A31E33}" type="slidenum">
              <a:rPr kumimoji="1" lang="zh-TW" altLang="en-US">
                <a:effectLst>
                  <a:outerShdw blurRad="38100" dist="38100" dir="2700000" algn="tl">
                    <a:srgbClr val="000000"/>
                  </a:outerShdw>
                </a:effectLst>
                <a:ea typeface="華康細圓體" pitchFamily="49" charset="-120"/>
                <a:cs typeface="+mj-cs"/>
              </a:rPr>
              <a:pPr>
                <a:defRPr/>
              </a:pPr>
              <a:t>58</a:t>
            </a:fld>
            <a:endParaRPr kumimoji="1" lang="en-US" altLang="zh-TW">
              <a:effectLst>
                <a:outerShdw blurRad="38100" dist="38100" dir="2700000" algn="tl">
                  <a:srgbClr val="000000"/>
                </a:outerShdw>
              </a:effectLst>
              <a:ea typeface="華康細圓體" pitchFamily="49" charset="-120"/>
              <a:cs typeface="+mj-cs"/>
            </a:endParaRPr>
          </a:p>
        </p:txBody>
      </p:sp>
      <p:sp>
        <p:nvSpPr>
          <p:cNvPr id="34826" name="Text Box 10"/>
          <p:cNvSpPr txBox="1">
            <a:spLocks noChangeArrowheads="1"/>
          </p:cNvSpPr>
          <p:nvPr/>
        </p:nvSpPr>
        <p:spPr bwMode="auto">
          <a:xfrm>
            <a:off x="395288" y="4005263"/>
            <a:ext cx="8458200" cy="1920875"/>
          </a:xfrm>
          <a:prstGeom prst="rect">
            <a:avLst/>
          </a:prstGeom>
          <a:noFill/>
          <a:ln w="9525">
            <a:noFill/>
            <a:miter lim="800000"/>
            <a:headEnd/>
            <a:tailEnd/>
          </a:ln>
          <a:effectLst/>
        </p:spPr>
        <p:txBody>
          <a:bodyPr anchor="ctr">
            <a:spAutoFit/>
          </a:bodyPr>
          <a:lstStyle/>
          <a:p>
            <a:pPr eaLnBrk="0" hangingPunct="0"/>
            <a:r>
              <a:rPr kumimoji="0" lang="en-US" altLang="zh-TW" sz="4000">
                <a:effectLst>
                  <a:outerShdw blurRad="38100" dist="38100" dir="2700000" algn="tl">
                    <a:srgbClr val="000000"/>
                  </a:outerShdw>
                </a:effectLst>
              </a:rPr>
              <a:t>Find the marginal probabilities of </a:t>
            </a:r>
            <a:r>
              <a:rPr kumimoji="0" lang="en-US" altLang="zh-TW" sz="4000" i="1">
                <a:effectLst>
                  <a:outerShdw blurRad="38100" dist="38100" dir="2700000" algn="tl">
                    <a:srgbClr val="000000"/>
                  </a:outerShdw>
                </a:effectLst>
                <a:latin typeface="Times New Roman" pitchFamily="18" charset="0"/>
              </a:rPr>
              <a:t>X</a:t>
            </a:r>
            <a:r>
              <a:rPr kumimoji="0" lang="en-US" altLang="zh-TW" sz="4000">
                <a:effectLst>
                  <a:outerShdw blurRad="38100" dist="38100" dir="2700000" algn="tl">
                    <a:srgbClr val="000000"/>
                  </a:outerShdw>
                </a:effectLst>
                <a:latin typeface="Times New Roman" pitchFamily="18" charset="0"/>
              </a:rPr>
              <a:t> </a:t>
            </a:r>
            <a:r>
              <a:rPr kumimoji="0" lang="en-US" altLang="zh-TW" sz="4000">
                <a:effectLst>
                  <a:outerShdw blurRad="38100" dist="38100" dir="2700000" algn="tl">
                    <a:srgbClr val="000000"/>
                  </a:outerShdw>
                </a:effectLst>
              </a:rPr>
              <a:t>and </a:t>
            </a:r>
            <a:r>
              <a:rPr kumimoji="0" lang="en-US" altLang="zh-TW" sz="4000" i="1">
                <a:effectLst>
                  <a:outerShdw blurRad="38100" dist="38100" dir="2700000" algn="tl">
                    <a:srgbClr val="000000"/>
                  </a:outerShdw>
                </a:effectLst>
                <a:latin typeface="Times New Roman" pitchFamily="18" charset="0"/>
              </a:rPr>
              <a:t>Y</a:t>
            </a:r>
            <a:r>
              <a:rPr kumimoji="0" lang="en-US" altLang="zh-TW" sz="4000">
                <a:effectLst>
                  <a:outerShdw blurRad="38100" dist="38100" dir="2700000" algn="tl">
                    <a:srgbClr val="000000"/>
                  </a:outerShdw>
                </a:effectLst>
              </a:rPr>
              <a:t>. Then apply the multiplication rule. </a:t>
            </a:r>
          </a:p>
        </p:txBody>
      </p:sp>
      <p:sp>
        <p:nvSpPr>
          <p:cNvPr id="34831" name="Text Box 15"/>
          <p:cNvSpPr txBox="1">
            <a:spLocks noChangeArrowheads="1"/>
          </p:cNvSpPr>
          <p:nvPr/>
        </p:nvSpPr>
        <p:spPr bwMode="auto">
          <a:xfrm>
            <a:off x="539750" y="3789363"/>
            <a:ext cx="8285163" cy="1320800"/>
          </a:xfrm>
          <a:prstGeom prst="rect">
            <a:avLst/>
          </a:prstGeom>
          <a:solidFill>
            <a:schemeClr val="tx2">
              <a:lumMod val="10000"/>
            </a:schemeClr>
          </a:solidFill>
          <a:ln w="9525">
            <a:solidFill>
              <a:schemeClr val="tx1"/>
            </a:solidFill>
            <a:miter lim="800000"/>
            <a:headEnd/>
            <a:tailEnd/>
          </a:ln>
          <a:effectLst/>
        </p:spPr>
        <p:txBody>
          <a:bodyPr anchor="ctr">
            <a:spAutoFit/>
          </a:bodyPr>
          <a:lstStyle/>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a:t>
            </a:r>
            <a:r>
              <a:rPr kumimoji="0" lang="en-US" altLang="zh-TW" sz="4000" dirty="0" smtClean="0">
                <a:effectLst>
                  <a:outerShdw blurRad="38100" dist="38100" dir="2700000" algn="tl">
                    <a:srgbClr val="000000"/>
                  </a:outerShdw>
                </a:effectLst>
              </a:rPr>
              <a:t>1)</a:t>
            </a:r>
            <a:r>
              <a:rPr kumimoji="0" lang="en-US" altLang="zh-TW" sz="4000" i="1" dirty="0" smtClean="0">
                <a:effectLst>
                  <a:outerShdw blurRad="38100" dist="38100" dir="2700000" algn="tl">
                    <a:srgbClr val="000000"/>
                  </a:outerShdw>
                </a:effectLst>
                <a:latin typeface="Times New Roman" pitchFamily="18" charset="0"/>
              </a:rPr>
              <a:t>P</a:t>
            </a:r>
            <a:r>
              <a:rPr kumimoji="0" lang="en-US" altLang="zh-TW" sz="4000" dirty="0" smtClean="0">
                <a:effectLst>
                  <a:outerShdw blurRad="38100" dist="38100" dir="2700000" algn="tl">
                    <a:srgbClr val="000000"/>
                  </a:outerShdw>
                </a:effectLst>
              </a:rPr>
              <a:t>(</a:t>
            </a:r>
            <a:r>
              <a:rPr kumimoji="0" lang="en-US" altLang="zh-TW" sz="4000" i="1" dirty="0" smtClean="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1) = .40(.70) = .28</a:t>
            </a:r>
          </a:p>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1 and </a:t>
            </a:r>
            <a:r>
              <a:rPr kumimoji="0" lang="en-US" altLang="zh-TW" sz="4000" i="1" dirty="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1) = .28</a:t>
            </a:r>
          </a:p>
        </p:txBody>
      </p:sp>
      <p:sp>
        <p:nvSpPr>
          <p:cNvPr id="34835" name="Text Box 19"/>
          <p:cNvSpPr txBox="1">
            <a:spLocks noChangeArrowheads="1"/>
          </p:cNvSpPr>
          <p:nvPr/>
        </p:nvSpPr>
        <p:spPr bwMode="auto">
          <a:xfrm>
            <a:off x="539750" y="5224463"/>
            <a:ext cx="8280400" cy="1320800"/>
          </a:xfrm>
          <a:prstGeom prst="rect">
            <a:avLst/>
          </a:prstGeom>
          <a:solidFill>
            <a:schemeClr val="tx2">
              <a:lumMod val="10000"/>
            </a:schemeClr>
          </a:solidFill>
          <a:ln w="9525">
            <a:solidFill>
              <a:schemeClr val="tx1"/>
            </a:solidFill>
            <a:miter lim="800000"/>
            <a:headEnd/>
            <a:tailEnd/>
          </a:ln>
          <a:effectLst/>
        </p:spPr>
        <p:txBody>
          <a:bodyPr anchor="ctr">
            <a:spAutoFit/>
          </a:bodyPr>
          <a:lstStyle/>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a:t>
            </a:r>
            <a:r>
              <a:rPr kumimoji="0" lang="en-US" altLang="zh-TW" sz="4000" dirty="0" smtClean="0">
                <a:effectLst>
                  <a:outerShdw blurRad="38100" dist="38100" dir="2700000" algn="tl">
                    <a:srgbClr val="000000"/>
                  </a:outerShdw>
                </a:effectLst>
              </a:rPr>
              <a:t>1)</a:t>
            </a:r>
            <a:r>
              <a:rPr kumimoji="0" lang="en-US" altLang="zh-TW" sz="4000" i="1" dirty="0" smtClean="0">
                <a:effectLst>
                  <a:outerShdw blurRad="38100" dist="38100" dir="2700000" algn="tl">
                    <a:srgbClr val="000000"/>
                  </a:outerShdw>
                </a:effectLst>
                <a:latin typeface="Times New Roman" pitchFamily="18" charset="0"/>
              </a:rPr>
              <a:t>P</a:t>
            </a:r>
            <a:r>
              <a:rPr kumimoji="0" lang="en-US" altLang="zh-TW" sz="4000" dirty="0" smtClean="0">
                <a:effectLst>
                  <a:outerShdw blurRad="38100" dist="38100" dir="2700000" algn="tl">
                    <a:srgbClr val="000000"/>
                  </a:outerShdw>
                </a:effectLst>
              </a:rPr>
              <a:t>(</a:t>
            </a:r>
            <a:r>
              <a:rPr kumimoji="0" lang="en-US" altLang="zh-TW" sz="4000" i="1" dirty="0" smtClean="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2) = .40(.30) = .12</a:t>
            </a:r>
          </a:p>
          <a:p>
            <a:pPr eaLnBrk="0" hangingPunct="0"/>
            <a:r>
              <a:rPr kumimoji="0" lang="en-US" altLang="zh-TW" sz="4000" i="1" dirty="0">
                <a:effectLst>
                  <a:outerShdw blurRad="38100" dist="38100" dir="2700000" algn="tl">
                    <a:srgbClr val="000000"/>
                  </a:outerShdw>
                </a:effectLst>
                <a:latin typeface="Times New Roman" pitchFamily="18" charset="0"/>
              </a:rPr>
              <a:t>P</a:t>
            </a:r>
            <a:r>
              <a:rPr kumimoji="0" lang="en-US" altLang="zh-TW" sz="4000" dirty="0">
                <a:effectLst>
                  <a:outerShdw blurRad="38100" dist="38100" dir="2700000" algn="tl">
                    <a:srgbClr val="000000"/>
                  </a:outerShdw>
                </a:effectLst>
              </a:rPr>
              <a:t>(</a:t>
            </a:r>
            <a:r>
              <a:rPr kumimoji="0" lang="en-US" altLang="zh-TW" sz="4000" i="1" dirty="0">
                <a:effectLst>
                  <a:outerShdw blurRad="38100" dist="38100" dir="2700000" algn="tl">
                    <a:srgbClr val="000000"/>
                  </a:outerShdw>
                </a:effectLst>
                <a:latin typeface="Times New Roman" pitchFamily="18" charset="0"/>
              </a:rPr>
              <a:t>X </a:t>
            </a:r>
            <a:r>
              <a:rPr kumimoji="0" lang="en-US" altLang="zh-TW" sz="4000" dirty="0">
                <a:effectLst>
                  <a:outerShdw blurRad="38100" dist="38100" dir="2700000" algn="tl">
                    <a:srgbClr val="000000"/>
                  </a:outerShdw>
                </a:effectLst>
              </a:rPr>
              <a:t>= 1 and </a:t>
            </a:r>
            <a:r>
              <a:rPr kumimoji="0" lang="en-US" altLang="zh-TW" sz="4000" i="1" dirty="0">
                <a:effectLst>
                  <a:outerShdw blurRad="38100" dist="38100" dir="2700000" algn="tl">
                    <a:srgbClr val="000000"/>
                  </a:outerShdw>
                </a:effectLst>
                <a:latin typeface="Times New Roman" pitchFamily="18" charset="0"/>
              </a:rPr>
              <a:t>Y </a:t>
            </a:r>
            <a:r>
              <a:rPr kumimoji="0" lang="en-US" altLang="zh-TW" sz="4000" dirty="0">
                <a:effectLst>
                  <a:outerShdw blurRad="38100" dist="38100" dir="2700000" algn="tl">
                    <a:srgbClr val="000000"/>
                  </a:outerShdw>
                </a:effectLst>
              </a:rPr>
              <a:t>= 2) = .12</a:t>
            </a:r>
          </a:p>
        </p:txBody>
      </p:sp>
      <p:sp>
        <p:nvSpPr>
          <p:cNvPr id="34849" name="Rectangle 33"/>
          <p:cNvSpPr>
            <a:spLocks noGrp="1" noChangeArrowheads="1"/>
          </p:cNvSpPr>
          <p:nvPr>
            <p:ph type="title"/>
          </p:nvPr>
        </p:nvSpPr>
        <p:spPr>
          <a:xfrm>
            <a:off x="381000" y="269776"/>
            <a:ext cx="85344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Check Independence</a:t>
            </a:r>
          </a:p>
        </p:txBody>
      </p:sp>
      <p:graphicFrame>
        <p:nvGraphicFramePr>
          <p:cNvPr id="21" name="表格 20"/>
          <p:cNvGraphicFramePr>
            <a:graphicFrameLocks noGrp="1"/>
          </p:cNvGraphicFramePr>
          <p:nvPr/>
        </p:nvGraphicFramePr>
        <p:xfrm>
          <a:off x="1547664" y="1340768"/>
          <a:ext cx="6096000" cy="20726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altLang="zh-TW" sz="28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800" b="1" dirty="0" smtClean="0">
                          <a:solidFill>
                            <a:schemeClr val="bg2"/>
                          </a:solidFill>
                          <a:effectLst>
                            <a:outerShdw blurRad="38100" dist="38100" dir="2700000" algn="tl">
                              <a:srgbClr val="000000">
                                <a:alpha val="43137"/>
                              </a:srgbClr>
                            </a:outerShdw>
                          </a:effectLst>
                        </a:rPr>
                        <a:t> \ </a:t>
                      </a:r>
                      <a:r>
                        <a:rPr lang="en-US" altLang="zh-TW" sz="2800" b="1"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X</a:t>
                      </a:r>
                      <a:endParaRPr lang="zh-TW" altLang="en-US" sz="2800" b="1" i="1" dirty="0">
                        <a:solidFill>
                          <a:schemeClr val="bg2"/>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1</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2</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800" dirty="0" smtClean="0">
                          <a:solidFill>
                            <a:schemeClr val="bg2"/>
                          </a:solidFill>
                          <a:effectLst>
                            <a:outerShdw blurRad="38100" dist="38100" dir="2700000" algn="tl">
                              <a:srgbClr val="000000">
                                <a:alpha val="43137"/>
                              </a:srgbClr>
                            </a:outerShdw>
                          </a:effectLst>
                        </a:rPr>
                        <a:t>(</a:t>
                      </a:r>
                      <a:r>
                        <a:rPr lang="en-US" altLang="zh-TW" sz="28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800" dirty="0" smtClean="0">
                          <a:solidFill>
                            <a:schemeClr val="bg2"/>
                          </a:solidFill>
                          <a:effectLst>
                            <a:outerShdw blurRad="38100" dist="38100" dir="2700000" algn="tl">
                              <a:srgbClr val="000000">
                                <a:alpha val="43137"/>
                              </a:srgbClr>
                            </a:outerShdw>
                          </a:effectLst>
                        </a:rPr>
                        <a:t>)</a:t>
                      </a:r>
                      <a:endParaRPr lang="zh-TW" altLang="en-US" sz="2800" dirty="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800" b="1" dirty="0" smtClean="0">
                          <a:solidFill>
                            <a:schemeClr val="bg2"/>
                          </a:solidFill>
                          <a:effectLst>
                            <a:outerShdw blurRad="38100" dist="38100" dir="2700000" algn="tl">
                              <a:srgbClr val="000000">
                                <a:alpha val="43137"/>
                              </a:srgbClr>
                            </a:outerShdw>
                          </a:effectLst>
                        </a:rPr>
                        <a:t>1</a:t>
                      </a:r>
                      <a:endParaRPr lang="zh-TW" altLang="en-US" sz="2800" b="1"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0.28</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0.42</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endParaRPr lang="zh-TW" altLang="en-US" sz="2800" dirty="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800" b="1" dirty="0" smtClean="0">
                          <a:solidFill>
                            <a:schemeClr val="bg2"/>
                          </a:solidFill>
                          <a:effectLst>
                            <a:outerShdw blurRad="38100" dist="38100" dir="2700000" algn="tl">
                              <a:srgbClr val="000000">
                                <a:alpha val="43137"/>
                              </a:srgbClr>
                            </a:outerShdw>
                          </a:effectLst>
                        </a:rPr>
                        <a:t>2</a:t>
                      </a:r>
                      <a:endParaRPr lang="zh-TW" altLang="en-US" sz="2800" b="1"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0.12</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0.18</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endParaRPr lang="zh-TW" altLang="en-US" sz="2800" dirty="0">
                        <a:solidFill>
                          <a:schemeClr val="bg2"/>
                        </a:solidFill>
                        <a:effectLst>
                          <a:outerShdw blurRad="38100" dist="38100" dir="2700000" algn="tl">
                            <a:srgbClr val="000000">
                              <a:alpha val="43137"/>
                            </a:srgbClr>
                          </a:outerShdw>
                        </a:effectLst>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800" b="1"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800" b="1" dirty="0" smtClean="0">
                          <a:solidFill>
                            <a:schemeClr val="bg2"/>
                          </a:solidFill>
                          <a:effectLst>
                            <a:outerShdw blurRad="38100" dist="38100" dir="2700000" algn="tl">
                              <a:srgbClr val="000000">
                                <a:alpha val="43137"/>
                              </a:srgbClr>
                            </a:outerShdw>
                          </a:effectLst>
                        </a:rPr>
                        <a:t>(</a:t>
                      </a:r>
                      <a:r>
                        <a:rPr lang="en-US" altLang="zh-TW" sz="28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800" b="1" dirty="0" smtClean="0">
                          <a:solidFill>
                            <a:schemeClr val="bg2"/>
                          </a:solidFill>
                          <a:effectLst>
                            <a:outerShdw blurRad="38100" dist="38100" dir="2700000" algn="tl">
                              <a:srgbClr val="000000">
                                <a:alpha val="43137"/>
                              </a:srgbClr>
                            </a:outerShdw>
                          </a:effectLst>
                        </a:rPr>
                        <a:t>)</a:t>
                      </a:r>
                      <a:endParaRPr lang="zh-TW" altLang="en-US" sz="2800" b="1" dirty="0" smtClean="0">
                        <a:solidFill>
                          <a:schemeClr val="bg2"/>
                        </a:solidFill>
                        <a:effectLst>
                          <a:outerShdw blurRad="38100" dist="38100" dir="2700000" algn="tl">
                            <a:srgbClr val="000000">
                              <a:alpha val="43137"/>
                            </a:srgbClr>
                          </a:outerShdw>
                        </a:effectLst>
                      </a:endParaRPr>
                    </a:p>
                  </a:txBody>
                  <a:tcPr/>
                </a:tc>
                <a:tc>
                  <a:txBody>
                    <a:bodyPr/>
                    <a:lstStyle/>
                    <a:p>
                      <a:pPr algn="ct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endParaRPr lang="zh-TW" altLang="en-US" sz="2800">
                        <a:solidFill>
                          <a:schemeClr val="bg2"/>
                        </a:solidFill>
                        <a:effectLst>
                          <a:outerShdw blurRad="38100" dist="38100" dir="2700000" algn="tl">
                            <a:srgbClr val="000000">
                              <a:alpha val="43137"/>
                            </a:srgbClr>
                          </a:outerShdw>
                        </a:effectLst>
                      </a:endParaRPr>
                    </a:p>
                  </a:txBody>
                  <a:tcPr/>
                </a:tc>
                <a:tc>
                  <a:txBody>
                    <a:bodyPr/>
                    <a:lstStyle/>
                    <a:p>
                      <a:pPr algn="ctr"/>
                      <a:endParaRPr lang="zh-TW" altLang="en-US" sz="2800" dirty="0">
                        <a:solidFill>
                          <a:schemeClr val="bg2"/>
                        </a:solidFill>
                        <a:effectLst>
                          <a:outerShdw blurRad="38100" dist="38100" dir="2700000" algn="tl">
                            <a:srgbClr val="000000">
                              <a:alpha val="43137"/>
                            </a:srgbClr>
                          </a:outerShdw>
                        </a:effectLst>
                      </a:endParaRPr>
                    </a:p>
                  </a:txBody>
                  <a:tcPr/>
                </a:tc>
              </a:tr>
            </a:tbl>
          </a:graphicData>
        </a:graphic>
      </p:graphicFrame>
      <p:sp>
        <p:nvSpPr>
          <p:cNvPr id="34845" name="Text Box 29"/>
          <p:cNvSpPr txBox="1">
            <a:spLocks noChangeArrowheads="1"/>
          </p:cNvSpPr>
          <p:nvPr/>
        </p:nvSpPr>
        <p:spPr bwMode="auto">
          <a:xfrm>
            <a:off x="6431002" y="1898829"/>
            <a:ext cx="984565" cy="954107"/>
          </a:xfrm>
          <a:prstGeom prst="rect">
            <a:avLst/>
          </a:prstGeom>
          <a:noFill/>
          <a:ln w="9525">
            <a:noFill/>
            <a:miter lim="800000"/>
            <a:headEnd/>
            <a:tailEnd/>
          </a:ln>
          <a:effectLst/>
        </p:spPr>
        <p:txBody>
          <a:bodyPr wrap="none" anchor="ctr">
            <a:spAutoFit/>
          </a:bodyPr>
          <a:lstStyle/>
          <a:p>
            <a:pPr algn="ctr" eaLnBrk="0" hangingPunct="0"/>
            <a:r>
              <a:rPr kumimoji="0" lang="en-US" altLang="zh-TW" sz="2800" b="1" dirty="0" smtClean="0">
                <a:solidFill>
                  <a:schemeClr val="bg2"/>
                </a:solidFill>
                <a:effectLst>
                  <a:outerShdw blurRad="38100" dist="38100" dir="2700000" algn="tl">
                    <a:srgbClr val="000000"/>
                  </a:outerShdw>
                </a:effectLst>
              </a:rPr>
              <a:t>0.70</a:t>
            </a:r>
            <a:endParaRPr kumimoji="0" lang="en-US" altLang="zh-TW" sz="2800" b="1" dirty="0">
              <a:solidFill>
                <a:schemeClr val="bg2"/>
              </a:solidFill>
              <a:effectLst>
                <a:outerShdw blurRad="38100" dist="38100" dir="2700000" algn="tl">
                  <a:srgbClr val="000000"/>
                </a:outerShdw>
              </a:effectLst>
            </a:endParaRPr>
          </a:p>
          <a:p>
            <a:pPr algn="ctr" eaLnBrk="0" hangingPunct="0"/>
            <a:r>
              <a:rPr kumimoji="0" lang="en-US" altLang="zh-TW" sz="2800" b="1" dirty="0" smtClean="0">
                <a:solidFill>
                  <a:schemeClr val="bg2"/>
                </a:solidFill>
                <a:effectLst>
                  <a:outerShdw blurRad="38100" dist="38100" dir="2700000" algn="tl">
                    <a:srgbClr val="000000"/>
                  </a:outerShdw>
                </a:effectLst>
              </a:rPr>
              <a:t>0.30</a:t>
            </a:r>
            <a:endParaRPr kumimoji="0" lang="en-US" altLang="zh-TW" sz="2800" b="1" dirty="0">
              <a:solidFill>
                <a:schemeClr val="bg2"/>
              </a:solidFill>
              <a:effectLst>
                <a:outerShdw blurRad="38100" dist="38100" dir="2700000" algn="tl">
                  <a:srgbClr val="000000"/>
                </a:outerShdw>
              </a:effectLst>
            </a:endParaRPr>
          </a:p>
        </p:txBody>
      </p:sp>
      <p:sp>
        <p:nvSpPr>
          <p:cNvPr id="34846" name="Text Box 30"/>
          <p:cNvSpPr txBox="1">
            <a:spLocks noChangeArrowheads="1"/>
          </p:cNvSpPr>
          <p:nvPr/>
        </p:nvSpPr>
        <p:spPr bwMode="auto">
          <a:xfrm>
            <a:off x="3347864" y="2924944"/>
            <a:ext cx="4320480" cy="523220"/>
          </a:xfrm>
          <a:prstGeom prst="rect">
            <a:avLst/>
          </a:prstGeom>
          <a:noFill/>
          <a:ln w="9525">
            <a:noFill/>
            <a:miter lim="800000"/>
            <a:headEnd/>
            <a:tailEnd/>
          </a:ln>
          <a:effectLst/>
        </p:spPr>
        <p:txBody>
          <a:bodyPr wrap="square" anchor="ctr">
            <a:spAutoFit/>
          </a:bodyPr>
          <a:lstStyle/>
          <a:p>
            <a:pPr eaLnBrk="0" hangingPunct="0"/>
            <a:r>
              <a:rPr kumimoji="0" lang="en-US" altLang="zh-TW" sz="2800" b="1" dirty="0" smtClean="0">
                <a:solidFill>
                  <a:schemeClr val="bg2"/>
                </a:solidFill>
                <a:effectLst>
                  <a:outerShdw blurRad="38100" dist="38100" dir="2700000" algn="tl">
                    <a:srgbClr val="000000"/>
                  </a:outerShdw>
                </a:effectLst>
              </a:rPr>
              <a:t>0.40       0.60        1.00   </a:t>
            </a:r>
            <a:endParaRPr kumimoji="0" lang="en-US" altLang="zh-TW" sz="2800" b="1" dirty="0">
              <a:solidFill>
                <a:schemeClr val="bg2"/>
              </a:solidFill>
              <a:effectLst>
                <a:outerShdw blurRad="38100" dist="38100" dir="2700000" algn="tl">
                  <a:srgbClr val="000000"/>
                </a:outerShdw>
              </a:effectLst>
            </a:endParaRPr>
          </a:p>
        </p:txBody>
      </p:sp>
      <p:sp>
        <p:nvSpPr>
          <p:cNvPr id="34837" name="Text Box 21"/>
          <p:cNvSpPr txBox="1">
            <a:spLocks noChangeArrowheads="1"/>
          </p:cNvSpPr>
          <p:nvPr/>
        </p:nvSpPr>
        <p:spPr bwMode="auto">
          <a:xfrm>
            <a:off x="611560" y="2420888"/>
            <a:ext cx="7993062" cy="1320800"/>
          </a:xfrm>
          <a:prstGeom prst="rect">
            <a:avLst/>
          </a:prstGeom>
          <a:solidFill>
            <a:srgbClr val="000066"/>
          </a:solidFill>
          <a:ln w="9525">
            <a:solidFill>
              <a:schemeClr val="tx1"/>
            </a:solidFill>
            <a:miter lim="800000"/>
            <a:headEnd/>
            <a:tailEnd/>
          </a:ln>
          <a:effectLst/>
        </p:spPr>
        <p:txBody>
          <a:bodyPr anchor="ctr">
            <a:spAutoFit/>
          </a:bodyPr>
          <a:lstStyle/>
          <a:p>
            <a:pPr eaLnBrk="0" hangingPunct="0"/>
            <a:r>
              <a:rPr kumimoji="0" lang="en-US" altLang="zh-TW" sz="4000">
                <a:effectLst>
                  <a:outerShdw blurRad="38100" dist="38100" dir="2700000" algn="tl">
                    <a:srgbClr val="000000"/>
                  </a:outerShdw>
                </a:effectLst>
              </a:rPr>
              <a:t>Compare the other two pairs. Yes, the two variables are independent</a:t>
            </a:r>
          </a:p>
        </p:txBody>
      </p:sp>
    </p:spTree>
    <p:extLst>
      <p:ext uri="{BB962C8B-B14F-4D97-AF65-F5344CB8AC3E}">
        <p14:creationId xmlns:p14="http://schemas.microsoft.com/office/powerpoint/2010/main" val="326223115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6"/>
                                        </p:tgtEl>
                                        <p:attrNameLst>
                                          <p:attrName>style.visibility</p:attrName>
                                        </p:attrNameLst>
                                      </p:cBhvr>
                                      <p:to>
                                        <p:strVal val="visible"/>
                                      </p:to>
                                    </p:set>
                                    <p:animEffect transition="in" filter="wipe(left)">
                                      <p:cBhvr>
                                        <p:cTn id="7" dur="500"/>
                                        <p:tgtEl>
                                          <p:spTgt spid="34826"/>
                                        </p:tgtEl>
                                      </p:cBhvr>
                                    </p:animEffect>
                                  </p:childTnLst>
                                  <p:subTnLst>
                                    <p:set>
                                      <p:cBhvr override="childStyle">
                                        <p:cTn dur="1" fill="hold" display="0" masterRel="nextClick" afterEffect="1"/>
                                        <p:tgtEl>
                                          <p:spTgt spid="348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45"/>
                                        </p:tgtEl>
                                        <p:attrNameLst>
                                          <p:attrName>style.visibility</p:attrName>
                                        </p:attrNameLst>
                                      </p:cBhvr>
                                      <p:to>
                                        <p:strVal val="visible"/>
                                      </p:to>
                                    </p:set>
                                    <p:animEffect transition="in" filter="wipe(up)">
                                      <p:cBhvr>
                                        <p:cTn id="12" dur="500"/>
                                        <p:tgtEl>
                                          <p:spTgt spid="3484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4846"/>
                                        </p:tgtEl>
                                        <p:attrNameLst>
                                          <p:attrName>style.visibility</p:attrName>
                                        </p:attrNameLst>
                                      </p:cBhvr>
                                      <p:to>
                                        <p:strVal val="visible"/>
                                      </p:to>
                                    </p:set>
                                    <p:animEffect transition="in" filter="wipe(left)">
                                      <p:cBhvr>
                                        <p:cTn id="16" dur="500"/>
                                        <p:tgtEl>
                                          <p:spTgt spid="34846"/>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34831"/>
                                        </p:tgtEl>
                                        <p:attrNameLst>
                                          <p:attrName>style.visibility</p:attrName>
                                        </p:attrNameLst>
                                      </p:cBhvr>
                                      <p:to>
                                        <p:strVal val="visible"/>
                                      </p:to>
                                    </p:set>
                                    <p:anim calcmode="lin" valueType="num">
                                      <p:cBhvr>
                                        <p:cTn id="21" dur="500" fill="hold"/>
                                        <p:tgtEl>
                                          <p:spTgt spid="34831"/>
                                        </p:tgtEl>
                                        <p:attrNameLst>
                                          <p:attrName>ppt_w</p:attrName>
                                        </p:attrNameLst>
                                      </p:cBhvr>
                                      <p:tavLst>
                                        <p:tav tm="0">
                                          <p:val>
                                            <p:fltVal val="0"/>
                                          </p:val>
                                        </p:tav>
                                        <p:tav tm="100000">
                                          <p:val>
                                            <p:strVal val="#ppt_w"/>
                                          </p:val>
                                        </p:tav>
                                      </p:tavLst>
                                    </p:anim>
                                    <p:anim calcmode="lin" valueType="num">
                                      <p:cBhvr>
                                        <p:cTn id="22" dur="500" fill="hold"/>
                                        <p:tgtEl>
                                          <p:spTgt spid="34831"/>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34835"/>
                                        </p:tgtEl>
                                        <p:attrNameLst>
                                          <p:attrName>style.visibility</p:attrName>
                                        </p:attrNameLst>
                                      </p:cBhvr>
                                      <p:to>
                                        <p:strVal val="visible"/>
                                      </p:to>
                                    </p:set>
                                    <p:anim calcmode="lin" valueType="num">
                                      <p:cBhvr>
                                        <p:cTn id="27" dur="500" fill="hold"/>
                                        <p:tgtEl>
                                          <p:spTgt spid="34835"/>
                                        </p:tgtEl>
                                        <p:attrNameLst>
                                          <p:attrName>ppt_w</p:attrName>
                                        </p:attrNameLst>
                                      </p:cBhvr>
                                      <p:tavLst>
                                        <p:tav tm="0">
                                          <p:val>
                                            <p:fltVal val="0"/>
                                          </p:val>
                                        </p:tav>
                                        <p:tav tm="100000">
                                          <p:val>
                                            <p:strVal val="#ppt_w"/>
                                          </p:val>
                                        </p:tav>
                                      </p:tavLst>
                                    </p:anim>
                                    <p:anim calcmode="lin" valueType="num">
                                      <p:cBhvr>
                                        <p:cTn id="28" dur="500" fill="hold"/>
                                        <p:tgtEl>
                                          <p:spTgt spid="3483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34837"/>
                                        </p:tgtEl>
                                        <p:attrNameLst>
                                          <p:attrName>style.visibility</p:attrName>
                                        </p:attrNameLst>
                                      </p:cBhvr>
                                      <p:to>
                                        <p:strVal val="visible"/>
                                      </p:to>
                                    </p:set>
                                    <p:anim calcmode="lin" valueType="num">
                                      <p:cBhvr>
                                        <p:cTn id="33" dur="500" fill="hold"/>
                                        <p:tgtEl>
                                          <p:spTgt spid="34837"/>
                                        </p:tgtEl>
                                        <p:attrNameLst>
                                          <p:attrName>ppt_w</p:attrName>
                                        </p:attrNameLst>
                                      </p:cBhvr>
                                      <p:tavLst>
                                        <p:tav tm="0">
                                          <p:val>
                                            <p:fltVal val="0"/>
                                          </p:val>
                                        </p:tav>
                                        <p:tav tm="100000">
                                          <p:val>
                                            <p:strVal val="#ppt_w"/>
                                          </p:val>
                                        </p:tav>
                                      </p:tavLst>
                                    </p:anim>
                                    <p:anim calcmode="lin" valueType="num">
                                      <p:cBhvr>
                                        <p:cTn id="34" dur="500" fill="hold"/>
                                        <p:tgtEl>
                                          <p:spTgt spid="348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6" grpId="0" autoUpdateAnimBg="0"/>
      <p:bldP spid="34831" grpId="0" animBg="1"/>
      <p:bldP spid="34835" grpId="0" animBg="1"/>
      <p:bldP spid="34845" grpId="0" autoUpdateAnimBg="0"/>
      <p:bldP spid="34846" grpId="0" autoUpdateAnimBg="0"/>
      <p:bldP spid="34837"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4"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DBDB35C-1E4E-4365-8EB0-60F8B032F481}" type="slidenum">
              <a:rPr kumimoji="1" lang="zh-TW" altLang="en-US">
                <a:effectLst>
                  <a:outerShdw blurRad="38100" dist="38100" dir="2700000" algn="tl">
                    <a:srgbClr val="000000"/>
                  </a:outerShdw>
                </a:effectLst>
                <a:ea typeface="華康細圓體" pitchFamily="49" charset="-120"/>
                <a:cs typeface="+mj-cs"/>
              </a:rPr>
              <a:pPr>
                <a:defRPr/>
              </a:pPr>
              <a:t>59</a:t>
            </a:fld>
            <a:endParaRPr kumimoji="1" lang="en-US" altLang="zh-TW">
              <a:effectLst>
                <a:outerShdw blurRad="38100" dist="38100" dir="2700000" algn="tl">
                  <a:srgbClr val="000000"/>
                </a:outerShdw>
              </a:effectLst>
              <a:ea typeface="華康細圓體" pitchFamily="49" charset="-120"/>
              <a:cs typeface="+mj-cs"/>
            </a:endParaRPr>
          </a:p>
        </p:txBody>
      </p:sp>
      <p:sp>
        <p:nvSpPr>
          <p:cNvPr id="55298" name="Rectangle 1026"/>
          <p:cNvSpPr>
            <a:spLocks noGrp="1" noChangeArrowheads="1"/>
          </p:cNvSpPr>
          <p:nvPr>
            <p:ph type="title"/>
          </p:nvPr>
        </p:nvSpPr>
        <p:spPr>
          <a:xfrm>
            <a:off x="304800" y="260648"/>
            <a:ext cx="8553450" cy="129614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The Sum of Two Variables</a:t>
            </a:r>
            <a:endParaRPr lang="zh-TW" altLang="en-US" dirty="0"/>
          </a:p>
        </p:txBody>
      </p:sp>
      <p:sp>
        <p:nvSpPr>
          <p:cNvPr id="55299" name="Rectangle 1027"/>
          <p:cNvSpPr>
            <a:spLocks noGrp="1" noChangeArrowheads="1"/>
          </p:cNvSpPr>
          <p:nvPr>
            <p:ph type="body" idx="1"/>
          </p:nvPr>
        </p:nvSpPr>
        <p:spPr>
          <a:xfrm>
            <a:off x="755650" y="1484313"/>
            <a:ext cx="8110538" cy="2667000"/>
          </a:xfrm>
        </p:spPr>
        <p:txBody>
          <a:bodyPr/>
          <a:lstStyle/>
          <a:p>
            <a:pPr>
              <a:buFont typeface="Wingdings" pitchFamily="2" charset="2"/>
              <a:buNone/>
            </a:pPr>
            <a:r>
              <a:rPr lang="en-US" altLang="zh-TW"/>
              <a:t>To calculate the probability distribution for a sum of two variables </a:t>
            </a:r>
            <a:r>
              <a:rPr lang="en-US" altLang="zh-TW" i="1">
                <a:latin typeface="Times New Roman" pitchFamily="18" charset="0"/>
              </a:rPr>
              <a:t>X</a:t>
            </a:r>
            <a:r>
              <a:rPr lang="en-US" altLang="zh-TW"/>
              <a:t> and </a:t>
            </a:r>
            <a:r>
              <a:rPr lang="en-US" altLang="zh-TW" i="1">
                <a:latin typeface="Times New Roman" pitchFamily="18" charset="0"/>
              </a:rPr>
              <a:t>Y</a:t>
            </a:r>
            <a:r>
              <a:rPr lang="en-US" altLang="zh-TW"/>
              <a:t> observe the example below.</a:t>
            </a:r>
            <a:endParaRPr lang="zh-TW" altLang="en-US"/>
          </a:p>
        </p:txBody>
      </p:sp>
      <p:graphicFrame>
        <p:nvGraphicFramePr>
          <p:cNvPr id="15" name="表格 14"/>
          <p:cNvGraphicFramePr>
            <a:graphicFrameLocks noGrp="1"/>
          </p:cNvGraphicFramePr>
          <p:nvPr/>
        </p:nvGraphicFramePr>
        <p:xfrm>
          <a:off x="2051720" y="4293096"/>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b="1"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1"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3858818388"/>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457200" y="277812"/>
            <a:ext cx="8229600" cy="178303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smtClean="0"/>
              <a:t>Types of Probability Distributions</a:t>
            </a:r>
            <a:endParaRPr lang="en-US" altLang="zh-TW" dirty="0"/>
          </a:p>
        </p:txBody>
      </p:sp>
      <p:sp>
        <p:nvSpPr>
          <p:cNvPr id="297987" name="Rectangle 3"/>
          <p:cNvSpPr>
            <a:spLocks noGrp="1" noChangeArrowheads="1"/>
          </p:cNvSpPr>
          <p:nvPr>
            <p:ph type="body" idx="1"/>
          </p:nvPr>
        </p:nvSpPr>
        <p:spPr>
          <a:xfrm>
            <a:off x="251520" y="2060848"/>
            <a:ext cx="8640960" cy="4320480"/>
          </a:xfrm>
        </p:spPr>
        <p:txBody>
          <a:bodyPr/>
          <a:lstStyle/>
          <a:p>
            <a:pPr>
              <a:buNone/>
            </a:pPr>
            <a:r>
              <a:rPr lang="en-US" altLang="zh-TW" dirty="0" smtClean="0"/>
              <a:t>Since we’re describing a random variable, we have two types of probability distributions:</a:t>
            </a:r>
          </a:p>
          <a:p>
            <a:r>
              <a:rPr lang="en-US" altLang="zh-TW" b="1" dirty="0" smtClean="0">
                <a:solidFill>
                  <a:schemeClr val="accent2"/>
                </a:solidFill>
              </a:rPr>
              <a:t>Discrete</a:t>
            </a:r>
            <a:r>
              <a:rPr lang="en-US" altLang="zh-TW" dirty="0" smtClean="0"/>
              <a:t> probability distribution</a:t>
            </a:r>
          </a:p>
          <a:p>
            <a:r>
              <a:rPr lang="en-US" altLang="zh-TW" b="1" dirty="0" smtClean="0">
                <a:solidFill>
                  <a:srgbClr val="FFFF00"/>
                </a:solidFill>
              </a:rPr>
              <a:t>Continuous</a:t>
            </a:r>
            <a:r>
              <a:rPr lang="en-US" altLang="zh-TW" dirty="0" smtClean="0"/>
              <a:t> probability distribution</a:t>
            </a:r>
            <a:endParaRPr lang="en-US" altLang="zh-TW" dirty="0"/>
          </a:p>
        </p:txBody>
      </p:sp>
      <p:sp>
        <p:nvSpPr>
          <p:cNvPr id="11" name="日期版面配置區 3"/>
          <p:cNvSpPr>
            <a:spLocks noGrp="1"/>
          </p:cNvSpPr>
          <p:nvPr>
            <p:ph type="dt" sz="half" idx="10"/>
          </p:nvPr>
        </p:nvSpPr>
        <p:spPr>
          <a:xfrm>
            <a:off x="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2" name="投影片編號版面配置區 5"/>
          <p:cNvSpPr>
            <a:spLocks noGrp="1"/>
          </p:cNvSpPr>
          <p:nvPr>
            <p:ph type="sldNum" sz="quarter" idx="12"/>
          </p:nvPr>
        </p:nvSpPr>
        <p:spPr>
          <a:xfrm>
            <a:off x="7010400"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BF3905A-199E-4550-BED2-DFC293EAC6AC}" type="slidenum">
              <a:rPr kumimoji="1" lang="zh-TW" altLang="en-US">
                <a:effectLst>
                  <a:outerShdw blurRad="38100" dist="38100" dir="2700000" algn="tl">
                    <a:srgbClr val="000000"/>
                  </a:outerShdw>
                </a:effectLst>
                <a:ea typeface="華康細圓體" pitchFamily="49" charset="-120"/>
                <a:cs typeface="+mj-cs"/>
              </a:rPr>
              <a:pPr>
                <a:defRPr/>
              </a:pPr>
              <a:t>6</a:t>
            </a:fld>
            <a:endParaRPr kumimoji="1" lang="en-US" altLang="zh-TW">
              <a:effectLst>
                <a:outerShdw blurRad="38100" dist="38100" dir="2700000" algn="tl">
                  <a:srgbClr val="000000"/>
                </a:outerShdw>
              </a:effectLst>
              <a:ea typeface="華康細圓體" pitchFamily="49" charset="-120"/>
              <a:cs typeface="+mj-cs"/>
            </a:endParaRPr>
          </a:p>
        </p:txBody>
      </p:sp>
    </p:spTree>
  </p:cSld>
  <p:clrMapOvr>
    <a:masterClrMapping/>
  </p:clrMapOvr>
  <p:transition>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AD1976F-0D30-4DB1-93D3-606106CFC65D}" type="slidenum">
              <a:rPr kumimoji="1" lang="zh-TW" altLang="en-US">
                <a:effectLst>
                  <a:outerShdw blurRad="38100" dist="38100" dir="2700000" algn="tl">
                    <a:srgbClr val="000000"/>
                  </a:outerShdw>
                </a:effectLst>
                <a:ea typeface="華康細圓體" pitchFamily="49" charset="-120"/>
                <a:cs typeface="+mj-cs"/>
              </a:rPr>
              <a:pPr>
                <a:defRPr/>
              </a:pPr>
              <a:t>60</a:t>
            </a:fld>
            <a:endParaRPr kumimoji="1" lang="en-US" altLang="zh-TW">
              <a:effectLst>
                <a:outerShdw blurRad="38100" dist="38100" dir="2700000" algn="tl">
                  <a:srgbClr val="000000"/>
                </a:outerShdw>
              </a:effectLst>
              <a:ea typeface="華康細圓體" pitchFamily="49" charset="-120"/>
              <a:cs typeface="+mj-cs"/>
            </a:endParaRPr>
          </a:p>
        </p:txBody>
      </p:sp>
      <p:sp>
        <p:nvSpPr>
          <p:cNvPr id="35845" name="Rectangle 5"/>
          <p:cNvSpPr>
            <a:spLocks noGrp="1" noChangeArrowheads="1"/>
          </p:cNvSpPr>
          <p:nvPr>
            <p:ph type="title"/>
          </p:nvPr>
        </p:nvSpPr>
        <p:spPr>
          <a:xfrm>
            <a:off x="457200" y="277813"/>
            <a:ext cx="8435975" cy="192722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Find the Sample Space for </a:t>
            </a:r>
            <a:r>
              <a:rPr lang="en-US" altLang="zh-TW" i="1" dirty="0">
                <a:latin typeface="Times New Roman" pitchFamily="18" charset="0"/>
                <a:cs typeface="Times New Roman" pitchFamily="18" charset="0"/>
              </a:rPr>
              <a:t>X</a:t>
            </a:r>
            <a:r>
              <a:rPr lang="en-US" altLang="zh-TW" dirty="0"/>
              <a:t>+</a:t>
            </a:r>
            <a:r>
              <a:rPr lang="en-US" altLang="zh-TW" i="1" dirty="0">
                <a:latin typeface="Times New Roman" pitchFamily="18" charset="0"/>
                <a:cs typeface="Times New Roman" pitchFamily="18" charset="0"/>
              </a:rPr>
              <a:t>Y</a:t>
            </a:r>
          </a:p>
        </p:txBody>
      </p:sp>
      <p:sp>
        <p:nvSpPr>
          <p:cNvPr id="35846" name="Rectangle 6"/>
          <p:cNvSpPr>
            <a:spLocks noGrp="1" noChangeArrowheads="1"/>
          </p:cNvSpPr>
          <p:nvPr>
            <p:ph type="body" idx="1"/>
          </p:nvPr>
        </p:nvSpPr>
        <p:spPr>
          <a:xfrm>
            <a:off x="539750" y="2349500"/>
            <a:ext cx="8229600" cy="4027488"/>
          </a:xfrm>
        </p:spPr>
        <p:txBody>
          <a:bodyPr/>
          <a:lstStyle/>
          <a:p>
            <a:r>
              <a:rPr lang="en-US" altLang="zh-TW" sz="4800" i="1">
                <a:latin typeface="Times New Roman" pitchFamily="18" charset="0"/>
              </a:rPr>
              <a:t>X</a:t>
            </a:r>
            <a:r>
              <a:rPr lang="en-US" altLang="zh-TW" sz="4800"/>
              <a:t>+</a:t>
            </a:r>
            <a:r>
              <a:rPr lang="en-US" altLang="zh-TW" sz="4800" i="1">
                <a:latin typeface="Times New Roman" pitchFamily="18" charset="0"/>
              </a:rPr>
              <a:t>Y</a:t>
            </a:r>
            <a:r>
              <a:rPr lang="en-US" altLang="zh-TW" sz="4800"/>
              <a:t> is the total number of houses sold. </a:t>
            </a:r>
            <a:r>
              <a:rPr lang="en-US" altLang="zh-TW" sz="4800" i="1">
                <a:latin typeface="Times New Roman" pitchFamily="18" charset="0"/>
              </a:rPr>
              <a:t>X</a:t>
            </a:r>
            <a:r>
              <a:rPr lang="en-US" altLang="zh-TW" sz="4800"/>
              <a:t>+</a:t>
            </a:r>
            <a:r>
              <a:rPr lang="en-US" altLang="zh-TW" sz="4800" i="1">
                <a:latin typeface="Times New Roman" pitchFamily="18" charset="0"/>
              </a:rPr>
              <a:t>Y</a:t>
            </a:r>
            <a:r>
              <a:rPr lang="en-US" altLang="zh-TW" sz="4800"/>
              <a:t> can have the values 0, 1, 2, 3, 4.</a:t>
            </a:r>
          </a:p>
          <a:p>
            <a:r>
              <a:rPr lang="en-US" altLang="zh-TW" sz="4800"/>
              <a:t>So the sample space for </a:t>
            </a:r>
            <a:r>
              <a:rPr lang="en-US" altLang="zh-TW" sz="4800" i="1">
                <a:latin typeface="Times New Roman" pitchFamily="18" charset="0"/>
              </a:rPr>
              <a:t>X</a:t>
            </a:r>
            <a:r>
              <a:rPr lang="en-US" altLang="zh-TW" sz="4800"/>
              <a:t>+</a:t>
            </a:r>
            <a:r>
              <a:rPr lang="en-US" altLang="zh-TW" sz="4800" i="1">
                <a:latin typeface="Times New Roman" pitchFamily="18" charset="0"/>
              </a:rPr>
              <a:t>Y</a:t>
            </a:r>
            <a:r>
              <a:rPr lang="en-US" altLang="zh-TW" sz="4800">
                <a:latin typeface="Times New Roman" pitchFamily="18" charset="0"/>
              </a:rPr>
              <a:t> </a:t>
            </a:r>
            <a:r>
              <a:rPr lang="en-US" altLang="zh-TW" sz="4800"/>
              <a:t>is {0, 1, 2, 3, 4}</a:t>
            </a:r>
          </a:p>
        </p:txBody>
      </p:sp>
    </p:spTree>
    <p:extLst>
      <p:ext uri="{BB962C8B-B14F-4D97-AF65-F5344CB8AC3E}">
        <p14:creationId xmlns:p14="http://schemas.microsoft.com/office/powerpoint/2010/main" val="3623220648"/>
      </p:ext>
    </p:extLst>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表格 28"/>
          <p:cNvGraphicFramePr>
            <a:graphicFrameLocks noGrp="1"/>
          </p:cNvGraphicFramePr>
          <p:nvPr/>
        </p:nvGraphicFramePr>
        <p:xfrm>
          <a:off x="1907704" y="4455368"/>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b="1"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1"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
        <p:nvSpPr>
          <p:cNvPr id="26"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8"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49AA98E-3AAC-44FA-BBAF-9AD2E337F31A}" type="slidenum">
              <a:rPr kumimoji="1" lang="zh-TW" altLang="en-US">
                <a:effectLst>
                  <a:outerShdw blurRad="38100" dist="38100" dir="2700000" algn="tl">
                    <a:srgbClr val="000000"/>
                  </a:outerShdw>
                </a:effectLst>
                <a:ea typeface="華康細圓體" pitchFamily="49" charset="-120"/>
                <a:cs typeface="+mj-cs"/>
              </a:rPr>
              <a:pPr>
                <a:defRPr/>
              </a:pPr>
              <a:t>61</a:t>
            </a:fld>
            <a:endParaRPr kumimoji="1" lang="en-US" altLang="zh-TW">
              <a:effectLst>
                <a:outerShdw blurRad="38100" dist="38100" dir="2700000" algn="tl">
                  <a:srgbClr val="000000"/>
                </a:outerShdw>
              </a:effectLst>
              <a:ea typeface="華康細圓體" pitchFamily="49" charset="-120"/>
              <a:cs typeface="+mj-cs"/>
            </a:endParaRPr>
          </a:p>
        </p:txBody>
      </p:sp>
      <p:sp>
        <p:nvSpPr>
          <p:cNvPr id="36866" name="Rectangle 2"/>
          <p:cNvSpPr>
            <a:spLocks noChangeArrowheads="1"/>
          </p:cNvSpPr>
          <p:nvPr/>
        </p:nvSpPr>
        <p:spPr bwMode="auto">
          <a:xfrm>
            <a:off x="69850" y="3260725"/>
            <a:ext cx="9036050" cy="1082675"/>
          </a:xfrm>
          <a:prstGeom prst="rect">
            <a:avLst/>
          </a:prstGeom>
          <a:solidFill>
            <a:srgbClr val="9999FF"/>
          </a:solidFill>
          <a:ln w="12700">
            <a:solidFill>
              <a:schemeClr val="tx1"/>
            </a:solidFill>
            <a:miter lim="800000"/>
            <a:headEnd/>
            <a:tailEnd/>
          </a:ln>
          <a:effectLst/>
        </p:spPr>
        <p:txBody>
          <a:bodyPr wrap="none" anchor="ctr"/>
          <a:lstStyle/>
          <a:p>
            <a:pPr eaLnBrk="0" hangingPunct="0"/>
            <a:r>
              <a:rPr kumimoji="0" lang="en-US" altLang="zh-TW" sz="3200" i="1">
                <a:solidFill>
                  <a:srgbClr val="000000"/>
                </a:solidFill>
                <a:effectLst>
                  <a:outerShdw blurRad="38100" dist="38100" dir="2700000" algn="tl">
                    <a:srgbClr val="FFFFFF"/>
                  </a:outerShdw>
                </a:effectLst>
                <a:latin typeface="Times New Roman" pitchFamily="18" charset="0"/>
              </a:rPr>
              <a:t>P</a:t>
            </a:r>
            <a:r>
              <a:rPr kumimoji="0" lang="en-US" altLang="zh-TW" sz="3200">
                <a:solidFill>
                  <a:srgbClr val="000000"/>
                </a:solidFill>
                <a:effectLst>
                  <a:outerShdw blurRad="38100" dist="38100" dir="2700000" algn="tl">
                    <a:srgbClr val="FFFFFF"/>
                  </a:outerShdw>
                </a:effectLst>
              </a:rPr>
              <a:t>(</a:t>
            </a:r>
            <a:r>
              <a:rPr kumimoji="0" lang="en-US" altLang="zh-TW" sz="3200" i="1">
                <a:solidFill>
                  <a:srgbClr val="000000"/>
                </a:solidFill>
                <a:effectLst>
                  <a:outerShdw blurRad="38100" dist="38100" dir="2700000" algn="tl">
                    <a:srgbClr val="FFFFFF"/>
                  </a:outerShdw>
                </a:effectLst>
                <a:latin typeface="Times New Roman" pitchFamily="18" charset="0"/>
              </a:rPr>
              <a:t>X</a:t>
            </a:r>
            <a:r>
              <a:rPr kumimoji="0" lang="en-US" altLang="zh-TW" sz="3200">
                <a:solidFill>
                  <a:srgbClr val="000000"/>
                </a:solidFill>
                <a:effectLst>
                  <a:outerShdw blurRad="38100" dist="38100" dir="2700000" algn="tl">
                    <a:srgbClr val="FFFFFF"/>
                  </a:outerShdw>
                </a:effectLst>
              </a:rPr>
              <a:t>+</a:t>
            </a:r>
            <a:r>
              <a:rPr kumimoji="0" lang="en-US" altLang="zh-TW" sz="3200" i="1">
                <a:solidFill>
                  <a:srgbClr val="000000"/>
                </a:solidFill>
                <a:effectLst>
                  <a:outerShdw blurRad="38100" dist="38100" dir="2700000" algn="tl">
                    <a:srgbClr val="FFFFFF"/>
                  </a:outerShdw>
                </a:effectLst>
                <a:latin typeface="Times New Roman" pitchFamily="18" charset="0"/>
              </a:rPr>
              <a:t>Y</a:t>
            </a:r>
            <a:r>
              <a:rPr kumimoji="0" lang="en-US" altLang="zh-TW" sz="3200">
                <a:solidFill>
                  <a:srgbClr val="000000"/>
                </a:solidFill>
                <a:effectLst>
                  <a:outerShdw blurRad="38100" dist="38100" dir="2700000" algn="tl">
                    <a:srgbClr val="FFFFFF"/>
                  </a:outerShdw>
                </a:effectLst>
              </a:rPr>
              <a:t>=2) = </a:t>
            </a:r>
            <a:r>
              <a:rPr kumimoji="0" lang="en-US" altLang="zh-TW" sz="3200" i="1">
                <a:solidFill>
                  <a:srgbClr val="000000"/>
                </a:solidFill>
                <a:effectLst>
                  <a:outerShdw blurRad="38100" dist="38100" dir="2700000" algn="tl">
                    <a:srgbClr val="FFFFFF"/>
                  </a:outerShdw>
                </a:effectLst>
                <a:latin typeface="Times New Roman" pitchFamily="18" charset="0"/>
              </a:rPr>
              <a:t>P</a:t>
            </a:r>
            <a:r>
              <a:rPr kumimoji="0" lang="en-US" altLang="zh-TW" sz="3200">
                <a:solidFill>
                  <a:srgbClr val="000000"/>
                </a:solidFill>
                <a:effectLst>
                  <a:outerShdw blurRad="38100" dist="38100" dir="2700000" algn="tl">
                    <a:srgbClr val="FFFFFF"/>
                  </a:outerShdw>
                </a:effectLst>
              </a:rPr>
              <a:t>(</a:t>
            </a:r>
            <a:r>
              <a:rPr kumimoji="0" lang="en-US" altLang="zh-TW" sz="3200" i="1">
                <a:solidFill>
                  <a:srgbClr val="000000"/>
                </a:solidFill>
                <a:effectLst>
                  <a:outerShdw blurRad="38100" dist="38100" dir="2700000" algn="tl">
                    <a:srgbClr val="FFFFFF"/>
                  </a:outerShdw>
                </a:effectLst>
                <a:latin typeface="Times New Roman" pitchFamily="18" charset="0"/>
              </a:rPr>
              <a:t>X</a:t>
            </a:r>
            <a:r>
              <a:rPr kumimoji="0" lang="en-US" altLang="zh-TW" sz="3200">
                <a:solidFill>
                  <a:srgbClr val="000000"/>
                </a:solidFill>
                <a:effectLst>
                  <a:outerShdw blurRad="38100" dist="38100" dir="2700000" algn="tl">
                    <a:srgbClr val="FFFFFF"/>
                  </a:outerShdw>
                </a:effectLst>
              </a:rPr>
              <a:t>=0 and </a:t>
            </a:r>
            <a:r>
              <a:rPr kumimoji="0" lang="en-US" altLang="zh-TW" sz="3200" i="1">
                <a:solidFill>
                  <a:srgbClr val="000000"/>
                </a:solidFill>
                <a:effectLst>
                  <a:outerShdw blurRad="38100" dist="38100" dir="2700000" algn="tl">
                    <a:srgbClr val="FFFFFF"/>
                  </a:outerShdw>
                </a:effectLst>
                <a:latin typeface="Times New Roman" pitchFamily="18" charset="0"/>
              </a:rPr>
              <a:t>Y</a:t>
            </a:r>
            <a:r>
              <a:rPr kumimoji="0" lang="en-US" altLang="zh-TW" sz="3200">
                <a:solidFill>
                  <a:srgbClr val="000000"/>
                </a:solidFill>
                <a:effectLst>
                  <a:outerShdw blurRad="38100" dist="38100" dir="2700000" algn="tl">
                    <a:srgbClr val="FFFFFF"/>
                  </a:outerShdw>
                </a:effectLst>
              </a:rPr>
              <a:t>=2)+ </a:t>
            </a:r>
            <a:r>
              <a:rPr kumimoji="0" lang="en-US" altLang="zh-TW" sz="3200" i="1">
                <a:solidFill>
                  <a:srgbClr val="000000"/>
                </a:solidFill>
                <a:effectLst>
                  <a:outerShdw blurRad="38100" dist="38100" dir="2700000" algn="tl">
                    <a:srgbClr val="FFFFFF"/>
                  </a:outerShdw>
                </a:effectLst>
                <a:latin typeface="Times New Roman" pitchFamily="18" charset="0"/>
              </a:rPr>
              <a:t>P</a:t>
            </a:r>
            <a:r>
              <a:rPr kumimoji="0" lang="en-US" altLang="zh-TW" sz="3200">
                <a:solidFill>
                  <a:srgbClr val="000000"/>
                </a:solidFill>
                <a:effectLst>
                  <a:outerShdw blurRad="38100" dist="38100" dir="2700000" algn="tl">
                    <a:srgbClr val="FFFFFF"/>
                  </a:outerShdw>
                </a:effectLst>
              </a:rPr>
              <a:t>(</a:t>
            </a:r>
            <a:r>
              <a:rPr kumimoji="0" lang="en-US" altLang="zh-TW" sz="3200" i="1">
                <a:solidFill>
                  <a:srgbClr val="000000"/>
                </a:solidFill>
                <a:effectLst>
                  <a:outerShdw blurRad="38100" dist="38100" dir="2700000" algn="tl">
                    <a:srgbClr val="FFFFFF"/>
                  </a:outerShdw>
                </a:effectLst>
                <a:latin typeface="Times New Roman" pitchFamily="18" charset="0"/>
              </a:rPr>
              <a:t>X</a:t>
            </a:r>
            <a:r>
              <a:rPr kumimoji="0" lang="en-US" altLang="zh-TW" sz="3200">
                <a:solidFill>
                  <a:srgbClr val="000000"/>
                </a:solidFill>
                <a:effectLst>
                  <a:outerShdw blurRad="38100" dist="38100" dir="2700000" algn="tl">
                    <a:srgbClr val="FFFFFF"/>
                  </a:outerShdw>
                </a:effectLst>
              </a:rPr>
              <a:t>=1 and </a:t>
            </a:r>
            <a:r>
              <a:rPr kumimoji="0" lang="en-US" altLang="zh-TW" sz="3200" i="1">
                <a:solidFill>
                  <a:srgbClr val="000000"/>
                </a:solidFill>
                <a:effectLst>
                  <a:outerShdw blurRad="38100" dist="38100" dir="2700000" algn="tl">
                    <a:srgbClr val="FFFFFF"/>
                  </a:outerShdw>
                </a:effectLst>
                <a:latin typeface="Times New Roman" pitchFamily="18" charset="0"/>
              </a:rPr>
              <a:t>Y</a:t>
            </a:r>
            <a:r>
              <a:rPr kumimoji="0" lang="en-US" altLang="zh-TW" sz="3200">
                <a:solidFill>
                  <a:srgbClr val="000000"/>
                </a:solidFill>
                <a:effectLst>
                  <a:outerShdw blurRad="38100" dist="38100" dir="2700000" algn="tl">
                    <a:srgbClr val="FFFFFF"/>
                  </a:outerShdw>
                </a:effectLst>
              </a:rPr>
              <a:t>=1)</a:t>
            </a:r>
          </a:p>
          <a:p>
            <a:pPr eaLnBrk="0" hangingPunct="0"/>
            <a:r>
              <a:rPr kumimoji="0" lang="en-US" altLang="zh-TW" sz="3200">
                <a:solidFill>
                  <a:srgbClr val="000000"/>
                </a:solidFill>
                <a:effectLst>
                  <a:outerShdw blurRad="38100" dist="38100" dir="2700000" algn="tl">
                    <a:srgbClr val="FFFFFF"/>
                  </a:outerShdw>
                </a:effectLst>
              </a:rPr>
              <a:t>+ </a:t>
            </a:r>
            <a:r>
              <a:rPr kumimoji="0" lang="en-US" altLang="zh-TW" sz="3200" i="1">
                <a:solidFill>
                  <a:srgbClr val="000000"/>
                </a:solidFill>
                <a:effectLst>
                  <a:outerShdw blurRad="38100" dist="38100" dir="2700000" algn="tl">
                    <a:srgbClr val="FFFFFF"/>
                  </a:outerShdw>
                </a:effectLst>
                <a:latin typeface="Times New Roman" pitchFamily="18" charset="0"/>
              </a:rPr>
              <a:t>P</a:t>
            </a:r>
            <a:r>
              <a:rPr kumimoji="0" lang="en-US" altLang="zh-TW" sz="3200">
                <a:solidFill>
                  <a:srgbClr val="000000"/>
                </a:solidFill>
                <a:effectLst>
                  <a:outerShdw blurRad="38100" dist="38100" dir="2700000" algn="tl">
                    <a:srgbClr val="FFFFFF"/>
                  </a:outerShdw>
                </a:effectLst>
              </a:rPr>
              <a:t>(</a:t>
            </a:r>
            <a:r>
              <a:rPr kumimoji="0" lang="en-US" altLang="zh-TW" sz="3200" i="1">
                <a:solidFill>
                  <a:srgbClr val="000000"/>
                </a:solidFill>
                <a:effectLst>
                  <a:outerShdw blurRad="38100" dist="38100" dir="2700000" algn="tl">
                    <a:srgbClr val="FFFFFF"/>
                  </a:outerShdw>
                </a:effectLst>
                <a:latin typeface="Times New Roman" pitchFamily="18" charset="0"/>
              </a:rPr>
              <a:t>X</a:t>
            </a:r>
            <a:r>
              <a:rPr kumimoji="0" lang="en-US" altLang="zh-TW" sz="3200">
                <a:solidFill>
                  <a:srgbClr val="000000"/>
                </a:solidFill>
                <a:effectLst>
                  <a:outerShdw blurRad="38100" dist="38100" dir="2700000" algn="tl">
                    <a:srgbClr val="FFFFFF"/>
                  </a:outerShdw>
                </a:effectLst>
              </a:rPr>
              <a:t>=2 and </a:t>
            </a:r>
            <a:r>
              <a:rPr kumimoji="0" lang="en-US" altLang="zh-TW" sz="3200" i="1">
                <a:solidFill>
                  <a:srgbClr val="000000"/>
                </a:solidFill>
                <a:effectLst>
                  <a:outerShdw blurRad="38100" dist="38100" dir="2700000" algn="tl">
                    <a:srgbClr val="FFFFFF"/>
                  </a:outerShdw>
                </a:effectLst>
                <a:latin typeface="Times New Roman" pitchFamily="18" charset="0"/>
              </a:rPr>
              <a:t>Y</a:t>
            </a:r>
            <a:r>
              <a:rPr kumimoji="0" lang="en-US" altLang="zh-TW" sz="3200">
                <a:solidFill>
                  <a:srgbClr val="000000"/>
                </a:solidFill>
                <a:effectLst>
                  <a:outerShdw blurRad="38100" dist="38100" dir="2700000" algn="tl">
                    <a:srgbClr val="FFFFFF"/>
                  </a:outerShdw>
                </a:effectLst>
              </a:rPr>
              <a:t>=0) = .07 + .06 + .06 = .19</a:t>
            </a:r>
            <a:endParaRPr lang="zh-TW" altLang="en-US" sz="3200">
              <a:solidFill>
                <a:srgbClr val="000000"/>
              </a:solidFill>
            </a:endParaRPr>
          </a:p>
        </p:txBody>
      </p:sp>
      <p:sp>
        <p:nvSpPr>
          <p:cNvPr id="36867" name="Rectangle 3"/>
          <p:cNvSpPr>
            <a:spLocks noChangeArrowheads="1"/>
          </p:cNvSpPr>
          <p:nvPr/>
        </p:nvSpPr>
        <p:spPr bwMode="auto">
          <a:xfrm>
            <a:off x="73025" y="2193925"/>
            <a:ext cx="9036050" cy="1066800"/>
          </a:xfrm>
          <a:prstGeom prst="rect">
            <a:avLst/>
          </a:prstGeom>
          <a:solidFill>
            <a:srgbClr val="FFCC00"/>
          </a:solidFill>
          <a:ln w="9525">
            <a:solidFill>
              <a:schemeClr val="tx1"/>
            </a:solidFill>
            <a:miter lim="800000"/>
            <a:headEnd/>
            <a:tailEnd/>
          </a:ln>
          <a:effectLst/>
        </p:spPr>
        <p:txBody>
          <a:bodyPr wrap="none" anchor="ctr"/>
          <a:lstStyle/>
          <a:p>
            <a:pPr eaLnBrk="0" hangingPunct="0"/>
            <a:r>
              <a:rPr kumimoji="0" lang="en-US" altLang="zh-TW" sz="3600" i="1">
                <a:solidFill>
                  <a:srgbClr val="000000"/>
                </a:solidFill>
                <a:effectLst>
                  <a:outerShdw blurRad="38100" dist="38100" dir="2700000" algn="tl">
                    <a:srgbClr val="FFFFFF"/>
                  </a:outerShdw>
                </a:effectLst>
                <a:latin typeface="Times New Roman" pitchFamily="18" charset="0"/>
              </a:rPr>
              <a:t>P</a:t>
            </a:r>
            <a:r>
              <a:rPr kumimoji="0" lang="en-US" altLang="zh-TW" sz="3600">
                <a:solidFill>
                  <a:srgbClr val="000000"/>
                </a:solidFill>
                <a:effectLst>
                  <a:outerShdw blurRad="38100" dist="38100" dir="2700000" algn="tl">
                    <a:srgbClr val="FFFFFF"/>
                  </a:outerShdw>
                </a:effectLst>
              </a:rPr>
              <a:t>(</a:t>
            </a:r>
            <a:r>
              <a:rPr kumimoji="0" lang="en-US" altLang="zh-TW" sz="3600" i="1">
                <a:solidFill>
                  <a:srgbClr val="000000"/>
                </a:solidFill>
                <a:effectLst>
                  <a:outerShdw blurRad="38100" dist="38100" dir="2700000" algn="tl">
                    <a:srgbClr val="FFFFFF"/>
                  </a:outerShdw>
                </a:effectLst>
                <a:latin typeface="Times New Roman" pitchFamily="18" charset="0"/>
              </a:rPr>
              <a:t>X </a:t>
            </a:r>
            <a:r>
              <a:rPr kumimoji="0" lang="en-US" altLang="zh-TW" sz="3600">
                <a:solidFill>
                  <a:srgbClr val="000000"/>
                </a:solidFill>
                <a:effectLst>
                  <a:outerShdw blurRad="38100" dist="38100" dir="2700000" algn="tl">
                    <a:srgbClr val="FFFFFF"/>
                  </a:outerShdw>
                </a:effectLst>
              </a:rPr>
              <a:t>+ </a:t>
            </a:r>
            <a:r>
              <a:rPr kumimoji="0" lang="en-US" altLang="zh-TW" sz="3600" i="1">
                <a:solidFill>
                  <a:srgbClr val="000000"/>
                </a:solidFill>
                <a:effectLst>
                  <a:outerShdw blurRad="38100" dist="38100" dir="2700000" algn="tl">
                    <a:srgbClr val="FFFFFF"/>
                  </a:outerShdw>
                </a:effectLst>
                <a:latin typeface="Times New Roman" pitchFamily="18" charset="0"/>
              </a:rPr>
              <a:t>Y</a:t>
            </a:r>
            <a:r>
              <a:rPr kumimoji="0" lang="en-US" altLang="zh-TW" sz="3600">
                <a:solidFill>
                  <a:srgbClr val="000000"/>
                </a:solidFill>
                <a:effectLst>
                  <a:outerShdw blurRad="38100" dist="38100" dir="2700000" algn="tl">
                    <a:srgbClr val="FFFFFF"/>
                  </a:outerShdw>
                </a:effectLst>
              </a:rPr>
              <a:t> = 1) = </a:t>
            </a:r>
            <a:r>
              <a:rPr kumimoji="0" lang="en-US" altLang="zh-TW" sz="3600" i="1">
                <a:solidFill>
                  <a:srgbClr val="000000"/>
                </a:solidFill>
                <a:effectLst>
                  <a:outerShdw blurRad="38100" dist="38100" dir="2700000" algn="tl">
                    <a:srgbClr val="FFFFFF"/>
                  </a:outerShdw>
                </a:effectLst>
                <a:latin typeface="Times New Roman" pitchFamily="18" charset="0"/>
              </a:rPr>
              <a:t>P</a:t>
            </a:r>
            <a:r>
              <a:rPr kumimoji="0" lang="en-US" altLang="zh-TW" sz="3600">
                <a:solidFill>
                  <a:srgbClr val="000000"/>
                </a:solidFill>
                <a:effectLst>
                  <a:outerShdw blurRad="38100" dist="38100" dir="2700000" algn="tl">
                    <a:srgbClr val="FFFFFF"/>
                  </a:outerShdw>
                </a:effectLst>
              </a:rPr>
              <a:t>(</a:t>
            </a:r>
            <a:r>
              <a:rPr kumimoji="0" lang="en-US" altLang="zh-TW" sz="3600" i="1">
                <a:solidFill>
                  <a:srgbClr val="000000"/>
                </a:solidFill>
                <a:effectLst>
                  <a:outerShdw blurRad="38100" dist="38100" dir="2700000" algn="tl">
                    <a:srgbClr val="FFFFFF"/>
                  </a:outerShdw>
                </a:effectLst>
                <a:latin typeface="Times New Roman" pitchFamily="18" charset="0"/>
              </a:rPr>
              <a:t>X</a:t>
            </a:r>
            <a:r>
              <a:rPr kumimoji="0" lang="en-US" altLang="zh-TW" sz="3600">
                <a:solidFill>
                  <a:srgbClr val="000000"/>
                </a:solidFill>
                <a:effectLst>
                  <a:outerShdw blurRad="38100" dist="38100" dir="2700000" algn="tl">
                    <a:srgbClr val="FFFFFF"/>
                  </a:outerShdw>
                </a:effectLst>
              </a:rPr>
              <a:t> = 0 and </a:t>
            </a:r>
            <a:r>
              <a:rPr kumimoji="0" lang="en-US" altLang="zh-TW" sz="3600" i="1">
                <a:solidFill>
                  <a:srgbClr val="000000"/>
                </a:solidFill>
                <a:effectLst>
                  <a:outerShdw blurRad="38100" dist="38100" dir="2700000" algn="tl">
                    <a:srgbClr val="FFFFFF"/>
                  </a:outerShdw>
                </a:effectLst>
                <a:latin typeface="Times New Roman" pitchFamily="18" charset="0"/>
              </a:rPr>
              <a:t>Y</a:t>
            </a:r>
            <a:r>
              <a:rPr kumimoji="0" lang="en-US" altLang="zh-TW" sz="3600">
                <a:solidFill>
                  <a:srgbClr val="000000"/>
                </a:solidFill>
                <a:effectLst>
                  <a:outerShdw blurRad="38100" dist="38100" dir="2700000" algn="tl">
                    <a:srgbClr val="FFFFFF"/>
                  </a:outerShdw>
                </a:effectLst>
              </a:rPr>
              <a:t> = 1) + </a:t>
            </a:r>
          </a:p>
          <a:p>
            <a:pPr eaLnBrk="0" hangingPunct="0"/>
            <a:r>
              <a:rPr kumimoji="0" lang="en-US" altLang="zh-TW" sz="3600" i="1">
                <a:solidFill>
                  <a:srgbClr val="000000"/>
                </a:solidFill>
                <a:effectLst>
                  <a:outerShdw blurRad="38100" dist="38100" dir="2700000" algn="tl">
                    <a:srgbClr val="FFFFFF"/>
                  </a:outerShdw>
                </a:effectLst>
                <a:latin typeface="Times New Roman" pitchFamily="18" charset="0"/>
              </a:rPr>
              <a:t>P</a:t>
            </a:r>
            <a:r>
              <a:rPr kumimoji="0" lang="en-US" altLang="zh-TW" sz="3600">
                <a:solidFill>
                  <a:srgbClr val="000000"/>
                </a:solidFill>
                <a:effectLst>
                  <a:outerShdw blurRad="38100" dist="38100" dir="2700000" algn="tl">
                    <a:srgbClr val="FFFFFF"/>
                  </a:outerShdw>
                </a:effectLst>
              </a:rPr>
              <a:t>(</a:t>
            </a:r>
            <a:r>
              <a:rPr kumimoji="0" lang="en-US" altLang="zh-TW" sz="3600" i="1">
                <a:solidFill>
                  <a:srgbClr val="000000"/>
                </a:solidFill>
                <a:effectLst>
                  <a:outerShdw blurRad="38100" dist="38100" dir="2700000" algn="tl">
                    <a:srgbClr val="FFFFFF"/>
                  </a:outerShdw>
                </a:effectLst>
                <a:latin typeface="Times New Roman" pitchFamily="18" charset="0"/>
              </a:rPr>
              <a:t>X</a:t>
            </a:r>
            <a:r>
              <a:rPr kumimoji="0" lang="en-US" altLang="zh-TW" sz="3600">
                <a:solidFill>
                  <a:srgbClr val="000000"/>
                </a:solidFill>
                <a:effectLst>
                  <a:outerShdw blurRad="38100" dist="38100" dir="2700000" algn="tl">
                    <a:srgbClr val="FFFFFF"/>
                  </a:outerShdw>
                </a:effectLst>
              </a:rPr>
              <a:t> = 1 and </a:t>
            </a:r>
            <a:r>
              <a:rPr kumimoji="0" lang="en-US" altLang="zh-TW" sz="3600" i="1">
                <a:solidFill>
                  <a:srgbClr val="000000"/>
                </a:solidFill>
                <a:effectLst>
                  <a:outerShdw blurRad="38100" dist="38100" dir="2700000" algn="tl">
                    <a:srgbClr val="FFFFFF"/>
                  </a:outerShdw>
                </a:effectLst>
                <a:latin typeface="Times New Roman" pitchFamily="18" charset="0"/>
              </a:rPr>
              <a:t>Y</a:t>
            </a:r>
            <a:r>
              <a:rPr kumimoji="0" lang="en-US" altLang="zh-TW" sz="3600">
                <a:solidFill>
                  <a:srgbClr val="000000"/>
                </a:solidFill>
                <a:effectLst>
                  <a:outerShdw blurRad="38100" dist="38100" dir="2700000" algn="tl">
                    <a:srgbClr val="FFFFFF"/>
                  </a:outerShdw>
                </a:effectLst>
              </a:rPr>
              <a:t> = 0) = .21 + .42 = .63</a:t>
            </a:r>
            <a:endParaRPr lang="zh-TW" altLang="en-US" sz="3600">
              <a:solidFill>
                <a:srgbClr val="000000"/>
              </a:solidFill>
            </a:endParaRPr>
          </a:p>
        </p:txBody>
      </p:sp>
      <p:sp>
        <p:nvSpPr>
          <p:cNvPr id="36868" name="Rectangle 4"/>
          <p:cNvSpPr>
            <a:spLocks noChangeArrowheads="1"/>
          </p:cNvSpPr>
          <p:nvPr/>
        </p:nvSpPr>
        <p:spPr bwMode="auto">
          <a:xfrm>
            <a:off x="73025" y="1268413"/>
            <a:ext cx="9036050" cy="914400"/>
          </a:xfrm>
          <a:prstGeom prst="rect">
            <a:avLst/>
          </a:prstGeom>
          <a:solidFill>
            <a:srgbClr val="66FF66"/>
          </a:solidFill>
          <a:ln w="9525">
            <a:solidFill>
              <a:schemeClr val="tx1"/>
            </a:solidFill>
            <a:miter lim="800000"/>
            <a:headEnd/>
            <a:tailEnd/>
          </a:ln>
          <a:effectLst/>
        </p:spPr>
        <p:txBody>
          <a:bodyPr wrap="none" anchor="ctr"/>
          <a:lstStyle/>
          <a:p>
            <a:pPr eaLnBrk="0" hangingPunct="0"/>
            <a:r>
              <a:rPr kumimoji="0" lang="en-US" altLang="zh-TW" sz="3600" i="1">
                <a:solidFill>
                  <a:srgbClr val="000000"/>
                </a:solidFill>
                <a:effectLst>
                  <a:outerShdw blurRad="38100" dist="38100" dir="2700000" algn="tl">
                    <a:srgbClr val="FFFFFF"/>
                  </a:outerShdw>
                </a:effectLst>
                <a:latin typeface="Times New Roman" pitchFamily="18" charset="0"/>
              </a:rPr>
              <a:t>P</a:t>
            </a:r>
            <a:r>
              <a:rPr kumimoji="0" lang="en-US" altLang="zh-TW" sz="3600">
                <a:solidFill>
                  <a:srgbClr val="000000"/>
                </a:solidFill>
                <a:effectLst>
                  <a:outerShdw blurRad="38100" dist="38100" dir="2700000" algn="tl">
                    <a:srgbClr val="FFFFFF"/>
                  </a:outerShdw>
                </a:effectLst>
              </a:rPr>
              <a:t>(</a:t>
            </a:r>
            <a:r>
              <a:rPr kumimoji="0" lang="en-US" altLang="zh-TW" sz="3600" i="1">
                <a:solidFill>
                  <a:srgbClr val="000000"/>
                </a:solidFill>
                <a:effectLst>
                  <a:outerShdw blurRad="38100" dist="38100" dir="2700000" algn="tl">
                    <a:srgbClr val="FFFFFF"/>
                  </a:outerShdw>
                </a:effectLst>
                <a:latin typeface="Times New Roman" pitchFamily="18" charset="0"/>
              </a:rPr>
              <a:t>X</a:t>
            </a:r>
            <a:r>
              <a:rPr kumimoji="0" lang="en-US" altLang="zh-TW" sz="3600">
                <a:solidFill>
                  <a:srgbClr val="000000"/>
                </a:solidFill>
                <a:effectLst>
                  <a:outerShdw blurRad="38100" dist="38100" dir="2700000" algn="tl">
                    <a:srgbClr val="FFFFFF"/>
                  </a:outerShdw>
                </a:effectLst>
              </a:rPr>
              <a:t>+</a:t>
            </a:r>
            <a:r>
              <a:rPr kumimoji="0" lang="en-US" altLang="zh-TW" sz="3600" i="1">
                <a:solidFill>
                  <a:srgbClr val="000000"/>
                </a:solidFill>
                <a:effectLst>
                  <a:outerShdw blurRad="38100" dist="38100" dir="2700000" algn="tl">
                    <a:srgbClr val="FFFFFF"/>
                  </a:outerShdw>
                </a:effectLst>
                <a:latin typeface="Times New Roman" pitchFamily="18" charset="0"/>
              </a:rPr>
              <a:t>Y </a:t>
            </a:r>
            <a:r>
              <a:rPr kumimoji="0" lang="en-US" altLang="zh-TW" sz="3600">
                <a:solidFill>
                  <a:srgbClr val="000000"/>
                </a:solidFill>
                <a:effectLst>
                  <a:outerShdw blurRad="38100" dist="38100" dir="2700000" algn="tl">
                    <a:srgbClr val="FFFFFF"/>
                  </a:outerShdw>
                </a:effectLst>
              </a:rPr>
              <a:t>= 0) = </a:t>
            </a:r>
            <a:r>
              <a:rPr kumimoji="0" lang="en-US" altLang="zh-TW" sz="3600" i="1">
                <a:solidFill>
                  <a:srgbClr val="000000"/>
                </a:solidFill>
                <a:effectLst>
                  <a:outerShdw blurRad="38100" dist="38100" dir="2700000" algn="tl">
                    <a:srgbClr val="FFFFFF"/>
                  </a:outerShdw>
                </a:effectLst>
                <a:latin typeface="Times New Roman" pitchFamily="18" charset="0"/>
              </a:rPr>
              <a:t>P</a:t>
            </a:r>
            <a:r>
              <a:rPr kumimoji="0" lang="en-US" altLang="zh-TW" sz="3600">
                <a:solidFill>
                  <a:srgbClr val="000000"/>
                </a:solidFill>
                <a:effectLst>
                  <a:outerShdw blurRad="38100" dist="38100" dir="2700000" algn="tl">
                    <a:srgbClr val="FFFFFF"/>
                  </a:outerShdw>
                </a:effectLst>
              </a:rPr>
              <a:t>(</a:t>
            </a:r>
            <a:r>
              <a:rPr kumimoji="0" lang="en-US" altLang="zh-TW" sz="3600" i="1">
                <a:solidFill>
                  <a:srgbClr val="000000"/>
                </a:solidFill>
                <a:effectLst>
                  <a:outerShdw blurRad="38100" dist="38100" dir="2700000" algn="tl">
                    <a:srgbClr val="FFFFFF"/>
                  </a:outerShdw>
                </a:effectLst>
                <a:latin typeface="Times New Roman" pitchFamily="18" charset="0"/>
              </a:rPr>
              <a:t>X</a:t>
            </a:r>
            <a:r>
              <a:rPr kumimoji="0" lang="en-US" altLang="zh-TW" sz="3600">
                <a:solidFill>
                  <a:srgbClr val="000000"/>
                </a:solidFill>
                <a:effectLst>
                  <a:outerShdw blurRad="38100" dist="38100" dir="2700000" algn="tl">
                    <a:srgbClr val="FFFFFF"/>
                  </a:outerShdw>
                </a:effectLst>
              </a:rPr>
              <a:t>=0 and </a:t>
            </a:r>
            <a:r>
              <a:rPr kumimoji="0" lang="en-US" altLang="zh-TW" sz="3600" i="1">
                <a:solidFill>
                  <a:srgbClr val="000000"/>
                </a:solidFill>
                <a:effectLst>
                  <a:outerShdw blurRad="38100" dist="38100" dir="2700000" algn="tl">
                    <a:srgbClr val="FFFFFF"/>
                  </a:outerShdw>
                </a:effectLst>
                <a:latin typeface="Times New Roman" pitchFamily="18" charset="0"/>
              </a:rPr>
              <a:t>Y</a:t>
            </a:r>
            <a:r>
              <a:rPr kumimoji="0" lang="en-US" altLang="zh-TW" sz="3600">
                <a:solidFill>
                  <a:srgbClr val="000000"/>
                </a:solidFill>
                <a:effectLst>
                  <a:outerShdw blurRad="38100" dist="38100" dir="2700000" algn="tl">
                    <a:srgbClr val="FFFFFF"/>
                  </a:outerShdw>
                </a:effectLst>
              </a:rPr>
              <a:t>=0) = .12</a:t>
            </a:r>
            <a:endParaRPr lang="zh-TW" altLang="en-US" sz="3600">
              <a:solidFill>
                <a:srgbClr val="000000"/>
              </a:solidFill>
              <a:effectLst>
                <a:outerShdw blurRad="38100" dist="38100" dir="2700000" algn="tl">
                  <a:srgbClr val="FFFFFF"/>
                </a:outerShdw>
              </a:effectLst>
            </a:endParaRPr>
          </a:p>
        </p:txBody>
      </p:sp>
      <p:sp>
        <p:nvSpPr>
          <p:cNvPr id="36871" name="Rectangle 7"/>
          <p:cNvSpPr>
            <a:spLocks noChangeArrowheads="1"/>
          </p:cNvSpPr>
          <p:nvPr/>
        </p:nvSpPr>
        <p:spPr bwMode="auto">
          <a:xfrm>
            <a:off x="2905877" y="4911351"/>
            <a:ext cx="936104" cy="432048"/>
          </a:xfrm>
          <a:prstGeom prst="rect">
            <a:avLst/>
          </a:prstGeom>
          <a:solidFill>
            <a:srgbClr val="66FF66">
              <a:alpha val="50196"/>
            </a:srgbClr>
          </a:solidFill>
          <a:ln w="9525">
            <a:solidFill>
              <a:srgbClr val="FF00FF"/>
            </a:solidFill>
            <a:miter lim="800000"/>
            <a:headEnd/>
            <a:tailEnd/>
          </a:ln>
          <a:effectLst/>
        </p:spPr>
        <p:txBody>
          <a:bodyPr wrap="none" anchor="ctr"/>
          <a:lstStyle/>
          <a:p>
            <a:endParaRPr lang="zh-TW" altLang="en-US"/>
          </a:p>
        </p:txBody>
      </p:sp>
      <p:grpSp>
        <p:nvGrpSpPr>
          <p:cNvPr id="30" name="群組 29"/>
          <p:cNvGrpSpPr/>
          <p:nvPr/>
        </p:nvGrpSpPr>
        <p:grpSpPr>
          <a:xfrm>
            <a:off x="2915816" y="4911351"/>
            <a:ext cx="1976468" cy="893913"/>
            <a:chOff x="2915816" y="4911351"/>
            <a:chExt cx="1976468" cy="893913"/>
          </a:xfrm>
          <a:solidFill>
            <a:schemeClr val="accent2">
              <a:alpha val="50196"/>
            </a:schemeClr>
          </a:solidFill>
        </p:grpSpPr>
        <p:sp>
          <p:nvSpPr>
            <p:cNvPr id="36872" name="Rectangle 8"/>
            <p:cNvSpPr>
              <a:spLocks noChangeArrowheads="1"/>
            </p:cNvSpPr>
            <p:nvPr/>
          </p:nvSpPr>
          <p:spPr bwMode="auto">
            <a:xfrm>
              <a:off x="2915816" y="5373216"/>
              <a:ext cx="936104" cy="432048"/>
            </a:xfrm>
            <a:prstGeom prst="rect">
              <a:avLst/>
            </a:prstGeom>
            <a:grpFill/>
            <a:ln w="9525">
              <a:solidFill>
                <a:srgbClr val="FF00FF"/>
              </a:solidFill>
              <a:miter lim="800000"/>
              <a:headEnd/>
              <a:tailEnd/>
            </a:ln>
            <a:effectLst/>
          </p:spPr>
          <p:txBody>
            <a:bodyPr wrap="none" anchor="ctr"/>
            <a:lstStyle/>
            <a:p>
              <a:endParaRPr lang="zh-TW" altLang="en-US"/>
            </a:p>
          </p:txBody>
        </p:sp>
        <p:sp>
          <p:nvSpPr>
            <p:cNvPr id="36873" name="Rectangle 9"/>
            <p:cNvSpPr>
              <a:spLocks noChangeArrowheads="1"/>
            </p:cNvSpPr>
            <p:nvPr/>
          </p:nvSpPr>
          <p:spPr bwMode="auto">
            <a:xfrm>
              <a:off x="3884172" y="4911351"/>
              <a:ext cx="1008112" cy="432048"/>
            </a:xfrm>
            <a:prstGeom prst="rect">
              <a:avLst/>
            </a:prstGeom>
            <a:grpFill/>
            <a:ln w="9525">
              <a:solidFill>
                <a:srgbClr val="FF00FF"/>
              </a:solidFill>
              <a:miter lim="800000"/>
              <a:headEnd/>
              <a:tailEnd/>
            </a:ln>
            <a:effectLst/>
          </p:spPr>
          <p:txBody>
            <a:bodyPr wrap="none" anchor="ctr"/>
            <a:lstStyle/>
            <a:p>
              <a:endParaRPr lang="zh-TW" altLang="en-US"/>
            </a:p>
          </p:txBody>
        </p:sp>
      </p:grpSp>
      <p:grpSp>
        <p:nvGrpSpPr>
          <p:cNvPr id="31" name="群組 30"/>
          <p:cNvGrpSpPr/>
          <p:nvPr/>
        </p:nvGrpSpPr>
        <p:grpSpPr>
          <a:xfrm>
            <a:off x="2915816" y="4921290"/>
            <a:ext cx="3024336" cy="1359155"/>
            <a:chOff x="2915816" y="4921290"/>
            <a:chExt cx="3024336" cy="1359155"/>
          </a:xfrm>
          <a:solidFill>
            <a:srgbClr val="9999FF">
              <a:alpha val="50196"/>
            </a:srgbClr>
          </a:solidFill>
        </p:grpSpPr>
        <p:sp>
          <p:nvSpPr>
            <p:cNvPr id="36875" name="Rectangle 11"/>
            <p:cNvSpPr>
              <a:spLocks noChangeArrowheads="1"/>
            </p:cNvSpPr>
            <p:nvPr/>
          </p:nvSpPr>
          <p:spPr bwMode="auto">
            <a:xfrm>
              <a:off x="4932040" y="4921290"/>
              <a:ext cx="1008112" cy="432048"/>
            </a:xfrm>
            <a:prstGeom prst="rect">
              <a:avLst/>
            </a:prstGeom>
            <a:grpFill/>
            <a:ln w="9525">
              <a:solidFill>
                <a:srgbClr val="FF00FF"/>
              </a:solidFill>
              <a:miter lim="800000"/>
              <a:headEnd/>
              <a:tailEnd/>
            </a:ln>
            <a:effectLst/>
          </p:spPr>
          <p:txBody>
            <a:bodyPr wrap="none" anchor="ctr"/>
            <a:lstStyle/>
            <a:p>
              <a:endParaRPr lang="zh-TW" altLang="en-US"/>
            </a:p>
          </p:txBody>
        </p:sp>
        <p:sp>
          <p:nvSpPr>
            <p:cNvPr id="36874" name="Rectangle 10"/>
            <p:cNvSpPr>
              <a:spLocks noChangeArrowheads="1"/>
            </p:cNvSpPr>
            <p:nvPr/>
          </p:nvSpPr>
          <p:spPr bwMode="auto">
            <a:xfrm>
              <a:off x="2915816" y="5848397"/>
              <a:ext cx="936104" cy="432048"/>
            </a:xfrm>
            <a:prstGeom prst="rect">
              <a:avLst/>
            </a:prstGeom>
            <a:grpFill/>
            <a:ln w="9525">
              <a:solidFill>
                <a:srgbClr val="FF00FF"/>
              </a:solidFill>
              <a:miter lim="800000"/>
              <a:headEnd/>
              <a:tailEnd/>
            </a:ln>
            <a:effectLst/>
          </p:spPr>
          <p:txBody>
            <a:bodyPr wrap="none" anchor="ctr"/>
            <a:lstStyle/>
            <a:p>
              <a:endParaRPr lang="zh-TW" altLang="en-US"/>
            </a:p>
          </p:txBody>
        </p:sp>
        <p:sp>
          <p:nvSpPr>
            <p:cNvPr id="36876" name="Rectangle 12"/>
            <p:cNvSpPr>
              <a:spLocks noChangeArrowheads="1"/>
            </p:cNvSpPr>
            <p:nvPr/>
          </p:nvSpPr>
          <p:spPr bwMode="auto">
            <a:xfrm>
              <a:off x="3895053" y="5373216"/>
              <a:ext cx="1008112" cy="432048"/>
            </a:xfrm>
            <a:prstGeom prst="rect">
              <a:avLst/>
            </a:prstGeom>
            <a:grpFill/>
            <a:ln w="9525">
              <a:solidFill>
                <a:srgbClr val="FF00FF"/>
              </a:solidFill>
              <a:miter lim="800000"/>
              <a:headEnd/>
              <a:tailEnd/>
            </a:ln>
            <a:effectLst/>
          </p:spPr>
          <p:txBody>
            <a:bodyPr wrap="none" anchor="ctr"/>
            <a:lstStyle/>
            <a:p>
              <a:endParaRPr lang="zh-TW" altLang="en-US"/>
            </a:p>
          </p:txBody>
        </p:sp>
      </p:grpSp>
      <p:sp>
        <p:nvSpPr>
          <p:cNvPr id="36891" name="Text Box 27"/>
          <p:cNvSpPr txBox="1">
            <a:spLocks noChangeArrowheads="1"/>
          </p:cNvSpPr>
          <p:nvPr/>
        </p:nvSpPr>
        <p:spPr bwMode="auto">
          <a:xfrm>
            <a:off x="323850" y="1363663"/>
            <a:ext cx="8569325" cy="2800350"/>
          </a:xfrm>
          <a:prstGeom prst="rect">
            <a:avLst/>
          </a:prstGeom>
          <a:solidFill>
            <a:schemeClr val="bg2"/>
          </a:solidFill>
          <a:ln w="28575">
            <a:solidFill>
              <a:schemeClr val="tx1"/>
            </a:solidFill>
            <a:miter lim="800000"/>
            <a:headEnd/>
            <a:tailEnd/>
          </a:ln>
          <a:effectLst/>
        </p:spPr>
        <p:txBody>
          <a:bodyPr anchor="ctr">
            <a:spAutoFit/>
          </a:bodyPr>
          <a:lstStyle/>
          <a:p>
            <a:pPr eaLnBrk="0" hangingPunct="0"/>
            <a:r>
              <a:rPr kumimoji="0" lang="en-US" altLang="zh-TW" sz="4400">
                <a:effectLst>
                  <a:outerShdw blurRad="38100" dist="38100" dir="2700000" algn="tl">
                    <a:srgbClr val="000000"/>
                  </a:outerShdw>
                </a:effectLst>
              </a:rPr>
              <a:t>The probabilities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Y</a:t>
            </a:r>
            <a:r>
              <a:rPr kumimoji="0" lang="en-US" altLang="zh-TW" sz="4400">
                <a:effectLst>
                  <a:outerShdw blurRad="38100" dist="38100" dir="2700000" algn="tl">
                    <a:srgbClr val="000000"/>
                  </a:outerShdw>
                </a:effectLst>
              </a:rPr>
              <a:t>=3) = 0.05 and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Y</a:t>
            </a:r>
            <a:r>
              <a:rPr kumimoji="0" lang="en-US" altLang="zh-TW" sz="4400">
                <a:effectLst>
                  <a:outerShdw blurRad="38100" dist="38100" dir="2700000" algn="tl">
                    <a:srgbClr val="000000"/>
                  </a:outerShdw>
                </a:effectLst>
              </a:rPr>
              <a:t>=4) = 0.01 are calculated the same way. The distribution follows:</a:t>
            </a:r>
          </a:p>
        </p:txBody>
      </p:sp>
      <p:sp>
        <p:nvSpPr>
          <p:cNvPr id="36895" name="Rectangle 31"/>
          <p:cNvSpPr>
            <a:spLocks noGrp="1" noChangeArrowheads="1"/>
          </p:cNvSpPr>
          <p:nvPr>
            <p:ph type="title"/>
          </p:nvPr>
        </p:nvSpPr>
        <p:spPr>
          <a:xfrm>
            <a:off x="467544" y="260648"/>
            <a:ext cx="8280920" cy="1079847"/>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i="1" dirty="0">
                <a:latin typeface="Times New Roman" pitchFamily="18" charset="0"/>
                <a:cs typeface="Times New Roman" pitchFamily="18" charset="0"/>
              </a:rPr>
              <a:t>P</a:t>
            </a:r>
            <a:r>
              <a:rPr lang="en-US" altLang="zh-TW" dirty="0"/>
              <a:t>(</a:t>
            </a:r>
            <a:r>
              <a:rPr lang="en-US" altLang="zh-TW" i="1" dirty="0">
                <a:latin typeface="Times New Roman" pitchFamily="18" charset="0"/>
                <a:cs typeface="Times New Roman" pitchFamily="18" charset="0"/>
              </a:rPr>
              <a:t>X</a:t>
            </a:r>
            <a:r>
              <a:rPr lang="en-US" altLang="zh-TW" dirty="0"/>
              <a:t>+</a:t>
            </a:r>
            <a:r>
              <a:rPr lang="en-US" altLang="zh-TW" i="1" dirty="0">
                <a:latin typeface="Times New Roman" pitchFamily="18" charset="0"/>
                <a:cs typeface="Times New Roman" pitchFamily="18" charset="0"/>
              </a:rPr>
              <a:t>Y</a:t>
            </a:r>
            <a:r>
              <a:rPr lang="en-US" altLang="zh-TW" dirty="0"/>
              <a:t>)</a:t>
            </a:r>
          </a:p>
        </p:txBody>
      </p:sp>
      <p:grpSp>
        <p:nvGrpSpPr>
          <p:cNvPr id="36904" name="Group 40"/>
          <p:cNvGrpSpPr>
            <a:grpSpLocks/>
          </p:cNvGrpSpPr>
          <p:nvPr/>
        </p:nvGrpSpPr>
        <p:grpSpPr bwMode="auto">
          <a:xfrm>
            <a:off x="1043608" y="4869160"/>
            <a:ext cx="7416800" cy="1339850"/>
            <a:chOff x="476" y="4320"/>
            <a:chExt cx="4672" cy="844"/>
          </a:xfrm>
        </p:grpSpPr>
        <p:sp>
          <p:nvSpPr>
            <p:cNvPr id="36888" name="Text Box 24"/>
            <p:cNvSpPr txBox="1">
              <a:spLocks noChangeArrowheads="1"/>
            </p:cNvSpPr>
            <p:nvPr/>
          </p:nvSpPr>
          <p:spPr bwMode="auto">
            <a:xfrm>
              <a:off x="480" y="4320"/>
              <a:ext cx="4668" cy="844"/>
            </a:xfrm>
            <a:prstGeom prst="rect">
              <a:avLst/>
            </a:prstGeom>
            <a:solidFill>
              <a:schemeClr val="bg2"/>
            </a:solidFill>
            <a:ln w="28575">
              <a:solidFill>
                <a:schemeClr val="tx1"/>
              </a:solidFill>
              <a:miter lim="800000"/>
              <a:headEnd/>
              <a:tailEnd/>
            </a:ln>
            <a:effectLst>
              <a:outerShdw dist="35921" dir="2700000" algn="ctr" rotWithShape="0">
                <a:srgbClr val="000000"/>
              </a:outerShdw>
            </a:effectLst>
          </p:spPr>
          <p:txBody>
            <a:bodyPr anchor="ctr">
              <a:spAutoFit/>
            </a:bodyPr>
            <a:lstStyle/>
            <a:p>
              <a:pPr eaLnBrk="0" hangingPunct="0"/>
              <a:r>
                <a:rPr kumimoji="0" lang="en-US" altLang="zh-TW" sz="4000" i="1">
                  <a:effectLst>
                    <a:outerShdw blurRad="38100" dist="38100" dir="2700000" algn="tl">
                      <a:srgbClr val="000000"/>
                    </a:outerShdw>
                  </a:effectLst>
                  <a:latin typeface="Times New Roman" pitchFamily="18" charset="0"/>
                </a:rPr>
                <a:t>x</a:t>
              </a:r>
              <a:r>
                <a:rPr kumimoji="0" lang="en-US" altLang="zh-TW" sz="4000">
                  <a:effectLst>
                    <a:outerShdw blurRad="38100" dist="38100" dir="2700000" algn="tl">
                      <a:srgbClr val="000000"/>
                    </a:outerShdw>
                  </a:effectLst>
                </a:rPr>
                <a:t> + </a:t>
              </a:r>
              <a:r>
                <a:rPr kumimoji="0" lang="en-US" altLang="zh-TW" sz="4000" i="1">
                  <a:effectLst>
                    <a:outerShdw blurRad="38100" dist="38100" dir="2700000" algn="tl">
                      <a:srgbClr val="000000"/>
                    </a:outerShdw>
                  </a:effectLst>
                  <a:latin typeface="Times New Roman" pitchFamily="18" charset="0"/>
                </a:rPr>
                <a:t>y</a:t>
              </a:r>
              <a:r>
                <a:rPr kumimoji="0" lang="en-US" altLang="zh-TW" sz="4000">
                  <a:effectLst>
                    <a:outerShdw blurRad="38100" dist="38100" dir="2700000" algn="tl">
                      <a:srgbClr val="000000"/>
                    </a:outerShdw>
                  </a:effectLst>
                </a:rPr>
                <a:t>      0	  1	    2	     3	 4</a:t>
              </a:r>
            </a:p>
            <a:p>
              <a:pPr eaLnBrk="0" hangingPunct="0"/>
              <a:r>
                <a:rPr kumimoji="0" lang="en-US" altLang="zh-TW" sz="4000" i="1">
                  <a:effectLst>
                    <a:outerShdw blurRad="38100" dist="38100" dir="2700000" algn="tl">
                      <a:srgbClr val="000000"/>
                    </a:outerShdw>
                  </a:effectLst>
                  <a:latin typeface="Times New Roman" pitchFamily="18" charset="0"/>
                </a:rPr>
                <a:t>p</a:t>
              </a:r>
              <a:r>
                <a:rPr kumimoji="0" lang="en-US" altLang="zh-TW" sz="4000">
                  <a:effectLst>
                    <a:outerShdw blurRad="38100" dist="38100" dir="2700000" algn="tl">
                      <a:srgbClr val="000000"/>
                    </a:outerShdw>
                  </a:effectLst>
                </a:rPr>
                <a:t>(</a:t>
              </a:r>
              <a:r>
                <a:rPr kumimoji="0" lang="en-US" altLang="zh-TW" sz="4000" i="1">
                  <a:effectLst>
                    <a:outerShdw blurRad="38100" dist="38100" dir="2700000" algn="tl">
                      <a:srgbClr val="000000"/>
                    </a:outerShdw>
                  </a:effectLst>
                  <a:latin typeface="Times New Roman" pitchFamily="18" charset="0"/>
                </a:rPr>
                <a:t>x</a:t>
              </a:r>
              <a:r>
                <a:rPr kumimoji="0" lang="en-US" altLang="zh-TW" sz="4000">
                  <a:effectLst>
                    <a:outerShdw blurRad="38100" dist="38100" dir="2700000" algn="tl">
                      <a:srgbClr val="000000"/>
                    </a:outerShdw>
                  </a:effectLst>
                </a:rPr>
                <a:t>+</a:t>
              </a:r>
              <a:r>
                <a:rPr kumimoji="0" lang="en-US" altLang="zh-TW" sz="4000" i="1">
                  <a:effectLst>
                    <a:outerShdw blurRad="38100" dist="38100" dir="2700000" algn="tl">
                      <a:srgbClr val="000000"/>
                    </a:outerShdw>
                  </a:effectLst>
                  <a:latin typeface="Times New Roman" pitchFamily="18" charset="0"/>
                </a:rPr>
                <a:t>y</a:t>
              </a:r>
              <a:r>
                <a:rPr kumimoji="0" lang="en-US" altLang="zh-TW" sz="4000">
                  <a:effectLst>
                    <a:outerShdw blurRad="38100" dist="38100" dir="2700000" algn="tl">
                      <a:srgbClr val="000000"/>
                    </a:outerShdw>
                  </a:effectLst>
                </a:rPr>
                <a:t>)  .12	 .63	  .19   .05   .01 </a:t>
              </a:r>
            </a:p>
          </p:txBody>
        </p:sp>
        <p:sp>
          <p:nvSpPr>
            <p:cNvPr id="36889" name="Line 25"/>
            <p:cNvSpPr>
              <a:spLocks noChangeShapeType="1"/>
            </p:cNvSpPr>
            <p:nvPr/>
          </p:nvSpPr>
          <p:spPr bwMode="auto">
            <a:xfrm>
              <a:off x="476" y="4767"/>
              <a:ext cx="4672" cy="0"/>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36890" name="Line 26"/>
            <p:cNvSpPr>
              <a:spLocks noChangeShapeType="1"/>
            </p:cNvSpPr>
            <p:nvPr/>
          </p:nvSpPr>
          <p:spPr bwMode="auto">
            <a:xfrm flipH="1">
              <a:off x="1565" y="4320"/>
              <a:ext cx="0" cy="834"/>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grpSp>
    </p:spTree>
    <p:extLst>
      <p:ext uri="{BB962C8B-B14F-4D97-AF65-F5344CB8AC3E}">
        <p14:creationId xmlns:p14="http://schemas.microsoft.com/office/powerpoint/2010/main" val="36074699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ssolve">
                                      <p:cBhvr>
                                        <p:cTn id="7" dur="500"/>
                                        <p:tgtEl>
                                          <p:spTgt spid="3686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871"/>
                                        </p:tgtEl>
                                        <p:attrNameLst>
                                          <p:attrName>style.visibility</p:attrName>
                                        </p:attrNameLst>
                                      </p:cBhvr>
                                      <p:to>
                                        <p:strVal val="visible"/>
                                      </p:to>
                                    </p:set>
                                    <p:animEffect transition="in" filter="dissolve">
                                      <p:cBhvr>
                                        <p:cTn id="11" dur="500"/>
                                        <p:tgtEl>
                                          <p:spTgt spid="36871"/>
                                        </p:tgtEl>
                                      </p:cBhvr>
                                    </p:animEffect>
                                  </p:childTnLst>
                                  <p:subTnLst>
                                    <p:set>
                                      <p:cBhvr override="childStyle">
                                        <p:cTn dur="1" fill="hold" display="0" masterRel="nextClick" afterEffect="1"/>
                                        <p:tgtEl>
                                          <p:spTgt spid="3687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6867"/>
                                        </p:tgtEl>
                                        <p:attrNameLst>
                                          <p:attrName>style.visibility</p:attrName>
                                        </p:attrNameLst>
                                      </p:cBhvr>
                                      <p:to>
                                        <p:strVal val="visible"/>
                                      </p:to>
                                    </p:set>
                                    <p:animEffect transition="in" filter="dissolve">
                                      <p:cBhvr>
                                        <p:cTn id="16" dur="500"/>
                                        <p:tgtEl>
                                          <p:spTgt spid="36867"/>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dissolv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6866"/>
                                        </p:tgtEl>
                                        <p:attrNameLst>
                                          <p:attrName>style.visibility</p:attrName>
                                        </p:attrNameLst>
                                      </p:cBhvr>
                                      <p:to>
                                        <p:strVal val="visible"/>
                                      </p:to>
                                    </p:set>
                                    <p:animEffect transition="in" filter="dissolve">
                                      <p:cBhvr>
                                        <p:cTn id="25" dur="500"/>
                                        <p:tgtEl>
                                          <p:spTgt spid="36866"/>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dissolv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6891"/>
                                        </p:tgtEl>
                                        <p:attrNameLst>
                                          <p:attrName>style.visibility</p:attrName>
                                        </p:attrNameLst>
                                      </p:cBhvr>
                                      <p:to>
                                        <p:strVal val="visible"/>
                                      </p:to>
                                    </p:set>
                                    <p:animEffect transition="in" filter="box(in)">
                                      <p:cBhvr>
                                        <p:cTn id="34" dur="500"/>
                                        <p:tgtEl>
                                          <p:spTgt spid="36891"/>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36904"/>
                                        </p:tgtEl>
                                        <p:attrNameLst>
                                          <p:attrName>style.visibility</p:attrName>
                                        </p:attrNameLst>
                                      </p:cBhvr>
                                      <p:to>
                                        <p:strVal val="visible"/>
                                      </p:to>
                                    </p:set>
                                    <p:anim calcmode="lin" valueType="num">
                                      <p:cBhvr>
                                        <p:cTn id="39" dur="500" fill="hold"/>
                                        <p:tgtEl>
                                          <p:spTgt spid="36904"/>
                                        </p:tgtEl>
                                        <p:attrNameLst>
                                          <p:attrName>ppt_w</p:attrName>
                                        </p:attrNameLst>
                                      </p:cBhvr>
                                      <p:tavLst>
                                        <p:tav tm="0">
                                          <p:val>
                                            <p:fltVal val="0"/>
                                          </p:val>
                                        </p:tav>
                                        <p:tav tm="100000">
                                          <p:val>
                                            <p:strVal val="#ppt_w"/>
                                          </p:val>
                                        </p:tav>
                                      </p:tavLst>
                                    </p:anim>
                                    <p:anim calcmode="lin" valueType="num">
                                      <p:cBhvr>
                                        <p:cTn id="40" dur="500" fill="hold"/>
                                        <p:tgtEl>
                                          <p:spTgt spid="369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autoUpdateAnimBg="0"/>
      <p:bldP spid="36867" grpId="0" animBg="1" autoUpdateAnimBg="0"/>
      <p:bldP spid="36868" grpId="0" animBg="1" autoUpdateAnimBg="0"/>
      <p:bldP spid="36871" grpId="0" animBg="1"/>
      <p:bldP spid="3689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FAF56FD-9904-4CFD-875D-FACAC17F9A7C}" type="slidenum">
              <a:rPr kumimoji="1" lang="zh-TW" altLang="en-US">
                <a:effectLst>
                  <a:outerShdw blurRad="38100" dist="38100" dir="2700000" algn="tl">
                    <a:srgbClr val="000000"/>
                  </a:outerShdw>
                </a:effectLst>
                <a:ea typeface="華康細圓體" pitchFamily="49" charset="-120"/>
                <a:cs typeface="+mj-cs"/>
              </a:rPr>
              <a:pPr>
                <a:defRPr/>
              </a:pPr>
              <a:t>62</a:t>
            </a:fld>
            <a:endParaRPr kumimoji="1" lang="en-US" altLang="zh-TW">
              <a:effectLst>
                <a:outerShdw blurRad="38100" dist="38100" dir="2700000" algn="tl">
                  <a:srgbClr val="000000"/>
                </a:outerShdw>
              </a:effectLst>
              <a:ea typeface="華康細圓體" pitchFamily="49" charset="-120"/>
              <a:cs typeface="+mj-cs"/>
            </a:endParaRPr>
          </a:p>
        </p:txBody>
      </p:sp>
      <p:sp>
        <p:nvSpPr>
          <p:cNvPr id="56322" name="Rectangle 2"/>
          <p:cNvSpPr>
            <a:spLocks noGrp="1" noChangeArrowheads="1"/>
          </p:cNvSpPr>
          <p:nvPr>
            <p:ph type="title"/>
          </p:nvPr>
        </p:nvSpPr>
        <p:spPr>
          <a:xfrm>
            <a:off x="395288" y="260648"/>
            <a:ext cx="8353176" cy="168404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Expected </a:t>
            </a:r>
            <a:r>
              <a:rPr lang="en-US" altLang="zh-TW" dirty="0" smtClean="0"/>
              <a:t>Value </a:t>
            </a:r>
            <a:r>
              <a:rPr lang="en-US" altLang="zh-TW" dirty="0"/>
              <a:t>and Variance of </a:t>
            </a:r>
            <a:r>
              <a:rPr lang="en-US" altLang="zh-TW" i="1" dirty="0">
                <a:latin typeface="Times New Roman" pitchFamily="18" charset="0"/>
                <a:cs typeface="Times New Roman" pitchFamily="18" charset="0"/>
              </a:rPr>
              <a:t>X</a:t>
            </a:r>
            <a:r>
              <a:rPr lang="en-US" altLang="zh-TW" dirty="0"/>
              <a:t>+</a:t>
            </a:r>
            <a:r>
              <a:rPr lang="en-US" altLang="zh-TW" i="1" dirty="0">
                <a:latin typeface="Times New Roman" pitchFamily="18" charset="0"/>
                <a:cs typeface="Times New Roman" pitchFamily="18" charset="0"/>
              </a:rPr>
              <a:t>Y</a:t>
            </a:r>
            <a:endParaRPr lang="zh-TW" altLang="en-US" i="1" dirty="0">
              <a:latin typeface="Times New Roman" pitchFamily="18" charset="0"/>
              <a:cs typeface="Times New Roman" pitchFamily="18" charset="0"/>
            </a:endParaRPr>
          </a:p>
        </p:txBody>
      </p:sp>
      <p:sp>
        <p:nvSpPr>
          <p:cNvPr id="56323" name="Rectangle 3"/>
          <p:cNvSpPr>
            <a:spLocks noGrp="1" noChangeArrowheads="1"/>
          </p:cNvSpPr>
          <p:nvPr>
            <p:ph type="body" idx="1"/>
          </p:nvPr>
        </p:nvSpPr>
        <p:spPr>
          <a:xfrm>
            <a:off x="457200" y="2019300"/>
            <a:ext cx="8435975" cy="4433888"/>
          </a:xfrm>
        </p:spPr>
        <p:txBody>
          <a:bodyPr/>
          <a:lstStyle/>
          <a:p>
            <a:pPr>
              <a:buFont typeface="Wingdings" pitchFamily="2" charset="2"/>
              <a:buNone/>
            </a:pPr>
            <a:r>
              <a:rPr lang="en-US" altLang="zh-TW" sz="4800"/>
              <a:t>When the distribution of </a:t>
            </a:r>
            <a:r>
              <a:rPr lang="en-US" altLang="zh-TW" sz="4800" i="1">
                <a:latin typeface="Times New Roman" pitchFamily="18" charset="0"/>
              </a:rPr>
              <a:t>X</a:t>
            </a:r>
            <a:r>
              <a:rPr lang="en-US" altLang="zh-TW" sz="4800"/>
              <a:t>+</a:t>
            </a:r>
            <a:r>
              <a:rPr lang="en-US" altLang="zh-TW" sz="4800" i="1">
                <a:latin typeface="Times New Roman" pitchFamily="18" charset="0"/>
              </a:rPr>
              <a:t>Y</a:t>
            </a:r>
            <a:r>
              <a:rPr lang="en-US" altLang="zh-TW" sz="4800"/>
              <a:t> is known (see the previous example) we can calculate </a:t>
            </a:r>
            <a:r>
              <a:rPr lang="en-US" altLang="zh-TW" sz="4800" i="1">
                <a:latin typeface="Times New Roman" pitchFamily="18" charset="0"/>
              </a:rPr>
              <a:t>E</a:t>
            </a:r>
            <a:r>
              <a:rPr lang="en-US" altLang="zh-TW" sz="4800"/>
              <a:t>(</a:t>
            </a:r>
            <a:r>
              <a:rPr lang="en-US" altLang="zh-TW" sz="4800" i="1">
                <a:latin typeface="Times New Roman" pitchFamily="18" charset="0"/>
              </a:rPr>
              <a:t>X</a:t>
            </a:r>
            <a:r>
              <a:rPr lang="en-US" altLang="zh-TW" sz="4800"/>
              <a:t>+</a:t>
            </a:r>
            <a:r>
              <a:rPr lang="en-US" altLang="zh-TW" sz="4800" i="1">
                <a:latin typeface="Times New Roman" pitchFamily="18" charset="0"/>
              </a:rPr>
              <a:t>Y</a:t>
            </a:r>
            <a:r>
              <a:rPr lang="en-US" altLang="zh-TW" sz="4800"/>
              <a:t>) and </a:t>
            </a:r>
            <a:r>
              <a:rPr lang="en-US" altLang="zh-TW" sz="4800" i="1">
                <a:latin typeface="Times New Roman" pitchFamily="18" charset="0"/>
              </a:rPr>
              <a:t>Var</a:t>
            </a:r>
            <a:r>
              <a:rPr lang="en-US" altLang="zh-TW" sz="4800"/>
              <a:t>(</a:t>
            </a:r>
            <a:r>
              <a:rPr lang="en-US" altLang="zh-TW" sz="4800" i="1">
                <a:latin typeface="Times New Roman" pitchFamily="18" charset="0"/>
              </a:rPr>
              <a:t>X</a:t>
            </a:r>
            <a:r>
              <a:rPr lang="en-US" altLang="zh-TW" sz="4800"/>
              <a:t>+</a:t>
            </a:r>
            <a:r>
              <a:rPr lang="en-US" altLang="zh-TW" sz="4800" i="1">
                <a:latin typeface="Times New Roman" pitchFamily="18" charset="0"/>
              </a:rPr>
              <a:t>Y</a:t>
            </a:r>
            <a:r>
              <a:rPr lang="en-US" altLang="zh-TW" sz="4800"/>
              <a:t>) directly using their definitions.</a:t>
            </a:r>
            <a:endParaRPr lang="zh-TW" altLang="en-US" sz="4800"/>
          </a:p>
        </p:txBody>
      </p:sp>
    </p:spTree>
    <p:extLst>
      <p:ext uri="{BB962C8B-B14F-4D97-AF65-F5344CB8AC3E}">
        <p14:creationId xmlns:p14="http://schemas.microsoft.com/office/powerpoint/2010/main" val="2960676926"/>
      </p:ext>
    </p:extLst>
  </p:cSld>
  <p:clrMapOvr>
    <a:masterClrMapping/>
  </p:clrMapOvr>
  <p:transition>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1"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594DCD7-6E29-46AB-B0DF-EAA0EDAB9D34}" type="slidenum">
              <a:rPr kumimoji="1" lang="zh-TW" altLang="en-US">
                <a:effectLst>
                  <a:outerShdw blurRad="38100" dist="38100" dir="2700000" algn="tl">
                    <a:srgbClr val="000000"/>
                  </a:outerShdw>
                </a:effectLst>
                <a:ea typeface="華康細圓體" pitchFamily="49" charset="-120"/>
                <a:cs typeface="+mj-cs"/>
              </a:rPr>
              <a:pPr>
                <a:defRPr/>
              </a:pPr>
              <a:t>63</a:t>
            </a:fld>
            <a:endParaRPr kumimoji="1" lang="en-US" altLang="zh-TW">
              <a:effectLst>
                <a:outerShdw blurRad="38100" dist="38100" dir="2700000" algn="tl">
                  <a:srgbClr val="000000"/>
                </a:outerShdw>
              </a:effectLst>
              <a:ea typeface="華康細圓體" pitchFamily="49" charset="-120"/>
              <a:cs typeface="+mj-cs"/>
            </a:endParaRPr>
          </a:p>
        </p:txBody>
      </p:sp>
      <p:sp>
        <p:nvSpPr>
          <p:cNvPr id="57349" name="Rectangle 5"/>
          <p:cNvSpPr>
            <a:spLocks noGrp="1" noChangeArrowheads="1"/>
          </p:cNvSpPr>
          <p:nvPr>
            <p:ph type="body" idx="4294967295"/>
          </p:nvPr>
        </p:nvSpPr>
        <p:spPr>
          <a:xfrm>
            <a:off x="395288" y="2708275"/>
            <a:ext cx="8442325" cy="1677988"/>
          </a:xfrm>
        </p:spPr>
        <p:txBody>
          <a:bodyPr/>
          <a:lstStyle/>
          <a:p>
            <a:pPr>
              <a:buFont typeface="Wingdings" pitchFamily="2" charset="2"/>
              <a:buNone/>
            </a:pPr>
            <a:r>
              <a:rPr lang="en-US" altLang="zh-TW" sz="4800" i="1">
                <a:latin typeface="Times New Roman" pitchFamily="18" charset="0"/>
              </a:rPr>
              <a:t>E</a:t>
            </a:r>
            <a:r>
              <a:rPr lang="en-US" altLang="zh-TW" sz="4800"/>
              <a:t>(</a:t>
            </a:r>
            <a:r>
              <a:rPr lang="en-US" altLang="zh-TW" sz="4800" i="1">
                <a:latin typeface="Times New Roman" pitchFamily="18" charset="0"/>
              </a:rPr>
              <a:t>X</a:t>
            </a:r>
            <a:r>
              <a:rPr lang="en-US" altLang="zh-TW" sz="4800"/>
              <a:t>+</a:t>
            </a:r>
            <a:r>
              <a:rPr lang="en-US" altLang="zh-TW" sz="4800" i="1">
                <a:latin typeface="Times New Roman" pitchFamily="18" charset="0"/>
              </a:rPr>
              <a:t>Y</a:t>
            </a:r>
            <a:r>
              <a:rPr lang="en-US" altLang="zh-TW" sz="4800"/>
              <a:t>) = 0*.12 + 1*.63 + 2*.19 + 3*.05 + 4*.01 = 1.2</a:t>
            </a:r>
            <a:endParaRPr lang="zh-TW" altLang="en-US" sz="4800"/>
          </a:p>
        </p:txBody>
      </p:sp>
      <p:sp>
        <p:nvSpPr>
          <p:cNvPr id="57372" name="Rectangle 28"/>
          <p:cNvSpPr>
            <a:spLocks noChangeArrowheads="1"/>
          </p:cNvSpPr>
          <p:nvPr/>
        </p:nvSpPr>
        <p:spPr bwMode="auto">
          <a:xfrm>
            <a:off x="323850" y="4292600"/>
            <a:ext cx="8664575" cy="2089150"/>
          </a:xfrm>
          <a:prstGeom prst="rect">
            <a:avLst/>
          </a:prstGeom>
          <a:noFill/>
          <a:ln w="12700">
            <a:noFill/>
            <a:miter lim="800000"/>
            <a:headEnd/>
            <a:tailEnd/>
          </a:ln>
          <a:effectLst/>
        </p:spPr>
        <p:txBody>
          <a:bodyPr lIns="90488" tIns="44450" rIns="90488" bIns="44450"/>
          <a:lstStyle/>
          <a:p>
            <a:pPr eaLnBrk="0" hangingPunct="0"/>
            <a:r>
              <a:rPr kumimoji="0" lang="en-US" altLang="zh-TW" sz="4400" i="1" dirty="0" err="1">
                <a:effectLst>
                  <a:outerShdw blurRad="38100" dist="38100" dir="2700000" algn="tl">
                    <a:srgbClr val="000000"/>
                  </a:outerShdw>
                </a:effectLst>
                <a:latin typeface="Times New Roman" pitchFamily="18" charset="0"/>
              </a:rPr>
              <a:t>Var</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X</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Y</a:t>
            </a:r>
            <a:r>
              <a:rPr kumimoji="0" lang="en-US" altLang="zh-TW" sz="4400" dirty="0">
                <a:effectLst>
                  <a:outerShdw blurRad="38100" dist="38100" dir="2700000" algn="tl">
                    <a:srgbClr val="000000"/>
                  </a:outerShdw>
                </a:effectLst>
              </a:rPr>
              <a:t>) = 0</a:t>
            </a:r>
            <a:r>
              <a:rPr kumimoji="0" lang="en-US" altLang="zh-TW" sz="4400" baseline="30000" dirty="0">
                <a:effectLst>
                  <a:outerShdw blurRad="38100" dist="38100" dir="2700000" algn="tl">
                    <a:srgbClr val="000000"/>
                  </a:outerShdw>
                </a:effectLst>
              </a:rPr>
              <a:t>2</a:t>
            </a:r>
            <a:r>
              <a:rPr kumimoji="0" lang="en-US" altLang="zh-TW" sz="4400" dirty="0">
                <a:effectLst>
                  <a:outerShdw blurRad="38100" dist="38100" dir="2700000" algn="tl">
                    <a:srgbClr val="000000"/>
                  </a:outerShdw>
                </a:effectLst>
              </a:rPr>
              <a:t>*.12 + 1</a:t>
            </a:r>
            <a:r>
              <a:rPr kumimoji="0" lang="en-US" altLang="zh-TW" sz="4400" baseline="30000" dirty="0">
                <a:effectLst>
                  <a:outerShdw blurRad="38100" dist="38100" dir="2700000" algn="tl">
                    <a:srgbClr val="000000"/>
                  </a:outerShdw>
                </a:effectLst>
              </a:rPr>
              <a:t>2</a:t>
            </a:r>
            <a:r>
              <a:rPr kumimoji="0" lang="en-US" altLang="zh-TW" sz="4400" dirty="0">
                <a:effectLst>
                  <a:outerShdw blurRad="38100" dist="38100" dir="2700000" algn="tl">
                    <a:srgbClr val="000000"/>
                  </a:outerShdw>
                </a:effectLst>
              </a:rPr>
              <a:t>*.63 + 2</a:t>
            </a:r>
            <a:r>
              <a:rPr kumimoji="0" lang="en-US" altLang="zh-TW" sz="4400" baseline="30000" dirty="0">
                <a:effectLst>
                  <a:outerShdw blurRad="38100" dist="38100" dir="2700000" algn="tl">
                    <a:srgbClr val="000000"/>
                  </a:outerShdw>
                </a:effectLst>
              </a:rPr>
              <a:t>2</a:t>
            </a:r>
            <a:r>
              <a:rPr kumimoji="0" lang="en-US" altLang="zh-TW" sz="4400" dirty="0">
                <a:effectLst>
                  <a:outerShdw blurRad="38100" dist="38100" dir="2700000" algn="tl">
                    <a:srgbClr val="000000"/>
                  </a:outerShdw>
                </a:effectLst>
              </a:rPr>
              <a:t>*.19 + 3</a:t>
            </a:r>
            <a:r>
              <a:rPr kumimoji="0" lang="en-US" altLang="zh-TW" sz="4400" baseline="30000" dirty="0">
                <a:effectLst>
                  <a:outerShdw blurRad="38100" dist="38100" dir="2700000" algn="tl">
                    <a:srgbClr val="000000"/>
                  </a:outerShdw>
                </a:effectLst>
              </a:rPr>
              <a:t>2</a:t>
            </a:r>
            <a:r>
              <a:rPr kumimoji="0" lang="en-US" altLang="zh-TW" sz="4400" dirty="0">
                <a:effectLst>
                  <a:outerShdw blurRad="38100" dist="38100" dir="2700000" algn="tl">
                    <a:srgbClr val="000000"/>
                  </a:outerShdw>
                </a:effectLst>
              </a:rPr>
              <a:t>*.05 + 4</a:t>
            </a:r>
            <a:r>
              <a:rPr kumimoji="0" lang="en-US" altLang="zh-TW" sz="4400" baseline="30000" dirty="0">
                <a:effectLst>
                  <a:outerShdw blurRad="38100" dist="38100" dir="2700000" algn="tl">
                    <a:srgbClr val="000000"/>
                  </a:outerShdw>
                </a:effectLst>
              </a:rPr>
              <a:t>2</a:t>
            </a:r>
            <a:r>
              <a:rPr kumimoji="0" lang="en-US" altLang="zh-TW" sz="4400" dirty="0">
                <a:effectLst>
                  <a:outerShdw blurRad="38100" dist="38100" dir="2700000" algn="tl">
                    <a:srgbClr val="000000"/>
                  </a:outerShdw>
                </a:effectLst>
              </a:rPr>
              <a:t>*.01 </a:t>
            </a:r>
            <a:r>
              <a:rPr lang="en-US" altLang="zh-TW" sz="4400" dirty="0" smtClean="0">
                <a:effectLst>
                  <a:outerShdw blurRad="38100" dist="38100" dir="2700000" algn="tl">
                    <a:srgbClr val="000000">
                      <a:alpha val="43137"/>
                    </a:srgbClr>
                  </a:outerShdw>
                </a:effectLst>
                <a:latin typeface="Symbol" pitchFamily="18" charset="2"/>
              </a:rPr>
              <a:t>-</a:t>
            </a:r>
            <a:r>
              <a:rPr kumimoji="0" lang="en-US" altLang="zh-TW" sz="4400" dirty="0" smtClean="0">
                <a:effectLst>
                  <a:outerShdw blurRad="38100" dist="38100" dir="2700000" algn="tl">
                    <a:srgbClr val="000000"/>
                  </a:outerShdw>
                </a:effectLst>
              </a:rPr>
              <a:t> </a:t>
            </a:r>
            <a:r>
              <a:rPr kumimoji="0" lang="en-US" altLang="zh-TW" sz="4400" dirty="0">
                <a:effectLst>
                  <a:outerShdw blurRad="38100" dist="38100" dir="2700000" algn="tl">
                    <a:srgbClr val="000000"/>
                  </a:outerShdw>
                </a:effectLst>
              </a:rPr>
              <a:t>1.2</a:t>
            </a:r>
            <a:r>
              <a:rPr kumimoji="0" lang="en-US" altLang="zh-TW" sz="4400" baseline="30000" dirty="0">
                <a:effectLst>
                  <a:outerShdw blurRad="38100" dist="38100" dir="2700000" algn="tl">
                    <a:srgbClr val="000000"/>
                  </a:outerShdw>
                </a:effectLst>
              </a:rPr>
              <a:t>2 </a:t>
            </a:r>
            <a:r>
              <a:rPr kumimoji="0" lang="en-US" altLang="zh-TW" sz="4400" dirty="0">
                <a:effectLst>
                  <a:outerShdw blurRad="38100" dist="38100" dir="2700000" algn="tl">
                    <a:srgbClr val="000000"/>
                  </a:outerShdw>
                </a:effectLst>
              </a:rPr>
              <a:t>= 0.56</a:t>
            </a:r>
            <a:endParaRPr kumimoji="0" lang="zh-TW" altLang="en-US" sz="4400" dirty="0">
              <a:effectLst>
                <a:outerShdw blurRad="38100" dist="38100" dir="2700000" algn="tl">
                  <a:srgbClr val="000000"/>
                </a:outerShdw>
              </a:effectLst>
            </a:endParaRPr>
          </a:p>
        </p:txBody>
      </p:sp>
      <p:sp>
        <p:nvSpPr>
          <p:cNvPr id="57373" name="Rectangle 29"/>
          <p:cNvSpPr>
            <a:spLocks noGrp="1" noChangeArrowheads="1"/>
          </p:cNvSpPr>
          <p:nvPr>
            <p:ph type="title"/>
          </p:nvPr>
        </p:nvSpPr>
        <p:spPr>
          <a:xfrm>
            <a:off x="468313" y="260921"/>
            <a:ext cx="8389937" cy="100783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grpSp>
        <p:nvGrpSpPr>
          <p:cNvPr id="57374" name="Group 30"/>
          <p:cNvGrpSpPr>
            <a:grpSpLocks/>
          </p:cNvGrpSpPr>
          <p:nvPr/>
        </p:nvGrpSpPr>
        <p:grpSpPr bwMode="auto">
          <a:xfrm>
            <a:off x="1042988" y="1268413"/>
            <a:ext cx="7416800" cy="1339850"/>
            <a:chOff x="476" y="4320"/>
            <a:chExt cx="4672" cy="844"/>
          </a:xfrm>
        </p:grpSpPr>
        <p:sp>
          <p:nvSpPr>
            <p:cNvPr id="57375" name="Text Box 31"/>
            <p:cNvSpPr txBox="1">
              <a:spLocks noChangeArrowheads="1"/>
            </p:cNvSpPr>
            <p:nvPr/>
          </p:nvSpPr>
          <p:spPr bwMode="auto">
            <a:xfrm>
              <a:off x="480" y="4320"/>
              <a:ext cx="4668" cy="844"/>
            </a:xfrm>
            <a:prstGeom prst="rect">
              <a:avLst/>
            </a:prstGeom>
            <a:solidFill>
              <a:schemeClr val="bg2"/>
            </a:solidFill>
            <a:ln w="28575">
              <a:solidFill>
                <a:schemeClr val="tx1"/>
              </a:solidFill>
              <a:miter lim="800000"/>
              <a:headEnd/>
              <a:tailEnd/>
            </a:ln>
            <a:effectLst>
              <a:outerShdw dist="35921" dir="2700000" algn="ctr" rotWithShape="0">
                <a:srgbClr val="000000"/>
              </a:outerShdw>
            </a:effectLst>
          </p:spPr>
          <p:txBody>
            <a:bodyPr anchor="ctr">
              <a:spAutoFit/>
            </a:bodyPr>
            <a:lstStyle/>
            <a:p>
              <a:pPr eaLnBrk="0" hangingPunct="0"/>
              <a:r>
                <a:rPr kumimoji="0" lang="en-US" altLang="zh-TW" sz="4000" i="1">
                  <a:effectLst>
                    <a:outerShdw blurRad="38100" dist="38100" dir="2700000" algn="tl">
                      <a:srgbClr val="000000"/>
                    </a:outerShdw>
                  </a:effectLst>
                  <a:latin typeface="Times New Roman" pitchFamily="18" charset="0"/>
                </a:rPr>
                <a:t>x</a:t>
              </a:r>
              <a:r>
                <a:rPr kumimoji="0" lang="en-US" altLang="zh-TW" sz="4000">
                  <a:effectLst>
                    <a:outerShdw blurRad="38100" dist="38100" dir="2700000" algn="tl">
                      <a:srgbClr val="000000"/>
                    </a:outerShdw>
                  </a:effectLst>
                </a:rPr>
                <a:t> + </a:t>
              </a:r>
              <a:r>
                <a:rPr kumimoji="0" lang="en-US" altLang="zh-TW" sz="4000" i="1">
                  <a:effectLst>
                    <a:outerShdw blurRad="38100" dist="38100" dir="2700000" algn="tl">
                      <a:srgbClr val="000000"/>
                    </a:outerShdw>
                  </a:effectLst>
                  <a:latin typeface="Times New Roman" pitchFamily="18" charset="0"/>
                </a:rPr>
                <a:t>y</a:t>
              </a:r>
              <a:r>
                <a:rPr kumimoji="0" lang="en-US" altLang="zh-TW" sz="4000">
                  <a:effectLst>
                    <a:outerShdw blurRad="38100" dist="38100" dir="2700000" algn="tl">
                      <a:srgbClr val="000000"/>
                    </a:outerShdw>
                  </a:effectLst>
                </a:rPr>
                <a:t>      0	  1	    2	     3	 4</a:t>
              </a:r>
            </a:p>
            <a:p>
              <a:pPr eaLnBrk="0" hangingPunct="0"/>
              <a:r>
                <a:rPr kumimoji="0" lang="en-US" altLang="zh-TW" sz="4000" i="1">
                  <a:effectLst>
                    <a:outerShdw blurRad="38100" dist="38100" dir="2700000" algn="tl">
                      <a:srgbClr val="000000"/>
                    </a:outerShdw>
                  </a:effectLst>
                  <a:latin typeface="Times New Roman" pitchFamily="18" charset="0"/>
                </a:rPr>
                <a:t>p</a:t>
              </a:r>
              <a:r>
                <a:rPr kumimoji="0" lang="en-US" altLang="zh-TW" sz="4000">
                  <a:effectLst>
                    <a:outerShdw blurRad="38100" dist="38100" dir="2700000" algn="tl">
                      <a:srgbClr val="000000"/>
                    </a:outerShdw>
                  </a:effectLst>
                </a:rPr>
                <a:t>(</a:t>
              </a:r>
              <a:r>
                <a:rPr kumimoji="0" lang="en-US" altLang="zh-TW" sz="4000" i="1">
                  <a:effectLst>
                    <a:outerShdw blurRad="38100" dist="38100" dir="2700000" algn="tl">
                      <a:srgbClr val="000000"/>
                    </a:outerShdw>
                  </a:effectLst>
                  <a:latin typeface="Times New Roman" pitchFamily="18" charset="0"/>
                </a:rPr>
                <a:t>x</a:t>
              </a:r>
              <a:r>
                <a:rPr kumimoji="0" lang="en-US" altLang="zh-TW" sz="4000">
                  <a:effectLst>
                    <a:outerShdw blurRad="38100" dist="38100" dir="2700000" algn="tl">
                      <a:srgbClr val="000000"/>
                    </a:outerShdw>
                  </a:effectLst>
                </a:rPr>
                <a:t>+</a:t>
              </a:r>
              <a:r>
                <a:rPr kumimoji="0" lang="en-US" altLang="zh-TW" sz="4000" i="1">
                  <a:effectLst>
                    <a:outerShdw blurRad="38100" dist="38100" dir="2700000" algn="tl">
                      <a:srgbClr val="000000"/>
                    </a:outerShdw>
                  </a:effectLst>
                  <a:latin typeface="Times New Roman" pitchFamily="18" charset="0"/>
                </a:rPr>
                <a:t>y</a:t>
              </a:r>
              <a:r>
                <a:rPr kumimoji="0" lang="en-US" altLang="zh-TW" sz="4000">
                  <a:effectLst>
                    <a:outerShdw blurRad="38100" dist="38100" dir="2700000" algn="tl">
                      <a:srgbClr val="000000"/>
                    </a:outerShdw>
                  </a:effectLst>
                </a:rPr>
                <a:t>)  .12	 .63	  .19   .05   .01 </a:t>
              </a:r>
            </a:p>
          </p:txBody>
        </p:sp>
        <p:sp>
          <p:nvSpPr>
            <p:cNvPr id="57376" name="Line 32"/>
            <p:cNvSpPr>
              <a:spLocks noChangeShapeType="1"/>
            </p:cNvSpPr>
            <p:nvPr/>
          </p:nvSpPr>
          <p:spPr bwMode="auto">
            <a:xfrm>
              <a:off x="476" y="4767"/>
              <a:ext cx="4672" cy="0"/>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57377" name="Line 33"/>
            <p:cNvSpPr>
              <a:spLocks noChangeShapeType="1"/>
            </p:cNvSpPr>
            <p:nvPr/>
          </p:nvSpPr>
          <p:spPr bwMode="auto">
            <a:xfrm flipH="1">
              <a:off x="1565" y="4320"/>
              <a:ext cx="0" cy="834"/>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grpSp>
    </p:spTree>
    <p:extLst>
      <p:ext uri="{BB962C8B-B14F-4D97-AF65-F5344CB8AC3E}">
        <p14:creationId xmlns:p14="http://schemas.microsoft.com/office/powerpoint/2010/main" val="258594621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wipe(left)">
                                      <p:cBhvr>
                                        <p:cTn id="7" dur="500"/>
                                        <p:tgtEl>
                                          <p:spTgt spid="57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72"/>
                                        </p:tgtEl>
                                        <p:attrNameLst>
                                          <p:attrName>style.visibility</p:attrName>
                                        </p:attrNameLst>
                                      </p:cBhvr>
                                      <p:to>
                                        <p:strVal val="visible"/>
                                      </p:to>
                                    </p:set>
                                    <p:animEffect transition="in" filter="wipe(left)">
                                      <p:cBhvr>
                                        <p:cTn id="12" dur="500"/>
                                        <p:tgtEl>
                                          <p:spTgt spid="57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autoUpdateAnimBg="0"/>
      <p:bldP spid="5737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7C93B11-858C-4574-B12B-72E802F5F7E9}" type="slidenum">
              <a:rPr kumimoji="1" lang="zh-TW" altLang="en-US">
                <a:effectLst>
                  <a:outerShdw blurRad="38100" dist="38100" dir="2700000" algn="tl">
                    <a:srgbClr val="000000"/>
                  </a:outerShdw>
                </a:effectLst>
                <a:ea typeface="華康細圓體" pitchFamily="49" charset="-120"/>
                <a:cs typeface="+mj-cs"/>
              </a:rPr>
              <a:pPr>
                <a:defRPr/>
              </a:pPr>
              <a:t>64</a:t>
            </a:fld>
            <a:endParaRPr kumimoji="1" lang="en-US" altLang="zh-TW">
              <a:effectLst>
                <a:outerShdw blurRad="38100" dist="38100" dir="2700000" algn="tl">
                  <a:srgbClr val="000000"/>
                </a:outerShdw>
              </a:effectLst>
              <a:ea typeface="華康細圓體" pitchFamily="49" charset="-120"/>
              <a:cs typeface="+mj-cs"/>
            </a:endParaRPr>
          </a:p>
        </p:txBody>
      </p:sp>
      <p:sp>
        <p:nvSpPr>
          <p:cNvPr id="239618" name="Rectangle 2"/>
          <p:cNvSpPr>
            <a:spLocks noGrp="1" noChangeArrowheads="1"/>
          </p:cNvSpPr>
          <p:nvPr>
            <p:ph type="body" idx="1"/>
          </p:nvPr>
        </p:nvSpPr>
        <p:spPr>
          <a:xfrm>
            <a:off x="755650" y="2060575"/>
            <a:ext cx="8196263" cy="4343400"/>
          </a:xfrm>
        </p:spPr>
        <p:txBody>
          <a:bodyPr/>
          <a:lstStyle/>
          <a:p>
            <a:r>
              <a:rPr lang="en-US" altLang="zh-TW" i="1" dirty="0">
                <a:latin typeface="Times New Roman" pitchFamily="18" charset="0"/>
              </a:rPr>
              <a:t>E</a:t>
            </a:r>
            <a:r>
              <a:rPr lang="en-US" altLang="zh-TW" dirty="0"/>
              <a:t>(</a:t>
            </a:r>
            <a:r>
              <a:rPr lang="en-US" altLang="zh-TW" i="1" dirty="0">
                <a:latin typeface="Times New Roman" pitchFamily="18" charset="0"/>
              </a:rPr>
              <a:t>X</a:t>
            </a:r>
            <a:r>
              <a:rPr lang="en-US" altLang="zh-TW" dirty="0"/>
              <a:t>+</a:t>
            </a:r>
            <a:r>
              <a:rPr lang="en-US" altLang="zh-TW" i="1" dirty="0">
                <a:latin typeface="Times New Roman" pitchFamily="18" charset="0"/>
              </a:rPr>
              <a:t>Y</a:t>
            </a:r>
            <a:r>
              <a:rPr lang="en-US" altLang="zh-TW" dirty="0"/>
              <a:t>) = </a:t>
            </a:r>
            <a:r>
              <a:rPr lang="en-US" altLang="zh-TW" i="1" dirty="0">
                <a:latin typeface="Times New Roman" pitchFamily="18" charset="0"/>
              </a:rPr>
              <a:t>E</a:t>
            </a:r>
            <a:r>
              <a:rPr lang="en-US" altLang="zh-TW" dirty="0"/>
              <a:t>(</a:t>
            </a:r>
            <a:r>
              <a:rPr lang="en-US" altLang="zh-TW" i="1" dirty="0">
                <a:latin typeface="Times New Roman" pitchFamily="18" charset="0"/>
              </a:rPr>
              <a:t>X</a:t>
            </a:r>
            <a:r>
              <a:rPr lang="en-US" altLang="zh-TW" dirty="0"/>
              <a:t>) + </a:t>
            </a:r>
            <a:r>
              <a:rPr lang="en-US" altLang="zh-TW" i="1" dirty="0">
                <a:latin typeface="Times New Roman" pitchFamily="18" charset="0"/>
              </a:rPr>
              <a:t>E</a:t>
            </a:r>
            <a:r>
              <a:rPr lang="en-US" altLang="zh-TW" dirty="0"/>
              <a:t>(</a:t>
            </a:r>
            <a:r>
              <a:rPr lang="en-US" altLang="zh-TW" i="1" dirty="0">
                <a:latin typeface="Times New Roman" pitchFamily="18" charset="0"/>
              </a:rPr>
              <a:t>Y</a:t>
            </a:r>
            <a:r>
              <a:rPr lang="en-US" altLang="zh-TW" dirty="0" smtClean="0"/>
              <a:t>) </a:t>
            </a:r>
            <a:endParaRPr lang="en-US" altLang="zh-TW" dirty="0"/>
          </a:p>
          <a:p>
            <a:r>
              <a:rPr lang="en-US" altLang="zh-TW" i="1" dirty="0" err="1">
                <a:latin typeface="Times New Roman" pitchFamily="18" charset="0"/>
              </a:rPr>
              <a:t>Var</a:t>
            </a:r>
            <a:r>
              <a:rPr lang="en-US" altLang="zh-TW" dirty="0"/>
              <a:t>(</a:t>
            </a:r>
            <a:r>
              <a:rPr lang="en-US" altLang="zh-TW" i="1" dirty="0">
                <a:latin typeface="Times New Roman" pitchFamily="18" charset="0"/>
              </a:rPr>
              <a:t>X</a:t>
            </a:r>
            <a:r>
              <a:rPr lang="en-US" altLang="zh-TW" dirty="0"/>
              <a:t>+</a:t>
            </a:r>
            <a:r>
              <a:rPr lang="en-US" altLang="zh-TW" i="1" dirty="0">
                <a:latin typeface="Times New Roman" pitchFamily="18" charset="0"/>
              </a:rPr>
              <a:t>Y</a:t>
            </a:r>
            <a:r>
              <a:rPr lang="en-US" altLang="zh-TW" dirty="0"/>
              <a:t>) = </a:t>
            </a:r>
            <a:r>
              <a:rPr lang="en-US" altLang="zh-TW" i="1" dirty="0" err="1">
                <a:latin typeface="Times New Roman" pitchFamily="18" charset="0"/>
              </a:rPr>
              <a:t>Var</a:t>
            </a:r>
            <a:r>
              <a:rPr lang="en-US" altLang="zh-TW" dirty="0"/>
              <a:t>(</a:t>
            </a:r>
            <a:r>
              <a:rPr lang="en-US" altLang="zh-TW" i="1" dirty="0">
                <a:latin typeface="Times New Roman" pitchFamily="18" charset="0"/>
              </a:rPr>
              <a:t>X</a:t>
            </a:r>
            <a:r>
              <a:rPr lang="en-US" altLang="zh-TW" dirty="0"/>
              <a:t>) + </a:t>
            </a:r>
            <a:r>
              <a:rPr lang="en-US" altLang="zh-TW" i="1" dirty="0" err="1">
                <a:latin typeface="Times New Roman" pitchFamily="18" charset="0"/>
              </a:rPr>
              <a:t>Var</a:t>
            </a:r>
            <a:r>
              <a:rPr lang="en-US" altLang="zh-TW" dirty="0"/>
              <a:t>(</a:t>
            </a:r>
            <a:r>
              <a:rPr lang="en-US" altLang="zh-TW" i="1" dirty="0">
                <a:latin typeface="Times New Roman" pitchFamily="18" charset="0"/>
              </a:rPr>
              <a:t>Y</a:t>
            </a:r>
            <a:r>
              <a:rPr lang="en-US" altLang="zh-TW" dirty="0"/>
              <a:t>) + </a:t>
            </a:r>
            <a:r>
              <a:rPr lang="en-US" altLang="zh-TW" b="1" dirty="0">
                <a:solidFill>
                  <a:schemeClr val="folHlink"/>
                </a:solidFill>
              </a:rPr>
              <a:t>2</a:t>
            </a:r>
            <a:r>
              <a:rPr lang="en-US" altLang="zh-TW" i="1" dirty="0">
                <a:latin typeface="Times New Roman" pitchFamily="18" charset="0"/>
              </a:rPr>
              <a:t>COV</a:t>
            </a:r>
            <a:r>
              <a:rPr lang="en-US" altLang="zh-TW" dirty="0"/>
              <a:t>(</a:t>
            </a:r>
            <a:r>
              <a:rPr lang="en-US" altLang="zh-TW" i="1" dirty="0">
                <a:latin typeface="Times New Roman" pitchFamily="18" charset="0"/>
              </a:rPr>
              <a:t>X</a:t>
            </a:r>
            <a:r>
              <a:rPr lang="en-US" altLang="zh-TW" i="1" dirty="0"/>
              <a:t>,</a:t>
            </a:r>
            <a:r>
              <a:rPr lang="en-US" altLang="zh-TW" i="1" dirty="0">
                <a:latin typeface="Times New Roman" pitchFamily="18" charset="0"/>
              </a:rPr>
              <a:t>Y</a:t>
            </a:r>
            <a:r>
              <a:rPr lang="en-US" altLang="zh-TW" dirty="0"/>
              <a:t>) </a:t>
            </a:r>
          </a:p>
          <a:p>
            <a:pPr>
              <a:buFont typeface="Wingdings" pitchFamily="2" charset="2"/>
              <a:buNone/>
            </a:pPr>
            <a:r>
              <a:rPr lang="en-US" altLang="zh-TW" dirty="0"/>
              <a:t>When </a:t>
            </a:r>
            <a:r>
              <a:rPr lang="en-US" altLang="zh-TW" i="1" dirty="0">
                <a:latin typeface="Times New Roman" pitchFamily="18" charset="0"/>
              </a:rPr>
              <a:t>X</a:t>
            </a:r>
            <a:r>
              <a:rPr lang="en-US" altLang="zh-TW" dirty="0"/>
              <a:t> and </a:t>
            </a:r>
            <a:r>
              <a:rPr lang="en-US" altLang="zh-TW" i="1" dirty="0">
                <a:latin typeface="Times New Roman" pitchFamily="18" charset="0"/>
              </a:rPr>
              <a:t>Y</a:t>
            </a:r>
            <a:r>
              <a:rPr lang="en-US" altLang="zh-TW" dirty="0"/>
              <a:t> are independent  </a:t>
            </a:r>
            <a:r>
              <a:rPr lang="en-US" altLang="zh-TW" i="1" dirty="0">
                <a:latin typeface="Times New Roman" pitchFamily="18" charset="0"/>
              </a:rPr>
              <a:t>COV</a:t>
            </a:r>
            <a:r>
              <a:rPr lang="en-US" altLang="zh-TW" dirty="0"/>
              <a:t>(</a:t>
            </a:r>
            <a:r>
              <a:rPr lang="en-US" altLang="zh-TW" i="1" dirty="0">
                <a:latin typeface="Times New Roman" pitchFamily="18" charset="0"/>
              </a:rPr>
              <a:t>X</a:t>
            </a:r>
            <a:r>
              <a:rPr lang="en-US" altLang="zh-TW" dirty="0"/>
              <a:t>,</a:t>
            </a:r>
            <a:r>
              <a:rPr lang="en-US" altLang="zh-TW" i="1" dirty="0">
                <a:latin typeface="Times New Roman" pitchFamily="18" charset="0"/>
              </a:rPr>
              <a:t>Y</a:t>
            </a:r>
            <a:r>
              <a:rPr lang="en-US" altLang="zh-TW" dirty="0"/>
              <a:t>) = 0, and </a:t>
            </a:r>
            <a:r>
              <a:rPr lang="en-US" altLang="zh-TW" i="1" dirty="0" err="1">
                <a:latin typeface="Times New Roman" pitchFamily="18" charset="0"/>
              </a:rPr>
              <a:t>Var</a:t>
            </a:r>
            <a:r>
              <a:rPr lang="en-US" altLang="zh-TW" dirty="0"/>
              <a:t>(</a:t>
            </a:r>
            <a:r>
              <a:rPr lang="en-US" altLang="zh-TW" i="1" dirty="0">
                <a:latin typeface="Times New Roman" pitchFamily="18" charset="0"/>
              </a:rPr>
              <a:t>X</a:t>
            </a:r>
            <a:r>
              <a:rPr lang="en-US" altLang="zh-TW" dirty="0"/>
              <a:t>+</a:t>
            </a:r>
            <a:r>
              <a:rPr lang="en-US" altLang="zh-TW" i="1" dirty="0">
                <a:latin typeface="Times New Roman" pitchFamily="18" charset="0"/>
              </a:rPr>
              <a:t>Y</a:t>
            </a:r>
            <a:r>
              <a:rPr lang="en-US" altLang="zh-TW" dirty="0"/>
              <a:t>) = </a:t>
            </a:r>
            <a:r>
              <a:rPr lang="en-US" altLang="zh-TW" i="1" dirty="0" err="1">
                <a:latin typeface="Times New Roman" pitchFamily="18" charset="0"/>
              </a:rPr>
              <a:t>Var</a:t>
            </a:r>
            <a:r>
              <a:rPr lang="en-US" altLang="zh-TW" dirty="0"/>
              <a:t>(</a:t>
            </a:r>
            <a:r>
              <a:rPr lang="en-US" altLang="zh-TW" i="1" dirty="0">
                <a:latin typeface="Times New Roman" pitchFamily="18" charset="0"/>
              </a:rPr>
              <a:t>X</a:t>
            </a:r>
            <a:r>
              <a:rPr lang="en-US" altLang="zh-TW" dirty="0"/>
              <a:t>) + </a:t>
            </a:r>
            <a:r>
              <a:rPr lang="en-US" altLang="zh-TW" i="1" dirty="0" err="1">
                <a:latin typeface="Times New Roman" pitchFamily="18" charset="0"/>
              </a:rPr>
              <a:t>Var</a:t>
            </a:r>
            <a:r>
              <a:rPr lang="en-US" altLang="zh-TW" dirty="0"/>
              <a:t>(</a:t>
            </a:r>
            <a:r>
              <a:rPr lang="en-US" altLang="zh-TW" i="1" dirty="0">
                <a:latin typeface="Times New Roman" pitchFamily="18" charset="0"/>
              </a:rPr>
              <a:t>Y</a:t>
            </a:r>
            <a:r>
              <a:rPr lang="en-US" altLang="zh-TW" dirty="0"/>
              <a:t>).</a:t>
            </a:r>
          </a:p>
        </p:txBody>
      </p:sp>
      <p:sp>
        <p:nvSpPr>
          <p:cNvPr id="239619" name="Rectangle 3"/>
          <p:cNvSpPr>
            <a:spLocks noGrp="1" noChangeArrowheads="1"/>
          </p:cNvSpPr>
          <p:nvPr>
            <p:ph type="title"/>
          </p:nvPr>
        </p:nvSpPr>
        <p:spPr>
          <a:xfrm>
            <a:off x="304800" y="260648"/>
            <a:ext cx="8667750" cy="175432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The Expected Value and Variance of </a:t>
            </a:r>
            <a:r>
              <a:rPr lang="en-US" altLang="zh-TW" i="1" dirty="0">
                <a:latin typeface="Times New Roman" pitchFamily="18" charset="0"/>
                <a:cs typeface="Times New Roman" pitchFamily="18" charset="0"/>
              </a:rPr>
              <a:t>X</a:t>
            </a:r>
            <a:r>
              <a:rPr lang="en-US" altLang="zh-TW" dirty="0"/>
              <a:t>+</a:t>
            </a:r>
            <a:r>
              <a:rPr lang="en-US" altLang="zh-TW" i="1" dirty="0">
                <a:latin typeface="Times New Roman" pitchFamily="18" charset="0"/>
                <a:cs typeface="Times New Roman" pitchFamily="18" charset="0"/>
              </a:rPr>
              <a:t>Y</a:t>
            </a:r>
          </a:p>
        </p:txBody>
      </p:sp>
      <p:sp>
        <p:nvSpPr>
          <p:cNvPr id="2" name="文字方塊 1"/>
          <p:cNvSpPr txBox="1"/>
          <p:nvPr/>
        </p:nvSpPr>
        <p:spPr>
          <a:xfrm>
            <a:off x="755650" y="116632"/>
            <a:ext cx="7260233" cy="2862322"/>
          </a:xfrm>
          <a:prstGeom prst="rect">
            <a:avLst/>
          </a:prstGeom>
          <a:solidFill>
            <a:srgbClr val="221100"/>
          </a:solidFill>
          <a:ln>
            <a:solidFill>
              <a:schemeClr val="tx1"/>
            </a:solidFill>
          </a:ln>
        </p:spPr>
        <p:txBody>
          <a:bodyPr wrap="square" rtlCol="0">
            <a:spAutoFit/>
          </a:bodyPr>
          <a:lstStyle/>
          <a:p>
            <a:r>
              <a:rPr lang="en-US" altLang="zh-TW" sz="3600" i="1" dirty="0" err="1" smtClean="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Var</a:t>
            </a:r>
            <a:r>
              <a:rPr lang="en-US" altLang="zh-TW" sz="3600" dirty="0" smtClean="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X</a:t>
            </a:r>
            <a:r>
              <a:rPr lang="en-US" altLang="zh-TW" sz="3600" dirty="0" smtClean="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Y</a:t>
            </a:r>
            <a:r>
              <a:rPr lang="en-US" altLang="zh-TW" sz="3600" dirty="0" smtClean="0">
                <a:effectLst>
                  <a:outerShdw blurRad="38100" dist="38100" dir="2700000" algn="tl">
                    <a:srgbClr val="000000"/>
                  </a:outerShdw>
                </a:effectLst>
                <a:latin typeface="+mn-lt"/>
                <a:ea typeface="+mn-ea"/>
              </a:rPr>
              <a:t>) = </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E</a:t>
            </a:r>
            <a:r>
              <a:rPr lang="en-US" altLang="zh-TW" sz="3600" dirty="0" smtClean="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X</a:t>
            </a:r>
            <a:r>
              <a:rPr lang="en-US" altLang="zh-TW" sz="3600" dirty="0" smtClean="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Y</a:t>
            </a:r>
            <a:r>
              <a:rPr lang="en-US" altLang="zh-TW" sz="3600" dirty="0" smtClean="0">
                <a:effectLst>
                  <a:outerShdw blurRad="38100" dist="38100" dir="2700000" algn="tl">
                    <a:srgbClr val="000000"/>
                  </a:outerShdw>
                </a:effectLst>
                <a:latin typeface="+mn-lt"/>
                <a:ea typeface="+mn-ea"/>
              </a:rPr>
              <a:t>)</a:t>
            </a:r>
            <a:r>
              <a:rPr lang="en-US" altLang="zh-TW" sz="3600" i="1" baseline="30000"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2</a:t>
            </a:r>
            <a:r>
              <a:rPr lang="en-US" altLang="zh-TW" sz="3600" dirty="0" smtClean="0">
                <a:effectLst>
                  <a:outerShdw blurRad="38100" dist="38100" dir="2700000" algn="tl">
                    <a:srgbClr val="000000"/>
                  </a:outerShdw>
                </a:effectLst>
                <a:latin typeface="+mn-lt"/>
                <a:ea typeface="+mn-ea"/>
              </a:rPr>
              <a:t>] – [</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E</a:t>
            </a:r>
            <a:r>
              <a:rPr lang="en-US" altLang="zh-TW" sz="3600" dirty="0" smtClean="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X</a:t>
            </a:r>
            <a:r>
              <a:rPr lang="en-US" altLang="zh-TW" sz="3600" dirty="0" smtClean="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Y</a:t>
            </a:r>
            <a:r>
              <a:rPr lang="en-US" altLang="zh-TW" sz="3600" dirty="0" smtClean="0">
                <a:effectLst>
                  <a:outerShdw blurRad="38100" dist="38100" dir="2700000" algn="tl">
                    <a:srgbClr val="000000"/>
                  </a:outerShdw>
                </a:effectLst>
                <a:latin typeface="+mn-lt"/>
                <a:ea typeface="+mn-ea"/>
              </a:rPr>
              <a:t>)]</a:t>
            </a:r>
            <a:r>
              <a:rPr lang="en-US" altLang="zh-TW" sz="3600" i="1" baseline="30000" dirty="0" smtClean="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2</a:t>
            </a:r>
          </a:p>
          <a:p>
            <a:r>
              <a:rPr lang="en-US" altLang="zh-TW" sz="3600" dirty="0">
                <a:effectLst>
                  <a:outerShdw blurRad="38100" dist="38100" dir="2700000" algn="tl">
                    <a:srgbClr val="000000"/>
                  </a:outerShdw>
                </a:effectLst>
              </a:rPr>
              <a:t>= </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X</a:t>
            </a:r>
            <a:r>
              <a:rPr lang="en-US" altLang="zh-TW" sz="3600" i="1" baseline="30000"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2</a:t>
            </a:r>
            <a:r>
              <a:rPr lang="en-US" altLang="zh-TW" sz="3600" dirty="0" smtClean="0">
                <a:effectLst>
                  <a:outerShdw blurRad="38100" dist="38100" dir="2700000" algn="tl">
                    <a:srgbClr val="000000"/>
                  </a:outerShdw>
                </a:effectLst>
              </a:rPr>
              <a:t>+2</a:t>
            </a:r>
            <a:r>
              <a:rPr lang="en-US" altLang="zh-TW" sz="3600" i="1" dirty="0">
                <a:effectLst>
                  <a:outerShdw blurRad="38100" dist="38100" dir="2700000" algn="tl">
                    <a:srgbClr val="000000"/>
                  </a:outerShdw>
                </a:effectLst>
                <a:latin typeface="Times New Roman" panose="02020603050405020304" pitchFamily="18" charset="0"/>
                <a:ea typeface="+mn-ea"/>
                <a:cs typeface="Times New Roman" panose="02020603050405020304" pitchFamily="18" charset="0"/>
              </a:rPr>
              <a:t>XY</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Y</a:t>
            </a:r>
            <a:r>
              <a:rPr lang="en-US" altLang="zh-TW" sz="3600" i="1" baseline="30000"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2</a:t>
            </a:r>
            <a:r>
              <a:rPr lang="en-US" altLang="zh-TW" sz="3600" dirty="0">
                <a:effectLst>
                  <a:outerShdw blurRad="38100" dist="38100" dir="2700000" algn="tl">
                    <a:srgbClr val="000000"/>
                  </a:outerShdw>
                </a:effectLst>
              </a:rPr>
              <a:t>] – [</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X</a:t>
            </a:r>
            <a:r>
              <a:rPr lang="en-US" altLang="zh-TW" sz="3600" dirty="0" smtClean="0">
                <a:effectLst>
                  <a:outerShdw blurRad="38100" dist="38100" dir="2700000" algn="tl">
                    <a:srgbClr val="000000"/>
                  </a:outerShdw>
                </a:effectLst>
              </a:rPr>
              <a:t>)+</a:t>
            </a:r>
            <a:r>
              <a:rPr lang="en-US" altLang="zh-TW" sz="3600" i="1" dirty="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Y</a:t>
            </a:r>
            <a:r>
              <a:rPr lang="en-US" altLang="zh-TW" sz="3600" dirty="0">
                <a:effectLst>
                  <a:outerShdw blurRad="38100" dist="38100" dir="2700000" algn="tl">
                    <a:srgbClr val="000000"/>
                  </a:outerShdw>
                </a:effectLst>
              </a:rPr>
              <a:t>)]</a:t>
            </a:r>
            <a:r>
              <a:rPr lang="en-US" altLang="zh-TW" sz="3600" i="1" baseline="30000"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2</a:t>
            </a:r>
          </a:p>
          <a:p>
            <a:r>
              <a:rPr lang="en-US" altLang="zh-TW" sz="3600" dirty="0">
                <a:effectLst>
                  <a:outerShdw blurRad="38100" dist="38100" dir="2700000" algn="tl">
                    <a:srgbClr val="000000"/>
                  </a:outerShdw>
                </a:effectLst>
              </a:rPr>
              <a:t>= </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X</a:t>
            </a:r>
            <a:r>
              <a:rPr lang="en-US" altLang="zh-TW" sz="3600" i="1" baseline="30000"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2</a:t>
            </a:r>
            <a:r>
              <a:rPr lang="en-US" altLang="zh-TW" sz="3600" dirty="0" smtClean="0">
                <a:effectLst>
                  <a:outerShdw blurRad="38100" dist="38100" dir="2700000" algn="tl">
                    <a:srgbClr val="000000"/>
                  </a:outerShdw>
                </a:effectLst>
              </a:rPr>
              <a:t>] + 2</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XY</a:t>
            </a:r>
            <a:r>
              <a:rPr lang="en-US" altLang="zh-TW" sz="3600" dirty="0" smtClean="0">
                <a:effectLst>
                  <a:outerShdw blurRad="38100" dist="38100" dir="2700000" algn="tl">
                    <a:srgbClr val="000000"/>
                  </a:outerShdw>
                </a:effectLst>
              </a:rPr>
              <a:t>] + </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Y</a:t>
            </a:r>
            <a:r>
              <a:rPr lang="en-US" altLang="zh-TW" sz="3600" i="1" baseline="30000"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2</a:t>
            </a:r>
            <a:r>
              <a:rPr lang="en-US" altLang="zh-TW" sz="3600" dirty="0">
                <a:effectLst>
                  <a:outerShdw blurRad="38100" dist="38100" dir="2700000" algn="tl">
                    <a:srgbClr val="000000"/>
                  </a:outerShdw>
                </a:effectLst>
              </a:rPr>
              <a:t>] – [</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X</a:t>
            </a:r>
            <a:r>
              <a:rPr lang="en-US" altLang="zh-TW" sz="3600" dirty="0" smtClean="0">
                <a:effectLst>
                  <a:outerShdw blurRad="38100" dist="38100" dir="2700000" algn="tl">
                    <a:srgbClr val="000000"/>
                  </a:outerShdw>
                </a:effectLst>
              </a:rPr>
              <a:t>)]</a:t>
            </a:r>
            <a:r>
              <a:rPr lang="en-US" altLang="zh-TW" sz="3600" i="1" baseline="300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2 </a:t>
            </a:r>
            <a:r>
              <a:rPr lang="en-US" altLang="zh-TW" sz="3600" dirty="0">
                <a:effectLst>
                  <a:outerShdw blurRad="38100" dist="38100" dir="2700000" algn="tl">
                    <a:srgbClr val="000000"/>
                  </a:outerShdw>
                </a:effectLst>
              </a:rPr>
              <a:t>–</a:t>
            </a:r>
            <a:r>
              <a:rPr lang="en-US" altLang="zh-TW" sz="3600" dirty="0" smtClean="0">
                <a:effectLst>
                  <a:outerShdw blurRad="38100" dist="38100" dir="2700000" algn="tl">
                    <a:srgbClr val="000000"/>
                  </a:outerShdw>
                </a:effectLst>
              </a:rPr>
              <a:t> 2</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X</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Y</a:t>
            </a:r>
            <a:r>
              <a:rPr lang="en-US" altLang="zh-TW" sz="3600" dirty="0">
                <a:effectLst>
                  <a:outerShdw blurRad="38100" dist="38100" dir="2700000" algn="tl">
                    <a:srgbClr val="000000"/>
                  </a:outerShdw>
                </a:effectLst>
              </a:rPr>
              <a:t>]</a:t>
            </a:r>
            <a:r>
              <a:rPr lang="en-US" altLang="zh-TW" sz="3600" dirty="0" smtClean="0">
                <a:effectLst>
                  <a:outerShdw blurRad="38100" dist="38100" dir="2700000" algn="tl">
                    <a:srgbClr val="000000"/>
                  </a:outerShdw>
                </a:effectLst>
              </a:rPr>
              <a:t> – [</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E</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Y</a:t>
            </a:r>
            <a:r>
              <a:rPr lang="en-US" altLang="zh-TW" sz="3600" dirty="0">
                <a:effectLst>
                  <a:outerShdw blurRad="38100" dist="38100" dir="2700000" algn="tl">
                    <a:srgbClr val="000000"/>
                  </a:outerShdw>
                </a:effectLst>
              </a:rPr>
              <a:t>)]</a:t>
            </a:r>
            <a:r>
              <a:rPr lang="en-US" altLang="zh-TW" sz="3600" i="1" baseline="30000"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2</a:t>
            </a:r>
          </a:p>
          <a:p>
            <a:r>
              <a:rPr lang="en-US" altLang="zh-TW" sz="3600" dirty="0" smtClean="0">
                <a:effectLst>
                  <a:outerShdw blurRad="38100" dist="38100" dir="2700000" algn="tl">
                    <a:srgbClr val="000000"/>
                  </a:outerShdw>
                </a:effectLst>
              </a:rPr>
              <a:t>=</a:t>
            </a:r>
            <a:r>
              <a:rPr lang="en-US" altLang="zh-TW" sz="3600" i="1"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altLang="zh-TW" sz="3600" i="1" dirty="0" err="1"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Var</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X</a:t>
            </a:r>
            <a:r>
              <a:rPr lang="en-US" altLang="zh-TW" sz="3600" dirty="0" smtClean="0">
                <a:effectLst>
                  <a:outerShdw blurRad="38100" dist="38100" dir="2700000" algn="tl">
                    <a:srgbClr val="000000"/>
                  </a:outerShdw>
                </a:effectLst>
              </a:rPr>
              <a:t>) + </a:t>
            </a:r>
            <a:r>
              <a:rPr lang="en-US" altLang="zh-TW" sz="3600" i="1" dirty="0" err="1"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Var</a:t>
            </a:r>
            <a:r>
              <a:rPr lang="en-US" altLang="zh-TW" sz="3600" dirty="0" smtClean="0">
                <a:effectLst>
                  <a:outerShdw blurRad="38100" dist="38100" dir="2700000" algn="tl">
                    <a:srgbClr val="000000"/>
                  </a:outerShdw>
                </a:effectLst>
              </a:rPr>
              <a:t>(</a:t>
            </a:r>
            <a:r>
              <a:rPr lang="en-US" altLang="zh-TW" sz="3600"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Y</a:t>
            </a:r>
            <a:r>
              <a:rPr lang="en-US" altLang="zh-TW" sz="3600" dirty="0">
                <a:effectLst>
                  <a:outerShdw blurRad="38100" dist="38100" dir="2700000" algn="tl">
                    <a:srgbClr val="000000"/>
                  </a:outerShdw>
                </a:effectLst>
              </a:rPr>
              <a:t>) </a:t>
            </a:r>
            <a:r>
              <a:rPr lang="en-US" altLang="zh-TW" sz="3600" dirty="0">
                <a:effectLst>
                  <a:outerShdw blurRad="38100" dist="38100" dir="2700000" algn="tl">
                    <a:srgbClr val="000000"/>
                  </a:outerShdw>
                </a:effectLst>
              </a:rPr>
              <a:t>+ </a:t>
            </a:r>
            <a:r>
              <a:rPr lang="en-US" altLang="zh-TW" sz="3600" dirty="0" smtClean="0">
                <a:effectLst>
                  <a:outerShdw blurRad="38100" dist="38100" dir="2700000" algn="tl">
                    <a:srgbClr val="000000"/>
                  </a:outerShdw>
                </a:effectLst>
              </a:rPr>
              <a:t>2</a:t>
            </a:r>
            <a:r>
              <a:rPr lang="en-US" altLang="zh-TW" sz="3600" i="1" dirty="0" smtClean="0">
                <a:latin typeface="Times New Roman" pitchFamily="18" charset="0"/>
              </a:rPr>
              <a:t>COV</a:t>
            </a:r>
            <a:r>
              <a:rPr lang="en-US" altLang="zh-TW" sz="3600" dirty="0" smtClean="0"/>
              <a:t>(</a:t>
            </a:r>
            <a:r>
              <a:rPr lang="en-US" altLang="zh-TW" sz="3600" i="1" dirty="0" smtClean="0">
                <a:latin typeface="Times New Roman" pitchFamily="18" charset="0"/>
              </a:rPr>
              <a:t>X</a:t>
            </a:r>
            <a:r>
              <a:rPr lang="en-US" altLang="zh-TW" sz="3600" dirty="0" smtClean="0"/>
              <a:t>,</a:t>
            </a:r>
            <a:r>
              <a:rPr lang="en-US" altLang="zh-TW" sz="3600" i="1" dirty="0" smtClean="0">
                <a:latin typeface="Times New Roman" pitchFamily="18" charset="0"/>
              </a:rPr>
              <a:t>Y</a:t>
            </a:r>
            <a:r>
              <a:rPr lang="en-US" altLang="zh-TW" sz="3600" dirty="0"/>
              <a:t>)</a:t>
            </a:r>
            <a:endParaRPr lang="en-US" altLang="zh-TW" sz="3600" i="1" baseline="300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71663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72BBC6C-8201-44E8-8198-99D5B15F4502}" type="slidenum">
              <a:rPr kumimoji="1" lang="zh-TW" altLang="en-US">
                <a:effectLst>
                  <a:outerShdw blurRad="38100" dist="38100" dir="2700000" algn="tl">
                    <a:srgbClr val="000000"/>
                  </a:outerShdw>
                </a:effectLst>
                <a:ea typeface="華康細圓體" pitchFamily="49" charset="-120"/>
                <a:cs typeface="+mj-cs"/>
              </a:rPr>
              <a:pPr>
                <a:defRPr/>
              </a:pPr>
              <a:t>65</a:t>
            </a:fld>
            <a:endParaRPr kumimoji="1" lang="en-US" altLang="zh-TW">
              <a:effectLst>
                <a:outerShdw blurRad="38100" dist="38100" dir="2700000" algn="tl">
                  <a:srgbClr val="000000"/>
                </a:outerShdw>
              </a:effectLst>
              <a:ea typeface="華康細圓體" pitchFamily="49" charset="-120"/>
              <a:cs typeface="+mj-cs"/>
            </a:endParaRPr>
          </a:p>
        </p:txBody>
      </p:sp>
      <p:sp>
        <p:nvSpPr>
          <p:cNvPr id="58370" name="Rectangle 2"/>
          <p:cNvSpPr>
            <a:spLocks noGrp="1" noChangeArrowheads="1"/>
          </p:cNvSpPr>
          <p:nvPr>
            <p:ph type="title"/>
          </p:nvPr>
        </p:nvSpPr>
        <p:spPr>
          <a:xfrm>
            <a:off x="539552" y="260350"/>
            <a:ext cx="8208911"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In General</a:t>
            </a:r>
          </a:p>
        </p:txBody>
      </p:sp>
      <p:sp>
        <p:nvSpPr>
          <p:cNvPr id="58371" name="Rectangle 3"/>
          <p:cNvSpPr>
            <a:spLocks noGrp="1" noChangeArrowheads="1"/>
          </p:cNvSpPr>
          <p:nvPr>
            <p:ph type="body" idx="1"/>
          </p:nvPr>
        </p:nvSpPr>
        <p:spPr>
          <a:xfrm>
            <a:off x="669676" y="1218307"/>
            <a:ext cx="8078787" cy="4997450"/>
          </a:xfrm>
        </p:spPr>
        <p:txBody>
          <a:bodyPr/>
          <a:lstStyle/>
          <a:p>
            <a:r>
              <a:rPr lang="en-US" altLang="zh-TW" sz="4800" i="1" dirty="0">
                <a:latin typeface="Times New Roman" pitchFamily="18" charset="0"/>
              </a:rPr>
              <a:t>E</a:t>
            </a:r>
            <a:r>
              <a:rPr lang="en-US" altLang="zh-TW" sz="4800" dirty="0"/>
              <a:t>(</a:t>
            </a:r>
            <a:r>
              <a:rPr lang="en-US" altLang="zh-TW" sz="4800" i="1" dirty="0" err="1">
                <a:latin typeface="Times New Roman" pitchFamily="18" charset="0"/>
              </a:rPr>
              <a:t>aX</a:t>
            </a:r>
            <a:r>
              <a:rPr lang="en-US" altLang="zh-TW" sz="4800" dirty="0" err="1"/>
              <a:t>+</a:t>
            </a:r>
            <a:r>
              <a:rPr lang="en-US" altLang="zh-TW" sz="4800" i="1" dirty="0" err="1">
                <a:latin typeface="Times New Roman" pitchFamily="18" charset="0"/>
              </a:rPr>
              <a:t>bY</a:t>
            </a:r>
            <a:r>
              <a:rPr lang="en-US" altLang="zh-TW" sz="4800" dirty="0"/>
              <a:t>) = </a:t>
            </a:r>
            <a:r>
              <a:rPr lang="en-US" altLang="zh-TW" sz="4800" i="1" dirty="0" err="1" smtClean="0">
                <a:latin typeface="Times New Roman" pitchFamily="18" charset="0"/>
              </a:rPr>
              <a:t>aE</a:t>
            </a:r>
            <a:r>
              <a:rPr lang="en-US" altLang="zh-TW" sz="4800" dirty="0" smtClean="0"/>
              <a:t>(</a:t>
            </a:r>
            <a:r>
              <a:rPr lang="en-US" altLang="zh-TW" sz="4800" i="1" dirty="0" smtClean="0">
                <a:latin typeface="Times New Roman" pitchFamily="18" charset="0"/>
              </a:rPr>
              <a:t>X</a:t>
            </a:r>
            <a:r>
              <a:rPr lang="en-US" altLang="zh-TW" sz="4800" dirty="0"/>
              <a:t>) + </a:t>
            </a:r>
            <a:r>
              <a:rPr lang="en-US" altLang="zh-TW" sz="4800" i="1" dirty="0" err="1" smtClean="0">
                <a:latin typeface="Times New Roman" pitchFamily="18" charset="0"/>
              </a:rPr>
              <a:t>bE</a:t>
            </a:r>
            <a:r>
              <a:rPr lang="en-US" altLang="zh-TW" sz="4800" dirty="0" smtClean="0"/>
              <a:t>(</a:t>
            </a:r>
            <a:r>
              <a:rPr lang="en-US" altLang="zh-TW" sz="4800" i="1" dirty="0" smtClean="0">
                <a:latin typeface="Times New Roman" pitchFamily="18" charset="0"/>
              </a:rPr>
              <a:t>Y</a:t>
            </a:r>
            <a:r>
              <a:rPr lang="en-US" altLang="zh-TW" sz="4800" dirty="0"/>
              <a:t>) </a:t>
            </a:r>
          </a:p>
          <a:p>
            <a:r>
              <a:rPr lang="en-US" altLang="zh-TW" sz="4800" i="1" dirty="0" err="1">
                <a:latin typeface="Times New Roman" pitchFamily="18" charset="0"/>
              </a:rPr>
              <a:t>Var</a:t>
            </a:r>
            <a:r>
              <a:rPr lang="en-US" altLang="zh-TW" sz="4800" dirty="0"/>
              <a:t>(</a:t>
            </a:r>
            <a:r>
              <a:rPr lang="en-US" altLang="zh-TW" sz="4800" i="1" dirty="0" err="1">
                <a:latin typeface="Times New Roman" pitchFamily="18" charset="0"/>
              </a:rPr>
              <a:t>aX</a:t>
            </a:r>
            <a:r>
              <a:rPr lang="en-US" altLang="zh-TW" sz="4800" i="1" dirty="0">
                <a:latin typeface="Times New Roman" pitchFamily="18" charset="0"/>
              </a:rPr>
              <a:t> </a:t>
            </a:r>
            <a:r>
              <a:rPr lang="en-US" altLang="zh-TW" sz="4800" dirty="0"/>
              <a:t>+ </a:t>
            </a:r>
            <a:r>
              <a:rPr lang="en-US" altLang="zh-TW" sz="4800" i="1" dirty="0" err="1">
                <a:latin typeface="Times New Roman" pitchFamily="18" charset="0"/>
              </a:rPr>
              <a:t>bY</a:t>
            </a:r>
            <a:r>
              <a:rPr lang="en-US" altLang="zh-TW" sz="4800" dirty="0"/>
              <a:t>) </a:t>
            </a:r>
          </a:p>
          <a:p>
            <a:pPr>
              <a:buFont typeface="Wingdings" pitchFamily="2" charset="2"/>
              <a:buNone/>
            </a:pPr>
            <a:r>
              <a:rPr lang="en-US" altLang="zh-TW" sz="4800" dirty="0"/>
              <a:t>  = </a:t>
            </a:r>
            <a:r>
              <a:rPr lang="en-US" altLang="zh-TW" sz="4800" i="1" dirty="0" smtClean="0">
                <a:latin typeface="Times New Roman" pitchFamily="18" charset="0"/>
              </a:rPr>
              <a:t>a</a:t>
            </a:r>
            <a:r>
              <a:rPr lang="en-US" altLang="zh-TW" sz="4800" i="1" baseline="30000" dirty="0" smtClean="0">
                <a:latin typeface="Times New Roman" pitchFamily="18" charset="0"/>
              </a:rPr>
              <a:t>2</a:t>
            </a:r>
            <a:r>
              <a:rPr lang="en-US" altLang="zh-TW" sz="4800" i="1" dirty="0" smtClean="0">
                <a:latin typeface="Times New Roman" pitchFamily="18" charset="0"/>
              </a:rPr>
              <a:t>Var</a:t>
            </a:r>
            <a:r>
              <a:rPr lang="en-US" altLang="zh-TW" sz="4800" dirty="0" smtClean="0"/>
              <a:t>(</a:t>
            </a:r>
            <a:r>
              <a:rPr lang="en-US" altLang="zh-TW" sz="4800" i="1" dirty="0" smtClean="0">
                <a:latin typeface="Times New Roman" pitchFamily="18" charset="0"/>
              </a:rPr>
              <a:t>X</a:t>
            </a:r>
            <a:r>
              <a:rPr lang="en-US" altLang="zh-TW" sz="4800" dirty="0"/>
              <a:t>) + </a:t>
            </a:r>
            <a:r>
              <a:rPr lang="en-US" altLang="zh-TW" sz="4800" i="1" dirty="0" smtClean="0">
                <a:latin typeface="Times New Roman" pitchFamily="18" charset="0"/>
              </a:rPr>
              <a:t>b</a:t>
            </a:r>
            <a:r>
              <a:rPr lang="en-US" altLang="zh-TW" sz="4800" i="1" baseline="30000" dirty="0" smtClean="0">
                <a:latin typeface="Times New Roman" pitchFamily="18" charset="0"/>
              </a:rPr>
              <a:t>2</a:t>
            </a:r>
            <a:r>
              <a:rPr lang="en-US" altLang="zh-TW" sz="4800" i="1" dirty="0" smtClean="0">
                <a:latin typeface="Times New Roman" pitchFamily="18" charset="0"/>
              </a:rPr>
              <a:t>Var</a:t>
            </a:r>
            <a:r>
              <a:rPr lang="en-US" altLang="zh-TW" sz="4800" dirty="0" smtClean="0"/>
              <a:t>(</a:t>
            </a:r>
            <a:r>
              <a:rPr lang="en-US" altLang="zh-TW" sz="4800" i="1" dirty="0" smtClean="0">
                <a:latin typeface="Times New Roman" pitchFamily="18" charset="0"/>
              </a:rPr>
              <a:t>Y</a:t>
            </a:r>
            <a:r>
              <a:rPr lang="en-US" altLang="zh-TW" sz="4800" dirty="0"/>
              <a:t>) + </a:t>
            </a:r>
          </a:p>
          <a:p>
            <a:pPr>
              <a:buFont typeface="Wingdings" pitchFamily="2" charset="2"/>
              <a:buNone/>
            </a:pPr>
            <a:r>
              <a:rPr lang="en-US" altLang="zh-TW" sz="4800" dirty="0"/>
              <a:t>     </a:t>
            </a:r>
            <a:r>
              <a:rPr lang="en-US" altLang="zh-TW" sz="4800" b="1" dirty="0">
                <a:solidFill>
                  <a:schemeClr val="folHlink"/>
                </a:solidFill>
              </a:rPr>
              <a:t>2</a:t>
            </a:r>
            <a:r>
              <a:rPr lang="en-US" altLang="zh-TW" sz="4800" i="1" dirty="0">
                <a:solidFill>
                  <a:srgbClr val="FFFF00"/>
                </a:solidFill>
              </a:rPr>
              <a:t> </a:t>
            </a:r>
            <a:r>
              <a:rPr lang="en-US" altLang="zh-TW" sz="4800" i="1" dirty="0">
                <a:latin typeface="Times New Roman" pitchFamily="18" charset="0"/>
              </a:rPr>
              <a:t>ab COV</a:t>
            </a:r>
            <a:r>
              <a:rPr lang="en-US" altLang="zh-TW" sz="4800" dirty="0"/>
              <a:t>(</a:t>
            </a:r>
            <a:r>
              <a:rPr lang="en-US" altLang="zh-TW" sz="4800" i="1" dirty="0">
                <a:latin typeface="Times New Roman" pitchFamily="18" charset="0"/>
              </a:rPr>
              <a:t>X</a:t>
            </a:r>
            <a:r>
              <a:rPr lang="en-US" altLang="zh-TW" sz="4800" i="1" dirty="0"/>
              <a:t>,</a:t>
            </a:r>
            <a:r>
              <a:rPr lang="en-US" altLang="zh-TW" sz="4800" i="1" dirty="0">
                <a:latin typeface="Times New Roman" pitchFamily="18" charset="0"/>
              </a:rPr>
              <a:t>Y</a:t>
            </a:r>
            <a:r>
              <a:rPr lang="en-US" altLang="zh-TW" sz="4800" dirty="0"/>
              <a:t>) </a:t>
            </a:r>
          </a:p>
          <a:p>
            <a:pPr>
              <a:buFont typeface="Wingdings" pitchFamily="2" charset="2"/>
              <a:buNone/>
            </a:pPr>
            <a:r>
              <a:rPr lang="en-US" altLang="zh-TW" sz="4800" dirty="0"/>
              <a:t>  = </a:t>
            </a:r>
            <a:r>
              <a:rPr lang="en-US" altLang="zh-TW" sz="4800" i="1" dirty="0" smtClean="0">
                <a:latin typeface="Times New Roman" pitchFamily="18" charset="0"/>
              </a:rPr>
              <a:t>a</a:t>
            </a:r>
            <a:r>
              <a:rPr lang="en-US" altLang="zh-TW" sz="4800" i="1" baseline="30000" dirty="0" smtClean="0">
                <a:latin typeface="Times New Roman" pitchFamily="18" charset="0"/>
              </a:rPr>
              <a:t>2</a:t>
            </a:r>
            <a:r>
              <a:rPr lang="en-US" altLang="zh-TW" sz="4800" i="1" dirty="0" smtClean="0">
                <a:latin typeface="Times New Roman" pitchFamily="18" charset="0"/>
              </a:rPr>
              <a:t>Var</a:t>
            </a:r>
            <a:r>
              <a:rPr lang="en-US" altLang="zh-TW" sz="4800" dirty="0" smtClean="0"/>
              <a:t>(</a:t>
            </a:r>
            <a:r>
              <a:rPr lang="en-US" altLang="zh-TW" sz="4800" i="1" dirty="0" smtClean="0">
                <a:latin typeface="Times New Roman" pitchFamily="18" charset="0"/>
              </a:rPr>
              <a:t>X</a:t>
            </a:r>
            <a:r>
              <a:rPr lang="en-US" altLang="zh-TW" sz="4800" dirty="0"/>
              <a:t>) + </a:t>
            </a:r>
            <a:r>
              <a:rPr lang="en-US" altLang="zh-TW" sz="4800" i="1" dirty="0" smtClean="0">
                <a:latin typeface="Times New Roman" pitchFamily="18" charset="0"/>
              </a:rPr>
              <a:t>b</a:t>
            </a:r>
            <a:r>
              <a:rPr lang="en-US" altLang="zh-TW" sz="4800" i="1" baseline="30000" dirty="0" smtClean="0">
                <a:latin typeface="Times New Roman" pitchFamily="18" charset="0"/>
              </a:rPr>
              <a:t>2</a:t>
            </a:r>
            <a:r>
              <a:rPr lang="en-US" altLang="zh-TW" sz="4800" i="1" dirty="0" smtClean="0">
                <a:latin typeface="Times New Roman" pitchFamily="18" charset="0"/>
              </a:rPr>
              <a:t>Var</a:t>
            </a:r>
            <a:r>
              <a:rPr lang="en-US" altLang="zh-TW" sz="4800" dirty="0" smtClean="0"/>
              <a:t>(</a:t>
            </a:r>
            <a:r>
              <a:rPr lang="en-US" altLang="zh-TW" sz="4800" i="1" dirty="0" smtClean="0">
                <a:latin typeface="Times New Roman" pitchFamily="18" charset="0"/>
              </a:rPr>
              <a:t>Y</a:t>
            </a:r>
            <a:r>
              <a:rPr lang="en-US" altLang="zh-TW" sz="4800" dirty="0"/>
              <a:t>) + </a:t>
            </a:r>
          </a:p>
          <a:p>
            <a:pPr>
              <a:buFont typeface="Wingdings" pitchFamily="2" charset="2"/>
              <a:buNone/>
            </a:pPr>
            <a:r>
              <a:rPr lang="en-US" altLang="zh-TW" sz="4800" i="1" dirty="0">
                <a:solidFill>
                  <a:srgbClr val="FFFF00"/>
                </a:solidFill>
              </a:rPr>
              <a:t>     </a:t>
            </a:r>
            <a:r>
              <a:rPr lang="en-US" altLang="zh-TW" sz="4800" b="1" dirty="0">
                <a:solidFill>
                  <a:schemeClr val="folHlink"/>
                </a:solidFill>
              </a:rPr>
              <a:t>2 </a:t>
            </a:r>
            <a:r>
              <a:rPr lang="en-US" altLang="zh-TW" sz="4800" i="1" dirty="0">
                <a:latin typeface="Times New Roman" pitchFamily="18" charset="0"/>
              </a:rPr>
              <a:t>ab</a:t>
            </a:r>
            <a:r>
              <a:rPr lang="en-US" altLang="zh-TW" sz="4800" b="1" i="1" dirty="0">
                <a:solidFill>
                  <a:srgbClr val="FFFF00"/>
                </a:solidFill>
              </a:rPr>
              <a:t> </a:t>
            </a:r>
            <a:r>
              <a:rPr lang="en-US" altLang="zh-TW" sz="4800" dirty="0" err="1">
                <a:latin typeface="Symbol" pitchFamily="18" charset="2"/>
              </a:rPr>
              <a:t>rs</a:t>
            </a:r>
            <a:r>
              <a:rPr lang="en-US" altLang="zh-TW" sz="4800" i="1" baseline="-25000" dirty="0" err="1">
                <a:latin typeface="Times New Roman" pitchFamily="18" charset="0"/>
              </a:rPr>
              <a:t>x</a:t>
            </a:r>
            <a:r>
              <a:rPr lang="en-US" altLang="zh-TW" sz="4800" dirty="0" err="1">
                <a:latin typeface="Symbol" pitchFamily="18" charset="2"/>
              </a:rPr>
              <a:t>s</a:t>
            </a:r>
            <a:r>
              <a:rPr lang="en-US" altLang="zh-TW" sz="4800" i="1" baseline="-25000" dirty="0" err="1">
                <a:latin typeface="Times New Roman" pitchFamily="18" charset="0"/>
              </a:rPr>
              <a:t>y</a:t>
            </a:r>
            <a:r>
              <a:rPr lang="en-US" altLang="zh-TW" sz="4800" dirty="0"/>
              <a:t> </a:t>
            </a:r>
          </a:p>
        </p:txBody>
      </p:sp>
      <p:grpSp>
        <p:nvGrpSpPr>
          <p:cNvPr id="3" name="群組 2"/>
          <p:cNvGrpSpPr/>
          <p:nvPr/>
        </p:nvGrpSpPr>
        <p:grpSpPr>
          <a:xfrm>
            <a:off x="2843809" y="3748256"/>
            <a:ext cx="2952328" cy="2849096"/>
            <a:chOff x="2835027" y="3748256"/>
            <a:chExt cx="2592288" cy="2849096"/>
          </a:xfrm>
        </p:grpSpPr>
        <p:sp>
          <p:nvSpPr>
            <p:cNvPr id="2" name="橢圓 1"/>
            <p:cNvSpPr/>
            <p:nvPr/>
          </p:nvSpPr>
          <p:spPr bwMode="auto">
            <a:xfrm>
              <a:off x="2835027" y="3748256"/>
              <a:ext cx="2592288" cy="1008112"/>
            </a:xfrm>
            <a:prstGeom prst="ellipse">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7" name="橢圓 6"/>
            <p:cNvSpPr/>
            <p:nvPr/>
          </p:nvSpPr>
          <p:spPr bwMode="auto">
            <a:xfrm>
              <a:off x="2902802" y="5589240"/>
              <a:ext cx="1576114" cy="1008112"/>
            </a:xfrm>
            <a:prstGeom prst="ellipse">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Tahoma" pitchFamily="34" charset="0"/>
                <a:ea typeface="新細明體" pitchFamily="18" charset="-120"/>
              </a:endParaRPr>
            </a:p>
          </p:txBody>
        </p:sp>
      </p:grpSp>
    </p:spTree>
    <p:extLst>
      <p:ext uri="{BB962C8B-B14F-4D97-AF65-F5344CB8AC3E}">
        <p14:creationId xmlns:p14="http://schemas.microsoft.com/office/powerpoint/2010/main" val="161378188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6"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59F5CFC-17B1-4140-97E0-02AD0387578E}" type="slidenum">
              <a:rPr kumimoji="1" lang="zh-TW" altLang="en-US">
                <a:effectLst>
                  <a:outerShdw blurRad="38100" dist="38100" dir="2700000" algn="tl">
                    <a:srgbClr val="000000"/>
                  </a:outerShdw>
                </a:effectLst>
                <a:ea typeface="華康細圓體" pitchFamily="49" charset="-120"/>
                <a:cs typeface="+mj-cs"/>
              </a:rPr>
              <a:pPr>
                <a:defRPr/>
              </a:pPr>
              <a:t>66</a:t>
            </a:fld>
            <a:endParaRPr kumimoji="1" lang="en-US" altLang="zh-TW">
              <a:effectLst>
                <a:outerShdw blurRad="38100" dist="38100" dir="2700000" algn="tl">
                  <a:srgbClr val="000000"/>
                </a:outerShdw>
              </a:effectLst>
              <a:ea typeface="華康細圓體" pitchFamily="49" charset="-120"/>
              <a:cs typeface="+mj-cs"/>
            </a:endParaRPr>
          </a:p>
        </p:txBody>
      </p:sp>
      <p:sp>
        <p:nvSpPr>
          <p:cNvPr id="62466" name="Rectangle 2"/>
          <p:cNvSpPr>
            <a:spLocks noGrp="1" noChangeArrowheads="1"/>
          </p:cNvSpPr>
          <p:nvPr>
            <p:ph type="body" idx="4294967295"/>
          </p:nvPr>
        </p:nvSpPr>
        <p:spPr>
          <a:xfrm>
            <a:off x="323850" y="4005263"/>
            <a:ext cx="8489950" cy="2514600"/>
          </a:xfrm>
        </p:spPr>
        <p:txBody>
          <a:bodyPr/>
          <a:lstStyle/>
          <a:p>
            <a:pPr>
              <a:buFont typeface="Wingdings" pitchFamily="2" charset="2"/>
              <a:buNone/>
            </a:pPr>
            <a:r>
              <a:rPr lang="en-US" altLang="zh-TW" i="1" dirty="0" err="1">
                <a:latin typeface="Times New Roman" pitchFamily="18" charset="0"/>
              </a:rPr>
              <a:t>Var</a:t>
            </a:r>
            <a:r>
              <a:rPr lang="en-US" altLang="zh-TW" dirty="0"/>
              <a:t>(</a:t>
            </a:r>
            <a:r>
              <a:rPr lang="en-US" altLang="zh-TW" i="1" dirty="0">
                <a:latin typeface="Times New Roman" pitchFamily="18" charset="0"/>
              </a:rPr>
              <a:t>X</a:t>
            </a:r>
            <a:r>
              <a:rPr lang="en-US" altLang="zh-TW" dirty="0"/>
              <a:t>+</a:t>
            </a:r>
            <a:r>
              <a:rPr lang="en-US" altLang="zh-TW" i="1" dirty="0">
                <a:latin typeface="Times New Roman" pitchFamily="18" charset="0"/>
              </a:rPr>
              <a:t>Y</a:t>
            </a:r>
            <a:r>
              <a:rPr lang="en-US" altLang="zh-TW" dirty="0"/>
              <a:t>) </a:t>
            </a:r>
          </a:p>
          <a:p>
            <a:pPr>
              <a:buFont typeface="Wingdings" pitchFamily="2" charset="2"/>
              <a:buNone/>
            </a:pPr>
            <a:r>
              <a:rPr lang="en-US" altLang="zh-TW" dirty="0"/>
              <a:t>= </a:t>
            </a:r>
            <a:r>
              <a:rPr lang="en-US" altLang="zh-TW" i="1" dirty="0" err="1">
                <a:latin typeface="Times New Roman" pitchFamily="18" charset="0"/>
              </a:rPr>
              <a:t>Var</a:t>
            </a:r>
            <a:r>
              <a:rPr lang="en-US" altLang="zh-TW" dirty="0"/>
              <a:t>(</a:t>
            </a:r>
            <a:r>
              <a:rPr lang="en-US" altLang="zh-TW" i="1" dirty="0">
                <a:latin typeface="Times New Roman" pitchFamily="18" charset="0"/>
              </a:rPr>
              <a:t>X</a:t>
            </a:r>
            <a:r>
              <a:rPr lang="en-US" altLang="zh-TW" dirty="0"/>
              <a:t>) + </a:t>
            </a:r>
            <a:r>
              <a:rPr lang="en-US" altLang="zh-TW" i="1" dirty="0" err="1">
                <a:latin typeface="Times New Roman" pitchFamily="18" charset="0"/>
              </a:rPr>
              <a:t>Var</a:t>
            </a:r>
            <a:r>
              <a:rPr lang="en-US" altLang="zh-TW" dirty="0"/>
              <a:t>(</a:t>
            </a:r>
            <a:r>
              <a:rPr lang="en-US" altLang="zh-TW" i="1" dirty="0">
                <a:latin typeface="Times New Roman" pitchFamily="18" charset="0"/>
              </a:rPr>
              <a:t>Y</a:t>
            </a:r>
            <a:r>
              <a:rPr lang="en-US" altLang="zh-TW" dirty="0"/>
              <a:t>) + 2</a:t>
            </a:r>
            <a:r>
              <a:rPr lang="en-US" altLang="zh-TW" i="1" dirty="0"/>
              <a:t> </a:t>
            </a:r>
            <a:r>
              <a:rPr lang="en-US" altLang="zh-TW" i="1" dirty="0">
                <a:latin typeface="Times New Roman" pitchFamily="18" charset="0"/>
              </a:rPr>
              <a:t>COV</a:t>
            </a:r>
            <a:r>
              <a:rPr lang="en-US" altLang="zh-TW" dirty="0"/>
              <a:t>(</a:t>
            </a:r>
            <a:r>
              <a:rPr lang="en-US" altLang="zh-TW" i="1" dirty="0">
                <a:latin typeface="Times New Roman" pitchFamily="18" charset="0"/>
              </a:rPr>
              <a:t>X</a:t>
            </a:r>
            <a:r>
              <a:rPr lang="en-US" altLang="zh-TW" i="1" dirty="0"/>
              <a:t>,</a:t>
            </a:r>
            <a:r>
              <a:rPr lang="en-US" altLang="zh-TW" i="1" dirty="0">
                <a:latin typeface="Times New Roman" pitchFamily="18" charset="0"/>
              </a:rPr>
              <a:t>Y</a:t>
            </a:r>
            <a:r>
              <a:rPr lang="en-US" altLang="zh-TW" dirty="0"/>
              <a:t>) </a:t>
            </a:r>
          </a:p>
          <a:p>
            <a:pPr>
              <a:buNone/>
            </a:pPr>
            <a:r>
              <a:rPr lang="en-US" altLang="zh-TW" dirty="0"/>
              <a:t>= 0.41 + 0.45</a:t>
            </a:r>
            <a:r>
              <a:rPr lang="en-US" altLang="zh-TW" i="1" dirty="0"/>
              <a:t> </a:t>
            </a:r>
            <a:r>
              <a:rPr lang="en-US" altLang="zh-TW" dirty="0"/>
              <a:t>+ </a:t>
            </a:r>
            <a:r>
              <a:rPr lang="en-US" altLang="zh-TW" dirty="0" smtClean="0"/>
              <a:t>2(</a:t>
            </a:r>
            <a:r>
              <a:rPr lang="en-US" altLang="zh-TW" dirty="0" smtClean="0">
                <a:effectLst>
                  <a:outerShdw blurRad="38100" dist="38100" dir="2700000" algn="tl">
                    <a:srgbClr val="000000">
                      <a:alpha val="43137"/>
                    </a:srgbClr>
                  </a:outerShdw>
                </a:effectLst>
                <a:latin typeface="Symbol" pitchFamily="18" charset="2"/>
              </a:rPr>
              <a:t>-</a:t>
            </a:r>
            <a:r>
              <a:rPr lang="en-US" altLang="zh-TW" dirty="0" smtClean="0"/>
              <a:t>0.15</a:t>
            </a:r>
            <a:r>
              <a:rPr lang="en-US" altLang="zh-TW" dirty="0"/>
              <a:t>) = 0.56</a:t>
            </a:r>
          </a:p>
        </p:txBody>
      </p:sp>
      <p:sp>
        <p:nvSpPr>
          <p:cNvPr id="62476" name="AutoShape 12"/>
          <p:cNvSpPr>
            <a:spLocks noChangeArrowheads="1"/>
          </p:cNvSpPr>
          <p:nvPr/>
        </p:nvSpPr>
        <p:spPr bwMode="auto">
          <a:xfrm>
            <a:off x="5271120" y="2276872"/>
            <a:ext cx="525016" cy="1143000"/>
          </a:xfrm>
          <a:prstGeom prst="rightArrow">
            <a:avLst>
              <a:gd name="adj1" fmla="val 50000"/>
              <a:gd name="adj2" fmla="val 25000"/>
            </a:avLst>
          </a:prstGeom>
          <a:solidFill>
            <a:schemeClr val="accent1"/>
          </a:solidFill>
          <a:ln w="12700">
            <a:solidFill>
              <a:schemeClr val="tx1"/>
            </a:solidFill>
            <a:miter lim="800000"/>
            <a:headEnd/>
            <a:tailEnd/>
          </a:ln>
          <a:effectLst>
            <a:outerShdw blurRad="50800" dist="50800" dir="5400000" algn="ctr" rotWithShape="0">
              <a:schemeClr val="accent4">
                <a:lumMod val="10000"/>
              </a:schemeClr>
            </a:outerShdw>
          </a:effectLst>
        </p:spPr>
        <p:txBody>
          <a:bodyPr wrap="none" anchor="ctr"/>
          <a:lstStyle/>
          <a:p>
            <a:endParaRPr lang="zh-TW" altLang="en-US"/>
          </a:p>
        </p:txBody>
      </p:sp>
      <p:sp>
        <p:nvSpPr>
          <p:cNvPr id="62477" name="Text Box 13"/>
          <p:cNvSpPr txBox="1">
            <a:spLocks noChangeArrowheads="1"/>
          </p:cNvSpPr>
          <p:nvPr/>
        </p:nvSpPr>
        <p:spPr bwMode="auto">
          <a:xfrm>
            <a:off x="5739829" y="1600200"/>
            <a:ext cx="3368675" cy="2308324"/>
          </a:xfrm>
          <a:prstGeom prst="rect">
            <a:avLst/>
          </a:prstGeom>
          <a:noFill/>
          <a:ln w="12700">
            <a:noFill/>
            <a:miter lim="800000"/>
            <a:headEnd/>
            <a:tailEnd/>
          </a:ln>
          <a:effectLst/>
        </p:spPr>
        <p:txBody>
          <a:bodyPr>
            <a:spAutoFit/>
          </a:bodyPr>
          <a:lstStyle/>
          <a:p>
            <a:r>
              <a:rPr lang="en-US" altLang="zh-TW" sz="3600" i="1" dirty="0">
                <a:effectLst>
                  <a:outerShdw blurRad="38100" dist="38100" dir="2700000" algn="tl">
                    <a:srgbClr val="000000"/>
                  </a:outerShdw>
                </a:effectLst>
                <a:latin typeface="Times New Roman" pitchFamily="18" charset="0"/>
              </a:rPr>
              <a:t>COV</a:t>
            </a:r>
            <a:r>
              <a:rPr lang="en-US" altLang="zh-TW" sz="3600" dirty="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itchFamily="18" charset="0"/>
              </a:rPr>
              <a:t>X,Y</a:t>
            </a:r>
            <a:r>
              <a:rPr lang="en-US" altLang="zh-TW" sz="3600" dirty="0" smtClean="0">
                <a:effectLst>
                  <a:outerShdw blurRad="38100" dist="38100" dir="2700000" algn="tl">
                    <a:srgbClr val="000000"/>
                  </a:outerShdw>
                </a:effectLst>
                <a:latin typeface="+mn-lt"/>
                <a:ea typeface="+mn-ea"/>
              </a:rPr>
              <a:t>)=</a:t>
            </a:r>
            <a:r>
              <a:rPr lang="en-US" altLang="zh-TW" sz="3600" dirty="0" smtClean="0">
                <a:effectLst>
                  <a:outerShdw blurRad="38100" dist="38100" dir="2700000" algn="tl">
                    <a:srgbClr val="000000"/>
                  </a:outerShdw>
                </a:effectLst>
                <a:latin typeface="Times New Roman" pitchFamily="18" charset="0"/>
              </a:rPr>
              <a:t> </a:t>
            </a:r>
            <a:r>
              <a:rPr lang="en-US" altLang="zh-TW" sz="3600" dirty="0" smtClean="0">
                <a:effectLst>
                  <a:outerShdw blurRad="38100" dist="38100" dir="2700000" algn="tl">
                    <a:srgbClr val="000000">
                      <a:alpha val="43137"/>
                    </a:srgbClr>
                  </a:outerShdw>
                </a:effectLst>
                <a:latin typeface="Symbol" pitchFamily="18" charset="2"/>
              </a:rPr>
              <a:t>-</a:t>
            </a:r>
            <a:r>
              <a:rPr lang="en-US" altLang="zh-TW" sz="3600" i="1" dirty="0" smtClean="0">
                <a:effectLst>
                  <a:outerShdw blurRad="38100" dist="38100" dir="2700000" algn="tl">
                    <a:srgbClr val="000000"/>
                  </a:outerShdw>
                </a:effectLst>
                <a:latin typeface="Times New Roman" pitchFamily="18" charset="0"/>
              </a:rPr>
              <a:t>.</a:t>
            </a:r>
            <a:r>
              <a:rPr lang="en-US" altLang="zh-TW" sz="3600" i="1" dirty="0">
                <a:effectLst>
                  <a:outerShdw blurRad="38100" dist="38100" dir="2700000" algn="tl">
                    <a:srgbClr val="000000"/>
                  </a:outerShdw>
                </a:effectLst>
                <a:latin typeface="Times New Roman" pitchFamily="18" charset="0"/>
              </a:rPr>
              <a:t>15</a:t>
            </a:r>
            <a:endParaRPr lang="en-US" altLang="zh-TW" sz="3600" dirty="0">
              <a:effectLst>
                <a:outerShdw blurRad="38100" dist="38100" dir="2700000" algn="tl">
                  <a:srgbClr val="000000"/>
                </a:outerShdw>
              </a:effectLst>
              <a:latin typeface="Times New Roman" pitchFamily="18" charset="0"/>
            </a:endParaRPr>
          </a:p>
          <a:p>
            <a:r>
              <a:rPr lang="en-US" altLang="zh-TW" sz="3600" dirty="0">
                <a:effectLst>
                  <a:outerShdw blurRad="38100" dist="38100" dir="2700000" algn="tl">
                    <a:srgbClr val="000000"/>
                  </a:outerShdw>
                </a:effectLst>
                <a:latin typeface="Symbol" pitchFamily="18" charset="2"/>
              </a:rPr>
              <a:t>r</a:t>
            </a:r>
            <a:r>
              <a:rPr lang="en-US" altLang="zh-TW" sz="3600" dirty="0">
                <a:effectLst>
                  <a:outerShdw blurRad="38100" dist="38100" dir="2700000" algn="tl">
                    <a:srgbClr val="000000"/>
                  </a:outerShdw>
                </a:effectLst>
                <a:latin typeface="Times New Roman" pitchFamily="18" charset="0"/>
              </a:rPr>
              <a:t> </a:t>
            </a:r>
            <a:r>
              <a:rPr lang="en-US" altLang="zh-TW" sz="3600" dirty="0">
                <a:effectLst>
                  <a:outerShdw blurRad="38100" dist="38100" dir="2700000" algn="tl">
                    <a:srgbClr val="000000"/>
                  </a:outerShdw>
                </a:effectLst>
                <a:latin typeface="+mn-lt"/>
                <a:ea typeface="+mn-ea"/>
              </a:rPr>
              <a:t>=</a:t>
            </a:r>
            <a:r>
              <a:rPr lang="en-US" altLang="zh-TW" sz="3600" dirty="0">
                <a:effectLst>
                  <a:outerShdw blurRad="38100" dist="38100" dir="2700000" algn="tl">
                    <a:srgbClr val="000000"/>
                  </a:outerShdw>
                </a:effectLst>
                <a:latin typeface="Times New Roman" pitchFamily="18" charset="0"/>
              </a:rPr>
              <a:t> </a:t>
            </a:r>
            <a:r>
              <a:rPr lang="en-US" altLang="zh-TW" sz="3600" dirty="0" smtClean="0">
                <a:effectLst>
                  <a:outerShdw blurRad="38100" dist="38100" dir="2700000" algn="tl">
                    <a:srgbClr val="000000">
                      <a:alpha val="43137"/>
                    </a:srgbClr>
                  </a:outerShdw>
                </a:effectLst>
                <a:latin typeface="Symbol" pitchFamily="18" charset="2"/>
              </a:rPr>
              <a:t>-</a:t>
            </a:r>
            <a:r>
              <a:rPr lang="en-US" altLang="zh-TW" sz="3600" i="1" dirty="0" smtClean="0">
                <a:effectLst>
                  <a:outerShdw blurRad="38100" dist="38100" dir="2700000" algn="tl">
                    <a:srgbClr val="000000"/>
                  </a:outerShdw>
                </a:effectLst>
                <a:latin typeface="Times New Roman" pitchFamily="18" charset="0"/>
              </a:rPr>
              <a:t>.</a:t>
            </a:r>
            <a:r>
              <a:rPr lang="en-US" altLang="zh-TW" sz="3600" i="1" dirty="0">
                <a:effectLst>
                  <a:outerShdw blurRad="38100" dist="38100" dir="2700000" algn="tl">
                    <a:srgbClr val="000000"/>
                  </a:outerShdw>
                </a:effectLst>
                <a:latin typeface="Times New Roman" pitchFamily="18" charset="0"/>
              </a:rPr>
              <a:t>35</a:t>
            </a:r>
          </a:p>
          <a:p>
            <a:r>
              <a:rPr lang="en-US" altLang="zh-TW" sz="3600" i="1" dirty="0" err="1">
                <a:effectLst>
                  <a:outerShdw blurRad="38100" dist="38100" dir="2700000" algn="tl">
                    <a:srgbClr val="000000"/>
                  </a:outerShdw>
                </a:effectLst>
                <a:latin typeface="Times New Roman" pitchFamily="18" charset="0"/>
              </a:rPr>
              <a:t>Var</a:t>
            </a:r>
            <a:r>
              <a:rPr lang="en-US" altLang="zh-TW" sz="3600" i="1" dirty="0">
                <a:effectLst>
                  <a:outerShdw blurRad="38100" dist="38100" dir="2700000" algn="tl">
                    <a:srgbClr val="000000"/>
                  </a:outerShdw>
                </a:effectLst>
                <a:latin typeface="Times New Roman" pitchFamily="18" charset="0"/>
              </a:rPr>
              <a:t> </a:t>
            </a:r>
            <a:r>
              <a:rPr lang="en-US" altLang="zh-TW" sz="3600" dirty="0">
                <a:effectLst>
                  <a:outerShdw blurRad="38100" dist="38100" dir="2700000" algn="tl">
                    <a:srgbClr val="000000"/>
                  </a:outerShdw>
                </a:effectLst>
                <a:latin typeface="Times New Roman" pitchFamily="18" charset="0"/>
              </a:rPr>
              <a:t>(</a:t>
            </a:r>
            <a:r>
              <a:rPr lang="en-US" altLang="zh-TW" sz="3600" i="1" dirty="0">
                <a:effectLst>
                  <a:outerShdw blurRad="38100" dist="38100" dir="2700000" algn="tl">
                    <a:srgbClr val="000000"/>
                  </a:outerShdw>
                </a:effectLst>
                <a:latin typeface="Times New Roman" pitchFamily="18" charset="0"/>
              </a:rPr>
              <a:t>X</a:t>
            </a:r>
            <a:r>
              <a:rPr lang="en-US" altLang="zh-TW" sz="3600" dirty="0">
                <a:effectLst>
                  <a:outerShdw blurRad="38100" dist="38100" dir="2700000" algn="tl">
                    <a:srgbClr val="000000"/>
                  </a:outerShdw>
                </a:effectLst>
                <a:latin typeface="Times New Roman" pitchFamily="18" charset="0"/>
              </a:rPr>
              <a:t>)</a:t>
            </a:r>
            <a:r>
              <a:rPr lang="en-US" altLang="zh-TW" sz="3600" i="1" dirty="0">
                <a:effectLst>
                  <a:outerShdw blurRad="38100" dist="38100" dir="2700000" algn="tl">
                    <a:srgbClr val="000000"/>
                  </a:outerShdw>
                </a:effectLst>
                <a:latin typeface="Times New Roman" pitchFamily="18" charset="0"/>
              </a:rPr>
              <a:t> </a:t>
            </a:r>
            <a:r>
              <a:rPr lang="en-US" altLang="zh-TW" sz="3600" dirty="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itchFamily="18" charset="0"/>
              </a:rPr>
              <a:t> .41</a:t>
            </a:r>
          </a:p>
          <a:p>
            <a:r>
              <a:rPr lang="en-US" altLang="zh-TW" sz="3600" i="1" dirty="0" err="1">
                <a:effectLst>
                  <a:outerShdw blurRad="38100" dist="38100" dir="2700000" algn="tl">
                    <a:srgbClr val="000000"/>
                  </a:outerShdw>
                </a:effectLst>
                <a:latin typeface="Times New Roman" pitchFamily="18" charset="0"/>
              </a:rPr>
              <a:t>Var</a:t>
            </a:r>
            <a:r>
              <a:rPr lang="en-US" altLang="zh-TW" sz="3600" i="1" dirty="0">
                <a:effectLst>
                  <a:outerShdw blurRad="38100" dist="38100" dir="2700000" algn="tl">
                    <a:srgbClr val="000000"/>
                  </a:outerShdw>
                </a:effectLst>
                <a:latin typeface="Times New Roman" pitchFamily="18" charset="0"/>
              </a:rPr>
              <a:t> </a:t>
            </a:r>
            <a:r>
              <a:rPr lang="en-US" altLang="zh-TW" sz="3600" dirty="0">
                <a:effectLst>
                  <a:outerShdw blurRad="38100" dist="38100" dir="2700000" algn="tl">
                    <a:srgbClr val="000000"/>
                  </a:outerShdw>
                </a:effectLst>
                <a:latin typeface="Times New Roman" pitchFamily="18" charset="0"/>
              </a:rPr>
              <a:t>(</a:t>
            </a:r>
            <a:r>
              <a:rPr lang="en-US" altLang="zh-TW" sz="3600" i="1" dirty="0">
                <a:effectLst>
                  <a:outerShdw blurRad="38100" dist="38100" dir="2700000" algn="tl">
                    <a:srgbClr val="000000"/>
                  </a:outerShdw>
                </a:effectLst>
                <a:latin typeface="Times New Roman" pitchFamily="18" charset="0"/>
              </a:rPr>
              <a:t>Y</a:t>
            </a:r>
            <a:r>
              <a:rPr lang="en-US" altLang="zh-TW" sz="3600" dirty="0">
                <a:effectLst>
                  <a:outerShdw blurRad="38100" dist="38100" dir="2700000" algn="tl">
                    <a:srgbClr val="000000"/>
                  </a:outerShdw>
                </a:effectLst>
                <a:latin typeface="Times New Roman" pitchFamily="18" charset="0"/>
              </a:rPr>
              <a:t>)</a:t>
            </a:r>
            <a:r>
              <a:rPr lang="en-US" altLang="zh-TW" sz="3600" i="1" dirty="0">
                <a:effectLst>
                  <a:outerShdw blurRad="38100" dist="38100" dir="2700000" algn="tl">
                    <a:srgbClr val="000000"/>
                  </a:outerShdw>
                </a:effectLst>
                <a:latin typeface="Times New Roman" pitchFamily="18" charset="0"/>
              </a:rPr>
              <a:t> </a:t>
            </a:r>
            <a:r>
              <a:rPr lang="en-US" altLang="zh-TW" sz="3600" dirty="0">
                <a:effectLst>
                  <a:outerShdw blurRad="38100" dist="38100" dir="2700000" algn="tl">
                    <a:srgbClr val="000000"/>
                  </a:outerShdw>
                </a:effectLst>
                <a:latin typeface="+mn-lt"/>
                <a:ea typeface="+mn-ea"/>
              </a:rPr>
              <a:t>=</a:t>
            </a:r>
            <a:r>
              <a:rPr lang="en-US" altLang="zh-TW" sz="3600" i="1" dirty="0">
                <a:effectLst>
                  <a:outerShdw blurRad="38100" dist="38100" dir="2700000" algn="tl">
                    <a:srgbClr val="000000"/>
                  </a:outerShdw>
                </a:effectLst>
                <a:latin typeface="Times New Roman" pitchFamily="18" charset="0"/>
              </a:rPr>
              <a:t> .45</a:t>
            </a:r>
            <a:endParaRPr lang="en-US" altLang="zh-TW" sz="3600" dirty="0">
              <a:effectLst>
                <a:outerShdw blurRad="38100" dist="38100" dir="2700000" algn="tl">
                  <a:srgbClr val="000000"/>
                </a:outerShdw>
              </a:effectLst>
              <a:latin typeface="Times New Roman" pitchFamily="18" charset="0"/>
            </a:endParaRPr>
          </a:p>
        </p:txBody>
      </p:sp>
      <p:sp>
        <p:nvSpPr>
          <p:cNvPr id="62478" name="Rectangle 14"/>
          <p:cNvSpPr>
            <a:spLocks noGrp="1" noChangeArrowheads="1"/>
          </p:cNvSpPr>
          <p:nvPr>
            <p:ph type="title"/>
          </p:nvPr>
        </p:nvSpPr>
        <p:spPr>
          <a:xfrm>
            <a:off x="323528" y="260648"/>
            <a:ext cx="8458522"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Variance of </a:t>
            </a:r>
            <a:r>
              <a:rPr lang="en-US" altLang="zh-TW" i="1" dirty="0">
                <a:latin typeface="Times New Roman" pitchFamily="18" charset="0"/>
                <a:cs typeface="Times New Roman" pitchFamily="18" charset="0"/>
              </a:rPr>
              <a:t>X</a:t>
            </a:r>
            <a:r>
              <a:rPr lang="en-US" altLang="zh-TW" dirty="0"/>
              <a:t> + </a:t>
            </a:r>
            <a:r>
              <a:rPr lang="en-US" altLang="zh-TW" i="1" dirty="0">
                <a:latin typeface="Times New Roman" pitchFamily="18" charset="0"/>
                <a:cs typeface="Times New Roman" pitchFamily="18" charset="0"/>
              </a:rPr>
              <a:t>Y</a:t>
            </a:r>
          </a:p>
        </p:txBody>
      </p:sp>
      <p:graphicFrame>
        <p:nvGraphicFramePr>
          <p:cNvPr id="17" name="表格 16"/>
          <p:cNvGraphicFramePr>
            <a:graphicFrameLocks noGrp="1"/>
          </p:cNvGraphicFramePr>
          <p:nvPr/>
        </p:nvGraphicFramePr>
        <p:xfrm>
          <a:off x="107503" y="1647056"/>
          <a:ext cx="5112569" cy="2286000"/>
        </p:xfrm>
        <a:graphic>
          <a:graphicData uri="http://schemas.openxmlformats.org/drawingml/2006/table">
            <a:tbl>
              <a:tblPr firstRow="1" bandRow="1">
                <a:tableStyleId>{5C22544A-7EE6-4342-B048-85BDC9FD1C3A}</a:tableStyleId>
              </a:tblPr>
              <a:tblGrid>
                <a:gridCol w="981360"/>
                <a:gridCol w="981360"/>
                <a:gridCol w="1046784"/>
                <a:gridCol w="1046784"/>
                <a:gridCol w="1056281"/>
              </a:tblGrid>
              <a:tr h="370840">
                <a:tc>
                  <a:txBody>
                    <a:bodyPr/>
                    <a:lstStyle/>
                    <a:p>
                      <a:pPr algn="ctr"/>
                      <a:r>
                        <a:rPr lang="en-US" altLang="zh-TW" sz="2400" b="1"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Y</a:t>
                      </a:r>
                      <a:r>
                        <a:rPr lang="en-US" altLang="zh-TW" sz="2400" b="1" baseline="0" dirty="0" smtClean="0">
                          <a:solidFill>
                            <a:schemeClr val="bg2"/>
                          </a:solidFill>
                          <a:effectLst>
                            <a:outerShdw blurRad="38100" dist="38100" dir="2700000" algn="tl">
                              <a:srgbClr val="000000">
                                <a:alpha val="43137"/>
                              </a:srgbClr>
                            </a:outerShdw>
                          </a:effectLst>
                        </a:rPr>
                        <a:t> \ </a:t>
                      </a:r>
                      <a:r>
                        <a:rPr lang="en-US" altLang="zh-TW"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X</a:t>
                      </a:r>
                      <a:endParaRPr lang="zh-TW" altLang="en-US" sz="2400" b="1"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0</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1</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400" dirty="0" smtClean="0">
                          <a:solidFill>
                            <a:schemeClr val="bg2"/>
                          </a:solidFill>
                          <a:effectLst>
                            <a:outerShdw blurRad="38100" dist="38100" dir="2700000" algn="tl">
                              <a:srgbClr val="000000">
                                <a:alpha val="43137"/>
                              </a:srgbClr>
                            </a:outerShdw>
                          </a:effectLst>
                        </a:rPr>
                        <a:t>2</a:t>
                      </a:r>
                      <a:endParaRPr lang="zh-TW" altLang="en-US" sz="2400" dirty="0">
                        <a:solidFill>
                          <a:schemeClr val="bg2"/>
                        </a:solidFill>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i="1" dirty="0" smtClean="0">
                          <a:solidFill>
                            <a:schemeClr val="bg2"/>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dirty="0" smtClean="0">
                          <a:solidFill>
                            <a:schemeClr val="bg2"/>
                          </a:solidFill>
                          <a:effectLst>
                            <a:outerShdw blurRad="38100" dist="38100" dir="2700000" algn="tl">
                              <a:srgbClr val="000000">
                                <a:alpha val="43137"/>
                              </a:srgbClr>
                            </a:outerShdw>
                          </a:effectLst>
                        </a:rPr>
                        <a:t>(</a:t>
                      </a:r>
                      <a:r>
                        <a:rPr lang="en-US" altLang="zh-TW" sz="2400" i="1" kern="1200" dirty="0" smtClean="0">
                          <a:solidFill>
                            <a:schemeClr val="bg2"/>
                          </a:solidFill>
                          <a:effectLst>
                            <a:outerShdw blurRad="38100" dist="38100" dir="2700000" algn="tl">
                              <a:srgbClr val="000000">
                                <a:alpha val="43137"/>
                              </a:srgbClr>
                            </a:outerShdw>
                          </a:effectLst>
                          <a:latin typeface="Times New Roman" pitchFamily="18" charset="0"/>
                          <a:ea typeface="+mn-ea"/>
                          <a:cs typeface="Times New Roman" pitchFamily="18" charset="0"/>
                        </a:rPr>
                        <a:t>y</a:t>
                      </a:r>
                      <a:r>
                        <a:rPr lang="en-US" altLang="zh-TW" sz="2400" dirty="0" smtClean="0">
                          <a:solidFill>
                            <a:schemeClr val="bg2"/>
                          </a:solidFill>
                          <a:effectLst>
                            <a:outerShdw blurRad="38100" dist="38100" dir="2700000" algn="tl">
                              <a:srgbClr val="000000">
                                <a:alpha val="43137"/>
                              </a:srgbClr>
                            </a:outerShdw>
                          </a:effectLst>
                        </a:rPr>
                        <a:t>)</a:t>
                      </a:r>
                      <a:endParaRPr lang="zh-TW" altLang="en-US" sz="2400" dirty="0" smtClean="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0</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0.60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1</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0.21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0.06</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0.03</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0.30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dirty="0" smtClean="0">
                          <a:effectLst>
                            <a:outerShdw blurRad="38100" dist="38100" dir="2700000" algn="tl">
                              <a:srgbClr val="000000">
                                <a:alpha val="43137"/>
                              </a:srgbClr>
                            </a:outerShdw>
                          </a:effectLst>
                        </a:rPr>
                        <a:t>2</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0.07</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0.02</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0.01</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r>
              <a:tr h="370840">
                <a:tc>
                  <a:txBody>
                    <a:bodyPr/>
                    <a:lstStyle/>
                    <a:p>
                      <a:pPr algn="ctr"/>
                      <a:r>
                        <a:rPr lang="en-US" altLang="zh-TW" sz="2400" b="1" i="1" dirty="0" smtClean="0">
                          <a:effectLst>
                            <a:outerShdw blurRad="38100" dist="38100" dir="2700000" algn="tl">
                              <a:srgbClr val="000000">
                                <a:alpha val="43137"/>
                              </a:srgbClr>
                            </a:outerShdw>
                          </a:effectLst>
                          <a:latin typeface="Times New Roman" pitchFamily="18" charset="0"/>
                          <a:cs typeface="Times New Roman" pitchFamily="18" charset="0"/>
                        </a:rPr>
                        <a:t>P</a:t>
                      </a:r>
                      <a:r>
                        <a:rPr lang="en-US" altLang="zh-TW" sz="2400" b="1" dirty="0" smtClean="0">
                          <a:effectLst>
                            <a:outerShdw blurRad="38100" dist="38100" dir="2700000" algn="tl">
                              <a:srgbClr val="000000">
                                <a:alpha val="43137"/>
                              </a:srgbClr>
                            </a:outerShdw>
                          </a:effectLst>
                        </a:rPr>
                        <a:t>(</a:t>
                      </a:r>
                      <a:r>
                        <a:rPr lang="en-US" altLang="zh-TW" sz="2400" b="1" i="1" kern="12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x</a:t>
                      </a:r>
                      <a:r>
                        <a:rPr lang="en-US" altLang="zh-TW" sz="2400" b="1" dirty="0" smtClean="0">
                          <a:effectLst>
                            <a:outerShdw blurRad="38100" dist="38100" dir="2700000" algn="tl">
                              <a:srgbClr val="000000">
                                <a:alpha val="43137"/>
                              </a:srgbClr>
                            </a:outerShdw>
                          </a:effectLst>
                        </a:rPr>
                        <a:t>)</a:t>
                      </a:r>
                      <a:endParaRPr lang="zh-TW" altLang="en-US" sz="2400" b="1"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0.40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0.50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0.10</a:t>
                      </a:r>
                      <a:endParaRPr lang="zh-TW" altLang="en-US" sz="2400" dirty="0">
                        <a:effectLst>
                          <a:outerShdw blurRad="38100" dist="38100" dir="2700000" algn="tl">
                            <a:srgbClr val="000000">
                              <a:alpha val="43137"/>
                            </a:srgbClr>
                          </a:outerShdw>
                        </a:effectLst>
                      </a:endParaRPr>
                    </a:p>
                  </a:txBody>
                  <a:tcPr/>
                </a:tc>
                <a:tc>
                  <a:txBody>
                    <a:bodyPr/>
                    <a:lstStyle/>
                    <a:p>
                      <a:pPr algn="ctr"/>
                      <a:r>
                        <a:rPr lang="en-US" altLang="zh-TW" sz="2400" dirty="0" smtClean="0">
                          <a:effectLst>
                            <a:outerShdw blurRad="38100" dist="38100" dir="2700000" algn="tl">
                              <a:srgbClr val="000000">
                                <a:alpha val="43137"/>
                              </a:srgbClr>
                            </a:outerShdw>
                          </a:effectLst>
                        </a:rPr>
                        <a:t>1.00</a:t>
                      </a:r>
                      <a:endParaRPr lang="zh-TW" altLang="en-US" sz="2400"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256185557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76"/>
                                        </p:tgtEl>
                                        <p:attrNameLst>
                                          <p:attrName>style.visibility</p:attrName>
                                        </p:attrNameLst>
                                      </p:cBhvr>
                                      <p:to>
                                        <p:strVal val="visible"/>
                                      </p:to>
                                    </p:set>
                                    <p:animEffect transition="in" filter="wipe(left)">
                                      <p:cBhvr>
                                        <p:cTn id="7" dur="500"/>
                                        <p:tgtEl>
                                          <p:spTgt spid="6247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477"/>
                                        </p:tgtEl>
                                        <p:attrNameLst>
                                          <p:attrName>style.visibility</p:attrName>
                                        </p:attrNameLst>
                                      </p:cBhvr>
                                      <p:to>
                                        <p:strVal val="visible"/>
                                      </p:to>
                                    </p:set>
                                    <p:animEffect transition="in" filter="wipe(left)">
                                      <p:cBhvr>
                                        <p:cTn id="11" dur="500"/>
                                        <p:tgtEl>
                                          <p:spTgt spid="6247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466">
                                            <p:txEl>
                                              <p:pRg st="0" end="0"/>
                                            </p:txEl>
                                          </p:spTgt>
                                        </p:tgtEl>
                                        <p:attrNameLst>
                                          <p:attrName>style.visibility</p:attrName>
                                        </p:attrNameLst>
                                      </p:cBhvr>
                                      <p:to>
                                        <p:strVal val="visible"/>
                                      </p:to>
                                    </p:set>
                                    <p:animEffect transition="in" filter="wipe(left)">
                                      <p:cBhvr>
                                        <p:cTn id="16" dur="500"/>
                                        <p:tgtEl>
                                          <p:spTgt spid="624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66">
                                            <p:txEl>
                                              <p:pRg st="1" end="1"/>
                                            </p:txEl>
                                          </p:spTgt>
                                        </p:tgtEl>
                                        <p:attrNameLst>
                                          <p:attrName>style.visibility</p:attrName>
                                        </p:attrNameLst>
                                      </p:cBhvr>
                                      <p:to>
                                        <p:strVal val="visible"/>
                                      </p:to>
                                    </p:set>
                                    <p:animEffect transition="in" filter="wipe(left)">
                                      <p:cBhvr>
                                        <p:cTn id="21" dur="500"/>
                                        <p:tgtEl>
                                          <p:spTgt spid="6246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66">
                                            <p:txEl>
                                              <p:pRg st="2" end="2"/>
                                            </p:txEl>
                                          </p:spTgt>
                                        </p:tgtEl>
                                        <p:attrNameLst>
                                          <p:attrName>style.visibility</p:attrName>
                                        </p:attrNameLst>
                                      </p:cBhvr>
                                      <p:to>
                                        <p:strVal val="visible"/>
                                      </p:to>
                                    </p:set>
                                    <p:animEffect transition="in" filter="wipe(left)">
                                      <p:cBhvr>
                                        <p:cTn id="26" dur="500"/>
                                        <p:tgtEl>
                                          <p:spTgt spid="624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bldLvl="3" autoUpdateAnimBg="0"/>
      <p:bldP spid="62476" grpId="0" animBg="1"/>
      <p:bldP spid="6247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17FB023-2294-4B6A-A31C-861F7E49A086}" type="slidenum">
              <a:rPr kumimoji="1" lang="zh-TW" altLang="en-US">
                <a:effectLst>
                  <a:outerShdw blurRad="38100" dist="38100" dir="2700000" algn="tl">
                    <a:srgbClr val="000000"/>
                  </a:outerShdw>
                </a:effectLst>
                <a:ea typeface="華康細圓體" pitchFamily="49" charset="-120"/>
                <a:cs typeface="+mj-cs"/>
              </a:rPr>
              <a:pPr>
                <a:defRPr/>
              </a:pPr>
              <a:t>67</a:t>
            </a:fld>
            <a:endParaRPr kumimoji="1" lang="en-US" altLang="zh-TW">
              <a:effectLst>
                <a:outerShdw blurRad="38100" dist="38100" dir="2700000" algn="tl">
                  <a:srgbClr val="000000"/>
                </a:outerShdw>
              </a:effectLst>
              <a:ea typeface="華康細圓體" pitchFamily="49" charset="-120"/>
              <a:cs typeface="+mj-cs"/>
            </a:endParaRPr>
          </a:p>
        </p:txBody>
      </p:sp>
      <p:sp>
        <p:nvSpPr>
          <p:cNvPr id="241668" name="Rectangle 4"/>
          <p:cNvSpPr>
            <a:spLocks noGrp="1" noChangeArrowheads="1"/>
          </p:cNvSpPr>
          <p:nvPr>
            <p:ph type="title"/>
          </p:nvPr>
        </p:nvSpPr>
        <p:spPr>
          <a:xfrm>
            <a:off x="467544" y="260648"/>
            <a:ext cx="8314506"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241669" name="Rectangle 5"/>
          <p:cNvSpPr>
            <a:spLocks noGrp="1" noChangeArrowheads="1"/>
          </p:cNvSpPr>
          <p:nvPr>
            <p:ph type="body" idx="1"/>
          </p:nvPr>
        </p:nvSpPr>
        <p:spPr>
          <a:xfrm>
            <a:off x="179388" y="1340768"/>
            <a:ext cx="8785225" cy="2743200"/>
          </a:xfrm>
        </p:spPr>
        <p:txBody>
          <a:bodyPr/>
          <a:lstStyle/>
          <a:p>
            <a:pPr>
              <a:buFont typeface="Wingdings" pitchFamily="2" charset="2"/>
              <a:buNone/>
            </a:pPr>
            <a:r>
              <a:rPr lang="en-US" altLang="zh-TW" dirty="0"/>
              <a:t>An investor has decided to invest </a:t>
            </a:r>
            <a:r>
              <a:rPr lang="en-US" altLang="zh-TW" b="1" dirty="0">
                <a:solidFill>
                  <a:schemeClr val="folHlink"/>
                </a:solidFill>
              </a:rPr>
              <a:t>equal amounts of money</a:t>
            </a:r>
            <a:r>
              <a:rPr lang="en-US" altLang="zh-TW" dirty="0"/>
              <a:t> in two investments (Investment portfolio diversification).</a:t>
            </a:r>
            <a:endParaRPr lang="zh-TW" altLang="en-US" dirty="0"/>
          </a:p>
        </p:txBody>
      </p:sp>
      <p:graphicFrame>
        <p:nvGraphicFramePr>
          <p:cNvPr id="8" name="表格 7"/>
          <p:cNvGraphicFramePr>
            <a:graphicFrameLocks noGrp="1"/>
          </p:cNvGraphicFramePr>
          <p:nvPr/>
        </p:nvGraphicFramePr>
        <p:xfrm>
          <a:off x="683569" y="4365104"/>
          <a:ext cx="8208912" cy="1981200"/>
        </p:xfrm>
        <a:graphic>
          <a:graphicData uri="http://schemas.openxmlformats.org/drawingml/2006/table">
            <a:tbl>
              <a:tblPr firstRow="1" bandRow="1">
                <a:tableStyleId>{5C22544A-7EE6-4342-B048-85BDC9FD1C3A}</a:tableStyleId>
              </a:tblPr>
              <a:tblGrid>
                <a:gridCol w="3096343"/>
                <a:gridCol w="2376265"/>
                <a:gridCol w="2736304"/>
              </a:tblGrid>
              <a:tr h="370840">
                <a:tc>
                  <a:txBody>
                    <a:bodyPr/>
                    <a:lstStyle/>
                    <a:p>
                      <a:pPr algn="ctr"/>
                      <a:r>
                        <a:rPr lang="en-US" altLang="zh-TW" sz="2800" dirty="0" smtClean="0">
                          <a:solidFill>
                            <a:schemeClr val="bg2"/>
                          </a:solidFill>
                          <a:effectLst>
                            <a:outerShdw blurRad="38100" dist="38100" dir="2700000" algn="tl">
                              <a:srgbClr val="000000">
                                <a:alpha val="43137"/>
                              </a:srgbClr>
                            </a:outerShdw>
                          </a:effectLst>
                        </a:rPr>
                        <a:t>Investment Item</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Mean Return</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Standard Deviation</a:t>
                      </a:r>
                      <a:endParaRPr lang="zh-TW" altLang="en-US" sz="2800" dirty="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800" b="1" dirty="0" smtClean="0">
                          <a:solidFill>
                            <a:schemeClr val="bg2"/>
                          </a:solidFill>
                          <a:effectLst>
                            <a:outerShdw blurRad="38100" dist="38100" dir="2700000" algn="tl">
                              <a:srgbClr val="000000">
                                <a:alpha val="43137"/>
                              </a:srgbClr>
                            </a:outerShdw>
                          </a:effectLst>
                        </a:rPr>
                        <a:t>Investment</a:t>
                      </a:r>
                      <a:r>
                        <a:rPr lang="en-US" altLang="zh-TW" sz="2800" b="1" baseline="0" dirty="0" smtClean="0">
                          <a:solidFill>
                            <a:schemeClr val="bg2"/>
                          </a:solidFill>
                          <a:effectLst>
                            <a:outerShdw blurRad="38100" dist="38100" dir="2700000" algn="tl">
                              <a:srgbClr val="000000">
                                <a:alpha val="43137"/>
                              </a:srgbClr>
                            </a:outerShdw>
                          </a:effectLst>
                        </a:rPr>
                        <a:t> 1</a:t>
                      </a:r>
                      <a:endParaRPr lang="zh-TW" altLang="en-US" sz="2800" b="1"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15%</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25%</a:t>
                      </a:r>
                      <a:endParaRPr lang="zh-TW" altLang="en-US" sz="2800" dirty="0">
                        <a:solidFill>
                          <a:schemeClr val="bg2"/>
                        </a:solidFill>
                        <a:effectLst>
                          <a:outerShdw blurRad="38100" dist="38100" dir="2700000" algn="tl">
                            <a:srgbClr val="000000">
                              <a:alpha val="43137"/>
                            </a:srgbClr>
                          </a:outerShdw>
                        </a:effectLst>
                      </a:endParaRPr>
                    </a:p>
                  </a:txBody>
                  <a:tcPr/>
                </a:tc>
              </a:tr>
              <a:tr h="370840">
                <a:tc>
                  <a:txBody>
                    <a:bodyPr/>
                    <a:lstStyle/>
                    <a:p>
                      <a:pPr algn="ctr"/>
                      <a:r>
                        <a:rPr lang="en-US" altLang="zh-TW" sz="2800" b="1" dirty="0" smtClean="0">
                          <a:solidFill>
                            <a:schemeClr val="bg2"/>
                          </a:solidFill>
                          <a:effectLst>
                            <a:outerShdw blurRad="38100" dist="38100" dir="2700000" algn="tl">
                              <a:srgbClr val="000000">
                                <a:alpha val="43137"/>
                              </a:srgbClr>
                            </a:outerShdw>
                          </a:effectLst>
                        </a:rPr>
                        <a:t>Investment 2</a:t>
                      </a:r>
                      <a:endParaRPr lang="zh-TW" altLang="en-US" sz="2800" b="1"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27%</a:t>
                      </a:r>
                      <a:endParaRPr lang="zh-TW" altLang="en-US" sz="2800" dirty="0">
                        <a:solidFill>
                          <a:schemeClr val="bg2"/>
                        </a:solidFill>
                        <a:effectLst>
                          <a:outerShdw blurRad="38100" dist="38100" dir="2700000" algn="tl">
                            <a:srgbClr val="000000">
                              <a:alpha val="43137"/>
                            </a:srgbClr>
                          </a:outerShdw>
                        </a:effectLst>
                      </a:endParaRPr>
                    </a:p>
                  </a:txBody>
                  <a:tcPr/>
                </a:tc>
                <a:tc>
                  <a:txBody>
                    <a:bodyPr/>
                    <a:lstStyle/>
                    <a:p>
                      <a:pPr algn="ctr"/>
                      <a:r>
                        <a:rPr lang="en-US" altLang="zh-TW" sz="2800" dirty="0" smtClean="0">
                          <a:solidFill>
                            <a:schemeClr val="bg2"/>
                          </a:solidFill>
                          <a:effectLst>
                            <a:outerShdw blurRad="38100" dist="38100" dir="2700000" algn="tl">
                              <a:srgbClr val="000000">
                                <a:alpha val="43137"/>
                              </a:srgbClr>
                            </a:outerShdw>
                          </a:effectLst>
                        </a:rPr>
                        <a:t>40%</a:t>
                      </a:r>
                      <a:endParaRPr lang="zh-TW" altLang="en-US" sz="2800" dirty="0">
                        <a:solidFill>
                          <a:schemeClr val="bg2"/>
                        </a:solidFill>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953000434"/>
      </p:ext>
    </p:extLst>
  </p:cSld>
  <p:clrMapOvr>
    <a:masterClrMapping/>
  </p:clrMapOvr>
  <p:transition>
    <p:dissolv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F3C72A3-2E84-4A5E-9B13-18BE028BF1A5}" type="slidenum">
              <a:rPr kumimoji="1" lang="zh-TW" altLang="en-US">
                <a:effectLst>
                  <a:outerShdw blurRad="38100" dist="38100" dir="2700000" algn="tl">
                    <a:srgbClr val="000000"/>
                  </a:outerShdw>
                </a:effectLst>
                <a:ea typeface="華康細圓體" pitchFamily="49" charset="-120"/>
                <a:cs typeface="+mj-cs"/>
              </a:rPr>
              <a:pPr>
                <a:defRPr/>
              </a:pPr>
              <a:t>68</a:t>
            </a:fld>
            <a:endParaRPr kumimoji="1" lang="en-US" altLang="zh-TW">
              <a:effectLst>
                <a:outerShdw blurRad="38100" dist="38100" dir="2700000" algn="tl">
                  <a:srgbClr val="000000"/>
                </a:outerShdw>
              </a:effectLst>
              <a:ea typeface="華康細圓體" pitchFamily="49" charset="-120"/>
              <a:cs typeface="+mj-cs"/>
            </a:endParaRPr>
          </a:p>
        </p:txBody>
      </p:sp>
      <p:sp>
        <p:nvSpPr>
          <p:cNvPr id="24269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Questions?</a:t>
            </a:r>
          </a:p>
        </p:txBody>
      </p:sp>
      <p:sp>
        <p:nvSpPr>
          <p:cNvPr id="242691" name="Rectangle 3"/>
          <p:cNvSpPr>
            <a:spLocks noGrp="1" noChangeArrowheads="1"/>
          </p:cNvSpPr>
          <p:nvPr>
            <p:ph type="body" idx="1"/>
          </p:nvPr>
        </p:nvSpPr>
        <p:spPr>
          <a:xfrm>
            <a:off x="603250" y="1600200"/>
            <a:ext cx="8216900" cy="3844925"/>
          </a:xfrm>
        </p:spPr>
        <p:txBody>
          <a:bodyPr/>
          <a:lstStyle/>
          <a:p>
            <a:pPr>
              <a:lnSpc>
                <a:spcPct val="90000"/>
              </a:lnSpc>
            </a:pPr>
            <a:r>
              <a:rPr lang="en-US" altLang="zh-TW" sz="4800"/>
              <a:t>Find the expected return on the portfolio.</a:t>
            </a:r>
          </a:p>
          <a:p>
            <a:pPr>
              <a:lnSpc>
                <a:spcPct val="90000"/>
              </a:lnSpc>
            </a:pPr>
            <a:r>
              <a:rPr lang="en-US" altLang="zh-TW" sz="4800"/>
              <a:t>If </a:t>
            </a:r>
            <a:r>
              <a:rPr lang="en-US" altLang="zh-TW" sz="4800">
                <a:latin typeface="Symbol" pitchFamily="18" charset="2"/>
              </a:rPr>
              <a:t>r </a:t>
            </a:r>
            <a:r>
              <a:rPr lang="en-US" altLang="zh-TW" sz="4800"/>
              <a:t>= 1, .5, or 0, find the standard deviation of the portfolio.</a:t>
            </a:r>
            <a:endParaRPr lang="zh-TW" altLang="en-US" sz="4800"/>
          </a:p>
        </p:txBody>
      </p:sp>
    </p:spTree>
    <p:extLst>
      <p:ext uri="{BB962C8B-B14F-4D97-AF65-F5344CB8AC3E}">
        <p14:creationId xmlns:p14="http://schemas.microsoft.com/office/powerpoint/2010/main" val="494940438"/>
      </p:ext>
    </p:extLst>
  </p:cSld>
  <p:clrMapOvr>
    <a:masterClrMapping/>
  </p:clrMapOvr>
  <p:transition>
    <p:dissolv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5"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DD46942-6100-47AF-8046-1DDEFBB4B69C}" type="slidenum">
              <a:rPr kumimoji="1" lang="zh-TW" altLang="en-US">
                <a:effectLst>
                  <a:outerShdw blurRad="38100" dist="38100" dir="2700000" algn="tl">
                    <a:srgbClr val="000000"/>
                  </a:outerShdw>
                </a:effectLst>
                <a:ea typeface="華康細圓體" pitchFamily="49" charset="-120"/>
                <a:cs typeface="+mj-cs"/>
              </a:rPr>
              <a:pPr>
                <a:defRPr/>
              </a:pPr>
              <a:t>69</a:t>
            </a:fld>
            <a:endParaRPr kumimoji="1" lang="en-US" altLang="zh-TW">
              <a:effectLst>
                <a:outerShdw blurRad="38100" dist="38100" dir="2700000" algn="tl">
                  <a:srgbClr val="000000"/>
                </a:outerShdw>
              </a:effectLst>
              <a:ea typeface="華康細圓體" pitchFamily="49" charset="-120"/>
              <a:cs typeface="+mj-cs"/>
            </a:endParaRPr>
          </a:p>
        </p:txBody>
      </p:sp>
      <p:sp>
        <p:nvSpPr>
          <p:cNvPr id="44037" name="Rectangle 5"/>
          <p:cNvSpPr>
            <a:spLocks noGrp="1" noChangeArrowheads="1"/>
          </p:cNvSpPr>
          <p:nvPr>
            <p:ph type="body" idx="4294967295"/>
          </p:nvPr>
        </p:nvSpPr>
        <p:spPr>
          <a:xfrm>
            <a:off x="323850" y="1412875"/>
            <a:ext cx="8397875" cy="2362200"/>
          </a:xfrm>
        </p:spPr>
        <p:txBody>
          <a:bodyPr/>
          <a:lstStyle/>
          <a:p>
            <a:pPr>
              <a:buFont typeface="Wingdings" pitchFamily="2" charset="2"/>
              <a:buNone/>
            </a:pPr>
            <a:r>
              <a:rPr lang="en-US" altLang="zh-TW"/>
              <a:t>The return on the portfolio can be represented by</a:t>
            </a:r>
          </a:p>
          <a:p>
            <a:pPr>
              <a:buFont typeface="Wingdings" pitchFamily="2" charset="2"/>
              <a:buNone/>
            </a:pPr>
            <a:r>
              <a:rPr lang="en-US" altLang="zh-TW"/>
              <a:t>	</a:t>
            </a:r>
            <a:r>
              <a:rPr lang="en-US" altLang="zh-TW" i="1">
                <a:latin typeface="Times New Roman" pitchFamily="18" charset="0"/>
              </a:rPr>
              <a:t>R</a:t>
            </a:r>
            <a:r>
              <a:rPr lang="en-US" altLang="zh-TW" i="1" baseline="-25000">
                <a:latin typeface="Times New Roman" pitchFamily="18" charset="0"/>
              </a:rPr>
              <a:t>p</a:t>
            </a:r>
            <a:r>
              <a:rPr lang="en-US" altLang="zh-TW" i="1"/>
              <a:t> </a:t>
            </a:r>
            <a:r>
              <a:rPr lang="en-US" altLang="zh-TW"/>
              <a:t>= </a:t>
            </a:r>
            <a:r>
              <a:rPr lang="en-US" altLang="zh-TW" i="1">
                <a:latin typeface="Times New Roman" pitchFamily="18" charset="0"/>
              </a:rPr>
              <a:t>w</a:t>
            </a:r>
            <a:r>
              <a:rPr lang="en-US" altLang="zh-TW" i="1" baseline="-25000">
                <a:latin typeface="Times New Roman" pitchFamily="18" charset="0"/>
              </a:rPr>
              <a:t>1</a:t>
            </a:r>
            <a:r>
              <a:rPr lang="en-US" altLang="zh-TW" i="1">
                <a:latin typeface="Times New Roman" pitchFamily="18" charset="0"/>
              </a:rPr>
              <a:t>R</a:t>
            </a:r>
            <a:r>
              <a:rPr lang="en-US" altLang="zh-TW" i="1" baseline="-25000">
                <a:latin typeface="Times New Roman" pitchFamily="18" charset="0"/>
              </a:rPr>
              <a:t>1</a:t>
            </a:r>
            <a:r>
              <a:rPr lang="en-US" altLang="zh-TW"/>
              <a:t> + </a:t>
            </a:r>
            <a:r>
              <a:rPr lang="en-US" altLang="zh-TW" i="1">
                <a:latin typeface="Times New Roman" pitchFamily="18" charset="0"/>
              </a:rPr>
              <a:t>w</a:t>
            </a:r>
            <a:r>
              <a:rPr lang="en-US" altLang="zh-TW" i="1" baseline="-25000">
                <a:latin typeface="Times New Roman" pitchFamily="18" charset="0"/>
              </a:rPr>
              <a:t>2</a:t>
            </a:r>
            <a:r>
              <a:rPr lang="en-US" altLang="zh-TW" i="1">
                <a:latin typeface="Times New Roman" pitchFamily="18" charset="0"/>
              </a:rPr>
              <a:t>R</a:t>
            </a:r>
            <a:r>
              <a:rPr lang="en-US" altLang="zh-TW" i="1" baseline="-25000">
                <a:latin typeface="Times New Roman" pitchFamily="18" charset="0"/>
              </a:rPr>
              <a:t>2</a:t>
            </a:r>
          </a:p>
        </p:txBody>
      </p:sp>
      <p:sp>
        <p:nvSpPr>
          <p:cNvPr id="44038" name="Text Box 6"/>
          <p:cNvSpPr txBox="1">
            <a:spLocks noChangeArrowheads="1"/>
          </p:cNvSpPr>
          <p:nvPr/>
        </p:nvSpPr>
        <p:spPr bwMode="auto">
          <a:xfrm>
            <a:off x="395288" y="3789363"/>
            <a:ext cx="8567737" cy="1339850"/>
          </a:xfrm>
          <a:prstGeom prst="rect">
            <a:avLst/>
          </a:prstGeom>
          <a:solidFill>
            <a:srgbClr val="000066"/>
          </a:solidFill>
          <a:ln w="28575">
            <a:solidFill>
              <a:schemeClr val="tx1"/>
            </a:solidFill>
            <a:miter lim="800000"/>
            <a:headEnd/>
            <a:tailEnd/>
          </a:ln>
          <a:effectLst/>
        </p:spPr>
        <p:txBody>
          <a:bodyPr anchor="ctr">
            <a:spAutoFit/>
          </a:bodyPr>
          <a:lstStyle/>
          <a:p>
            <a:pPr eaLnBrk="0" hangingPunct="0"/>
            <a:r>
              <a:rPr kumimoji="0" lang="en-US" altLang="zh-TW" sz="4000">
                <a:effectLst>
                  <a:outerShdw blurRad="38100" dist="38100" dir="2700000" algn="tl">
                    <a:srgbClr val="000000"/>
                  </a:outerShdw>
                </a:effectLst>
              </a:rPr>
              <a:t>The relative weights are proportional to the amounts invested. </a:t>
            </a:r>
          </a:p>
        </p:txBody>
      </p:sp>
      <p:sp>
        <p:nvSpPr>
          <p:cNvPr id="44042" name="Rectangle 10"/>
          <p:cNvSpPr>
            <a:spLocks noChangeArrowheads="1"/>
          </p:cNvSpPr>
          <p:nvPr/>
        </p:nvSpPr>
        <p:spPr bwMode="auto">
          <a:xfrm>
            <a:off x="466725" y="5257800"/>
            <a:ext cx="8353425" cy="1371600"/>
          </a:xfrm>
          <a:prstGeom prst="rect">
            <a:avLst/>
          </a:prstGeom>
          <a:noFill/>
          <a:ln w="9525">
            <a:noFill/>
            <a:miter lim="800000"/>
            <a:headEnd/>
            <a:tailEnd/>
          </a:ln>
          <a:effectLst/>
        </p:spPr>
        <p:txBody>
          <a:bodyPr/>
          <a:lstStyle/>
          <a:p>
            <a:pPr eaLnBrk="0" hangingPunct="0"/>
            <a:r>
              <a:rPr kumimoji="0" lang="en-US" altLang="zh-TW" sz="4400">
                <a:effectLst>
                  <a:outerShdw blurRad="38100" dist="38100" dir="2700000" algn="tl">
                    <a:srgbClr val="000000"/>
                  </a:outerShdw>
                </a:effectLst>
              </a:rPr>
              <a:t>Thus,</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E</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R</a:t>
            </a:r>
            <a:r>
              <a:rPr kumimoji="0" lang="en-US" altLang="zh-TW" sz="4400" i="1" baseline="-25000">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w</a:t>
            </a:r>
            <a:r>
              <a:rPr kumimoji="0" lang="en-US" altLang="zh-TW" sz="4400" i="1" baseline="-25000">
                <a:effectLst>
                  <a:outerShdw blurRad="38100" dist="38100" dir="2700000" algn="tl">
                    <a:srgbClr val="000000"/>
                  </a:outerShdw>
                </a:effectLst>
                <a:latin typeface="Times New Roman" pitchFamily="18" charset="0"/>
              </a:rPr>
              <a:t>1</a:t>
            </a:r>
            <a:r>
              <a:rPr kumimoji="0" lang="en-US" altLang="zh-TW" sz="4400" i="1">
                <a:effectLst>
                  <a:outerShdw blurRad="38100" dist="38100" dir="2700000" algn="tl">
                    <a:srgbClr val="000000"/>
                  </a:outerShdw>
                </a:effectLst>
                <a:latin typeface="Times New Roman" pitchFamily="18" charset="0"/>
              </a:rPr>
              <a:t>E</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R</a:t>
            </a:r>
            <a:r>
              <a:rPr kumimoji="0" lang="en-US" altLang="zh-TW" sz="4400" i="1" baseline="-25000">
                <a:effectLst>
                  <a:outerShdw blurRad="38100" dist="38100" dir="2700000" algn="tl">
                    <a:srgbClr val="000000"/>
                  </a:outerShdw>
                </a:effectLst>
                <a:latin typeface="Times New Roman" pitchFamily="18" charset="0"/>
              </a:rPr>
              <a:t>1</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w</a:t>
            </a:r>
            <a:r>
              <a:rPr kumimoji="0" lang="en-US" altLang="zh-TW" sz="4400" i="1" baseline="-25000">
                <a:effectLst>
                  <a:outerShdw blurRad="38100" dist="38100" dir="2700000" algn="tl">
                    <a:srgbClr val="000000"/>
                  </a:outerShdw>
                </a:effectLst>
                <a:latin typeface="Times New Roman" pitchFamily="18" charset="0"/>
              </a:rPr>
              <a:t>2</a:t>
            </a:r>
            <a:r>
              <a:rPr kumimoji="0" lang="en-US" altLang="zh-TW" sz="4400" i="1">
                <a:effectLst>
                  <a:outerShdw blurRad="38100" dist="38100" dir="2700000" algn="tl">
                    <a:srgbClr val="000000"/>
                  </a:outerShdw>
                </a:effectLst>
                <a:latin typeface="Times New Roman" pitchFamily="18" charset="0"/>
              </a:rPr>
              <a:t>E</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R</a:t>
            </a:r>
            <a:r>
              <a:rPr kumimoji="0" lang="en-US" altLang="zh-TW" sz="4400" i="1" baseline="-25000">
                <a:effectLst>
                  <a:outerShdw blurRad="38100" dist="38100" dir="2700000" algn="tl">
                    <a:srgbClr val="000000"/>
                  </a:outerShdw>
                </a:effectLst>
                <a:latin typeface="Times New Roman" pitchFamily="18" charset="0"/>
              </a:rPr>
              <a:t>2</a:t>
            </a:r>
            <a:r>
              <a:rPr kumimoji="0" lang="en-US" altLang="zh-TW" sz="4400">
                <a:effectLst>
                  <a:outerShdw blurRad="38100" dist="38100" dir="2700000" algn="tl">
                    <a:srgbClr val="000000"/>
                  </a:outerShdw>
                </a:effectLst>
                <a:latin typeface="Times New Roman" pitchFamily="18" charset="0"/>
              </a:rPr>
              <a:t>)</a:t>
            </a:r>
          </a:p>
          <a:p>
            <a:pPr lvl="1" eaLnBrk="0" hangingPunct="0"/>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.5(.15) + .5(.27) = .21</a:t>
            </a:r>
          </a:p>
        </p:txBody>
      </p:sp>
      <p:sp>
        <p:nvSpPr>
          <p:cNvPr id="44044" name="Rectangle 12"/>
          <p:cNvSpPr>
            <a:spLocks noGrp="1" noChangeArrowheads="1"/>
          </p:cNvSpPr>
          <p:nvPr>
            <p:ph type="title"/>
          </p:nvPr>
        </p:nvSpPr>
        <p:spPr>
          <a:xfrm>
            <a:off x="467544" y="228600"/>
            <a:ext cx="8162106"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Expected Returns</a:t>
            </a:r>
          </a:p>
        </p:txBody>
      </p:sp>
      <p:grpSp>
        <p:nvGrpSpPr>
          <p:cNvPr id="44046" name="Group 14"/>
          <p:cNvGrpSpPr>
            <a:grpSpLocks/>
          </p:cNvGrpSpPr>
          <p:nvPr/>
        </p:nvGrpSpPr>
        <p:grpSpPr bwMode="auto">
          <a:xfrm>
            <a:off x="2555875" y="3573463"/>
            <a:ext cx="2592388" cy="792162"/>
            <a:chOff x="1610" y="2251"/>
            <a:chExt cx="1451" cy="317"/>
          </a:xfrm>
        </p:grpSpPr>
        <p:sp>
          <p:nvSpPr>
            <p:cNvPr id="44035" name="Freeform 3"/>
            <p:cNvSpPr>
              <a:spLocks/>
            </p:cNvSpPr>
            <p:nvPr/>
          </p:nvSpPr>
          <p:spPr bwMode="auto">
            <a:xfrm>
              <a:off x="2789" y="2256"/>
              <a:ext cx="272" cy="312"/>
            </a:xfrm>
            <a:custGeom>
              <a:avLst/>
              <a:gdLst/>
              <a:ahLst/>
              <a:cxnLst>
                <a:cxn ang="0">
                  <a:pos x="0" y="0"/>
                </a:cxn>
                <a:cxn ang="0">
                  <a:pos x="1056" y="336"/>
                </a:cxn>
                <a:cxn ang="0">
                  <a:pos x="624" y="576"/>
                </a:cxn>
              </a:cxnLst>
              <a:rect l="0" t="0" r="r" b="b"/>
              <a:pathLst>
                <a:path w="1056" h="576">
                  <a:moveTo>
                    <a:pt x="0" y="0"/>
                  </a:moveTo>
                  <a:lnTo>
                    <a:pt x="1056" y="336"/>
                  </a:lnTo>
                  <a:lnTo>
                    <a:pt x="624" y="576"/>
                  </a:lnTo>
                </a:path>
              </a:pathLst>
            </a:custGeom>
            <a:noFill/>
            <a:ln w="28575" cap="flat" cmpd="sng">
              <a:solidFill>
                <a:srgbClr val="660033"/>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sp>
          <p:nvSpPr>
            <p:cNvPr id="44036" name="Freeform 4"/>
            <p:cNvSpPr>
              <a:spLocks/>
            </p:cNvSpPr>
            <p:nvPr/>
          </p:nvSpPr>
          <p:spPr bwMode="auto">
            <a:xfrm>
              <a:off x="1610" y="2251"/>
              <a:ext cx="1179" cy="312"/>
            </a:xfrm>
            <a:custGeom>
              <a:avLst/>
              <a:gdLst/>
              <a:ahLst/>
              <a:cxnLst>
                <a:cxn ang="0">
                  <a:pos x="0" y="0"/>
                </a:cxn>
                <a:cxn ang="0">
                  <a:pos x="1056" y="336"/>
                </a:cxn>
                <a:cxn ang="0">
                  <a:pos x="624" y="576"/>
                </a:cxn>
              </a:cxnLst>
              <a:rect l="0" t="0" r="r" b="b"/>
              <a:pathLst>
                <a:path w="1056" h="576">
                  <a:moveTo>
                    <a:pt x="0" y="0"/>
                  </a:moveTo>
                  <a:lnTo>
                    <a:pt x="1056" y="336"/>
                  </a:lnTo>
                  <a:lnTo>
                    <a:pt x="624" y="576"/>
                  </a:lnTo>
                </a:path>
              </a:pathLst>
            </a:custGeom>
            <a:noFill/>
            <a:ln w="28575" cap="flat" cmpd="sng">
              <a:solidFill>
                <a:srgbClr val="660033"/>
              </a:solidFill>
              <a:prstDash val="solid"/>
              <a:round/>
              <a:headEnd type="none" w="med" len="med"/>
              <a:tailEnd type="none" w="med" len="med"/>
            </a:ln>
            <a:effectLst>
              <a:outerShdw dist="35921" dir="2700000" algn="ctr" rotWithShape="0">
                <a:schemeClr val="bg2"/>
              </a:outerShdw>
            </a:effectLst>
          </p:spPr>
          <p:txBody>
            <a:bodyPr wrap="none" anchor="ctr"/>
            <a:lstStyle/>
            <a:p>
              <a:endParaRPr lang="zh-TW" altLang="en-US"/>
            </a:p>
          </p:txBody>
        </p:sp>
      </p:grpSp>
      <p:grpSp>
        <p:nvGrpSpPr>
          <p:cNvPr id="44047" name="Group 15"/>
          <p:cNvGrpSpPr>
            <a:grpSpLocks/>
          </p:cNvGrpSpPr>
          <p:nvPr/>
        </p:nvGrpSpPr>
        <p:grpSpPr bwMode="auto">
          <a:xfrm>
            <a:off x="3203575" y="3500438"/>
            <a:ext cx="4338638" cy="865187"/>
            <a:chOff x="1746" y="2205"/>
            <a:chExt cx="3005" cy="363"/>
          </a:xfrm>
        </p:grpSpPr>
        <p:sp>
          <p:nvSpPr>
            <p:cNvPr id="44040" name="Freeform 8"/>
            <p:cNvSpPr>
              <a:spLocks/>
            </p:cNvSpPr>
            <p:nvPr/>
          </p:nvSpPr>
          <p:spPr bwMode="auto">
            <a:xfrm>
              <a:off x="1746" y="2205"/>
              <a:ext cx="1903" cy="363"/>
            </a:xfrm>
            <a:custGeom>
              <a:avLst/>
              <a:gdLst/>
              <a:ahLst/>
              <a:cxnLst>
                <a:cxn ang="0">
                  <a:pos x="192" y="624"/>
                </a:cxn>
                <a:cxn ang="0">
                  <a:pos x="0" y="528"/>
                </a:cxn>
                <a:cxn ang="0">
                  <a:pos x="0" y="336"/>
                </a:cxn>
                <a:cxn ang="0">
                  <a:pos x="672" y="0"/>
                </a:cxn>
              </a:cxnLst>
              <a:rect l="0" t="0" r="r" b="b"/>
              <a:pathLst>
                <a:path w="672" h="624">
                  <a:moveTo>
                    <a:pt x="192" y="624"/>
                  </a:moveTo>
                  <a:lnTo>
                    <a:pt x="0" y="528"/>
                  </a:lnTo>
                  <a:lnTo>
                    <a:pt x="0" y="336"/>
                  </a:lnTo>
                  <a:lnTo>
                    <a:pt x="672" y="0"/>
                  </a:lnTo>
                </a:path>
              </a:pathLst>
            </a:custGeom>
            <a:noFill/>
            <a:ln w="28575" cap="flat" cmpd="sng">
              <a:solidFill>
                <a:srgbClr val="990033"/>
              </a:solidFill>
              <a:prstDash val="solid"/>
              <a:round/>
              <a:headEnd type="none" w="med" len="med"/>
              <a:tailEnd type="arrow" w="med" len="med"/>
            </a:ln>
            <a:effectLst>
              <a:outerShdw dist="35921" dir="2700000" algn="ctr" rotWithShape="0">
                <a:schemeClr val="bg2"/>
              </a:outerShdw>
            </a:effectLst>
          </p:spPr>
          <p:txBody>
            <a:bodyPr wrap="none" anchor="ctr"/>
            <a:lstStyle/>
            <a:p>
              <a:endParaRPr lang="zh-TW" altLang="en-US"/>
            </a:p>
          </p:txBody>
        </p:sp>
        <p:sp>
          <p:nvSpPr>
            <p:cNvPr id="44041" name="Freeform 9"/>
            <p:cNvSpPr>
              <a:spLocks/>
            </p:cNvSpPr>
            <p:nvPr/>
          </p:nvSpPr>
          <p:spPr bwMode="auto">
            <a:xfrm>
              <a:off x="2245" y="2205"/>
              <a:ext cx="2506" cy="363"/>
            </a:xfrm>
            <a:custGeom>
              <a:avLst/>
              <a:gdLst/>
              <a:ahLst/>
              <a:cxnLst>
                <a:cxn ang="0">
                  <a:pos x="192" y="624"/>
                </a:cxn>
                <a:cxn ang="0">
                  <a:pos x="0" y="528"/>
                </a:cxn>
                <a:cxn ang="0">
                  <a:pos x="0" y="336"/>
                </a:cxn>
                <a:cxn ang="0">
                  <a:pos x="672" y="0"/>
                </a:cxn>
              </a:cxnLst>
              <a:rect l="0" t="0" r="r" b="b"/>
              <a:pathLst>
                <a:path w="672" h="624">
                  <a:moveTo>
                    <a:pt x="192" y="624"/>
                  </a:moveTo>
                  <a:lnTo>
                    <a:pt x="0" y="528"/>
                  </a:lnTo>
                  <a:lnTo>
                    <a:pt x="0" y="336"/>
                  </a:lnTo>
                  <a:lnTo>
                    <a:pt x="672" y="0"/>
                  </a:lnTo>
                </a:path>
              </a:pathLst>
            </a:custGeom>
            <a:noFill/>
            <a:ln w="28575" cap="flat" cmpd="sng">
              <a:solidFill>
                <a:srgbClr val="990033"/>
              </a:solidFill>
              <a:prstDash val="solid"/>
              <a:round/>
              <a:headEnd type="none" w="med" len="med"/>
              <a:tailEnd type="arrow" w="med" len="med"/>
            </a:ln>
            <a:effectLst>
              <a:outerShdw dist="35921" dir="2700000" algn="ctr" rotWithShape="0">
                <a:schemeClr val="bg2"/>
              </a:outerShdw>
            </a:effectLst>
          </p:spPr>
          <p:txBody>
            <a:bodyPr wrap="none" anchor="ctr"/>
            <a:lstStyle/>
            <a:p>
              <a:endParaRPr lang="zh-TW" altLang="en-US"/>
            </a:p>
          </p:txBody>
        </p:sp>
      </p:grpSp>
      <p:sp>
        <p:nvSpPr>
          <p:cNvPr id="44045" name="Text Box 13"/>
          <p:cNvSpPr txBox="1">
            <a:spLocks noChangeArrowheads="1"/>
          </p:cNvSpPr>
          <p:nvPr/>
        </p:nvSpPr>
        <p:spPr bwMode="auto">
          <a:xfrm>
            <a:off x="5003800" y="2882900"/>
            <a:ext cx="3744913" cy="762000"/>
          </a:xfrm>
          <a:prstGeom prst="rect">
            <a:avLst/>
          </a:prstGeom>
          <a:noFill/>
          <a:ln w="12700">
            <a:noFill/>
            <a:miter lim="800000"/>
            <a:headEnd/>
            <a:tailEnd/>
          </a:ln>
          <a:effectLst/>
        </p:spPr>
        <p:txBody>
          <a:bodyPr>
            <a:spAutoFit/>
          </a:bodyPr>
          <a:lstStyle/>
          <a:p>
            <a:pPr>
              <a:spcBef>
                <a:spcPct val="20000"/>
              </a:spcBef>
              <a:buClr>
                <a:schemeClr val="hlink"/>
              </a:buClr>
              <a:buSzPct val="65000"/>
              <a:buFont typeface="Wingdings" pitchFamily="2" charset="2"/>
              <a:buNone/>
            </a:pPr>
            <a:r>
              <a:rPr lang="en-US" altLang="zh-TW" sz="4400">
                <a:effectLst>
                  <a:outerShdw blurRad="38100" dist="38100" dir="2700000" algn="tl">
                    <a:srgbClr val="000000"/>
                  </a:outerShdw>
                </a:effectLst>
              </a:rPr>
              <a:t>= .5</a:t>
            </a:r>
            <a:r>
              <a:rPr lang="en-US" altLang="zh-TW" sz="4400" i="1">
                <a:effectLst>
                  <a:outerShdw blurRad="38100" dist="38100" dir="2700000" algn="tl">
                    <a:srgbClr val="000000"/>
                  </a:outerShdw>
                </a:effectLst>
                <a:latin typeface="Times New Roman" pitchFamily="18" charset="0"/>
              </a:rPr>
              <a:t>R</a:t>
            </a:r>
            <a:r>
              <a:rPr lang="en-US" altLang="zh-TW" sz="4400" i="1" baseline="-25000">
                <a:effectLst>
                  <a:outerShdw blurRad="38100" dist="38100" dir="2700000" algn="tl">
                    <a:srgbClr val="000000"/>
                  </a:outerShdw>
                </a:effectLst>
                <a:latin typeface="Times New Roman" pitchFamily="18" charset="0"/>
              </a:rPr>
              <a:t>1</a:t>
            </a:r>
            <a:r>
              <a:rPr lang="en-US" altLang="zh-TW" sz="4400">
                <a:effectLst>
                  <a:outerShdw blurRad="38100" dist="38100" dir="2700000" algn="tl">
                    <a:srgbClr val="000000"/>
                  </a:outerShdw>
                </a:effectLst>
              </a:rPr>
              <a:t> + .5</a:t>
            </a:r>
            <a:r>
              <a:rPr lang="en-US" altLang="zh-TW" sz="4400" i="1">
                <a:effectLst>
                  <a:outerShdw blurRad="38100" dist="38100" dir="2700000" algn="tl">
                    <a:srgbClr val="000000"/>
                  </a:outerShdw>
                </a:effectLst>
                <a:latin typeface="Times New Roman" pitchFamily="18" charset="0"/>
              </a:rPr>
              <a:t>R</a:t>
            </a:r>
            <a:r>
              <a:rPr lang="en-US" altLang="zh-TW" sz="4400" i="1" baseline="-25000">
                <a:effectLst>
                  <a:outerShdw blurRad="38100" dist="38100" dir="2700000" algn="tl">
                    <a:srgbClr val="000000"/>
                  </a:outerShdw>
                </a:effectLst>
                <a:latin typeface="Times New Roman" pitchFamily="18" charset="0"/>
              </a:rPr>
              <a:t>2</a:t>
            </a:r>
            <a:endParaRPr lang="zh-TW" altLang="en-US"/>
          </a:p>
        </p:txBody>
      </p:sp>
    </p:spTree>
    <p:extLst>
      <p:ext uri="{BB962C8B-B14F-4D97-AF65-F5344CB8AC3E}">
        <p14:creationId xmlns:p14="http://schemas.microsoft.com/office/powerpoint/2010/main" val="184127461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wipe(left)">
                                      <p:cBhvr>
                                        <p:cTn id="7" dur="500"/>
                                        <p:tgtEl>
                                          <p:spTgt spid="4403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046"/>
                                        </p:tgtEl>
                                        <p:attrNameLst>
                                          <p:attrName>style.visibility</p:attrName>
                                        </p:attrNameLst>
                                      </p:cBhvr>
                                      <p:to>
                                        <p:strVal val="visible"/>
                                      </p:to>
                                    </p:set>
                                    <p:animEffect transition="in" filter="wipe(up)">
                                      <p:cBhvr>
                                        <p:cTn id="11" dur="500"/>
                                        <p:tgtEl>
                                          <p:spTgt spid="4404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4047"/>
                                        </p:tgtEl>
                                        <p:attrNameLst>
                                          <p:attrName>style.visibility</p:attrName>
                                        </p:attrNameLst>
                                      </p:cBhvr>
                                      <p:to>
                                        <p:strVal val="visible"/>
                                      </p:to>
                                    </p:set>
                                    <p:animEffect transition="in" filter="wipe(down)">
                                      <p:cBhvr>
                                        <p:cTn id="15" dur="500"/>
                                        <p:tgtEl>
                                          <p:spTgt spid="440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4045"/>
                                        </p:tgtEl>
                                        <p:attrNameLst>
                                          <p:attrName>style.visibility</p:attrName>
                                        </p:attrNameLst>
                                      </p:cBhvr>
                                      <p:to>
                                        <p:strVal val="visible"/>
                                      </p:to>
                                    </p:set>
                                    <p:animEffect transition="in" filter="wipe(left)">
                                      <p:cBhvr>
                                        <p:cTn id="19" dur="500"/>
                                        <p:tgtEl>
                                          <p:spTgt spid="440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4042"/>
                                        </p:tgtEl>
                                        <p:attrNameLst>
                                          <p:attrName>style.visibility</p:attrName>
                                        </p:attrNameLst>
                                      </p:cBhvr>
                                      <p:to>
                                        <p:strVal val="visible"/>
                                      </p:to>
                                    </p:set>
                                    <p:animEffect transition="in" filter="wipe(left)">
                                      <p:cBhvr>
                                        <p:cTn id="24"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autoUpdateAnimBg="0"/>
      <p:bldP spid="44042" grpId="0" autoUpdateAnimBg="0"/>
      <p:bldP spid="440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3"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5EE801A-C2EC-45E2-AF34-06AE6FB2089D}" type="slidenum">
              <a:rPr kumimoji="1" lang="zh-TW" altLang="en-US">
                <a:effectLst>
                  <a:outerShdw blurRad="38100" dist="38100" dir="2700000" algn="tl">
                    <a:srgbClr val="000000"/>
                  </a:outerShdw>
                </a:effectLst>
                <a:ea typeface="華康細圓體" pitchFamily="49" charset="-120"/>
                <a:cs typeface="+mj-cs"/>
              </a:rPr>
              <a:pPr>
                <a:defRPr/>
              </a:pPr>
              <a:t>7</a:t>
            </a:fld>
            <a:endParaRPr kumimoji="1" lang="en-US" altLang="zh-TW">
              <a:effectLst>
                <a:outerShdw blurRad="38100" dist="38100" dir="2700000" algn="tl">
                  <a:srgbClr val="000000"/>
                </a:outerShdw>
              </a:effectLst>
              <a:ea typeface="華康細圓體" pitchFamily="49" charset="-120"/>
              <a:cs typeface="+mj-cs"/>
            </a:endParaRPr>
          </a:p>
        </p:txBody>
      </p:sp>
      <p:sp>
        <p:nvSpPr>
          <p:cNvPr id="174082" name="Line 2"/>
          <p:cNvSpPr>
            <a:spLocks noChangeShapeType="1"/>
          </p:cNvSpPr>
          <p:nvPr/>
        </p:nvSpPr>
        <p:spPr bwMode="auto">
          <a:xfrm>
            <a:off x="228600" y="6018039"/>
            <a:ext cx="8458200" cy="0"/>
          </a:xfrm>
          <a:prstGeom prst="line">
            <a:avLst/>
          </a:prstGeom>
          <a:noFill/>
          <a:ln w="28575">
            <a:solidFill>
              <a:srgbClr val="660033"/>
            </a:solidFill>
            <a:round/>
            <a:headEnd/>
            <a:tailEnd/>
          </a:ln>
          <a:effectLst/>
          <a:scene3d>
            <a:camera prst="legacyObliqueTopRight"/>
            <a:lightRig rig="legacyFlat3" dir="b"/>
          </a:scene3d>
          <a:sp3d extrusionH="430200" prstMaterial="legacyMatte">
            <a:bevelT w="13500" h="13500" prst="angle"/>
            <a:bevelB w="13500" h="13500" prst="angle"/>
            <a:extrusionClr>
              <a:srgbClr val="660033"/>
            </a:extrusionClr>
          </a:sp3d>
        </p:spPr>
        <p:txBody>
          <a:bodyPr wrap="none" anchor="ctr">
            <a:flatTx/>
          </a:bodyPr>
          <a:lstStyle/>
          <a:p>
            <a:endParaRPr lang="zh-TW" altLang="en-US"/>
          </a:p>
        </p:txBody>
      </p:sp>
      <p:sp>
        <p:nvSpPr>
          <p:cNvPr id="174083" name="Rectangle 3"/>
          <p:cNvSpPr>
            <a:spLocks noChangeArrowheads="1"/>
          </p:cNvSpPr>
          <p:nvPr/>
        </p:nvSpPr>
        <p:spPr bwMode="auto">
          <a:xfrm>
            <a:off x="1752600" y="4951239"/>
            <a:ext cx="457200" cy="1023938"/>
          </a:xfrm>
          <a:prstGeom prst="rect">
            <a:avLst/>
          </a:prstGeom>
          <a:solidFill>
            <a:srgbClr val="FF99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174084" name="Rectangle 4"/>
          <p:cNvSpPr>
            <a:spLocks noChangeArrowheads="1"/>
          </p:cNvSpPr>
          <p:nvPr/>
        </p:nvSpPr>
        <p:spPr bwMode="auto">
          <a:xfrm>
            <a:off x="3048000" y="3122439"/>
            <a:ext cx="457200" cy="2852738"/>
          </a:xfrm>
          <a:prstGeom prst="rect">
            <a:avLst/>
          </a:prstGeom>
          <a:solidFill>
            <a:srgbClr val="FF99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174085" name="Rectangle 5"/>
          <p:cNvSpPr>
            <a:spLocks noChangeArrowheads="1"/>
          </p:cNvSpPr>
          <p:nvPr/>
        </p:nvSpPr>
        <p:spPr bwMode="auto">
          <a:xfrm>
            <a:off x="4343400" y="4113039"/>
            <a:ext cx="457200" cy="1843088"/>
          </a:xfrm>
          <a:prstGeom prst="rect">
            <a:avLst/>
          </a:prstGeom>
          <a:solidFill>
            <a:srgbClr val="FF99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174086" name="Rectangle 6"/>
          <p:cNvSpPr>
            <a:spLocks noChangeArrowheads="1"/>
          </p:cNvSpPr>
          <p:nvPr/>
        </p:nvSpPr>
        <p:spPr bwMode="auto">
          <a:xfrm>
            <a:off x="5638800" y="4951239"/>
            <a:ext cx="457200" cy="1023938"/>
          </a:xfrm>
          <a:prstGeom prst="rect">
            <a:avLst/>
          </a:prstGeom>
          <a:solidFill>
            <a:srgbClr val="FF99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174087" name="Rectangle 7"/>
          <p:cNvSpPr>
            <a:spLocks noChangeArrowheads="1"/>
          </p:cNvSpPr>
          <p:nvPr/>
        </p:nvSpPr>
        <p:spPr bwMode="auto">
          <a:xfrm>
            <a:off x="6781800" y="5637039"/>
            <a:ext cx="457200" cy="338138"/>
          </a:xfrm>
          <a:prstGeom prst="rect">
            <a:avLst/>
          </a:prstGeom>
          <a:solidFill>
            <a:srgbClr val="FF99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TW" altLang="en-US"/>
          </a:p>
        </p:txBody>
      </p:sp>
      <p:sp>
        <p:nvSpPr>
          <p:cNvPr id="174088" name="Oval 8"/>
          <p:cNvSpPr>
            <a:spLocks noChangeArrowheads="1"/>
          </p:cNvSpPr>
          <p:nvPr/>
        </p:nvSpPr>
        <p:spPr bwMode="auto">
          <a:xfrm>
            <a:off x="1066800" y="35034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89" name="Oval 9"/>
          <p:cNvSpPr>
            <a:spLocks noChangeArrowheads="1"/>
          </p:cNvSpPr>
          <p:nvPr/>
        </p:nvSpPr>
        <p:spPr bwMode="auto">
          <a:xfrm>
            <a:off x="1295400" y="36558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0" name="Oval 10"/>
          <p:cNvSpPr>
            <a:spLocks noChangeArrowheads="1"/>
          </p:cNvSpPr>
          <p:nvPr/>
        </p:nvSpPr>
        <p:spPr bwMode="auto">
          <a:xfrm>
            <a:off x="1524000" y="38844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1" name="Oval 11"/>
          <p:cNvSpPr>
            <a:spLocks noChangeArrowheads="1"/>
          </p:cNvSpPr>
          <p:nvPr/>
        </p:nvSpPr>
        <p:spPr bwMode="auto">
          <a:xfrm>
            <a:off x="1600200" y="40368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2" name="Oval 12"/>
          <p:cNvSpPr>
            <a:spLocks noChangeArrowheads="1"/>
          </p:cNvSpPr>
          <p:nvPr/>
        </p:nvSpPr>
        <p:spPr bwMode="auto">
          <a:xfrm>
            <a:off x="1676400" y="4341639"/>
            <a:ext cx="685800" cy="6096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3" name="Oval 13"/>
          <p:cNvSpPr>
            <a:spLocks noChangeArrowheads="1"/>
          </p:cNvSpPr>
          <p:nvPr/>
        </p:nvSpPr>
        <p:spPr bwMode="auto">
          <a:xfrm>
            <a:off x="1752600" y="38082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4" name="Oval 14"/>
          <p:cNvSpPr>
            <a:spLocks noChangeArrowheads="1"/>
          </p:cNvSpPr>
          <p:nvPr/>
        </p:nvSpPr>
        <p:spPr bwMode="auto">
          <a:xfrm>
            <a:off x="1828800" y="35034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5" name="Oval 15"/>
          <p:cNvSpPr>
            <a:spLocks noChangeArrowheads="1"/>
          </p:cNvSpPr>
          <p:nvPr/>
        </p:nvSpPr>
        <p:spPr bwMode="auto">
          <a:xfrm>
            <a:off x="1897063" y="3203402"/>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6" name="Oval 16"/>
          <p:cNvSpPr>
            <a:spLocks noChangeArrowheads="1"/>
          </p:cNvSpPr>
          <p:nvPr/>
        </p:nvSpPr>
        <p:spPr bwMode="auto">
          <a:xfrm>
            <a:off x="1974850" y="29954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7" name="Oval 17"/>
          <p:cNvSpPr>
            <a:spLocks noChangeArrowheads="1"/>
          </p:cNvSpPr>
          <p:nvPr/>
        </p:nvSpPr>
        <p:spPr bwMode="auto">
          <a:xfrm>
            <a:off x="2024063" y="2809702"/>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8" name="Oval 18"/>
          <p:cNvSpPr>
            <a:spLocks noChangeArrowheads="1"/>
          </p:cNvSpPr>
          <p:nvPr/>
        </p:nvSpPr>
        <p:spPr bwMode="auto">
          <a:xfrm>
            <a:off x="2079625" y="262237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099" name="Oval 19"/>
          <p:cNvSpPr>
            <a:spLocks noChangeArrowheads="1"/>
          </p:cNvSpPr>
          <p:nvPr/>
        </p:nvSpPr>
        <p:spPr bwMode="auto">
          <a:xfrm>
            <a:off x="2149475" y="248267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0" name="Oval 20"/>
          <p:cNvSpPr>
            <a:spLocks noChangeArrowheads="1"/>
          </p:cNvSpPr>
          <p:nvPr/>
        </p:nvSpPr>
        <p:spPr bwMode="auto">
          <a:xfrm>
            <a:off x="2225675" y="231598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1" name="Oval 21"/>
          <p:cNvSpPr>
            <a:spLocks noChangeArrowheads="1"/>
          </p:cNvSpPr>
          <p:nvPr/>
        </p:nvSpPr>
        <p:spPr bwMode="auto">
          <a:xfrm>
            <a:off x="2357438" y="226042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2" name="Oval 22"/>
          <p:cNvSpPr>
            <a:spLocks noChangeArrowheads="1"/>
          </p:cNvSpPr>
          <p:nvPr/>
        </p:nvSpPr>
        <p:spPr bwMode="auto">
          <a:xfrm>
            <a:off x="2501900" y="220486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3" name="Oval 23"/>
          <p:cNvSpPr>
            <a:spLocks noChangeArrowheads="1"/>
          </p:cNvSpPr>
          <p:nvPr/>
        </p:nvSpPr>
        <p:spPr bwMode="auto">
          <a:xfrm>
            <a:off x="2628900" y="22334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4" name="Oval 24"/>
          <p:cNvSpPr>
            <a:spLocks noChangeArrowheads="1"/>
          </p:cNvSpPr>
          <p:nvPr/>
        </p:nvSpPr>
        <p:spPr bwMode="auto">
          <a:xfrm>
            <a:off x="2728913" y="231122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5" name="Oval 25"/>
          <p:cNvSpPr>
            <a:spLocks noChangeArrowheads="1"/>
          </p:cNvSpPr>
          <p:nvPr/>
        </p:nvSpPr>
        <p:spPr bwMode="auto">
          <a:xfrm>
            <a:off x="2860675" y="240012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6" name="Oval 26"/>
          <p:cNvSpPr>
            <a:spLocks noChangeArrowheads="1"/>
          </p:cNvSpPr>
          <p:nvPr/>
        </p:nvSpPr>
        <p:spPr bwMode="auto">
          <a:xfrm>
            <a:off x="3025775" y="236361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7" name="Oval 27"/>
          <p:cNvSpPr>
            <a:spLocks noChangeArrowheads="1"/>
          </p:cNvSpPr>
          <p:nvPr/>
        </p:nvSpPr>
        <p:spPr bwMode="auto">
          <a:xfrm>
            <a:off x="3124200" y="231598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8" name="Oval 28"/>
          <p:cNvSpPr>
            <a:spLocks noChangeArrowheads="1"/>
          </p:cNvSpPr>
          <p:nvPr/>
        </p:nvSpPr>
        <p:spPr bwMode="auto">
          <a:xfrm>
            <a:off x="3259138" y="2320752"/>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09" name="Oval 29"/>
          <p:cNvSpPr>
            <a:spLocks noChangeArrowheads="1"/>
          </p:cNvSpPr>
          <p:nvPr/>
        </p:nvSpPr>
        <p:spPr bwMode="auto">
          <a:xfrm>
            <a:off x="3352800" y="23604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0" name="Oval 30"/>
          <p:cNvSpPr>
            <a:spLocks noChangeArrowheads="1"/>
          </p:cNvSpPr>
          <p:nvPr/>
        </p:nvSpPr>
        <p:spPr bwMode="auto">
          <a:xfrm>
            <a:off x="3505200" y="24366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1" name="Oval 31"/>
          <p:cNvSpPr>
            <a:spLocks noChangeArrowheads="1"/>
          </p:cNvSpPr>
          <p:nvPr/>
        </p:nvSpPr>
        <p:spPr bwMode="auto">
          <a:xfrm>
            <a:off x="3657600" y="25890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2" name="Oval 32"/>
          <p:cNvSpPr>
            <a:spLocks noChangeArrowheads="1"/>
          </p:cNvSpPr>
          <p:nvPr/>
        </p:nvSpPr>
        <p:spPr bwMode="auto">
          <a:xfrm>
            <a:off x="3844925" y="27541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3" name="Oval 33"/>
          <p:cNvSpPr>
            <a:spLocks noChangeArrowheads="1"/>
          </p:cNvSpPr>
          <p:nvPr/>
        </p:nvSpPr>
        <p:spPr bwMode="auto">
          <a:xfrm>
            <a:off x="3962400" y="298908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4" name="Oval 34"/>
          <p:cNvSpPr>
            <a:spLocks noChangeArrowheads="1"/>
          </p:cNvSpPr>
          <p:nvPr/>
        </p:nvSpPr>
        <p:spPr bwMode="auto">
          <a:xfrm>
            <a:off x="4114800" y="32748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5" name="Oval 35"/>
          <p:cNvSpPr>
            <a:spLocks noChangeArrowheads="1"/>
          </p:cNvSpPr>
          <p:nvPr/>
        </p:nvSpPr>
        <p:spPr bwMode="auto">
          <a:xfrm>
            <a:off x="4191000" y="3579639"/>
            <a:ext cx="685800" cy="4572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6" name="Oval 36"/>
          <p:cNvSpPr>
            <a:spLocks noChangeArrowheads="1"/>
          </p:cNvSpPr>
          <p:nvPr/>
        </p:nvSpPr>
        <p:spPr bwMode="auto">
          <a:xfrm>
            <a:off x="4419600" y="31986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7" name="Oval 37"/>
          <p:cNvSpPr>
            <a:spLocks noChangeArrowheads="1"/>
          </p:cNvSpPr>
          <p:nvPr/>
        </p:nvSpPr>
        <p:spPr bwMode="auto">
          <a:xfrm>
            <a:off x="4572000" y="29700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8" name="Oval 38"/>
          <p:cNvSpPr>
            <a:spLocks noChangeArrowheads="1"/>
          </p:cNvSpPr>
          <p:nvPr/>
        </p:nvSpPr>
        <p:spPr bwMode="auto">
          <a:xfrm>
            <a:off x="4724400" y="28176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19" name="Oval 39"/>
          <p:cNvSpPr>
            <a:spLocks noChangeArrowheads="1"/>
          </p:cNvSpPr>
          <p:nvPr/>
        </p:nvSpPr>
        <p:spPr bwMode="auto">
          <a:xfrm>
            <a:off x="4854575" y="277001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0" name="Oval 40"/>
          <p:cNvSpPr>
            <a:spLocks noChangeArrowheads="1"/>
          </p:cNvSpPr>
          <p:nvPr/>
        </p:nvSpPr>
        <p:spPr bwMode="auto">
          <a:xfrm>
            <a:off x="4973638" y="275731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1" name="Oval 41"/>
          <p:cNvSpPr>
            <a:spLocks noChangeArrowheads="1"/>
          </p:cNvSpPr>
          <p:nvPr/>
        </p:nvSpPr>
        <p:spPr bwMode="auto">
          <a:xfrm>
            <a:off x="5097463" y="286367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2" name="Oval 42"/>
          <p:cNvSpPr>
            <a:spLocks noChangeArrowheads="1"/>
          </p:cNvSpPr>
          <p:nvPr/>
        </p:nvSpPr>
        <p:spPr bwMode="auto">
          <a:xfrm>
            <a:off x="5210175" y="303036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3" name="Oval 43"/>
          <p:cNvSpPr>
            <a:spLocks noChangeArrowheads="1"/>
          </p:cNvSpPr>
          <p:nvPr/>
        </p:nvSpPr>
        <p:spPr bwMode="auto">
          <a:xfrm>
            <a:off x="4267200" y="3808239"/>
            <a:ext cx="685800" cy="304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4" name="Oval 44"/>
          <p:cNvSpPr>
            <a:spLocks noChangeArrowheads="1"/>
          </p:cNvSpPr>
          <p:nvPr/>
        </p:nvSpPr>
        <p:spPr bwMode="auto">
          <a:xfrm>
            <a:off x="1676400" y="4494039"/>
            <a:ext cx="685800" cy="4572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5" name="Oval 45"/>
          <p:cNvSpPr>
            <a:spLocks noChangeArrowheads="1"/>
          </p:cNvSpPr>
          <p:nvPr/>
        </p:nvSpPr>
        <p:spPr bwMode="auto">
          <a:xfrm>
            <a:off x="5334000" y="31986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6" name="Oval 46"/>
          <p:cNvSpPr>
            <a:spLocks noChangeArrowheads="1"/>
          </p:cNvSpPr>
          <p:nvPr/>
        </p:nvSpPr>
        <p:spPr bwMode="auto">
          <a:xfrm>
            <a:off x="5410200" y="34272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7" name="Oval 47"/>
          <p:cNvSpPr>
            <a:spLocks noChangeArrowheads="1"/>
          </p:cNvSpPr>
          <p:nvPr/>
        </p:nvSpPr>
        <p:spPr bwMode="auto">
          <a:xfrm>
            <a:off x="5486400" y="373203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8" name="Oval 48"/>
          <p:cNvSpPr>
            <a:spLocks noChangeArrowheads="1"/>
          </p:cNvSpPr>
          <p:nvPr/>
        </p:nvSpPr>
        <p:spPr bwMode="auto">
          <a:xfrm>
            <a:off x="5541963" y="4092402"/>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29" name="Oval 49"/>
          <p:cNvSpPr>
            <a:spLocks noChangeArrowheads="1"/>
          </p:cNvSpPr>
          <p:nvPr/>
        </p:nvSpPr>
        <p:spPr bwMode="auto">
          <a:xfrm>
            <a:off x="5562600" y="4382914"/>
            <a:ext cx="685800" cy="5334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0" name="Oval 50"/>
          <p:cNvSpPr>
            <a:spLocks noChangeArrowheads="1"/>
          </p:cNvSpPr>
          <p:nvPr/>
        </p:nvSpPr>
        <p:spPr bwMode="auto">
          <a:xfrm>
            <a:off x="5576888" y="4590877"/>
            <a:ext cx="685800" cy="304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1" name="Oval 51"/>
          <p:cNvSpPr>
            <a:spLocks noChangeArrowheads="1"/>
          </p:cNvSpPr>
          <p:nvPr/>
        </p:nvSpPr>
        <p:spPr bwMode="auto">
          <a:xfrm>
            <a:off x="5608638" y="4400377"/>
            <a:ext cx="685800" cy="500062"/>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2" name="Oval 52"/>
          <p:cNvSpPr>
            <a:spLocks noChangeArrowheads="1"/>
          </p:cNvSpPr>
          <p:nvPr/>
        </p:nvSpPr>
        <p:spPr bwMode="auto">
          <a:xfrm>
            <a:off x="5670550" y="393206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3" name="Oval 53"/>
          <p:cNvSpPr>
            <a:spLocks noChangeArrowheads="1"/>
          </p:cNvSpPr>
          <p:nvPr/>
        </p:nvSpPr>
        <p:spPr bwMode="auto">
          <a:xfrm>
            <a:off x="5757863" y="3636789"/>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4" name="Oval 54"/>
          <p:cNvSpPr>
            <a:spLocks noChangeArrowheads="1"/>
          </p:cNvSpPr>
          <p:nvPr/>
        </p:nvSpPr>
        <p:spPr bwMode="auto">
          <a:xfrm>
            <a:off x="5851525" y="343517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5" name="Oval 55"/>
          <p:cNvSpPr>
            <a:spLocks noChangeArrowheads="1"/>
          </p:cNvSpPr>
          <p:nvPr/>
        </p:nvSpPr>
        <p:spPr bwMode="auto">
          <a:xfrm>
            <a:off x="6000750" y="3381202"/>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6" name="Oval 56"/>
          <p:cNvSpPr>
            <a:spLocks noChangeArrowheads="1"/>
          </p:cNvSpPr>
          <p:nvPr/>
        </p:nvSpPr>
        <p:spPr bwMode="auto">
          <a:xfrm>
            <a:off x="6151563" y="3368502"/>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7" name="Oval 57"/>
          <p:cNvSpPr>
            <a:spLocks noChangeArrowheads="1"/>
          </p:cNvSpPr>
          <p:nvPr/>
        </p:nvSpPr>
        <p:spPr bwMode="auto">
          <a:xfrm>
            <a:off x="6319838" y="3498677"/>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8" name="Oval 58"/>
          <p:cNvSpPr>
            <a:spLocks noChangeArrowheads="1"/>
          </p:cNvSpPr>
          <p:nvPr/>
        </p:nvSpPr>
        <p:spPr bwMode="auto">
          <a:xfrm>
            <a:off x="6432550" y="370981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39" name="Oval 59"/>
          <p:cNvSpPr>
            <a:spLocks noChangeArrowheads="1"/>
          </p:cNvSpPr>
          <p:nvPr/>
        </p:nvSpPr>
        <p:spPr bwMode="auto">
          <a:xfrm>
            <a:off x="6575425" y="3965402"/>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0" name="Oval 60"/>
          <p:cNvSpPr>
            <a:spLocks noChangeArrowheads="1"/>
          </p:cNvSpPr>
          <p:nvPr/>
        </p:nvSpPr>
        <p:spPr bwMode="auto">
          <a:xfrm>
            <a:off x="6715125" y="4408314"/>
            <a:ext cx="685800" cy="685800"/>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1" name="Oval 61"/>
          <p:cNvSpPr>
            <a:spLocks noChangeArrowheads="1"/>
          </p:cNvSpPr>
          <p:nvPr/>
        </p:nvSpPr>
        <p:spPr bwMode="auto">
          <a:xfrm>
            <a:off x="6797675" y="5067127"/>
            <a:ext cx="685800" cy="498475"/>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2" name="Oval 62"/>
          <p:cNvSpPr>
            <a:spLocks noChangeArrowheads="1"/>
          </p:cNvSpPr>
          <p:nvPr/>
        </p:nvSpPr>
        <p:spPr bwMode="auto">
          <a:xfrm>
            <a:off x="6799263" y="5390977"/>
            <a:ext cx="685800" cy="230187"/>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3" name="Oval 63"/>
          <p:cNvSpPr>
            <a:spLocks noChangeArrowheads="1"/>
          </p:cNvSpPr>
          <p:nvPr/>
        </p:nvSpPr>
        <p:spPr bwMode="auto">
          <a:xfrm rot="744577">
            <a:off x="7010400" y="5408439"/>
            <a:ext cx="685800" cy="153988"/>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4" name="Oval 64"/>
          <p:cNvSpPr>
            <a:spLocks noChangeArrowheads="1"/>
          </p:cNvSpPr>
          <p:nvPr/>
        </p:nvSpPr>
        <p:spPr bwMode="auto">
          <a:xfrm rot="3667281">
            <a:off x="7390607" y="5485433"/>
            <a:ext cx="685800" cy="77787"/>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5" name="Oval 65"/>
          <p:cNvSpPr>
            <a:spLocks noChangeArrowheads="1"/>
          </p:cNvSpPr>
          <p:nvPr/>
        </p:nvSpPr>
        <p:spPr bwMode="auto">
          <a:xfrm rot="6230737">
            <a:off x="7695407" y="5637833"/>
            <a:ext cx="685800" cy="77787"/>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6" name="Oval 66"/>
          <p:cNvSpPr>
            <a:spLocks noChangeArrowheads="1"/>
          </p:cNvSpPr>
          <p:nvPr/>
        </p:nvSpPr>
        <p:spPr bwMode="auto">
          <a:xfrm>
            <a:off x="8001000" y="5865639"/>
            <a:ext cx="685800" cy="77788"/>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7" name="Oval 67"/>
          <p:cNvSpPr>
            <a:spLocks noChangeArrowheads="1"/>
          </p:cNvSpPr>
          <p:nvPr/>
        </p:nvSpPr>
        <p:spPr bwMode="auto">
          <a:xfrm rot="5036285">
            <a:off x="7543007" y="5637833"/>
            <a:ext cx="685800" cy="77787"/>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8" name="Oval 68"/>
          <p:cNvSpPr>
            <a:spLocks noChangeArrowheads="1"/>
          </p:cNvSpPr>
          <p:nvPr/>
        </p:nvSpPr>
        <p:spPr bwMode="auto">
          <a:xfrm rot="7465443">
            <a:off x="7870032" y="5647358"/>
            <a:ext cx="685800" cy="77787"/>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49" name="Oval 69"/>
          <p:cNvSpPr>
            <a:spLocks noChangeArrowheads="1"/>
          </p:cNvSpPr>
          <p:nvPr/>
        </p:nvSpPr>
        <p:spPr bwMode="auto">
          <a:xfrm rot="-12771259">
            <a:off x="8001000" y="5713239"/>
            <a:ext cx="685800" cy="77788"/>
          </a:xfrm>
          <a:prstGeom prst="ellipse">
            <a:avLst/>
          </a:prstGeom>
          <a:gradFill rotWithShape="0">
            <a:gsLst>
              <a:gs pos="0">
                <a:schemeClr val="accent2"/>
              </a:gs>
              <a:gs pos="100000">
                <a:schemeClr val="accent2">
                  <a:gamma/>
                  <a:shade val="46275"/>
                  <a:invGamma/>
                </a:schemeClr>
              </a:gs>
            </a:gsLst>
            <a:path path="rect">
              <a:fillToRect r="100000" b="100000"/>
            </a:path>
          </a:gradFill>
          <a:ln w="28575">
            <a:solidFill>
              <a:schemeClr val="bg1"/>
            </a:solidFill>
            <a:round/>
            <a:headEnd/>
            <a:tailEnd/>
          </a:ln>
          <a:effectLst/>
        </p:spPr>
        <p:txBody>
          <a:bodyPr wrap="none" anchor="ctr"/>
          <a:lstStyle/>
          <a:p>
            <a:endParaRPr lang="zh-TW" altLang="en-US"/>
          </a:p>
        </p:txBody>
      </p:sp>
      <p:sp>
        <p:nvSpPr>
          <p:cNvPr id="174150" name="Rectangle 70"/>
          <p:cNvSpPr>
            <a:spLocks noGrp="1" noChangeArrowheads="1"/>
          </p:cNvSpPr>
          <p:nvPr>
            <p:ph type="title"/>
          </p:nvPr>
        </p:nvSpPr>
        <p:spPr>
          <a:xfrm>
            <a:off x="684213" y="260648"/>
            <a:ext cx="7920037" cy="18288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Discrete Probability Distribution</a:t>
            </a:r>
          </a:p>
        </p:txBody>
      </p:sp>
      <p:sp>
        <p:nvSpPr>
          <p:cNvPr id="2" name="文字方塊 1"/>
          <p:cNvSpPr txBox="1"/>
          <p:nvPr/>
        </p:nvSpPr>
        <p:spPr>
          <a:xfrm>
            <a:off x="1731963" y="5940626"/>
            <a:ext cx="625475" cy="769441"/>
          </a:xfrm>
          <a:prstGeom prst="rect">
            <a:avLst/>
          </a:prstGeom>
          <a:noFill/>
        </p:spPr>
        <p:txBody>
          <a:bodyPr wrap="square" rtlCol="0">
            <a:spAutoFit/>
          </a:bodyPr>
          <a:lstStyle/>
          <a:p>
            <a:r>
              <a:rPr lang="en-US" altLang="zh-TW" sz="4400" dirty="0" smtClean="0">
                <a:effectLst>
                  <a:outerShdw blurRad="38100" dist="38100" dir="2700000" algn="tl">
                    <a:srgbClr val="000000"/>
                  </a:outerShdw>
                </a:effectLst>
                <a:latin typeface="+mn-lt"/>
                <a:ea typeface="+mn-ea"/>
              </a:rPr>
              <a:t>1</a:t>
            </a:r>
            <a:endParaRPr lang="zh-TW" altLang="en-US" sz="4400" dirty="0">
              <a:effectLst>
                <a:outerShdw blurRad="38100" dist="38100" dir="2700000" algn="tl">
                  <a:srgbClr val="000000"/>
                </a:outerShdw>
              </a:effectLst>
              <a:latin typeface="+mn-lt"/>
              <a:ea typeface="+mn-ea"/>
            </a:endParaRPr>
          </a:p>
        </p:txBody>
      </p:sp>
      <p:sp>
        <p:nvSpPr>
          <p:cNvPr id="74" name="文字方塊 73"/>
          <p:cNvSpPr txBox="1"/>
          <p:nvPr/>
        </p:nvSpPr>
        <p:spPr>
          <a:xfrm>
            <a:off x="3040062" y="5894162"/>
            <a:ext cx="625475" cy="769441"/>
          </a:xfrm>
          <a:prstGeom prst="rect">
            <a:avLst/>
          </a:prstGeom>
          <a:noFill/>
        </p:spPr>
        <p:txBody>
          <a:bodyPr wrap="square" rtlCol="0">
            <a:spAutoFit/>
          </a:bodyPr>
          <a:lstStyle/>
          <a:p>
            <a:r>
              <a:rPr lang="en-US" altLang="zh-TW" sz="4400" dirty="0" smtClean="0">
                <a:effectLst>
                  <a:outerShdw blurRad="38100" dist="38100" dir="2700000" algn="tl">
                    <a:srgbClr val="000000"/>
                  </a:outerShdw>
                </a:effectLst>
                <a:latin typeface="+mn-lt"/>
                <a:ea typeface="+mn-ea"/>
              </a:rPr>
              <a:t>2</a:t>
            </a:r>
            <a:endParaRPr lang="zh-TW" altLang="en-US" sz="4400" dirty="0">
              <a:effectLst>
                <a:outerShdw blurRad="38100" dist="38100" dir="2700000" algn="tl">
                  <a:srgbClr val="000000"/>
                </a:outerShdw>
              </a:effectLst>
              <a:latin typeface="+mn-lt"/>
              <a:ea typeface="+mn-ea"/>
            </a:endParaRPr>
          </a:p>
        </p:txBody>
      </p:sp>
      <p:sp>
        <p:nvSpPr>
          <p:cNvPr id="75" name="文字方塊 74"/>
          <p:cNvSpPr txBox="1"/>
          <p:nvPr/>
        </p:nvSpPr>
        <p:spPr>
          <a:xfrm>
            <a:off x="4348161" y="5847698"/>
            <a:ext cx="625475" cy="769441"/>
          </a:xfrm>
          <a:prstGeom prst="rect">
            <a:avLst/>
          </a:prstGeom>
          <a:noFill/>
        </p:spPr>
        <p:txBody>
          <a:bodyPr wrap="square" rtlCol="0">
            <a:spAutoFit/>
          </a:bodyPr>
          <a:lstStyle/>
          <a:p>
            <a:r>
              <a:rPr lang="en-US" altLang="zh-TW" sz="4400" dirty="0" smtClean="0">
                <a:effectLst>
                  <a:outerShdw blurRad="38100" dist="38100" dir="2700000" algn="tl">
                    <a:srgbClr val="000000"/>
                  </a:outerShdw>
                </a:effectLst>
                <a:latin typeface="+mn-lt"/>
                <a:ea typeface="+mn-ea"/>
              </a:rPr>
              <a:t>3</a:t>
            </a:r>
            <a:endParaRPr lang="zh-TW" altLang="en-US" sz="4400" dirty="0">
              <a:effectLst>
                <a:outerShdw blurRad="38100" dist="38100" dir="2700000" algn="tl">
                  <a:srgbClr val="000000"/>
                </a:outerShdw>
              </a:effectLst>
              <a:latin typeface="+mn-lt"/>
              <a:ea typeface="+mn-ea"/>
            </a:endParaRPr>
          </a:p>
        </p:txBody>
      </p:sp>
      <p:sp>
        <p:nvSpPr>
          <p:cNvPr id="76" name="文字方塊 75"/>
          <p:cNvSpPr txBox="1"/>
          <p:nvPr/>
        </p:nvSpPr>
        <p:spPr>
          <a:xfrm>
            <a:off x="5572125" y="5868954"/>
            <a:ext cx="625475" cy="769441"/>
          </a:xfrm>
          <a:prstGeom prst="rect">
            <a:avLst/>
          </a:prstGeom>
          <a:noFill/>
        </p:spPr>
        <p:txBody>
          <a:bodyPr wrap="square" rtlCol="0">
            <a:spAutoFit/>
          </a:bodyPr>
          <a:lstStyle/>
          <a:p>
            <a:r>
              <a:rPr lang="en-US" altLang="zh-TW" sz="4400" dirty="0" smtClean="0">
                <a:effectLst>
                  <a:outerShdw blurRad="38100" dist="38100" dir="2700000" algn="tl">
                    <a:srgbClr val="000000"/>
                  </a:outerShdw>
                </a:effectLst>
                <a:latin typeface="+mn-lt"/>
                <a:ea typeface="+mn-ea"/>
              </a:rPr>
              <a:t>4</a:t>
            </a:r>
            <a:endParaRPr lang="zh-TW" altLang="en-US" sz="4400" dirty="0">
              <a:effectLst>
                <a:outerShdw blurRad="38100" dist="38100" dir="2700000" algn="tl">
                  <a:srgbClr val="000000"/>
                </a:outerShdw>
              </a:effectLst>
              <a:latin typeface="+mn-lt"/>
              <a:ea typeface="+mn-ea"/>
            </a:endParaRPr>
          </a:p>
        </p:txBody>
      </p:sp>
      <p:sp>
        <p:nvSpPr>
          <p:cNvPr id="77" name="文字方塊 76"/>
          <p:cNvSpPr txBox="1"/>
          <p:nvPr/>
        </p:nvSpPr>
        <p:spPr>
          <a:xfrm>
            <a:off x="6715125" y="5885842"/>
            <a:ext cx="625475" cy="769441"/>
          </a:xfrm>
          <a:prstGeom prst="rect">
            <a:avLst/>
          </a:prstGeom>
          <a:noFill/>
        </p:spPr>
        <p:txBody>
          <a:bodyPr wrap="square" rtlCol="0">
            <a:spAutoFit/>
          </a:bodyPr>
          <a:lstStyle/>
          <a:p>
            <a:r>
              <a:rPr lang="en-US" altLang="zh-TW" sz="4400" dirty="0" smtClean="0">
                <a:effectLst>
                  <a:outerShdw blurRad="38100" dist="38100" dir="2700000" algn="tl">
                    <a:srgbClr val="000000"/>
                  </a:outerShdw>
                </a:effectLst>
                <a:latin typeface="+mn-lt"/>
                <a:ea typeface="+mn-ea"/>
              </a:rPr>
              <a:t>5</a:t>
            </a:r>
            <a:endParaRPr lang="zh-TW" altLang="en-US" sz="4400" dirty="0">
              <a:effectLst>
                <a:outerShdw blurRad="38100" dist="38100" dir="2700000" algn="tl">
                  <a:srgbClr val="000000"/>
                </a:outerShdw>
              </a:effectLst>
              <a:latin typeface="+mn-lt"/>
              <a:ea typeface="+mn-ea"/>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wipe(left)">
                                      <p:cBhvr>
                                        <p:cTn id="7" dur="500"/>
                                        <p:tgtEl>
                                          <p:spTgt spid="17408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4083"/>
                                        </p:tgtEl>
                                        <p:attrNameLst>
                                          <p:attrName>style.visibility</p:attrName>
                                        </p:attrNameLst>
                                      </p:cBhvr>
                                      <p:to>
                                        <p:strVal val="visible"/>
                                      </p:to>
                                    </p:set>
                                    <p:animEffect transition="in" filter="wipe(down)">
                                      <p:cBhvr>
                                        <p:cTn id="10" dur="500"/>
                                        <p:tgtEl>
                                          <p:spTgt spid="17408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4084"/>
                                        </p:tgtEl>
                                        <p:attrNameLst>
                                          <p:attrName>style.visibility</p:attrName>
                                        </p:attrNameLst>
                                      </p:cBhvr>
                                      <p:to>
                                        <p:strVal val="visible"/>
                                      </p:to>
                                    </p:set>
                                    <p:animEffect transition="in" filter="wipe(down)">
                                      <p:cBhvr>
                                        <p:cTn id="13" dur="500"/>
                                        <p:tgtEl>
                                          <p:spTgt spid="17408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4085"/>
                                        </p:tgtEl>
                                        <p:attrNameLst>
                                          <p:attrName>style.visibility</p:attrName>
                                        </p:attrNameLst>
                                      </p:cBhvr>
                                      <p:to>
                                        <p:strVal val="visible"/>
                                      </p:to>
                                    </p:set>
                                    <p:animEffect transition="in" filter="wipe(down)">
                                      <p:cBhvr>
                                        <p:cTn id="16" dur="500"/>
                                        <p:tgtEl>
                                          <p:spTgt spid="17408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4086"/>
                                        </p:tgtEl>
                                        <p:attrNameLst>
                                          <p:attrName>style.visibility</p:attrName>
                                        </p:attrNameLst>
                                      </p:cBhvr>
                                      <p:to>
                                        <p:strVal val="visible"/>
                                      </p:to>
                                    </p:set>
                                    <p:animEffect transition="in" filter="wipe(down)">
                                      <p:cBhvr>
                                        <p:cTn id="19" dur="500"/>
                                        <p:tgtEl>
                                          <p:spTgt spid="17408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4087"/>
                                        </p:tgtEl>
                                        <p:attrNameLst>
                                          <p:attrName>style.visibility</p:attrName>
                                        </p:attrNameLst>
                                      </p:cBhvr>
                                      <p:to>
                                        <p:strVal val="visible"/>
                                      </p:to>
                                    </p:set>
                                    <p:animEffect transition="in" filter="wipe(down)">
                                      <p:cBhvr>
                                        <p:cTn id="22" dur="500"/>
                                        <p:tgtEl>
                                          <p:spTgt spid="174087"/>
                                        </p:tgtEl>
                                      </p:cBhvr>
                                    </p:animEffect>
                                  </p:childTnLst>
                                </p:cTn>
                              </p:par>
                            </p:childTnLst>
                          </p:cTn>
                        </p:par>
                        <p:par>
                          <p:cTn id="23" fill="hold">
                            <p:stCondLst>
                              <p:cond delay="500"/>
                            </p:stCondLst>
                            <p:childTnLst>
                              <p:par>
                                <p:cTn id="24" presetID="11" presetClass="entr" presetSubtype="0" fill="hold" grpId="0" nodeType="afterEffect">
                                  <p:stCondLst>
                                    <p:cond delay="0"/>
                                  </p:stCondLst>
                                  <p:childTnLst>
                                    <p:set>
                                      <p:cBhvr>
                                        <p:cTn id="25" dur="75">
                                          <p:stCondLst>
                                            <p:cond delay="0"/>
                                          </p:stCondLst>
                                        </p:cTn>
                                        <p:tgtEl>
                                          <p:spTgt spid="174088"/>
                                        </p:tgtEl>
                                        <p:attrNameLst>
                                          <p:attrName>style.visibility</p:attrName>
                                        </p:attrNameLst>
                                      </p:cBhvr>
                                      <p:to>
                                        <p:strVal val="visible"/>
                                      </p:to>
                                    </p:set>
                                  </p:childTnLst>
                                </p:cTn>
                              </p:par>
                            </p:childTnLst>
                          </p:cTn>
                        </p:par>
                        <p:par>
                          <p:cTn id="26" fill="hold">
                            <p:stCondLst>
                              <p:cond delay="575"/>
                            </p:stCondLst>
                            <p:childTnLst>
                              <p:par>
                                <p:cTn id="27" presetID="11" presetClass="entr" presetSubtype="0" fill="hold" grpId="0" nodeType="afterEffect">
                                  <p:stCondLst>
                                    <p:cond delay="0"/>
                                  </p:stCondLst>
                                  <p:childTnLst>
                                    <p:set>
                                      <p:cBhvr>
                                        <p:cTn id="28" dur="75">
                                          <p:stCondLst>
                                            <p:cond delay="0"/>
                                          </p:stCondLst>
                                        </p:cTn>
                                        <p:tgtEl>
                                          <p:spTgt spid="174089"/>
                                        </p:tgtEl>
                                        <p:attrNameLst>
                                          <p:attrName>style.visibility</p:attrName>
                                        </p:attrNameLst>
                                      </p:cBhvr>
                                      <p:to>
                                        <p:strVal val="visible"/>
                                      </p:to>
                                    </p:set>
                                  </p:childTnLst>
                                </p:cTn>
                              </p:par>
                            </p:childTnLst>
                          </p:cTn>
                        </p:par>
                        <p:par>
                          <p:cTn id="29" fill="hold">
                            <p:stCondLst>
                              <p:cond delay="650"/>
                            </p:stCondLst>
                            <p:childTnLst>
                              <p:par>
                                <p:cTn id="30" presetID="11" presetClass="entr" presetSubtype="0" fill="hold" grpId="0" nodeType="afterEffect">
                                  <p:stCondLst>
                                    <p:cond delay="0"/>
                                  </p:stCondLst>
                                  <p:childTnLst>
                                    <p:set>
                                      <p:cBhvr>
                                        <p:cTn id="31" dur="75">
                                          <p:stCondLst>
                                            <p:cond delay="0"/>
                                          </p:stCondLst>
                                        </p:cTn>
                                        <p:tgtEl>
                                          <p:spTgt spid="174090"/>
                                        </p:tgtEl>
                                        <p:attrNameLst>
                                          <p:attrName>style.visibility</p:attrName>
                                        </p:attrNameLst>
                                      </p:cBhvr>
                                      <p:to>
                                        <p:strVal val="visible"/>
                                      </p:to>
                                    </p:set>
                                  </p:childTnLst>
                                </p:cTn>
                              </p:par>
                            </p:childTnLst>
                          </p:cTn>
                        </p:par>
                        <p:par>
                          <p:cTn id="32" fill="hold">
                            <p:stCondLst>
                              <p:cond delay="725"/>
                            </p:stCondLst>
                            <p:childTnLst>
                              <p:par>
                                <p:cTn id="33" presetID="11" presetClass="entr" presetSubtype="0" fill="hold" grpId="0" nodeType="afterEffect">
                                  <p:stCondLst>
                                    <p:cond delay="0"/>
                                  </p:stCondLst>
                                  <p:childTnLst>
                                    <p:set>
                                      <p:cBhvr>
                                        <p:cTn id="34" dur="75">
                                          <p:stCondLst>
                                            <p:cond delay="0"/>
                                          </p:stCondLst>
                                        </p:cTn>
                                        <p:tgtEl>
                                          <p:spTgt spid="174091"/>
                                        </p:tgtEl>
                                        <p:attrNameLst>
                                          <p:attrName>style.visibility</p:attrName>
                                        </p:attrNameLst>
                                      </p:cBhvr>
                                      <p:to>
                                        <p:strVal val="visible"/>
                                      </p:to>
                                    </p:set>
                                  </p:childTnLst>
                                </p:cTn>
                              </p:par>
                            </p:childTnLst>
                          </p:cTn>
                        </p:par>
                        <p:par>
                          <p:cTn id="35" fill="hold">
                            <p:stCondLst>
                              <p:cond delay="800"/>
                            </p:stCondLst>
                            <p:childTnLst>
                              <p:par>
                                <p:cTn id="36" presetID="11" presetClass="entr" presetSubtype="0" fill="hold" grpId="0" nodeType="afterEffect">
                                  <p:stCondLst>
                                    <p:cond delay="0"/>
                                  </p:stCondLst>
                                  <p:childTnLst>
                                    <p:set>
                                      <p:cBhvr>
                                        <p:cTn id="37" dur="75">
                                          <p:stCondLst>
                                            <p:cond delay="0"/>
                                          </p:stCondLst>
                                        </p:cTn>
                                        <p:tgtEl>
                                          <p:spTgt spid="174092"/>
                                        </p:tgtEl>
                                        <p:attrNameLst>
                                          <p:attrName>style.visibility</p:attrName>
                                        </p:attrNameLst>
                                      </p:cBhvr>
                                      <p:to>
                                        <p:strVal val="visible"/>
                                      </p:to>
                                    </p:set>
                                  </p:childTnLst>
                                </p:cTn>
                              </p:par>
                            </p:childTnLst>
                          </p:cTn>
                        </p:par>
                        <p:par>
                          <p:cTn id="38" fill="hold">
                            <p:stCondLst>
                              <p:cond delay="875"/>
                            </p:stCondLst>
                            <p:childTnLst>
                              <p:par>
                                <p:cTn id="39" presetID="11" presetClass="entr" presetSubtype="0" fill="hold" grpId="0" nodeType="afterEffect">
                                  <p:stCondLst>
                                    <p:cond delay="0"/>
                                  </p:stCondLst>
                                  <p:childTnLst>
                                    <p:set>
                                      <p:cBhvr>
                                        <p:cTn id="40" dur="75">
                                          <p:stCondLst>
                                            <p:cond delay="0"/>
                                          </p:stCondLst>
                                        </p:cTn>
                                        <p:tgtEl>
                                          <p:spTgt spid="174124"/>
                                        </p:tgtEl>
                                        <p:attrNameLst>
                                          <p:attrName>style.visibility</p:attrName>
                                        </p:attrNameLst>
                                      </p:cBhvr>
                                      <p:to>
                                        <p:strVal val="visible"/>
                                      </p:to>
                                    </p:set>
                                  </p:childTnLst>
                                </p:cTn>
                              </p:par>
                            </p:childTnLst>
                          </p:cTn>
                        </p:par>
                        <p:par>
                          <p:cTn id="41" fill="hold">
                            <p:stCondLst>
                              <p:cond delay="950"/>
                            </p:stCondLst>
                            <p:childTnLst>
                              <p:par>
                                <p:cTn id="42" presetID="11" presetClass="entr" presetSubtype="0" fill="hold" grpId="0" nodeType="afterEffect">
                                  <p:stCondLst>
                                    <p:cond delay="0"/>
                                  </p:stCondLst>
                                  <p:childTnLst>
                                    <p:set>
                                      <p:cBhvr>
                                        <p:cTn id="43" dur="75">
                                          <p:stCondLst>
                                            <p:cond delay="0"/>
                                          </p:stCondLst>
                                        </p:cTn>
                                        <p:tgtEl>
                                          <p:spTgt spid="174093"/>
                                        </p:tgtEl>
                                        <p:attrNameLst>
                                          <p:attrName>style.visibility</p:attrName>
                                        </p:attrNameLst>
                                      </p:cBhvr>
                                      <p:to>
                                        <p:strVal val="visible"/>
                                      </p:to>
                                    </p:set>
                                  </p:childTnLst>
                                </p:cTn>
                              </p:par>
                            </p:childTnLst>
                          </p:cTn>
                        </p:par>
                        <p:par>
                          <p:cTn id="44" fill="hold">
                            <p:stCondLst>
                              <p:cond delay="1025"/>
                            </p:stCondLst>
                            <p:childTnLst>
                              <p:par>
                                <p:cTn id="45" presetID="11" presetClass="entr" presetSubtype="0" fill="hold" grpId="0" nodeType="afterEffect">
                                  <p:stCondLst>
                                    <p:cond delay="0"/>
                                  </p:stCondLst>
                                  <p:childTnLst>
                                    <p:set>
                                      <p:cBhvr>
                                        <p:cTn id="46" dur="75">
                                          <p:stCondLst>
                                            <p:cond delay="0"/>
                                          </p:stCondLst>
                                        </p:cTn>
                                        <p:tgtEl>
                                          <p:spTgt spid="174094"/>
                                        </p:tgtEl>
                                        <p:attrNameLst>
                                          <p:attrName>style.visibility</p:attrName>
                                        </p:attrNameLst>
                                      </p:cBhvr>
                                      <p:to>
                                        <p:strVal val="visible"/>
                                      </p:to>
                                    </p:set>
                                  </p:childTnLst>
                                </p:cTn>
                              </p:par>
                            </p:childTnLst>
                          </p:cTn>
                        </p:par>
                        <p:par>
                          <p:cTn id="47" fill="hold">
                            <p:stCondLst>
                              <p:cond delay="1100"/>
                            </p:stCondLst>
                            <p:childTnLst>
                              <p:par>
                                <p:cTn id="48" presetID="11" presetClass="entr" presetSubtype="0" fill="hold" grpId="0" nodeType="afterEffect">
                                  <p:stCondLst>
                                    <p:cond delay="0"/>
                                  </p:stCondLst>
                                  <p:childTnLst>
                                    <p:set>
                                      <p:cBhvr>
                                        <p:cTn id="49" dur="75">
                                          <p:stCondLst>
                                            <p:cond delay="0"/>
                                          </p:stCondLst>
                                        </p:cTn>
                                        <p:tgtEl>
                                          <p:spTgt spid="174095"/>
                                        </p:tgtEl>
                                        <p:attrNameLst>
                                          <p:attrName>style.visibility</p:attrName>
                                        </p:attrNameLst>
                                      </p:cBhvr>
                                      <p:to>
                                        <p:strVal val="visible"/>
                                      </p:to>
                                    </p:set>
                                  </p:childTnLst>
                                </p:cTn>
                              </p:par>
                            </p:childTnLst>
                          </p:cTn>
                        </p:par>
                        <p:par>
                          <p:cTn id="50" fill="hold">
                            <p:stCondLst>
                              <p:cond delay="1175"/>
                            </p:stCondLst>
                            <p:childTnLst>
                              <p:par>
                                <p:cTn id="51" presetID="11" presetClass="entr" presetSubtype="0" fill="hold" grpId="0" nodeType="afterEffect">
                                  <p:stCondLst>
                                    <p:cond delay="0"/>
                                  </p:stCondLst>
                                  <p:childTnLst>
                                    <p:set>
                                      <p:cBhvr>
                                        <p:cTn id="52" dur="75">
                                          <p:stCondLst>
                                            <p:cond delay="0"/>
                                          </p:stCondLst>
                                        </p:cTn>
                                        <p:tgtEl>
                                          <p:spTgt spid="174096"/>
                                        </p:tgtEl>
                                        <p:attrNameLst>
                                          <p:attrName>style.visibility</p:attrName>
                                        </p:attrNameLst>
                                      </p:cBhvr>
                                      <p:to>
                                        <p:strVal val="visible"/>
                                      </p:to>
                                    </p:set>
                                  </p:childTnLst>
                                </p:cTn>
                              </p:par>
                            </p:childTnLst>
                          </p:cTn>
                        </p:par>
                        <p:par>
                          <p:cTn id="53" fill="hold">
                            <p:stCondLst>
                              <p:cond delay="1250"/>
                            </p:stCondLst>
                            <p:childTnLst>
                              <p:par>
                                <p:cTn id="54" presetID="11" presetClass="entr" presetSubtype="0" fill="hold" grpId="0" nodeType="afterEffect">
                                  <p:stCondLst>
                                    <p:cond delay="0"/>
                                  </p:stCondLst>
                                  <p:childTnLst>
                                    <p:set>
                                      <p:cBhvr>
                                        <p:cTn id="55" dur="75">
                                          <p:stCondLst>
                                            <p:cond delay="0"/>
                                          </p:stCondLst>
                                        </p:cTn>
                                        <p:tgtEl>
                                          <p:spTgt spid="174097"/>
                                        </p:tgtEl>
                                        <p:attrNameLst>
                                          <p:attrName>style.visibility</p:attrName>
                                        </p:attrNameLst>
                                      </p:cBhvr>
                                      <p:to>
                                        <p:strVal val="visible"/>
                                      </p:to>
                                    </p:set>
                                  </p:childTnLst>
                                </p:cTn>
                              </p:par>
                            </p:childTnLst>
                          </p:cTn>
                        </p:par>
                        <p:par>
                          <p:cTn id="56" fill="hold">
                            <p:stCondLst>
                              <p:cond delay="1325"/>
                            </p:stCondLst>
                            <p:childTnLst>
                              <p:par>
                                <p:cTn id="57" presetID="11" presetClass="entr" presetSubtype="0" fill="hold" grpId="0" nodeType="afterEffect">
                                  <p:stCondLst>
                                    <p:cond delay="0"/>
                                  </p:stCondLst>
                                  <p:childTnLst>
                                    <p:set>
                                      <p:cBhvr>
                                        <p:cTn id="58" dur="75">
                                          <p:stCondLst>
                                            <p:cond delay="0"/>
                                          </p:stCondLst>
                                        </p:cTn>
                                        <p:tgtEl>
                                          <p:spTgt spid="174098"/>
                                        </p:tgtEl>
                                        <p:attrNameLst>
                                          <p:attrName>style.visibility</p:attrName>
                                        </p:attrNameLst>
                                      </p:cBhvr>
                                      <p:to>
                                        <p:strVal val="visible"/>
                                      </p:to>
                                    </p:set>
                                  </p:childTnLst>
                                </p:cTn>
                              </p:par>
                            </p:childTnLst>
                          </p:cTn>
                        </p:par>
                        <p:par>
                          <p:cTn id="59" fill="hold">
                            <p:stCondLst>
                              <p:cond delay="1400"/>
                            </p:stCondLst>
                            <p:childTnLst>
                              <p:par>
                                <p:cTn id="60" presetID="11" presetClass="entr" presetSubtype="0" fill="hold" grpId="0" nodeType="afterEffect">
                                  <p:stCondLst>
                                    <p:cond delay="0"/>
                                  </p:stCondLst>
                                  <p:childTnLst>
                                    <p:set>
                                      <p:cBhvr>
                                        <p:cTn id="61" dur="75">
                                          <p:stCondLst>
                                            <p:cond delay="0"/>
                                          </p:stCondLst>
                                        </p:cTn>
                                        <p:tgtEl>
                                          <p:spTgt spid="174099"/>
                                        </p:tgtEl>
                                        <p:attrNameLst>
                                          <p:attrName>style.visibility</p:attrName>
                                        </p:attrNameLst>
                                      </p:cBhvr>
                                      <p:to>
                                        <p:strVal val="visible"/>
                                      </p:to>
                                    </p:set>
                                  </p:childTnLst>
                                </p:cTn>
                              </p:par>
                            </p:childTnLst>
                          </p:cTn>
                        </p:par>
                        <p:par>
                          <p:cTn id="62" fill="hold">
                            <p:stCondLst>
                              <p:cond delay="1475"/>
                            </p:stCondLst>
                            <p:childTnLst>
                              <p:par>
                                <p:cTn id="63" presetID="11" presetClass="entr" presetSubtype="0" fill="hold" grpId="0" nodeType="afterEffect">
                                  <p:stCondLst>
                                    <p:cond delay="0"/>
                                  </p:stCondLst>
                                  <p:childTnLst>
                                    <p:set>
                                      <p:cBhvr>
                                        <p:cTn id="64" dur="75">
                                          <p:stCondLst>
                                            <p:cond delay="0"/>
                                          </p:stCondLst>
                                        </p:cTn>
                                        <p:tgtEl>
                                          <p:spTgt spid="174100"/>
                                        </p:tgtEl>
                                        <p:attrNameLst>
                                          <p:attrName>style.visibility</p:attrName>
                                        </p:attrNameLst>
                                      </p:cBhvr>
                                      <p:to>
                                        <p:strVal val="visible"/>
                                      </p:to>
                                    </p:set>
                                  </p:childTnLst>
                                </p:cTn>
                              </p:par>
                            </p:childTnLst>
                          </p:cTn>
                        </p:par>
                        <p:par>
                          <p:cTn id="65" fill="hold">
                            <p:stCondLst>
                              <p:cond delay="1550"/>
                            </p:stCondLst>
                            <p:childTnLst>
                              <p:par>
                                <p:cTn id="66" presetID="11" presetClass="entr" presetSubtype="0" fill="hold" grpId="0" nodeType="afterEffect">
                                  <p:stCondLst>
                                    <p:cond delay="0"/>
                                  </p:stCondLst>
                                  <p:childTnLst>
                                    <p:set>
                                      <p:cBhvr>
                                        <p:cTn id="67" dur="75">
                                          <p:stCondLst>
                                            <p:cond delay="0"/>
                                          </p:stCondLst>
                                        </p:cTn>
                                        <p:tgtEl>
                                          <p:spTgt spid="174101"/>
                                        </p:tgtEl>
                                        <p:attrNameLst>
                                          <p:attrName>style.visibility</p:attrName>
                                        </p:attrNameLst>
                                      </p:cBhvr>
                                      <p:to>
                                        <p:strVal val="visible"/>
                                      </p:to>
                                    </p:set>
                                  </p:childTnLst>
                                </p:cTn>
                              </p:par>
                            </p:childTnLst>
                          </p:cTn>
                        </p:par>
                        <p:par>
                          <p:cTn id="68" fill="hold">
                            <p:stCondLst>
                              <p:cond delay="1625"/>
                            </p:stCondLst>
                            <p:childTnLst>
                              <p:par>
                                <p:cTn id="69" presetID="11" presetClass="entr" presetSubtype="0" fill="hold" grpId="0" nodeType="afterEffect">
                                  <p:stCondLst>
                                    <p:cond delay="0"/>
                                  </p:stCondLst>
                                  <p:childTnLst>
                                    <p:set>
                                      <p:cBhvr>
                                        <p:cTn id="70" dur="75">
                                          <p:stCondLst>
                                            <p:cond delay="0"/>
                                          </p:stCondLst>
                                        </p:cTn>
                                        <p:tgtEl>
                                          <p:spTgt spid="174102"/>
                                        </p:tgtEl>
                                        <p:attrNameLst>
                                          <p:attrName>style.visibility</p:attrName>
                                        </p:attrNameLst>
                                      </p:cBhvr>
                                      <p:to>
                                        <p:strVal val="visible"/>
                                      </p:to>
                                    </p:set>
                                  </p:childTnLst>
                                </p:cTn>
                              </p:par>
                            </p:childTnLst>
                          </p:cTn>
                        </p:par>
                        <p:par>
                          <p:cTn id="71" fill="hold">
                            <p:stCondLst>
                              <p:cond delay="1700"/>
                            </p:stCondLst>
                            <p:childTnLst>
                              <p:par>
                                <p:cTn id="72" presetID="11" presetClass="entr" presetSubtype="0" fill="hold" grpId="0" nodeType="afterEffect">
                                  <p:stCondLst>
                                    <p:cond delay="0"/>
                                  </p:stCondLst>
                                  <p:childTnLst>
                                    <p:set>
                                      <p:cBhvr>
                                        <p:cTn id="73" dur="75">
                                          <p:stCondLst>
                                            <p:cond delay="0"/>
                                          </p:stCondLst>
                                        </p:cTn>
                                        <p:tgtEl>
                                          <p:spTgt spid="174103"/>
                                        </p:tgtEl>
                                        <p:attrNameLst>
                                          <p:attrName>style.visibility</p:attrName>
                                        </p:attrNameLst>
                                      </p:cBhvr>
                                      <p:to>
                                        <p:strVal val="visible"/>
                                      </p:to>
                                    </p:set>
                                  </p:childTnLst>
                                </p:cTn>
                              </p:par>
                            </p:childTnLst>
                          </p:cTn>
                        </p:par>
                        <p:par>
                          <p:cTn id="74" fill="hold">
                            <p:stCondLst>
                              <p:cond delay="1775"/>
                            </p:stCondLst>
                            <p:childTnLst>
                              <p:par>
                                <p:cTn id="75" presetID="11" presetClass="entr" presetSubtype="0" fill="hold" grpId="0" nodeType="afterEffect">
                                  <p:stCondLst>
                                    <p:cond delay="0"/>
                                  </p:stCondLst>
                                  <p:childTnLst>
                                    <p:set>
                                      <p:cBhvr>
                                        <p:cTn id="76" dur="75">
                                          <p:stCondLst>
                                            <p:cond delay="0"/>
                                          </p:stCondLst>
                                        </p:cTn>
                                        <p:tgtEl>
                                          <p:spTgt spid="174104"/>
                                        </p:tgtEl>
                                        <p:attrNameLst>
                                          <p:attrName>style.visibility</p:attrName>
                                        </p:attrNameLst>
                                      </p:cBhvr>
                                      <p:to>
                                        <p:strVal val="visible"/>
                                      </p:to>
                                    </p:set>
                                  </p:childTnLst>
                                </p:cTn>
                              </p:par>
                            </p:childTnLst>
                          </p:cTn>
                        </p:par>
                        <p:par>
                          <p:cTn id="77" fill="hold">
                            <p:stCondLst>
                              <p:cond delay="1850"/>
                            </p:stCondLst>
                            <p:childTnLst>
                              <p:par>
                                <p:cTn id="78" presetID="11" presetClass="entr" presetSubtype="0" fill="hold" grpId="0" nodeType="afterEffect">
                                  <p:stCondLst>
                                    <p:cond delay="0"/>
                                  </p:stCondLst>
                                  <p:childTnLst>
                                    <p:set>
                                      <p:cBhvr>
                                        <p:cTn id="79" dur="75">
                                          <p:stCondLst>
                                            <p:cond delay="0"/>
                                          </p:stCondLst>
                                        </p:cTn>
                                        <p:tgtEl>
                                          <p:spTgt spid="174105"/>
                                        </p:tgtEl>
                                        <p:attrNameLst>
                                          <p:attrName>style.visibility</p:attrName>
                                        </p:attrNameLst>
                                      </p:cBhvr>
                                      <p:to>
                                        <p:strVal val="visible"/>
                                      </p:to>
                                    </p:set>
                                  </p:childTnLst>
                                </p:cTn>
                              </p:par>
                            </p:childTnLst>
                          </p:cTn>
                        </p:par>
                        <p:par>
                          <p:cTn id="80" fill="hold">
                            <p:stCondLst>
                              <p:cond delay="1925"/>
                            </p:stCondLst>
                            <p:childTnLst>
                              <p:par>
                                <p:cTn id="81" presetID="11" presetClass="entr" presetSubtype="0" fill="hold" grpId="0" nodeType="afterEffect">
                                  <p:stCondLst>
                                    <p:cond delay="0"/>
                                  </p:stCondLst>
                                  <p:childTnLst>
                                    <p:set>
                                      <p:cBhvr>
                                        <p:cTn id="82" dur="75">
                                          <p:stCondLst>
                                            <p:cond delay="0"/>
                                          </p:stCondLst>
                                        </p:cTn>
                                        <p:tgtEl>
                                          <p:spTgt spid="174106"/>
                                        </p:tgtEl>
                                        <p:attrNameLst>
                                          <p:attrName>style.visibility</p:attrName>
                                        </p:attrNameLst>
                                      </p:cBhvr>
                                      <p:to>
                                        <p:strVal val="visible"/>
                                      </p:to>
                                    </p:set>
                                  </p:childTnLst>
                                </p:cTn>
                              </p:par>
                            </p:childTnLst>
                          </p:cTn>
                        </p:par>
                        <p:par>
                          <p:cTn id="83" fill="hold">
                            <p:stCondLst>
                              <p:cond delay="2000"/>
                            </p:stCondLst>
                            <p:childTnLst>
                              <p:par>
                                <p:cTn id="84" presetID="11" presetClass="entr" presetSubtype="0" fill="hold" grpId="0" nodeType="afterEffect">
                                  <p:stCondLst>
                                    <p:cond delay="0"/>
                                  </p:stCondLst>
                                  <p:childTnLst>
                                    <p:set>
                                      <p:cBhvr>
                                        <p:cTn id="85" dur="75">
                                          <p:stCondLst>
                                            <p:cond delay="0"/>
                                          </p:stCondLst>
                                        </p:cTn>
                                        <p:tgtEl>
                                          <p:spTgt spid="174107"/>
                                        </p:tgtEl>
                                        <p:attrNameLst>
                                          <p:attrName>style.visibility</p:attrName>
                                        </p:attrNameLst>
                                      </p:cBhvr>
                                      <p:to>
                                        <p:strVal val="visible"/>
                                      </p:to>
                                    </p:set>
                                  </p:childTnLst>
                                </p:cTn>
                              </p:par>
                            </p:childTnLst>
                          </p:cTn>
                        </p:par>
                        <p:par>
                          <p:cTn id="86" fill="hold">
                            <p:stCondLst>
                              <p:cond delay="2075"/>
                            </p:stCondLst>
                            <p:childTnLst>
                              <p:par>
                                <p:cTn id="87" presetID="11" presetClass="entr" presetSubtype="0" fill="hold" grpId="0" nodeType="afterEffect">
                                  <p:stCondLst>
                                    <p:cond delay="0"/>
                                  </p:stCondLst>
                                  <p:childTnLst>
                                    <p:set>
                                      <p:cBhvr>
                                        <p:cTn id="88" dur="75">
                                          <p:stCondLst>
                                            <p:cond delay="0"/>
                                          </p:stCondLst>
                                        </p:cTn>
                                        <p:tgtEl>
                                          <p:spTgt spid="174108"/>
                                        </p:tgtEl>
                                        <p:attrNameLst>
                                          <p:attrName>style.visibility</p:attrName>
                                        </p:attrNameLst>
                                      </p:cBhvr>
                                      <p:to>
                                        <p:strVal val="visible"/>
                                      </p:to>
                                    </p:set>
                                  </p:childTnLst>
                                </p:cTn>
                              </p:par>
                            </p:childTnLst>
                          </p:cTn>
                        </p:par>
                        <p:par>
                          <p:cTn id="89" fill="hold">
                            <p:stCondLst>
                              <p:cond delay="2150"/>
                            </p:stCondLst>
                            <p:childTnLst>
                              <p:par>
                                <p:cTn id="90" presetID="11" presetClass="entr" presetSubtype="0" fill="hold" grpId="0" nodeType="afterEffect">
                                  <p:stCondLst>
                                    <p:cond delay="0"/>
                                  </p:stCondLst>
                                  <p:childTnLst>
                                    <p:set>
                                      <p:cBhvr>
                                        <p:cTn id="91" dur="75">
                                          <p:stCondLst>
                                            <p:cond delay="0"/>
                                          </p:stCondLst>
                                        </p:cTn>
                                        <p:tgtEl>
                                          <p:spTgt spid="174109"/>
                                        </p:tgtEl>
                                        <p:attrNameLst>
                                          <p:attrName>style.visibility</p:attrName>
                                        </p:attrNameLst>
                                      </p:cBhvr>
                                      <p:to>
                                        <p:strVal val="visible"/>
                                      </p:to>
                                    </p:set>
                                  </p:childTnLst>
                                </p:cTn>
                              </p:par>
                            </p:childTnLst>
                          </p:cTn>
                        </p:par>
                        <p:par>
                          <p:cTn id="92" fill="hold">
                            <p:stCondLst>
                              <p:cond delay="2225"/>
                            </p:stCondLst>
                            <p:childTnLst>
                              <p:par>
                                <p:cTn id="93" presetID="11" presetClass="entr" presetSubtype="0" fill="hold" grpId="0" nodeType="afterEffect">
                                  <p:stCondLst>
                                    <p:cond delay="0"/>
                                  </p:stCondLst>
                                  <p:childTnLst>
                                    <p:set>
                                      <p:cBhvr>
                                        <p:cTn id="94" dur="75">
                                          <p:stCondLst>
                                            <p:cond delay="0"/>
                                          </p:stCondLst>
                                        </p:cTn>
                                        <p:tgtEl>
                                          <p:spTgt spid="174110"/>
                                        </p:tgtEl>
                                        <p:attrNameLst>
                                          <p:attrName>style.visibility</p:attrName>
                                        </p:attrNameLst>
                                      </p:cBhvr>
                                      <p:to>
                                        <p:strVal val="visible"/>
                                      </p:to>
                                    </p:set>
                                  </p:childTnLst>
                                </p:cTn>
                              </p:par>
                            </p:childTnLst>
                          </p:cTn>
                        </p:par>
                        <p:par>
                          <p:cTn id="95" fill="hold">
                            <p:stCondLst>
                              <p:cond delay="2300"/>
                            </p:stCondLst>
                            <p:childTnLst>
                              <p:par>
                                <p:cTn id="96" presetID="11" presetClass="entr" presetSubtype="0" fill="hold" grpId="0" nodeType="afterEffect">
                                  <p:stCondLst>
                                    <p:cond delay="0"/>
                                  </p:stCondLst>
                                  <p:childTnLst>
                                    <p:set>
                                      <p:cBhvr>
                                        <p:cTn id="97" dur="75">
                                          <p:stCondLst>
                                            <p:cond delay="0"/>
                                          </p:stCondLst>
                                        </p:cTn>
                                        <p:tgtEl>
                                          <p:spTgt spid="174111"/>
                                        </p:tgtEl>
                                        <p:attrNameLst>
                                          <p:attrName>style.visibility</p:attrName>
                                        </p:attrNameLst>
                                      </p:cBhvr>
                                      <p:to>
                                        <p:strVal val="visible"/>
                                      </p:to>
                                    </p:set>
                                  </p:childTnLst>
                                </p:cTn>
                              </p:par>
                            </p:childTnLst>
                          </p:cTn>
                        </p:par>
                        <p:par>
                          <p:cTn id="98" fill="hold">
                            <p:stCondLst>
                              <p:cond delay="2375"/>
                            </p:stCondLst>
                            <p:childTnLst>
                              <p:par>
                                <p:cTn id="99" presetID="11" presetClass="entr" presetSubtype="0" fill="hold" grpId="0" nodeType="afterEffect">
                                  <p:stCondLst>
                                    <p:cond delay="0"/>
                                  </p:stCondLst>
                                  <p:childTnLst>
                                    <p:set>
                                      <p:cBhvr>
                                        <p:cTn id="100" dur="75">
                                          <p:stCondLst>
                                            <p:cond delay="0"/>
                                          </p:stCondLst>
                                        </p:cTn>
                                        <p:tgtEl>
                                          <p:spTgt spid="174112"/>
                                        </p:tgtEl>
                                        <p:attrNameLst>
                                          <p:attrName>style.visibility</p:attrName>
                                        </p:attrNameLst>
                                      </p:cBhvr>
                                      <p:to>
                                        <p:strVal val="visible"/>
                                      </p:to>
                                    </p:set>
                                  </p:childTnLst>
                                </p:cTn>
                              </p:par>
                            </p:childTnLst>
                          </p:cTn>
                        </p:par>
                        <p:par>
                          <p:cTn id="101" fill="hold">
                            <p:stCondLst>
                              <p:cond delay="2450"/>
                            </p:stCondLst>
                            <p:childTnLst>
                              <p:par>
                                <p:cTn id="102" presetID="11" presetClass="entr" presetSubtype="0" fill="hold" grpId="0" nodeType="afterEffect">
                                  <p:stCondLst>
                                    <p:cond delay="0"/>
                                  </p:stCondLst>
                                  <p:childTnLst>
                                    <p:set>
                                      <p:cBhvr>
                                        <p:cTn id="103" dur="75">
                                          <p:stCondLst>
                                            <p:cond delay="0"/>
                                          </p:stCondLst>
                                        </p:cTn>
                                        <p:tgtEl>
                                          <p:spTgt spid="174113"/>
                                        </p:tgtEl>
                                        <p:attrNameLst>
                                          <p:attrName>style.visibility</p:attrName>
                                        </p:attrNameLst>
                                      </p:cBhvr>
                                      <p:to>
                                        <p:strVal val="visible"/>
                                      </p:to>
                                    </p:set>
                                  </p:childTnLst>
                                </p:cTn>
                              </p:par>
                            </p:childTnLst>
                          </p:cTn>
                        </p:par>
                        <p:par>
                          <p:cTn id="104" fill="hold">
                            <p:stCondLst>
                              <p:cond delay="2525"/>
                            </p:stCondLst>
                            <p:childTnLst>
                              <p:par>
                                <p:cTn id="105" presetID="11" presetClass="entr" presetSubtype="0" fill="hold" grpId="0" nodeType="afterEffect">
                                  <p:stCondLst>
                                    <p:cond delay="0"/>
                                  </p:stCondLst>
                                  <p:childTnLst>
                                    <p:set>
                                      <p:cBhvr>
                                        <p:cTn id="106" dur="75">
                                          <p:stCondLst>
                                            <p:cond delay="0"/>
                                          </p:stCondLst>
                                        </p:cTn>
                                        <p:tgtEl>
                                          <p:spTgt spid="174114"/>
                                        </p:tgtEl>
                                        <p:attrNameLst>
                                          <p:attrName>style.visibility</p:attrName>
                                        </p:attrNameLst>
                                      </p:cBhvr>
                                      <p:to>
                                        <p:strVal val="visible"/>
                                      </p:to>
                                    </p:set>
                                  </p:childTnLst>
                                </p:cTn>
                              </p:par>
                            </p:childTnLst>
                          </p:cTn>
                        </p:par>
                        <p:par>
                          <p:cTn id="107" fill="hold">
                            <p:stCondLst>
                              <p:cond delay="2600"/>
                            </p:stCondLst>
                            <p:childTnLst>
                              <p:par>
                                <p:cTn id="108" presetID="11" presetClass="entr" presetSubtype="0" fill="hold" grpId="0" nodeType="afterEffect">
                                  <p:stCondLst>
                                    <p:cond delay="0"/>
                                  </p:stCondLst>
                                  <p:childTnLst>
                                    <p:set>
                                      <p:cBhvr>
                                        <p:cTn id="109" dur="75">
                                          <p:stCondLst>
                                            <p:cond delay="0"/>
                                          </p:stCondLst>
                                        </p:cTn>
                                        <p:tgtEl>
                                          <p:spTgt spid="174115"/>
                                        </p:tgtEl>
                                        <p:attrNameLst>
                                          <p:attrName>style.visibility</p:attrName>
                                        </p:attrNameLst>
                                      </p:cBhvr>
                                      <p:to>
                                        <p:strVal val="visible"/>
                                      </p:to>
                                    </p:set>
                                  </p:childTnLst>
                                </p:cTn>
                              </p:par>
                            </p:childTnLst>
                          </p:cTn>
                        </p:par>
                        <p:par>
                          <p:cTn id="110" fill="hold">
                            <p:stCondLst>
                              <p:cond delay="2675"/>
                            </p:stCondLst>
                            <p:childTnLst>
                              <p:par>
                                <p:cTn id="111" presetID="11" presetClass="entr" presetSubtype="0" fill="hold" grpId="0" nodeType="afterEffect">
                                  <p:stCondLst>
                                    <p:cond delay="0"/>
                                  </p:stCondLst>
                                  <p:childTnLst>
                                    <p:set>
                                      <p:cBhvr>
                                        <p:cTn id="112" dur="75">
                                          <p:stCondLst>
                                            <p:cond delay="0"/>
                                          </p:stCondLst>
                                        </p:cTn>
                                        <p:tgtEl>
                                          <p:spTgt spid="174123"/>
                                        </p:tgtEl>
                                        <p:attrNameLst>
                                          <p:attrName>style.visibility</p:attrName>
                                        </p:attrNameLst>
                                      </p:cBhvr>
                                      <p:to>
                                        <p:strVal val="visible"/>
                                      </p:to>
                                    </p:set>
                                  </p:childTnLst>
                                </p:cTn>
                              </p:par>
                            </p:childTnLst>
                          </p:cTn>
                        </p:par>
                        <p:par>
                          <p:cTn id="113" fill="hold">
                            <p:stCondLst>
                              <p:cond delay="2750"/>
                            </p:stCondLst>
                            <p:childTnLst>
                              <p:par>
                                <p:cTn id="114" presetID="11" presetClass="entr" presetSubtype="0" fill="hold" grpId="0" nodeType="afterEffect">
                                  <p:stCondLst>
                                    <p:cond delay="0"/>
                                  </p:stCondLst>
                                  <p:childTnLst>
                                    <p:set>
                                      <p:cBhvr>
                                        <p:cTn id="115" dur="75">
                                          <p:stCondLst>
                                            <p:cond delay="0"/>
                                          </p:stCondLst>
                                        </p:cTn>
                                        <p:tgtEl>
                                          <p:spTgt spid="174116"/>
                                        </p:tgtEl>
                                        <p:attrNameLst>
                                          <p:attrName>style.visibility</p:attrName>
                                        </p:attrNameLst>
                                      </p:cBhvr>
                                      <p:to>
                                        <p:strVal val="visible"/>
                                      </p:to>
                                    </p:set>
                                  </p:childTnLst>
                                </p:cTn>
                              </p:par>
                            </p:childTnLst>
                          </p:cTn>
                        </p:par>
                        <p:par>
                          <p:cTn id="116" fill="hold">
                            <p:stCondLst>
                              <p:cond delay="2825"/>
                            </p:stCondLst>
                            <p:childTnLst>
                              <p:par>
                                <p:cTn id="117" presetID="11" presetClass="entr" presetSubtype="0" fill="hold" grpId="0" nodeType="afterEffect">
                                  <p:stCondLst>
                                    <p:cond delay="0"/>
                                  </p:stCondLst>
                                  <p:childTnLst>
                                    <p:set>
                                      <p:cBhvr>
                                        <p:cTn id="118" dur="75">
                                          <p:stCondLst>
                                            <p:cond delay="0"/>
                                          </p:stCondLst>
                                        </p:cTn>
                                        <p:tgtEl>
                                          <p:spTgt spid="174117"/>
                                        </p:tgtEl>
                                        <p:attrNameLst>
                                          <p:attrName>style.visibility</p:attrName>
                                        </p:attrNameLst>
                                      </p:cBhvr>
                                      <p:to>
                                        <p:strVal val="visible"/>
                                      </p:to>
                                    </p:set>
                                  </p:childTnLst>
                                </p:cTn>
                              </p:par>
                            </p:childTnLst>
                          </p:cTn>
                        </p:par>
                        <p:par>
                          <p:cTn id="119" fill="hold">
                            <p:stCondLst>
                              <p:cond delay="2900"/>
                            </p:stCondLst>
                            <p:childTnLst>
                              <p:par>
                                <p:cTn id="120" presetID="11" presetClass="entr" presetSubtype="0" fill="hold" grpId="0" nodeType="afterEffect">
                                  <p:stCondLst>
                                    <p:cond delay="0"/>
                                  </p:stCondLst>
                                  <p:childTnLst>
                                    <p:set>
                                      <p:cBhvr>
                                        <p:cTn id="121" dur="75">
                                          <p:stCondLst>
                                            <p:cond delay="0"/>
                                          </p:stCondLst>
                                        </p:cTn>
                                        <p:tgtEl>
                                          <p:spTgt spid="174118"/>
                                        </p:tgtEl>
                                        <p:attrNameLst>
                                          <p:attrName>style.visibility</p:attrName>
                                        </p:attrNameLst>
                                      </p:cBhvr>
                                      <p:to>
                                        <p:strVal val="visible"/>
                                      </p:to>
                                    </p:set>
                                  </p:childTnLst>
                                </p:cTn>
                              </p:par>
                            </p:childTnLst>
                          </p:cTn>
                        </p:par>
                        <p:par>
                          <p:cTn id="122" fill="hold">
                            <p:stCondLst>
                              <p:cond delay="2975"/>
                            </p:stCondLst>
                            <p:childTnLst>
                              <p:par>
                                <p:cTn id="123" presetID="11" presetClass="entr" presetSubtype="0" fill="hold" grpId="0" nodeType="afterEffect">
                                  <p:stCondLst>
                                    <p:cond delay="0"/>
                                  </p:stCondLst>
                                  <p:childTnLst>
                                    <p:set>
                                      <p:cBhvr>
                                        <p:cTn id="124" dur="75">
                                          <p:stCondLst>
                                            <p:cond delay="0"/>
                                          </p:stCondLst>
                                        </p:cTn>
                                        <p:tgtEl>
                                          <p:spTgt spid="174119"/>
                                        </p:tgtEl>
                                        <p:attrNameLst>
                                          <p:attrName>style.visibility</p:attrName>
                                        </p:attrNameLst>
                                      </p:cBhvr>
                                      <p:to>
                                        <p:strVal val="visible"/>
                                      </p:to>
                                    </p:set>
                                  </p:childTnLst>
                                </p:cTn>
                              </p:par>
                            </p:childTnLst>
                          </p:cTn>
                        </p:par>
                        <p:par>
                          <p:cTn id="125" fill="hold">
                            <p:stCondLst>
                              <p:cond delay="3050"/>
                            </p:stCondLst>
                            <p:childTnLst>
                              <p:par>
                                <p:cTn id="126" presetID="11" presetClass="entr" presetSubtype="0" fill="hold" grpId="0" nodeType="afterEffect">
                                  <p:stCondLst>
                                    <p:cond delay="0"/>
                                  </p:stCondLst>
                                  <p:childTnLst>
                                    <p:set>
                                      <p:cBhvr>
                                        <p:cTn id="127" dur="75">
                                          <p:stCondLst>
                                            <p:cond delay="0"/>
                                          </p:stCondLst>
                                        </p:cTn>
                                        <p:tgtEl>
                                          <p:spTgt spid="174120"/>
                                        </p:tgtEl>
                                        <p:attrNameLst>
                                          <p:attrName>style.visibility</p:attrName>
                                        </p:attrNameLst>
                                      </p:cBhvr>
                                      <p:to>
                                        <p:strVal val="visible"/>
                                      </p:to>
                                    </p:set>
                                  </p:childTnLst>
                                </p:cTn>
                              </p:par>
                            </p:childTnLst>
                          </p:cTn>
                        </p:par>
                        <p:par>
                          <p:cTn id="128" fill="hold">
                            <p:stCondLst>
                              <p:cond delay="3125"/>
                            </p:stCondLst>
                            <p:childTnLst>
                              <p:par>
                                <p:cTn id="129" presetID="11" presetClass="entr" presetSubtype="0" fill="hold" grpId="0" nodeType="afterEffect">
                                  <p:stCondLst>
                                    <p:cond delay="0"/>
                                  </p:stCondLst>
                                  <p:childTnLst>
                                    <p:set>
                                      <p:cBhvr>
                                        <p:cTn id="130" dur="75">
                                          <p:stCondLst>
                                            <p:cond delay="0"/>
                                          </p:stCondLst>
                                        </p:cTn>
                                        <p:tgtEl>
                                          <p:spTgt spid="174121"/>
                                        </p:tgtEl>
                                        <p:attrNameLst>
                                          <p:attrName>style.visibility</p:attrName>
                                        </p:attrNameLst>
                                      </p:cBhvr>
                                      <p:to>
                                        <p:strVal val="visible"/>
                                      </p:to>
                                    </p:set>
                                  </p:childTnLst>
                                </p:cTn>
                              </p:par>
                            </p:childTnLst>
                          </p:cTn>
                        </p:par>
                        <p:par>
                          <p:cTn id="131" fill="hold">
                            <p:stCondLst>
                              <p:cond delay="3200"/>
                            </p:stCondLst>
                            <p:childTnLst>
                              <p:par>
                                <p:cTn id="132" presetID="11" presetClass="entr" presetSubtype="0" fill="hold" grpId="0" nodeType="afterEffect">
                                  <p:stCondLst>
                                    <p:cond delay="0"/>
                                  </p:stCondLst>
                                  <p:childTnLst>
                                    <p:set>
                                      <p:cBhvr>
                                        <p:cTn id="133" dur="75">
                                          <p:stCondLst>
                                            <p:cond delay="0"/>
                                          </p:stCondLst>
                                        </p:cTn>
                                        <p:tgtEl>
                                          <p:spTgt spid="174122"/>
                                        </p:tgtEl>
                                        <p:attrNameLst>
                                          <p:attrName>style.visibility</p:attrName>
                                        </p:attrNameLst>
                                      </p:cBhvr>
                                      <p:to>
                                        <p:strVal val="visible"/>
                                      </p:to>
                                    </p:set>
                                  </p:childTnLst>
                                </p:cTn>
                              </p:par>
                            </p:childTnLst>
                          </p:cTn>
                        </p:par>
                        <p:par>
                          <p:cTn id="134" fill="hold">
                            <p:stCondLst>
                              <p:cond delay="3275"/>
                            </p:stCondLst>
                            <p:childTnLst>
                              <p:par>
                                <p:cTn id="135" presetID="11" presetClass="entr" presetSubtype="0" fill="hold" grpId="0" nodeType="afterEffect">
                                  <p:stCondLst>
                                    <p:cond delay="0"/>
                                  </p:stCondLst>
                                  <p:childTnLst>
                                    <p:set>
                                      <p:cBhvr>
                                        <p:cTn id="136" dur="75">
                                          <p:stCondLst>
                                            <p:cond delay="0"/>
                                          </p:stCondLst>
                                        </p:cTn>
                                        <p:tgtEl>
                                          <p:spTgt spid="174125"/>
                                        </p:tgtEl>
                                        <p:attrNameLst>
                                          <p:attrName>style.visibility</p:attrName>
                                        </p:attrNameLst>
                                      </p:cBhvr>
                                      <p:to>
                                        <p:strVal val="visible"/>
                                      </p:to>
                                    </p:set>
                                  </p:childTnLst>
                                </p:cTn>
                              </p:par>
                            </p:childTnLst>
                          </p:cTn>
                        </p:par>
                        <p:par>
                          <p:cTn id="137" fill="hold">
                            <p:stCondLst>
                              <p:cond delay="3350"/>
                            </p:stCondLst>
                            <p:childTnLst>
                              <p:par>
                                <p:cTn id="138" presetID="11" presetClass="entr" presetSubtype="0" fill="hold" grpId="0" nodeType="afterEffect">
                                  <p:stCondLst>
                                    <p:cond delay="0"/>
                                  </p:stCondLst>
                                  <p:childTnLst>
                                    <p:set>
                                      <p:cBhvr>
                                        <p:cTn id="139" dur="75">
                                          <p:stCondLst>
                                            <p:cond delay="0"/>
                                          </p:stCondLst>
                                        </p:cTn>
                                        <p:tgtEl>
                                          <p:spTgt spid="174126"/>
                                        </p:tgtEl>
                                        <p:attrNameLst>
                                          <p:attrName>style.visibility</p:attrName>
                                        </p:attrNameLst>
                                      </p:cBhvr>
                                      <p:to>
                                        <p:strVal val="visible"/>
                                      </p:to>
                                    </p:set>
                                  </p:childTnLst>
                                </p:cTn>
                              </p:par>
                            </p:childTnLst>
                          </p:cTn>
                        </p:par>
                        <p:par>
                          <p:cTn id="140" fill="hold">
                            <p:stCondLst>
                              <p:cond delay="3425"/>
                            </p:stCondLst>
                            <p:childTnLst>
                              <p:par>
                                <p:cTn id="141" presetID="11" presetClass="entr" presetSubtype="0" fill="hold" grpId="0" nodeType="afterEffect">
                                  <p:stCondLst>
                                    <p:cond delay="0"/>
                                  </p:stCondLst>
                                  <p:childTnLst>
                                    <p:set>
                                      <p:cBhvr>
                                        <p:cTn id="142" dur="75">
                                          <p:stCondLst>
                                            <p:cond delay="0"/>
                                          </p:stCondLst>
                                        </p:cTn>
                                        <p:tgtEl>
                                          <p:spTgt spid="174127"/>
                                        </p:tgtEl>
                                        <p:attrNameLst>
                                          <p:attrName>style.visibility</p:attrName>
                                        </p:attrNameLst>
                                      </p:cBhvr>
                                      <p:to>
                                        <p:strVal val="visible"/>
                                      </p:to>
                                    </p:set>
                                  </p:childTnLst>
                                </p:cTn>
                              </p:par>
                            </p:childTnLst>
                          </p:cTn>
                        </p:par>
                        <p:par>
                          <p:cTn id="143" fill="hold">
                            <p:stCondLst>
                              <p:cond delay="3500"/>
                            </p:stCondLst>
                            <p:childTnLst>
                              <p:par>
                                <p:cTn id="144" presetID="11" presetClass="entr" presetSubtype="0" fill="hold" grpId="0" nodeType="afterEffect">
                                  <p:stCondLst>
                                    <p:cond delay="0"/>
                                  </p:stCondLst>
                                  <p:childTnLst>
                                    <p:set>
                                      <p:cBhvr>
                                        <p:cTn id="145" dur="75">
                                          <p:stCondLst>
                                            <p:cond delay="0"/>
                                          </p:stCondLst>
                                        </p:cTn>
                                        <p:tgtEl>
                                          <p:spTgt spid="174128"/>
                                        </p:tgtEl>
                                        <p:attrNameLst>
                                          <p:attrName>style.visibility</p:attrName>
                                        </p:attrNameLst>
                                      </p:cBhvr>
                                      <p:to>
                                        <p:strVal val="visible"/>
                                      </p:to>
                                    </p:set>
                                  </p:childTnLst>
                                </p:cTn>
                              </p:par>
                            </p:childTnLst>
                          </p:cTn>
                        </p:par>
                        <p:par>
                          <p:cTn id="146" fill="hold">
                            <p:stCondLst>
                              <p:cond delay="3575"/>
                            </p:stCondLst>
                            <p:childTnLst>
                              <p:par>
                                <p:cTn id="147" presetID="11" presetClass="entr" presetSubtype="0" fill="hold" grpId="0" nodeType="afterEffect">
                                  <p:stCondLst>
                                    <p:cond delay="0"/>
                                  </p:stCondLst>
                                  <p:childTnLst>
                                    <p:set>
                                      <p:cBhvr>
                                        <p:cTn id="148" dur="75">
                                          <p:stCondLst>
                                            <p:cond delay="0"/>
                                          </p:stCondLst>
                                        </p:cTn>
                                        <p:tgtEl>
                                          <p:spTgt spid="174129"/>
                                        </p:tgtEl>
                                        <p:attrNameLst>
                                          <p:attrName>style.visibility</p:attrName>
                                        </p:attrNameLst>
                                      </p:cBhvr>
                                      <p:to>
                                        <p:strVal val="visible"/>
                                      </p:to>
                                    </p:set>
                                  </p:childTnLst>
                                </p:cTn>
                              </p:par>
                            </p:childTnLst>
                          </p:cTn>
                        </p:par>
                        <p:par>
                          <p:cTn id="149" fill="hold">
                            <p:stCondLst>
                              <p:cond delay="3650"/>
                            </p:stCondLst>
                            <p:childTnLst>
                              <p:par>
                                <p:cTn id="150" presetID="11" presetClass="entr" presetSubtype="0" fill="hold" grpId="0" nodeType="afterEffect">
                                  <p:stCondLst>
                                    <p:cond delay="0"/>
                                  </p:stCondLst>
                                  <p:childTnLst>
                                    <p:set>
                                      <p:cBhvr>
                                        <p:cTn id="151" dur="75">
                                          <p:stCondLst>
                                            <p:cond delay="0"/>
                                          </p:stCondLst>
                                        </p:cTn>
                                        <p:tgtEl>
                                          <p:spTgt spid="174130"/>
                                        </p:tgtEl>
                                        <p:attrNameLst>
                                          <p:attrName>style.visibility</p:attrName>
                                        </p:attrNameLst>
                                      </p:cBhvr>
                                      <p:to>
                                        <p:strVal val="visible"/>
                                      </p:to>
                                    </p:set>
                                  </p:childTnLst>
                                </p:cTn>
                              </p:par>
                            </p:childTnLst>
                          </p:cTn>
                        </p:par>
                        <p:par>
                          <p:cTn id="152" fill="hold">
                            <p:stCondLst>
                              <p:cond delay="3725"/>
                            </p:stCondLst>
                            <p:childTnLst>
                              <p:par>
                                <p:cTn id="153" presetID="11" presetClass="entr" presetSubtype="0" fill="hold" grpId="0" nodeType="afterEffect">
                                  <p:stCondLst>
                                    <p:cond delay="0"/>
                                  </p:stCondLst>
                                  <p:childTnLst>
                                    <p:set>
                                      <p:cBhvr>
                                        <p:cTn id="154" dur="75">
                                          <p:stCondLst>
                                            <p:cond delay="0"/>
                                          </p:stCondLst>
                                        </p:cTn>
                                        <p:tgtEl>
                                          <p:spTgt spid="174131"/>
                                        </p:tgtEl>
                                        <p:attrNameLst>
                                          <p:attrName>style.visibility</p:attrName>
                                        </p:attrNameLst>
                                      </p:cBhvr>
                                      <p:to>
                                        <p:strVal val="visible"/>
                                      </p:to>
                                    </p:set>
                                  </p:childTnLst>
                                </p:cTn>
                              </p:par>
                            </p:childTnLst>
                          </p:cTn>
                        </p:par>
                        <p:par>
                          <p:cTn id="155" fill="hold">
                            <p:stCondLst>
                              <p:cond delay="3800"/>
                            </p:stCondLst>
                            <p:childTnLst>
                              <p:par>
                                <p:cTn id="156" presetID="11" presetClass="entr" presetSubtype="0" fill="hold" grpId="0" nodeType="afterEffect">
                                  <p:stCondLst>
                                    <p:cond delay="0"/>
                                  </p:stCondLst>
                                  <p:childTnLst>
                                    <p:set>
                                      <p:cBhvr>
                                        <p:cTn id="157" dur="75">
                                          <p:stCondLst>
                                            <p:cond delay="0"/>
                                          </p:stCondLst>
                                        </p:cTn>
                                        <p:tgtEl>
                                          <p:spTgt spid="174132"/>
                                        </p:tgtEl>
                                        <p:attrNameLst>
                                          <p:attrName>style.visibility</p:attrName>
                                        </p:attrNameLst>
                                      </p:cBhvr>
                                      <p:to>
                                        <p:strVal val="visible"/>
                                      </p:to>
                                    </p:set>
                                  </p:childTnLst>
                                </p:cTn>
                              </p:par>
                            </p:childTnLst>
                          </p:cTn>
                        </p:par>
                        <p:par>
                          <p:cTn id="158" fill="hold">
                            <p:stCondLst>
                              <p:cond delay="3875"/>
                            </p:stCondLst>
                            <p:childTnLst>
                              <p:par>
                                <p:cTn id="159" presetID="11" presetClass="entr" presetSubtype="0" fill="hold" grpId="0" nodeType="afterEffect">
                                  <p:stCondLst>
                                    <p:cond delay="0"/>
                                  </p:stCondLst>
                                  <p:childTnLst>
                                    <p:set>
                                      <p:cBhvr>
                                        <p:cTn id="160" dur="75">
                                          <p:stCondLst>
                                            <p:cond delay="0"/>
                                          </p:stCondLst>
                                        </p:cTn>
                                        <p:tgtEl>
                                          <p:spTgt spid="174133"/>
                                        </p:tgtEl>
                                        <p:attrNameLst>
                                          <p:attrName>style.visibility</p:attrName>
                                        </p:attrNameLst>
                                      </p:cBhvr>
                                      <p:to>
                                        <p:strVal val="visible"/>
                                      </p:to>
                                    </p:set>
                                  </p:childTnLst>
                                </p:cTn>
                              </p:par>
                            </p:childTnLst>
                          </p:cTn>
                        </p:par>
                        <p:par>
                          <p:cTn id="161" fill="hold">
                            <p:stCondLst>
                              <p:cond delay="3950"/>
                            </p:stCondLst>
                            <p:childTnLst>
                              <p:par>
                                <p:cTn id="162" presetID="11" presetClass="entr" presetSubtype="0" fill="hold" grpId="0" nodeType="afterEffect">
                                  <p:stCondLst>
                                    <p:cond delay="0"/>
                                  </p:stCondLst>
                                  <p:childTnLst>
                                    <p:set>
                                      <p:cBhvr>
                                        <p:cTn id="163" dur="75">
                                          <p:stCondLst>
                                            <p:cond delay="0"/>
                                          </p:stCondLst>
                                        </p:cTn>
                                        <p:tgtEl>
                                          <p:spTgt spid="174134"/>
                                        </p:tgtEl>
                                        <p:attrNameLst>
                                          <p:attrName>style.visibility</p:attrName>
                                        </p:attrNameLst>
                                      </p:cBhvr>
                                      <p:to>
                                        <p:strVal val="visible"/>
                                      </p:to>
                                    </p:set>
                                  </p:childTnLst>
                                </p:cTn>
                              </p:par>
                            </p:childTnLst>
                          </p:cTn>
                        </p:par>
                        <p:par>
                          <p:cTn id="164" fill="hold">
                            <p:stCondLst>
                              <p:cond delay="4025"/>
                            </p:stCondLst>
                            <p:childTnLst>
                              <p:par>
                                <p:cTn id="165" presetID="11" presetClass="entr" presetSubtype="0" fill="hold" grpId="0" nodeType="afterEffect">
                                  <p:stCondLst>
                                    <p:cond delay="0"/>
                                  </p:stCondLst>
                                  <p:childTnLst>
                                    <p:set>
                                      <p:cBhvr>
                                        <p:cTn id="166" dur="75">
                                          <p:stCondLst>
                                            <p:cond delay="0"/>
                                          </p:stCondLst>
                                        </p:cTn>
                                        <p:tgtEl>
                                          <p:spTgt spid="174135"/>
                                        </p:tgtEl>
                                        <p:attrNameLst>
                                          <p:attrName>style.visibility</p:attrName>
                                        </p:attrNameLst>
                                      </p:cBhvr>
                                      <p:to>
                                        <p:strVal val="visible"/>
                                      </p:to>
                                    </p:set>
                                  </p:childTnLst>
                                </p:cTn>
                              </p:par>
                            </p:childTnLst>
                          </p:cTn>
                        </p:par>
                        <p:par>
                          <p:cTn id="167" fill="hold">
                            <p:stCondLst>
                              <p:cond delay="4100"/>
                            </p:stCondLst>
                            <p:childTnLst>
                              <p:par>
                                <p:cTn id="168" presetID="11" presetClass="entr" presetSubtype="0" fill="hold" grpId="0" nodeType="afterEffect">
                                  <p:stCondLst>
                                    <p:cond delay="0"/>
                                  </p:stCondLst>
                                  <p:childTnLst>
                                    <p:set>
                                      <p:cBhvr>
                                        <p:cTn id="169" dur="75">
                                          <p:stCondLst>
                                            <p:cond delay="0"/>
                                          </p:stCondLst>
                                        </p:cTn>
                                        <p:tgtEl>
                                          <p:spTgt spid="174136"/>
                                        </p:tgtEl>
                                        <p:attrNameLst>
                                          <p:attrName>style.visibility</p:attrName>
                                        </p:attrNameLst>
                                      </p:cBhvr>
                                      <p:to>
                                        <p:strVal val="visible"/>
                                      </p:to>
                                    </p:set>
                                  </p:childTnLst>
                                </p:cTn>
                              </p:par>
                            </p:childTnLst>
                          </p:cTn>
                        </p:par>
                        <p:par>
                          <p:cTn id="170" fill="hold">
                            <p:stCondLst>
                              <p:cond delay="4175"/>
                            </p:stCondLst>
                            <p:childTnLst>
                              <p:par>
                                <p:cTn id="171" presetID="11" presetClass="entr" presetSubtype="0" fill="hold" grpId="0" nodeType="afterEffect">
                                  <p:stCondLst>
                                    <p:cond delay="0"/>
                                  </p:stCondLst>
                                  <p:childTnLst>
                                    <p:set>
                                      <p:cBhvr>
                                        <p:cTn id="172" dur="75">
                                          <p:stCondLst>
                                            <p:cond delay="0"/>
                                          </p:stCondLst>
                                        </p:cTn>
                                        <p:tgtEl>
                                          <p:spTgt spid="174137"/>
                                        </p:tgtEl>
                                        <p:attrNameLst>
                                          <p:attrName>style.visibility</p:attrName>
                                        </p:attrNameLst>
                                      </p:cBhvr>
                                      <p:to>
                                        <p:strVal val="visible"/>
                                      </p:to>
                                    </p:set>
                                  </p:childTnLst>
                                </p:cTn>
                              </p:par>
                            </p:childTnLst>
                          </p:cTn>
                        </p:par>
                        <p:par>
                          <p:cTn id="173" fill="hold">
                            <p:stCondLst>
                              <p:cond delay="4250"/>
                            </p:stCondLst>
                            <p:childTnLst>
                              <p:par>
                                <p:cTn id="174" presetID="11" presetClass="entr" presetSubtype="0" fill="hold" grpId="0" nodeType="afterEffect">
                                  <p:stCondLst>
                                    <p:cond delay="0"/>
                                  </p:stCondLst>
                                  <p:childTnLst>
                                    <p:set>
                                      <p:cBhvr>
                                        <p:cTn id="175" dur="75">
                                          <p:stCondLst>
                                            <p:cond delay="0"/>
                                          </p:stCondLst>
                                        </p:cTn>
                                        <p:tgtEl>
                                          <p:spTgt spid="174138"/>
                                        </p:tgtEl>
                                        <p:attrNameLst>
                                          <p:attrName>style.visibility</p:attrName>
                                        </p:attrNameLst>
                                      </p:cBhvr>
                                      <p:to>
                                        <p:strVal val="visible"/>
                                      </p:to>
                                    </p:set>
                                  </p:childTnLst>
                                </p:cTn>
                              </p:par>
                            </p:childTnLst>
                          </p:cTn>
                        </p:par>
                        <p:par>
                          <p:cTn id="176" fill="hold">
                            <p:stCondLst>
                              <p:cond delay="4325"/>
                            </p:stCondLst>
                            <p:childTnLst>
                              <p:par>
                                <p:cTn id="177" presetID="11" presetClass="entr" presetSubtype="0" fill="hold" grpId="0" nodeType="afterEffect">
                                  <p:stCondLst>
                                    <p:cond delay="0"/>
                                  </p:stCondLst>
                                  <p:childTnLst>
                                    <p:set>
                                      <p:cBhvr>
                                        <p:cTn id="178" dur="75">
                                          <p:stCondLst>
                                            <p:cond delay="0"/>
                                          </p:stCondLst>
                                        </p:cTn>
                                        <p:tgtEl>
                                          <p:spTgt spid="174139"/>
                                        </p:tgtEl>
                                        <p:attrNameLst>
                                          <p:attrName>style.visibility</p:attrName>
                                        </p:attrNameLst>
                                      </p:cBhvr>
                                      <p:to>
                                        <p:strVal val="visible"/>
                                      </p:to>
                                    </p:set>
                                  </p:childTnLst>
                                </p:cTn>
                              </p:par>
                            </p:childTnLst>
                          </p:cTn>
                        </p:par>
                        <p:par>
                          <p:cTn id="179" fill="hold">
                            <p:stCondLst>
                              <p:cond delay="4400"/>
                            </p:stCondLst>
                            <p:childTnLst>
                              <p:par>
                                <p:cTn id="180" presetID="11" presetClass="entr" presetSubtype="0" fill="hold" grpId="0" nodeType="afterEffect">
                                  <p:stCondLst>
                                    <p:cond delay="0"/>
                                  </p:stCondLst>
                                  <p:childTnLst>
                                    <p:set>
                                      <p:cBhvr>
                                        <p:cTn id="181" dur="75">
                                          <p:stCondLst>
                                            <p:cond delay="0"/>
                                          </p:stCondLst>
                                        </p:cTn>
                                        <p:tgtEl>
                                          <p:spTgt spid="174140"/>
                                        </p:tgtEl>
                                        <p:attrNameLst>
                                          <p:attrName>style.visibility</p:attrName>
                                        </p:attrNameLst>
                                      </p:cBhvr>
                                      <p:to>
                                        <p:strVal val="visible"/>
                                      </p:to>
                                    </p:set>
                                  </p:childTnLst>
                                </p:cTn>
                              </p:par>
                            </p:childTnLst>
                          </p:cTn>
                        </p:par>
                        <p:par>
                          <p:cTn id="182" fill="hold">
                            <p:stCondLst>
                              <p:cond delay="4475"/>
                            </p:stCondLst>
                            <p:childTnLst>
                              <p:par>
                                <p:cTn id="183" presetID="11" presetClass="entr" presetSubtype="0" fill="hold" grpId="0" nodeType="afterEffect">
                                  <p:stCondLst>
                                    <p:cond delay="0"/>
                                  </p:stCondLst>
                                  <p:childTnLst>
                                    <p:set>
                                      <p:cBhvr>
                                        <p:cTn id="184" dur="75">
                                          <p:stCondLst>
                                            <p:cond delay="0"/>
                                          </p:stCondLst>
                                        </p:cTn>
                                        <p:tgtEl>
                                          <p:spTgt spid="174141"/>
                                        </p:tgtEl>
                                        <p:attrNameLst>
                                          <p:attrName>style.visibility</p:attrName>
                                        </p:attrNameLst>
                                      </p:cBhvr>
                                      <p:to>
                                        <p:strVal val="visible"/>
                                      </p:to>
                                    </p:set>
                                  </p:childTnLst>
                                </p:cTn>
                              </p:par>
                            </p:childTnLst>
                          </p:cTn>
                        </p:par>
                        <p:par>
                          <p:cTn id="185" fill="hold">
                            <p:stCondLst>
                              <p:cond delay="4550"/>
                            </p:stCondLst>
                            <p:childTnLst>
                              <p:par>
                                <p:cTn id="186" presetID="11" presetClass="entr" presetSubtype="0" fill="hold" grpId="0" nodeType="afterEffect">
                                  <p:stCondLst>
                                    <p:cond delay="0"/>
                                  </p:stCondLst>
                                  <p:childTnLst>
                                    <p:set>
                                      <p:cBhvr>
                                        <p:cTn id="187" dur="75">
                                          <p:stCondLst>
                                            <p:cond delay="0"/>
                                          </p:stCondLst>
                                        </p:cTn>
                                        <p:tgtEl>
                                          <p:spTgt spid="174142"/>
                                        </p:tgtEl>
                                        <p:attrNameLst>
                                          <p:attrName>style.visibility</p:attrName>
                                        </p:attrNameLst>
                                      </p:cBhvr>
                                      <p:to>
                                        <p:strVal val="visible"/>
                                      </p:to>
                                    </p:set>
                                  </p:childTnLst>
                                </p:cTn>
                              </p:par>
                            </p:childTnLst>
                          </p:cTn>
                        </p:par>
                        <p:par>
                          <p:cTn id="188" fill="hold">
                            <p:stCondLst>
                              <p:cond delay="4625"/>
                            </p:stCondLst>
                            <p:childTnLst>
                              <p:par>
                                <p:cTn id="189" presetID="11" presetClass="entr" presetSubtype="0" fill="hold" grpId="0" nodeType="afterEffect">
                                  <p:stCondLst>
                                    <p:cond delay="0"/>
                                  </p:stCondLst>
                                  <p:childTnLst>
                                    <p:set>
                                      <p:cBhvr>
                                        <p:cTn id="190" dur="75">
                                          <p:stCondLst>
                                            <p:cond delay="0"/>
                                          </p:stCondLst>
                                        </p:cTn>
                                        <p:tgtEl>
                                          <p:spTgt spid="174143"/>
                                        </p:tgtEl>
                                        <p:attrNameLst>
                                          <p:attrName>style.visibility</p:attrName>
                                        </p:attrNameLst>
                                      </p:cBhvr>
                                      <p:to>
                                        <p:strVal val="visible"/>
                                      </p:to>
                                    </p:set>
                                  </p:childTnLst>
                                </p:cTn>
                              </p:par>
                            </p:childTnLst>
                          </p:cTn>
                        </p:par>
                        <p:par>
                          <p:cTn id="191" fill="hold">
                            <p:stCondLst>
                              <p:cond delay="4700"/>
                            </p:stCondLst>
                            <p:childTnLst>
                              <p:par>
                                <p:cTn id="192" presetID="11" presetClass="entr" presetSubtype="0" fill="hold" grpId="0" nodeType="afterEffect">
                                  <p:stCondLst>
                                    <p:cond delay="0"/>
                                  </p:stCondLst>
                                  <p:childTnLst>
                                    <p:set>
                                      <p:cBhvr>
                                        <p:cTn id="193" dur="75">
                                          <p:stCondLst>
                                            <p:cond delay="0"/>
                                          </p:stCondLst>
                                        </p:cTn>
                                        <p:tgtEl>
                                          <p:spTgt spid="174144"/>
                                        </p:tgtEl>
                                        <p:attrNameLst>
                                          <p:attrName>style.visibility</p:attrName>
                                        </p:attrNameLst>
                                      </p:cBhvr>
                                      <p:to>
                                        <p:strVal val="visible"/>
                                      </p:to>
                                    </p:set>
                                  </p:childTnLst>
                                </p:cTn>
                              </p:par>
                            </p:childTnLst>
                          </p:cTn>
                        </p:par>
                        <p:par>
                          <p:cTn id="194" fill="hold">
                            <p:stCondLst>
                              <p:cond delay="4775"/>
                            </p:stCondLst>
                            <p:childTnLst>
                              <p:par>
                                <p:cTn id="195" presetID="11" presetClass="entr" presetSubtype="0" fill="hold" grpId="0" nodeType="afterEffect">
                                  <p:stCondLst>
                                    <p:cond delay="0"/>
                                  </p:stCondLst>
                                  <p:childTnLst>
                                    <p:set>
                                      <p:cBhvr>
                                        <p:cTn id="196" dur="75">
                                          <p:stCondLst>
                                            <p:cond delay="0"/>
                                          </p:stCondLst>
                                        </p:cTn>
                                        <p:tgtEl>
                                          <p:spTgt spid="174147"/>
                                        </p:tgtEl>
                                        <p:attrNameLst>
                                          <p:attrName>style.visibility</p:attrName>
                                        </p:attrNameLst>
                                      </p:cBhvr>
                                      <p:to>
                                        <p:strVal val="visible"/>
                                      </p:to>
                                    </p:set>
                                  </p:childTnLst>
                                </p:cTn>
                              </p:par>
                            </p:childTnLst>
                          </p:cTn>
                        </p:par>
                        <p:par>
                          <p:cTn id="197" fill="hold">
                            <p:stCondLst>
                              <p:cond delay="4850"/>
                            </p:stCondLst>
                            <p:childTnLst>
                              <p:par>
                                <p:cTn id="198" presetID="11" presetClass="entr" presetSubtype="0" fill="hold" grpId="0" nodeType="afterEffect">
                                  <p:stCondLst>
                                    <p:cond delay="0"/>
                                  </p:stCondLst>
                                  <p:childTnLst>
                                    <p:set>
                                      <p:cBhvr>
                                        <p:cTn id="199" dur="75">
                                          <p:stCondLst>
                                            <p:cond delay="0"/>
                                          </p:stCondLst>
                                        </p:cTn>
                                        <p:tgtEl>
                                          <p:spTgt spid="174145"/>
                                        </p:tgtEl>
                                        <p:attrNameLst>
                                          <p:attrName>style.visibility</p:attrName>
                                        </p:attrNameLst>
                                      </p:cBhvr>
                                      <p:to>
                                        <p:strVal val="visible"/>
                                      </p:to>
                                    </p:set>
                                  </p:childTnLst>
                                </p:cTn>
                              </p:par>
                            </p:childTnLst>
                          </p:cTn>
                        </p:par>
                        <p:par>
                          <p:cTn id="200" fill="hold">
                            <p:stCondLst>
                              <p:cond delay="4925"/>
                            </p:stCondLst>
                            <p:childTnLst>
                              <p:par>
                                <p:cTn id="201" presetID="11" presetClass="entr" presetSubtype="0" fill="hold" grpId="0" nodeType="afterEffect">
                                  <p:stCondLst>
                                    <p:cond delay="0"/>
                                  </p:stCondLst>
                                  <p:childTnLst>
                                    <p:set>
                                      <p:cBhvr>
                                        <p:cTn id="202" dur="75">
                                          <p:stCondLst>
                                            <p:cond delay="0"/>
                                          </p:stCondLst>
                                        </p:cTn>
                                        <p:tgtEl>
                                          <p:spTgt spid="174148"/>
                                        </p:tgtEl>
                                        <p:attrNameLst>
                                          <p:attrName>style.visibility</p:attrName>
                                        </p:attrNameLst>
                                      </p:cBhvr>
                                      <p:to>
                                        <p:strVal val="visible"/>
                                      </p:to>
                                    </p:set>
                                  </p:childTnLst>
                                </p:cTn>
                              </p:par>
                            </p:childTnLst>
                          </p:cTn>
                        </p:par>
                        <p:par>
                          <p:cTn id="203" fill="hold">
                            <p:stCondLst>
                              <p:cond delay="5000"/>
                            </p:stCondLst>
                            <p:childTnLst>
                              <p:par>
                                <p:cTn id="204" presetID="11" presetClass="entr" presetSubtype="0" fill="hold" grpId="0" nodeType="afterEffect">
                                  <p:stCondLst>
                                    <p:cond delay="0"/>
                                  </p:stCondLst>
                                  <p:childTnLst>
                                    <p:set>
                                      <p:cBhvr>
                                        <p:cTn id="205" dur="75">
                                          <p:stCondLst>
                                            <p:cond delay="0"/>
                                          </p:stCondLst>
                                        </p:cTn>
                                        <p:tgtEl>
                                          <p:spTgt spid="174149"/>
                                        </p:tgtEl>
                                        <p:attrNameLst>
                                          <p:attrName>style.visibility</p:attrName>
                                        </p:attrNameLst>
                                      </p:cBhvr>
                                      <p:to>
                                        <p:strVal val="visible"/>
                                      </p:to>
                                    </p:set>
                                  </p:childTnLst>
                                </p:cTn>
                              </p:par>
                            </p:childTnLst>
                          </p:cTn>
                        </p:par>
                        <p:par>
                          <p:cTn id="206" fill="hold">
                            <p:stCondLst>
                              <p:cond delay="5075"/>
                            </p:stCondLst>
                            <p:childTnLst>
                              <p:par>
                                <p:cTn id="207" presetID="1" presetClass="entr" presetSubtype="0" fill="hold" grpId="0" nodeType="afterEffect">
                                  <p:stCondLst>
                                    <p:cond delay="0"/>
                                  </p:stCondLst>
                                  <p:childTnLst>
                                    <p:set>
                                      <p:cBhvr>
                                        <p:cTn id="208" dur="1" fill="hold">
                                          <p:stCondLst>
                                            <p:cond delay="499"/>
                                          </p:stCondLst>
                                        </p:cTn>
                                        <p:tgtEl>
                                          <p:spTgt spid="174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nimBg="1"/>
      <p:bldP spid="174083" grpId="0" animBg="1"/>
      <p:bldP spid="174084" grpId="0" animBg="1"/>
      <p:bldP spid="174085" grpId="0" animBg="1"/>
      <p:bldP spid="174086" grpId="0" animBg="1"/>
      <p:bldP spid="174087" grpId="0" animBg="1"/>
      <p:bldP spid="174088" grpId="0" animBg="1"/>
      <p:bldP spid="174089" grpId="0" animBg="1"/>
      <p:bldP spid="174090" grpId="0" animBg="1"/>
      <p:bldP spid="174091" grpId="0" animBg="1"/>
      <p:bldP spid="174092" grpId="0" animBg="1"/>
      <p:bldP spid="174093" grpId="0" animBg="1"/>
      <p:bldP spid="174094" grpId="0" animBg="1"/>
      <p:bldP spid="174095" grpId="0" animBg="1"/>
      <p:bldP spid="174096" grpId="0" animBg="1"/>
      <p:bldP spid="174097" grpId="0" animBg="1"/>
      <p:bldP spid="174098" grpId="0" animBg="1"/>
      <p:bldP spid="174099" grpId="0" animBg="1"/>
      <p:bldP spid="174100" grpId="0" animBg="1"/>
      <p:bldP spid="174101" grpId="0" animBg="1"/>
      <p:bldP spid="174102" grpId="0" animBg="1"/>
      <p:bldP spid="174103" grpId="0" animBg="1"/>
      <p:bldP spid="174104" grpId="0" animBg="1"/>
      <p:bldP spid="174105" grpId="0" animBg="1"/>
      <p:bldP spid="174106" grpId="0" animBg="1"/>
      <p:bldP spid="174107" grpId="0" animBg="1"/>
      <p:bldP spid="174108" grpId="0" animBg="1"/>
      <p:bldP spid="174109" grpId="0" animBg="1"/>
      <p:bldP spid="174110" grpId="0" animBg="1"/>
      <p:bldP spid="174111" grpId="0" animBg="1"/>
      <p:bldP spid="174112" grpId="0" animBg="1"/>
      <p:bldP spid="174113" grpId="0" animBg="1"/>
      <p:bldP spid="174114" grpId="0" animBg="1"/>
      <p:bldP spid="174115" grpId="0" animBg="1"/>
      <p:bldP spid="174116" grpId="0" animBg="1"/>
      <p:bldP spid="174117" grpId="0" animBg="1"/>
      <p:bldP spid="174118" grpId="0" animBg="1"/>
      <p:bldP spid="174119" grpId="0" animBg="1"/>
      <p:bldP spid="174120" grpId="0" animBg="1"/>
      <p:bldP spid="174121" grpId="0" animBg="1"/>
      <p:bldP spid="174122" grpId="0" animBg="1"/>
      <p:bldP spid="174123" grpId="0" animBg="1"/>
      <p:bldP spid="174124" grpId="0" animBg="1"/>
      <p:bldP spid="174125" grpId="0" animBg="1"/>
      <p:bldP spid="174126" grpId="0" animBg="1"/>
      <p:bldP spid="174127" grpId="0" animBg="1"/>
      <p:bldP spid="174128" grpId="0" animBg="1"/>
      <p:bldP spid="174129" grpId="0" animBg="1"/>
      <p:bldP spid="174130" grpId="0" animBg="1"/>
      <p:bldP spid="174131" grpId="0" animBg="1"/>
      <p:bldP spid="174132" grpId="0" animBg="1"/>
      <p:bldP spid="174133" grpId="0" animBg="1"/>
      <p:bldP spid="174134" grpId="0" animBg="1"/>
      <p:bldP spid="174135" grpId="0" animBg="1"/>
      <p:bldP spid="174136" grpId="0" animBg="1"/>
      <p:bldP spid="174137" grpId="0" animBg="1"/>
      <p:bldP spid="174138" grpId="0" animBg="1"/>
      <p:bldP spid="174139" grpId="0" animBg="1"/>
      <p:bldP spid="174140" grpId="0" animBg="1"/>
      <p:bldP spid="174141" grpId="0" animBg="1"/>
      <p:bldP spid="174142" grpId="0" animBg="1"/>
      <p:bldP spid="174143" grpId="0" animBg="1"/>
      <p:bldP spid="174144" grpId="0" animBg="1"/>
      <p:bldP spid="174145" grpId="0" animBg="1"/>
      <p:bldP spid="174146" grpId="0" animBg="1"/>
      <p:bldP spid="174147" grpId="0" animBg="1"/>
      <p:bldP spid="174148" grpId="0" animBg="1"/>
      <p:bldP spid="17414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D88C4FF-FF48-4B65-BF71-626E7DD4650F}" type="slidenum">
              <a:rPr kumimoji="1" lang="zh-TW" altLang="en-US">
                <a:effectLst>
                  <a:outerShdw blurRad="38100" dist="38100" dir="2700000" algn="tl">
                    <a:srgbClr val="000000"/>
                  </a:outerShdw>
                </a:effectLst>
                <a:ea typeface="華康細圓體" pitchFamily="49" charset="-120"/>
                <a:cs typeface="+mj-cs"/>
              </a:rPr>
              <a:pPr>
                <a:defRPr/>
              </a:pPr>
              <a:t>70</a:t>
            </a:fld>
            <a:endParaRPr kumimoji="1" lang="en-US" altLang="zh-TW">
              <a:effectLst>
                <a:outerShdw blurRad="38100" dist="38100" dir="2700000" algn="tl">
                  <a:srgbClr val="000000"/>
                </a:outerShdw>
              </a:effectLst>
              <a:ea typeface="華康細圓體" pitchFamily="49" charset="-120"/>
              <a:cs typeface="+mj-cs"/>
            </a:endParaRPr>
          </a:p>
        </p:txBody>
      </p:sp>
      <p:sp>
        <p:nvSpPr>
          <p:cNvPr id="244738" name="Rectangle 2"/>
          <p:cNvSpPr>
            <a:spLocks noGrp="1" noChangeArrowheads="1"/>
          </p:cNvSpPr>
          <p:nvPr>
            <p:ph type="title"/>
          </p:nvPr>
        </p:nvSpPr>
        <p:spPr>
          <a:xfrm>
            <a:off x="539552" y="269776"/>
            <a:ext cx="8075811"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Variance</a:t>
            </a:r>
          </a:p>
        </p:txBody>
      </p:sp>
      <p:sp>
        <p:nvSpPr>
          <p:cNvPr id="244739" name="Rectangle 3"/>
          <p:cNvSpPr>
            <a:spLocks noGrp="1" noChangeArrowheads="1"/>
          </p:cNvSpPr>
          <p:nvPr>
            <p:ph type="body" idx="1"/>
          </p:nvPr>
        </p:nvSpPr>
        <p:spPr>
          <a:xfrm>
            <a:off x="228600" y="1341438"/>
            <a:ext cx="8763000" cy="5256212"/>
          </a:xfrm>
        </p:spPr>
        <p:txBody>
          <a:bodyPr/>
          <a:lstStyle/>
          <a:p>
            <a:pPr>
              <a:buFont typeface="Wingdings" pitchFamily="2" charset="2"/>
              <a:buNone/>
            </a:pPr>
            <a:r>
              <a:rPr lang="en-US" altLang="zh-TW"/>
              <a:t>The variance of the portfolio return is</a:t>
            </a:r>
          </a:p>
          <a:p>
            <a:pPr>
              <a:buFont typeface="Wingdings" pitchFamily="2" charset="2"/>
              <a:buNone/>
            </a:pPr>
            <a:r>
              <a:rPr lang="en-US" altLang="zh-TW" i="1">
                <a:latin typeface="Times New Roman" pitchFamily="18" charset="0"/>
              </a:rPr>
              <a:t>Var</a:t>
            </a:r>
            <a:r>
              <a:rPr lang="en-US" altLang="zh-TW"/>
              <a:t>(</a:t>
            </a:r>
            <a:r>
              <a:rPr lang="en-US" altLang="zh-TW" i="1">
                <a:latin typeface="Times New Roman" pitchFamily="18" charset="0"/>
              </a:rPr>
              <a:t>R</a:t>
            </a:r>
            <a:r>
              <a:rPr lang="en-US" altLang="zh-TW" i="1" baseline="-25000">
                <a:latin typeface="Times New Roman" pitchFamily="18" charset="0"/>
              </a:rPr>
              <a:t>p</a:t>
            </a:r>
            <a:r>
              <a:rPr lang="en-US" altLang="zh-TW"/>
              <a:t>) = </a:t>
            </a:r>
            <a:r>
              <a:rPr lang="en-US" altLang="zh-TW" i="1">
                <a:latin typeface="Times New Roman" pitchFamily="18" charset="0"/>
              </a:rPr>
              <a:t>w</a:t>
            </a:r>
            <a:r>
              <a:rPr lang="en-US" altLang="zh-TW" i="1" baseline="-25000">
                <a:latin typeface="Times New Roman" pitchFamily="18" charset="0"/>
              </a:rPr>
              <a:t>1</a:t>
            </a:r>
            <a:r>
              <a:rPr lang="en-US" altLang="zh-TW" i="1" baseline="30000">
                <a:latin typeface="Times New Roman" pitchFamily="18" charset="0"/>
              </a:rPr>
              <a:t>2</a:t>
            </a:r>
            <a:r>
              <a:rPr lang="en-US" altLang="zh-TW" i="1" baseline="30000"/>
              <a:t> </a:t>
            </a:r>
            <a:r>
              <a:rPr lang="en-US" altLang="zh-TW" i="1">
                <a:latin typeface="Times New Roman" pitchFamily="18" charset="0"/>
              </a:rPr>
              <a:t>Var</a:t>
            </a:r>
            <a:r>
              <a:rPr lang="en-US" altLang="zh-TW"/>
              <a:t>(</a:t>
            </a:r>
            <a:r>
              <a:rPr lang="en-US" altLang="zh-TW" i="1">
                <a:latin typeface="Times New Roman" pitchFamily="18" charset="0"/>
              </a:rPr>
              <a:t>R</a:t>
            </a:r>
            <a:r>
              <a:rPr lang="en-US" altLang="zh-TW" i="1" baseline="-25000">
                <a:latin typeface="Times New Roman" pitchFamily="18" charset="0"/>
              </a:rPr>
              <a:t>1</a:t>
            </a:r>
            <a:r>
              <a:rPr lang="en-US" altLang="zh-TW"/>
              <a:t>) + </a:t>
            </a:r>
            <a:r>
              <a:rPr lang="en-US" altLang="zh-TW" i="1">
                <a:latin typeface="Times New Roman" pitchFamily="18" charset="0"/>
              </a:rPr>
              <a:t>w</a:t>
            </a:r>
            <a:r>
              <a:rPr lang="en-US" altLang="zh-TW" i="1" baseline="-25000">
                <a:latin typeface="Times New Roman" pitchFamily="18" charset="0"/>
              </a:rPr>
              <a:t>2</a:t>
            </a:r>
            <a:r>
              <a:rPr lang="en-US" altLang="zh-TW" i="1" baseline="30000">
                <a:latin typeface="Times New Roman" pitchFamily="18" charset="0"/>
              </a:rPr>
              <a:t>2</a:t>
            </a:r>
            <a:r>
              <a:rPr lang="en-US" altLang="zh-TW" i="1" baseline="30000"/>
              <a:t> </a:t>
            </a:r>
            <a:r>
              <a:rPr lang="en-US" altLang="zh-TW" i="1">
                <a:latin typeface="Times New Roman" pitchFamily="18" charset="0"/>
              </a:rPr>
              <a:t>Var</a:t>
            </a:r>
            <a:r>
              <a:rPr lang="en-US" altLang="zh-TW"/>
              <a:t>(</a:t>
            </a:r>
            <a:r>
              <a:rPr lang="en-US" altLang="zh-TW" i="1">
                <a:latin typeface="Times New Roman" pitchFamily="18" charset="0"/>
              </a:rPr>
              <a:t>R</a:t>
            </a:r>
            <a:r>
              <a:rPr lang="en-US" altLang="zh-TW" i="1" baseline="-25000">
                <a:latin typeface="Times New Roman" pitchFamily="18" charset="0"/>
              </a:rPr>
              <a:t>2</a:t>
            </a:r>
            <a:r>
              <a:rPr lang="en-US" altLang="zh-TW"/>
              <a:t>) + 2 </a:t>
            </a:r>
            <a:r>
              <a:rPr lang="en-US" altLang="zh-TW" i="1">
                <a:latin typeface="Times New Roman" pitchFamily="18" charset="0"/>
              </a:rPr>
              <a:t>w</a:t>
            </a:r>
            <a:r>
              <a:rPr lang="en-US" altLang="zh-TW" i="1" baseline="-25000">
                <a:latin typeface="Times New Roman" pitchFamily="18" charset="0"/>
              </a:rPr>
              <a:t>1</a:t>
            </a:r>
            <a:r>
              <a:rPr lang="en-US" altLang="zh-TW" i="1">
                <a:latin typeface="Times New Roman" pitchFamily="18" charset="0"/>
              </a:rPr>
              <a:t>w</a:t>
            </a:r>
            <a:r>
              <a:rPr lang="en-US" altLang="zh-TW" i="1" baseline="-25000">
                <a:latin typeface="Times New Roman" pitchFamily="18" charset="0"/>
              </a:rPr>
              <a:t>2</a:t>
            </a:r>
            <a:r>
              <a:rPr lang="en-US" altLang="zh-TW" i="1" baseline="-25000"/>
              <a:t> </a:t>
            </a:r>
            <a:r>
              <a:rPr lang="en-US" altLang="zh-TW" b="1">
                <a:solidFill>
                  <a:schemeClr val="folHlink"/>
                </a:solidFill>
                <a:latin typeface="Symbol" pitchFamily="18" charset="2"/>
              </a:rPr>
              <a:t>r</a:t>
            </a:r>
            <a:r>
              <a:rPr lang="en-US" altLang="zh-TW" b="1">
                <a:solidFill>
                  <a:srgbClr val="FFFF00"/>
                </a:solidFill>
                <a:latin typeface="Symbol" pitchFamily="18" charset="2"/>
              </a:rPr>
              <a:t> </a:t>
            </a:r>
            <a:r>
              <a:rPr lang="en-US" altLang="zh-TW">
                <a:latin typeface="Symbol" pitchFamily="18" charset="2"/>
              </a:rPr>
              <a:t>s</a:t>
            </a:r>
            <a:r>
              <a:rPr lang="en-US" altLang="zh-TW" baseline="-25000"/>
              <a:t>1</a:t>
            </a:r>
            <a:r>
              <a:rPr lang="en-US" altLang="zh-TW">
                <a:latin typeface="Symbol" pitchFamily="18" charset="2"/>
              </a:rPr>
              <a:t>s</a:t>
            </a:r>
            <a:r>
              <a:rPr lang="en-US" altLang="zh-TW" baseline="-25000"/>
              <a:t>2</a:t>
            </a:r>
          </a:p>
          <a:p>
            <a:pPr>
              <a:spcBef>
                <a:spcPct val="30000"/>
              </a:spcBef>
              <a:buFont typeface="Wingdings" pitchFamily="2" charset="2"/>
              <a:buNone/>
            </a:pPr>
            <a:r>
              <a:rPr lang="en-US" altLang="zh-TW"/>
              <a:t>The variance will be dependent on </a:t>
            </a:r>
            <a:r>
              <a:rPr lang="en-US" altLang="zh-TW" b="1">
                <a:solidFill>
                  <a:schemeClr val="folHlink"/>
                </a:solidFill>
              </a:rPr>
              <a:t>how strong the relationship</a:t>
            </a:r>
            <a:r>
              <a:rPr lang="en-US" altLang="zh-TW"/>
              <a:t> between these two investments</a:t>
            </a:r>
            <a:endParaRPr lang="zh-TW" altLang="en-US"/>
          </a:p>
        </p:txBody>
      </p:sp>
    </p:spTree>
    <p:extLst>
      <p:ext uri="{BB962C8B-B14F-4D97-AF65-F5344CB8AC3E}">
        <p14:creationId xmlns:p14="http://schemas.microsoft.com/office/powerpoint/2010/main" val="3289981240"/>
      </p:ext>
    </p:extLst>
  </p:cSld>
  <p:clrMapOvr>
    <a:masterClrMapping/>
  </p:clrMapOvr>
  <p:transition>
    <p:dissolv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5"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DD6E9F9-36C6-4935-810C-BF885F840CBC}" type="slidenum">
              <a:rPr kumimoji="1" lang="zh-TW" altLang="en-US">
                <a:effectLst>
                  <a:outerShdw blurRad="38100" dist="38100" dir="2700000" algn="tl">
                    <a:srgbClr val="000000"/>
                  </a:outerShdw>
                </a:effectLst>
                <a:ea typeface="華康細圓體" pitchFamily="49" charset="-120"/>
                <a:cs typeface="+mj-cs"/>
              </a:rPr>
              <a:pPr>
                <a:defRPr/>
              </a:pPr>
              <a:t>71</a:t>
            </a:fld>
            <a:endParaRPr kumimoji="1" lang="en-US" altLang="zh-TW">
              <a:effectLst>
                <a:outerShdw blurRad="38100" dist="38100" dir="2700000" algn="tl">
                  <a:srgbClr val="000000"/>
                </a:outerShdw>
              </a:effectLst>
              <a:ea typeface="華康細圓體" pitchFamily="49" charset="-120"/>
              <a:cs typeface="+mj-cs"/>
            </a:endParaRPr>
          </a:p>
        </p:txBody>
      </p:sp>
      <p:sp>
        <p:nvSpPr>
          <p:cNvPr id="45058" name="Rectangle 2"/>
          <p:cNvSpPr>
            <a:spLocks noGrp="1" noChangeArrowheads="1"/>
          </p:cNvSpPr>
          <p:nvPr>
            <p:ph type="body" idx="4294967295"/>
          </p:nvPr>
        </p:nvSpPr>
        <p:spPr>
          <a:xfrm>
            <a:off x="34925" y="1371600"/>
            <a:ext cx="6651625" cy="762000"/>
          </a:xfrm>
        </p:spPr>
        <p:txBody>
          <a:bodyPr/>
          <a:lstStyle/>
          <a:p>
            <a:pPr>
              <a:buFont typeface="Wingdings" pitchFamily="2" charset="2"/>
              <a:buNone/>
            </a:pPr>
            <a:r>
              <a:rPr lang="en-US" altLang="zh-TW" sz="4000"/>
              <a:t>For </a:t>
            </a:r>
            <a:r>
              <a:rPr lang="en-US" altLang="zh-TW" sz="4000">
                <a:latin typeface="Symbol" pitchFamily="18" charset="2"/>
              </a:rPr>
              <a:t>r</a:t>
            </a:r>
            <a:r>
              <a:rPr lang="en-US" altLang="zh-TW" sz="4000"/>
              <a:t>=1: </a:t>
            </a:r>
            <a:r>
              <a:rPr lang="en-US" altLang="zh-TW" sz="4000" i="1">
                <a:latin typeface="Times New Roman" pitchFamily="18" charset="0"/>
              </a:rPr>
              <a:t>Var</a:t>
            </a:r>
            <a:r>
              <a:rPr lang="en-US" altLang="zh-TW" sz="4000"/>
              <a:t>(</a:t>
            </a:r>
            <a:r>
              <a:rPr lang="en-US" altLang="zh-TW" sz="4000" i="1">
                <a:latin typeface="Times New Roman" pitchFamily="18" charset="0"/>
              </a:rPr>
              <a:t>R</a:t>
            </a:r>
            <a:r>
              <a:rPr lang="en-US" altLang="zh-TW" sz="4000" i="1" baseline="-25000">
                <a:latin typeface="Times New Roman" pitchFamily="18" charset="0"/>
              </a:rPr>
              <a:t>p</a:t>
            </a:r>
            <a:r>
              <a:rPr lang="en-US" altLang="zh-TW" sz="4000"/>
              <a:t>)=.1056</a:t>
            </a:r>
          </a:p>
        </p:txBody>
      </p:sp>
      <p:sp>
        <p:nvSpPr>
          <p:cNvPr id="45059" name="AutoShape 3"/>
          <p:cNvSpPr>
            <a:spLocks noChangeArrowheads="1"/>
          </p:cNvSpPr>
          <p:nvPr/>
        </p:nvSpPr>
        <p:spPr bwMode="auto">
          <a:xfrm>
            <a:off x="5816600" y="1628775"/>
            <a:ext cx="914400" cy="3254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folHlink"/>
          </a:solidFill>
          <a:ln w="28575">
            <a:solidFill>
              <a:schemeClr val="tx1"/>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45060" name="AutoShape 4"/>
          <p:cNvSpPr>
            <a:spLocks noChangeArrowheads="1"/>
          </p:cNvSpPr>
          <p:nvPr/>
        </p:nvSpPr>
        <p:spPr bwMode="auto">
          <a:xfrm>
            <a:off x="5816600" y="2420938"/>
            <a:ext cx="914400"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folHlink"/>
          </a:solidFill>
          <a:ln w="28575">
            <a:solidFill>
              <a:schemeClr val="tx1"/>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45061" name="AutoShape 5"/>
          <p:cNvSpPr>
            <a:spLocks noChangeArrowheads="1"/>
          </p:cNvSpPr>
          <p:nvPr/>
        </p:nvSpPr>
        <p:spPr bwMode="auto">
          <a:xfrm>
            <a:off x="5816600" y="3141663"/>
            <a:ext cx="915988" cy="3444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folHlink"/>
          </a:solidFill>
          <a:ln w="28575">
            <a:solidFill>
              <a:schemeClr val="tx1"/>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45062" name="Text Box 6"/>
          <p:cNvSpPr txBox="1">
            <a:spLocks noChangeArrowheads="1"/>
          </p:cNvSpPr>
          <p:nvPr/>
        </p:nvSpPr>
        <p:spPr bwMode="auto">
          <a:xfrm>
            <a:off x="179388" y="3789040"/>
            <a:ext cx="8856662" cy="2559050"/>
          </a:xfrm>
          <a:prstGeom prst="rect">
            <a:avLst/>
          </a:prstGeom>
          <a:solidFill>
            <a:srgbClr val="000066"/>
          </a:solidFill>
          <a:ln w="28575">
            <a:solidFill>
              <a:schemeClr val="tx1"/>
            </a:solidFill>
            <a:miter lim="800000"/>
            <a:headEnd/>
            <a:tailEnd/>
          </a:ln>
          <a:effectLst/>
        </p:spPr>
        <p:txBody>
          <a:bodyPr anchor="ctr">
            <a:spAutoFit/>
          </a:bodyPr>
          <a:lstStyle/>
          <a:p>
            <a:pPr eaLnBrk="0" hangingPunct="0"/>
            <a:r>
              <a:rPr kumimoji="0" lang="en-US" altLang="zh-TW" sz="4000">
                <a:effectLst>
                  <a:outerShdw blurRad="38100" dist="38100" dir="2700000" algn="tl">
                    <a:srgbClr val="000000"/>
                  </a:outerShdw>
                </a:effectLst>
              </a:rPr>
              <a:t>Larger diversification is expressed by smaller correlation. As the correlation coefficient decreases, the standard deviation decreases too. </a:t>
            </a:r>
          </a:p>
        </p:txBody>
      </p:sp>
      <p:sp>
        <p:nvSpPr>
          <p:cNvPr id="45068" name="Text Box 12"/>
          <p:cNvSpPr txBox="1">
            <a:spLocks noChangeArrowheads="1"/>
          </p:cNvSpPr>
          <p:nvPr/>
        </p:nvSpPr>
        <p:spPr bwMode="auto">
          <a:xfrm>
            <a:off x="6731000" y="1343025"/>
            <a:ext cx="2305050" cy="762000"/>
          </a:xfrm>
          <a:prstGeom prst="rect">
            <a:avLst/>
          </a:prstGeom>
          <a:noFill/>
          <a:ln w="12700">
            <a:noFill/>
            <a:miter lim="800000"/>
            <a:headEnd/>
            <a:tailEnd/>
          </a:ln>
          <a:effectLst/>
        </p:spPr>
        <p:txBody>
          <a:bodyPr>
            <a:spAutoFit/>
          </a:bodyPr>
          <a:lstStyle/>
          <a:p>
            <a:pPr eaLnBrk="0" hangingPunct="0"/>
            <a:r>
              <a:rPr kumimoji="0" lang="en-US" altLang="zh-TW" sz="4400">
                <a:effectLst>
                  <a:outerShdw blurRad="38100" dist="38100" dir="2700000" algn="tl">
                    <a:srgbClr val="000000"/>
                  </a:outerShdw>
                </a:effectLst>
                <a:latin typeface="Symbol" pitchFamily="18" charset="2"/>
              </a:rPr>
              <a:t>s</a:t>
            </a:r>
            <a:r>
              <a:rPr kumimoji="0" lang="en-US" altLang="zh-TW" sz="4400" i="1" baseline="-25000">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=.3250</a:t>
            </a:r>
            <a:endParaRPr lang="zh-TW" altLang="en-US" sz="4400">
              <a:effectLst>
                <a:outerShdw blurRad="38100" dist="38100" dir="2700000" algn="tl">
                  <a:srgbClr val="000000"/>
                </a:outerShdw>
              </a:effectLst>
              <a:latin typeface="Times New Roman" pitchFamily="18" charset="0"/>
            </a:endParaRPr>
          </a:p>
        </p:txBody>
      </p:sp>
      <p:sp>
        <p:nvSpPr>
          <p:cNvPr id="45069" name="Text Box 13"/>
          <p:cNvSpPr txBox="1">
            <a:spLocks noChangeArrowheads="1"/>
          </p:cNvSpPr>
          <p:nvPr/>
        </p:nvSpPr>
        <p:spPr bwMode="auto">
          <a:xfrm>
            <a:off x="6731000" y="2152650"/>
            <a:ext cx="2305050" cy="762000"/>
          </a:xfrm>
          <a:prstGeom prst="rect">
            <a:avLst/>
          </a:prstGeom>
          <a:noFill/>
          <a:ln w="12700">
            <a:noFill/>
            <a:miter lim="800000"/>
            <a:headEnd/>
            <a:tailEnd/>
          </a:ln>
          <a:effectLst/>
        </p:spPr>
        <p:txBody>
          <a:bodyPr>
            <a:spAutoFit/>
          </a:bodyPr>
          <a:lstStyle/>
          <a:p>
            <a:pPr eaLnBrk="0" hangingPunct="0"/>
            <a:r>
              <a:rPr kumimoji="0" lang="en-US" altLang="zh-TW" sz="4400">
                <a:effectLst>
                  <a:outerShdw blurRad="38100" dist="38100" dir="2700000" algn="tl">
                    <a:srgbClr val="000000"/>
                  </a:outerShdw>
                </a:effectLst>
                <a:latin typeface="Symbol" pitchFamily="18" charset="2"/>
              </a:rPr>
              <a:t>s</a:t>
            </a:r>
            <a:r>
              <a:rPr kumimoji="0" lang="en-US" altLang="zh-TW" sz="4400" i="1" baseline="-25000">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=.2839</a:t>
            </a:r>
            <a:endParaRPr lang="zh-TW" altLang="en-US" sz="4400">
              <a:effectLst>
                <a:outerShdw blurRad="38100" dist="38100" dir="2700000" algn="tl">
                  <a:srgbClr val="000000"/>
                </a:outerShdw>
              </a:effectLst>
              <a:latin typeface="Times New Roman" pitchFamily="18" charset="0"/>
            </a:endParaRPr>
          </a:p>
        </p:txBody>
      </p:sp>
      <p:sp>
        <p:nvSpPr>
          <p:cNvPr id="45070" name="Text Box 14"/>
          <p:cNvSpPr txBox="1">
            <a:spLocks noChangeArrowheads="1"/>
          </p:cNvSpPr>
          <p:nvPr/>
        </p:nvSpPr>
        <p:spPr bwMode="auto">
          <a:xfrm>
            <a:off x="6731000" y="2876550"/>
            <a:ext cx="2305050" cy="762000"/>
          </a:xfrm>
          <a:prstGeom prst="rect">
            <a:avLst/>
          </a:prstGeom>
          <a:noFill/>
          <a:ln w="12700">
            <a:noFill/>
            <a:miter lim="800000"/>
            <a:headEnd/>
            <a:tailEnd/>
          </a:ln>
          <a:effectLst/>
        </p:spPr>
        <p:txBody>
          <a:bodyPr>
            <a:spAutoFit/>
          </a:bodyPr>
          <a:lstStyle/>
          <a:p>
            <a:pPr eaLnBrk="0" hangingPunct="0"/>
            <a:r>
              <a:rPr kumimoji="0" lang="en-US" altLang="zh-TW" sz="4400">
                <a:effectLst>
                  <a:outerShdw blurRad="38100" dist="38100" dir="2700000" algn="tl">
                    <a:srgbClr val="000000"/>
                  </a:outerShdw>
                </a:effectLst>
                <a:latin typeface="Symbol" pitchFamily="18" charset="2"/>
              </a:rPr>
              <a:t>s</a:t>
            </a:r>
            <a:r>
              <a:rPr kumimoji="0" lang="en-US" altLang="zh-TW" sz="4400" i="1" baseline="-25000">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=.2358</a:t>
            </a:r>
            <a:endParaRPr lang="zh-TW" altLang="en-US" sz="4400">
              <a:effectLst>
                <a:outerShdw blurRad="38100" dist="38100" dir="2700000" algn="tl">
                  <a:srgbClr val="000000"/>
                </a:outerShdw>
              </a:effectLst>
              <a:latin typeface="Times New Roman" pitchFamily="18" charset="0"/>
            </a:endParaRPr>
          </a:p>
        </p:txBody>
      </p:sp>
      <p:sp>
        <p:nvSpPr>
          <p:cNvPr id="45071" name="Rectangle 15"/>
          <p:cNvSpPr>
            <a:spLocks noGrp="1" noChangeArrowheads="1"/>
          </p:cNvSpPr>
          <p:nvPr>
            <p:ph type="title"/>
          </p:nvPr>
        </p:nvSpPr>
        <p:spPr>
          <a:xfrm>
            <a:off x="539552" y="260648"/>
            <a:ext cx="8013898" cy="104016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Different </a:t>
            </a:r>
            <a:r>
              <a:rPr lang="en-US" altLang="zh-TW" dirty="0">
                <a:latin typeface="Symbol" pitchFamily="18" charset="2"/>
              </a:rPr>
              <a:t>r</a:t>
            </a:r>
          </a:p>
        </p:txBody>
      </p:sp>
      <p:sp>
        <p:nvSpPr>
          <p:cNvPr id="45072" name="Rectangle 16"/>
          <p:cNvSpPr>
            <a:spLocks noChangeArrowheads="1"/>
          </p:cNvSpPr>
          <p:nvPr/>
        </p:nvSpPr>
        <p:spPr bwMode="auto">
          <a:xfrm>
            <a:off x="34925" y="2209800"/>
            <a:ext cx="6219825"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pPr>
            <a:r>
              <a:rPr lang="en-US" altLang="zh-TW" sz="4000">
                <a:effectLst>
                  <a:outerShdw blurRad="38100" dist="38100" dir="2700000" algn="tl">
                    <a:srgbClr val="000000"/>
                  </a:outerShdw>
                </a:effectLst>
              </a:rPr>
              <a:t>For </a:t>
            </a:r>
            <a:r>
              <a:rPr lang="en-US" altLang="zh-TW" sz="4000">
                <a:effectLst>
                  <a:outerShdw blurRad="38100" dist="38100" dir="2700000" algn="tl">
                    <a:srgbClr val="000000"/>
                  </a:outerShdw>
                </a:effectLst>
                <a:latin typeface="Symbol" pitchFamily="18" charset="2"/>
              </a:rPr>
              <a:t>r</a:t>
            </a:r>
            <a:r>
              <a:rPr lang="en-US" altLang="zh-TW" sz="4000">
                <a:effectLst>
                  <a:outerShdw blurRad="38100" dist="38100" dir="2700000" algn="tl">
                    <a:srgbClr val="000000"/>
                  </a:outerShdw>
                </a:effectLst>
              </a:rPr>
              <a:t>=.5: </a:t>
            </a:r>
            <a:r>
              <a:rPr lang="en-US" altLang="zh-TW" sz="4000" i="1">
                <a:effectLst>
                  <a:outerShdw blurRad="38100" dist="38100" dir="2700000" algn="tl">
                    <a:srgbClr val="000000"/>
                  </a:outerShdw>
                </a:effectLst>
                <a:latin typeface="Times New Roman" pitchFamily="18" charset="0"/>
              </a:rPr>
              <a:t>Var</a:t>
            </a:r>
            <a:r>
              <a:rPr lang="en-US" altLang="zh-TW" sz="4000">
                <a:effectLst>
                  <a:outerShdw blurRad="38100" dist="38100" dir="2700000" algn="tl">
                    <a:srgbClr val="000000"/>
                  </a:outerShdw>
                </a:effectLst>
              </a:rPr>
              <a:t>(</a:t>
            </a:r>
            <a:r>
              <a:rPr lang="en-US" altLang="zh-TW" sz="4000" i="1">
                <a:effectLst>
                  <a:outerShdw blurRad="38100" dist="38100" dir="2700000" algn="tl">
                    <a:srgbClr val="000000"/>
                  </a:outerShdw>
                </a:effectLst>
                <a:latin typeface="Times New Roman" pitchFamily="18" charset="0"/>
              </a:rPr>
              <a:t>R</a:t>
            </a:r>
            <a:r>
              <a:rPr lang="en-US" altLang="zh-TW" sz="4000" i="1" baseline="-25000">
                <a:effectLst>
                  <a:outerShdw blurRad="38100" dist="38100" dir="2700000" algn="tl">
                    <a:srgbClr val="000000"/>
                  </a:outerShdw>
                </a:effectLst>
                <a:latin typeface="Times New Roman" pitchFamily="18" charset="0"/>
              </a:rPr>
              <a:t>p</a:t>
            </a:r>
            <a:r>
              <a:rPr lang="en-US" altLang="zh-TW" sz="4000">
                <a:effectLst>
                  <a:outerShdw blurRad="38100" dist="38100" dir="2700000" algn="tl">
                    <a:srgbClr val="000000"/>
                  </a:outerShdw>
                </a:effectLst>
              </a:rPr>
              <a:t>)=.0806</a:t>
            </a:r>
          </a:p>
        </p:txBody>
      </p:sp>
      <p:sp>
        <p:nvSpPr>
          <p:cNvPr id="45073" name="Rectangle 17"/>
          <p:cNvSpPr>
            <a:spLocks noChangeArrowheads="1"/>
          </p:cNvSpPr>
          <p:nvPr/>
        </p:nvSpPr>
        <p:spPr bwMode="auto">
          <a:xfrm>
            <a:off x="34925" y="2971800"/>
            <a:ext cx="5791200" cy="7620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pPr>
            <a:r>
              <a:rPr lang="en-US" altLang="zh-TW" sz="4000">
                <a:effectLst>
                  <a:outerShdw blurRad="38100" dist="38100" dir="2700000" algn="tl">
                    <a:srgbClr val="000000"/>
                  </a:outerShdw>
                </a:effectLst>
              </a:rPr>
              <a:t>For </a:t>
            </a:r>
            <a:r>
              <a:rPr lang="en-US" altLang="zh-TW" sz="4000">
                <a:effectLst>
                  <a:outerShdw blurRad="38100" dist="38100" dir="2700000" algn="tl">
                    <a:srgbClr val="000000"/>
                  </a:outerShdw>
                </a:effectLst>
                <a:latin typeface="Symbol" pitchFamily="18" charset="2"/>
              </a:rPr>
              <a:t>r</a:t>
            </a:r>
            <a:r>
              <a:rPr lang="en-US" altLang="zh-TW" sz="4000">
                <a:effectLst>
                  <a:outerShdw blurRad="38100" dist="38100" dir="2700000" algn="tl">
                    <a:srgbClr val="000000"/>
                  </a:outerShdw>
                </a:effectLst>
              </a:rPr>
              <a:t>=0: </a:t>
            </a:r>
            <a:r>
              <a:rPr lang="en-US" altLang="zh-TW" sz="4000" i="1">
                <a:effectLst>
                  <a:outerShdw blurRad="38100" dist="38100" dir="2700000" algn="tl">
                    <a:srgbClr val="000000"/>
                  </a:outerShdw>
                </a:effectLst>
                <a:latin typeface="Times New Roman" pitchFamily="18" charset="0"/>
              </a:rPr>
              <a:t>Var</a:t>
            </a:r>
            <a:r>
              <a:rPr lang="en-US" altLang="zh-TW" sz="4000">
                <a:effectLst>
                  <a:outerShdw blurRad="38100" dist="38100" dir="2700000" algn="tl">
                    <a:srgbClr val="000000"/>
                  </a:outerShdw>
                </a:effectLst>
              </a:rPr>
              <a:t>(</a:t>
            </a:r>
            <a:r>
              <a:rPr lang="en-US" altLang="zh-TW" sz="4000" i="1">
                <a:effectLst>
                  <a:outerShdw blurRad="38100" dist="38100" dir="2700000" algn="tl">
                    <a:srgbClr val="000000"/>
                  </a:outerShdw>
                </a:effectLst>
                <a:latin typeface="Times New Roman" pitchFamily="18" charset="0"/>
              </a:rPr>
              <a:t>R</a:t>
            </a:r>
            <a:r>
              <a:rPr lang="en-US" altLang="zh-TW" sz="4000" i="1" baseline="-25000">
                <a:effectLst>
                  <a:outerShdw blurRad="38100" dist="38100" dir="2700000" algn="tl">
                    <a:srgbClr val="000000"/>
                  </a:outerShdw>
                </a:effectLst>
                <a:latin typeface="Times New Roman" pitchFamily="18" charset="0"/>
              </a:rPr>
              <a:t>p</a:t>
            </a:r>
            <a:r>
              <a:rPr lang="en-US" altLang="zh-TW" sz="4000">
                <a:effectLst>
                  <a:outerShdw blurRad="38100" dist="38100" dir="2700000" algn="tl">
                    <a:srgbClr val="000000"/>
                  </a:outerShdw>
                </a:effectLst>
              </a:rPr>
              <a:t>)=.0556</a:t>
            </a:r>
          </a:p>
        </p:txBody>
      </p:sp>
    </p:spTree>
    <p:extLst>
      <p:ext uri="{BB962C8B-B14F-4D97-AF65-F5344CB8AC3E}">
        <p14:creationId xmlns:p14="http://schemas.microsoft.com/office/powerpoint/2010/main" val="185108546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wipe(left)">
                                      <p:cBhvr>
                                        <p:cTn id="7" dur="500"/>
                                        <p:tgtEl>
                                          <p:spTgt spid="4505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059"/>
                                        </p:tgtEl>
                                        <p:attrNameLst>
                                          <p:attrName>style.visibility</p:attrName>
                                        </p:attrNameLst>
                                      </p:cBhvr>
                                      <p:to>
                                        <p:strVal val="visible"/>
                                      </p:to>
                                    </p:set>
                                    <p:animEffect transition="in" filter="wipe(left)">
                                      <p:cBhvr>
                                        <p:cTn id="11" dur="500"/>
                                        <p:tgtEl>
                                          <p:spTgt spid="450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5068"/>
                                        </p:tgtEl>
                                        <p:attrNameLst>
                                          <p:attrName>style.visibility</p:attrName>
                                        </p:attrNameLst>
                                      </p:cBhvr>
                                      <p:to>
                                        <p:strVal val="visible"/>
                                      </p:to>
                                    </p:set>
                                    <p:animEffect transition="in" filter="wipe(left)">
                                      <p:cBhvr>
                                        <p:cTn id="15" dur="500"/>
                                        <p:tgtEl>
                                          <p:spTgt spid="450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072"/>
                                        </p:tgtEl>
                                        <p:attrNameLst>
                                          <p:attrName>style.visibility</p:attrName>
                                        </p:attrNameLst>
                                      </p:cBhvr>
                                      <p:to>
                                        <p:strVal val="visible"/>
                                      </p:to>
                                    </p:set>
                                    <p:animEffect transition="in" filter="wipe(left)">
                                      <p:cBhvr>
                                        <p:cTn id="20" dur="500"/>
                                        <p:tgtEl>
                                          <p:spTgt spid="4507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5060"/>
                                        </p:tgtEl>
                                        <p:attrNameLst>
                                          <p:attrName>style.visibility</p:attrName>
                                        </p:attrNameLst>
                                      </p:cBhvr>
                                      <p:to>
                                        <p:strVal val="visible"/>
                                      </p:to>
                                    </p:set>
                                    <p:animEffect transition="in" filter="wipe(left)">
                                      <p:cBhvr>
                                        <p:cTn id="24" dur="500"/>
                                        <p:tgtEl>
                                          <p:spTgt spid="45060"/>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5069"/>
                                        </p:tgtEl>
                                        <p:attrNameLst>
                                          <p:attrName>style.visibility</p:attrName>
                                        </p:attrNameLst>
                                      </p:cBhvr>
                                      <p:to>
                                        <p:strVal val="visible"/>
                                      </p:to>
                                    </p:set>
                                    <p:animEffect transition="in" filter="wipe(left)">
                                      <p:cBhvr>
                                        <p:cTn id="28" dur="500"/>
                                        <p:tgtEl>
                                          <p:spTgt spid="4506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5073"/>
                                        </p:tgtEl>
                                        <p:attrNameLst>
                                          <p:attrName>style.visibility</p:attrName>
                                        </p:attrNameLst>
                                      </p:cBhvr>
                                      <p:to>
                                        <p:strVal val="visible"/>
                                      </p:to>
                                    </p:set>
                                    <p:animEffect transition="in" filter="wipe(left)">
                                      <p:cBhvr>
                                        <p:cTn id="33" dur="500"/>
                                        <p:tgtEl>
                                          <p:spTgt spid="45073"/>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45061"/>
                                        </p:tgtEl>
                                        <p:attrNameLst>
                                          <p:attrName>style.visibility</p:attrName>
                                        </p:attrNameLst>
                                      </p:cBhvr>
                                      <p:to>
                                        <p:strVal val="visible"/>
                                      </p:to>
                                    </p:set>
                                    <p:animEffect transition="in" filter="wipe(left)">
                                      <p:cBhvr>
                                        <p:cTn id="37" dur="500"/>
                                        <p:tgtEl>
                                          <p:spTgt spid="45061"/>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45070"/>
                                        </p:tgtEl>
                                        <p:attrNameLst>
                                          <p:attrName>style.visibility</p:attrName>
                                        </p:attrNameLst>
                                      </p:cBhvr>
                                      <p:to>
                                        <p:strVal val="visible"/>
                                      </p:to>
                                    </p:set>
                                    <p:animEffect transition="in" filter="wipe(left)">
                                      <p:cBhvr>
                                        <p:cTn id="41" dur="500"/>
                                        <p:tgtEl>
                                          <p:spTgt spid="4507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5062"/>
                                        </p:tgtEl>
                                        <p:attrNameLst>
                                          <p:attrName>style.visibility</p:attrName>
                                        </p:attrNameLst>
                                      </p:cBhvr>
                                      <p:to>
                                        <p:strVal val="visible"/>
                                      </p:to>
                                    </p:set>
                                    <p:animEffect transition="in" filter="wipe(left)">
                                      <p:cBhvr>
                                        <p:cTn id="46"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autoUpdateAnimBg="0"/>
      <p:bldP spid="45059" grpId="0" animBg="1"/>
      <p:bldP spid="45060" grpId="0" animBg="1"/>
      <p:bldP spid="45061" grpId="0" animBg="1"/>
      <p:bldP spid="45062" grpId="0" animBg="1" autoUpdateAnimBg="0"/>
      <p:bldP spid="45068" grpId="0" autoUpdateAnimBg="0"/>
      <p:bldP spid="45069" grpId="0" autoUpdateAnimBg="0"/>
      <p:bldP spid="45070" grpId="0" autoUpdateAnimBg="0"/>
      <p:bldP spid="45072" grpId="0" autoUpdateAnimBg="0"/>
      <p:bldP spid="4507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3101DC13-27B3-4768-95A3-683296073493}" type="slidenum">
              <a:rPr kumimoji="1" lang="zh-TW" altLang="en-US">
                <a:effectLst>
                  <a:outerShdw blurRad="38100" dist="38100" dir="2700000" algn="tl">
                    <a:srgbClr val="000000"/>
                  </a:outerShdw>
                </a:effectLst>
                <a:ea typeface="華康細圓體" pitchFamily="49" charset="-120"/>
                <a:cs typeface="+mj-cs"/>
              </a:rPr>
              <a:pPr>
                <a:defRPr/>
              </a:pPr>
              <a:t>72</a:t>
            </a:fld>
            <a:endParaRPr kumimoji="1" lang="en-US" altLang="zh-TW">
              <a:effectLst>
                <a:outerShdw blurRad="38100" dist="38100" dir="2700000" algn="tl">
                  <a:srgbClr val="000000"/>
                </a:outerShdw>
              </a:effectLst>
              <a:ea typeface="華康細圓體" pitchFamily="49" charset="-120"/>
              <a:cs typeface="+mj-cs"/>
            </a:endParaRPr>
          </a:p>
        </p:txBody>
      </p:sp>
      <p:sp>
        <p:nvSpPr>
          <p:cNvPr id="344066" name="Rectangle 2"/>
          <p:cNvSpPr>
            <a:spLocks noGrp="1" noChangeArrowheads="1"/>
          </p:cNvSpPr>
          <p:nvPr>
            <p:ph type="body" idx="1"/>
          </p:nvPr>
        </p:nvSpPr>
        <p:spPr>
          <a:xfrm>
            <a:off x="539750" y="2349500"/>
            <a:ext cx="8196263" cy="3024188"/>
          </a:xfrm>
        </p:spPr>
        <p:txBody>
          <a:bodyPr/>
          <a:lstStyle/>
          <a:p>
            <a:r>
              <a:rPr lang="en-US" altLang="zh-TW" sz="4800" i="1" dirty="0">
                <a:latin typeface="Times New Roman" pitchFamily="18" charset="0"/>
              </a:rPr>
              <a:t>E</a:t>
            </a:r>
            <a:r>
              <a:rPr lang="en-US" altLang="zh-TW" sz="4800" dirty="0"/>
              <a:t>(</a:t>
            </a:r>
            <a:r>
              <a:rPr lang="en-US" altLang="zh-TW" sz="4800" dirty="0" err="1">
                <a:latin typeface="Symbol" pitchFamily="18" charset="2"/>
              </a:rPr>
              <a:t>S</a:t>
            </a:r>
            <a:r>
              <a:rPr lang="en-US" altLang="zh-TW" sz="4800" i="1" dirty="0" err="1">
                <a:latin typeface="Times New Roman" pitchFamily="18" charset="0"/>
              </a:rPr>
              <a:t>c</a:t>
            </a:r>
            <a:r>
              <a:rPr lang="en-US" altLang="zh-TW" sz="4800" i="1" baseline="-25000" dirty="0" err="1">
                <a:latin typeface="Times New Roman" pitchFamily="18" charset="0"/>
              </a:rPr>
              <a:t>i</a:t>
            </a:r>
            <a:r>
              <a:rPr lang="en-US" altLang="zh-TW" sz="4800" i="1" dirty="0" err="1">
                <a:latin typeface="Times New Roman" pitchFamily="18" charset="0"/>
              </a:rPr>
              <a:t>X</a:t>
            </a:r>
            <a:r>
              <a:rPr lang="en-US" altLang="zh-TW" sz="4800" i="1" baseline="-25000" dirty="0" err="1">
                <a:latin typeface="Times New Roman" pitchFamily="18" charset="0"/>
              </a:rPr>
              <a:t>i</a:t>
            </a:r>
            <a:r>
              <a:rPr lang="en-US" altLang="zh-TW" sz="4800" dirty="0"/>
              <a:t>) = </a:t>
            </a:r>
            <a:r>
              <a:rPr lang="en-US" altLang="zh-TW" sz="4800" dirty="0" err="1">
                <a:latin typeface="Symbol" pitchFamily="18" charset="2"/>
              </a:rPr>
              <a:t>S</a:t>
            </a:r>
            <a:r>
              <a:rPr lang="en-US" altLang="zh-TW" sz="4800" i="1" dirty="0" err="1">
                <a:latin typeface="Times New Roman" pitchFamily="18" charset="0"/>
              </a:rPr>
              <a:t>c</a:t>
            </a:r>
            <a:r>
              <a:rPr lang="en-US" altLang="zh-TW" sz="4800" i="1" baseline="-25000" dirty="0" err="1">
                <a:latin typeface="Times New Roman" pitchFamily="18" charset="0"/>
              </a:rPr>
              <a:t>i</a:t>
            </a:r>
            <a:r>
              <a:rPr lang="en-US" altLang="zh-TW" sz="4800" i="1" dirty="0" err="1">
                <a:latin typeface="Times New Roman" pitchFamily="18" charset="0"/>
              </a:rPr>
              <a:t>E</a:t>
            </a:r>
            <a:r>
              <a:rPr lang="en-US" altLang="zh-TW" sz="4800" dirty="0"/>
              <a:t>(</a:t>
            </a:r>
            <a:r>
              <a:rPr lang="en-US" altLang="zh-TW" sz="4800" i="1" dirty="0">
                <a:latin typeface="Times New Roman" pitchFamily="18" charset="0"/>
              </a:rPr>
              <a:t>X</a:t>
            </a:r>
            <a:r>
              <a:rPr lang="en-US" altLang="zh-TW" sz="4800" i="1" baseline="-25000" dirty="0">
                <a:latin typeface="Times New Roman" pitchFamily="18" charset="0"/>
              </a:rPr>
              <a:t>i</a:t>
            </a:r>
            <a:r>
              <a:rPr lang="en-US" altLang="zh-TW" sz="4800" dirty="0"/>
              <a:t>)</a:t>
            </a:r>
          </a:p>
          <a:p>
            <a:r>
              <a:rPr lang="en-US" altLang="zh-TW" sz="4800" i="1" dirty="0" err="1">
                <a:latin typeface="Times New Roman" pitchFamily="18" charset="0"/>
              </a:rPr>
              <a:t>Var</a:t>
            </a:r>
            <a:r>
              <a:rPr lang="en-US" altLang="zh-TW" sz="4800" dirty="0"/>
              <a:t>(</a:t>
            </a:r>
            <a:r>
              <a:rPr lang="en-US" altLang="zh-TW" sz="4800" dirty="0" err="1">
                <a:latin typeface="Symbol" pitchFamily="18" charset="2"/>
              </a:rPr>
              <a:t>S</a:t>
            </a:r>
            <a:r>
              <a:rPr lang="en-US" altLang="zh-TW" sz="4800" i="1" dirty="0" err="1">
                <a:latin typeface="Times New Roman" pitchFamily="18" charset="0"/>
              </a:rPr>
              <a:t>c</a:t>
            </a:r>
            <a:r>
              <a:rPr lang="en-US" altLang="zh-TW" sz="4800" i="1" baseline="-25000" dirty="0" err="1">
                <a:latin typeface="Times New Roman" pitchFamily="18" charset="0"/>
              </a:rPr>
              <a:t>i</a:t>
            </a:r>
            <a:r>
              <a:rPr lang="en-US" altLang="zh-TW" sz="4800" i="1" dirty="0" err="1">
                <a:latin typeface="Times New Roman" pitchFamily="18" charset="0"/>
              </a:rPr>
              <a:t>X</a:t>
            </a:r>
            <a:r>
              <a:rPr lang="en-US" altLang="zh-TW" sz="4800" i="1" baseline="-25000" dirty="0" err="1">
                <a:latin typeface="Times New Roman" pitchFamily="18" charset="0"/>
              </a:rPr>
              <a:t>i</a:t>
            </a:r>
            <a:r>
              <a:rPr lang="en-US" altLang="zh-TW" sz="4800" dirty="0"/>
              <a:t>) = </a:t>
            </a:r>
            <a:r>
              <a:rPr lang="en-US" altLang="zh-TW" sz="4800" dirty="0">
                <a:latin typeface="Symbol" pitchFamily="18" charset="2"/>
              </a:rPr>
              <a:t>S</a:t>
            </a:r>
            <a:r>
              <a:rPr lang="en-US" altLang="zh-TW" sz="4800" i="1" dirty="0">
                <a:latin typeface="Times New Roman" pitchFamily="18" charset="0"/>
              </a:rPr>
              <a:t>c</a:t>
            </a:r>
            <a:r>
              <a:rPr lang="en-US" altLang="zh-TW" sz="4800" i="1" baseline="-25000" dirty="0">
                <a:latin typeface="Times New Roman" pitchFamily="18" charset="0"/>
              </a:rPr>
              <a:t>i</a:t>
            </a:r>
            <a:r>
              <a:rPr lang="en-US" altLang="zh-TW" sz="4800" i="1" baseline="30000" dirty="0">
                <a:latin typeface="Times New Roman" pitchFamily="18" charset="0"/>
              </a:rPr>
              <a:t>2</a:t>
            </a:r>
            <a:r>
              <a:rPr lang="en-US" altLang="zh-TW" sz="4800" i="1" dirty="0">
                <a:latin typeface="Times New Roman" pitchFamily="18" charset="0"/>
              </a:rPr>
              <a:t>Var</a:t>
            </a:r>
            <a:r>
              <a:rPr lang="en-US" altLang="zh-TW" sz="4800" dirty="0"/>
              <a:t>(</a:t>
            </a:r>
            <a:r>
              <a:rPr lang="en-US" altLang="zh-TW" sz="4800" i="1" dirty="0">
                <a:latin typeface="Times New Roman" pitchFamily="18" charset="0"/>
              </a:rPr>
              <a:t>X</a:t>
            </a:r>
            <a:r>
              <a:rPr lang="en-US" altLang="zh-TW" sz="4800" i="1" baseline="-25000" dirty="0">
                <a:latin typeface="Times New Roman" pitchFamily="18" charset="0"/>
              </a:rPr>
              <a:t>i</a:t>
            </a:r>
            <a:r>
              <a:rPr lang="en-US" altLang="zh-TW" sz="4800" dirty="0"/>
              <a:t>) + </a:t>
            </a:r>
            <a:r>
              <a:rPr lang="en-US" altLang="zh-TW" sz="4800" b="1" dirty="0">
                <a:solidFill>
                  <a:schemeClr val="folHlink"/>
                </a:solidFill>
              </a:rPr>
              <a:t>2</a:t>
            </a:r>
            <a:r>
              <a:rPr lang="en-US" altLang="zh-TW" sz="4800" dirty="0">
                <a:latin typeface="Symbol" pitchFamily="18" charset="2"/>
              </a:rPr>
              <a:t>S</a:t>
            </a:r>
            <a:r>
              <a:rPr lang="en-US" altLang="zh-TW" sz="4800" i="1" dirty="0">
                <a:latin typeface="Times New Roman" pitchFamily="18" charset="0"/>
              </a:rPr>
              <a:t>c</a:t>
            </a:r>
            <a:r>
              <a:rPr lang="en-US" altLang="zh-TW" sz="4800" i="1" baseline="-25000" dirty="0">
                <a:latin typeface="Times New Roman" pitchFamily="18" charset="0"/>
              </a:rPr>
              <a:t>i</a:t>
            </a:r>
            <a:r>
              <a:rPr lang="en-US" altLang="zh-TW" sz="4800" i="1" dirty="0">
                <a:latin typeface="Times New Roman" pitchFamily="18" charset="0"/>
              </a:rPr>
              <a:t>c</a:t>
            </a:r>
            <a:r>
              <a:rPr lang="en-US" altLang="zh-TW" sz="4800" i="1" baseline="-25000" dirty="0">
                <a:latin typeface="Times New Roman" pitchFamily="18" charset="0"/>
              </a:rPr>
              <a:t>j</a:t>
            </a:r>
            <a:r>
              <a:rPr lang="en-US" altLang="zh-TW" sz="4800" i="1" dirty="0">
                <a:latin typeface="Times New Roman" pitchFamily="18" charset="0"/>
              </a:rPr>
              <a:t>COV</a:t>
            </a:r>
            <a:r>
              <a:rPr lang="en-US" altLang="zh-TW" sz="4800" dirty="0"/>
              <a:t>(</a:t>
            </a:r>
            <a:r>
              <a:rPr lang="en-US" altLang="zh-TW" sz="4800" i="1" dirty="0">
                <a:latin typeface="Times New Roman" pitchFamily="18" charset="0"/>
              </a:rPr>
              <a:t>X</a:t>
            </a:r>
            <a:r>
              <a:rPr lang="en-US" altLang="zh-TW" sz="4800" i="1" baseline="-25000" dirty="0">
                <a:latin typeface="Times New Roman" pitchFamily="18" charset="0"/>
              </a:rPr>
              <a:t>i</a:t>
            </a:r>
            <a:r>
              <a:rPr lang="en-US" altLang="zh-TW" sz="4800" i="1" dirty="0"/>
              <a:t>, </a:t>
            </a:r>
            <a:r>
              <a:rPr lang="en-US" altLang="zh-TW" sz="4800" i="1" dirty="0" err="1">
                <a:latin typeface="Times New Roman" pitchFamily="18" charset="0"/>
              </a:rPr>
              <a:t>X</a:t>
            </a:r>
            <a:r>
              <a:rPr lang="en-US" altLang="zh-TW" sz="4800" i="1" baseline="-25000" dirty="0" err="1">
                <a:latin typeface="Times New Roman" pitchFamily="18" charset="0"/>
              </a:rPr>
              <a:t>j</a:t>
            </a:r>
            <a:r>
              <a:rPr lang="en-US" altLang="zh-TW" sz="4800" dirty="0"/>
              <a:t>) </a:t>
            </a:r>
          </a:p>
        </p:txBody>
      </p:sp>
      <p:sp>
        <p:nvSpPr>
          <p:cNvPr id="344067" name="Rectangle 3"/>
          <p:cNvSpPr>
            <a:spLocks noGrp="1" noChangeArrowheads="1"/>
          </p:cNvSpPr>
          <p:nvPr>
            <p:ph type="title"/>
          </p:nvPr>
        </p:nvSpPr>
        <p:spPr>
          <a:xfrm>
            <a:off x="250825" y="260648"/>
            <a:ext cx="8667750" cy="2016224"/>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The Expected Value and Variance of </a:t>
            </a:r>
            <a:r>
              <a:rPr lang="en-US" altLang="zh-TW" dirty="0" err="1">
                <a:latin typeface="Symbol" pitchFamily="18" charset="2"/>
              </a:rPr>
              <a:t>S</a:t>
            </a:r>
            <a:r>
              <a:rPr lang="en-US" altLang="zh-TW" i="1" dirty="0" err="1">
                <a:latin typeface="Times New Roman" pitchFamily="18" charset="0"/>
                <a:cs typeface="Times New Roman" pitchFamily="18" charset="0"/>
              </a:rPr>
              <a:t>c</a:t>
            </a:r>
            <a:r>
              <a:rPr lang="en-US" altLang="zh-TW" i="1" baseline="-25000" dirty="0" err="1">
                <a:latin typeface="Times New Roman" pitchFamily="18" charset="0"/>
                <a:cs typeface="Times New Roman" pitchFamily="18" charset="0"/>
              </a:rPr>
              <a:t>i</a:t>
            </a:r>
            <a:r>
              <a:rPr lang="en-US" altLang="zh-TW" i="1" dirty="0" err="1">
                <a:latin typeface="Times New Roman" pitchFamily="18" charset="0"/>
                <a:cs typeface="Times New Roman" pitchFamily="18" charset="0"/>
              </a:rPr>
              <a:t>X</a:t>
            </a:r>
            <a:r>
              <a:rPr lang="en-US" altLang="zh-TW" i="1" baseline="-25000" dirty="0" err="1">
                <a:latin typeface="Times New Roman" pitchFamily="18" charset="0"/>
                <a:cs typeface="Times New Roman" pitchFamily="18" charset="0"/>
              </a:rPr>
              <a:t>i</a:t>
            </a:r>
            <a:endParaRPr lang="en-US" altLang="zh-TW" i="1"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009371148"/>
      </p:ext>
    </p:extLst>
  </p:cSld>
  <p:clrMapOvr>
    <a:masterClrMapping/>
  </p:clrMapOvr>
  <p:transition>
    <p:dissolv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版面配置區 4"/>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3" name="投影片編號版面配置區 6"/>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3C64EC2-3A94-44C1-88EA-FC8C3888DF8C}" type="slidenum">
              <a:rPr kumimoji="1" lang="zh-TW" altLang="en-US">
                <a:effectLst>
                  <a:outerShdw blurRad="38100" dist="38100" dir="2700000" algn="tl">
                    <a:srgbClr val="000000"/>
                  </a:outerShdw>
                </a:effectLst>
                <a:ea typeface="華康細圓體" pitchFamily="49" charset="-120"/>
                <a:cs typeface="+mj-cs"/>
              </a:rPr>
              <a:pPr>
                <a:defRPr/>
              </a:pPr>
              <a:t>73</a:t>
            </a:fld>
            <a:endParaRPr kumimoji="1" lang="en-US" altLang="zh-TW">
              <a:effectLst>
                <a:outerShdw blurRad="38100" dist="38100" dir="2700000" algn="tl">
                  <a:srgbClr val="000000"/>
                </a:outerShdw>
              </a:effectLst>
              <a:ea typeface="華康細圓體" pitchFamily="49" charset="-120"/>
              <a:cs typeface="+mj-cs"/>
            </a:endParaRPr>
          </a:p>
        </p:txBody>
      </p:sp>
      <p:sp>
        <p:nvSpPr>
          <p:cNvPr id="315394" name="Rectangle 2"/>
          <p:cNvSpPr>
            <a:spLocks noGrp="1" noChangeArrowheads="1"/>
          </p:cNvSpPr>
          <p:nvPr>
            <p:ph type="title"/>
          </p:nvPr>
        </p:nvSpPr>
        <p:spPr>
          <a:xfrm>
            <a:off x="457200" y="278160"/>
            <a:ext cx="8229600"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Agenda</a:t>
            </a:r>
          </a:p>
        </p:txBody>
      </p:sp>
      <p:sp>
        <p:nvSpPr>
          <p:cNvPr id="315395" name="Rectangle 3"/>
          <p:cNvSpPr>
            <a:spLocks noGrp="1" noChangeArrowheads="1"/>
          </p:cNvSpPr>
          <p:nvPr>
            <p:ph type="body" sz="half" idx="1"/>
          </p:nvPr>
        </p:nvSpPr>
        <p:spPr>
          <a:xfrm>
            <a:off x="323528" y="1268761"/>
            <a:ext cx="7200155" cy="5040560"/>
          </a:xfrm>
        </p:spPr>
        <p:txBody>
          <a:bodyPr/>
          <a:lstStyle/>
          <a:p>
            <a:pPr>
              <a:spcBef>
                <a:spcPts val="1800"/>
              </a:spcBef>
            </a:pPr>
            <a:r>
              <a:rPr lang="en-US" altLang="zh-TW" sz="4800" dirty="0"/>
              <a:t>Random Variables and Probability Distributions</a:t>
            </a:r>
          </a:p>
          <a:p>
            <a:pPr>
              <a:spcBef>
                <a:spcPts val="1800"/>
              </a:spcBef>
            </a:pPr>
            <a:r>
              <a:rPr lang="en-US" altLang="zh-TW" sz="4800" dirty="0" err="1"/>
              <a:t>Bivariate</a:t>
            </a:r>
            <a:r>
              <a:rPr lang="en-US" altLang="zh-TW" sz="4800" dirty="0"/>
              <a:t> Distributions</a:t>
            </a:r>
          </a:p>
          <a:p>
            <a:pPr>
              <a:spcBef>
                <a:spcPts val="1800"/>
              </a:spcBef>
              <a:buClr>
                <a:schemeClr val="folHlink"/>
              </a:buClr>
              <a:buFont typeface="Wingdings" pitchFamily="2" charset="2"/>
              <a:buChar char="þ"/>
            </a:pPr>
            <a:r>
              <a:rPr lang="en-US" altLang="zh-TW" sz="4800" b="1" dirty="0">
                <a:solidFill>
                  <a:schemeClr val="folHlink"/>
                </a:solidFill>
              </a:rPr>
              <a:t>Known Theoretical Discrete Probability Distributions</a:t>
            </a:r>
          </a:p>
        </p:txBody>
      </p:sp>
      <p:pic>
        <p:nvPicPr>
          <p:cNvPr id="15" name="圖片 14" descr="Flipping_coin.gif"/>
          <p:cNvPicPr>
            <a:picLocks noChangeAspect="1"/>
          </p:cNvPicPr>
          <p:nvPr/>
        </p:nvPicPr>
        <p:blipFill>
          <a:blip r:embed="rId2" cstate="print"/>
          <a:stretch>
            <a:fillRect/>
          </a:stretch>
        </p:blipFill>
        <p:spPr>
          <a:xfrm>
            <a:off x="6588224" y="3645024"/>
            <a:ext cx="2297882" cy="2468096"/>
          </a:xfrm>
          <a:prstGeom prst="rect">
            <a:avLst/>
          </a:prstGeom>
        </p:spPr>
      </p:pic>
    </p:spTree>
    <p:extLst>
      <p:ext uri="{BB962C8B-B14F-4D97-AF65-F5344CB8AC3E}">
        <p14:creationId xmlns:p14="http://schemas.microsoft.com/office/powerpoint/2010/main" val="3311938223"/>
      </p:ext>
    </p:extLst>
  </p:cSld>
  <p:clrMapOvr>
    <a:masterClrMapping/>
  </p:clrMapOvr>
  <p:transition>
    <p:dissolv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A84089C-B3FB-47A3-9445-D1BFEC3A986A}" type="slidenum">
              <a:rPr kumimoji="1" lang="zh-TW" altLang="en-US">
                <a:effectLst>
                  <a:outerShdw blurRad="38100" dist="38100" dir="2700000" algn="tl">
                    <a:srgbClr val="000000"/>
                  </a:outerShdw>
                </a:effectLst>
                <a:ea typeface="華康細圓體" pitchFamily="49" charset="-120"/>
                <a:cs typeface="+mj-cs"/>
              </a:rPr>
              <a:pPr>
                <a:defRPr/>
              </a:pPr>
              <a:t>74</a:t>
            </a:fld>
            <a:endParaRPr kumimoji="1" lang="en-US" altLang="zh-TW">
              <a:effectLst>
                <a:outerShdw blurRad="38100" dist="38100" dir="2700000" algn="tl">
                  <a:srgbClr val="000000"/>
                </a:outerShdw>
              </a:effectLst>
              <a:ea typeface="華康細圓體" pitchFamily="49" charset="-120"/>
              <a:cs typeface="+mj-cs"/>
            </a:endParaRPr>
          </a:p>
        </p:txBody>
      </p:sp>
      <p:sp>
        <p:nvSpPr>
          <p:cNvPr id="64516" name="Rectangle 4"/>
          <p:cNvSpPr>
            <a:spLocks noGrp="1" noChangeArrowheads="1"/>
          </p:cNvSpPr>
          <p:nvPr>
            <p:ph type="title"/>
          </p:nvPr>
        </p:nvSpPr>
        <p:spPr>
          <a:xfrm>
            <a:off x="179388" y="277813"/>
            <a:ext cx="8785225" cy="178276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Known Theoretical Discrete Probability Distributions</a:t>
            </a:r>
          </a:p>
        </p:txBody>
      </p:sp>
      <p:sp>
        <p:nvSpPr>
          <p:cNvPr id="64517" name="Rectangle 5"/>
          <p:cNvSpPr>
            <a:spLocks noGrp="1" noChangeArrowheads="1"/>
          </p:cNvSpPr>
          <p:nvPr>
            <p:ph type="body" idx="1"/>
          </p:nvPr>
        </p:nvSpPr>
        <p:spPr>
          <a:xfrm>
            <a:off x="611188" y="2133600"/>
            <a:ext cx="8229600" cy="4530725"/>
          </a:xfrm>
        </p:spPr>
        <p:txBody>
          <a:bodyPr/>
          <a:lstStyle/>
          <a:p>
            <a:pPr>
              <a:buSzTx/>
              <a:buFont typeface="Wingdings" pitchFamily="2" charset="2"/>
              <a:buChar char="ü"/>
            </a:pPr>
            <a:r>
              <a:rPr lang="en-US" altLang="zh-TW" b="1">
                <a:solidFill>
                  <a:schemeClr val="hlink"/>
                </a:solidFill>
              </a:rPr>
              <a:t>The Binomial Distribution</a:t>
            </a:r>
          </a:p>
          <a:p>
            <a:r>
              <a:rPr lang="en-US" altLang="zh-TW"/>
              <a:t>The Poisson Distribution</a:t>
            </a:r>
          </a:p>
          <a:p>
            <a:r>
              <a:rPr lang="en-US" altLang="zh-TW"/>
              <a:t>Geometric Probability Distribution</a:t>
            </a:r>
          </a:p>
          <a:p>
            <a:r>
              <a:rPr lang="en-US" altLang="zh-TW"/>
              <a:t>Hypergeometric Probability Distribution</a:t>
            </a:r>
          </a:p>
        </p:txBody>
      </p:sp>
    </p:spTree>
    <p:extLst>
      <p:ext uri="{BB962C8B-B14F-4D97-AF65-F5344CB8AC3E}">
        <p14:creationId xmlns:p14="http://schemas.microsoft.com/office/powerpoint/2010/main" val="1586895018"/>
      </p:ext>
    </p:extLst>
  </p:cSld>
  <p:clrMapOvr>
    <a:masterClrMapping/>
  </p:clrMapOvr>
  <p:transition>
    <p:dissolv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DC84760-2E34-4B8B-8618-C34A9273F343}" type="slidenum">
              <a:rPr kumimoji="1" lang="zh-TW" altLang="en-US">
                <a:effectLst>
                  <a:outerShdw blurRad="38100" dist="38100" dir="2700000" algn="tl">
                    <a:srgbClr val="000000"/>
                  </a:outerShdw>
                </a:effectLst>
                <a:ea typeface="華康細圓體" pitchFamily="49" charset="-120"/>
                <a:cs typeface="+mj-cs"/>
              </a:rPr>
              <a:pPr>
                <a:defRPr/>
              </a:pPr>
              <a:t>75</a:t>
            </a:fld>
            <a:endParaRPr kumimoji="1" lang="en-US" altLang="zh-TW">
              <a:effectLst>
                <a:outerShdw blurRad="38100" dist="38100" dir="2700000" algn="tl">
                  <a:srgbClr val="000000"/>
                </a:outerShdw>
              </a:effectLst>
              <a:ea typeface="華康細圓體" pitchFamily="49" charset="-120"/>
              <a:cs typeface="+mj-cs"/>
            </a:endParaRPr>
          </a:p>
        </p:txBody>
      </p:sp>
      <p:sp>
        <p:nvSpPr>
          <p:cNvPr id="8194" name="Rectangle 2"/>
          <p:cNvSpPr>
            <a:spLocks noGrp="1" noChangeArrowheads="1"/>
          </p:cNvSpPr>
          <p:nvPr>
            <p:ph type="title"/>
          </p:nvPr>
        </p:nvSpPr>
        <p:spPr>
          <a:xfrm>
            <a:off x="323850" y="278160"/>
            <a:ext cx="8572500"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The Bernoulli Trial</a:t>
            </a:r>
          </a:p>
        </p:txBody>
      </p:sp>
      <p:sp>
        <p:nvSpPr>
          <p:cNvPr id="8195" name="Rectangle 3"/>
          <p:cNvSpPr>
            <a:spLocks noGrp="1" noChangeArrowheads="1"/>
          </p:cNvSpPr>
          <p:nvPr>
            <p:ph type="body" idx="1"/>
          </p:nvPr>
        </p:nvSpPr>
        <p:spPr>
          <a:xfrm>
            <a:off x="539750" y="1341438"/>
            <a:ext cx="8408988" cy="1295400"/>
          </a:xfrm>
        </p:spPr>
        <p:txBody>
          <a:bodyPr/>
          <a:lstStyle/>
          <a:p>
            <a:pPr>
              <a:lnSpc>
                <a:spcPct val="90000"/>
              </a:lnSpc>
              <a:spcBef>
                <a:spcPct val="10000"/>
              </a:spcBef>
              <a:buFont typeface="Wingdings" pitchFamily="2" charset="2"/>
              <a:buNone/>
            </a:pPr>
            <a:r>
              <a:rPr lang="en-US" altLang="zh-TW"/>
              <a:t>Result in only </a:t>
            </a:r>
            <a:r>
              <a:rPr lang="en-US" altLang="zh-TW" b="1">
                <a:solidFill>
                  <a:schemeClr val="accent2"/>
                </a:solidFill>
              </a:rPr>
              <a:t>one</a:t>
            </a:r>
            <a:r>
              <a:rPr lang="en-US" altLang="zh-TW"/>
              <a:t> out of </a:t>
            </a:r>
            <a:r>
              <a:rPr lang="en-US" altLang="zh-TW" b="1">
                <a:solidFill>
                  <a:schemeClr val="accent2"/>
                </a:solidFill>
              </a:rPr>
              <a:t>two outcomes</a:t>
            </a:r>
            <a:endParaRPr lang="en-US" altLang="zh-TW"/>
          </a:p>
        </p:txBody>
      </p:sp>
      <p:sp>
        <p:nvSpPr>
          <p:cNvPr id="8196" name="Rectangle 4"/>
          <p:cNvSpPr>
            <a:spLocks noChangeArrowheads="1"/>
          </p:cNvSpPr>
          <p:nvPr/>
        </p:nvSpPr>
        <p:spPr bwMode="auto">
          <a:xfrm>
            <a:off x="484188" y="2636838"/>
            <a:ext cx="8335962" cy="4005262"/>
          </a:xfrm>
          <a:prstGeom prst="rect">
            <a:avLst/>
          </a:prstGeom>
          <a:noFill/>
          <a:ln w="9525">
            <a:noFill/>
            <a:miter lim="800000"/>
            <a:headEnd/>
            <a:tailEnd/>
          </a:ln>
          <a:effectLst/>
        </p:spPr>
        <p:txBody>
          <a:bodyPr/>
          <a:lstStyle/>
          <a:p>
            <a:pPr marL="342900" indent="-342900">
              <a:lnSpc>
                <a:spcPct val="90000"/>
              </a:lnSpc>
              <a:spcBef>
                <a:spcPct val="10000"/>
              </a:spcBef>
              <a:buClr>
                <a:schemeClr val="hlink"/>
              </a:buClr>
              <a:buSzPct val="65000"/>
              <a:buFont typeface="Wingdings" pitchFamily="2" charset="2"/>
              <a:buChar char="n"/>
            </a:pPr>
            <a:r>
              <a:rPr lang="en-US" altLang="zh-TW" sz="4400">
                <a:effectLst>
                  <a:outerShdw blurRad="38100" dist="38100" dir="2700000" algn="tl">
                    <a:srgbClr val="000000"/>
                  </a:outerShdw>
                </a:effectLst>
              </a:rPr>
              <a:t>A coin flipped (heads or tails)</a:t>
            </a:r>
          </a:p>
          <a:p>
            <a:pPr marL="342900" indent="-342900">
              <a:lnSpc>
                <a:spcPct val="90000"/>
              </a:lnSpc>
              <a:spcBef>
                <a:spcPct val="10000"/>
              </a:spcBef>
              <a:buClr>
                <a:schemeClr val="hlink"/>
              </a:buClr>
              <a:buSzPct val="65000"/>
              <a:buFont typeface="Wingdings" pitchFamily="2" charset="2"/>
              <a:buChar char="n"/>
            </a:pPr>
            <a:r>
              <a:rPr lang="en-US" altLang="zh-TW" sz="4400">
                <a:effectLst>
                  <a:outerShdw blurRad="38100" dist="38100" dir="2700000" algn="tl">
                    <a:srgbClr val="000000"/>
                  </a:outerShdw>
                </a:effectLst>
              </a:rPr>
              <a:t>An election candidate (wins or loses)</a:t>
            </a:r>
          </a:p>
          <a:p>
            <a:pPr marL="342900" indent="-342900">
              <a:lnSpc>
                <a:spcPct val="90000"/>
              </a:lnSpc>
              <a:spcBef>
                <a:spcPct val="10000"/>
              </a:spcBef>
              <a:buClr>
                <a:schemeClr val="hlink"/>
              </a:buClr>
              <a:buSzPct val="65000"/>
              <a:buFont typeface="Wingdings" pitchFamily="2" charset="2"/>
              <a:buChar char="n"/>
            </a:pPr>
            <a:r>
              <a:rPr lang="en-US" altLang="zh-TW" sz="4400">
                <a:effectLst>
                  <a:outerShdw blurRad="38100" dist="38100" dir="2700000" algn="tl">
                    <a:srgbClr val="000000"/>
                  </a:outerShdw>
                </a:effectLst>
              </a:rPr>
              <a:t>An employee is male or female</a:t>
            </a:r>
          </a:p>
          <a:p>
            <a:pPr marL="342900" indent="-342900">
              <a:lnSpc>
                <a:spcPct val="90000"/>
              </a:lnSpc>
              <a:spcBef>
                <a:spcPct val="10000"/>
              </a:spcBef>
              <a:buClr>
                <a:schemeClr val="hlink"/>
              </a:buClr>
              <a:buSzPct val="65000"/>
              <a:buFont typeface="Wingdings" pitchFamily="2" charset="2"/>
              <a:buChar char="n"/>
            </a:pPr>
            <a:r>
              <a:rPr lang="en-US" altLang="zh-TW" sz="4400">
                <a:effectLst>
                  <a:outerShdw blurRad="38100" dist="38100" dir="2700000" algn="tl">
                    <a:srgbClr val="000000"/>
                  </a:outerShdw>
                </a:effectLst>
              </a:rPr>
              <a:t>A car uses 87 octane gasoline, or another gasoline.</a:t>
            </a:r>
          </a:p>
        </p:txBody>
      </p:sp>
    </p:spTree>
    <p:extLst>
      <p:ext uri="{BB962C8B-B14F-4D97-AF65-F5344CB8AC3E}">
        <p14:creationId xmlns:p14="http://schemas.microsoft.com/office/powerpoint/2010/main" val="2457644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500"/>
                                        <p:tgtEl>
                                          <p:spTgt spid="8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wipe(left)">
                                      <p:cBhvr>
                                        <p:cTn id="12" dur="500"/>
                                        <p:tgtEl>
                                          <p:spTgt spid="8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wipe(left)">
                                      <p:cBhvr>
                                        <p:cTn id="17" dur="500"/>
                                        <p:tgtEl>
                                          <p:spTgt spid="8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wipe(left)">
                                      <p:cBhvr>
                                        <p:cTn id="22" dur="500"/>
                                        <p:tgtEl>
                                          <p:spTgt spid="81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E10F2D0-2A69-4F79-B01B-35EBB98CF2E4}" type="slidenum">
              <a:rPr kumimoji="1" lang="zh-TW" altLang="en-US">
                <a:effectLst>
                  <a:outerShdw blurRad="38100" dist="38100" dir="2700000" algn="tl">
                    <a:srgbClr val="000000"/>
                  </a:outerShdw>
                </a:effectLst>
                <a:ea typeface="華康細圓體" pitchFamily="49" charset="-120"/>
                <a:cs typeface="+mj-cs"/>
              </a:rPr>
              <a:pPr>
                <a:defRPr/>
              </a:pPr>
              <a:t>76</a:t>
            </a:fld>
            <a:endParaRPr kumimoji="1" lang="en-US" altLang="zh-TW">
              <a:effectLst>
                <a:outerShdw blurRad="38100" dist="38100" dir="2700000" algn="tl">
                  <a:srgbClr val="000000"/>
                </a:outerShdw>
              </a:effectLst>
              <a:ea typeface="華康細圓體" pitchFamily="49" charset="-120"/>
              <a:cs typeface="+mj-cs"/>
            </a:endParaRPr>
          </a:p>
        </p:txBody>
      </p:sp>
      <p:sp>
        <p:nvSpPr>
          <p:cNvPr id="9218" name="Rectangle 2050"/>
          <p:cNvSpPr>
            <a:spLocks noGrp="1" noChangeArrowheads="1"/>
          </p:cNvSpPr>
          <p:nvPr>
            <p:ph type="body" idx="1"/>
          </p:nvPr>
        </p:nvSpPr>
        <p:spPr>
          <a:xfrm>
            <a:off x="250825" y="1268412"/>
            <a:ext cx="8732838" cy="5328939"/>
          </a:xfrm>
        </p:spPr>
        <p:txBody>
          <a:bodyPr/>
          <a:lstStyle/>
          <a:p>
            <a:pPr>
              <a:lnSpc>
                <a:spcPct val="90000"/>
              </a:lnSpc>
            </a:pPr>
            <a:r>
              <a:rPr lang="en-US" altLang="zh-TW" sz="4000" dirty="0"/>
              <a:t>There are </a:t>
            </a:r>
            <a:r>
              <a:rPr lang="en-US" altLang="zh-TW" sz="4000" b="1" i="1" dirty="0">
                <a:solidFill>
                  <a:schemeClr val="accent2"/>
                </a:solidFill>
                <a:latin typeface="Times New Roman" pitchFamily="18" charset="0"/>
              </a:rPr>
              <a:t>n</a:t>
            </a:r>
            <a:r>
              <a:rPr lang="en-US" altLang="zh-TW" sz="4000" dirty="0">
                <a:solidFill>
                  <a:schemeClr val="accent2"/>
                </a:solidFill>
                <a:latin typeface="Times New Roman" pitchFamily="18" charset="0"/>
              </a:rPr>
              <a:t> </a:t>
            </a:r>
            <a:r>
              <a:rPr lang="en-US" altLang="zh-TW" sz="4000" dirty="0" smtClean="0"/>
              <a:t>trials </a:t>
            </a:r>
            <a:r>
              <a:rPr lang="en-US" altLang="zh-TW" sz="4000" dirty="0"/>
              <a:t>(</a:t>
            </a:r>
            <a:r>
              <a:rPr lang="en-US" altLang="zh-TW" sz="4000" b="1" i="1" dirty="0">
                <a:solidFill>
                  <a:schemeClr val="accent2"/>
                </a:solidFill>
                <a:latin typeface="Times New Roman" pitchFamily="18" charset="0"/>
              </a:rPr>
              <a:t>n</a:t>
            </a:r>
            <a:r>
              <a:rPr lang="en-US" altLang="zh-TW" sz="4000" dirty="0"/>
              <a:t> is finite and fixed).</a:t>
            </a:r>
          </a:p>
          <a:p>
            <a:pPr>
              <a:lnSpc>
                <a:spcPct val="90000"/>
              </a:lnSpc>
            </a:pPr>
            <a:r>
              <a:rPr lang="en-US" altLang="zh-TW" sz="4000" dirty="0"/>
              <a:t>Each trial </a:t>
            </a:r>
            <a:r>
              <a:rPr lang="en-US" altLang="zh-TW" sz="4000" dirty="0" smtClean="0"/>
              <a:t>is a Bernoulli trial with </a:t>
            </a:r>
            <a:r>
              <a:rPr lang="en-US" altLang="zh-TW" sz="4000" b="1" dirty="0" smtClean="0">
                <a:solidFill>
                  <a:schemeClr val="accent2"/>
                </a:solidFill>
              </a:rPr>
              <a:t>two outcomes </a:t>
            </a:r>
            <a:r>
              <a:rPr lang="en-US" altLang="zh-TW" sz="4000" dirty="0" smtClean="0"/>
              <a:t>(success and failure).</a:t>
            </a:r>
            <a:endParaRPr lang="en-US" altLang="zh-TW" sz="4000" dirty="0"/>
          </a:p>
          <a:p>
            <a:pPr>
              <a:lnSpc>
                <a:spcPct val="90000"/>
              </a:lnSpc>
            </a:pPr>
            <a:r>
              <a:rPr lang="en-US" altLang="zh-TW" sz="4000" dirty="0"/>
              <a:t>The probability </a:t>
            </a:r>
            <a:r>
              <a:rPr lang="en-US" altLang="zh-TW" sz="4000" b="1" i="1" dirty="0">
                <a:solidFill>
                  <a:schemeClr val="accent2"/>
                </a:solidFill>
                <a:latin typeface="Times New Roman" pitchFamily="18" charset="0"/>
              </a:rPr>
              <a:t>p</a:t>
            </a:r>
            <a:r>
              <a:rPr lang="en-US" altLang="zh-TW" sz="4000" dirty="0"/>
              <a:t> of success is </a:t>
            </a:r>
            <a:r>
              <a:rPr lang="en-US" altLang="zh-TW" sz="4000" b="1" dirty="0">
                <a:solidFill>
                  <a:schemeClr val="accent2"/>
                </a:solidFill>
              </a:rPr>
              <a:t>the same</a:t>
            </a:r>
            <a:r>
              <a:rPr lang="en-US" altLang="zh-TW" sz="4000" dirty="0"/>
              <a:t> for all the trials.</a:t>
            </a:r>
          </a:p>
          <a:p>
            <a:pPr>
              <a:lnSpc>
                <a:spcPct val="90000"/>
              </a:lnSpc>
            </a:pPr>
            <a:r>
              <a:rPr lang="en-US" altLang="zh-TW" sz="4000" dirty="0"/>
              <a:t>All the trials of the experiment are </a:t>
            </a:r>
            <a:r>
              <a:rPr lang="en-US" altLang="zh-TW" sz="4000" b="1" dirty="0">
                <a:solidFill>
                  <a:schemeClr val="accent2"/>
                </a:solidFill>
              </a:rPr>
              <a:t>independent</a:t>
            </a:r>
            <a:r>
              <a:rPr lang="en-US" altLang="zh-TW" sz="4000" dirty="0"/>
              <a:t>.</a:t>
            </a:r>
          </a:p>
        </p:txBody>
      </p:sp>
      <p:sp>
        <p:nvSpPr>
          <p:cNvPr id="9219" name="Rectangle 2051"/>
          <p:cNvSpPr>
            <a:spLocks noGrp="1" noChangeArrowheads="1"/>
          </p:cNvSpPr>
          <p:nvPr>
            <p:ph type="title"/>
          </p:nvPr>
        </p:nvSpPr>
        <p:spPr>
          <a:xfrm>
            <a:off x="381000" y="260648"/>
            <a:ext cx="8534400" cy="103596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Binomial Experiment</a:t>
            </a:r>
          </a:p>
        </p:txBody>
      </p:sp>
    </p:spTree>
    <p:extLst>
      <p:ext uri="{BB962C8B-B14F-4D97-AF65-F5344CB8AC3E}">
        <p14:creationId xmlns:p14="http://schemas.microsoft.com/office/powerpoint/2010/main" val="301200502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wipe(left)">
                                      <p:cBhvr>
                                        <p:cTn id="7" dur="500"/>
                                        <p:tgtEl>
                                          <p:spTgt spid="9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wipe(left)">
                                      <p:cBhvr>
                                        <p:cTn id="12" dur="500"/>
                                        <p:tgtEl>
                                          <p:spTgt spid="9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Effect transition="in" filter="wipe(left)">
                                      <p:cBhvr>
                                        <p:cTn id="17" dur="500"/>
                                        <p:tgtEl>
                                          <p:spTgt spid="9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8">
                                            <p:txEl>
                                              <p:pRg st="3" end="3"/>
                                            </p:txEl>
                                          </p:spTgt>
                                        </p:tgtEl>
                                        <p:attrNameLst>
                                          <p:attrName>style.visibility</p:attrName>
                                        </p:attrNameLst>
                                      </p:cBhvr>
                                      <p:to>
                                        <p:strVal val="visible"/>
                                      </p:to>
                                    </p:set>
                                    <p:animEffect transition="in" filter="wipe(left)">
                                      <p:cBhvr>
                                        <p:cTn id="22" dur="500"/>
                                        <p:tgtEl>
                                          <p:spTgt spid="9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bldLvl="2"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C66561B-9DAA-4D59-B96C-749AA2EB6E70}" type="slidenum">
              <a:rPr kumimoji="1" lang="zh-TW" altLang="en-US">
                <a:effectLst>
                  <a:outerShdw blurRad="38100" dist="38100" dir="2700000" algn="tl">
                    <a:srgbClr val="000000"/>
                  </a:outerShdw>
                </a:effectLst>
                <a:ea typeface="華康細圓體" pitchFamily="49" charset="-120"/>
                <a:cs typeface="+mj-cs"/>
              </a:rPr>
              <a:pPr>
                <a:defRPr/>
              </a:pPr>
              <a:t>77</a:t>
            </a:fld>
            <a:endParaRPr kumimoji="1" lang="en-US" altLang="zh-TW">
              <a:effectLst>
                <a:outerShdw blurRad="38100" dist="38100" dir="2700000" algn="tl">
                  <a:srgbClr val="000000"/>
                </a:outerShdw>
              </a:effectLst>
              <a:ea typeface="華康細圓體" pitchFamily="49" charset="-120"/>
              <a:cs typeface="+mj-cs"/>
            </a:endParaRPr>
          </a:p>
        </p:txBody>
      </p:sp>
      <p:sp>
        <p:nvSpPr>
          <p:cNvPr id="112642" name="Rectangle 2"/>
          <p:cNvSpPr>
            <a:spLocks noGrp="1" noChangeArrowheads="1"/>
          </p:cNvSpPr>
          <p:nvPr>
            <p:ph type="body" idx="1"/>
          </p:nvPr>
        </p:nvSpPr>
        <p:spPr>
          <a:xfrm>
            <a:off x="323850" y="1700213"/>
            <a:ext cx="8569325" cy="4752975"/>
          </a:xfrm>
        </p:spPr>
        <p:txBody>
          <a:bodyPr/>
          <a:lstStyle/>
          <a:p>
            <a:r>
              <a:rPr lang="en-US" altLang="zh-TW" sz="4800"/>
              <a:t>The binomial random variable </a:t>
            </a:r>
            <a:r>
              <a:rPr lang="en-US" altLang="zh-TW" sz="4800" b="1">
                <a:solidFill>
                  <a:schemeClr val="accent2"/>
                </a:solidFill>
              </a:rPr>
              <a:t>counts the number of successes</a:t>
            </a:r>
            <a:r>
              <a:rPr lang="en-US" altLang="zh-TW" sz="4800"/>
              <a:t> in </a:t>
            </a:r>
            <a:r>
              <a:rPr lang="en-US" altLang="zh-TW" sz="4800" i="1">
                <a:latin typeface="Times New Roman" pitchFamily="18" charset="0"/>
              </a:rPr>
              <a:t>n</a:t>
            </a:r>
            <a:r>
              <a:rPr lang="en-US" altLang="zh-TW" sz="4800"/>
              <a:t> trials of the binomial experiment.</a:t>
            </a:r>
          </a:p>
          <a:p>
            <a:r>
              <a:rPr lang="en-US" altLang="zh-TW" sz="4800"/>
              <a:t>By definition, this is a </a:t>
            </a:r>
            <a:r>
              <a:rPr lang="en-US" altLang="zh-TW" sz="4800" b="1">
                <a:solidFill>
                  <a:schemeClr val="hlink"/>
                </a:solidFill>
              </a:rPr>
              <a:t>discrete random variable</a:t>
            </a:r>
            <a:r>
              <a:rPr lang="en-US" altLang="zh-TW" sz="4800"/>
              <a:t>.</a:t>
            </a:r>
            <a:endParaRPr lang="en-US" altLang="zh-TW" sz="4800" b="1"/>
          </a:p>
        </p:txBody>
      </p:sp>
      <p:sp>
        <p:nvSpPr>
          <p:cNvPr id="112643" name="Rectangle 3"/>
          <p:cNvSpPr>
            <a:spLocks noGrp="1" noChangeArrowheads="1"/>
          </p:cNvSpPr>
          <p:nvPr>
            <p:ph type="title"/>
          </p:nvPr>
        </p:nvSpPr>
        <p:spPr>
          <a:xfrm>
            <a:off x="323850" y="260648"/>
            <a:ext cx="8496300" cy="123941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Binomial Random Variable</a:t>
            </a:r>
          </a:p>
        </p:txBody>
      </p:sp>
    </p:spTree>
    <p:extLst>
      <p:ext uri="{BB962C8B-B14F-4D97-AF65-F5344CB8AC3E}">
        <p14:creationId xmlns:p14="http://schemas.microsoft.com/office/powerpoint/2010/main" val="107634541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2">
                                            <p:txEl>
                                              <p:pRg st="0" end="0"/>
                                            </p:txEl>
                                          </p:spTgt>
                                        </p:tgtEl>
                                        <p:attrNameLst>
                                          <p:attrName>style.visibility</p:attrName>
                                        </p:attrNameLst>
                                      </p:cBhvr>
                                      <p:to>
                                        <p:strVal val="visible"/>
                                      </p:to>
                                    </p:set>
                                    <p:animEffect transition="in" filter="wipe(left)">
                                      <p:cBhvr>
                                        <p:cTn id="7" dur="500"/>
                                        <p:tgtEl>
                                          <p:spTgt spid="1126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2">
                                            <p:txEl>
                                              <p:pRg st="1" end="1"/>
                                            </p:txEl>
                                          </p:spTgt>
                                        </p:tgtEl>
                                        <p:attrNameLst>
                                          <p:attrName>style.visibility</p:attrName>
                                        </p:attrNameLst>
                                      </p:cBhvr>
                                      <p:to>
                                        <p:strVal val="visible"/>
                                      </p:to>
                                    </p:set>
                                    <p:animEffect transition="in" filter="wipe(left)">
                                      <p:cBhvr>
                                        <p:cTn id="12" dur="500"/>
                                        <p:tgtEl>
                                          <p:spTgt spid="1126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p" bldLvl="2"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日期版面配置區 2"/>
          <p:cNvSpPr>
            <a:spLocks noGrp="1"/>
          </p:cNvSpPr>
          <p:nvPr>
            <p:ph type="dt" sz="half" idx="10"/>
          </p:nvPr>
        </p:nvSpPr>
        <p:spPr>
          <a:xfrm>
            <a:off x="62136" y="6381328"/>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5" name="投影片編號版面配置區 4"/>
          <p:cNvSpPr>
            <a:spLocks noGrp="1"/>
          </p:cNvSpPr>
          <p:nvPr>
            <p:ph type="sldNum" sz="quarter" idx="12"/>
          </p:nvPr>
        </p:nvSpPr>
        <p:spPr>
          <a:xfrm>
            <a:off x="6974904" y="6400800"/>
            <a:ext cx="2133600" cy="457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B89B9C1-2CA0-4E10-91FA-0DAF61E754FB}" type="slidenum">
              <a:rPr kumimoji="1" lang="zh-TW" altLang="en-US">
                <a:effectLst>
                  <a:outerShdw blurRad="38100" dist="38100" dir="2700000" algn="tl">
                    <a:srgbClr val="000000"/>
                  </a:outerShdw>
                </a:effectLst>
                <a:ea typeface="華康細圓體" pitchFamily="49" charset="-120"/>
                <a:cs typeface="+mj-cs"/>
              </a:rPr>
              <a:pPr>
                <a:defRPr/>
              </a:pPr>
              <a:t>78</a:t>
            </a:fld>
            <a:endParaRPr kumimoji="1" lang="en-US" altLang="zh-TW">
              <a:effectLst>
                <a:outerShdw blurRad="38100" dist="38100" dir="2700000" algn="tl">
                  <a:srgbClr val="000000"/>
                </a:outerShdw>
              </a:effectLst>
              <a:ea typeface="華康細圓體" pitchFamily="49" charset="-120"/>
              <a:cs typeface="+mj-cs"/>
            </a:endParaRPr>
          </a:p>
        </p:txBody>
      </p:sp>
      <p:grpSp>
        <p:nvGrpSpPr>
          <p:cNvPr id="10242" name="Group 2"/>
          <p:cNvGrpSpPr>
            <a:grpSpLocks/>
          </p:cNvGrpSpPr>
          <p:nvPr/>
        </p:nvGrpSpPr>
        <p:grpSpPr bwMode="auto">
          <a:xfrm>
            <a:off x="4100264" y="1768475"/>
            <a:ext cx="2019300" cy="4953000"/>
            <a:chOff x="3024" y="931"/>
            <a:chExt cx="1272" cy="3120"/>
          </a:xfrm>
        </p:grpSpPr>
        <p:sp>
          <p:nvSpPr>
            <p:cNvPr id="10243" name="Freeform 3"/>
            <p:cNvSpPr>
              <a:spLocks/>
            </p:cNvSpPr>
            <p:nvPr/>
          </p:nvSpPr>
          <p:spPr bwMode="auto">
            <a:xfrm>
              <a:off x="3056" y="1002"/>
              <a:ext cx="1200" cy="585"/>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rgbClr val="000000"/>
              </a:outerShdw>
            </a:effectLst>
          </p:spPr>
          <p:txBody>
            <a:bodyPr wrap="none" anchor="ctr"/>
            <a:lstStyle/>
            <a:p>
              <a:endParaRPr lang="zh-TW" altLang="en-US"/>
            </a:p>
          </p:txBody>
        </p:sp>
        <p:sp>
          <p:nvSpPr>
            <p:cNvPr id="10244" name="Freeform 4"/>
            <p:cNvSpPr>
              <a:spLocks/>
            </p:cNvSpPr>
            <p:nvPr/>
          </p:nvSpPr>
          <p:spPr bwMode="auto">
            <a:xfrm>
              <a:off x="3024" y="1747"/>
              <a:ext cx="1200" cy="537"/>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rgbClr val="000000"/>
              </a:outerShdw>
            </a:effectLst>
          </p:spPr>
          <p:txBody>
            <a:bodyPr wrap="none" anchor="ctr"/>
            <a:lstStyle/>
            <a:p>
              <a:endParaRPr lang="zh-TW" altLang="en-US"/>
            </a:p>
          </p:txBody>
        </p:sp>
        <p:sp>
          <p:nvSpPr>
            <p:cNvPr id="10245" name="Freeform 5"/>
            <p:cNvSpPr>
              <a:spLocks/>
            </p:cNvSpPr>
            <p:nvPr/>
          </p:nvSpPr>
          <p:spPr bwMode="auto">
            <a:xfrm>
              <a:off x="3024" y="2659"/>
              <a:ext cx="1200" cy="480"/>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rgbClr val="000000"/>
              </a:outerShdw>
            </a:effectLst>
          </p:spPr>
          <p:txBody>
            <a:bodyPr wrap="none" anchor="ctr"/>
            <a:lstStyle/>
            <a:p>
              <a:endParaRPr lang="zh-TW" altLang="en-US"/>
            </a:p>
          </p:txBody>
        </p:sp>
        <p:sp>
          <p:nvSpPr>
            <p:cNvPr id="10246" name="Freeform 6"/>
            <p:cNvSpPr>
              <a:spLocks/>
            </p:cNvSpPr>
            <p:nvPr/>
          </p:nvSpPr>
          <p:spPr bwMode="auto">
            <a:xfrm>
              <a:off x="3024" y="3379"/>
              <a:ext cx="1200" cy="585"/>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rgbClr val="000000"/>
              </a:outerShdw>
            </a:effectLst>
          </p:spPr>
          <p:txBody>
            <a:bodyPr wrap="none" anchor="ctr"/>
            <a:lstStyle/>
            <a:p>
              <a:endParaRPr lang="zh-TW" altLang="en-US"/>
            </a:p>
          </p:txBody>
        </p:sp>
        <p:sp>
          <p:nvSpPr>
            <p:cNvPr id="10247" name="Oval 7"/>
            <p:cNvSpPr>
              <a:spLocks noChangeArrowheads="1"/>
            </p:cNvSpPr>
            <p:nvPr/>
          </p:nvSpPr>
          <p:spPr bwMode="auto">
            <a:xfrm>
              <a:off x="4152" y="931"/>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48" name="Oval 8"/>
            <p:cNvSpPr>
              <a:spLocks noChangeArrowheads="1"/>
            </p:cNvSpPr>
            <p:nvPr/>
          </p:nvSpPr>
          <p:spPr bwMode="auto">
            <a:xfrm>
              <a:off x="4152" y="1507"/>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49" name="Oval 9"/>
            <p:cNvSpPr>
              <a:spLocks noChangeArrowheads="1"/>
            </p:cNvSpPr>
            <p:nvPr/>
          </p:nvSpPr>
          <p:spPr bwMode="auto">
            <a:xfrm>
              <a:off x="4152" y="1699"/>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50" name="Oval 10"/>
            <p:cNvSpPr>
              <a:spLocks noChangeArrowheads="1"/>
            </p:cNvSpPr>
            <p:nvPr/>
          </p:nvSpPr>
          <p:spPr bwMode="auto">
            <a:xfrm>
              <a:off x="4152" y="2227"/>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51" name="Oval 11"/>
            <p:cNvSpPr>
              <a:spLocks noChangeArrowheads="1"/>
            </p:cNvSpPr>
            <p:nvPr/>
          </p:nvSpPr>
          <p:spPr bwMode="auto">
            <a:xfrm>
              <a:off x="4152" y="2563"/>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52" name="Oval 12"/>
            <p:cNvSpPr>
              <a:spLocks noChangeArrowheads="1"/>
            </p:cNvSpPr>
            <p:nvPr/>
          </p:nvSpPr>
          <p:spPr bwMode="auto">
            <a:xfrm>
              <a:off x="4152" y="3091"/>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53" name="Oval 13"/>
            <p:cNvSpPr>
              <a:spLocks noChangeArrowheads="1"/>
            </p:cNvSpPr>
            <p:nvPr/>
          </p:nvSpPr>
          <p:spPr bwMode="auto">
            <a:xfrm>
              <a:off x="4152" y="3283"/>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54" name="Oval 14"/>
            <p:cNvSpPr>
              <a:spLocks noChangeArrowheads="1"/>
            </p:cNvSpPr>
            <p:nvPr/>
          </p:nvSpPr>
          <p:spPr bwMode="auto">
            <a:xfrm>
              <a:off x="4152" y="3907"/>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grpSp>
      <p:sp>
        <p:nvSpPr>
          <p:cNvPr id="10256" name="Text Box 16"/>
          <p:cNvSpPr txBox="1">
            <a:spLocks noChangeArrowheads="1"/>
          </p:cNvSpPr>
          <p:nvPr/>
        </p:nvSpPr>
        <p:spPr bwMode="auto">
          <a:xfrm>
            <a:off x="2061914" y="2271713"/>
            <a:ext cx="4381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1</a:t>
            </a:r>
            <a:endParaRPr kumimoji="0" lang="en-US" altLang="zh-TW" sz="2400" i="1">
              <a:effectLst>
                <a:outerShdw blurRad="38100" dist="38100" dir="2700000" algn="tl">
                  <a:srgbClr val="000000"/>
                </a:outerShdw>
              </a:effectLst>
              <a:latin typeface="Times New Roman" pitchFamily="18" charset="0"/>
            </a:endParaRPr>
          </a:p>
        </p:txBody>
      </p:sp>
      <p:sp>
        <p:nvSpPr>
          <p:cNvPr id="10257" name="Text Box 17"/>
          <p:cNvSpPr txBox="1">
            <a:spLocks noChangeArrowheads="1"/>
          </p:cNvSpPr>
          <p:nvPr/>
        </p:nvSpPr>
        <p:spPr bwMode="auto">
          <a:xfrm>
            <a:off x="3890714" y="1814513"/>
            <a:ext cx="4381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2</a:t>
            </a:r>
            <a:endParaRPr kumimoji="0" lang="en-US" altLang="zh-TW" sz="2400" i="1">
              <a:effectLst>
                <a:outerShdw blurRad="38100" dist="38100" dir="2700000" algn="tl">
                  <a:srgbClr val="000000"/>
                </a:outerShdw>
              </a:effectLst>
              <a:latin typeface="Times New Roman" pitchFamily="18" charset="0"/>
            </a:endParaRPr>
          </a:p>
        </p:txBody>
      </p:sp>
      <p:sp>
        <p:nvSpPr>
          <p:cNvPr id="10258" name="Text Box 18"/>
          <p:cNvSpPr txBox="1">
            <a:spLocks noChangeArrowheads="1"/>
          </p:cNvSpPr>
          <p:nvPr/>
        </p:nvSpPr>
        <p:spPr bwMode="auto">
          <a:xfrm>
            <a:off x="6024314" y="1628775"/>
            <a:ext cx="4381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59" name="Text Box 19"/>
          <p:cNvSpPr txBox="1">
            <a:spLocks noChangeArrowheads="1"/>
          </p:cNvSpPr>
          <p:nvPr/>
        </p:nvSpPr>
        <p:spPr bwMode="auto">
          <a:xfrm>
            <a:off x="6024314" y="2847975"/>
            <a:ext cx="4381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60" name="Text Box 20"/>
          <p:cNvSpPr txBox="1">
            <a:spLocks noChangeArrowheads="1"/>
          </p:cNvSpPr>
          <p:nvPr/>
        </p:nvSpPr>
        <p:spPr bwMode="auto">
          <a:xfrm>
            <a:off x="3966914" y="4451350"/>
            <a:ext cx="4381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2</a:t>
            </a:r>
            <a:endParaRPr kumimoji="0" lang="en-US" altLang="zh-TW" sz="2400" i="1">
              <a:effectLst>
                <a:outerShdw blurRad="38100" dist="38100" dir="2700000" algn="tl">
                  <a:srgbClr val="000000"/>
                </a:outerShdw>
              </a:effectLst>
              <a:latin typeface="Times New Roman" pitchFamily="18" charset="0"/>
            </a:endParaRPr>
          </a:p>
        </p:txBody>
      </p:sp>
      <p:sp>
        <p:nvSpPr>
          <p:cNvPr id="10261" name="Text Box 21"/>
          <p:cNvSpPr txBox="1">
            <a:spLocks noChangeArrowheads="1"/>
          </p:cNvSpPr>
          <p:nvPr/>
        </p:nvSpPr>
        <p:spPr bwMode="auto">
          <a:xfrm>
            <a:off x="6024314" y="4219575"/>
            <a:ext cx="4381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62" name="Text Box 22"/>
          <p:cNvSpPr txBox="1">
            <a:spLocks noChangeArrowheads="1"/>
          </p:cNvSpPr>
          <p:nvPr/>
        </p:nvSpPr>
        <p:spPr bwMode="auto">
          <a:xfrm>
            <a:off x="6024314" y="5362575"/>
            <a:ext cx="4381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63" name="Text Box 23"/>
          <p:cNvSpPr txBox="1">
            <a:spLocks noChangeArrowheads="1"/>
          </p:cNvSpPr>
          <p:nvPr/>
        </p:nvSpPr>
        <p:spPr bwMode="auto">
          <a:xfrm>
            <a:off x="3870077" y="3551238"/>
            <a:ext cx="4714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2</a:t>
            </a:r>
            <a:endParaRPr kumimoji="0" lang="en-US" altLang="zh-TW" sz="2400" i="1">
              <a:effectLst>
                <a:outerShdw blurRad="38100" dist="38100" dir="2700000" algn="tl">
                  <a:srgbClr val="000000"/>
                </a:outerShdw>
              </a:effectLst>
              <a:latin typeface="Times New Roman" pitchFamily="18" charset="0"/>
            </a:endParaRPr>
          </a:p>
        </p:txBody>
      </p:sp>
      <p:sp>
        <p:nvSpPr>
          <p:cNvPr id="10264" name="Text Box 24"/>
          <p:cNvSpPr txBox="1">
            <a:spLocks noChangeArrowheads="1"/>
          </p:cNvSpPr>
          <p:nvPr/>
        </p:nvSpPr>
        <p:spPr bwMode="auto">
          <a:xfrm>
            <a:off x="6003677" y="2466975"/>
            <a:ext cx="4714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65" name="Text Box 25"/>
          <p:cNvSpPr txBox="1">
            <a:spLocks noChangeArrowheads="1"/>
          </p:cNvSpPr>
          <p:nvPr/>
        </p:nvSpPr>
        <p:spPr bwMode="auto">
          <a:xfrm>
            <a:off x="6003677" y="3686175"/>
            <a:ext cx="4714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66" name="Text Box 26"/>
          <p:cNvSpPr txBox="1">
            <a:spLocks noChangeArrowheads="1"/>
          </p:cNvSpPr>
          <p:nvPr/>
        </p:nvSpPr>
        <p:spPr bwMode="auto">
          <a:xfrm>
            <a:off x="1965077" y="5518150"/>
            <a:ext cx="4714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1</a:t>
            </a:r>
            <a:endParaRPr kumimoji="0" lang="en-US" altLang="zh-TW" sz="2400" i="1">
              <a:effectLst>
                <a:outerShdw blurRad="38100" dist="38100" dir="2700000" algn="tl">
                  <a:srgbClr val="000000"/>
                </a:outerShdw>
              </a:effectLst>
              <a:latin typeface="Times New Roman" pitchFamily="18" charset="0"/>
            </a:endParaRPr>
          </a:p>
        </p:txBody>
      </p:sp>
      <p:sp>
        <p:nvSpPr>
          <p:cNvPr id="10267" name="Text Box 27"/>
          <p:cNvSpPr txBox="1">
            <a:spLocks noChangeArrowheads="1"/>
          </p:cNvSpPr>
          <p:nvPr/>
        </p:nvSpPr>
        <p:spPr bwMode="auto">
          <a:xfrm>
            <a:off x="3870077" y="6157913"/>
            <a:ext cx="4714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2</a:t>
            </a:r>
            <a:endParaRPr kumimoji="0" lang="en-US" altLang="zh-TW" sz="2400" i="1">
              <a:effectLst>
                <a:outerShdw blurRad="38100" dist="38100" dir="2700000" algn="tl">
                  <a:srgbClr val="000000"/>
                </a:outerShdw>
              </a:effectLst>
              <a:latin typeface="Times New Roman" pitchFamily="18" charset="0"/>
            </a:endParaRPr>
          </a:p>
        </p:txBody>
      </p:sp>
      <p:sp>
        <p:nvSpPr>
          <p:cNvPr id="10268" name="Text Box 28"/>
          <p:cNvSpPr txBox="1">
            <a:spLocks noChangeArrowheads="1"/>
          </p:cNvSpPr>
          <p:nvPr/>
        </p:nvSpPr>
        <p:spPr bwMode="auto">
          <a:xfrm>
            <a:off x="6003677" y="5057775"/>
            <a:ext cx="4714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69" name="Text Box 29"/>
          <p:cNvSpPr txBox="1">
            <a:spLocks noChangeArrowheads="1"/>
          </p:cNvSpPr>
          <p:nvPr/>
        </p:nvSpPr>
        <p:spPr bwMode="auto">
          <a:xfrm>
            <a:off x="6003677" y="6353175"/>
            <a:ext cx="4714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grpSp>
        <p:nvGrpSpPr>
          <p:cNvPr id="10270" name="Group 30"/>
          <p:cNvGrpSpPr>
            <a:grpSpLocks/>
          </p:cNvGrpSpPr>
          <p:nvPr/>
        </p:nvGrpSpPr>
        <p:grpSpPr bwMode="auto">
          <a:xfrm>
            <a:off x="2246064" y="2227263"/>
            <a:ext cx="2012950" cy="3987800"/>
            <a:chOff x="1856" y="1220"/>
            <a:chExt cx="1268" cy="2512"/>
          </a:xfrm>
        </p:grpSpPr>
        <p:sp>
          <p:nvSpPr>
            <p:cNvPr id="10271" name="Freeform 31"/>
            <p:cNvSpPr>
              <a:spLocks/>
            </p:cNvSpPr>
            <p:nvPr/>
          </p:nvSpPr>
          <p:spPr bwMode="auto">
            <a:xfrm>
              <a:off x="1882" y="1288"/>
              <a:ext cx="1200" cy="720"/>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rgbClr val="000000"/>
              </a:outerShdw>
            </a:effectLst>
          </p:spPr>
          <p:txBody>
            <a:bodyPr wrap="none" anchor="ctr"/>
            <a:lstStyle/>
            <a:p>
              <a:endParaRPr lang="zh-TW" altLang="en-US"/>
            </a:p>
          </p:txBody>
        </p:sp>
        <p:sp>
          <p:nvSpPr>
            <p:cNvPr id="10272" name="Freeform 32"/>
            <p:cNvSpPr>
              <a:spLocks/>
            </p:cNvSpPr>
            <p:nvPr/>
          </p:nvSpPr>
          <p:spPr bwMode="auto">
            <a:xfrm>
              <a:off x="1856" y="2899"/>
              <a:ext cx="1200" cy="782"/>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rgbClr val="000000"/>
              </a:outerShdw>
            </a:effectLst>
          </p:spPr>
          <p:txBody>
            <a:bodyPr wrap="none" anchor="ctr"/>
            <a:lstStyle/>
            <a:p>
              <a:endParaRPr lang="zh-TW" altLang="en-US"/>
            </a:p>
          </p:txBody>
        </p:sp>
        <p:sp>
          <p:nvSpPr>
            <p:cNvPr id="10273" name="Oval 33"/>
            <p:cNvSpPr>
              <a:spLocks noChangeArrowheads="1"/>
            </p:cNvSpPr>
            <p:nvPr/>
          </p:nvSpPr>
          <p:spPr bwMode="auto">
            <a:xfrm>
              <a:off x="2973" y="1220"/>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74" name="Oval 34"/>
            <p:cNvSpPr>
              <a:spLocks noChangeArrowheads="1"/>
            </p:cNvSpPr>
            <p:nvPr/>
          </p:nvSpPr>
          <p:spPr bwMode="auto">
            <a:xfrm>
              <a:off x="2980" y="1939"/>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75" name="Oval 35"/>
            <p:cNvSpPr>
              <a:spLocks noChangeArrowheads="1"/>
            </p:cNvSpPr>
            <p:nvPr/>
          </p:nvSpPr>
          <p:spPr bwMode="auto">
            <a:xfrm>
              <a:off x="2976" y="2851"/>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76" name="Oval 36"/>
            <p:cNvSpPr>
              <a:spLocks noChangeArrowheads="1"/>
            </p:cNvSpPr>
            <p:nvPr/>
          </p:nvSpPr>
          <p:spPr bwMode="auto">
            <a:xfrm>
              <a:off x="2955" y="3588"/>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grpSp>
      <p:grpSp>
        <p:nvGrpSpPr>
          <p:cNvPr id="10277" name="Group 37"/>
          <p:cNvGrpSpPr>
            <a:grpSpLocks/>
          </p:cNvGrpSpPr>
          <p:nvPr/>
        </p:nvGrpSpPr>
        <p:grpSpPr bwMode="auto">
          <a:xfrm>
            <a:off x="290264" y="2803525"/>
            <a:ext cx="2103438" cy="2774950"/>
            <a:chOff x="624" y="1583"/>
            <a:chExt cx="1325" cy="1748"/>
          </a:xfrm>
        </p:grpSpPr>
        <p:sp>
          <p:nvSpPr>
            <p:cNvPr id="10278" name="Freeform 38"/>
            <p:cNvSpPr>
              <a:spLocks/>
            </p:cNvSpPr>
            <p:nvPr/>
          </p:nvSpPr>
          <p:spPr bwMode="auto">
            <a:xfrm>
              <a:off x="672" y="1651"/>
              <a:ext cx="1200" cy="1632"/>
            </a:xfrm>
            <a:custGeom>
              <a:avLst/>
              <a:gdLst/>
              <a:ahLst/>
              <a:cxnLst>
                <a:cxn ang="0">
                  <a:pos x="1200" y="0"/>
                </a:cxn>
                <a:cxn ang="0">
                  <a:pos x="0" y="432"/>
                </a:cxn>
                <a:cxn ang="0">
                  <a:pos x="1200" y="864"/>
                </a:cxn>
              </a:cxnLst>
              <a:rect l="0" t="0" r="r" b="b"/>
              <a:pathLst>
                <a:path w="1200" h="864">
                  <a:moveTo>
                    <a:pt x="1200" y="0"/>
                  </a:moveTo>
                  <a:lnTo>
                    <a:pt x="0" y="432"/>
                  </a:lnTo>
                  <a:lnTo>
                    <a:pt x="1200" y="864"/>
                  </a:lnTo>
                </a:path>
              </a:pathLst>
            </a:custGeom>
            <a:noFill/>
            <a:ln w="28575" cap="flat" cmpd="sng">
              <a:solidFill>
                <a:srgbClr val="CC0099"/>
              </a:solidFill>
              <a:prstDash val="solid"/>
              <a:round/>
              <a:headEnd type="none" w="med" len="med"/>
              <a:tailEnd type="none" w="med" len="med"/>
            </a:ln>
            <a:effectLst>
              <a:outerShdw dist="35921" dir="2700000" algn="ctr" rotWithShape="0">
                <a:srgbClr val="000000"/>
              </a:outerShdw>
            </a:effectLst>
          </p:spPr>
          <p:txBody>
            <a:bodyPr wrap="none" anchor="ctr"/>
            <a:lstStyle/>
            <a:p>
              <a:endParaRPr lang="zh-TW" altLang="en-US"/>
            </a:p>
          </p:txBody>
        </p:sp>
        <p:sp>
          <p:nvSpPr>
            <p:cNvPr id="10279" name="Oval 39"/>
            <p:cNvSpPr>
              <a:spLocks noChangeArrowheads="1"/>
            </p:cNvSpPr>
            <p:nvPr/>
          </p:nvSpPr>
          <p:spPr bwMode="auto">
            <a:xfrm>
              <a:off x="624" y="2419"/>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80" name="Oval 40"/>
            <p:cNvSpPr>
              <a:spLocks noChangeArrowheads="1"/>
            </p:cNvSpPr>
            <p:nvPr/>
          </p:nvSpPr>
          <p:spPr bwMode="auto">
            <a:xfrm>
              <a:off x="1780" y="3187"/>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sp>
          <p:nvSpPr>
            <p:cNvPr id="10281" name="Oval 41"/>
            <p:cNvSpPr>
              <a:spLocks noChangeArrowheads="1"/>
            </p:cNvSpPr>
            <p:nvPr/>
          </p:nvSpPr>
          <p:spPr bwMode="auto">
            <a:xfrm>
              <a:off x="1805" y="1583"/>
              <a:ext cx="144" cy="144"/>
            </a:xfrm>
            <a:prstGeom prst="ellipse">
              <a:avLst/>
            </a:prstGeom>
            <a:solidFill>
              <a:srgbClr val="FFFFFF"/>
            </a:solidFill>
            <a:ln w="28575">
              <a:solidFill>
                <a:srgbClr val="CC0099"/>
              </a:solidFill>
              <a:round/>
              <a:headEnd/>
              <a:tailEnd/>
            </a:ln>
            <a:effectLst>
              <a:outerShdw dist="35921" dir="2700000" algn="ctr" rotWithShape="0">
                <a:srgbClr val="000000"/>
              </a:outerShdw>
            </a:effectLst>
          </p:spPr>
          <p:txBody>
            <a:bodyPr wrap="none" anchor="ctr"/>
            <a:lstStyle/>
            <a:p>
              <a:endParaRPr lang="zh-TW" altLang="en-US"/>
            </a:p>
          </p:txBody>
        </p:sp>
      </p:grpSp>
      <p:sp>
        <p:nvSpPr>
          <p:cNvPr id="10282" name="Text Box 42"/>
          <p:cNvSpPr txBox="1">
            <a:spLocks noChangeArrowheads="1"/>
          </p:cNvSpPr>
          <p:nvPr/>
        </p:nvSpPr>
        <p:spPr bwMode="auto">
          <a:xfrm>
            <a:off x="6408489" y="1631950"/>
            <a:ext cx="1728788"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SSS</a:t>
            </a:r>
            <a:r>
              <a:rPr kumimoji="0" lang="en-US" altLang="zh-TW" sz="2400">
                <a:effectLst>
                  <a:outerShdw blurRad="38100" dist="38100" dir="2700000" algn="tl">
                    <a:srgbClr val="000000"/>
                  </a:outerShdw>
                </a:effectLst>
              </a:rPr>
              <a:t>) = </a:t>
            </a:r>
            <a:r>
              <a:rPr kumimoji="0" lang="en-US" altLang="zh-TW" sz="2400" i="1">
                <a:effectLst>
                  <a:outerShdw blurRad="38100" dist="38100" dir="2700000" algn="tl">
                    <a:srgbClr val="000000"/>
                  </a:outerShdw>
                </a:effectLst>
                <a:latin typeface="Times New Roman" pitchFamily="18" charset="0"/>
              </a:rPr>
              <a:t>p</a:t>
            </a:r>
            <a:r>
              <a:rPr kumimoji="0" lang="en-US" altLang="zh-TW" sz="2400" i="1" baseline="30000">
                <a:effectLst>
                  <a:outerShdw blurRad="38100" dist="38100" dir="2700000" algn="tl">
                    <a:srgbClr val="000000"/>
                  </a:outerShdw>
                </a:effectLst>
                <a:latin typeface="Times New Roman" pitchFamily="18" charset="0"/>
              </a:rPr>
              <a:t>3</a:t>
            </a:r>
            <a:endParaRPr kumimoji="0" lang="en-US" altLang="zh-TW" sz="2400" i="1">
              <a:effectLst>
                <a:outerShdw blurRad="38100" dist="38100" dir="2700000" algn="tl">
                  <a:srgbClr val="000000"/>
                </a:outerShdw>
              </a:effectLst>
              <a:latin typeface="Times New Roman" pitchFamily="18" charset="0"/>
            </a:endParaRPr>
          </a:p>
        </p:txBody>
      </p:sp>
      <p:sp>
        <p:nvSpPr>
          <p:cNvPr id="10283" name="Text Box 43"/>
          <p:cNvSpPr txBox="1">
            <a:spLocks noChangeArrowheads="1"/>
          </p:cNvSpPr>
          <p:nvPr/>
        </p:nvSpPr>
        <p:spPr bwMode="auto">
          <a:xfrm>
            <a:off x="6337052" y="2492375"/>
            <a:ext cx="22367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SSF</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p</a:t>
            </a:r>
            <a:r>
              <a:rPr kumimoji="0" lang="en-US" altLang="zh-TW" sz="2400" i="1" baseline="30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(1-</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p>
        </p:txBody>
      </p:sp>
      <p:sp>
        <p:nvSpPr>
          <p:cNvPr id="10284" name="Text Box 44"/>
          <p:cNvSpPr txBox="1">
            <a:spLocks noChangeArrowheads="1"/>
          </p:cNvSpPr>
          <p:nvPr/>
        </p:nvSpPr>
        <p:spPr bwMode="auto">
          <a:xfrm>
            <a:off x="6337052" y="2987675"/>
            <a:ext cx="22875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SFS</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(1-</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p</a:t>
            </a:r>
          </a:p>
        </p:txBody>
      </p:sp>
      <p:sp>
        <p:nvSpPr>
          <p:cNvPr id="10285" name="Text Box 45"/>
          <p:cNvSpPr txBox="1">
            <a:spLocks noChangeArrowheads="1"/>
          </p:cNvSpPr>
          <p:nvPr/>
        </p:nvSpPr>
        <p:spPr bwMode="auto">
          <a:xfrm>
            <a:off x="6360864" y="3719513"/>
            <a:ext cx="22796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SFF</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(1-</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baseline="30000">
                <a:effectLst>
                  <a:outerShdw blurRad="38100" dist="38100" dir="2700000" algn="tl">
                    <a:srgbClr val="000000"/>
                  </a:outerShdw>
                </a:effectLst>
              </a:rPr>
              <a:t>2</a:t>
            </a:r>
            <a:endParaRPr kumimoji="0" lang="en-US" altLang="zh-TW" sz="2400">
              <a:effectLst>
                <a:outerShdw blurRad="38100" dist="38100" dir="2700000" algn="tl">
                  <a:srgbClr val="000000"/>
                </a:outerShdw>
              </a:effectLst>
            </a:endParaRPr>
          </a:p>
        </p:txBody>
      </p:sp>
      <p:sp>
        <p:nvSpPr>
          <p:cNvPr id="10286" name="Text Box 46"/>
          <p:cNvSpPr txBox="1">
            <a:spLocks noChangeArrowheads="1"/>
          </p:cNvSpPr>
          <p:nvPr/>
        </p:nvSpPr>
        <p:spPr bwMode="auto">
          <a:xfrm>
            <a:off x="6337052" y="4267200"/>
            <a:ext cx="2246312"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FSS</a:t>
            </a:r>
            <a:r>
              <a:rPr kumimoji="0" lang="en-US" altLang="zh-TW" sz="2400">
                <a:effectLst>
                  <a:outerShdw blurRad="38100" dist="38100" dir="2700000" algn="tl">
                    <a:srgbClr val="000000"/>
                  </a:outerShdw>
                </a:effectLst>
              </a:rPr>
              <a:t>)=(1-</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p</a:t>
            </a:r>
            <a:r>
              <a:rPr kumimoji="0" lang="en-US" altLang="zh-TW" sz="2400" baseline="30000">
                <a:effectLst>
                  <a:outerShdw blurRad="38100" dist="38100" dir="2700000" algn="tl">
                    <a:srgbClr val="000000"/>
                  </a:outerShdw>
                </a:effectLst>
              </a:rPr>
              <a:t>2</a:t>
            </a:r>
            <a:endParaRPr kumimoji="0" lang="en-US" altLang="zh-TW" sz="2400">
              <a:effectLst>
                <a:outerShdw blurRad="38100" dist="38100" dir="2700000" algn="tl">
                  <a:srgbClr val="000000"/>
                </a:outerShdw>
              </a:effectLst>
            </a:endParaRPr>
          </a:p>
        </p:txBody>
      </p:sp>
      <p:sp>
        <p:nvSpPr>
          <p:cNvPr id="10287" name="Text Box 47"/>
          <p:cNvSpPr txBox="1">
            <a:spLocks noChangeArrowheads="1"/>
          </p:cNvSpPr>
          <p:nvPr/>
        </p:nvSpPr>
        <p:spPr bwMode="auto">
          <a:xfrm>
            <a:off x="6264696" y="5055567"/>
            <a:ext cx="2843808" cy="461665"/>
          </a:xfrm>
          <a:prstGeom prst="rect">
            <a:avLst/>
          </a:prstGeom>
          <a:noFill/>
          <a:ln w="28575">
            <a:noFill/>
            <a:miter lim="800000"/>
            <a:headEnd/>
            <a:tailEnd/>
          </a:ln>
          <a:effectLst>
            <a:outerShdw dist="35921" dir="2700000" algn="ctr" rotWithShape="0">
              <a:srgbClr val="000000"/>
            </a:outerShdw>
          </a:effectLst>
        </p:spPr>
        <p:txBody>
          <a:bodyPr wrap="square" anchor="ctr">
            <a:spAutoFit/>
          </a:bodyPr>
          <a:lstStyle/>
          <a:p>
            <a:pPr eaLnBrk="0" hangingPunct="0"/>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FSF</a:t>
            </a:r>
            <a:r>
              <a:rPr kumimoji="0" lang="en-US" altLang="zh-TW" sz="2400" dirty="0" smtClean="0">
                <a:effectLst>
                  <a:outerShdw blurRad="38100" dist="38100" dir="2700000" algn="tl">
                    <a:srgbClr val="000000"/>
                  </a:outerShdw>
                </a:effectLst>
              </a:rPr>
              <a:t>)=(</a:t>
            </a:r>
            <a:r>
              <a:rPr kumimoji="0" lang="en-US" altLang="zh-TW" sz="2400" dirty="0">
                <a:effectLst>
                  <a:outerShdw blurRad="38100" dist="38100" dir="2700000" algn="tl">
                    <a:srgbClr val="000000"/>
                  </a:outerShdw>
                </a:effectLst>
              </a:rPr>
              <a:t>1-</a:t>
            </a:r>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(1-</a:t>
            </a:r>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p>
        </p:txBody>
      </p:sp>
      <p:sp>
        <p:nvSpPr>
          <p:cNvPr id="10288" name="Text Box 48"/>
          <p:cNvSpPr txBox="1">
            <a:spLocks noChangeArrowheads="1"/>
          </p:cNvSpPr>
          <p:nvPr/>
        </p:nvSpPr>
        <p:spPr bwMode="auto">
          <a:xfrm>
            <a:off x="6337052" y="5472113"/>
            <a:ext cx="227965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FFS</a:t>
            </a:r>
            <a:r>
              <a:rPr kumimoji="0" lang="en-US" altLang="zh-TW" sz="2400">
                <a:effectLst>
                  <a:outerShdw blurRad="38100" dist="38100" dir="2700000" algn="tl">
                    <a:srgbClr val="000000"/>
                  </a:outerShdw>
                </a:effectLst>
              </a:rPr>
              <a:t>)=(1-</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baseline="30000">
                <a:effectLst>
                  <a:outerShdw blurRad="38100" dist="38100" dir="2700000" algn="tl">
                    <a:srgbClr val="000000"/>
                  </a:outerShdw>
                </a:effectLst>
              </a:rPr>
              <a:t>2</a:t>
            </a:r>
            <a:r>
              <a:rPr kumimoji="0" lang="en-US" altLang="zh-TW" sz="2400" i="1">
                <a:effectLst>
                  <a:outerShdw blurRad="38100" dist="38100" dir="2700000" algn="tl">
                    <a:srgbClr val="000000"/>
                  </a:outerShdw>
                </a:effectLst>
                <a:latin typeface="Times New Roman" pitchFamily="18" charset="0"/>
              </a:rPr>
              <a:t>p</a:t>
            </a:r>
          </a:p>
        </p:txBody>
      </p:sp>
      <p:sp>
        <p:nvSpPr>
          <p:cNvPr id="10289" name="Text Box 49"/>
          <p:cNvSpPr txBox="1">
            <a:spLocks noChangeArrowheads="1"/>
          </p:cNvSpPr>
          <p:nvPr/>
        </p:nvSpPr>
        <p:spPr bwMode="auto">
          <a:xfrm>
            <a:off x="6408489" y="6350000"/>
            <a:ext cx="2160588"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FFF</a:t>
            </a:r>
            <a:r>
              <a:rPr kumimoji="0" lang="en-US" altLang="zh-TW" sz="2400">
                <a:effectLst>
                  <a:outerShdw blurRad="38100" dist="38100" dir="2700000" algn="tl">
                    <a:srgbClr val="000000"/>
                  </a:outerShdw>
                </a:effectLst>
              </a:rPr>
              <a:t>)=(1-</a:t>
            </a:r>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baseline="30000">
                <a:effectLst>
                  <a:outerShdw blurRad="38100" dist="38100" dir="2700000" algn="tl">
                    <a:srgbClr val="000000"/>
                  </a:outerShdw>
                </a:effectLst>
              </a:rPr>
              <a:t>3</a:t>
            </a:r>
            <a:endParaRPr kumimoji="0" lang="en-US" altLang="zh-TW" sz="2400">
              <a:effectLst>
                <a:outerShdw blurRad="38100" dist="38100" dir="2700000" algn="tl">
                  <a:srgbClr val="000000"/>
                </a:outerShdw>
              </a:effectLst>
            </a:endParaRPr>
          </a:p>
        </p:txBody>
      </p:sp>
      <p:sp>
        <p:nvSpPr>
          <p:cNvPr id="10290" name="Text Box 50"/>
          <p:cNvSpPr txBox="1">
            <a:spLocks noChangeArrowheads="1"/>
          </p:cNvSpPr>
          <p:nvPr/>
        </p:nvSpPr>
        <p:spPr bwMode="auto">
          <a:xfrm rot="-2058378">
            <a:off x="571252" y="3155950"/>
            <a:ext cx="142398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1</a:t>
            </a:r>
            <a:r>
              <a:rPr kumimoji="0" lang="en-US" altLang="zh-TW" sz="2400">
                <a:effectLst>
                  <a:outerShdw blurRad="38100" dist="38100" dir="2700000" algn="tl">
                    <a:srgbClr val="000000"/>
                  </a:outerShdw>
                </a:effectLst>
              </a:rPr>
              <a:t>) = </a:t>
            </a:r>
            <a:r>
              <a:rPr kumimoji="0" lang="en-US" altLang="zh-TW" sz="2400" i="1">
                <a:effectLst>
                  <a:outerShdw blurRad="38100" dist="38100" dir="2700000" algn="tl">
                    <a:srgbClr val="000000"/>
                  </a:outerShdw>
                </a:effectLst>
                <a:latin typeface="Times New Roman" pitchFamily="18" charset="0"/>
              </a:rPr>
              <a:t>p</a:t>
            </a:r>
          </a:p>
        </p:txBody>
      </p:sp>
      <p:sp>
        <p:nvSpPr>
          <p:cNvPr id="10291" name="Text Box 51"/>
          <p:cNvSpPr txBox="1">
            <a:spLocks noChangeArrowheads="1"/>
          </p:cNvSpPr>
          <p:nvPr/>
        </p:nvSpPr>
        <p:spPr bwMode="auto">
          <a:xfrm rot="-838900">
            <a:off x="2663577" y="2060575"/>
            <a:ext cx="1228725"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1</a:t>
            </a:r>
            <a:r>
              <a:rPr kumimoji="0" lang="en-US" altLang="zh-TW" sz="2400">
                <a:effectLst>
                  <a:outerShdw blurRad="38100" dist="38100" dir="2700000" algn="tl">
                    <a:srgbClr val="000000"/>
                  </a:outerShdw>
                </a:effectLst>
              </a:rPr>
              <a:t>)</a:t>
            </a:r>
          </a:p>
        </p:txBody>
      </p:sp>
      <p:sp>
        <p:nvSpPr>
          <p:cNvPr id="10292" name="Text Box 52"/>
          <p:cNvSpPr txBox="1">
            <a:spLocks noChangeArrowheads="1"/>
          </p:cNvSpPr>
          <p:nvPr/>
        </p:nvSpPr>
        <p:spPr bwMode="auto">
          <a:xfrm rot="2059720">
            <a:off x="350589" y="4756150"/>
            <a:ext cx="1735138"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1</a:t>
            </a:r>
            <a:r>
              <a:rPr kumimoji="0" lang="en-US" altLang="zh-TW" sz="2400">
                <a:effectLst>
                  <a:outerShdw blurRad="38100" dist="38100" dir="2700000" algn="tl">
                    <a:srgbClr val="000000"/>
                  </a:outerShdw>
                </a:effectLst>
              </a:rPr>
              <a:t>) = 1-</a:t>
            </a:r>
            <a:r>
              <a:rPr kumimoji="0" lang="en-US" altLang="zh-TW" sz="2400" i="1">
                <a:effectLst>
                  <a:outerShdw blurRad="38100" dist="38100" dir="2700000" algn="tl">
                    <a:srgbClr val="000000"/>
                  </a:outerShdw>
                </a:effectLst>
                <a:latin typeface="Times New Roman" pitchFamily="18" charset="0"/>
              </a:rPr>
              <a:t>p</a:t>
            </a:r>
          </a:p>
        </p:txBody>
      </p:sp>
      <p:sp>
        <p:nvSpPr>
          <p:cNvPr id="10293" name="Text Box 53"/>
          <p:cNvSpPr txBox="1">
            <a:spLocks noChangeArrowheads="1"/>
          </p:cNvSpPr>
          <p:nvPr/>
        </p:nvSpPr>
        <p:spPr bwMode="auto">
          <a:xfrm rot="912262">
            <a:off x="2566739" y="3141663"/>
            <a:ext cx="1262063"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F</a:t>
            </a:r>
            <a:r>
              <a:rPr kumimoji="0" lang="en-US" altLang="zh-TW" sz="2400" i="1" baseline="-25000" dirty="0">
                <a:effectLst>
                  <a:outerShdw blurRad="38100" dist="38100" dir="2700000" algn="tl">
                    <a:srgbClr val="000000"/>
                  </a:outerShdw>
                </a:effectLst>
                <a:latin typeface="Times New Roman" pitchFamily="18" charset="0"/>
              </a:rPr>
              <a:t>2</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S</a:t>
            </a:r>
            <a:r>
              <a:rPr kumimoji="0" lang="en-US" altLang="zh-TW" sz="2400" i="1" baseline="-25000" dirty="0">
                <a:effectLst>
                  <a:outerShdw blurRad="38100" dist="38100" dir="2700000" algn="tl">
                    <a:srgbClr val="000000"/>
                  </a:outerShdw>
                </a:effectLst>
                <a:latin typeface="Times New Roman" pitchFamily="18" charset="0"/>
              </a:rPr>
              <a:t>1</a:t>
            </a:r>
            <a:r>
              <a:rPr kumimoji="0" lang="en-US" altLang="zh-TW" sz="2400" dirty="0">
                <a:effectLst>
                  <a:outerShdw blurRad="38100" dist="38100" dir="2700000" algn="tl">
                    <a:srgbClr val="000000"/>
                  </a:outerShdw>
                </a:effectLst>
              </a:rPr>
              <a:t>)</a:t>
            </a:r>
          </a:p>
        </p:txBody>
      </p:sp>
      <p:sp>
        <p:nvSpPr>
          <p:cNvPr id="10294" name="Text Box 54"/>
          <p:cNvSpPr txBox="1">
            <a:spLocks noChangeArrowheads="1"/>
          </p:cNvSpPr>
          <p:nvPr/>
        </p:nvSpPr>
        <p:spPr bwMode="auto">
          <a:xfrm rot="-993284">
            <a:off x="2634399" y="4674543"/>
            <a:ext cx="1241045" cy="46166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defPPr>
              <a:defRPr lang="en-US"/>
            </a:defPPr>
            <a:lvl1pPr algn="ctr" eaLnBrk="0" hangingPunct="0">
              <a:defRPr kumimoji="0" sz="2400" i="1">
                <a:effectLst>
                  <a:outerShdw blurRad="38100" dist="38100" dir="2700000" algn="tl">
                    <a:srgbClr val="000000"/>
                  </a:outerShdw>
                </a:effectLst>
                <a:latin typeface="Times New Roman" pitchFamily="18" charset="0"/>
              </a:defRPr>
            </a:lvl1pPr>
          </a:lstStyle>
          <a:p>
            <a:r>
              <a:rPr lang="en-US" altLang="zh-TW" dirty="0"/>
              <a:t>P</a:t>
            </a:r>
            <a:r>
              <a:rPr lang="en-US" altLang="zh-TW" i="0" dirty="0">
                <a:latin typeface="+mn-lt"/>
              </a:rPr>
              <a:t>(</a:t>
            </a:r>
            <a:r>
              <a:rPr lang="en-US" altLang="zh-TW" dirty="0"/>
              <a:t>S</a:t>
            </a:r>
            <a:r>
              <a:rPr lang="en-US" altLang="zh-TW" baseline="-25000" dirty="0"/>
              <a:t>2</a:t>
            </a:r>
            <a:r>
              <a:rPr lang="en-US" altLang="zh-TW" dirty="0"/>
              <a:t>|F</a:t>
            </a:r>
            <a:r>
              <a:rPr lang="en-US" altLang="zh-TW" baseline="-25000" dirty="0"/>
              <a:t>1</a:t>
            </a:r>
            <a:r>
              <a:rPr lang="en-US" altLang="zh-TW" i="0" dirty="0">
                <a:latin typeface="+mn-lt"/>
              </a:rPr>
              <a:t>)</a:t>
            </a:r>
          </a:p>
        </p:txBody>
      </p:sp>
      <p:sp>
        <p:nvSpPr>
          <p:cNvPr id="10295" name="Text Box 55"/>
          <p:cNvSpPr txBox="1">
            <a:spLocks noChangeArrowheads="1"/>
          </p:cNvSpPr>
          <p:nvPr/>
        </p:nvSpPr>
        <p:spPr bwMode="auto">
          <a:xfrm rot="1069010">
            <a:off x="2563564" y="5854700"/>
            <a:ext cx="129540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1</a:t>
            </a:r>
            <a:r>
              <a:rPr kumimoji="0" lang="en-US" altLang="zh-TW" sz="2400">
                <a:effectLst>
                  <a:outerShdw blurRad="38100" dist="38100" dir="2700000" algn="tl">
                    <a:srgbClr val="000000"/>
                  </a:outerShdw>
                </a:effectLst>
              </a:rPr>
              <a:t>)</a:t>
            </a:r>
          </a:p>
        </p:txBody>
      </p:sp>
      <p:sp>
        <p:nvSpPr>
          <p:cNvPr id="10296" name="Text Box 56"/>
          <p:cNvSpPr txBox="1">
            <a:spLocks noChangeArrowheads="1"/>
          </p:cNvSpPr>
          <p:nvPr/>
        </p:nvSpPr>
        <p:spPr bwMode="auto">
          <a:xfrm rot="-972388">
            <a:off x="2584202" y="2103438"/>
            <a:ext cx="1233487" cy="457200"/>
          </a:xfrm>
          <a:prstGeom prst="rect">
            <a:avLst/>
          </a:prstGeom>
          <a:solidFill>
            <a:schemeClr val="bg1"/>
          </a:solidFill>
          <a:ln w="28575">
            <a:noFill/>
            <a:miter lim="800000"/>
            <a:headEnd/>
            <a:tailEnd/>
          </a:ln>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p</a:t>
            </a:r>
          </a:p>
        </p:txBody>
      </p:sp>
      <p:sp>
        <p:nvSpPr>
          <p:cNvPr id="10297" name="Text Box 57"/>
          <p:cNvSpPr txBox="1">
            <a:spLocks noChangeArrowheads="1"/>
          </p:cNvSpPr>
          <p:nvPr/>
        </p:nvSpPr>
        <p:spPr bwMode="auto">
          <a:xfrm rot="1018316">
            <a:off x="2365101" y="3207349"/>
            <a:ext cx="1544637" cy="457200"/>
          </a:xfrm>
          <a:prstGeom prst="rect">
            <a:avLst/>
          </a:prstGeom>
          <a:solidFill>
            <a:schemeClr val="bg1"/>
          </a:solidFill>
          <a:ln w="28575">
            <a:noFill/>
            <a:miter lim="800000"/>
            <a:headEnd/>
            <a:tailEnd/>
          </a:ln>
          <a:effectLst/>
        </p:spPr>
        <p:txBody>
          <a:bodyPr wrap="none" anchor="ctr">
            <a:spAutoFit/>
          </a:bodyPr>
          <a:lstStyle/>
          <a:p>
            <a:pPr algn="ctr" eaLnBrk="0" hangingPunct="0"/>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F</a:t>
            </a:r>
            <a:r>
              <a:rPr kumimoji="0" lang="en-US" altLang="zh-TW" sz="2400" i="1" baseline="-25000" dirty="0">
                <a:effectLst>
                  <a:outerShdw blurRad="38100" dist="38100" dir="2700000" algn="tl">
                    <a:srgbClr val="000000"/>
                  </a:outerShdw>
                </a:effectLst>
                <a:latin typeface="Times New Roman" pitchFamily="18" charset="0"/>
              </a:rPr>
              <a:t>2</a:t>
            </a:r>
            <a:r>
              <a:rPr kumimoji="0" lang="en-US" altLang="zh-TW" sz="2400" dirty="0">
                <a:effectLst>
                  <a:outerShdw blurRad="38100" dist="38100" dir="2700000" algn="tl">
                    <a:srgbClr val="000000"/>
                  </a:outerShdw>
                </a:effectLst>
              </a:rPr>
              <a:t>)=1-</a:t>
            </a:r>
            <a:r>
              <a:rPr kumimoji="0" lang="en-US" altLang="zh-TW" sz="2400" i="1" dirty="0">
                <a:effectLst>
                  <a:outerShdw blurRad="38100" dist="38100" dir="2700000" algn="tl">
                    <a:srgbClr val="000000"/>
                  </a:outerShdw>
                </a:effectLst>
                <a:latin typeface="Times New Roman" pitchFamily="18" charset="0"/>
              </a:rPr>
              <a:t>p</a:t>
            </a:r>
          </a:p>
        </p:txBody>
      </p:sp>
      <p:sp>
        <p:nvSpPr>
          <p:cNvPr id="10298" name="Text Box 58"/>
          <p:cNvSpPr txBox="1">
            <a:spLocks noChangeArrowheads="1"/>
          </p:cNvSpPr>
          <p:nvPr/>
        </p:nvSpPr>
        <p:spPr bwMode="auto">
          <a:xfrm rot="-1050223">
            <a:off x="2599061" y="4676775"/>
            <a:ext cx="1233488" cy="457200"/>
          </a:xfrm>
          <a:prstGeom prst="rect">
            <a:avLst/>
          </a:prstGeom>
          <a:solidFill>
            <a:schemeClr val="bg1"/>
          </a:solid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p</a:t>
            </a:r>
          </a:p>
        </p:txBody>
      </p:sp>
      <p:sp>
        <p:nvSpPr>
          <p:cNvPr id="10299" name="Text Box 59"/>
          <p:cNvSpPr txBox="1">
            <a:spLocks noChangeArrowheads="1"/>
          </p:cNvSpPr>
          <p:nvPr/>
        </p:nvSpPr>
        <p:spPr bwMode="auto">
          <a:xfrm rot="1116276">
            <a:off x="2337470" y="5847277"/>
            <a:ext cx="1544637" cy="457200"/>
          </a:xfrm>
          <a:prstGeom prst="rect">
            <a:avLst/>
          </a:prstGeom>
          <a:solidFill>
            <a:schemeClr val="bg1"/>
          </a:solidFill>
          <a:ln w="28575">
            <a:noFill/>
            <a:miter lim="800000"/>
            <a:headEnd/>
            <a:tailEnd/>
          </a:ln>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)=1-</a:t>
            </a:r>
            <a:r>
              <a:rPr kumimoji="0" lang="en-US" altLang="zh-TW" sz="2400" i="1">
                <a:effectLst>
                  <a:outerShdw blurRad="38100" dist="38100" dir="2700000" algn="tl">
                    <a:srgbClr val="000000"/>
                  </a:outerShdw>
                </a:effectLst>
                <a:latin typeface="Times New Roman" pitchFamily="18" charset="0"/>
              </a:rPr>
              <a:t>p</a:t>
            </a:r>
          </a:p>
        </p:txBody>
      </p:sp>
      <p:sp>
        <p:nvSpPr>
          <p:cNvPr id="10300" name="Text Box 60"/>
          <p:cNvSpPr txBox="1">
            <a:spLocks noChangeArrowheads="1"/>
          </p:cNvSpPr>
          <p:nvPr/>
        </p:nvSpPr>
        <p:spPr bwMode="auto">
          <a:xfrm rot="-835750">
            <a:off x="4308227" y="1654175"/>
            <a:ext cx="1574800"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3</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1</a:t>
            </a:r>
            <a:r>
              <a:rPr kumimoji="0" lang="en-US" altLang="zh-TW" sz="2400">
                <a:effectLst>
                  <a:outerShdw blurRad="38100" dist="38100" dir="2700000" algn="tl">
                    <a:srgbClr val="000000"/>
                  </a:outerShdw>
                </a:effectLst>
              </a:rPr>
              <a:t>)</a:t>
            </a:r>
          </a:p>
        </p:txBody>
      </p:sp>
      <p:sp>
        <p:nvSpPr>
          <p:cNvPr id="10301" name="Text Box 61"/>
          <p:cNvSpPr txBox="1">
            <a:spLocks noChangeArrowheads="1"/>
          </p:cNvSpPr>
          <p:nvPr/>
        </p:nvSpPr>
        <p:spPr bwMode="auto">
          <a:xfrm rot="815489">
            <a:off x="4247902" y="2492375"/>
            <a:ext cx="1608137" cy="457200"/>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400" i="1">
                <a:effectLst>
                  <a:outerShdw blurRad="38100" dist="38100" dir="2700000" algn="tl">
                    <a:srgbClr val="000000"/>
                  </a:outerShdw>
                </a:effectLst>
                <a:latin typeface="Times New Roman" pitchFamily="18" charset="0"/>
              </a:rPr>
              <a:t>P</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F</a:t>
            </a:r>
            <a:r>
              <a:rPr kumimoji="0" lang="en-US" altLang="zh-TW" sz="2400" i="1" baseline="-25000">
                <a:effectLst>
                  <a:outerShdw blurRad="38100" dist="38100" dir="2700000" algn="tl">
                    <a:srgbClr val="000000"/>
                  </a:outerShdw>
                </a:effectLst>
                <a:latin typeface="Times New Roman" pitchFamily="18" charset="0"/>
              </a:rPr>
              <a:t>3</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2</a:t>
            </a:r>
            <a:r>
              <a:rPr kumimoji="0" lang="en-US" altLang="zh-TW" sz="2400">
                <a:effectLst>
                  <a:outerShdw blurRad="38100" dist="38100" dir="2700000" algn="tl">
                    <a:srgbClr val="000000"/>
                  </a:outerShdw>
                </a:effectLst>
              </a:rPr>
              <a:t>,</a:t>
            </a:r>
            <a:r>
              <a:rPr kumimoji="0" lang="en-US" altLang="zh-TW" sz="2400" i="1">
                <a:effectLst>
                  <a:outerShdw blurRad="38100" dist="38100" dir="2700000" algn="tl">
                    <a:srgbClr val="000000"/>
                  </a:outerShdw>
                </a:effectLst>
                <a:latin typeface="Times New Roman" pitchFamily="18" charset="0"/>
              </a:rPr>
              <a:t>S</a:t>
            </a:r>
            <a:r>
              <a:rPr kumimoji="0" lang="en-US" altLang="zh-TW" sz="2400" i="1" baseline="-25000">
                <a:effectLst>
                  <a:outerShdw blurRad="38100" dist="38100" dir="2700000" algn="tl">
                    <a:srgbClr val="000000"/>
                  </a:outerShdw>
                </a:effectLst>
                <a:latin typeface="Times New Roman" pitchFamily="18" charset="0"/>
              </a:rPr>
              <a:t>1</a:t>
            </a:r>
            <a:r>
              <a:rPr kumimoji="0" lang="en-US" altLang="zh-TW" sz="2400">
                <a:effectLst>
                  <a:outerShdw blurRad="38100" dist="38100" dir="2700000" algn="tl">
                    <a:srgbClr val="000000"/>
                  </a:outerShdw>
                </a:effectLst>
              </a:rPr>
              <a:t>)</a:t>
            </a:r>
          </a:p>
        </p:txBody>
      </p:sp>
      <p:sp>
        <p:nvSpPr>
          <p:cNvPr id="10302" name="Text Box 62"/>
          <p:cNvSpPr txBox="1">
            <a:spLocks noChangeArrowheads="1"/>
          </p:cNvSpPr>
          <p:nvPr/>
        </p:nvSpPr>
        <p:spPr bwMode="auto">
          <a:xfrm rot="-836006">
            <a:off x="4463802" y="3141663"/>
            <a:ext cx="1363662" cy="3968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2</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1</a:t>
            </a:r>
            <a:r>
              <a:rPr kumimoji="0" lang="en-US" altLang="zh-TW" sz="2000">
                <a:effectLst>
                  <a:outerShdw blurRad="38100" dist="38100" dir="2700000" algn="tl">
                    <a:srgbClr val="000000"/>
                  </a:outerShdw>
                </a:effectLst>
              </a:rPr>
              <a:t>)</a:t>
            </a:r>
          </a:p>
        </p:txBody>
      </p:sp>
      <p:sp>
        <p:nvSpPr>
          <p:cNvPr id="10303" name="Text Box 63"/>
          <p:cNvSpPr txBox="1">
            <a:spLocks noChangeArrowheads="1"/>
          </p:cNvSpPr>
          <p:nvPr/>
        </p:nvSpPr>
        <p:spPr bwMode="auto">
          <a:xfrm rot="815549">
            <a:off x="4397127" y="3719513"/>
            <a:ext cx="1392237" cy="3968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2</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1</a:t>
            </a:r>
            <a:r>
              <a:rPr kumimoji="0" lang="en-US" altLang="zh-TW" sz="2000">
                <a:effectLst>
                  <a:outerShdw blurRad="38100" dist="38100" dir="2700000" algn="tl">
                    <a:srgbClr val="000000"/>
                  </a:outerShdw>
                </a:effectLst>
              </a:rPr>
              <a:t>)</a:t>
            </a:r>
          </a:p>
        </p:txBody>
      </p:sp>
      <p:sp>
        <p:nvSpPr>
          <p:cNvPr id="10304" name="Text Box 64"/>
          <p:cNvSpPr txBox="1">
            <a:spLocks noChangeArrowheads="1"/>
          </p:cNvSpPr>
          <p:nvPr/>
        </p:nvSpPr>
        <p:spPr bwMode="auto">
          <a:xfrm rot="-836006">
            <a:off x="4408239" y="4329113"/>
            <a:ext cx="1363663" cy="3968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2</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1</a:t>
            </a:r>
            <a:r>
              <a:rPr kumimoji="0" lang="en-US" altLang="zh-TW" sz="2000">
                <a:effectLst>
                  <a:outerShdw blurRad="38100" dist="38100" dir="2700000" algn="tl">
                    <a:srgbClr val="000000"/>
                  </a:outerShdw>
                </a:effectLst>
              </a:rPr>
              <a:t>)</a:t>
            </a:r>
          </a:p>
        </p:txBody>
      </p:sp>
      <p:sp>
        <p:nvSpPr>
          <p:cNvPr id="10305" name="Text Box 65"/>
          <p:cNvSpPr txBox="1">
            <a:spLocks noChangeArrowheads="1"/>
          </p:cNvSpPr>
          <p:nvPr/>
        </p:nvSpPr>
        <p:spPr bwMode="auto">
          <a:xfrm rot="-836272">
            <a:off x="4392364" y="5472113"/>
            <a:ext cx="1392238" cy="3968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2</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1</a:t>
            </a:r>
            <a:r>
              <a:rPr kumimoji="0" lang="en-US" altLang="zh-TW" sz="2000">
                <a:effectLst>
                  <a:outerShdw blurRad="38100" dist="38100" dir="2700000" algn="tl">
                    <a:srgbClr val="000000"/>
                  </a:outerShdw>
                </a:effectLst>
              </a:rPr>
              <a:t>)</a:t>
            </a:r>
          </a:p>
        </p:txBody>
      </p:sp>
      <p:sp>
        <p:nvSpPr>
          <p:cNvPr id="10306" name="Text Box 66"/>
          <p:cNvSpPr txBox="1">
            <a:spLocks noChangeArrowheads="1"/>
          </p:cNvSpPr>
          <p:nvPr/>
        </p:nvSpPr>
        <p:spPr bwMode="auto">
          <a:xfrm rot="815616">
            <a:off x="4379664" y="6237288"/>
            <a:ext cx="1420813" cy="3968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2</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1</a:t>
            </a:r>
            <a:r>
              <a:rPr kumimoji="0" lang="en-US" altLang="zh-TW" sz="2000">
                <a:effectLst>
                  <a:outerShdw blurRad="38100" dist="38100" dir="2700000" algn="tl">
                    <a:srgbClr val="000000"/>
                  </a:outerShdw>
                </a:effectLst>
              </a:rPr>
              <a:t>)</a:t>
            </a:r>
          </a:p>
        </p:txBody>
      </p:sp>
      <p:sp>
        <p:nvSpPr>
          <p:cNvPr id="10307" name="Text Box 67"/>
          <p:cNvSpPr txBox="1">
            <a:spLocks noChangeArrowheads="1"/>
          </p:cNvSpPr>
          <p:nvPr/>
        </p:nvSpPr>
        <p:spPr bwMode="auto">
          <a:xfrm rot="815549">
            <a:off x="4395539" y="5075238"/>
            <a:ext cx="1392238" cy="396875"/>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2</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1</a:t>
            </a:r>
            <a:r>
              <a:rPr kumimoji="0" lang="en-US" altLang="zh-TW" sz="2000">
                <a:effectLst>
                  <a:outerShdw blurRad="38100" dist="38100" dir="2700000" algn="tl">
                    <a:srgbClr val="000000"/>
                  </a:outerShdw>
                </a:effectLst>
              </a:rPr>
              <a:t>)</a:t>
            </a:r>
          </a:p>
        </p:txBody>
      </p:sp>
      <p:sp>
        <p:nvSpPr>
          <p:cNvPr id="10308" name="Text Box 68"/>
          <p:cNvSpPr txBox="1">
            <a:spLocks noChangeArrowheads="1"/>
          </p:cNvSpPr>
          <p:nvPr/>
        </p:nvSpPr>
        <p:spPr bwMode="auto">
          <a:xfrm rot="-841708">
            <a:off x="4268953" y="1669114"/>
            <a:ext cx="1508125" cy="457200"/>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S</a:t>
            </a:r>
            <a:r>
              <a:rPr kumimoji="0" lang="en-US" altLang="zh-TW" sz="2400" i="1" baseline="-25000" dirty="0">
                <a:effectLst>
                  <a:outerShdw blurRad="38100" dist="38100" dir="2700000" algn="tl">
                    <a:srgbClr val="000000"/>
                  </a:outerShdw>
                </a:effectLst>
                <a:latin typeface="Times New Roman" pitchFamily="18" charset="0"/>
              </a:rPr>
              <a:t>3</a:t>
            </a:r>
            <a:r>
              <a:rPr kumimoji="0" lang="en-US" altLang="zh-TW" sz="2400" dirty="0">
                <a:effectLst>
                  <a:outerShdw blurRad="38100" dist="38100" dir="2700000" algn="tl">
                    <a:srgbClr val="000000"/>
                  </a:outerShdw>
                </a:effectLst>
              </a:rPr>
              <a:t>) = </a:t>
            </a:r>
            <a:r>
              <a:rPr kumimoji="0" lang="en-US" altLang="zh-TW" sz="2400" i="1" dirty="0">
                <a:effectLst>
                  <a:outerShdw blurRad="38100" dist="38100" dir="2700000" algn="tl">
                    <a:srgbClr val="000000"/>
                  </a:outerShdw>
                </a:effectLst>
                <a:latin typeface="Times New Roman" pitchFamily="18" charset="0"/>
              </a:rPr>
              <a:t>p</a:t>
            </a:r>
          </a:p>
        </p:txBody>
      </p:sp>
      <p:sp>
        <p:nvSpPr>
          <p:cNvPr id="10309" name="Text Box 69"/>
          <p:cNvSpPr txBox="1">
            <a:spLocks noChangeArrowheads="1"/>
          </p:cNvSpPr>
          <p:nvPr/>
        </p:nvSpPr>
        <p:spPr bwMode="auto">
          <a:xfrm rot="-704644">
            <a:off x="4464953" y="3045588"/>
            <a:ext cx="1439862" cy="457200"/>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S</a:t>
            </a:r>
            <a:r>
              <a:rPr kumimoji="0" lang="en-US" altLang="zh-TW" sz="2400" i="1" baseline="-25000" dirty="0">
                <a:effectLst>
                  <a:outerShdw blurRad="38100" dist="38100" dir="2700000" algn="tl">
                    <a:srgbClr val="000000"/>
                  </a:outerShdw>
                </a:effectLst>
                <a:latin typeface="Times New Roman" pitchFamily="18" charset="0"/>
              </a:rPr>
              <a:t>3</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p</a:t>
            </a:r>
          </a:p>
        </p:txBody>
      </p:sp>
      <p:sp>
        <p:nvSpPr>
          <p:cNvPr id="10310" name="Text Box 70"/>
          <p:cNvSpPr txBox="1">
            <a:spLocks noChangeArrowheads="1"/>
          </p:cNvSpPr>
          <p:nvPr/>
        </p:nvSpPr>
        <p:spPr bwMode="auto">
          <a:xfrm rot="-704644">
            <a:off x="4389189" y="4335463"/>
            <a:ext cx="1296988" cy="396875"/>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 = </a:t>
            </a:r>
            <a:r>
              <a:rPr kumimoji="0" lang="en-US" altLang="zh-TW" sz="2000" i="1">
                <a:effectLst>
                  <a:outerShdw blurRad="38100" dist="38100" dir="2700000" algn="tl">
                    <a:srgbClr val="000000"/>
                  </a:outerShdw>
                </a:effectLst>
                <a:latin typeface="Times New Roman" pitchFamily="18" charset="0"/>
              </a:rPr>
              <a:t>p</a:t>
            </a:r>
          </a:p>
        </p:txBody>
      </p:sp>
      <p:sp>
        <p:nvSpPr>
          <p:cNvPr id="10311" name="Text Box 71"/>
          <p:cNvSpPr txBox="1">
            <a:spLocks noChangeArrowheads="1"/>
          </p:cNvSpPr>
          <p:nvPr/>
        </p:nvSpPr>
        <p:spPr bwMode="auto">
          <a:xfrm rot="-841708">
            <a:off x="4330452" y="5480050"/>
            <a:ext cx="1368425" cy="396875"/>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S</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 = </a:t>
            </a:r>
            <a:r>
              <a:rPr kumimoji="0" lang="en-US" altLang="zh-TW" sz="2000" i="1">
                <a:effectLst>
                  <a:outerShdw blurRad="38100" dist="38100" dir="2700000" algn="tl">
                    <a:srgbClr val="000000"/>
                  </a:outerShdw>
                </a:effectLst>
                <a:latin typeface="Times New Roman" pitchFamily="18" charset="0"/>
              </a:rPr>
              <a:t>p</a:t>
            </a:r>
          </a:p>
        </p:txBody>
      </p:sp>
      <p:sp>
        <p:nvSpPr>
          <p:cNvPr id="10312" name="Text Box 72"/>
          <p:cNvSpPr txBox="1">
            <a:spLocks noChangeArrowheads="1"/>
          </p:cNvSpPr>
          <p:nvPr/>
        </p:nvSpPr>
        <p:spPr bwMode="auto">
          <a:xfrm rot="910364">
            <a:off x="4216205" y="2518522"/>
            <a:ext cx="1584325" cy="457200"/>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400" i="1" dirty="0">
                <a:effectLst>
                  <a:outerShdw blurRad="38100" dist="38100" dir="2700000" algn="tl">
                    <a:srgbClr val="000000"/>
                  </a:outerShdw>
                </a:effectLst>
                <a:latin typeface="Times New Roman" pitchFamily="18" charset="0"/>
              </a:rPr>
              <a:t>P</a:t>
            </a:r>
            <a:r>
              <a:rPr kumimoji="0" lang="en-US" altLang="zh-TW" sz="2400" dirty="0">
                <a:effectLst>
                  <a:outerShdw blurRad="38100" dist="38100" dir="2700000" algn="tl">
                    <a:srgbClr val="000000"/>
                  </a:outerShdw>
                </a:effectLst>
              </a:rPr>
              <a:t>(</a:t>
            </a:r>
            <a:r>
              <a:rPr kumimoji="0" lang="en-US" altLang="zh-TW" sz="2400" i="1" dirty="0">
                <a:effectLst>
                  <a:outerShdw blurRad="38100" dist="38100" dir="2700000" algn="tl">
                    <a:srgbClr val="000000"/>
                  </a:outerShdw>
                </a:effectLst>
                <a:latin typeface="Times New Roman" pitchFamily="18" charset="0"/>
              </a:rPr>
              <a:t>F</a:t>
            </a:r>
            <a:r>
              <a:rPr kumimoji="0" lang="en-US" altLang="zh-TW" sz="2400" i="1" baseline="-25000" dirty="0">
                <a:effectLst>
                  <a:outerShdw blurRad="38100" dist="38100" dir="2700000" algn="tl">
                    <a:srgbClr val="000000"/>
                  </a:outerShdw>
                </a:effectLst>
                <a:latin typeface="Times New Roman" pitchFamily="18" charset="0"/>
              </a:rPr>
              <a:t>3</a:t>
            </a:r>
            <a:r>
              <a:rPr kumimoji="0" lang="en-US" altLang="zh-TW" sz="2400" dirty="0">
                <a:effectLst>
                  <a:outerShdw blurRad="38100" dist="38100" dir="2700000" algn="tl">
                    <a:srgbClr val="000000"/>
                  </a:outerShdw>
                </a:effectLst>
              </a:rPr>
              <a:t>)=1-</a:t>
            </a:r>
            <a:r>
              <a:rPr kumimoji="0" lang="en-US" altLang="zh-TW" sz="2400" i="1" dirty="0">
                <a:effectLst>
                  <a:outerShdw blurRad="38100" dist="38100" dir="2700000" algn="tl">
                    <a:srgbClr val="000000"/>
                  </a:outerShdw>
                </a:effectLst>
                <a:latin typeface="Times New Roman" pitchFamily="18" charset="0"/>
              </a:rPr>
              <a:t>p</a:t>
            </a:r>
          </a:p>
        </p:txBody>
      </p:sp>
      <p:sp>
        <p:nvSpPr>
          <p:cNvPr id="10313" name="Text Box 73"/>
          <p:cNvSpPr txBox="1">
            <a:spLocks noChangeArrowheads="1"/>
          </p:cNvSpPr>
          <p:nvPr/>
        </p:nvSpPr>
        <p:spPr bwMode="auto">
          <a:xfrm rot="838947">
            <a:off x="4387602" y="3736975"/>
            <a:ext cx="1439862" cy="396875"/>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)=1-</a:t>
            </a:r>
            <a:r>
              <a:rPr kumimoji="0" lang="en-US" altLang="zh-TW" sz="2000" i="1">
                <a:effectLst>
                  <a:outerShdw blurRad="38100" dist="38100" dir="2700000" algn="tl">
                    <a:srgbClr val="000000"/>
                  </a:outerShdw>
                </a:effectLst>
                <a:latin typeface="Times New Roman" pitchFamily="18" charset="0"/>
              </a:rPr>
              <a:t>p</a:t>
            </a:r>
          </a:p>
        </p:txBody>
      </p:sp>
      <p:sp>
        <p:nvSpPr>
          <p:cNvPr id="10314" name="Text Box 74"/>
          <p:cNvSpPr txBox="1">
            <a:spLocks noChangeArrowheads="1"/>
          </p:cNvSpPr>
          <p:nvPr/>
        </p:nvSpPr>
        <p:spPr bwMode="auto">
          <a:xfrm rot="571407">
            <a:off x="4387602" y="5102225"/>
            <a:ext cx="1368425" cy="396875"/>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)=1-</a:t>
            </a:r>
            <a:r>
              <a:rPr kumimoji="0" lang="en-US" altLang="zh-TW" sz="2000" i="1">
                <a:effectLst>
                  <a:outerShdw blurRad="38100" dist="38100" dir="2700000" algn="tl">
                    <a:srgbClr val="000000"/>
                  </a:outerShdw>
                </a:effectLst>
                <a:latin typeface="Times New Roman" pitchFamily="18" charset="0"/>
              </a:rPr>
              <a:t>p</a:t>
            </a:r>
          </a:p>
        </p:txBody>
      </p:sp>
      <p:sp>
        <p:nvSpPr>
          <p:cNvPr id="10315" name="Text Box 75"/>
          <p:cNvSpPr txBox="1">
            <a:spLocks noChangeArrowheads="1"/>
          </p:cNvSpPr>
          <p:nvPr/>
        </p:nvSpPr>
        <p:spPr bwMode="auto">
          <a:xfrm rot="981974">
            <a:off x="4386014" y="6264275"/>
            <a:ext cx="1439863" cy="396875"/>
          </a:xfrm>
          <a:prstGeom prst="rect">
            <a:avLst/>
          </a:prstGeom>
          <a:solidFill>
            <a:schemeClr val="bg1"/>
          </a:solidFill>
          <a:ln w="28575">
            <a:noFill/>
            <a:miter lim="800000"/>
            <a:headEnd/>
            <a:tailEnd/>
          </a:ln>
          <a:effectLst/>
        </p:spPr>
        <p:txBody>
          <a:bodyPr anchor="ctr">
            <a:spAutoFit/>
          </a:bodyPr>
          <a:lstStyle/>
          <a:p>
            <a:pPr algn="ctr" eaLnBrk="0" hangingPunct="0"/>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F</a:t>
            </a:r>
            <a:r>
              <a:rPr kumimoji="0" lang="en-US" altLang="zh-TW" sz="2000" i="1" baseline="-25000">
                <a:effectLst>
                  <a:outerShdw blurRad="38100" dist="38100" dir="2700000" algn="tl">
                    <a:srgbClr val="000000"/>
                  </a:outerShdw>
                </a:effectLst>
                <a:latin typeface="Times New Roman" pitchFamily="18" charset="0"/>
              </a:rPr>
              <a:t>3</a:t>
            </a:r>
            <a:r>
              <a:rPr kumimoji="0" lang="en-US" altLang="zh-TW" sz="2000">
                <a:effectLst>
                  <a:outerShdw blurRad="38100" dist="38100" dir="2700000" algn="tl">
                    <a:srgbClr val="000000"/>
                  </a:outerShdw>
                </a:effectLst>
              </a:rPr>
              <a:t>)=1-</a:t>
            </a:r>
            <a:r>
              <a:rPr kumimoji="0" lang="en-US" altLang="zh-TW" sz="2000" i="1">
                <a:effectLst>
                  <a:outerShdw blurRad="38100" dist="38100" dir="2700000" algn="tl">
                    <a:srgbClr val="000000"/>
                  </a:outerShdw>
                </a:effectLst>
                <a:latin typeface="Times New Roman" pitchFamily="18" charset="0"/>
              </a:rPr>
              <a:t>p</a:t>
            </a:r>
          </a:p>
        </p:txBody>
      </p:sp>
      <p:grpSp>
        <p:nvGrpSpPr>
          <p:cNvPr id="10317" name="Group 77"/>
          <p:cNvGrpSpPr>
            <a:grpSpLocks/>
          </p:cNvGrpSpPr>
          <p:nvPr/>
        </p:nvGrpSpPr>
        <p:grpSpPr bwMode="auto">
          <a:xfrm>
            <a:off x="1339602" y="3871913"/>
            <a:ext cx="1749425" cy="762000"/>
            <a:chOff x="26" y="1104"/>
            <a:chExt cx="1102" cy="480"/>
          </a:xfrm>
        </p:grpSpPr>
        <p:sp>
          <p:nvSpPr>
            <p:cNvPr id="10318" name="Text Box 78"/>
            <p:cNvSpPr txBox="1">
              <a:spLocks noChangeArrowheads="1"/>
            </p:cNvSpPr>
            <p:nvPr/>
          </p:nvSpPr>
          <p:spPr bwMode="auto">
            <a:xfrm>
              <a:off x="26" y="1142"/>
              <a:ext cx="1102" cy="404"/>
            </a:xfrm>
            <a:prstGeom prst="rect">
              <a:avLst/>
            </a:prstGeom>
            <a:noFill/>
            <a:ln w="28575">
              <a:noFill/>
              <a:miter lim="800000"/>
              <a:headEnd/>
              <a:tailEnd/>
            </a:ln>
            <a:effectLst>
              <a:outerShdw dist="35921" dir="2700000" algn="ctr" rotWithShape="0">
                <a:srgbClr val="000000"/>
              </a:outerShdw>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S</a:t>
              </a:r>
              <a:r>
                <a:rPr kumimoji="0" lang="en-US" altLang="zh-TW" sz="3600" i="1" baseline="-25000">
                  <a:effectLst>
                    <a:outerShdw blurRad="38100" dist="38100" dir="2700000" algn="tl">
                      <a:srgbClr val="000000"/>
                    </a:outerShdw>
                  </a:effectLst>
                  <a:latin typeface="Times New Roman" pitchFamily="18" charset="0"/>
                </a:rPr>
                <a:t>2</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S</a:t>
              </a:r>
              <a:r>
                <a:rPr kumimoji="0" lang="en-US" altLang="zh-TW" sz="3600" i="1" baseline="-25000">
                  <a:effectLst>
                    <a:outerShdw blurRad="38100" dist="38100" dir="2700000" algn="tl">
                      <a:srgbClr val="000000"/>
                    </a:outerShdw>
                  </a:effectLst>
                  <a:latin typeface="Times New Roman" pitchFamily="18" charset="0"/>
                </a:rPr>
                <a:t>1</a:t>
              </a:r>
              <a:r>
                <a:rPr kumimoji="0" lang="en-US" altLang="zh-TW" sz="3600">
                  <a:effectLst>
                    <a:outerShdw blurRad="38100" dist="38100" dir="2700000" algn="tl">
                      <a:srgbClr val="000000"/>
                    </a:outerShdw>
                  </a:effectLst>
                </a:rPr>
                <a:t>)</a:t>
              </a:r>
            </a:p>
          </p:txBody>
        </p:sp>
        <p:sp>
          <p:nvSpPr>
            <p:cNvPr id="10319" name="Line 79"/>
            <p:cNvSpPr>
              <a:spLocks noChangeShapeType="1"/>
            </p:cNvSpPr>
            <p:nvPr/>
          </p:nvSpPr>
          <p:spPr bwMode="auto">
            <a:xfrm>
              <a:off x="288" y="1104"/>
              <a:ext cx="624" cy="480"/>
            </a:xfrm>
            <a:prstGeom prst="line">
              <a:avLst/>
            </a:prstGeom>
            <a:noFill/>
            <a:ln w="28575">
              <a:solidFill>
                <a:schemeClr val="folHlink"/>
              </a:solidFill>
              <a:round/>
              <a:headEnd/>
              <a:tailEnd/>
            </a:ln>
            <a:effectLst>
              <a:outerShdw dist="35921" dir="2700000" algn="ctr" rotWithShape="0">
                <a:srgbClr val="000000"/>
              </a:outerShdw>
            </a:effectLst>
          </p:spPr>
          <p:txBody>
            <a:bodyPr wrap="none" anchor="ctr"/>
            <a:lstStyle/>
            <a:p>
              <a:endParaRPr lang="zh-TW" altLang="en-US"/>
            </a:p>
          </p:txBody>
        </p:sp>
        <p:sp>
          <p:nvSpPr>
            <p:cNvPr id="10320" name="Line 80"/>
            <p:cNvSpPr>
              <a:spLocks noChangeShapeType="1"/>
            </p:cNvSpPr>
            <p:nvPr/>
          </p:nvSpPr>
          <p:spPr bwMode="auto">
            <a:xfrm flipH="1">
              <a:off x="288" y="1104"/>
              <a:ext cx="624" cy="480"/>
            </a:xfrm>
            <a:prstGeom prst="line">
              <a:avLst/>
            </a:prstGeom>
            <a:noFill/>
            <a:ln w="28575">
              <a:solidFill>
                <a:schemeClr val="folHlink"/>
              </a:solidFill>
              <a:round/>
              <a:headEnd/>
              <a:tailEnd/>
            </a:ln>
            <a:effectLst>
              <a:outerShdw dist="35921" dir="2700000" algn="ctr" rotWithShape="0">
                <a:srgbClr val="000000"/>
              </a:outerShdw>
            </a:effectLst>
          </p:spPr>
          <p:txBody>
            <a:bodyPr wrap="none" anchor="ctr"/>
            <a:lstStyle/>
            <a:p>
              <a:endParaRPr lang="zh-TW" altLang="en-US"/>
            </a:p>
          </p:txBody>
        </p:sp>
      </p:grpSp>
      <p:sp>
        <p:nvSpPr>
          <p:cNvPr id="10321" name="Rectangle 81"/>
          <p:cNvSpPr>
            <a:spLocks noGrp="1" noChangeArrowheads="1"/>
          </p:cNvSpPr>
          <p:nvPr>
            <p:ph type="title"/>
          </p:nvPr>
        </p:nvSpPr>
        <p:spPr>
          <a:xfrm>
            <a:off x="107950" y="292224"/>
            <a:ext cx="8928100" cy="90452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Binomial Distribution Tree </a:t>
            </a:r>
          </a:p>
        </p:txBody>
      </p:sp>
      <p:sp>
        <p:nvSpPr>
          <p:cNvPr id="10322" name="Text Box 82"/>
          <p:cNvSpPr txBox="1">
            <a:spLocks noChangeArrowheads="1"/>
          </p:cNvSpPr>
          <p:nvPr/>
        </p:nvSpPr>
        <p:spPr bwMode="auto">
          <a:xfrm>
            <a:off x="185713" y="2492896"/>
            <a:ext cx="1577975" cy="531812"/>
          </a:xfrm>
          <a:prstGeom prst="rect">
            <a:avLst/>
          </a:prstGeom>
          <a:solidFill>
            <a:srgbClr val="000066"/>
          </a:solidFill>
          <a:ln w="12700">
            <a:solidFill>
              <a:schemeClr val="tx1"/>
            </a:solidFill>
            <a:miter lim="800000"/>
            <a:headEnd/>
            <a:tailEnd/>
          </a:ln>
          <a:effectLst>
            <a:outerShdw dist="35921" dir="2700000" algn="ctr" rotWithShape="0">
              <a:srgbClr val="000000"/>
            </a:outerShdw>
          </a:effectLst>
        </p:spPr>
        <p:txBody>
          <a:bodyPr wrap="none">
            <a:spAutoFit/>
          </a:bodyPr>
          <a:lstStyle/>
          <a:p>
            <a:r>
              <a:rPr lang="en-US" altLang="zh-TW" sz="2800">
                <a:effectLst>
                  <a:outerShdw blurRad="38100" dist="38100" dir="2700000" algn="tl">
                    <a:srgbClr val="000000"/>
                  </a:outerShdw>
                </a:effectLst>
              </a:rPr>
              <a:t>First trial</a:t>
            </a:r>
          </a:p>
        </p:txBody>
      </p:sp>
      <p:sp>
        <p:nvSpPr>
          <p:cNvPr id="10323" name="Text Box 83"/>
          <p:cNvSpPr txBox="1">
            <a:spLocks noChangeArrowheads="1"/>
          </p:cNvSpPr>
          <p:nvPr/>
        </p:nvSpPr>
        <p:spPr bwMode="auto">
          <a:xfrm>
            <a:off x="1799977" y="1484313"/>
            <a:ext cx="2043112" cy="531812"/>
          </a:xfrm>
          <a:prstGeom prst="rect">
            <a:avLst/>
          </a:prstGeom>
          <a:solidFill>
            <a:srgbClr val="000066"/>
          </a:solidFill>
          <a:ln w="12700">
            <a:solidFill>
              <a:schemeClr val="tx1"/>
            </a:solidFill>
            <a:miter lim="800000"/>
            <a:headEnd/>
            <a:tailEnd/>
          </a:ln>
          <a:effectLst>
            <a:outerShdw dist="35921" dir="2700000" algn="ctr" rotWithShape="0">
              <a:srgbClr val="000000"/>
            </a:outerShdw>
          </a:effectLst>
        </p:spPr>
        <p:txBody>
          <a:bodyPr wrap="none">
            <a:spAutoFit/>
          </a:bodyPr>
          <a:lstStyle/>
          <a:p>
            <a:r>
              <a:rPr lang="en-US" altLang="zh-TW" sz="2800">
                <a:effectLst>
                  <a:outerShdw blurRad="38100" dist="38100" dir="2700000" algn="tl">
                    <a:srgbClr val="000000"/>
                  </a:outerShdw>
                </a:effectLst>
              </a:rPr>
              <a:t>Second trial</a:t>
            </a:r>
          </a:p>
        </p:txBody>
      </p:sp>
      <p:sp>
        <p:nvSpPr>
          <p:cNvPr id="10324" name="Text Box 84"/>
          <p:cNvSpPr txBox="1">
            <a:spLocks noChangeArrowheads="1"/>
          </p:cNvSpPr>
          <p:nvPr/>
        </p:nvSpPr>
        <p:spPr bwMode="auto">
          <a:xfrm>
            <a:off x="4252664" y="1119188"/>
            <a:ext cx="1717675" cy="531812"/>
          </a:xfrm>
          <a:prstGeom prst="rect">
            <a:avLst/>
          </a:prstGeom>
          <a:solidFill>
            <a:srgbClr val="000066"/>
          </a:solidFill>
          <a:ln w="12700">
            <a:solidFill>
              <a:schemeClr val="tx1"/>
            </a:solidFill>
            <a:miter lim="800000"/>
            <a:headEnd/>
            <a:tailEnd/>
          </a:ln>
          <a:effectLst/>
        </p:spPr>
        <p:txBody>
          <a:bodyPr wrap="none">
            <a:spAutoFit/>
          </a:bodyPr>
          <a:lstStyle/>
          <a:p>
            <a:r>
              <a:rPr lang="en-US" altLang="zh-TW" sz="2800">
                <a:effectLst>
                  <a:outerShdw blurRad="38100" dist="38100" dir="2700000" algn="tl">
                    <a:srgbClr val="000000"/>
                  </a:outerShdw>
                </a:effectLst>
              </a:rPr>
              <a:t>Third trial</a:t>
            </a:r>
          </a:p>
        </p:txBody>
      </p:sp>
    </p:spTree>
    <p:extLst>
      <p:ext uri="{BB962C8B-B14F-4D97-AF65-F5344CB8AC3E}">
        <p14:creationId xmlns:p14="http://schemas.microsoft.com/office/powerpoint/2010/main" val="159384036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322"/>
                                        </p:tgtEl>
                                        <p:attrNameLst>
                                          <p:attrName>style.visibility</p:attrName>
                                        </p:attrNameLst>
                                      </p:cBhvr>
                                      <p:to>
                                        <p:strVal val="visible"/>
                                      </p:to>
                                    </p:set>
                                    <p:animEffect transition="in" filter="dissolve">
                                      <p:cBhvr>
                                        <p:cTn id="7" dur="500"/>
                                        <p:tgtEl>
                                          <p:spTgt spid="103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77"/>
                                        </p:tgtEl>
                                        <p:attrNameLst>
                                          <p:attrName>style.visibility</p:attrName>
                                        </p:attrNameLst>
                                      </p:cBhvr>
                                      <p:to>
                                        <p:strVal val="visible"/>
                                      </p:to>
                                    </p:set>
                                    <p:animEffect transition="in" filter="wipe(left)">
                                      <p:cBhvr>
                                        <p:cTn id="11" dur="500"/>
                                        <p:tgtEl>
                                          <p:spTgt spid="1027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290"/>
                                        </p:tgtEl>
                                        <p:attrNameLst>
                                          <p:attrName>style.visibility</p:attrName>
                                        </p:attrNameLst>
                                      </p:cBhvr>
                                      <p:to>
                                        <p:strVal val="visible"/>
                                      </p:to>
                                    </p:set>
                                    <p:animEffect transition="in" filter="dissolve">
                                      <p:cBhvr>
                                        <p:cTn id="15" dur="500"/>
                                        <p:tgtEl>
                                          <p:spTgt spid="10290"/>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292"/>
                                        </p:tgtEl>
                                        <p:attrNameLst>
                                          <p:attrName>style.visibility</p:attrName>
                                        </p:attrNameLst>
                                      </p:cBhvr>
                                      <p:to>
                                        <p:strVal val="visible"/>
                                      </p:to>
                                    </p:set>
                                    <p:animEffect transition="in" filter="dissolve">
                                      <p:cBhvr>
                                        <p:cTn id="19" dur="500"/>
                                        <p:tgtEl>
                                          <p:spTgt spid="10292"/>
                                        </p:tgtEl>
                                      </p:cBhvr>
                                    </p:animEffect>
                                  </p:childTnLst>
                                </p:cTn>
                              </p:par>
                            </p:childTnLst>
                          </p:cTn>
                        </p:par>
                        <p:par>
                          <p:cTn id="20" fill="hold">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10256"/>
                                        </p:tgtEl>
                                        <p:attrNameLst>
                                          <p:attrName>style.visibility</p:attrName>
                                        </p:attrNameLst>
                                      </p:cBhvr>
                                      <p:to>
                                        <p:strVal val="visible"/>
                                      </p:to>
                                    </p:set>
                                    <p:animEffect transition="in" filter="box(out)">
                                      <p:cBhvr>
                                        <p:cTn id="23" dur="500"/>
                                        <p:tgtEl>
                                          <p:spTgt spid="10256"/>
                                        </p:tgtEl>
                                      </p:cBhvr>
                                    </p:animEffect>
                                  </p:childTnLst>
                                </p:cTn>
                              </p:par>
                            </p:childTnLst>
                          </p:cTn>
                        </p:par>
                        <p:par>
                          <p:cTn id="24" fill="hold">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10266"/>
                                        </p:tgtEl>
                                        <p:attrNameLst>
                                          <p:attrName>style.visibility</p:attrName>
                                        </p:attrNameLst>
                                      </p:cBhvr>
                                      <p:to>
                                        <p:strVal val="visible"/>
                                      </p:to>
                                    </p:set>
                                    <p:animEffect transition="in" filter="box(out)">
                                      <p:cBhvr>
                                        <p:cTn id="27" dur="500"/>
                                        <p:tgtEl>
                                          <p:spTgt spid="1026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323"/>
                                        </p:tgtEl>
                                        <p:attrNameLst>
                                          <p:attrName>style.visibility</p:attrName>
                                        </p:attrNameLst>
                                      </p:cBhvr>
                                      <p:to>
                                        <p:strVal val="visible"/>
                                      </p:to>
                                    </p:set>
                                    <p:animEffect transition="in" filter="dissolve">
                                      <p:cBhvr>
                                        <p:cTn id="32" dur="500"/>
                                        <p:tgtEl>
                                          <p:spTgt spid="10323"/>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270"/>
                                        </p:tgtEl>
                                        <p:attrNameLst>
                                          <p:attrName>style.visibility</p:attrName>
                                        </p:attrNameLst>
                                      </p:cBhvr>
                                      <p:to>
                                        <p:strVal val="visible"/>
                                      </p:to>
                                    </p:set>
                                    <p:animEffect transition="in" filter="wipe(left)">
                                      <p:cBhvr>
                                        <p:cTn id="36" dur="500"/>
                                        <p:tgtEl>
                                          <p:spTgt spid="10270"/>
                                        </p:tgtEl>
                                      </p:cBhvr>
                                    </p:animEffect>
                                  </p:childTnLst>
                                </p:cTn>
                              </p:par>
                            </p:childTnLst>
                          </p:cTn>
                        </p:par>
                        <p:par>
                          <p:cTn id="37" fill="hold">
                            <p:stCondLst>
                              <p:cond delay="1000"/>
                            </p:stCondLst>
                            <p:childTnLst>
                              <p:par>
                                <p:cTn id="38" presetID="4" presetClass="entr" presetSubtype="32" fill="hold" grpId="0" nodeType="afterEffect">
                                  <p:stCondLst>
                                    <p:cond delay="0"/>
                                  </p:stCondLst>
                                  <p:childTnLst>
                                    <p:set>
                                      <p:cBhvr>
                                        <p:cTn id="39" dur="1" fill="hold">
                                          <p:stCondLst>
                                            <p:cond delay="0"/>
                                          </p:stCondLst>
                                        </p:cTn>
                                        <p:tgtEl>
                                          <p:spTgt spid="10257"/>
                                        </p:tgtEl>
                                        <p:attrNameLst>
                                          <p:attrName>style.visibility</p:attrName>
                                        </p:attrNameLst>
                                      </p:cBhvr>
                                      <p:to>
                                        <p:strVal val="visible"/>
                                      </p:to>
                                    </p:set>
                                    <p:animEffect transition="in" filter="box(out)">
                                      <p:cBhvr>
                                        <p:cTn id="40" dur="500"/>
                                        <p:tgtEl>
                                          <p:spTgt spid="10257"/>
                                        </p:tgtEl>
                                      </p:cBhvr>
                                    </p:animEffect>
                                  </p:childTnLst>
                                </p:cTn>
                              </p:par>
                            </p:childTnLst>
                          </p:cTn>
                        </p:par>
                        <p:par>
                          <p:cTn id="41" fill="hold">
                            <p:stCondLst>
                              <p:cond delay="1500"/>
                            </p:stCondLst>
                            <p:childTnLst>
                              <p:par>
                                <p:cTn id="42" presetID="4" presetClass="entr" presetSubtype="32" fill="hold" grpId="0" nodeType="afterEffect">
                                  <p:stCondLst>
                                    <p:cond delay="0"/>
                                  </p:stCondLst>
                                  <p:childTnLst>
                                    <p:set>
                                      <p:cBhvr>
                                        <p:cTn id="43" dur="1" fill="hold">
                                          <p:stCondLst>
                                            <p:cond delay="0"/>
                                          </p:stCondLst>
                                        </p:cTn>
                                        <p:tgtEl>
                                          <p:spTgt spid="10263"/>
                                        </p:tgtEl>
                                        <p:attrNameLst>
                                          <p:attrName>style.visibility</p:attrName>
                                        </p:attrNameLst>
                                      </p:cBhvr>
                                      <p:to>
                                        <p:strVal val="visible"/>
                                      </p:to>
                                    </p:set>
                                    <p:animEffect transition="in" filter="box(out)">
                                      <p:cBhvr>
                                        <p:cTn id="44" dur="500"/>
                                        <p:tgtEl>
                                          <p:spTgt spid="10263"/>
                                        </p:tgtEl>
                                      </p:cBhvr>
                                    </p:animEffect>
                                  </p:childTnLst>
                                </p:cTn>
                              </p:par>
                            </p:childTnLst>
                          </p:cTn>
                        </p:par>
                        <p:par>
                          <p:cTn id="45" fill="hold">
                            <p:stCondLst>
                              <p:cond delay="2000"/>
                            </p:stCondLst>
                            <p:childTnLst>
                              <p:par>
                                <p:cTn id="46" presetID="4" presetClass="entr" presetSubtype="32" fill="hold" grpId="0" nodeType="afterEffect">
                                  <p:stCondLst>
                                    <p:cond delay="0"/>
                                  </p:stCondLst>
                                  <p:childTnLst>
                                    <p:set>
                                      <p:cBhvr>
                                        <p:cTn id="47" dur="1" fill="hold">
                                          <p:stCondLst>
                                            <p:cond delay="0"/>
                                          </p:stCondLst>
                                        </p:cTn>
                                        <p:tgtEl>
                                          <p:spTgt spid="10260"/>
                                        </p:tgtEl>
                                        <p:attrNameLst>
                                          <p:attrName>style.visibility</p:attrName>
                                        </p:attrNameLst>
                                      </p:cBhvr>
                                      <p:to>
                                        <p:strVal val="visible"/>
                                      </p:to>
                                    </p:set>
                                    <p:animEffect transition="in" filter="box(out)">
                                      <p:cBhvr>
                                        <p:cTn id="48" dur="500"/>
                                        <p:tgtEl>
                                          <p:spTgt spid="10260"/>
                                        </p:tgtEl>
                                      </p:cBhvr>
                                    </p:animEffect>
                                  </p:childTnLst>
                                </p:cTn>
                              </p:par>
                            </p:childTnLst>
                          </p:cTn>
                        </p:par>
                        <p:par>
                          <p:cTn id="49" fill="hold">
                            <p:stCondLst>
                              <p:cond delay="2500"/>
                            </p:stCondLst>
                            <p:childTnLst>
                              <p:par>
                                <p:cTn id="50" presetID="4" presetClass="entr" presetSubtype="32" fill="hold" grpId="0" nodeType="afterEffect">
                                  <p:stCondLst>
                                    <p:cond delay="0"/>
                                  </p:stCondLst>
                                  <p:childTnLst>
                                    <p:set>
                                      <p:cBhvr>
                                        <p:cTn id="51" dur="1" fill="hold">
                                          <p:stCondLst>
                                            <p:cond delay="0"/>
                                          </p:stCondLst>
                                        </p:cTn>
                                        <p:tgtEl>
                                          <p:spTgt spid="10267"/>
                                        </p:tgtEl>
                                        <p:attrNameLst>
                                          <p:attrName>style.visibility</p:attrName>
                                        </p:attrNameLst>
                                      </p:cBhvr>
                                      <p:to>
                                        <p:strVal val="visible"/>
                                      </p:to>
                                    </p:set>
                                    <p:animEffect transition="in" filter="box(out)">
                                      <p:cBhvr>
                                        <p:cTn id="52" dur="500"/>
                                        <p:tgtEl>
                                          <p:spTgt spid="10267"/>
                                        </p:tgtEl>
                                      </p:cBhvr>
                                    </p:animEffect>
                                  </p:childTnLst>
                                </p:cTn>
                              </p:par>
                            </p:childTnLst>
                          </p:cTn>
                        </p:par>
                        <p:par>
                          <p:cTn id="53" fill="hold">
                            <p:stCondLst>
                              <p:cond delay="3000"/>
                            </p:stCondLst>
                            <p:childTnLst>
                              <p:par>
                                <p:cTn id="54" presetID="9" presetClass="entr" presetSubtype="0" fill="hold" grpId="0" nodeType="afterEffect">
                                  <p:stCondLst>
                                    <p:cond delay="0"/>
                                  </p:stCondLst>
                                  <p:childTnLst>
                                    <p:set>
                                      <p:cBhvr>
                                        <p:cTn id="55" dur="1" fill="hold">
                                          <p:stCondLst>
                                            <p:cond delay="0"/>
                                          </p:stCondLst>
                                        </p:cTn>
                                        <p:tgtEl>
                                          <p:spTgt spid="10291"/>
                                        </p:tgtEl>
                                        <p:attrNameLst>
                                          <p:attrName>style.visibility</p:attrName>
                                        </p:attrNameLst>
                                      </p:cBhvr>
                                      <p:to>
                                        <p:strVal val="visible"/>
                                      </p:to>
                                    </p:set>
                                    <p:animEffect transition="in" filter="dissolve">
                                      <p:cBhvr>
                                        <p:cTn id="56" dur="500"/>
                                        <p:tgtEl>
                                          <p:spTgt spid="10291"/>
                                        </p:tgtEl>
                                      </p:cBhvr>
                                    </p:animEffect>
                                  </p:childTnLst>
                                </p:cTn>
                              </p:par>
                            </p:childTnLst>
                          </p:cTn>
                        </p:par>
                        <p:par>
                          <p:cTn id="57" fill="hold">
                            <p:stCondLst>
                              <p:cond delay="3500"/>
                            </p:stCondLst>
                            <p:childTnLst>
                              <p:par>
                                <p:cTn id="58" presetID="9" presetClass="entr" presetSubtype="0" fill="hold" grpId="0" nodeType="afterEffect">
                                  <p:stCondLst>
                                    <p:cond delay="0"/>
                                  </p:stCondLst>
                                  <p:childTnLst>
                                    <p:set>
                                      <p:cBhvr>
                                        <p:cTn id="59" dur="1" fill="hold">
                                          <p:stCondLst>
                                            <p:cond delay="0"/>
                                          </p:stCondLst>
                                        </p:cTn>
                                        <p:tgtEl>
                                          <p:spTgt spid="10293"/>
                                        </p:tgtEl>
                                        <p:attrNameLst>
                                          <p:attrName>style.visibility</p:attrName>
                                        </p:attrNameLst>
                                      </p:cBhvr>
                                      <p:to>
                                        <p:strVal val="visible"/>
                                      </p:to>
                                    </p:set>
                                    <p:animEffect transition="in" filter="dissolve">
                                      <p:cBhvr>
                                        <p:cTn id="60" dur="500"/>
                                        <p:tgtEl>
                                          <p:spTgt spid="10293"/>
                                        </p:tgtEl>
                                      </p:cBhvr>
                                    </p:animEffect>
                                  </p:childTnLst>
                                </p:cTn>
                              </p:par>
                            </p:childTnLst>
                          </p:cTn>
                        </p:par>
                        <p:par>
                          <p:cTn id="61" fill="hold">
                            <p:stCondLst>
                              <p:cond delay="4000"/>
                            </p:stCondLst>
                            <p:childTnLst>
                              <p:par>
                                <p:cTn id="62" presetID="9" presetClass="entr" presetSubtype="0" fill="hold" grpId="0" nodeType="afterEffect">
                                  <p:stCondLst>
                                    <p:cond delay="0"/>
                                  </p:stCondLst>
                                  <p:childTnLst>
                                    <p:set>
                                      <p:cBhvr>
                                        <p:cTn id="63" dur="1" fill="hold">
                                          <p:stCondLst>
                                            <p:cond delay="0"/>
                                          </p:stCondLst>
                                        </p:cTn>
                                        <p:tgtEl>
                                          <p:spTgt spid="10294"/>
                                        </p:tgtEl>
                                        <p:attrNameLst>
                                          <p:attrName>style.visibility</p:attrName>
                                        </p:attrNameLst>
                                      </p:cBhvr>
                                      <p:to>
                                        <p:strVal val="visible"/>
                                      </p:to>
                                    </p:set>
                                    <p:animEffect transition="in" filter="dissolve">
                                      <p:cBhvr>
                                        <p:cTn id="64" dur="500"/>
                                        <p:tgtEl>
                                          <p:spTgt spid="10294"/>
                                        </p:tgtEl>
                                      </p:cBhvr>
                                    </p:animEffect>
                                  </p:childTnLst>
                                </p:cTn>
                              </p:par>
                            </p:childTnLst>
                          </p:cTn>
                        </p:par>
                        <p:par>
                          <p:cTn id="65" fill="hold">
                            <p:stCondLst>
                              <p:cond delay="4500"/>
                            </p:stCondLst>
                            <p:childTnLst>
                              <p:par>
                                <p:cTn id="66" presetID="9" presetClass="entr" presetSubtype="0" fill="hold" grpId="0" nodeType="afterEffect">
                                  <p:stCondLst>
                                    <p:cond delay="0"/>
                                  </p:stCondLst>
                                  <p:childTnLst>
                                    <p:set>
                                      <p:cBhvr>
                                        <p:cTn id="67" dur="1" fill="hold">
                                          <p:stCondLst>
                                            <p:cond delay="0"/>
                                          </p:stCondLst>
                                        </p:cTn>
                                        <p:tgtEl>
                                          <p:spTgt spid="10295"/>
                                        </p:tgtEl>
                                        <p:attrNameLst>
                                          <p:attrName>style.visibility</p:attrName>
                                        </p:attrNameLst>
                                      </p:cBhvr>
                                      <p:to>
                                        <p:strVal val="visible"/>
                                      </p:to>
                                    </p:set>
                                    <p:animEffect transition="in" filter="dissolve">
                                      <p:cBhvr>
                                        <p:cTn id="68" dur="500"/>
                                        <p:tgtEl>
                                          <p:spTgt spid="10295"/>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10317"/>
                                        </p:tgtEl>
                                        <p:attrNameLst>
                                          <p:attrName>style.visibility</p:attrName>
                                        </p:attrNameLst>
                                      </p:cBhvr>
                                      <p:to>
                                        <p:strVal val="visible"/>
                                      </p:to>
                                    </p:set>
                                    <p:animEffect transition="in" filter="dissolve">
                                      <p:cBhvr>
                                        <p:cTn id="73" dur="500"/>
                                        <p:tgtEl>
                                          <p:spTgt spid="10317"/>
                                        </p:tgtEl>
                                      </p:cBhvr>
                                    </p:animEffect>
                                  </p:childTnLst>
                                  <p:subTnLst>
                                    <p:set>
                                      <p:cBhvr override="childStyle">
                                        <p:cTn dur="1" fill="hold" display="0" masterRel="nextClick" afterEffect="1"/>
                                        <p:tgtEl>
                                          <p:spTgt spid="10317"/>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0296"/>
                                        </p:tgtEl>
                                        <p:attrNameLst>
                                          <p:attrName>style.visibility</p:attrName>
                                        </p:attrNameLst>
                                      </p:cBhvr>
                                      <p:to>
                                        <p:strVal val="visible"/>
                                      </p:to>
                                    </p:set>
                                    <p:animEffect transition="in" filter="box(out)">
                                      <p:cBhvr>
                                        <p:cTn id="78" dur="500"/>
                                        <p:tgtEl>
                                          <p:spTgt spid="10296"/>
                                        </p:tgtEl>
                                      </p:cBhvr>
                                    </p:animEffect>
                                  </p:childTnLst>
                                </p:cTn>
                              </p:par>
                            </p:childTnLst>
                          </p:cTn>
                        </p:par>
                        <p:par>
                          <p:cTn id="79" fill="hold">
                            <p:stCondLst>
                              <p:cond delay="500"/>
                            </p:stCondLst>
                            <p:childTnLst>
                              <p:par>
                                <p:cTn id="80" presetID="4" presetClass="entr" presetSubtype="32" fill="hold" grpId="0" nodeType="afterEffect">
                                  <p:stCondLst>
                                    <p:cond delay="0"/>
                                  </p:stCondLst>
                                  <p:childTnLst>
                                    <p:set>
                                      <p:cBhvr>
                                        <p:cTn id="81" dur="1" fill="hold">
                                          <p:stCondLst>
                                            <p:cond delay="0"/>
                                          </p:stCondLst>
                                        </p:cTn>
                                        <p:tgtEl>
                                          <p:spTgt spid="10297"/>
                                        </p:tgtEl>
                                        <p:attrNameLst>
                                          <p:attrName>style.visibility</p:attrName>
                                        </p:attrNameLst>
                                      </p:cBhvr>
                                      <p:to>
                                        <p:strVal val="visible"/>
                                      </p:to>
                                    </p:set>
                                    <p:animEffect transition="in" filter="box(out)">
                                      <p:cBhvr>
                                        <p:cTn id="82" dur="500"/>
                                        <p:tgtEl>
                                          <p:spTgt spid="10297"/>
                                        </p:tgtEl>
                                      </p:cBhvr>
                                    </p:animEffect>
                                  </p:childTnLst>
                                </p:cTn>
                              </p:par>
                            </p:childTnLst>
                          </p:cTn>
                        </p:par>
                        <p:par>
                          <p:cTn id="83" fill="hold">
                            <p:stCondLst>
                              <p:cond delay="1000"/>
                            </p:stCondLst>
                            <p:childTnLst>
                              <p:par>
                                <p:cTn id="84" presetID="4" presetClass="entr" presetSubtype="32" fill="hold" grpId="0" nodeType="afterEffect">
                                  <p:stCondLst>
                                    <p:cond delay="0"/>
                                  </p:stCondLst>
                                  <p:childTnLst>
                                    <p:set>
                                      <p:cBhvr>
                                        <p:cTn id="85" dur="1" fill="hold">
                                          <p:stCondLst>
                                            <p:cond delay="0"/>
                                          </p:stCondLst>
                                        </p:cTn>
                                        <p:tgtEl>
                                          <p:spTgt spid="10298"/>
                                        </p:tgtEl>
                                        <p:attrNameLst>
                                          <p:attrName>style.visibility</p:attrName>
                                        </p:attrNameLst>
                                      </p:cBhvr>
                                      <p:to>
                                        <p:strVal val="visible"/>
                                      </p:to>
                                    </p:set>
                                    <p:animEffect transition="in" filter="box(out)">
                                      <p:cBhvr>
                                        <p:cTn id="86" dur="500"/>
                                        <p:tgtEl>
                                          <p:spTgt spid="10298"/>
                                        </p:tgtEl>
                                      </p:cBhvr>
                                    </p:animEffect>
                                  </p:childTnLst>
                                </p:cTn>
                              </p:par>
                            </p:childTnLst>
                          </p:cTn>
                        </p:par>
                        <p:par>
                          <p:cTn id="87" fill="hold">
                            <p:stCondLst>
                              <p:cond delay="1500"/>
                            </p:stCondLst>
                            <p:childTnLst>
                              <p:par>
                                <p:cTn id="88" presetID="4" presetClass="entr" presetSubtype="32" fill="hold" grpId="0" nodeType="afterEffect">
                                  <p:stCondLst>
                                    <p:cond delay="0"/>
                                  </p:stCondLst>
                                  <p:childTnLst>
                                    <p:set>
                                      <p:cBhvr>
                                        <p:cTn id="89" dur="1" fill="hold">
                                          <p:stCondLst>
                                            <p:cond delay="0"/>
                                          </p:stCondLst>
                                        </p:cTn>
                                        <p:tgtEl>
                                          <p:spTgt spid="10299"/>
                                        </p:tgtEl>
                                        <p:attrNameLst>
                                          <p:attrName>style.visibility</p:attrName>
                                        </p:attrNameLst>
                                      </p:cBhvr>
                                      <p:to>
                                        <p:strVal val="visible"/>
                                      </p:to>
                                    </p:set>
                                    <p:animEffect transition="in" filter="box(out)">
                                      <p:cBhvr>
                                        <p:cTn id="90" dur="500"/>
                                        <p:tgtEl>
                                          <p:spTgt spid="10299"/>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10324"/>
                                        </p:tgtEl>
                                        <p:attrNameLst>
                                          <p:attrName>style.visibility</p:attrName>
                                        </p:attrNameLst>
                                      </p:cBhvr>
                                      <p:to>
                                        <p:strVal val="visible"/>
                                      </p:to>
                                    </p:set>
                                    <p:animEffect transition="in" filter="dissolve">
                                      <p:cBhvr>
                                        <p:cTn id="95" dur="500"/>
                                        <p:tgtEl>
                                          <p:spTgt spid="10324"/>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0242"/>
                                        </p:tgtEl>
                                        <p:attrNameLst>
                                          <p:attrName>style.visibility</p:attrName>
                                        </p:attrNameLst>
                                      </p:cBhvr>
                                      <p:to>
                                        <p:strVal val="visible"/>
                                      </p:to>
                                    </p:set>
                                    <p:animEffect transition="in" filter="wipe(left)">
                                      <p:cBhvr>
                                        <p:cTn id="99" dur="500"/>
                                        <p:tgtEl>
                                          <p:spTgt spid="10242"/>
                                        </p:tgtEl>
                                      </p:cBhvr>
                                    </p:animEffect>
                                  </p:childTnLst>
                                </p:cTn>
                              </p:par>
                            </p:childTnLst>
                          </p:cTn>
                        </p:par>
                        <p:par>
                          <p:cTn id="100" fill="hold">
                            <p:stCondLst>
                              <p:cond delay="1000"/>
                            </p:stCondLst>
                            <p:childTnLst>
                              <p:par>
                                <p:cTn id="101" presetID="4" presetClass="entr" presetSubtype="32" fill="hold" grpId="0" nodeType="afterEffect">
                                  <p:stCondLst>
                                    <p:cond delay="0"/>
                                  </p:stCondLst>
                                  <p:childTnLst>
                                    <p:set>
                                      <p:cBhvr>
                                        <p:cTn id="102" dur="1" fill="hold">
                                          <p:stCondLst>
                                            <p:cond delay="0"/>
                                          </p:stCondLst>
                                        </p:cTn>
                                        <p:tgtEl>
                                          <p:spTgt spid="10258"/>
                                        </p:tgtEl>
                                        <p:attrNameLst>
                                          <p:attrName>style.visibility</p:attrName>
                                        </p:attrNameLst>
                                      </p:cBhvr>
                                      <p:to>
                                        <p:strVal val="visible"/>
                                      </p:to>
                                    </p:set>
                                    <p:animEffect transition="in" filter="box(out)">
                                      <p:cBhvr>
                                        <p:cTn id="103" dur="500"/>
                                        <p:tgtEl>
                                          <p:spTgt spid="10258"/>
                                        </p:tgtEl>
                                      </p:cBhvr>
                                    </p:animEffect>
                                  </p:childTnLst>
                                </p:cTn>
                              </p:par>
                            </p:childTnLst>
                          </p:cTn>
                        </p:par>
                        <p:par>
                          <p:cTn id="104" fill="hold">
                            <p:stCondLst>
                              <p:cond delay="1500"/>
                            </p:stCondLst>
                            <p:childTnLst>
                              <p:par>
                                <p:cTn id="105" presetID="4" presetClass="entr" presetSubtype="32" fill="hold" grpId="0" nodeType="afterEffect">
                                  <p:stCondLst>
                                    <p:cond delay="0"/>
                                  </p:stCondLst>
                                  <p:childTnLst>
                                    <p:set>
                                      <p:cBhvr>
                                        <p:cTn id="106" dur="1" fill="hold">
                                          <p:stCondLst>
                                            <p:cond delay="0"/>
                                          </p:stCondLst>
                                        </p:cTn>
                                        <p:tgtEl>
                                          <p:spTgt spid="10259"/>
                                        </p:tgtEl>
                                        <p:attrNameLst>
                                          <p:attrName>style.visibility</p:attrName>
                                        </p:attrNameLst>
                                      </p:cBhvr>
                                      <p:to>
                                        <p:strVal val="visible"/>
                                      </p:to>
                                    </p:set>
                                    <p:animEffect transition="in" filter="box(out)">
                                      <p:cBhvr>
                                        <p:cTn id="107" dur="500"/>
                                        <p:tgtEl>
                                          <p:spTgt spid="10259"/>
                                        </p:tgtEl>
                                      </p:cBhvr>
                                    </p:animEffect>
                                  </p:childTnLst>
                                </p:cTn>
                              </p:par>
                            </p:childTnLst>
                          </p:cTn>
                        </p:par>
                        <p:par>
                          <p:cTn id="108" fill="hold">
                            <p:stCondLst>
                              <p:cond delay="2000"/>
                            </p:stCondLst>
                            <p:childTnLst>
                              <p:par>
                                <p:cTn id="109" presetID="4" presetClass="entr" presetSubtype="32" fill="hold" grpId="0" nodeType="afterEffect">
                                  <p:stCondLst>
                                    <p:cond delay="0"/>
                                  </p:stCondLst>
                                  <p:childTnLst>
                                    <p:set>
                                      <p:cBhvr>
                                        <p:cTn id="110" dur="1" fill="hold">
                                          <p:stCondLst>
                                            <p:cond delay="0"/>
                                          </p:stCondLst>
                                        </p:cTn>
                                        <p:tgtEl>
                                          <p:spTgt spid="10261"/>
                                        </p:tgtEl>
                                        <p:attrNameLst>
                                          <p:attrName>style.visibility</p:attrName>
                                        </p:attrNameLst>
                                      </p:cBhvr>
                                      <p:to>
                                        <p:strVal val="visible"/>
                                      </p:to>
                                    </p:set>
                                    <p:animEffect transition="in" filter="box(out)">
                                      <p:cBhvr>
                                        <p:cTn id="111" dur="500"/>
                                        <p:tgtEl>
                                          <p:spTgt spid="10261"/>
                                        </p:tgtEl>
                                      </p:cBhvr>
                                    </p:animEffect>
                                  </p:childTnLst>
                                </p:cTn>
                              </p:par>
                            </p:childTnLst>
                          </p:cTn>
                        </p:par>
                        <p:par>
                          <p:cTn id="112" fill="hold">
                            <p:stCondLst>
                              <p:cond delay="2500"/>
                            </p:stCondLst>
                            <p:childTnLst>
                              <p:par>
                                <p:cTn id="113" presetID="4" presetClass="entr" presetSubtype="32" fill="hold" grpId="0" nodeType="afterEffect">
                                  <p:stCondLst>
                                    <p:cond delay="0"/>
                                  </p:stCondLst>
                                  <p:childTnLst>
                                    <p:set>
                                      <p:cBhvr>
                                        <p:cTn id="114" dur="1" fill="hold">
                                          <p:stCondLst>
                                            <p:cond delay="0"/>
                                          </p:stCondLst>
                                        </p:cTn>
                                        <p:tgtEl>
                                          <p:spTgt spid="10262"/>
                                        </p:tgtEl>
                                        <p:attrNameLst>
                                          <p:attrName>style.visibility</p:attrName>
                                        </p:attrNameLst>
                                      </p:cBhvr>
                                      <p:to>
                                        <p:strVal val="visible"/>
                                      </p:to>
                                    </p:set>
                                    <p:animEffect transition="in" filter="box(out)">
                                      <p:cBhvr>
                                        <p:cTn id="115" dur="500"/>
                                        <p:tgtEl>
                                          <p:spTgt spid="10262"/>
                                        </p:tgtEl>
                                      </p:cBhvr>
                                    </p:animEffect>
                                  </p:childTnLst>
                                </p:cTn>
                              </p:par>
                            </p:childTnLst>
                          </p:cTn>
                        </p:par>
                        <p:par>
                          <p:cTn id="116" fill="hold">
                            <p:stCondLst>
                              <p:cond delay="3000"/>
                            </p:stCondLst>
                            <p:childTnLst>
                              <p:par>
                                <p:cTn id="117" presetID="4" presetClass="entr" presetSubtype="32" fill="hold" grpId="0" nodeType="afterEffect">
                                  <p:stCondLst>
                                    <p:cond delay="0"/>
                                  </p:stCondLst>
                                  <p:childTnLst>
                                    <p:set>
                                      <p:cBhvr>
                                        <p:cTn id="118" dur="1" fill="hold">
                                          <p:stCondLst>
                                            <p:cond delay="0"/>
                                          </p:stCondLst>
                                        </p:cTn>
                                        <p:tgtEl>
                                          <p:spTgt spid="10264"/>
                                        </p:tgtEl>
                                        <p:attrNameLst>
                                          <p:attrName>style.visibility</p:attrName>
                                        </p:attrNameLst>
                                      </p:cBhvr>
                                      <p:to>
                                        <p:strVal val="visible"/>
                                      </p:to>
                                    </p:set>
                                    <p:animEffect transition="in" filter="box(out)">
                                      <p:cBhvr>
                                        <p:cTn id="119" dur="500"/>
                                        <p:tgtEl>
                                          <p:spTgt spid="10264"/>
                                        </p:tgtEl>
                                      </p:cBhvr>
                                    </p:animEffect>
                                  </p:childTnLst>
                                </p:cTn>
                              </p:par>
                            </p:childTnLst>
                          </p:cTn>
                        </p:par>
                        <p:par>
                          <p:cTn id="120" fill="hold">
                            <p:stCondLst>
                              <p:cond delay="3500"/>
                            </p:stCondLst>
                            <p:childTnLst>
                              <p:par>
                                <p:cTn id="121" presetID="4" presetClass="entr" presetSubtype="32" fill="hold" grpId="0" nodeType="afterEffect">
                                  <p:stCondLst>
                                    <p:cond delay="0"/>
                                  </p:stCondLst>
                                  <p:childTnLst>
                                    <p:set>
                                      <p:cBhvr>
                                        <p:cTn id="122" dur="1" fill="hold">
                                          <p:stCondLst>
                                            <p:cond delay="0"/>
                                          </p:stCondLst>
                                        </p:cTn>
                                        <p:tgtEl>
                                          <p:spTgt spid="10265"/>
                                        </p:tgtEl>
                                        <p:attrNameLst>
                                          <p:attrName>style.visibility</p:attrName>
                                        </p:attrNameLst>
                                      </p:cBhvr>
                                      <p:to>
                                        <p:strVal val="visible"/>
                                      </p:to>
                                    </p:set>
                                    <p:animEffect transition="in" filter="box(out)">
                                      <p:cBhvr>
                                        <p:cTn id="123" dur="500"/>
                                        <p:tgtEl>
                                          <p:spTgt spid="10265"/>
                                        </p:tgtEl>
                                      </p:cBhvr>
                                    </p:animEffect>
                                  </p:childTnLst>
                                </p:cTn>
                              </p:par>
                            </p:childTnLst>
                          </p:cTn>
                        </p:par>
                        <p:par>
                          <p:cTn id="124" fill="hold">
                            <p:stCondLst>
                              <p:cond delay="4000"/>
                            </p:stCondLst>
                            <p:childTnLst>
                              <p:par>
                                <p:cTn id="125" presetID="4" presetClass="entr" presetSubtype="32" fill="hold" grpId="0" nodeType="afterEffect">
                                  <p:stCondLst>
                                    <p:cond delay="0"/>
                                  </p:stCondLst>
                                  <p:childTnLst>
                                    <p:set>
                                      <p:cBhvr>
                                        <p:cTn id="126" dur="1" fill="hold">
                                          <p:stCondLst>
                                            <p:cond delay="0"/>
                                          </p:stCondLst>
                                        </p:cTn>
                                        <p:tgtEl>
                                          <p:spTgt spid="10268"/>
                                        </p:tgtEl>
                                        <p:attrNameLst>
                                          <p:attrName>style.visibility</p:attrName>
                                        </p:attrNameLst>
                                      </p:cBhvr>
                                      <p:to>
                                        <p:strVal val="visible"/>
                                      </p:to>
                                    </p:set>
                                    <p:animEffect transition="in" filter="box(out)">
                                      <p:cBhvr>
                                        <p:cTn id="127" dur="500"/>
                                        <p:tgtEl>
                                          <p:spTgt spid="10268"/>
                                        </p:tgtEl>
                                      </p:cBhvr>
                                    </p:animEffect>
                                  </p:childTnLst>
                                </p:cTn>
                              </p:par>
                            </p:childTnLst>
                          </p:cTn>
                        </p:par>
                        <p:par>
                          <p:cTn id="128" fill="hold">
                            <p:stCondLst>
                              <p:cond delay="4500"/>
                            </p:stCondLst>
                            <p:childTnLst>
                              <p:par>
                                <p:cTn id="129" presetID="4" presetClass="entr" presetSubtype="32" fill="hold" grpId="0" nodeType="afterEffect">
                                  <p:stCondLst>
                                    <p:cond delay="0"/>
                                  </p:stCondLst>
                                  <p:childTnLst>
                                    <p:set>
                                      <p:cBhvr>
                                        <p:cTn id="130" dur="1" fill="hold">
                                          <p:stCondLst>
                                            <p:cond delay="0"/>
                                          </p:stCondLst>
                                        </p:cTn>
                                        <p:tgtEl>
                                          <p:spTgt spid="10269"/>
                                        </p:tgtEl>
                                        <p:attrNameLst>
                                          <p:attrName>style.visibility</p:attrName>
                                        </p:attrNameLst>
                                      </p:cBhvr>
                                      <p:to>
                                        <p:strVal val="visible"/>
                                      </p:to>
                                    </p:set>
                                    <p:animEffect transition="in" filter="box(out)">
                                      <p:cBhvr>
                                        <p:cTn id="131" dur="500"/>
                                        <p:tgtEl>
                                          <p:spTgt spid="10269"/>
                                        </p:tgtEl>
                                      </p:cBhvr>
                                    </p:animEffect>
                                  </p:childTnLst>
                                </p:cTn>
                              </p:par>
                            </p:childTnLst>
                          </p:cTn>
                        </p:par>
                        <p:par>
                          <p:cTn id="132" fill="hold">
                            <p:stCondLst>
                              <p:cond delay="5000"/>
                            </p:stCondLst>
                            <p:childTnLst>
                              <p:par>
                                <p:cTn id="133" presetID="9" presetClass="entr" presetSubtype="0" fill="hold" grpId="0" nodeType="afterEffect">
                                  <p:stCondLst>
                                    <p:cond delay="0"/>
                                  </p:stCondLst>
                                  <p:childTnLst>
                                    <p:set>
                                      <p:cBhvr>
                                        <p:cTn id="134" dur="1" fill="hold">
                                          <p:stCondLst>
                                            <p:cond delay="0"/>
                                          </p:stCondLst>
                                        </p:cTn>
                                        <p:tgtEl>
                                          <p:spTgt spid="10300"/>
                                        </p:tgtEl>
                                        <p:attrNameLst>
                                          <p:attrName>style.visibility</p:attrName>
                                        </p:attrNameLst>
                                      </p:cBhvr>
                                      <p:to>
                                        <p:strVal val="visible"/>
                                      </p:to>
                                    </p:set>
                                    <p:animEffect transition="in" filter="dissolve">
                                      <p:cBhvr>
                                        <p:cTn id="135" dur="500"/>
                                        <p:tgtEl>
                                          <p:spTgt spid="10300"/>
                                        </p:tgtEl>
                                      </p:cBhvr>
                                    </p:animEffect>
                                  </p:childTnLst>
                                </p:cTn>
                              </p:par>
                            </p:childTnLst>
                          </p:cTn>
                        </p:par>
                        <p:par>
                          <p:cTn id="136" fill="hold">
                            <p:stCondLst>
                              <p:cond delay="5500"/>
                            </p:stCondLst>
                            <p:childTnLst>
                              <p:par>
                                <p:cTn id="137" presetID="9" presetClass="entr" presetSubtype="0" fill="hold" grpId="0" nodeType="afterEffect">
                                  <p:stCondLst>
                                    <p:cond delay="0"/>
                                  </p:stCondLst>
                                  <p:childTnLst>
                                    <p:set>
                                      <p:cBhvr>
                                        <p:cTn id="138" dur="1" fill="hold">
                                          <p:stCondLst>
                                            <p:cond delay="0"/>
                                          </p:stCondLst>
                                        </p:cTn>
                                        <p:tgtEl>
                                          <p:spTgt spid="10301"/>
                                        </p:tgtEl>
                                        <p:attrNameLst>
                                          <p:attrName>style.visibility</p:attrName>
                                        </p:attrNameLst>
                                      </p:cBhvr>
                                      <p:to>
                                        <p:strVal val="visible"/>
                                      </p:to>
                                    </p:set>
                                    <p:animEffect transition="in" filter="dissolve">
                                      <p:cBhvr>
                                        <p:cTn id="139" dur="500"/>
                                        <p:tgtEl>
                                          <p:spTgt spid="10301"/>
                                        </p:tgtEl>
                                      </p:cBhvr>
                                    </p:animEffect>
                                  </p:childTnLst>
                                </p:cTn>
                              </p:par>
                            </p:childTnLst>
                          </p:cTn>
                        </p:par>
                        <p:par>
                          <p:cTn id="140" fill="hold">
                            <p:stCondLst>
                              <p:cond delay="6000"/>
                            </p:stCondLst>
                            <p:childTnLst>
                              <p:par>
                                <p:cTn id="141" presetID="9" presetClass="entr" presetSubtype="0" fill="hold" grpId="0" nodeType="afterEffect">
                                  <p:stCondLst>
                                    <p:cond delay="0"/>
                                  </p:stCondLst>
                                  <p:childTnLst>
                                    <p:set>
                                      <p:cBhvr>
                                        <p:cTn id="142" dur="1" fill="hold">
                                          <p:stCondLst>
                                            <p:cond delay="0"/>
                                          </p:stCondLst>
                                        </p:cTn>
                                        <p:tgtEl>
                                          <p:spTgt spid="10302"/>
                                        </p:tgtEl>
                                        <p:attrNameLst>
                                          <p:attrName>style.visibility</p:attrName>
                                        </p:attrNameLst>
                                      </p:cBhvr>
                                      <p:to>
                                        <p:strVal val="visible"/>
                                      </p:to>
                                    </p:set>
                                    <p:animEffect transition="in" filter="dissolve">
                                      <p:cBhvr>
                                        <p:cTn id="143" dur="500"/>
                                        <p:tgtEl>
                                          <p:spTgt spid="10302"/>
                                        </p:tgtEl>
                                      </p:cBhvr>
                                    </p:animEffect>
                                  </p:childTnLst>
                                </p:cTn>
                              </p:par>
                            </p:childTnLst>
                          </p:cTn>
                        </p:par>
                        <p:par>
                          <p:cTn id="144" fill="hold">
                            <p:stCondLst>
                              <p:cond delay="6500"/>
                            </p:stCondLst>
                            <p:childTnLst>
                              <p:par>
                                <p:cTn id="145" presetID="9" presetClass="entr" presetSubtype="0" fill="hold" grpId="0" nodeType="afterEffect">
                                  <p:stCondLst>
                                    <p:cond delay="0"/>
                                  </p:stCondLst>
                                  <p:childTnLst>
                                    <p:set>
                                      <p:cBhvr>
                                        <p:cTn id="146" dur="1" fill="hold">
                                          <p:stCondLst>
                                            <p:cond delay="0"/>
                                          </p:stCondLst>
                                        </p:cTn>
                                        <p:tgtEl>
                                          <p:spTgt spid="10303"/>
                                        </p:tgtEl>
                                        <p:attrNameLst>
                                          <p:attrName>style.visibility</p:attrName>
                                        </p:attrNameLst>
                                      </p:cBhvr>
                                      <p:to>
                                        <p:strVal val="visible"/>
                                      </p:to>
                                    </p:set>
                                    <p:animEffect transition="in" filter="dissolve">
                                      <p:cBhvr>
                                        <p:cTn id="147" dur="500"/>
                                        <p:tgtEl>
                                          <p:spTgt spid="10303"/>
                                        </p:tgtEl>
                                      </p:cBhvr>
                                    </p:animEffect>
                                  </p:childTnLst>
                                </p:cTn>
                              </p:par>
                            </p:childTnLst>
                          </p:cTn>
                        </p:par>
                        <p:par>
                          <p:cTn id="148" fill="hold">
                            <p:stCondLst>
                              <p:cond delay="7000"/>
                            </p:stCondLst>
                            <p:childTnLst>
                              <p:par>
                                <p:cTn id="149" presetID="9" presetClass="entr" presetSubtype="0" fill="hold" grpId="0" nodeType="afterEffect">
                                  <p:stCondLst>
                                    <p:cond delay="0"/>
                                  </p:stCondLst>
                                  <p:childTnLst>
                                    <p:set>
                                      <p:cBhvr>
                                        <p:cTn id="150" dur="1" fill="hold">
                                          <p:stCondLst>
                                            <p:cond delay="0"/>
                                          </p:stCondLst>
                                        </p:cTn>
                                        <p:tgtEl>
                                          <p:spTgt spid="10304"/>
                                        </p:tgtEl>
                                        <p:attrNameLst>
                                          <p:attrName>style.visibility</p:attrName>
                                        </p:attrNameLst>
                                      </p:cBhvr>
                                      <p:to>
                                        <p:strVal val="visible"/>
                                      </p:to>
                                    </p:set>
                                    <p:animEffect transition="in" filter="dissolve">
                                      <p:cBhvr>
                                        <p:cTn id="151" dur="500"/>
                                        <p:tgtEl>
                                          <p:spTgt spid="10304"/>
                                        </p:tgtEl>
                                      </p:cBhvr>
                                    </p:animEffect>
                                  </p:childTnLst>
                                </p:cTn>
                              </p:par>
                            </p:childTnLst>
                          </p:cTn>
                        </p:par>
                        <p:par>
                          <p:cTn id="152" fill="hold">
                            <p:stCondLst>
                              <p:cond delay="7500"/>
                            </p:stCondLst>
                            <p:childTnLst>
                              <p:par>
                                <p:cTn id="153" presetID="9" presetClass="entr" presetSubtype="0" fill="hold" grpId="0" nodeType="afterEffect">
                                  <p:stCondLst>
                                    <p:cond delay="0"/>
                                  </p:stCondLst>
                                  <p:childTnLst>
                                    <p:set>
                                      <p:cBhvr>
                                        <p:cTn id="154" dur="1" fill="hold">
                                          <p:stCondLst>
                                            <p:cond delay="0"/>
                                          </p:stCondLst>
                                        </p:cTn>
                                        <p:tgtEl>
                                          <p:spTgt spid="10307"/>
                                        </p:tgtEl>
                                        <p:attrNameLst>
                                          <p:attrName>style.visibility</p:attrName>
                                        </p:attrNameLst>
                                      </p:cBhvr>
                                      <p:to>
                                        <p:strVal val="visible"/>
                                      </p:to>
                                    </p:set>
                                    <p:animEffect transition="in" filter="dissolve">
                                      <p:cBhvr>
                                        <p:cTn id="155" dur="500"/>
                                        <p:tgtEl>
                                          <p:spTgt spid="10307"/>
                                        </p:tgtEl>
                                      </p:cBhvr>
                                    </p:animEffect>
                                  </p:childTnLst>
                                </p:cTn>
                              </p:par>
                            </p:childTnLst>
                          </p:cTn>
                        </p:par>
                        <p:par>
                          <p:cTn id="156" fill="hold">
                            <p:stCondLst>
                              <p:cond delay="8000"/>
                            </p:stCondLst>
                            <p:childTnLst>
                              <p:par>
                                <p:cTn id="157" presetID="9" presetClass="entr" presetSubtype="0" fill="hold" grpId="0" nodeType="afterEffect">
                                  <p:stCondLst>
                                    <p:cond delay="0"/>
                                  </p:stCondLst>
                                  <p:childTnLst>
                                    <p:set>
                                      <p:cBhvr>
                                        <p:cTn id="158" dur="1" fill="hold">
                                          <p:stCondLst>
                                            <p:cond delay="0"/>
                                          </p:stCondLst>
                                        </p:cTn>
                                        <p:tgtEl>
                                          <p:spTgt spid="10305"/>
                                        </p:tgtEl>
                                        <p:attrNameLst>
                                          <p:attrName>style.visibility</p:attrName>
                                        </p:attrNameLst>
                                      </p:cBhvr>
                                      <p:to>
                                        <p:strVal val="visible"/>
                                      </p:to>
                                    </p:set>
                                    <p:animEffect transition="in" filter="dissolve">
                                      <p:cBhvr>
                                        <p:cTn id="159" dur="500"/>
                                        <p:tgtEl>
                                          <p:spTgt spid="10305"/>
                                        </p:tgtEl>
                                      </p:cBhvr>
                                    </p:animEffect>
                                  </p:childTnLst>
                                </p:cTn>
                              </p:par>
                            </p:childTnLst>
                          </p:cTn>
                        </p:par>
                        <p:par>
                          <p:cTn id="160" fill="hold">
                            <p:stCondLst>
                              <p:cond delay="8500"/>
                            </p:stCondLst>
                            <p:childTnLst>
                              <p:par>
                                <p:cTn id="161" presetID="9" presetClass="entr" presetSubtype="0" fill="hold" grpId="0" nodeType="afterEffect">
                                  <p:stCondLst>
                                    <p:cond delay="0"/>
                                  </p:stCondLst>
                                  <p:childTnLst>
                                    <p:set>
                                      <p:cBhvr>
                                        <p:cTn id="162" dur="1" fill="hold">
                                          <p:stCondLst>
                                            <p:cond delay="0"/>
                                          </p:stCondLst>
                                        </p:cTn>
                                        <p:tgtEl>
                                          <p:spTgt spid="10306"/>
                                        </p:tgtEl>
                                        <p:attrNameLst>
                                          <p:attrName>style.visibility</p:attrName>
                                        </p:attrNameLst>
                                      </p:cBhvr>
                                      <p:to>
                                        <p:strVal val="visible"/>
                                      </p:to>
                                    </p:set>
                                    <p:animEffect transition="in" filter="dissolve">
                                      <p:cBhvr>
                                        <p:cTn id="163" dur="500"/>
                                        <p:tgtEl>
                                          <p:spTgt spid="10306"/>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0312"/>
                                        </p:tgtEl>
                                        <p:attrNameLst>
                                          <p:attrName>style.visibility</p:attrName>
                                        </p:attrNameLst>
                                      </p:cBhvr>
                                      <p:to>
                                        <p:strVal val="visible"/>
                                      </p:to>
                                    </p:set>
                                    <p:animEffect transition="in" filter="dissolve">
                                      <p:cBhvr>
                                        <p:cTn id="168" dur="500"/>
                                        <p:tgtEl>
                                          <p:spTgt spid="10312"/>
                                        </p:tgtEl>
                                      </p:cBhvr>
                                    </p:animEffect>
                                  </p:childTnLst>
                                </p:cTn>
                              </p:par>
                            </p:childTnLst>
                          </p:cTn>
                        </p:par>
                        <p:par>
                          <p:cTn id="169" fill="hold">
                            <p:stCondLst>
                              <p:cond delay="500"/>
                            </p:stCondLst>
                            <p:childTnLst>
                              <p:par>
                                <p:cTn id="170" presetID="9" presetClass="entr" presetSubtype="0" fill="hold" grpId="0" nodeType="afterEffect">
                                  <p:stCondLst>
                                    <p:cond delay="0"/>
                                  </p:stCondLst>
                                  <p:childTnLst>
                                    <p:set>
                                      <p:cBhvr>
                                        <p:cTn id="171" dur="1" fill="hold">
                                          <p:stCondLst>
                                            <p:cond delay="0"/>
                                          </p:stCondLst>
                                        </p:cTn>
                                        <p:tgtEl>
                                          <p:spTgt spid="10313"/>
                                        </p:tgtEl>
                                        <p:attrNameLst>
                                          <p:attrName>style.visibility</p:attrName>
                                        </p:attrNameLst>
                                      </p:cBhvr>
                                      <p:to>
                                        <p:strVal val="visible"/>
                                      </p:to>
                                    </p:set>
                                    <p:animEffect transition="in" filter="dissolve">
                                      <p:cBhvr>
                                        <p:cTn id="172" dur="500"/>
                                        <p:tgtEl>
                                          <p:spTgt spid="10313"/>
                                        </p:tgtEl>
                                      </p:cBhvr>
                                    </p:animEffect>
                                  </p:childTnLst>
                                </p:cTn>
                              </p:par>
                            </p:childTnLst>
                          </p:cTn>
                        </p:par>
                        <p:par>
                          <p:cTn id="173" fill="hold">
                            <p:stCondLst>
                              <p:cond delay="1000"/>
                            </p:stCondLst>
                            <p:childTnLst>
                              <p:par>
                                <p:cTn id="174" presetID="9" presetClass="entr" presetSubtype="0" fill="hold" grpId="0" nodeType="afterEffect">
                                  <p:stCondLst>
                                    <p:cond delay="0"/>
                                  </p:stCondLst>
                                  <p:childTnLst>
                                    <p:set>
                                      <p:cBhvr>
                                        <p:cTn id="175" dur="1" fill="hold">
                                          <p:stCondLst>
                                            <p:cond delay="0"/>
                                          </p:stCondLst>
                                        </p:cTn>
                                        <p:tgtEl>
                                          <p:spTgt spid="10314"/>
                                        </p:tgtEl>
                                        <p:attrNameLst>
                                          <p:attrName>style.visibility</p:attrName>
                                        </p:attrNameLst>
                                      </p:cBhvr>
                                      <p:to>
                                        <p:strVal val="visible"/>
                                      </p:to>
                                    </p:set>
                                    <p:animEffect transition="in" filter="dissolve">
                                      <p:cBhvr>
                                        <p:cTn id="176" dur="500"/>
                                        <p:tgtEl>
                                          <p:spTgt spid="10314"/>
                                        </p:tgtEl>
                                      </p:cBhvr>
                                    </p:animEffect>
                                  </p:childTnLst>
                                </p:cTn>
                              </p:par>
                            </p:childTnLst>
                          </p:cTn>
                        </p:par>
                        <p:par>
                          <p:cTn id="177" fill="hold">
                            <p:stCondLst>
                              <p:cond delay="1500"/>
                            </p:stCondLst>
                            <p:childTnLst>
                              <p:par>
                                <p:cTn id="178" presetID="9" presetClass="entr" presetSubtype="0" fill="hold" grpId="0" nodeType="afterEffect">
                                  <p:stCondLst>
                                    <p:cond delay="0"/>
                                  </p:stCondLst>
                                  <p:childTnLst>
                                    <p:set>
                                      <p:cBhvr>
                                        <p:cTn id="179" dur="1" fill="hold">
                                          <p:stCondLst>
                                            <p:cond delay="0"/>
                                          </p:stCondLst>
                                        </p:cTn>
                                        <p:tgtEl>
                                          <p:spTgt spid="10315"/>
                                        </p:tgtEl>
                                        <p:attrNameLst>
                                          <p:attrName>style.visibility</p:attrName>
                                        </p:attrNameLst>
                                      </p:cBhvr>
                                      <p:to>
                                        <p:strVal val="visible"/>
                                      </p:to>
                                    </p:set>
                                    <p:animEffect transition="in" filter="dissolve">
                                      <p:cBhvr>
                                        <p:cTn id="180" dur="500"/>
                                        <p:tgtEl>
                                          <p:spTgt spid="10315"/>
                                        </p:tgtEl>
                                      </p:cBhvr>
                                    </p:animEffect>
                                  </p:childTnLst>
                                </p:cTn>
                              </p:par>
                            </p:childTnLst>
                          </p:cTn>
                        </p:par>
                        <p:par>
                          <p:cTn id="181" fill="hold">
                            <p:stCondLst>
                              <p:cond delay="2000"/>
                            </p:stCondLst>
                            <p:childTnLst>
                              <p:par>
                                <p:cTn id="182" presetID="9" presetClass="entr" presetSubtype="0" fill="hold" grpId="0" nodeType="afterEffect">
                                  <p:stCondLst>
                                    <p:cond delay="0"/>
                                  </p:stCondLst>
                                  <p:childTnLst>
                                    <p:set>
                                      <p:cBhvr>
                                        <p:cTn id="183" dur="1" fill="hold">
                                          <p:stCondLst>
                                            <p:cond delay="0"/>
                                          </p:stCondLst>
                                        </p:cTn>
                                        <p:tgtEl>
                                          <p:spTgt spid="10308"/>
                                        </p:tgtEl>
                                        <p:attrNameLst>
                                          <p:attrName>style.visibility</p:attrName>
                                        </p:attrNameLst>
                                      </p:cBhvr>
                                      <p:to>
                                        <p:strVal val="visible"/>
                                      </p:to>
                                    </p:set>
                                    <p:animEffect transition="in" filter="dissolve">
                                      <p:cBhvr>
                                        <p:cTn id="184" dur="500"/>
                                        <p:tgtEl>
                                          <p:spTgt spid="10308"/>
                                        </p:tgtEl>
                                      </p:cBhvr>
                                    </p:animEffect>
                                  </p:childTnLst>
                                </p:cTn>
                              </p:par>
                            </p:childTnLst>
                          </p:cTn>
                        </p:par>
                        <p:par>
                          <p:cTn id="185" fill="hold">
                            <p:stCondLst>
                              <p:cond delay="2500"/>
                            </p:stCondLst>
                            <p:childTnLst>
                              <p:par>
                                <p:cTn id="186" presetID="9" presetClass="entr" presetSubtype="0" fill="hold" grpId="0" nodeType="afterEffect">
                                  <p:stCondLst>
                                    <p:cond delay="0"/>
                                  </p:stCondLst>
                                  <p:childTnLst>
                                    <p:set>
                                      <p:cBhvr>
                                        <p:cTn id="187" dur="1" fill="hold">
                                          <p:stCondLst>
                                            <p:cond delay="0"/>
                                          </p:stCondLst>
                                        </p:cTn>
                                        <p:tgtEl>
                                          <p:spTgt spid="10309"/>
                                        </p:tgtEl>
                                        <p:attrNameLst>
                                          <p:attrName>style.visibility</p:attrName>
                                        </p:attrNameLst>
                                      </p:cBhvr>
                                      <p:to>
                                        <p:strVal val="visible"/>
                                      </p:to>
                                    </p:set>
                                    <p:animEffect transition="in" filter="dissolve">
                                      <p:cBhvr>
                                        <p:cTn id="188" dur="500"/>
                                        <p:tgtEl>
                                          <p:spTgt spid="10309"/>
                                        </p:tgtEl>
                                      </p:cBhvr>
                                    </p:animEffect>
                                  </p:childTnLst>
                                </p:cTn>
                              </p:par>
                            </p:childTnLst>
                          </p:cTn>
                        </p:par>
                        <p:par>
                          <p:cTn id="189" fill="hold">
                            <p:stCondLst>
                              <p:cond delay="3000"/>
                            </p:stCondLst>
                            <p:childTnLst>
                              <p:par>
                                <p:cTn id="190" presetID="9" presetClass="entr" presetSubtype="0" fill="hold" grpId="0" nodeType="afterEffect">
                                  <p:stCondLst>
                                    <p:cond delay="0"/>
                                  </p:stCondLst>
                                  <p:childTnLst>
                                    <p:set>
                                      <p:cBhvr>
                                        <p:cTn id="191" dur="1" fill="hold">
                                          <p:stCondLst>
                                            <p:cond delay="0"/>
                                          </p:stCondLst>
                                        </p:cTn>
                                        <p:tgtEl>
                                          <p:spTgt spid="10310"/>
                                        </p:tgtEl>
                                        <p:attrNameLst>
                                          <p:attrName>style.visibility</p:attrName>
                                        </p:attrNameLst>
                                      </p:cBhvr>
                                      <p:to>
                                        <p:strVal val="visible"/>
                                      </p:to>
                                    </p:set>
                                    <p:animEffect transition="in" filter="dissolve">
                                      <p:cBhvr>
                                        <p:cTn id="192" dur="500"/>
                                        <p:tgtEl>
                                          <p:spTgt spid="10310"/>
                                        </p:tgtEl>
                                      </p:cBhvr>
                                    </p:animEffect>
                                  </p:childTnLst>
                                </p:cTn>
                              </p:par>
                            </p:childTnLst>
                          </p:cTn>
                        </p:par>
                        <p:par>
                          <p:cTn id="193" fill="hold">
                            <p:stCondLst>
                              <p:cond delay="3500"/>
                            </p:stCondLst>
                            <p:childTnLst>
                              <p:par>
                                <p:cTn id="194" presetID="9" presetClass="entr" presetSubtype="0" fill="hold" grpId="0" nodeType="afterEffect">
                                  <p:stCondLst>
                                    <p:cond delay="0"/>
                                  </p:stCondLst>
                                  <p:childTnLst>
                                    <p:set>
                                      <p:cBhvr>
                                        <p:cTn id="195" dur="1" fill="hold">
                                          <p:stCondLst>
                                            <p:cond delay="0"/>
                                          </p:stCondLst>
                                        </p:cTn>
                                        <p:tgtEl>
                                          <p:spTgt spid="10311"/>
                                        </p:tgtEl>
                                        <p:attrNameLst>
                                          <p:attrName>style.visibility</p:attrName>
                                        </p:attrNameLst>
                                      </p:cBhvr>
                                      <p:to>
                                        <p:strVal val="visible"/>
                                      </p:to>
                                    </p:set>
                                    <p:animEffect transition="in" filter="dissolve">
                                      <p:cBhvr>
                                        <p:cTn id="196" dur="500"/>
                                        <p:tgtEl>
                                          <p:spTgt spid="10311"/>
                                        </p:tgtEl>
                                      </p:cBhvr>
                                    </p:animEffect>
                                  </p:childTnLst>
                                </p:cTn>
                              </p:par>
                            </p:childTnLst>
                          </p:cTn>
                        </p:par>
                        <p:par>
                          <p:cTn id="197" fill="hold">
                            <p:stCondLst>
                              <p:cond delay="4000"/>
                            </p:stCondLst>
                            <p:childTnLst>
                              <p:par>
                                <p:cTn id="198" presetID="9" presetClass="entr" presetSubtype="0" fill="hold" grpId="0" nodeType="afterEffect">
                                  <p:stCondLst>
                                    <p:cond delay="0"/>
                                  </p:stCondLst>
                                  <p:childTnLst>
                                    <p:set>
                                      <p:cBhvr>
                                        <p:cTn id="199" dur="1" fill="hold">
                                          <p:stCondLst>
                                            <p:cond delay="0"/>
                                          </p:stCondLst>
                                        </p:cTn>
                                        <p:tgtEl>
                                          <p:spTgt spid="10282"/>
                                        </p:tgtEl>
                                        <p:attrNameLst>
                                          <p:attrName>style.visibility</p:attrName>
                                        </p:attrNameLst>
                                      </p:cBhvr>
                                      <p:to>
                                        <p:strVal val="visible"/>
                                      </p:to>
                                    </p:set>
                                    <p:animEffect transition="in" filter="dissolve">
                                      <p:cBhvr>
                                        <p:cTn id="200" dur="500"/>
                                        <p:tgtEl>
                                          <p:spTgt spid="10282"/>
                                        </p:tgtEl>
                                      </p:cBhvr>
                                    </p:animEffect>
                                  </p:childTnLst>
                                </p:cTn>
                              </p:par>
                            </p:childTnLst>
                          </p:cTn>
                        </p:par>
                        <p:par>
                          <p:cTn id="201" fill="hold">
                            <p:stCondLst>
                              <p:cond delay="4500"/>
                            </p:stCondLst>
                            <p:childTnLst>
                              <p:par>
                                <p:cTn id="202" presetID="9" presetClass="entr" presetSubtype="0" fill="hold" grpId="0" nodeType="afterEffect">
                                  <p:stCondLst>
                                    <p:cond delay="0"/>
                                  </p:stCondLst>
                                  <p:childTnLst>
                                    <p:set>
                                      <p:cBhvr>
                                        <p:cTn id="203" dur="1" fill="hold">
                                          <p:stCondLst>
                                            <p:cond delay="0"/>
                                          </p:stCondLst>
                                        </p:cTn>
                                        <p:tgtEl>
                                          <p:spTgt spid="10283"/>
                                        </p:tgtEl>
                                        <p:attrNameLst>
                                          <p:attrName>style.visibility</p:attrName>
                                        </p:attrNameLst>
                                      </p:cBhvr>
                                      <p:to>
                                        <p:strVal val="visible"/>
                                      </p:to>
                                    </p:set>
                                    <p:animEffect transition="in" filter="dissolve">
                                      <p:cBhvr>
                                        <p:cTn id="204" dur="500"/>
                                        <p:tgtEl>
                                          <p:spTgt spid="10283"/>
                                        </p:tgtEl>
                                      </p:cBhvr>
                                    </p:animEffect>
                                  </p:childTnLst>
                                </p:cTn>
                              </p:par>
                            </p:childTnLst>
                          </p:cTn>
                        </p:par>
                        <p:par>
                          <p:cTn id="205" fill="hold">
                            <p:stCondLst>
                              <p:cond delay="5000"/>
                            </p:stCondLst>
                            <p:childTnLst>
                              <p:par>
                                <p:cTn id="206" presetID="9" presetClass="entr" presetSubtype="0" fill="hold" grpId="0" nodeType="afterEffect">
                                  <p:stCondLst>
                                    <p:cond delay="0"/>
                                  </p:stCondLst>
                                  <p:childTnLst>
                                    <p:set>
                                      <p:cBhvr>
                                        <p:cTn id="207" dur="1" fill="hold">
                                          <p:stCondLst>
                                            <p:cond delay="0"/>
                                          </p:stCondLst>
                                        </p:cTn>
                                        <p:tgtEl>
                                          <p:spTgt spid="10284"/>
                                        </p:tgtEl>
                                        <p:attrNameLst>
                                          <p:attrName>style.visibility</p:attrName>
                                        </p:attrNameLst>
                                      </p:cBhvr>
                                      <p:to>
                                        <p:strVal val="visible"/>
                                      </p:to>
                                    </p:set>
                                    <p:animEffect transition="in" filter="dissolve">
                                      <p:cBhvr>
                                        <p:cTn id="208" dur="500"/>
                                        <p:tgtEl>
                                          <p:spTgt spid="10284"/>
                                        </p:tgtEl>
                                      </p:cBhvr>
                                    </p:animEffect>
                                  </p:childTnLst>
                                </p:cTn>
                              </p:par>
                            </p:childTnLst>
                          </p:cTn>
                        </p:par>
                        <p:par>
                          <p:cTn id="209" fill="hold">
                            <p:stCondLst>
                              <p:cond delay="5500"/>
                            </p:stCondLst>
                            <p:childTnLst>
                              <p:par>
                                <p:cTn id="210" presetID="9" presetClass="entr" presetSubtype="0" fill="hold" grpId="0" nodeType="afterEffect">
                                  <p:stCondLst>
                                    <p:cond delay="0"/>
                                  </p:stCondLst>
                                  <p:childTnLst>
                                    <p:set>
                                      <p:cBhvr>
                                        <p:cTn id="211" dur="1" fill="hold">
                                          <p:stCondLst>
                                            <p:cond delay="0"/>
                                          </p:stCondLst>
                                        </p:cTn>
                                        <p:tgtEl>
                                          <p:spTgt spid="10285"/>
                                        </p:tgtEl>
                                        <p:attrNameLst>
                                          <p:attrName>style.visibility</p:attrName>
                                        </p:attrNameLst>
                                      </p:cBhvr>
                                      <p:to>
                                        <p:strVal val="visible"/>
                                      </p:to>
                                    </p:set>
                                    <p:animEffect transition="in" filter="dissolve">
                                      <p:cBhvr>
                                        <p:cTn id="212" dur="500"/>
                                        <p:tgtEl>
                                          <p:spTgt spid="10285"/>
                                        </p:tgtEl>
                                      </p:cBhvr>
                                    </p:animEffect>
                                  </p:childTnLst>
                                </p:cTn>
                              </p:par>
                            </p:childTnLst>
                          </p:cTn>
                        </p:par>
                        <p:par>
                          <p:cTn id="213" fill="hold">
                            <p:stCondLst>
                              <p:cond delay="6000"/>
                            </p:stCondLst>
                            <p:childTnLst>
                              <p:par>
                                <p:cTn id="214" presetID="9" presetClass="entr" presetSubtype="0" fill="hold" grpId="0" nodeType="afterEffect">
                                  <p:stCondLst>
                                    <p:cond delay="0"/>
                                  </p:stCondLst>
                                  <p:childTnLst>
                                    <p:set>
                                      <p:cBhvr>
                                        <p:cTn id="215" dur="1" fill="hold">
                                          <p:stCondLst>
                                            <p:cond delay="0"/>
                                          </p:stCondLst>
                                        </p:cTn>
                                        <p:tgtEl>
                                          <p:spTgt spid="10286"/>
                                        </p:tgtEl>
                                        <p:attrNameLst>
                                          <p:attrName>style.visibility</p:attrName>
                                        </p:attrNameLst>
                                      </p:cBhvr>
                                      <p:to>
                                        <p:strVal val="visible"/>
                                      </p:to>
                                    </p:set>
                                    <p:animEffect transition="in" filter="dissolve">
                                      <p:cBhvr>
                                        <p:cTn id="216" dur="500"/>
                                        <p:tgtEl>
                                          <p:spTgt spid="10286"/>
                                        </p:tgtEl>
                                      </p:cBhvr>
                                    </p:animEffect>
                                  </p:childTnLst>
                                </p:cTn>
                              </p:par>
                            </p:childTnLst>
                          </p:cTn>
                        </p:par>
                        <p:par>
                          <p:cTn id="217" fill="hold">
                            <p:stCondLst>
                              <p:cond delay="6500"/>
                            </p:stCondLst>
                            <p:childTnLst>
                              <p:par>
                                <p:cTn id="218" presetID="9" presetClass="entr" presetSubtype="0" fill="hold" grpId="0" nodeType="afterEffect">
                                  <p:stCondLst>
                                    <p:cond delay="0"/>
                                  </p:stCondLst>
                                  <p:childTnLst>
                                    <p:set>
                                      <p:cBhvr>
                                        <p:cTn id="219" dur="1" fill="hold">
                                          <p:stCondLst>
                                            <p:cond delay="0"/>
                                          </p:stCondLst>
                                        </p:cTn>
                                        <p:tgtEl>
                                          <p:spTgt spid="10287"/>
                                        </p:tgtEl>
                                        <p:attrNameLst>
                                          <p:attrName>style.visibility</p:attrName>
                                        </p:attrNameLst>
                                      </p:cBhvr>
                                      <p:to>
                                        <p:strVal val="visible"/>
                                      </p:to>
                                    </p:set>
                                    <p:animEffect transition="in" filter="dissolve">
                                      <p:cBhvr>
                                        <p:cTn id="220" dur="500"/>
                                        <p:tgtEl>
                                          <p:spTgt spid="10287"/>
                                        </p:tgtEl>
                                      </p:cBhvr>
                                    </p:animEffect>
                                  </p:childTnLst>
                                </p:cTn>
                              </p:par>
                            </p:childTnLst>
                          </p:cTn>
                        </p:par>
                        <p:par>
                          <p:cTn id="221" fill="hold">
                            <p:stCondLst>
                              <p:cond delay="7000"/>
                            </p:stCondLst>
                            <p:childTnLst>
                              <p:par>
                                <p:cTn id="222" presetID="9" presetClass="entr" presetSubtype="0" fill="hold" grpId="0" nodeType="afterEffect">
                                  <p:stCondLst>
                                    <p:cond delay="0"/>
                                  </p:stCondLst>
                                  <p:childTnLst>
                                    <p:set>
                                      <p:cBhvr>
                                        <p:cTn id="223" dur="1" fill="hold">
                                          <p:stCondLst>
                                            <p:cond delay="0"/>
                                          </p:stCondLst>
                                        </p:cTn>
                                        <p:tgtEl>
                                          <p:spTgt spid="10288"/>
                                        </p:tgtEl>
                                        <p:attrNameLst>
                                          <p:attrName>style.visibility</p:attrName>
                                        </p:attrNameLst>
                                      </p:cBhvr>
                                      <p:to>
                                        <p:strVal val="visible"/>
                                      </p:to>
                                    </p:set>
                                    <p:animEffect transition="in" filter="dissolve">
                                      <p:cBhvr>
                                        <p:cTn id="224" dur="500"/>
                                        <p:tgtEl>
                                          <p:spTgt spid="10288"/>
                                        </p:tgtEl>
                                      </p:cBhvr>
                                    </p:animEffect>
                                  </p:childTnLst>
                                </p:cTn>
                              </p:par>
                            </p:childTnLst>
                          </p:cTn>
                        </p:par>
                        <p:par>
                          <p:cTn id="225" fill="hold">
                            <p:stCondLst>
                              <p:cond delay="7500"/>
                            </p:stCondLst>
                            <p:childTnLst>
                              <p:par>
                                <p:cTn id="226" presetID="9" presetClass="entr" presetSubtype="0" fill="hold" grpId="0" nodeType="afterEffect">
                                  <p:stCondLst>
                                    <p:cond delay="0"/>
                                  </p:stCondLst>
                                  <p:childTnLst>
                                    <p:set>
                                      <p:cBhvr>
                                        <p:cTn id="227" dur="1" fill="hold">
                                          <p:stCondLst>
                                            <p:cond delay="0"/>
                                          </p:stCondLst>
                                        </p:cTn>
                                        <p:tgtEl>
                                          <p:spTgt spid="10289"/>
                                        </p:tgtEl>
                                        <p:attrNameLst>
                                          <p:attrName>style.visibility</p:attrName>
                                        </p:attrNameLst>
                                      </p:cBhvr>
                                      <p:to>
                                        <p:strVal val="visible"/>
                                      </p:to>
                                    </p:set>
                                    <p:animEffect transition="in" filter="dissolve">
                                      <p:cBhvr>
                                        <p:cTn id="228" dur="500"/>
                                        <p:tgtEl>
                                          <p:spTgt spid="10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6" grpId="0" autoUpdateAnimBg="0"/>
      <p:bldP spid="10257" grpId="0" autoUpdateAnimBg="0"/>
      <p:bldP spid="10258" grpId="0" autoUpdateAnimBg="0"/>
      <p:bldP spid="10259" grpId="0" autoUpdateAnimBg="0"/>
      <p:bldP spid="10260" grpId="0" autoUpdateAnimBg="0"/>
      <p:bldP spid="10261" grpId="0" autoUpdateAnimBg="0"/>
      <p:bldP spid="10262" grpId="0" autoUpdateAnimBg="0"/>
      <p:bldP spid="10263" grpId="0" autoUpdateAnimBg="0"/>
      <p:bldP spid="10264" grpId="0" autoUpdateAnimBg="0"/>
      <p:bldP spid="10265" grpId="0" autoUpdateAnimBg="0"/>
      <p:bldP spid="10266" grpId="0" autoUpdateAnimBg="0"/>
      <p:bldP spid="10267" grpId="0" autoUpdateAnimBg="0"/>
      <p:bldP spid="10268" grpId="0" autoUpdateAnimBg="0"/>
      <p:bldP spid="10269" grpId="0" autoUpdateAnimBg="0"/>
      <p:bldP spid="10282" grpId="0" autoUpdateAnimBg="0"/>
      <p:bldP spid="10283" grpId="0" autoUpdateAnimBg="0"/>
      <p:bldP spid="10284" grpId="0" autoUpdateAnimBg="0"/>
      <p:bldP spid="10285" grpId="0" autoUpdateAnimBg="0"/>
      <p:bldP spid="10286" grpId="0" autoUpdateAnimBg="0"/>
      <p:bldP spid="10287" grpId="0" autoUpdateAnimBg="0"/>
      <p:bldP spid="10288" grpId="0" autoUpdateAnimBg="0"/>
      <p:bldP spid="10289" grpId="0" autoUpdateAnimBg="0"/>
      <p:bldP spid="10290" grpId="0" autoUpdateAnimBg="0"/>
      <p:bldP spid="10291" grpId="0" autoUpdateAnimBg="0"/>
      <p:bldP spid="10292" grpId="0" autoUpdateAnimBg="0"/>
      <p:bldP spid="10293" grpId="0" autoUpdateAnimBg="0"/>
      <p:bldP spid="10294" grpId="0" autoUpdateAnimBg="0"/>
      <p:bldP spid="10295" grpId="0" autoUpdateAnimBg="0"/>
      <p:bldP spid="10296" grpId="0" animBg="1" autoUpdateAnimBg="0"/>
      <p:bldP spid="10297" grpId="0" animBg="1" autoUpdateAnimBg="0"/>
      <p:bldP spid="10298" grpId="0" animBg="1" autoUpdateAnimBg="0"/>
      <p:bldP spid="10299" grpId="0" animBg="1" autoUpdateAnimBg="0"/>
      <p:bldP spid="10300" grpId="0" autoUpdateAnimBg="0"/>
      <p:bldP spid="10301" grpId="0" autoUpdateAnimBg="0"/>
      <p:bldP spid="10302" grpId="0" autoUpdateAnimBg="0"/>
      <p:bldP spid="10303" grpId="0" autoUpdateAnimBg="0"/>
      <p:bldP spid="10304" grpId="0" autoUpdateAnimBg="0"/>
      <p:bldP spid="10305" grpId="0" autoUpdateAnimBg="0"/>
      <p:bldP spid="10306" grpId="0" autoUpdateAnimBg="0"/>
      <p:bldP spid="10307" grpId="0" autoUpdateAnimBg="0"/>
      <p:bldP spid="10308" grpId="0" animBg="1" autoUpdateAnimBg="0"/>
      <p:bldP spid="10309" grpId="0" animBg="1" autoUpdateAnimBg="0"/>
      <p:bldP spid="10310" grpId="0" animBg="1" autoUpdateAnimBg="0"/>
      <p:bldP spid="10311" grpId="0" animBg="1" autoUpdateAnimBg="0"/>
      <p:bldP spid="10312" grpId="0" animBg="1" autoUpdateAnimBg="0"/>
      <p:bldP spid="10313" grpId="0" animBg="1" autoUpdateAnimBg="0"/>
      <p:bldP spid="10314" grpId="0" animBg="1" autoUpdateAnimBg="0"/>
      <p:bldP spid="10315" grpId="0" animBg="1" autoUpdateAnimBg="0"/>
      <p:bldP spid="10322" grpId="0" animBg="1"/>
      <p:bldP spid="10323" grpId="0" animBg="1"/>
      <p:bldP spid="1032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1"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FD86ADD0-7A83-4884-B351-B75037A847FB}" type="slidenum">
              <a:rPr kumimoji="1" lang="zh-TW" altLang="en-US">
                <a:effectLst>
                  <a:outerShdw blurRad="38100" dist="38100" dir="2700000" algn="tl">
                    <a:srgbClr val="000000"/>
                  </a:outerShdw>
                </a:effectLst>
                <a:ea typeface="華康細圓體" pitchFamily="49" charset="-120"/>
                <a:cs typeface="+mj-cs"/>
              </a:rPr>
              <a:pPr>
                <a:defRPr/>
              </a:pPr>
              <a:t>79</a:t>
            </a:fld>
            <a:endParaRPr kumimoji="1" lang="en-US" altLang="zh-TW">
              <a:effectLst>
                <a:outerShdw blurRad="38100" dist="38100" dir="2700000" algn="tl">
                  <a:srgbClr val="000000"/>
                </a:outerShdw>
              </a:effectLst>
              <a:ea typeface="華康細圓體" pitchFamily="49" charset="-120"/>
              <a:cs typeface="+mj-cs"/>
            </a:endParaRPr>
          </a:p>
        </p:txBody>
      </p:sp>
      <p:sp>
        <p:nvSpPr>
          <p:cNvPr id="11266" name="Text Box 2"/>
          <p:cNvSpPr txBox="1">
            <a:spLocks noChangeArrowheads="1"/>
          </p:cNvSpPr>
          <p:nvPr/>
        </p:nvSpPr>
        <p:spPr bwMode="auto">
          <a:xfrm>
            <a:off x="7451725" y="1412875"/>
            <a:ext cx="1335088"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P(SSS)=</a:t>
            </a:r>
            <a:r>
              <a:rPr kumimoji="0" lang="en-US" altLang="zh-TW" sz="2000" i="1">
                <a:effectLst>
                  <a:outerShdw blurRad="38100" dist="38100" dir="2700000" algn="tl">
                    <a:srgbClr val="000000"/>
                  </a:outerShdw>
                </a:effectLst>
                <a:latin typeface="Times New Roman" pitchFamily="18" charset="0"/>
              </a:rPr>
              <a:t>p</a:t>
            </a:r>
            <a:r>
              <a:rPr kumimoji="0" lang="en-US" altLang="zh-TW" sz="2000" i="1" baseline="30000">
                <a:effectLst>
                  <a:outerShdw blurRad="38100" dist="38100" dir="2700000" algn="tl">
                    <a:srgbClr val="000000"/>
                  </a:outerShdw>
                </a:effectLst>
                <a:latin typeface="Times New Roman" pitchFamily="18" charset="0"/>
              </a:rPr>
              <a:t>3</a:t>
            </a:r>
            <a:endParaRPr kumimoji="0" lang="en-US" altLang="zh-TW" sz="2000" i="1">
              <a:effectLst>
                <a:outerShdw blurRad="38100" dist="38100" dir="2700000" algn="tl">
                  <a:srgbClr val="000000"/>
                </a:outerShdw>
              </a:effectLst>
              <a:latin typeface="Times New Roman" pitchFamily="18" charset="0"/>
            </a:endParaRPr>
          </a:p>
        </p:txBody>
      </p:sp>
      <p:sp>
        <p:nvSpPr>
          <p:cNvPr id="11267" name="Text Box 3"/>
          <p:cNvSpPr txBox="1">
            <a:spLocks noChangeArrowheads="1"/>
          </p:cNvSpPr>
          <p:nvPr/>
        </p:nvSpPr>
        <p:spPr bwMode="auto">
          <a:xfrm>
            <a:off x="7159625" y="2070100"/>
            <a:ext cx="1876425"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P(SSF)=</a:t>
            </a:r>
            <a:r>
              <a:rPr kumimoji="0" lang="en-US" altLang="zh-TW" sz="2000" i="1">
                <a:effectLst>
                  <a:outerShdw blurRad="38100" dist="38100" dir="2700000" algn="tl">
                    <a:srgbClr val="000000"/>
                  </a:outerShdw>
                </a:effectLst>
                <a:latin typeface="Times New Roman" pitchFamily="18" charset="0"/>
              </a:rPr>
              <a:t>p</a:t>
            </a:r>
            <a:r>
              <a:rPr kumimoji="0" lang="en-US" altLang="zh-TW" sz="2000" i="1" baseline="30000">
                <a:effectLst>
                  <a:outerShdw blurRad="38100" dist="38100" dir="2700000" algn="tl">
                    <a:srgbClr val="000000"/>
                  </a:outerShdw>
                </a:effectLst>
                <a:latin typeface="Times New Roman" pitchFamily="18" charset="0"/>
              </a:rPr>
              <a:t>2</a:t>
            </a:r>
            <a:r>
              <a:rPr kumimoji="0" lang="en-US" altLang="zh-TW" sz="2000">
                <a:effectLst>
                  <a:outerShdw blurRad="38100" dist="38100" dir="2700000" algn="tl">
                    <a:srgbClr val="000000"/>
                  </a:outerShdw>
                </a:effectLst>
              </a:rPr>
              <a:t>(1-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p>
        </p:txBody>
      </p:sp>
      <p:sp>
        <p:nvSpPr>
          <p:cNvPr id="11268" name="Text Box 4"/>
          <p:cNvSpPr txBox="1">
            <a:spLocks noChangeArrowheads="1"/>
          </p:cNvSpPr>
          <p:nvPr/>
        </p:nvSpPr>
        <p:spPr bwMode="auto">
          <a:xfrm>
            <a:off x="7092950" y="2641600"/>
            <a:ext cx="1920875"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P(SFS)=</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p</a:t>
            </a:r>
          </a:p>
        </p:txBody>
      </p:sp>
      <p:sp>
        <p:nvSpPr>
          <p:cNvPr id="11269" name="Text Box 5"/>
          <p:cNvSpPr txBox="1">
            <a:spLocks noChangeArrowheads="1"/>
          </p:cNvSpPr>
          <p:nvPr/>
        </p:nvSpPr>
        <p:spPr bwMode="auto">
          <a:xfrm>
            <a:off x="7092950" y="3141663"/>
            <a:ext cx="1874838"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P(SFF)=</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baseline="30000">
                <a:effectLst>
                  <a:outerShdw blurRad="38100" dist="38100" dir="2700000" algn="tl">
                    <a:srgbClr val="000000"/>
                  </a:outerShdw>
                </a:effectLst>
              </a:rPr>
              <a:t>2</a:t>
            </a:r>
            <a:endParaRPr kumimoji="0" lang="en-US" altLang="zh-TW" sz="2000">
              <a:effectLst>
                <a:outerShdw blurRad="38100" dist="38100" dir="2700000" algn="tl">
                  <a:srgbClr val="000000"/>
                </a:outerShdw>
              </a:effectLst>
            </a:endParaRPr>
          </a:p>
        </p:txBody>
      </p:sp>
      <p:sp>
        <p:nvSpPr>
          <p:cNvPr id="11270" name="Text Box 6"/>
          <p:cNvSpPr txBox="1">
            <a:spLocks noChangeArrowheads="1"/>
          </p:cNvSpPr>
          <p:nvPr/>
        </p:nvSpPr>
        <p:spPr bwMode="auto">
          <a:xfrm>
            <a:off x="6940550" y="3933825"/>
            <a:ext cx="1884363"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P(FSS)=(1-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p</a:t>
            </a:r>
            <a:r>
              <a:rPr kumimoji="0" lang="en-US" altLang="zh-TW" sz="2000" baseline="30000">
                <a:effectLst>
                  <a:outerShdw blurRad="38100" dist="38100" dir="2700000" algn="tl">
                    <a:srgbClr val="000000"/>
                  </a:outerShdw>
                </a:effectLst>
              </a:rPr>
              <a:t>2</a:t>
            </a:r>
            <a:endParaRPr kumimoji="0" lang="en-US" altLang="zh-TW" sz="2000">
              <a:effectLst>
                <a:outerShdw blurRad="38100" dist="38100" dir="2700000" algn="tl">
                  <a:srgbClr val="000000"/>
                </a:outerShdw>
              </a:effectLst>
            </a:endParaRPr>
          </a:p>
        </p:txBody>
      </p:sp>
      <p:sp>
        <p:nvSpPr>
          <p:cNvPr id="11271" name="Text Box 7"/>
          <p:cNvSpPr txBox="1">
            <a:spLocks noChangeArrowheads="1"/>
          </p:cNvSpPr>
          <p:nvPr/>
        </p:nvSpPr>
        <p:spPr bwMode="auto">
          <a:xfrm>
            <a:off x="6588125" y="4437063"/>
            <a:ext cx="2335213"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P(FSF)=(1-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p>
        </p:txBody>
      </p:sp>
      <p:sp>
        <p:nvSpPr>
          <p:cNvPr id="11272" name="Text Box 8"/>
          <p:cNvSpPr txBox="1">
            <a:spLocks noChangeArrowheads="1"/>
          </p:cNvSpPr>
          <p:nvPr/>
        </p:nvSpPr>
        <p:spPr bwMode="auto">
          <a:xfrm>
            <a:off x="6877050" y="5300663"/>
            <a:ext cx="1874838"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P(FFS)=(1-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baseline="30000">
                <a:effectLst>
                  <a:outerShdw blurRad="38100" dist="38100" dir="2700000" algn="tl">
                    <a:srgbClr val="000000"/>
                  </a:outerShdw>
                </a:effectLst>
              </a:rPr>
              <a:t>2</a:t>
            </a:r>
            <a:r>
              <a:rPr kumimoji="0" lang="en-US" altLang="zh-TW" sz="2000" i="1">
                <a:effectLst>
                  <a:outerShdw blurRad="38100" dist="38100" dir="2700000" algn="tl">
                    <a:srgbClr val="000000"/>
                  </a:outerShdw>
                </a:effectLst>
                <a:latin typeface="Times New Roman" pitchFamily="18" charset="0"/>
              </a:rPr>
              <a:t>p</a:t>
            </a:r>
          </a:p>
        </p:txBody>
      </p:sp>
      <p:sp>
        <p:nvSpPr>
          <p:cNvPr id="11273" name="Text Box 9"/>
          <p:cNvSpPr txBox="1">
            <a:spLocks noChangeArrowheads="1"/>
          </p:cNvSpPr>
          <p:nvPr/>
        </p:nvSpPr>
        <p:spPr bwMode="auto">
          <a:xfrm>
            <a:off x="6940550" y="6232525"/>
            <a:ext cx="1738313" cy="396875"/>
          </a:xfrm>
          <a:prstGeom prst="rect">
            <a:avLst/>
          </a:prstGeom>
          <a:noFill/>
          <a:ln w="28575">
            <a:noFill/>
            <a:miter lim="800000"/>
            <a:headEnd/>
            <a:tailEnd/>
          </a:ln>
          <a:effectLst/>
        </p:spPr>
        <p:txBody>
          <a:bodyPr wrap="none" anchor="ctr">
            <a:spAutoFit/>
          </a:bodyPr>
          <a:lstStyle/>
          <a:p>
            <a:pPr eaLnBrk="0" hangingPunct="0"/>
            <a:r>
              <a:rPr kumimoji="0" lang="en-US" altLang="zh-TW" sz="2000">
                <a:effectLst>
                  <a:outerShdw blurRad="38100" dist="38100" dir="2700000" algn="tl">
                    <a:srgbClr val="000000"/>
                  </a:outerShdw>
                </a:effectLst>
              </a:rPr>
              <a:t>P(FFF)=(1-</a:t>
            </a:r>
            <a:r>
              <a:rPr kumimoji="0" lang="en-US" altLang="zh-TW" sz="2000" i="1">
                <a:effectLst>
                  <a:outerShdw blurRad="38100" dist="38100" dir="2700000" algn="tl">
                    <a:srgbClr val="000000"/>
                  </a:outerShdw>
                </a:effectLst>
                <a:latin typeface="Times New Roman" pitchFamily="18" charset="0"/>
              </a:rPr>
              <a:t>p</a:t>
            </a:r>
            <a:r>
              <a:rPr kumimoji="0" lang="en-US" altLang="zh-TW" sz="2000">
                <a:effectLst>
                  <a:outerShdw blurRad="38100" dist="38100" dir="2700000" algn="tl">
                    <a:srgbClr val="000000"/>
                  </a:outerShdw>
                </a:effectLst>
              </a:rPr>
              <a:t>)</a:t>
            </a:r>
            <a:r>
              <a:rPr kumimoji="0" lang="en-US" altLang="zh-TW" sz="2000" baseline="30000">
                <a:effectLst>
                  <a:outerShdw blurRad="38100" dist="38100" dir="2700000" algn="tl">
                    <a:srgbClr val="000000"/>
                  </a:outerShdw>
                </a:effectLst>
              </a:rPr>
              <a:t>3</a:t>
            </a:r>
            <a:endParaRPr kumimoji="0" lang="en-US" altLang="zh-TW" sz="2000">
              <a:effectLst>
                <a:outerShdw blurRad="38100" dist="38100" dir="2700000" algn="tl">
                  <a:srgbClr val="000000"/>
                </a:outerShdw>
              </a:effectLst>
            </a:endParaRPr>
          </a:p>
        </p:txBody>
      </p:sp>
      <p:sp>
        <p:nvSpPr>
          <p:cNvPr id="11274" name="Text Box 10"/>
          <p:cNvSpPr txBox="1">
            <a:spLocks noChangeArrowheads="1"/>
          </p:cNvSpPr>
          <p:nvPr/>
        </p:nvSpPr>
        <p:spPr bwMode="auto">
          <a:xfrm>
            <a:off x="107950" y="1066800"/>
            <a:ext cx="7154863" cy="1190625"/>
          </a:xfrm>
          <a:prstGeom prst="rect">
            <a:avLst/>
          </a:prstGeom>
          <a:noFill/>
          <a:ln w="28575">
            <a:noFill/>
            <a:miter lim="800000"/>
            <a:headEnd/>
            <a:tailEnd/>
          </a:ln>
          <a:effectLst/>
        </p:spPr>
        <p:txBody>
          <a:bodyPr wrap="none" anchor="ctr">
            <a:spAutoFit/>
          </a:bodyPr>
          <a:lstStyle/>
          <a:p>
            <a:pPr eaLnBrk="0" hangingPunct="0"/>
            <a:r>
              <a:rPr kumimoji="0" lang="en-US" altLang="zh-TW" sz="3600">
                <a:effectLst>
                  <a:outerShdw blurRad="38100" dist="38100" dir="2700000" algn="tl">
                    <a:srgbClr val="000000"/>
                  </a:outerShdw>
                </a:effectLst>
              </a:rPr>
              <a:t>Let </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 be the number of successes </a:t>
            </a:r>
          </a:p>
          <a:p>
            <a:pPr eaLnBrk="0" hangingPunct="0"/>
            <a:r>
              <a:rPr kumimoji="0" lang="en-US" altLang="zh-TW" sz="3600">
                <a:effectLst>
                  <a:outerShdw blurRad="38100" dist="38100" dir="2700000" algn="tl">
                    <a:srgbClr val="000000"/>
                  </a:outerShdw>
                </a:effectLst>
              </a:rPr>
              <a:t>in three trials. Then, </a:t>
            </a:r>
          </a:p>
        </p:txBody>
      </p:sp>
      <p:sp>
        <p:nvSpPr>
          <p:cNvPr id="11275" name="Line 11"/>
          <p:cNvSpPr>
            <a:spLocks noChangeShapeType="1"/>
          </p:cNvSpPr>
          <p:nvPr/>
        </p:nvSpPr>
        <p:spPr bwMode="auto">
          <a:xfrm flipV="1">
            <a:off x="6300788" y="1752600"/>
            <a:ext cx="1528762" cy="1028700"/>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76" name="Line 12"/>
          <p:cNvSpPr>
            <a:spLocks noChangeShapeType="1"/>
          </p:cNvSpPr>
          <p:nvPr/>
        </p:nvSpPr>
        <p:spPr bwMode="auto">
          <a:xfrm flipV="1">
            <a:off x="6227763" y="2349500"/>
            <a:ext cx="1368425" cy="1079500"/>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77" name="Line 13"/>
          <p:cNvSpPr>
            <a:spLocks noChangeShapeType="1"/>
          </p:cNvSpPr>
          <p:nvPr/>
        </p:nvSpPr>
        <p:spPr bwMode="auto">
          <a:xfrm flipV="1">
            <a:off x="6227763" y="2971800"/>
            <a:ext cx="1525587" cy="457200"/>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78" name="Line 14"/>
          <p:cNvSpPr>
            <a:spLocks noChangeShapeType="1"/>
          </p:cNvSpPr>
          <p:nvPr/>
        </p:nvSpPr>
        <p:spPr bwMode="auto">
          <a:xfrm>
            <a:off x="6227763" y="3429000"/>
            <a:ext cx="1296987" cy="576263"/>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79" name="Line 15"/>
          <p:cNvSpPr>
            <a:spLocks noChangeShapeType="1"/>
          </p:cNvSpPr>
          <p:nvPr/>
        </p:nvSpPr>
        <p:spPr bwMode="auto">
          <a:xfrm flipV="1">
            <a:off x="6156325" y="3429000"/>
            <a:ext cx="1511300" cy="720725"/>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80" name="Line 16"/>
          <p:cNvSpPr>
            <a:spLocks noChangeShapeType="1"/>
          </p:cNvSpPr>
          <p:nvPr/>
        </p:nvSpPr>
        <p:spPr bwMode="auto">
          <a:xfrm>
            <a:off x="6156325" y="4149725"/>
            <a:ext cx="936625" cy="358775"/>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81" name="Line 17"/>
          <p:cNvSpPr>
            <a:spLocks noChangeShapeType="1"/>
          </p:cNvSpPr>
          <p:nvPr/>
        </p:nvSpPr>
        <p:spPr bwMode="auto">
          <a:xfrm>
            <a:off x="6156325" y="4149725"/>
            <a:ext cx="1223963" cy="1150938"/>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82" name="Line 18"/>
          <p:cNvSpPr>
            <a:spLocks noChangeShapeType="1"/>
          </p:cNvSpPr>
          <p:nvPr/>
        </p:nvSpPr>
        <p:spPr bwMode="auto">
          <a:xfrm>
            <a:off x="6227763" y="4797425"/>
            <a:ext cx="1223962" cy="1511300"/>
          </a:xfrm>
          <a:prstGeom prst="line">
            <a:avLst/>
          </a:prstGeom>
          <a:noFill/>
          <a:ln w="28575">
            <a:solidFill>
              <a:srgbClr val="CC0099"/>
            </a:solidFill>
            <a:round/>
            <a:headEnd/>
            <a:tailEnd type="triangle" w="med" len="med"/>
          </a:ln>
          <a:effectLst>
            <a:outerShdw dist="35921" dir="2700000" algn="ctr" rotWithShape="0">
              <a:schemeClr val="bg2"/>
            </a:outerShdw>
          </a:effectLst>
        </p:spPr>
        <p:txBody>
          <a:bodyPr wrap="none" anchor="ctr"/>
          <a:lstStyle/>
          <a:p>
            <a:endParaRPr lang="zh-TW" altLang="en-US"/>
          </a:p>
        </p:txBody>
      </p:sp>
      <p:sp>
        <p:nvSpPr>
          <p:cNvPr id="11283" name="Text Box 19"/>
          <p:cNvSpPr txBox="1">
            <a:spLocks noChangeArrowheads="1"/>
          </p:cNvSpPr>
          <p:nvPr/>
        </p:nvSpPr>
        <p:spPr bwMode="auto">
          <a:xfrm>
            <a:off x="5226050" y="2533650"/>
            <a:ext cx="1155700" cy="2471738"/>
          </a:xfrm>
          <a:prstGeom prst="rect">
            <a:avLst/>
          </a:prstGeom>
          <a:noFill/>
          <a:ln w="28575">
            <a:solidFill>
              <a:srgbClr val="CC0099"/>
            </a:solidFill>
            <a:miter lim="800000"/>
            <a:headEnd/>
            <a:tailEnd/>
          </a:ln>
          <a:effectLst>
            <a:outerShdw dist="35921" dir="2700000" algn="ctr" rotWithShape="0">
              <a:srgbClr val="000000"/>
            </a:outerShdw>
          </a:effectLst>
        </p:spPr>
        <p:txBody>
          <a:bodyPr anchor="ctr">
            <a:spAutoFit/>
          </a:bodyPr>
          <a:lstStyle/>
          <a:p>
            <a:pPr eaLnBrk="0" hangingPunct="0">
              <a:spcBef>
                <a:spcPct val="50000"/>
              </a:spcBef>
            </a:pPr>
            <a:r>
              <a:rPr kumimoji="0" lang="en-US" altLang="zh-TW" sz="2800" i="1">
                <a:effectLst>
                  <a:outerShdw blurRad="38100" dist="38100" dir="2700000" algn="tl">
                    <a:srgbClr val="000000"/>
                  </a:outerShdw>
                </a:effectLst>
                <a:latin typeface="Times New Roman" pitchFamily="18" charset="0"/>
              </a:rPr>
              <a:t>X</a:t>
            </a:r>
            <a:r>
              <a:rPr kumimoji="0" lang="en-US" altLang="zh-TW" sz="2800">
                <a:effectLst>
                  <a:outerShdw blurRad="38100" dist="38100" dir="2700000" algn="tl">
                    <a:srgbClr val="000000"/>
                  </a:outerShdw>
                </a:effectLst>
              </a:rPr>
              <a:t> = 3</a:t>
            </a:r>
          </a:p>
          <a:p>
            <a:pPr eaLnBrk="0" hangingPunct="0">
              <a:spcBef>
                <a:spcPct val="50000"/>
              </a:spcBef>
            </a:pPr>
            <a:r>
              <a:rPr kumimoji="0" lang="en-US" altLang="zh-TW" sz="2800" i="1">
                <a:effectLst>
                  <a:outerShdw blurRad="38100" dist="38100" dir="2700000" algn="tl">
                    <a:srgbClr val="000000"/>
                  </a:outerShdw>
                </a:effectLst>
                <a:latin typeface="Times New Roman" pitchFamily="18" charset="0"/>
              </a:rPr>
              <a:t>X</a:t>
            </a:r>
            <a:r>
              <a:rPr kumimoji="0" lang="en-US" altLang="zh-TW" sz="2800">
                <a:effectLst>
                  <a:outerShdw blurRad="38100" dist="38100" dir="2700000" algn="tl">
                    <a:srgbClr val="000000"/>
                  </a:outerShdw>
                </a:effectLst>
              </a:rPr>
              <a:t> = 2</a:t>
            </a:r>
          </a:p>
          <a:p>
            <a:pPr eaLnBrk="0" hangingPunct="0">
              <a:spcBef>
                <a:spcPct val="50000"/>
              </a:spcBef>
            </a:pPr>
            <a:r>
              <a:rPr kumimoji="0" lang="en-US" altLang="zh-TW" sz="2800" i="1">
                <a:effectLst>
                  <a:outerShdw blurRad="38100" dist="38100" dir="2700000" algn="tl">
                    <a:srgbClr val="000000"/>
                  </a:outerShdw>
                </a:effectLst>
                <a:latin typeface="Times New Roman" pitchFamily="18" charset="0"/>
              </a:rPr>
              <a:t>X</a:t>
            </a:r>
            <a:r>
              <a:rPr kumimoji="0" lang="en-US" altLang="zh-TW" sz="2800">
                <a:effectLst>
                  <a:outerShdw blurRad="38100" dist="38100" dir="2700000" algn="tl">
                    <a:srgbClr val="000000"/>
                  </a:outerShdw>
                </a:effectLst>
              </a:rPr>
              <a:t> = 1</a:t>
            </a:r>
          </a:p>
          <a:p>
            <a:pPr eaLnBrk="0" hangingPunct="0">
              <a:spcBef>
                <a:spcPct val="50000"/>
              </a:spcBef>
            </a:pPr>
            <a:r>
              <a:rPr kumimoji="0" lang="en-US" altLang="zh-TW" sz="2800" i="1">
                <a:effectLst>
                  <a:outerShdw blurRad="38100" dist="38100" dir="2700000" algn="tl">
                    <a:srgbClr val="000000"/>
                  </a:outerShdw>
                </a:effectLst>
                <a:latin typeface="Times New Roman" pitchFamily="18" charset="0"/>
              </a:rPr>
              <a:t>X</a:t>
            </a:r>
            <a:r>
              <a:rPr kumimoji="0" lang="en-US" altLang="zh-TW" sz="2800">
                <a:effectLst>
                  <a:outerShdw blurRad="38100" dist="38100" dir="2700000" algn="tl">
                    <a:srgbClr val="000000"/>
                  </a:outerShdw>
                </a:effectLst>
              </a:rPr>
              <a:t> = 0</a:t>
            </a:r>
          </a:p>
        </p:txBody>
      </p:sp>
      <p:sp>
        <p:nvSpPr>
          <p:cNvPr id="11284" name="Text Box 20"/>
          <p:cNvSpPr txBox="1">
            <a:spLocks noChangeArrowheads="1"/>
          </p:cNvSpPr>
          <p:nvPr/>
        </p:nvSpPr>
        <p:spPr bwMode="auto">
          <a:xfrm>
            <a:off x="1109663" y="2406650"/>
            <a:ext cx="2974975" cy="641350"/>
          </a:xfrm>
          <a:prstGeom prst="rect">
            <a:avLst/>
          </a:prstGeom>
          <a:noFill/>
          <a:ln w="28575">
            <a:noFill/>
            <a:miter lim="800000"/>
            <a:headEnd/>
            <a:tailEnd/>
          </a:ln>
          <a:effectLst/>
        </p:spPr>
        <p:txBody>
          <a:bodyPr wrap="none" anchor="ctr">
            <a:spAutoFit/>
          </a:bodyPr>
          <a:lstStyle/>
          <a:p>
            <a:pP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 = 3) = </a:t>
            </a:r>
            <a:r>
              <a:rPr kumimoji="0" lang="en-US" altLang="zh-TW" sz="3600" i="1">
                <a:effectLst>
                  <a:outerShdw blurRad="38100" dist="38100" dir="2700000" algn="tl">
                    <a:srgbClr val="000000"/>
                  </a:outerShdw>
                </a:effectLst>
                <a:latin typeface="Times New Roman" pitchFamily="18" charset="0"/>
              </a:rPr>
              <a:t>p</a:t>
            </a:r>
            <a:r>
              <a:rPr kumimoji="0" lang="en-US" altLang="zh-TW" sz="3600" baseline="30000">
                <a:effectLst>
                  <a:outerShdw blurRad="38100" dist="38100" dir="2700000" algn="tl">
                    <a:srgbClr val="000000"/>
                  </a:outerShdw>
                </a:effectLst>
              </a:rPr>
              <a:t>3</a:t>
            </a:r>
          </a:p>
        </p:txBody>
      </p:sp>
      <p:sp>
        <p:nvSpPr>
          <p:cNvPr id="11285" name="Text Box 21"/>
          <p:cNvSpPr txBox="1">
            <a:spLocks noChangeArrowheads="1"/>
          </p:cNvSpPr>
          <p:nvPr/>
        </p:nvSpPr>
        <p:spPr bwMode="auto">
          <a:xfrm>
            <a:off x="130175" y="3016250"/>
            <a:ext cx="3932238" cy="641350"/>
          </a:xfrm>
          <a:prstGeom prst="rect">
            <a:avLst/>
          </a:prstGeom>
          <a:noFill/>
          <a:ln w="2857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 = 2)=3</a:t>
            </a:r>
            <a:r>
              <a:rPr kumimoji="0" lang="en-US" altLang="zh-TW" sz="3600" i="1">
                <a:effectLst>
                  <a:outerShdw blurRad="38100" dist="38100" dir="2700000" algn="tl">
                    <a:srgbClr val="000000"/>
                  </a:outerShdw>
                </a:effectLst>
                <a:latin typeface="Times New Roman" pitchFamily="18" charset="0"/>
              </a:rPr>
              <a:t>p</a:t>
            </a:r>
            <a:r>
              <a:rPr kumimoji="0" lang="en-US" altLang="zh-TW" sz="3600" baseline="30000">
                <a:effectLst>
                  <a:outerShdw blurRad="38100" dist="38100" dir="2700000" algn="tl">
                    <a:srgbClr val="000000"/>
                  </a:outerShdw>
                </a:effectLst>
              </a:rPr>
              <a:t>2</a:t>
            </a:r>
            <a:r>
              <a:rPr kumimoji="0" lang="en-US" altLang="zh-TW" sz="3600">
                <a:effectLst>
                  <a:outerShdw blurRad="38100" dist="38100" dir="2700000" algn="tl">
                    <a:srgbClr val="000000"/>
                  </a:outerShdw>
                </a:effectLst>
              </a:rPr>
              <a:t>(1-</a:t>
            </a:r>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p>
        </p:txBody>
      </p:sp>
      <p:sp>
        <p:nvSpPr>
          <p:cNvPr id="11286" name="Text Box 22"/>
          <p:cNvSpPr txBox="1">
            <a:spLocks noChangeArrowheads="1"/>
          </p:cNvSpPr>
          <p:nvPr/>
        </p:nvSpPr>
        <p:spPr bwMode="auto">
          <a:xfrm>
            <a:off x="107950" y="3702050"/>
            <a:ext cx="3932238" cy="641350"/>
          </a:xfrm>
          <a:prstGeom prst="rect">
            <a:avLst/>
          </a:prstGeom>
          <a:noFill/>
          <a:ln w="28575">
            <a:noFill/>
            <a:miter lim="800000"/>
            <a:headEnd/>
            <a:tailEnd/>
          </a:ln>
          <a:effectLst/>
        </p:spPr>
        <p:txBody>
          <a:bodyPr wrap="none" anchor="ctr">
            <a:spAutoFit/>
          </a:bodyPr>
          <a:lstStyle/>
          <a:p>
            <a:pPr algn="ct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 = 1)=3</a:t>
            </a:r>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(1-</a:t>
            </a:r>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baseline="30000">
                <a:effectLst>
                  <a:outerShdw blurRad="38100" dist="38100" dir="2700000" algn="tl">
                    <a:srgbClr val="000000"/>
                  </a:outerShdw>
                </a:effectLst>
              </a:rPr>
              <a:t>2</a:t>
            </a:r>
            <a:endParaRPr kumimoji="0" lang="en-US" altLang="zh-TW" sz="3600">
              <a:effectLst>
                <a:outerShdw blurRad="38100" dist="38100" dir="2700000" algn="tl">
                  <a:srgbClr val="000000"/>
                </a:outerShdw>
              </a:effectLst>
            </a:endParaRPr>
          </a:p>
        </p:txBody>
      </p:sp>
      <p:sp>
        <p:nvSpPr>
          <p:cNvPr id="11287" name="Text Box 23"/>
          <p:cNvSpPr txBox="1">
            <a:spLocks noChangeArrowheads="1"/>
          </p:cNvSpPr>
          <p:nvPr/>
        </p:nvSpPr>
        <p:spPr bwMode="auto">
          <a:xfrm>
            <a:off x="344488" y="4373563"/>
            <a:ext cx="3740150" cy="641350"/>
          </a:xfrm>
          <a:prstGeom prst="rect">
            <a:avLst/>
          </a:prstGeom>
          <a:noFill/>
          <a:ln w="28575">
            <a:noFill/>
            <a:miter lim="800000"/>
            <a:headEnd/>
            <a:tailEnd/>
          </a:ln>
          <a:effectLst/>
        </p:spPr>
        <p:txBody>
          <a:bodyPr wrap="none" anchor="ctr">
            <a:spAutoFit/>
          </a:bodyPr>
          <a:lstStyle/>
          <a:p>
            <a:pP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 = 0) = (1-</a:t>
            </a:r>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baseline="30000">
                <a:effectLst>
                  <a:outerShdw blurRad="38100" dist="38100" dir="2700000" algn="tl">
                    <a:srgbClr val="000000"/>
                  </a:outerShdw>
                </a:effectLst>
              </a:rPr>
              <a:t>3</a:t>
            </a:r>
            <a:endParaRPr kumimoji="0" lang="en-US" altLang="zh-TW" sz="3600">
              <a:effectLst>
                <a:outerShdw blurRad="38100" dist="38100" dir="2700000" algn="tl">
                  <a:srgbClr val="000000"/>
                </a:outerShdw>
              </a:effectLst>
            </a:endParaRPr>
          </a:p>
        </p:txBody>
      </p:sp>
      <p:sp>
        <p:nvSpPr>
          <p:cNvPr id="11288" name="AutoShape 24"/>
          <p:cNvSpPr>
            <a:spLocks noChangeArrowheads="1"/>
          </p:cNvSpPr>
          <p:nvPr/>
        </p:nvSpPr>
        <p:spPr bwMode="auto">
          <a:xfrm flipH="1">
            <a:off x="4019550" y="2667000"/>
            <a:ext cx="1143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28575">
            <a:solidFill>
              <a:srgbClr val="CC0099"/>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11289" name="AutoShape 25"/>
          <p:cNvSpPr>
            <a:spLocks noChangeArrowheads="1"/>
          </p:cNvSpPr>
          <p:nvPr/>
        </p:nvSpPr>
        <p:spPr bwMode="auto">
          <a:xfrm flipH="1">
            <a:off x="4019550" y="3276600"/>
            <a:ext cx="1143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28575">
            <a:solidFill>
              <a:srgbClr val="CC0099"/>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11290" name="AutoShape 26"/>
          <p:cNvSpPr>
            <a:spLocks noChangeArrowheads="1"/>
          </p:cNvSpPr>
          <p:nvPr/>
        </p:nvSpPr>
        <p:spPr bwMode="auto">
          <a:xfrm flipH="1">
            <a:off x="4019550" y="3886200"/>
            <a:ext cx="1143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28575">
            <a:solidFill>
              <a:srgbClr val="CC0099"/>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11291" name="AutoShape 27"/>
          <p:cNvSpPr>
            <a:spLocks noChangeArrowheads="1"/>
          </p:cNvSpPr>
          <p:nvPr/>
        </p:nvSpPr>
        <p:spPr bwMode="auto">
          <a:xfrm flipH="1">
            <a:off x="4019550" y="4572000"/>
            <a:ext cx="1143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28575">
            <a:solidFill>
              <a:srgbClr val="CC0099"/>
            </a:solidFill>
            <a:miter lim="800000"/>
            <a:headEnd/>
            <a:tailEnd/>
          </a:ln>
          <a:effectLst>
            <a:outerShdw dist="35921" dir="2700000" algn="ctr" rotWithShape="0">
              <a:srgbClr val="000000"/>
            </a:outerShdw>
          </a:effectLst>
        </p:spPr>
        <p:txBody>
          <a:bodyPr wrap="none" anchor="ctr"/>
          <a:lstStyle/>
          <a:p>
            <a:endParaRPr lang="zh-TW" altLang="en-US"/>
          </a:p>
        </p:txBody>
      </p:sp>
      <p:sp>
        <p:nvSpPr>
          <p:cNvPr id="11292" name="Text Box 28"/>
          <p:cNvSpPr txBox="1">
            <a:spLocks noChangeArrowheads="1"/>
          </p:cNvSpPr>
          <p:nvPr/>
        </p:nvSpPr>
        <p:spPr bwMode="auto">
          <a:xfrm>
            <a:off x="250825" y="5229225"/>
            <a:ext cx="6481763" cy="1311275"/>
          </a:xfrm>
          <a:prstGeom prst="rect">
            <a:avLst/>
          </a:prstGeom>
          <a:noFill/>
          <a:ln w="28575">
            <a:noFill/>
            <a:miter lim="800000"/>
            <a:headEnd/>
            <a:tailEnd/>
          </a:ln>
          <a:effectLst/>
        </p:spPr>
        <p:txBody>
          <a:bodyPr anchor="ctr">
            <a:spAutoFit/>
          </a:bodyPr>
          <a:lstStyle/>
          <a:p>
            <a:pPr eaLnBrk="0" hangingPunct="0"/>
            <a:r>
              <a:rPr kumimoji="0" lang="en-US" altLang="zh-TW" sz="4000">
                <a:effectLst>
                  <a:outerShdw blurRad="38100" dist="38100" dir="2700000" algn="tl">
                    <a:srgbClr val="000000"/>
                  </a:outerShdw>
                </a:effectLst>
              </a:rPr>
              <a:t>This multiplier is calculated in the following formula</a:t>
            </a:r>
          </a:p>
        </p:txBody>
      </p:sp>
      <p:sp>
        <p:nvSpPr>
          <p:cNvPr id="11293" name="Freeform 29"/>
          <p:cNvSpPr>
            <a:spLocks/>
          </p:cNvSpPr>
          <p:nvPr/>
        </p:nvSpPr>
        <p:spPr bwMode="auto">
          <a:xfrm>
            <a:off x="1143000" y="3581400"/>
            <a:ext cx="1371600" cy="1905000"/>
          </a:xfrm>
          <a:custGeom>
            <a:avLst/>
            <a:gdLst/>
            <a:ahLst/>
            <a:cxnLst>
              <a:cxn ang="0">
                <a:pos x="576" y="1104"/>
              </a:cxn>
              <a:cxn ang="0">
                <a:pos x="0" y="768"/>
              </a:cxn>
              <a:cxn ang="0">
                <a:pos x="0" y="240"/>
              </a:cxn>
              <a:cxn ang="0">
                <a:pos x="864" y="0"/>
              </a:cxn>
            </a:cxnLst>
            <a:rect l="0" t="0" r="r" b="b"/>
            <a:pathLst>
              <a:path w="864" h="1104">
                <a:moveTo>
                  <a:pt x="576" y="1104"/>
                </a:moveTo>
                <a:lnTo>
                  <a:pt x="0" y="768"/>
                </a:lnTo>
                <a:lnTo>
                  <a:pt x="0" y="240"/>
                </a:lnTo>
                <a:lnTo>
                  <a:pt x="864" y="0"/>
                </a:lnTo>
              </a:path>
            </a:pathLst>
          </a:custGeom>
          <a:noFill/>
          <a:ln w="28575" cap="flat" cmpd="sng">
            <a:solidFill>
              <a:schemeClr val="folHlink"/>
            </a:solidFill>
            <a:prstDash val="solid"/>
            <a:round/>
            <a:headEnd type="none" w="med" len="med"/>
            <a:tailEnd type="arrow" w="med" len="med"/>
          </a:ln>
          <a:effectLst>
            <a:outerShdw dist="35921" dir="2700000" algn="ctr" rotWithShape="0">
              <a:schemeClr val="bg2"/>
            </a:outerShdw>
          </a:effectLst>
        </p:spPr>
        <p:txBody>
          <a:bodyPr wrap="none" anchor="ctr"/>
          <a:lstStyle/>
          <a:p>
            <a:endParaRPr lang="zh-TW" altLang="en-US"/>
          </a:p>
        </p:txBody>
      </p:sp>
      <p:sp>
        <p:nvSpPr>
          <p:cNvPr id="11294" name="Line 30"/>
          <p:cNvSpPr>
            <a:spLocks noChangeShapeType="1"/>
          </p:cNvSpPr>
          <p:nvPr/>
        </p:nvSpPr>
        <p:spPr bwMode="auto">
          <a:xfrm flipV="1">
            <a:off x="1117600" y="4191000"/>
            <a:ext cx="1371600" cy="381000"/>
          </a:xfrm>
          <a:prstGeom prst="line">
            <a:avLst/>
          </a:prstGeom>
          <a:noFill/>
          <a:ln w="28575">
            <a:solidFill>
              <a:schemeClr val="folHlink"/>
            </a:solidFill>
            <a:round/>
            <a:headEnd/>
            <a:tailEnd type="arrow" w="med" len="med"/>
          </a:ln>
          <a:effectLst>
            <a:outerShdw dist="35921" dir="2700000" algn="ctr" rotWithShape="0">
              <a:schemeClr val="bg2"/>
            </a:outerShdw>
          </a:effectLst>
        </p:spPr>
        <p:txBody>
          <a:bodyPr wrap="none" anchor="ctr"/>
          <a:lstStyle/>
          <a:p>
            <a:endParaRPr lang="zh-TW" altLang="en-US"/>
          </a:p>
        </p:txBody>
      </p:sp>
      <p:sp>
        <p:nvSpPr>
          <p:cNvPr id="11295" name="Text Box 31"/>
          <p:cNvSpPr txBox="1">
            <a:spLocks noChangeArrowheads="1"/>
          </p:cNvSpPr>
          <p:nvPr/>
        </p:nvSpPr>
        <p:spPr bwMode="auto">
          <a:xfrm>
            <a:off x="7664450" y="1403350"/>
            <a:ext cx="665163" cy="396875"/>
          </a:xfrm>
          <a:prstGeom prst="rect">
            <a:avLst/>
          </a:prstGeom>
          <a:noFill/>
          <a:ln w="28575">
            <a:noFill/>
            <a:miter lim="800000"/>
            <a:headEnd/>
            <a:tailEnd/>
          </a:ln>
          <a:effectLst/>
        </p:spPr>
        <p:txBody>
          <a:bodyPr wrap="none" anchor="ctr">
            <a:spAutoFit/>
          </a:bodyPr>
          <a:lstStyle/>
          <a:p>
            <a:pPr eaLnBrk="0" hangingPunct="0"/>
            <a:r>
              <a:rPr kumimoji="0" lang="en-US" altLang="zh-TW" sz="2000" b="1">
                <a:solidFill>
                  <a:srgbClr val="CC0099"/>
                </a:solidFill>
                <a:effectLst>
                  <a:outerShdw blurRad="38100" dist="38100" dir="2700000" algn="tl">
                    <a:srgbClr val="000000"/>
                  </a:outerShdw>
                </a:effectLst>
              </a:rPr>
              <a:t>SSS</a:t>
            </a:r>
          </a:p>
        </p:txBody>
      </p:sp>
      <p:sp>
        <p:nvSpPr>
          <p:cNvPr id="11296" name="Text Box 32"/>
          <p:cNvSpPr txBox="1">
            <a:spLocks noChangeArrowheads="1"/>
          </p:cNvSpPr>
          <p:nvPr/>
        </p:nvSpPr>
        <p:spPr bwMode="auto">
          <a:xfrm>
            <a:off x="7370763" y="2060575"/>
            <a:ext cx="504825" cy="396875"/>
          </a:xfrm>
          <a:prstGeom prst="rect">
            <a:avLst/>
          </a:prstGeom>
          <a:noFill/>
          <a:ln w="28575">
            <a:noFill/>
            <a:miter lim="800000"/>
            <a:headEnd/>
            <a:tailEnd/>
          </a:ln>
          <a:effectLst/>
        </p:spPr>
        <p:txBody>
          <a:bodyPr wrap="none" anchor="ctr">
            <a:spAutoFit/>
          </a:bodyPr>
          <a:lstStyle/>
          <a:p>
            <a:pPr algn="ctr" eaLnBrk="0" hangingPunct="0"/>
            <a:r>
              <a:rPr kumimoji="0" lang="en-US" altLang="zh-TW" sz="2000" b="1">
                <a:solidFill>
                  <a:srgbClr val="CC0099"/>
                </a:solidFill>
                <a:effectLst>
                  <a:outerShdw blurRad="38100" dist="38100" dir="2700000" algn="tl">
                    <a:srgbClr val="000000"/>
                  </a:outerShdw>
                </a:effectLst>
              </a:rPr>
              <a:t>SS</a:t>
            </a:r>
            <a:endParaRPr kumimoji="0" lang="en-US" altLang="zh-TW" sz="2000" b="1">
              <a:effectLst>
                <a:outerShdw blurRad="38100" dist="38100" dir="2700000" algn="tl">
                  <a:srgbClr val="000000"/>
                </a:outerShdw>
              </a:effectLst>
            </a:endParaRPr>
          </a:p>
        </p:txBody>
      </p:sp>
      <p:sp>
        <p:nvSpPr>
          <p:cNvPr id="11297" name="Text Box 33"/>
          <p:cNvSpPr txBox="1">
            <a:spLocks noChangeArrowheads="1"/>
          </p:cNvSpPr>
          <p:nvPr/>
        </p:nvSpPr>
        <p:spPr bwMode="auto">
          <a:xfrm>
            <a:off x="7291388" y="2636838"/>
            <a:ext cx="654050" cy="396875"/>
          </a:xfrm>
          <a:prstGeom prst="rect">
            <a:avLst/>
          </a:prstGeom>
          <a:noFill/>
          <a:ln w="28575">
            <a:noFill/>
            <a:miter lim="800000"/>
            <a:headEnd/>
            <a:tailEnd/>
          </a:ln>
          <a:effectLst/>
        </p:spPr>
        <p:txBody>
          <a:bodyPr wrap="none" anchor="ctr">
            <a:spAutoFit/>
          </a:bodyPr>
          <a:lstStyle/>
          <a:p>
            <a:pPr algn="ctr" eaLnBrk="0" hangingPunct="0"/>
            <a:r>
              <a:rPr kumimoji="0" lang="en-US" altLang="zh-TW" sz="2000" b="1">
                <a:solidFill>
                  <a:srgbClr val="CC0099"/>
                </a:solidFill>
                <a:effectLst>
                  <a:outerShdw blurRad="38100" dist="38100" dir="2700000" algn="tl">
                    <a:srgbClr val="000000"/>
                  </a:outerShdw>
                </a:effectLst>
              </a:rPr>
              <a:t>S  S</a:t>
            </a:r>
          </a:p>
        </p:txBody>
      </p:sp>
      <p:sp>
        <p:nvSpPr>
          <p:cNvPr id="11298" name="Text Box 34"/>
          <p:cNvSpPr txBox="1">
            <a:spLocks noChangeArrowheads="1"/>
          </p:cNvSpPr>
          <p:nvPr/>
        </p:nvSpPr>
        <p:spPr bwMode="auto">
          <a:xfrm>
            <a:off x="7294563" y="3930650"/>
            <a:ext cx="504825" cy="396875"/>
          </a:xfrm>
          <a:prstGeom prst="rect">
            <a:avLst/>
          </a:prstGeom>
          <a:noFill/>
          <a:ln w="28575">
            <a:noFill/>
            <a:miter lim="800000"/>
            <a:headEnd/>
            <a:tailEnd/>
          </a:ln>
          <a:effectLst/>
        </p:spPr>
        <p:txBody>
          <a:bodyPr wrap="none" anchor="ctr">
            <a:spAutoFit/>
          </a:bodyPr>
          <a:lstStyle/>
          <a:p>
            <a:pPr eaLnBrk="0" hangingPunct="0"/>
            <a:r>
              <a:rPr kumimoji="0" lang="en-US" altLang="zh-TW" sz="2000" b="1">
                <a:solidFill>
                  <a:srgbClr val="CC0099"/>
                </a:solidFill>
                <a:effectLst>
                  <a:outerShdw blurRad="38100" dist="38100" dir="2700000" algn="tl">
                    <a:srgbClr val="000000"/>
                  </a:outerShdw>
                </a:effectLst>
              </a:rPr>
              <a:t>SS</a:t>
            </a:r>
          </a:p>
        </p:txBody>
      </p:sp>
      <p:sp>
        <p:nvSpPr>
          <p:cNvPr id="11299" name="Rectangle 35"/>
          <p:cNvSpPr>
            <a:spLocks noGrp="1" noChangeArrowheads="1"/>
          </p:cNvSpPr>
          <p:nvPr>
            <p:ph type="title"/>
          </p:nvPr>
        </p:nvSpPr>
        <p:spPr>
          <a:xfrm>
            <a:off x="228600" y="296193"/>
            <a:ext cx="8763000" cy="900559"/>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Binomial Distribution</a:t>
            </a:r>
          </a:p>
        </p:txBody>
      </p:sp>
      <p:sp>
        <p:nvSpPr>
          <p:cNvPr id="11300" name="Text Box 36"/>
          <p:cNvSpPr txBox="1">
            <a:spLocks noChangeArrowheads="1"/>
          </p:cNvSpPr>
          <p:nvPr/>
        </p:nvSpPr>
        <p:spPr bwMode="auto">
          <a:xfrm flipH="1">
            <a:off x="6953250" y="4418013"/>
            <a:ext cx="346075" cy="396875"/>
          </a:xfrm>
          <a:prstGeom prst="rect">
            <a:avLst/>
          </a:prstGeom>
          <a:noFill/>
          <a:ln w="28575">
            <a:noFill/>
            <a:miter lim="800000"/>
            <a:headEnd/>
            <a:tailEnd/>
          </a:ln>
          <a:effectLst/>
        </p:spPr>
        <p:txBody>
          <a:bodyPr anchor="ctr">
            <a:spAutoFit/>
          </a:bodyPr>
          <a:lstStyle/>
          <a:p>
            <a:pPr eaLnBrk="0" hangingPunct="0"/>
            <a:r>
              <a:rPr kumimoji="0" lang="en-US" altLang="zh-TW" sz="2000" b="1">
                <a:solidFill>
                  <a:srgbClr val="CC0099"/>
                </a:solidFill>
                <a:effectLst>
                  <a:outerShdw blurRad="38100" dist="38100" dir="2700000" algn="tl">
                    <a:srgbClr val="000000"/>
                  </a:outerShdw>
                </a:effectLst>
              </a:rPr>
              <a:t>S</a:t>
            </a:r>
          </a:p>
        </p:txBody>
      </p:sp>
      <p:sp>
        <p:nvSpPr>
          <p:cNvPr id="11301" name="Text Box 37"/>
          <p:cNvSpPr txBox="1">
            <a:spLocks noChangeArrowheads="1"/>
          </p:cNvSpPr>
          <p:nvPr/>
        </p:nvSpPr>
        <p:spPr bwMode="auto">
          <a:xfrm flipH="1">
            <a:off x="7366000" y="5281613"/>
            <a:ext cx="346075" cy="396875"/>
          </a:xfrm>
          <a:prstGeom prst="rect">
            <a:avLst/>
          </a:prstGeom>
          <a:noFill/>
          <a:ln w="28575">
            <a:noFill/>
            <a:miter lim="800000"/>
            <a:headEnd/>
            <a:tailEnd/>
          </a:ln>
          <a:effectLst/>
        </p:spPr>
        <p:txBody>
          <a:bodyPr anchor="ctr">
            <a:spAutoFit/>
          </a:bodyPr>
          <a:lstStyle/>
          <a:p>
            <a:pPr eaLnBrk="0" hangingPunct="0"/>
            <a:r>
              <a:rPr kumimoji="0" lang="en-US" altLang="zh-TW" sz="2000" b="1">
                <a:solidFill>
                  <a:srgbClr val="CC0099"/>
                </a:solidFill>
                <a:effectLst>
                  <a:outerShdw blurRad="38100" dist="38100" dir="2700000" algn="tl">
                    <a:srgbClr val="000000"/>
                  </a:outerShdw>
                </a:effectLst>
              </a:rPr>
              <a:t>S</a:t>
            </a:r>
          </a:p>
        </p:txBody>
      </p:sp>
      <p:sp>
        <p:nvSpPr>
          <p:cNvPr id="11302" name="Text Box 38"/>
          <p:cNvSpPr txBox="1">
            <a:spLocks noChangeArrowheads="1"/>
          </p:cNvSpPr>
          <p:nvPr/>
        </p:nvSpPr>
        <p:spPr bwMode="auto">
          <a:xfrm flipH="1">
            <a:off x="7319963" y="3125788"/>
            <a:ext cx="346075" cy="396875"/>
          </a:xfrm>
          <a:prstGeom prst="rect">
            <a:avLst/>
          </a:prstGeom>
          <a:noFill/>
          <a:ln w="28575">
            <a:noFill/>
            <a:miter lim="800000"/>
            <a:headEnd/>
            <a:tailEnd/>
          </a:ln>
          <a:effectLst/>
        </p:spPr>
        <p:txBody>
          <a:bodyPr anchor="ctr">
            <a:spAutoFit/>
          </a:bodyPr>
          <a:lstStyle/>
          <a:p>
            <a:pPr eaLnBrk="0" hangingPunct="0"/>
            <a:r>
              <a:rPr kumimoji="0" lang="en-US" altLang="zh-TW" sz="2000" b="1">
                <a:solidFill>
                  <a:srgbClr val="CC0099"/>
                </a:solidFill>
                <a:effectLst>
                  <a:outerShdw blurRad="38100" dist="38100" dir="2700000" algn="tl">
                    <a:srgbClr val="000000"/>
                  </a:outerShdw>
                </a:effectLst>
              </a:rPr>
              <a:t>S</a:t>
            </a:r>
          </a:p>
        </p:txBody>
      </p:sp>
    </p:spTree>
    <p:extLst>
      <p:ext uri="{BB962C8B-B14F-4D97-AF65-F5344CB8AC3E}">
        <p14:creationId xmlns:p14="http://schemas.microsoft.com/office/powerpoint/2010/main" val="2151036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274"/>
                                        </p:tgtEl>
                                        <p:attrNameLst>
                                          <p:attrName>style.visibility</p:attrName>
                                        </p:attrNameLst>
                                      </p:cBhvr>
                                      <p:to>
                                        <p:strVal val="visible"/>
                                      </p:to>
                                    </p:set>
                                    <p:animEffect transition="in" filter="wipe(up)">
                                      <p:cBhvr>
                                        <p:cTn id="7" dur="500"/>
                                        <p:tgtEl>
                                          <p:spTgt spid="1127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283"/>
                                        </p:tgtEl>
                                        <p:attrNameLst>
                                          <p:attrName>style.visibility</p:attrName>
                                        </p:attrNameLst>
                                      </p:cBhvr>
                                      <p:to>
                                        <p:strVal val="visible"/>
                                      </p:to>
                                    </p:set>
                                    <p:animEffect transition="in" filter="wipe(up)">
                                      <p:cBhvr>
                                        <p:cTn id="11" dur="500"/>
                                        <p:tgtEl>
                                          <p:spTgt spid="1128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275"/>
                                        </p:tgtEl>
                                        <p:attrNameLst>
                                          <p:attrName>style.visibility</p:attrName>
                                        </p:attrNameLst>
                                      </p:cBhvr>
                                      <p:to>
                                        <p:strVal val="visible"/>
                                      </p:to>
                                    </p:set>
                                    <p:animEffect transition="in" filter="wipe(left)">
                                      <p:cBhvr>
                                        <p:cTn id="15" dur="500"/>
                                        <p:tgtEl>
                                          <p:spTgt spid="112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295"/>
                                        </p:tgtEl>
                                        <p:attrNameLst>
                                          <p:attrName>style.visibility</p:attrName>
                                        </p:attrNameLst>
                                      </p:cBhvr>
                                      <p:to>
                                        <p:strVal val="visible"/>
                                      </p:to>
                                    </p:set>
                                    <p:animEffect transition="in" filter="wipe(left)">
                                      <p:cBhvr>
                                        <p:cTn id="19" dur="500"/>
                                        <p:tgtEl>
                                          <p:spTgt spid="11295"/>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1288"/>
                                        </p:tgtEl>
                                        <p:attrNameLst>
                                          <p:attrName>style.visibility</p:attrName>
                                        </p:attrNameLst>
                                      </p:cBhvr>
                                      <p:to>
                                        <p:strVal val="visible"/>
                                      </p:to>
                                    </p:set>
                                    <p:animEffect transition="in" filter="wipe(right)">
                                      <p:cBhvr>
                                        <p:cTn id="23" dur="500"/>
                                        <p:tgtEl>
                                          <p:spTgt spid="11288"/>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1284"/>
                                        </p:tgtEl>
                                        <p:attrNameLst>
                                          <p:attrName>style.visibility</p:attrName>
                                        </p:attrNameLst>
                                      </p:cBhvr>
                                      <p:to>
                                        <p:strVal val="visible"/>
                                      </p:to>
                                    </p:set>
                                    <p:animEffect transition="in" filter="wipe(right)">
                                      <p:cBhvr>
                                        <p:cTn id="27" dur="500"/>
                                        <p:tgtEl>
                                          <p:spTgt spid="112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76"/>
                                        </p:tgtEl>
                                        <p:attrNameLst>
                                          <p:attrName>style.visibility</p:attrName>
                                        </p:attrNameLst>
                                      </p:cBhvr>
                                      <p:to>
                                        <p:strVal val="visible"/>
                                      </p:to>
                                    </p:set>
                                    <p:animEffect transition="in" filter="wipe(left)">
                                      <p:cBhvr>
                                        <p:cTn id="32" dur="500"/>
                                        <p:tgtEl>
                                          <p:spTgt spid="11276"/>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296"/>
                                        </p:tgtEl>
                                        <p:attrNameLst>
                                          <p:attrName>style.visibility</p:attrName>
                                        </p:attrNameLst>
                                      </p:cBhvr>
                                      <p:to>
                                        <p:strVal val="visible"/>
                                      </p:to>
                                    </p:set>
                                    <p:animEffect transition="in" filter="wipe(left)">
                                      <p:cBhvr>
                                        <p:cTn id="36" dur="500"/>
                                        <p:tgtEl>
                                          <p:spTgt spid="1129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1277"/>
                                        </p:tgtEl>
                                        <p:attrNameLst>
                                          <p:attrName>style.visibility</p:attrName>
                                        </p:attrNameLst>
                                      </p:cBhvr>
                                      <p:to>
                                        <p:strVal val="visible"/>
                                      </p:to>
                                    </p:set>
                                    <p:animEffect transition="in" filter="wipe(left)">
                                      <p:cBhvr>
                                        <p:cTn id="40" dur="500"/>
                                        <p:tgtEl>
                                          <p:spTgt spid="11277"/>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1297"/>
                                        </p:tgtEl>
                                        <p:attrNameLst>
                                          <p:attrName>style.visibility</p:attrName>
                                        </p:attrNameLst>
                                      </p:cBhvr>
                                      <p:to>
                                        <p:strVal val="visible"/>
                                      </p:to>
                                    </p:set>
                                    <p:animEffect transition="in" filter="wipe(left)">
                                      <p:cBhvr>
                                        <p:cTn id="44" dur="500"/>
                                        <p:tgtEl>
                                          <p:spTgt spid="11297"/>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1278"/>
                                        </p:tgtEl>
                                        <p:attrNameLst>
                                          <p:attrName>style.visibility</p:attrName>
                                        </p:attrNameLst>
                                      </p:cBhvr>
                                      <p:to>
                                        <p:strVal val="visible"/>
                                      </p:to>
                                    </p:set>
                                    <p:animEffect transition="in" filter="wipe(left)">
                                      <p:cBhvr>
                                        <p:cTn id="48" dur="500"/>
                                        <p:tgtEl>
                                          <p:spTgt spid="11278"/>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298"/>
                                        </p:tgtEl>
                                        <p:attrNameLst>
                                          <p:attrName>style.visibility</p:attrName>
                                        </p:attrNameLst>
                                      </p:cBhvr>
                                      <p:to>
                                        <p:strVal val="visible"/>
                                      </p:to>
                                    </p:set>
                                    <p:animEffect transition="in" filter="wipe(left)">
                                      <p:cBhvr>
                                        <p:cTn id="52" dur="500"/>
                                        <p:tgtEl>
                                          <p:spTgt spid="11298"/>
                                        </p:tgtEl>
                                      </p:cBhvr>
                                    </p:animEffect>
                                  </p:childTnLst>
                                </p:cTn>
                              </p:par>
                            </p:childTnLst>
                          </p:cTn>
                        </p:par>
                        <p:par>
                          <p:cTn id="53" fill="hold">
                            <p:stCondLst>
                              <p:cond delay="3000"/>
                            </p:stCondLst>
                            <p:childTnLst>
                              <p:par>
                                <p:cTn id="54" presetID="22" presetClass="entr" presetSubtype="2" fill="hold" grpId="0" nodeType="afterEffect">
                                  <p:stCondLst>
                                    <p:cond delay="0"/>
                                  </p:stCondLst>
                                  <p:childTnLst>
                                    <p:set>
                                      <p:cBhvr>
                                        <p:cTn id="55" dur="1" fill="hold">
                                          <p:stCondLst>
                                            <p:cond delay="0"/>
                                          </p:stCondLst>
                                        </p:cTn>
                                        <p:tgtEl>
                                          <p:spTgt spid="11289"/>
                                        </p:tgtEl>
                                        <p:attrNameLst>
                                          <p:attrName>style.visibility</p:attrName>
                                        </p:attrNameLst>
                                      </p:cBhvr>
                                      <p:to>
                                        <p:strVal val="visible"/>
                                      </p:to>
                                    </p:set>
                                    <p:animEffect transition="in" filter="wipe(right)">
                                      <p:cBhvr>
                                        <p:cTn id="56" dur="500"/>
                                        <p:tgtEl>
                                          <p:spTgt spid="11289"/>
                                        </p:tgtEl>
                                      </p:cBhvr>
                                    </p:animEffect>
                                  </p:childTnLst>
                                </p:cTn>
                              </p:par>
                            </p:childTnLst>
                          </p:cTn>
                        </p:par>
                        <p:par>
                          <p:cTn id="57" fill="hold">
                            <p:stCondLst>
                              <p:cond delay="3500"/>
                            </p:stCondLst>
                            <p:childTnLst>
                              <p:par>
                                <p:cTn id="58" presetID="22" presetClass="entr" presetSubtype="2" fill="hold" grpId="0" nodeType="afterEffect">
                                  <p:stCondLst>
                                    <p:cond delay="0"/>
                                  </p:stCondLst>
                                  <p:childTnLst>
                                    <p:set>
                                      <p:cBhvr>
                                        <p:cTn id="59" dur="1" fill="hold">
                                          <p:stCondLst>
                                            <p:cond delay="0"/>
                                          </p:stCondLst>
                                        </p:cTn>
                                        <p:tgtEl>
                                          <p:spTgt spid="11285"/>
                                        </p:tgtEl>
                                        <p:attrNameLst>
                                          <p:attrName>style.visibility</p:attrName>
                                        </p:attrNameLst>
                                      </p:cBhvr>
                                      <p:to>
                                        <p:strVal val="visible"/>
                                      </p:to>
                                    </p:set>
                                    <p:animEffect transition="in" filter="wipe(right)">
                                      <p:cBhvr>
                                        <p:cTn id="60" dur="500"/>
                                        <p:tgtEl>
                                          <p:spTgt spid="1128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1279"/>
                                        </p:tgtEl>
                                        <p:attrNameLst>
                                          <p:attrName>style.visibility</p:attrName>
                                        </p:attrNameLst>
                                      </p:cBhvr>
                                      <p:to>
                                        <p:strVal val="visible"/>
                                      </p:to>
                                    </p:set>
                                    <p:animEffect transition="in" filter="wipe(down)">
                                      <p:cBhvr>
                                        <p:cTn id="65" dur="500"/>
                                        <p:tgtEl>
                                          <p:spTgt spid="11279"/>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1302"/>
                                        </p:tgtEl>
                                        <p:attrNameLst>
                                          <p:attrName>style.visibility</p:attrName>
                                        </p:attrNameLst>
                                      </p:cBhvr>
                                      <p:to>
                                        <p:strVal val="visible"/>
                                      </p:to>
                                    </p:set>
                                    <p:animEffect transition="in" filter="wipe(left)">
                                      <p:cBhvr>
                                        <p:cTn id="69" dur="500"/>
                                        <p:tgtEl>
                                          <p:spTgt spid="11302"/>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1280"/>
                                        </p:tgtEl>
                                        <p:attrNameLst>
                                          <p:attrName>style.visibility</p:attrName>
                                        </p:attrNameLst>
                                      </p:cBhvr>
                                      <p:to>
                                        <p:strVal val="visible"/>
                                      </p:to>
                                    </p:set>
                                    <p:animEffect transition="in" filter="wipe(up)">
                                      <p:cBhvr>
                                        <p:cTn id="73" dur="500"/>
                                        <p:tgtEl>
                                          <p:spTgt spid="11280"/>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11300"/>
                                        </p:tgtEl>
                                        <p:attrNameLst>
                                          <p:attrName>style.visibility</p:attrName>
                                        </p:attrNameLst>
                                      </p:cBhvr>
                                      <p:to>
                                        <p:strVal val="visible"/>
                                      </p:to>
                                    </p:set>
                                    <p:animEffect transition="in" filter="wipe(left)">
                                      <p:cBhvr>
                                        <p:cTn id="77" dur="500"/>
                                        <p:tgtEl>
                                          <p:spTgt spid="11300"/>
                                        </p:tgtEl>
                                      </p:cBhvr>
                                    </p:animEffect>
                                  </p:childTnLst>
                                </p:cTn>
                              </p:par>
                            </p:childTnLst>
                          </p:cTn>
                        </p:par>
                        <p:par>
                          <p:cTn id="78" fill="hold">
                            <p:stCondLst>
                              <p:cond delay="2000"/>
                            </p:stCondLst>
                            <p:childTnLst>
                              <p:par>
                                <p:cTn id="79" presetID="22" presetClass="entr" presetSubtype="1" fill="hold" grpId="0" nodeType="afterEffect">
                                  <p:stCondLst>
                                    <p:cond delay="0"/>
                                  </p:stCondLst>
                                  <p:childTnLst>
                                    <p:set>
                                      <p:cBhvr>
                                        <p:cTn id="80" dur="1" fill="hold">
                                          <p:stCondLst>
                                            <p:cond delay="0"/>
                                          </p:stCondLst>
                                        </p:cTn>
                                        <p:tgtEl>
                                          <p:spTgt spid="11281"/>
                                        </p:tgtEl>
                                        <p:attrNameLst>
                                          <p:attrName>style.visibility</p:attrName>
                                        </p:attrNameLst>
                                      </p:cBhvr>
                                      <p:to>
                                        <p:strVal val="visible"/>
                                      </p:to>
                                    </p:set>
                                    <p:animEffect transition="in" filter="wipe(up)">
                                      <p:cBhvr>
                                        <p:cTn id="81" dur="500"/>
                                        <p:tgtEl>
                                          <p:spTgt spid="11281"/>
                                        </p:tgtEl>
                                      </p:cBhvr>
                                    </p:animEffect>
                                  </p:childTnLst>
                                </p:cTn>
                              </p:par>
                            </p:childTnLst>
                          </p:cTn>
                        </p:par>
                        <p:par>
                          <p:cTn id="82" fill="hold">
                            <p:stCondLst>
                              <p:cond delay="2500"/>
                            </p:stCondLst>
                            <p:childTnLst>
                              <p:par>
                                <p:cTn id="83" presetID="22" presetClass="entr" presetSubtype="8" fill="hold" grpId="0" nodeType="afterEffect">
                                  <p:stCondLst>
                                    <p:cond delay="0"/>
                                  </p:stCondLst>
                                  <p:childTnLst>
                                    <p:set>
                                      <p:cBhvr>
                                        <p:cTn id="84" dur="1" fill="hold">
                                          <p:stCondLst>
                                            <p:cond delay="0"/>
                                          </p:stCondLst>
                                        </p:cTn>
                                        <p:tgtEl>
                                          <p:spTgt spid="11301"/>
                                        </p:tgtEl>
                                        <p:attrNameLst>
                                          <p:attrName>style.visibility</p:attrName>
                                        </p:attrNameLst>
                                      </p:cBhvr>
                                      <p:to>
                                        <p:strVal val="visible"/>
                                      </p:to>
                                    </p:set>
                                    <p:animEffect transition="in" filter="wipe(left)">
                                      <p:cBhvr>
                                        <p:cTn id="85" dur="500"/>
                                        <p:tgtEl>
                                          <p:spTgt spid="11301"/>
                                        </p:tgtEl>
                                      </p:cBhvr>
                                    </p:animEffect>
                                  </p:childTnLst>
                                </p:cTn>
                              </p:par>
                            </p:childTnLst>
                          </p:cTn>
                        </p:par>
                        <p:par>
                          <p:cTn id="86" fill="hold">
                            <p:stCondLst>
                              <p:cond delay="3000"/>
                            </p:stCondLst>
                            <p:childTnLst>
                              <p:par>
                                <p:cTn id="87" presetID="22" presetClass="entr" presetSubtype="2" fill="hold" grpId="0" nodeType="afterEffect">
                                  <p:stCondLst>
                                    <p:cond delay="0"/>
                                  </p:stCondLst>
                                  <p:childTnLst>
                                    <p:set>
                                      <p:cBhvr>
                                        <p:cTn id="88" dur="1" fill="hold">
                                          <p:stCondLst>
                                            <p:cond delay="0"/>
                                          </p:stCondLst>
                                        </p:cTn>
                                        <p:tgtEl>
                                          <p:spTgt spid="11290"/>
                                        </p:tgtEl>
                                        <p:attrNameLst>
                                          <p:attrName>style.visibility</p:attrName>
                                        </p:attrNameLst>
                                      </p:cBhvr>
                                      <p:to>
                                        <p:strVal val="visible"/>
                                      </p:to>
                                    </p:set>
                                    <p:animEffect transition="in" filter="wipe(right)">
                                      <p:cBhvr>
                                        <p:cTn id="89" dur="500"/>
                                        <p:tgtEl>
                                          <p:spTgt spid="11290"/>
                                        </p:tgtEl>
                                      </p:cBhvr>
                                    </p:animEffect>
                                  </p:childTnLst>
                                </p:cTn>
                              </p:par>
                            </p:childTnLst>
                          </p:cTn>
                        </p:par>
                        <p:par>
                          <p:cTn id="90" fill="hold">
                            <p:stCondLst>
                              <p:cond delay="3500"/>
                            </p:stCondLst>
                            <p:childTnLst>
                              <p:par>
                                <p:cTn id="91" presetID="22" presetClass="entr" presetSubtype="2" fill="hold" grpId="0" nodeType="afterEffect">
                                  <p:stCondLst>
                                    <p:cond delay="0"/>
                                  </p:stCondLst>
                                  <p:childTnLst>
                                    <p:set>
                                      <p:cBhvr>
                                        <p:cTn id="92" dur="1" fill="hold">
                                          <p:stCondLst>
                                            <p:cond delay="0"/>
                                          </p:stCondLst>
                                        </p:cTn>
                                        <p:tgtEl>
                                          <p:spTgt spid="11286"/>
                                        </p:tgtEl>
                                        <p:attrNameLst>
                                          <p:attrName>style.visibility</p:attrName>
                                        </p:attrNameLst>
                                      </p:cBhvr>
                                      <p:to>
                                        <p:strVal val="visible"/>
                                      </p:to>
                                    </p:set>
                                    <p:animEffect transition="in" filter="wipe(right)">
                                      <p:cBhvr>
                                        <p:cTn id="93" dur="500"/>
                                        <p:tgtEl>
                                          <p:spTgt spid="1128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1282"/>
                                        </p:tgtEl>
                                        <p:attrNameLst>
                                          <p:attrName>style.visibility</p:attrName>
                                        </p:attrNameLst>
                                      </p:cBhvr>
                                      <p:to>
                                        <p:strVal val="visible"/>
                                      </p:to>
                                    </p:set>
                                    <p:animEffect transition="in" filter="wipe(up)">
                                      <p:cBhvr>
                                        <p:cTn id="98" dur="500"/>
                                        <p:tgtEl>
                                          <p:spTgt spid="11282"/>
                                        </p:tgtEl>
                                      </p:cBhvr>
                                    </p:animEffect>
                                  </p:childTnLst>
                                </p:cTn>
                              </p:par>
                            </p:childTnLst>
                          </p:cTn>
                        </p:par>
                        <p:par>
                          <p:cTn id="99" fill="hold">
                            <p:stCondLst>
                              <p:cond delay="500"/>
                            </p:stCondLst>
                            <p:childTnLst>
                              <p:par>
                                <p:cTn id="100" presetID="22" presetClass="entr" presetSubtype="2" fill="hold" grpId="0" nodeType="afterEffect">
                                  <p:stCondLst>
                                    <p:cond delay="0"/>
                                  </p:stCondLst>
                                  <p:childTnLst>
                                    <p:set>
                                      <p:cBhvr>
                                        <p:cTn id="101" dur="1" fill="hold">
                                          <p:stCondLst>
                                            <p:cond delay="0"/>
                                          </p:stCondLst>
                                        </p:cTn>
                                        <p:tgtEl>
                                          <p:spTgt spid="11291"/>
                                        </p:tgtEl>
                                        <p:attrNameLst>
                                          <p:attrName>style.visibility</p:attrName>
                                        </p:attrNameLst>
                                      </p:cBhvr>
                                      <p:to>
                                        <p:strVal val="visible"/>
                                      </p:to>
                                    </p:set>
                                    <p:animEffect transition="in" filter="wipe(right)">
                                      <p:cBhvr>
                                        <p:cTn id="102" dur="500"/>
                                        <p:tgtEl>
                                          <p:spTgt spid="11291"/>
                                        </p:tgtEl>
                                      </p:cBhvr>
                                    </p:animEffect>
                                  </p:childTnLst>
                                </p:cTn>
                              </p:par>
                            </p:childTnLst>
                          </p:cTn>
                        </p:par>
                        <p:par>
                          <p:cTn id="103" fill="hold">
                            <p:stCondLst>
                              <p:cond delay="1000"/>
                            </p:stCondLst>
                            <p:childTnLst>
                              <p:par>
                                <p:cTn id="104" presetID="22" presetClass="entr" presetSubtype="2" fill="hold" grpId="0" nodeType="afterEffect">
                                  <p:stCondLst>
                                    <p:cond delay="0"/>
                                  </p:stCondLst>
                                  <p:childTnLst>
                                    <p:set>
                                      <p:cBhvr>
                                        <p:cTn id="105" dur="1" fill="hold">
                                          <p:stCondLst>
                                            <p:cond delay="0"/>
                                          </p:stCondLst>
                                        </p:cTn>
                                        <p:tgtEl>
                                          <p:spTgt spid="11287"/>
                                        </p:tgtEl>
                                        <p:attrNameLst>
                                          <p:attrName>style.visibility</p:attrName>
                                        </p:attrNameLst>
                                      </p:cBhvr>
                                      <p:to>
                                        <p:strVal val="visible"/>
                                      </p:to>
                                    </p:set>
                                    <p:animEffect transition="in" filter="wipe(right)">
                                      <p:cBhvr>
                                        <p:cTn id="106" dur="500"/>
                                        <p:tgtEl>
                                          <p:spTgt spid="1128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1292"/>
                                        </p:tgtEl>
                                        <p:attrNameLst>
                                          <p:attrName>style.visibility</p:attrName>
                                        </p:attrNameLst>
                                      </p:cBhvr>
                                      <p:to>
                                        <p:strVal val="visible"/>
                                      </p:to>
                                    </p:set>
                                    <p:animEffect transition="in" filter="wipe(down)">
                                      <p:cBhvr>
                                        <p:cTn id="111" dur="500"/>
                                        <p:tgtEl>
                                          <p:spTgt spid="11292"/>
                                        </p:tgtEl>
                                      </p:cBhvr>
                                    </p:animEffect>
                                  </p:childTnLst>
                                </p:cTn>
                              </p:par>
                            </p:childTnLst>
                          </p:cTn>
                        </p:par>
                        <p:par>
                          <p:cTn id="112" fill="hold">
                            <p:stCondLst>
                              <p:cond delay="500"/>
                            </p:stCondLst>
                            <p:childTnLst>
                              <p:par>
                                <p:cTn id="113" presetID="22" presetClass="entr" presetSubtype="4" fill="hold" grpId="0" nodeType="afterEffect">
                                  <p:stCondLst>
                                    <p:cond delay="0"/>
                                  </p:stCondLst>
                                  <p:childTnLst>
                                    <p:set>
                                      <p:cBhvr>
                                        <p:cTn id="114" dur="1" fill="hold">
                                          <p:stCondLst>
                                            <p:cond delay="0"/>
                                          </p:stCondLst>
                                        </p:cTn>
                                        <p:tgtEl>
                                          <p:spTgt spid="11293"/>
                                        </p:tgtEl>
                                        <p:attrNameLst>
                                          <p:attrName>style.visibility</p:attrName>
                                        </p:attrNameLst>
                                      </p:cBhvr>
                                      <p:to>
                                        <p:strVal val="visible"/>
                                      </p:to>
                                    </p:set>
                                    <p:animEffect transition="in" filter="wipe(down)">
                                      <p:cBhvr>
                                        <p:cTn id="115" dur="500"/>
                                        <p:tgtEl>
                                          <p:spTgt spid="11293"/>
                                        </p:tgtEl>
                                      </p:cBhvr>
                                    </p:animEffect>
                                  </p:childTnLst>
                                </p:cTn>
                              </p:par>
                            </p:childTnLst>
                          </p:cTn>
                        </p:par>
                        <p:par>
                          <p:cTn id="116" fill="hold">
                            <p:stCondLst>
                              <p:cond delay="1000"/>
                            </p:stCondLst>
                            <p:childTnLst>
                              <p:par>
                                <p:cTn id="117" presetID="22" presetClass="entr" presetSubtype="4" fill="hold" grpId="0" nodeType="afterEffect">
                                  <p:stCondLst>
                                    <p:cond delay="0"/>
                                  </p:stCondLst>
                                  <p:childTnLst>
                                    <p:set>
                                      <p:cBhvr>
                                        <p:cTn id="118" dur="1" fill="hold">
                                          <p:stCondLst>
                                            <p:cond delay="0"/>
                                          </p:stCondLst>
                                        </p:cTn>
                                        <p:tgtEl>
                                          <p:spTgt spid="11294"/>
                                        </p:tgtEl>
                                        <p:attrNameLst>
                                          <p:attrName>style.visibility</p:attrName>
                                        </p:attrNameLst>
                                      </p:cBhvr>
                                      <p:to>
                                        <p:strVal val="visible"/>
                                      </p:to>
                                    </p:set>
                                    <p:animEffect transition="in" filter="wipe(down)">
                                      <p:cBhvr>
                                        <p:cTn id="119" dur="500"/>
                                        <p:tgtEl>
                                          <p:spTgt spid="1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autoUpdateAnimBg="0"/>
      <p:bldP spid="11275" grpId="0" animBg="1"/>
      <p:bldP spid="11276" grpId="0" animBg="1"/>
      <p:bldP spid="11277" grpId="0" animBg="1"/>
      <p:bldP spid="11278" grpId="0" animBg="1"/>
      <p:bldP spid="11279" grpId="0" animBg="1"/>
      <p:bldP spid="11280" grpId="0" animBg="1"/>
      <p:bldP spid="11281" grpId="0" animBg="1"/>
      <p:bldP spid="11282" grpId="0" animBg="1"/>
      <p:bldP spid="11283" grpId="0" animBg="1" autoUpdateAnimBg="0"/>
      <p:bldP spid="11284" grpId="0" autoUpdateAnimBg="0"/>
      <p:bldP spid="11285" grpId="0" autoUpdateAnimBg="0"/>
      <p:bldP spid="11286" grpId="0" autoUpdateAnimBg="0"/>
      <p:bldP spid="11287" grpId="0" autoUpdateAnimBg="0"/>
      <p:bldP spid="11288" grpId="0" animBg="1"/>
      <p:bldP spid="11289" grpId="0" animBg="1"/>
      <p:bldP spid="11290" grpId="0" animBg="1"/>
      <p:bldP spid="11291" grpId="0" animBg="1"/>
      <p:bldP spid="11292" grpId="0" autoUpdateAnimBg="0"/>
      <p:bldP spid="11293" grpId="0" animBg="1"/>
      <p:bldP spid="11294" grpId="0" animBg="1"/>
      <p:bldP spid="11295" grpId="0" autoUpdateAnimBg="0"/>
      <p:bldP spid="11296" grpId="0" autoUpdateAnimBg="0"/>
      <p:bldP spid="11297" grpId="0" autoUpdateAnimBg="0"/>
      <p:bldP spid="11298" grpId="0" autoUpdateAnimBg="0"/>
      <p:bldP spid="11300" grpId="0" autoUpdateAnimBg="0"/>
      <p:bldP spid="11301" grpId="0" autoUpdateAnimBg="0"/>
      <p:bldP spid="1130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C00E4C9-8FCC-4158-B9DF-C80471108903}" type="slidenum">
              <a:rPr kumimoji="1" lang="zh-TW" altLang="en-US">
                <a:effectLst>
                  <a:outerShdw blurRad="38100" dist="38100" dir="2700000" algn="tl">
                    <a:srgbClr val="000000"/>
                  </a:outerShdw>
                </a:effectLst>
                <a:ea typeface="華康細圓體" pitchFamily="49" charset="-120"/>
                <a:cs typeface="+mj-cs"/>
              </a:rPr>
              <a:pPr>
                <a:defRPr/>
              </a:pPr>
              <a:t>8</a:t>
            </a:fld>
            <a:endParaRPr kumimoji="1" lang="en-US" altLang="zh-TW">
              <a:effectLst>
                <a:outerShdw blurRad="38100" dist="38100" dir="2700000" algn="tl">
                  <a:srgbClr val="000000"/>
                </a:outerShdw>
              </a:effectLst>
              <a:ea typeface="華康細圓體" pitchFamily="49" charset="-120"/>
              <a:cs typeface="+mj-cs"/>
            </a:endParaRPr>
          </a:p>
        </p:txBody>
      </p:sp>
      <p:sp>
        <p:nvSpPr>
          <p:cNvPr id="299010" name="Rectangle 2"/>
          <p:cNvSpPr>
            <a:spLocks noGrp="1" noChangeArrowheads="1"/>
          </p:cNvSpPr>
          <p:nvPr>
            <p:ph type="body" idx="1"/>
          </p:nvPr>
        </p:nvSpPr>
        <p:spPr>
          <a:xfrm>
            <a:off x="107504" y="1989138"/>
            <a:ext cx="8785671" cy="4419600"/>
          </a:xfrm>
        </p:spPr>
        <p:txBody>
          <a:bodyPr/>
          <a:lstStyle/>
          <a:p>
            <a:pPr>
              <a:buFont typeface="Wingdings" pitchFamily="2" charset="2"/>
              <a:buNone/>
            </a:pPr>
            <a:r>
              <a:rPr lang="en-US" altLang="zh-TW" sz="4800" dirty="0"/>
              <a:t>To calculate </a:t>
            </a:r>
            <a:r>
              <a:rPr lang="en-US" altLang="zh-TW" sz="4800" b="1" i="1" dirty="0">
                <a:solidFill>
                  <a:schemeClr val="folHlink"/>
                </a:solidFill>
                <a:latin typeface="Times New Roman" pitchFamily="18" charset="0"/>
              </a:rPr>
              <a:t>P</a:t>
            </a:r>
            <a:r>
              <a:rPr lang="en-US" altLang="zh-TW" sz="4800" b="1" dirty="0">
                <a:solidFill>
                  <a:schemeClr val="folHlink"/>
                </a:solidFill>
              </a:rPr>
              <a:t>(</a:t>
            </a:r>
            <a:r>
              <a:rPr lang="en-US" altLang="zh-TW" sz="4800" b="1" i="1" dirty="0">
                <a:solidFill>
                  <a:schemeClr val="folHlink"/>
                </a:solidFill>
                <a:latin typeface="Times New Roman" pitchFamily="18" charset="0"/>
              </a:rPr>
              <a:t>X</a:t>
            </a:r>
            <a:r>
              <a:rPr lang="en-US" altLang="zh-TW" sz="4800" b="1" i="1" dirty="0">
                <a:solidFill>
                  <a:schemeClr val="folHlink"/>
                </a:solidFill>
              </a:rPr>
              <a:t> </a:t>
            </a:r>
            <a:r>
              <a:rPr lang="en-US" altLang="zh-TW" sz="4800" b="1" dirty="0">
                <a:solidFill>
                  <a:schemeClr val="folHlink"/>
                </a:solidFill>
              </a:rPr>
              <a:t>= </a:t>
            </a:r>
            <a:r>
              <a:rPr lang="en-US" altLang="zh-TW" sz="4800" b="1" i="1" dirty="0">
                <a:solidFill>
                  <a:schemeClr val="folHlink"/>
                </a:solidFill>
                <a:latin typeface="Times New Roman" pitchFamily="18" charset="0"/>
              </a:rPr>
              <a:t>x</a:t>
            </a:r>
            <a:r>
              <a:rPr lang="en-US" altLang="zh-TW" sz="4800" b="1" dirty="0">
                <a:solidFill>
                  <a:schemeClr val="folHlink"/>
                </a:solidFill>
              </a:rPr>
              <a:t>)</a:t>
            </a:r>
            <a:r>
              <a:rPr lang="en-US" altLang="zh-TW" sz="4800" dirty="0"/>
              <a:t>, the probability that the </a:t>
            </a:r>
            <a:r>
              <a:rPr lang="en-US" altLang="zh-TW" sz="4800" b="1" dirty="0">
                <a:solidFill>
                  <a:schemeClr val="folHlink"/>
                </a:solidFill>
              </a:rPr>
              <a:t>random variable</a:t>
            </a:r>
            <a:r>
              <a:rPr lang="en-US" altLang="zh-TW" sz="4800" dirty="0">
                <a:solidFill>
                  <a:schemeClr val="folHlink"/>
                </a:solidFill>
              </a:rPr>
              <a:t> </a:t>
            </a:r>
            <a:r>
              <a:rPr lang="en-US" altLang="zh-TW" sz="4800" b="1" i="1" dirty="0">
                <a:solidFill>
                  <a:schemeClr val="folHlink"/>
                </a:solidFill>
                <a:latin typeface="Times New Roman" pitchFamily="18" charset="0"/>
              </a:rPr>
              <a:t>X</a:t>
            </a:r>
            <a:r>
              <a:rPr lang="en-US" altLang="zh-TW" sz="4800" dirty="0">
                <a:latin typeface="Times New Roman" pitchFamily="18" charset="0"/>
              </a:rPr>
              <a:t> </a:t>
            </a:r>
            <a:r>
              <a:rPr lang="en-US" altLang="zh-TW" sz="4800" dirty="0"/>
              <a:t>assumes the </a:t>
            </a:r>
            <a:r>
              <a:rPr lang="en-US" altLang="zh-TW" sz="4800" b="1" dirty="0">
                <a:solidFill>
                  <a:schemeClr val="folHlink"/>
                </a:solidFill>
              </a:rPr>
              <a:t>value </a:t>
            </a:r>
            <a:r>
              <a:rPr lang="en-US" altLang="zh-TW" sz="4800" b="1" i="1" dirty="0">
                <a:solidFill>
                  <a:schemeClr val="folHlink"/>
                </a:solidFill>
                <a:latin typeface="Times New Roman" pitchFamily="18" charset="0"/>
              </a:rPr>
              <a:t>x</a:t>
            </a:r>
            <a:r>
              <a:rPr lang="en-US" altLang="zh-TW" sz="4800" dirty="0"/>
              <a:t>, </a:t>
            </a:r>
            <a:r>
              <a:rPr lang="en-US" altLang="zh-TW" sz="4800" b="1" dirty="0">
                <a:solidFill>
                  <a:schemeClr val="accent2"/>
                </a:solidFill>
              </a:rPr>
              <a:t>add</a:t>
            </a:r>
            <a:r>
              <a:rPr lang="en-US" altLang="zh-TW" sz="4800" dirty="0"/>
              <a:t> the probabilities of </a:t>
            </a:r>
            <a:r>
              <a:rPr lang="en-US" altLang="zh-TW" sz="4800" b="1" dirty="0">
                <a:solidFill>
                  <a:schemeClr val="accent2"/>
                </a:solidFill>
              </a:rPr>
              <a:t>all</a:t>
            </a:r>
            <a:r>
              <a:rPr lang="en-US" altLang="zh-TW" sz="4800" dirty="0"/>
              <a:t> the simple events for which </a:t>
            </a:r>
            <a:r>
              <a:rPr lang="en-US" altLang="zh-TW" sz="4800" b="1" i="1" dirty="0">
                <a:latin typeface="Times New Roman" pitchFamily="18" charset="0"/>
              </a:rPr>
              <a:t>X</a:t>
            </a:r>
            <a:r>
              <a:rPr lang="en-US" altLang="zh-TW" sz="4800" dirty="0">
                <a:latin typeface="Times New Roman" pitchFamily="18" charset="0"/>
              </a:rPr>
              <a:t> </a:t>
            </a:r>
            <a:r>
              <a:rPr lang="en-US" altLang="zh-TW" sz="4800" dirty="0"/>
              <a:t>is equal to </a:t>
            </a:r>
            <a:r>
              <a:rPr lang="en-US" altLang="zh-TW" sz="4800" i="1" dirty="0">
                <a:latin typeface="Times New Roman" pitchFamily="18" charset="0"/>
              </a:rPr>
              <a:t>x</a:t>
            </a:r>
            <a:r>
              <a:rPr lang="en-US" altLang="zh-TW" sz="4800" dirty="0"/>
              <a:t>.</a:t>
            </a:r>
          </a:p>
        </p:txBody>
      </p:sp>
      <p:sp>
        <p:nvSpPr>
          <p:cNvPr id="299011" name="Rectangle 3"/>
          <p:cNvSpPr>
            <a:spLocks noGrp="1" noChangeArrowheads="1"/>
          </p:cNvSpPr>
          <p:nvPr>
            <p:ph type="title"/>
          </p:nvPr>
        </p:nvSpPr>
        <p:spPr>
          <a:xfrm>
            <a:off x="395288" y="260350"/>
            <a:ext cx="8367712" cy="180049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tabLst>
                <a:tab pos="911225" algn="l"/>
              </a:tabLst>
              <a:defRPr/>
            </a:pPr>
            <a:r>
              <a:rPr lang="en-US" altLang="zh-TW" dirty="0"/>
              <a:t>Discrete Probability Distribution</a:t>
            </a:r>
          </a:p>
        </p:txBody>
      </p:sp>
    </p:spTree>
  </p:cSld>
  <p:clrMapOvr>
    <a:masterClrMapping/>
  </p:clrMapOvr>
  <p:transition>
    <p:dissolv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D2BB580-945A-492C-90C9-FB5FF1D599DF}" type="slidenum">
              <a:rPr kumimoji="1" lang="zh-TW" altLang="en-US">
                <a:effectLst>
                  <a:outerShdw blurRad="38100" dist="38100" dir="2700000" algn="tl">
                    <a:srgbClr val="000000"/>
                  </a:outerShdw>
                </a:effectLst>
                <a:ea typeface="華康細圓體" pitchFamily="49" charset="-120"/>
                <a:cs typeface="+mj-cs"/>
              </a:rPr>
              <a:pPr>
                <a:defRPr/>
              </a:pPr>
              <a:t>80</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12290" name="Object 2"/>
          <p:cNvGraphicFramePr>
            <a:graphicFrameLocks noChangeAspect="1"/>
          </p:cNvGraphicFramePr>
          <p:nvPr>
            <p:extLst>
              <p:ext uri="{D42A27DB-BD31-4B8C-83A1-F6EECF244321}">
                <p14:modId xmlns:p14="http://schemas.microsoft.com/office/powerpoint/2010/main" val="4270119381"/>
              </p:ext>
            </p:extLst>
          </p:nvPr>
        </p:nvGraphicFramePr>
        <p:xfrm>
          <a:off x="107504" y="4077121"/>
          <a:ext cx="8917608" cy="1008063"/>
        </p:xfrm>
        <a:graphic>
          <a:graphicData uri="http://schemas.openxmlformats.org/presentationml/2006/ole">
            <mc:AlternateContent xmlns:mc="http://schemas.openxmlformats.org/markup-compatibility/2006">
              <mc:Choice xmlns:v="urn:schemas-microsoft-com:vml" Requires="v">
                <p:oleObj spid="_x0000_s558164" name="方程式" r:id="rId3" imgW="2120760" imgH="241200" progId="Equation.3">
                  <p:embed/>
                </p:oleObj>
              </mc:Choice>
              <mc:Fallback>
                <p:oleObj name="方程式" r:id="rId3" imgW="21207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077121"/>
                        <a:ext cx="8917608" cy="1008063"/>
                      </a:xfrm>
                      <a:prstGeom prst="rect">
                        <a:avLst/>
                      </a:prstGeom>
                      <a:noFill/>
                      <a:effectLst>
                        <a:outerShdw dist="35921" dir="2700000" algn="ctr" rotWithShape="0">
                          <a:srgbClr val="000000"/>
                        </a:outerShdw>
                      </a:effectLst>
                      <a:extLst/>
                    </p:spPr>
                  </p:pic>
                </p:oleObj>
              </mc:Fallback>
            </mc:AlternateContent>
          </a:graphicData>
        </a:graphic>
      </p:graphicFrame>
      <p:sp>
        <p:nvSpPr>
          <p:cNvPr id="12291" name="Text Box 3"/>
          <p:cNvSpPr txBox="1">
            <a:spLocks noChangeArrowheads="1"/>
          </p:cNvSpPr>
          <p:nvPr/>
        </p:nvSpPr>
        <p:spPr bwMode="auto">
          <a:xfrm>
            <a:off x="428625" y="2269217"/>
            <a:ext cx="8172450" cy="1555750"/>
          </a:xfrm>
          <a:prstGeom prst="rect">
            <a:avLst/>
          </a:prstGeom>
          <a:noFill/>
          <a:ln w="28575">
            <a:noFill/>
            <a:miter lim="800000"/>
            <a:headEnd/>
            <a:tailEnd/>
          </a:ln>
          <a:effectLst/>
        </p:spPr>
        <p:txBody>
          <a:bodyPr anchor="ctr">
            <a:spAutoFit/>
          </a:bodyPr>
          <a:lstStyle/>
          <a:p>
            <a:pPr eaLnBrk="0" hangingPunct="0"/>
            <a:r>
              <a:rPr kumimoji="0" lang="en-US" altLang="zh-TW" sz="4800" dirty="0">
                <a:effectLst>
                  <a:outerShdw blurRad="38100" dist="38100" dir="2700000" algn="tl">
                    <a:srgbClr val="000000"/>
                  </a:outerShdw>
                </a:effectLst>
              </a:rPr>
              <a:t>In general, The binomial probability is calculated by:</a:t>
            </a:r>
          </a:p>
        </p:txBody>
      </p:sp>
      <p:graphicFrame>
        <p:nvGraphicFramePr>
          <p:cNvPr id="12292" name="Object 4"/>
          <p:cNvGraphicFramePr>
            <a:graphicFrameLocks noChangeAspect="1"/>
          </p:cNvGraphicFramePr>
          <p:nvPr>
            <p:extLst>
              <p:ext uri="{D42A27DB-BD31-4B8C-83A1-F6EECF244321}">
                <p14:modId xmlns:p14="http://schemas.microsoft.com/office/powerpoint/2010/main" val="1236267651"/>
              </p:ext>
            </p:extLst>
          </p:nvPr>
        </p:nvGraphicFramePr>
        <p:xfrm>
          <a:off x="1475656" y="4941888"/>
          <a:ext cx="4995938" cy="1458912"/>
        </p:xfrm>
        <a:graphic>
          <a:graphicData uri="http://schemas.openxmlformats.org/presentationml/2006/ole">
            <mc:AlternateContent xmlns:mc="http://schemas.openxmlformats.org/markup-compatibility/2006">
              <mc:Choice xmlns:v="urn:schemas-microsoft-com:vml" Requires="v">
                <p:oleObj spid="_x0000_s558165" name="方程式" r:id="rId5" imgW="1434960" imgH="419040" progId="Equation.3">
                  <p:embed/>
                </p:oleObj>
              </mc:Choice>
              <mc:Fallback>
                <p:oleObj name="方程式" r:id="rId5" imgW="14349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4941888"/>
                        <a:ext cx="4995938" cy="1458912"/>
                      </a:xfrm>
                      <a:prstGeom prst="rect">
                        <a:avLst/>
                      </a:prstGeom>
                      <a:noFill/>
                      <a:effectLst>
                        <a:outerShdw dist="35921" dir="2700000" algn="ctr" rotWithShape="0">
                          <a:srgbClr val="000000"/>
                        </a:outerShdw>
                      </a:effectLst>
                      <a:extLst/>
                    </p:spPr>
                  </p:pic>
                </p:oleObj>
              </mc:Fallback>
            </mc:AlternateContent>
          </a:graphicData>
        </a:graphic>
      </p:graphicFrame>
      <p:sp>
        <p:nvSpPr>
          <p:cNvPr id="12297" name="Rectangle 9"/>
          <p:cNvSpPr>
            <a:spLocks noGrp="1" noChangeArrowheads="1"/>
          </p:cNvSpPr>
          <p:nvPr>
            <p:ph type="title"/>
          </p:nvPr>
        </p:nvSpPr>
        <p:spPr>
          <a:xfrm>
            <a:off x="323850" y="260648"/>
            <a:ext cx="8382000" cy="1905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Calculating the Binomial Probability</a:t>
            </a:r>
            <a:endParaRPr lang="zh-TW" altLang="en-US" dirty="0"/>
          </a:p>
        </p:txBody>
      </p:sp>
    </p:spTree>
    <p:extLst>
      <p:ext uri="{BB962C8B-B14F-4D97-AF65-F5344CB8AC3E}">
        <p14:creationId xmlns:p14="http://schemas.microsoft.com/office/powerpoint/2010/main" val="490655609"/>
      </p:ext>
    </p:extLst>
  </p:cSld>
  <p:clrMapOvr>
    <a:masterClrMapping/>
  </p:clrMapOvr>
  <p:transition>
    <p:dissolv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10CC393-673E-4D46-8A21-F98EF455CBAC}" type="slidenum">
              <a:rPr kumimoji="1" lang="zh-TW" altLang="en-US">
                <a:effectLst>
                  <a:outerShdw blurRad="38100" dist="38100" dir="2700000" algn="tl">
                    <a:srgbClr val="000000"/>
                  </a:outerShdw>
                </a:effectLst>
                <a:ea typeface="華康細圓體" pitchFamily="49" charset="-120"/>
                <a:cs typeface="+mj-cs"/>
              </a:rPr>
              <a:pPr>
                <a:defRPr/>
              </a:pPr>
              <a:t>81</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113670" name="Object 6"/>
          <p:cNvGraphicFramePr>
            <a:graphicFrameLocks noChangeAspect="1"/>
          </p:cNvGraphicFramePr>
          <p:nvPr/>
        </p:nvGraphicFramePr>
        <p:xfrm>
          <a:off x="152400" y="1371600"/>
          <a:ext cx="8839200" cy="1620838"/>
        </p:xfrm>
        <a:graphic>
          <a:graphicData uri="http://schemas.openxmlformats.org/presentationml/2006/ole">
            <mc:AlternateContent xmlns:mc="http://schemas.openxmlformats.org/markup-compatibility/2006">
              <mc:Choice xmlns:v="urn:schemas-microsoft-com:vml" Requires="v">
                <p:oleObj spid="_x0000_s559186" name="方程式" r:id="rId3" imgW="2489040" imgH="419040" progId="Equation.3">
                  <p:embed/>
                </p:oleObj>
              </mc:Choice>
              <mc:Fallback>
                <p:oleObj name="方程式" r:id="rId3" imgW="24890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1620838"/>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13673" name="Rectangle 9"/>
          <p:cNvSpPr>
            <a:spLocks noGrp="1" noChangeArrowheads="1"/>
          </p:cNvSpPr>
          <p:nvPr>
            <p:ph type="title"/>
          </p:nvPr>
        </p:nvSpPr>
        <p:spPr>
          <a:xfrm>
            <a:off x="539552" y="260648"/>
            <a:ext cx="8166298" cy="117579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 </a:t>
            </a:r>
            <a:r>
              <a:rPr lang="en-US" altLang="zh-TW" i="1" dirty="0">
                <a:latin typeface="Times New Roman" pitchFamily="18" charset="0"/>
                <a:cs typeface="Times New Roman" pitchFamily="18" charset="0"/>
              </a:rPr>
              <a:t>n</a:t>
            </a:r>
            <a:r>
              <a:rPr lang="en-US" altLang="zh-TW" dirty="0"/>
              <a:t> = 3    1/2</a:t>
            </a:r>
          </a:p>
        </p:txBody>
      </p:sp>
      <p:graphicFrame>
        <p:nvGraphicFramePr>
          <p:cNvPr id="113674" name="Object 10"/>
          <p:cNvGraphicFramePr>
            <a:graphicFrameLocks noChangeAspect="1"/>
          </p:cNvGraphicFramePr>
          <p:nvPr/>
        </p:nvGraphicFramePr>
        <p:xfrm>
          <a:off x="228600" y="4038600"/>
          <a:ext cx="8534400" cy="1614488"/>
        </p:xfrm>
        <a:graphic>
          <a:graphicData uri="http://schemas.openxmlformats.org/presentationml/2006/ole">
            <mc:AlternateContent xmlns:mc="http://schemas.openxmlformats.org/markup-compatibility/2006">
              <mc:Choice xmlns:v="urn:schemas-microsoft-com:vml" Requires="v">
                <p:oleObj spid="_x0000_s559187" name="方程式" r:id="rId5" imgW="2311200" imgH="419040" progId="Equation.3">
                  <p:embed/>
                </p:oleObj>
              </mc:Choice>
              <mc:Fallback>
                <p:oleObj name="方程式" r:id="rId5" imgW="23112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038600"/>
                        <a:ext cx="8534400" cy="1614488"/>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13675" name="Text Box 11"/>
          <p:cNvSpPr txBox="1">
            <a:spLocks noChangeArrowheads="1"/>
          </p:cNvSpPr>
          <p:nvPr/>
        </p:nvSpPr>
        <p:spPr bwMode="auto">
          <a:xfrm>
            <a:off x="2124075" y="3068638"/>
            <a:ext cx="4732338" cy="790575"/>
          </a:xfrm>
          <a:prstGeom prst="rect">
            <a:avLst/>
          </a:prstGeom>
          <a:solidFill>
            <a:srgbClr val="660033"/>
          </a:solidFill>
          <a:ln w="28575">
            <a:solidFill>
              <a:schemeClr val="tx1"/>
            </a:solidFill>
            <a:miter lim="800000"/>
            <a:headEnd/>
            <a:tailEnd/>
          </a:ln>
          <a:effectLst/>
        </p:spPr>
        <p:txBody>
          <a:bodyPr wrap="none" anchor="ctr">
            <a:spAutoFit/>
          </a:bodyPr>
          <a:lstStyle/>
          <a:p>
            <a:pPr eaLnBrk="0" hangingPunct="0"/>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i="1">
                <a:effectLst>
                  <a:outerShdw blurRad="38100" dist="38100" dir="2700000" algn="tl">
                    <a:srgbClr val="000000"/>
                  </a:outerShdw>
                </a:effectLst>
              </a:rPr>
              <a:t> </a:t>
            </a:r>
            <a:r>
              <a:rPr kumimoji="0" lang="en-US" altLang="zh-TW" sz="4400">
                <a:effectLst>
                  <a:outerShdw blurRad="38100" dist="38100" dir="2700000" algn="tl">
                    <a:srgbClr val="000000"/>
                  </a:outerShdw>
                </a:effectLst>
              </a:rPr>
              <a:t>= 0) = (1-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baseline="30000">
                <a:effectLst>
                  <a:outerShdw blurRad="38100" dist="38100" dir="2700000" algn="tl">
                    <a:srgbClr val="000000"/>
                  </a:outerShdw>
                </a:effectLst>
              </a:rPr>
              <a:t>3</a:t>
            </a:r>
            <a:endParaRPr kumimoji="0" lang="en-US" altLang="zh-TW" sz="4400">
              <a:effectLst>
                <a:outerShdw blurRad="38100" dist="38100" dir="2700000" algn="tl">
                  <a:srgbClr val="000000"/>
                </a:outerShdw>
              </a:effectLst>
            </a:endParaRPr>
          </a:p>
        </p:txBody>
      </p:sp>
      <p:sp>
        <p:nvSpPr>
          <p:cNvPr id="113676" name="Text Box 12"/>
          <p:cNvSpPr txBox="1">
            <a:spLocks noChangeArrowheads="1"/>
          </p:cNvSpPr>
          <p:nvPr/>
        </p:nvSpPr>
        <p:spPr bwMode="auto">
          <a:xfrm>
            <a:off x="1908175" y="5734050"/>
            <a:ext cx="5316538" cy="790575"/>
          </a:xfrm>
          <a:prstGeom prst="rect">
            <a:avLst/>
          </a:prstGeom>
          <a:solidFill>
            <a:srgbClr val="000066"/>
          </a:solidFill>
          <a:ln w="28575">
            <a:solidFill>
              <a:schemeClr val="tx1"/>
            </a:solidFill>
            <a:miter lim="800000"/>
            <a:headEnd/>
            <a:tailEnd/>
          </a:ln>
          <a:effectLst/>
        </p:spPr>
        <p:txBody>
          <a:bodyPr wrap="none" anchor="ctr">
            <a:spAutoFit/>
          </a:bodyPr>
          <a:lstStyle/>
          <a:p>
            <a:pPr algn="ctr" eaLnBrk="0" hangingPunct="0"/>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i="1">
                <a:effectLst>
                  <a:outerShdw blurRad="38100" dist="38100" dir="2700000" algn="tl">
                    <a:srgbClr val="000000"/>
                  </a:outerShdw>
                </a:effectLst>
              </a:rPr>
              <a:t> </a:t>
            </a:r>
            <a:r>
              <a:rPr kumimoji="0" lang="en-US" altLang="zh-TW" sz="4400">
                <a:effectLst>
                  <a:outerShdw blurRad="38100" dist="38100" dir="2700000" algn="tl">
                    <a:srgbClr val="000000"/>
                  </a:outerShdw>
                </a:effectLst>
              </a:rPr>
              <a:t>= 1) = 3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(1-</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baseline="30000">
                <a:effectLst>
                  <a:outerShdw blurRad="38100" dist="38100" dir="2700000" algn="tl">
                    <a:srgbClr val="000000"/>
                  </a:outerShdw>
                </a:effectLst>
              </a:rPr>
              <a:t>2</a:t>
            </a:r>
            <a:endParaRPr kumimoji="0" lang="en-US" altLang="zh-TW" sz="4400">
              <a:effectLst>
                <a:outerShdw blurRad="38100" dist="38100" dir="2700000" algn="tl">
                  <a:srgbClr val="000000"/>
                </a:outerShdw>
              </a:effectLst>
            </a:endParaRPr>
          </a:p>
        </p:txBody>
      </p:sp>
    </p:spTree>
    <p:extLst>
      <p:ext uri="{BB962C8B-B14F-4D97-AF65-F5344CB8AC3E}">
        <p14:creationId xmlns:p14="http://schemas.microsoft.com/office/powerpoint/2010/main" val="41241648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wipe(left)">
                                      <p:cBhvr>
                                        <p:cTn id="7" dur="500"/>
                                        <p:tgtEl>
                                          <p:spTgt spid="11367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5"/>
                                        </p:tgtEl>
                                        <p:attrNameLst>
                                          <p:attrName>style.visibility</p:attrName>
                                        </p:attrNameLst>
                                      </p:cBhvr>
                                      <p:to>
                                        <p:strVal val="visible"/>
                                      </p:to>
                                    </p:set>
                                    <p:animEffect transition="in" filter="wipe(left)">
                                      <p:cBhvr>
                                        <p:cTn id="11" dur="500"/>
                                        <p:tgtEl>
                                          <p:spTgt spid="11367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3674"/>
                                        </p:tgtEl>
                                        <p:attrNameLst>
                                          <p:attrName>style.visibility</p:attrName>
                                        </p:attrNameLst>
                                      </p:cBhvr>
                                      <p:to>
                                        <p:strVal val="visible"/>
                                      </p:to>
                                    </p:set>
                                    <p:animEffect transition="in" filter="wipe(left)">
                                      <p:cBhvr>
                                        <p:cTn id="16" dur="500"/>
                                        <p:tgtEl>
                                          <p:spTgt spid="11367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3676"/>
                                        </p:tgtEl>
                                        <p:attrNameLst>
                                          <p:attrName>style.visibility</p:attrName>
                                        </p:attrNameLst>
                                      </p:cBhvr>
                                      <p:to>
                                        <p:strVal val="visible"/>
                                      </p:to>
                                    </p:set>
                                    <p:animEffect transition="in" filter="wipe(left)">
                                      <p:cBhvr>
                                        <p:cTn id="20" dur="500"/>
                                        <p:tgtEl>
                                          <p:spTgt spid="113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animBg="1" autoUpdateAnimBg="0"/>
      <p:bldP spid="113676"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3F20685-BA13-4796-B2FE-1E89D396F76C}" type="slidenum">
              <a:rPr kumimoji="1" lang="zh-TW" altLang="en-US">
                <a:effectLst>
                  <a:outerShdw blurRad="38100" dist="38100" dir="2700000" algn="tl">
                    <a:srgbClr val="000000"/>
                  </a:outerShdw>
                </a:effectLst>
                <a:ea typeface="華康細圓體" pitchFamily="49" charset="-120"/>
                <a:cs typeface="+mj-cs"/>
              </a:rPr>
              <a:pPr>
                <a:defRPr/>
              </a:pPr>
              <a:t>82</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324610" name="Object 2"/>
          <p:cNvGraphicFramePr>
            <a:graphicFrameLocks noChangeAspect="1"/>
          </p:cNvGraphicFramePr>
          <p:nvPr/>
        </p:nvGraphicFramePr>
        <p:xfrm>
          <a:off x="647700" y="1371600"/>
          <a:ext cx="7847013" cy="1620838"/>
        </p:xfrm>
        <a:graphic>
          <a:graphicData uri="http://schemas.openxmlformats.org/presentationml/2006/ole">
            <mc:AlternateContent xmlns:mc="http://schemas.openxmlformats.org/markup-compatibility/2006">
              <mc:Choice xmlns:v="urn:schemas-microsoft-com:vml" Requires="v">
                <p:oleObj spid="_x0000_s560210" name="方程式" r:id="rId3" imgW="2209680" imgH="419040" progId="Equation.3">
                  <p:embed/>
                </p:oleObj>
              </mc:Choice>
              <mc:Fallback>
                <p:oleObj name="方程式" r:id="rId3" imgW="22096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1371600"/>
                        <a:ext cx="7847013" cy="1620838"/>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324611" name="Rectangle 3"/>
          <p:cNvSpPr>
            <a:spLocks noGrp="1" noChangeArrowheads="1"/>
          </p:cNvSpPr>
          <p:nvPr>
            <p:ph type="title"/>
          </p:nvPr>
        </p:nvSpPr>
        <p:spPr>
          <a:xfrm>
            <a:off x="611560" y="260648"/>
            <a:ext cx="8094290" cy="117579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 </a:t>
            </a:r>
            <a:r>
              <a:rPr lang="en-US" altLang="zh-TW" i="1" dirty="0">
                <a:latin typeface="Times New Roman" pitchFamily="18" charset="0"/>
                <a:cs typeface="Times New Roman" pitchFamily="18" charset="0"/>
              </a:rPr>
              <a:t>n</a:t>
            </a:r>
            <a:r>
              <a:rPr lang="en-US" altLang="zh-TW" dirty="0"/>
              <a:t> = 3   2/2</a:t>
            </a:r>
          </a:p>
        </p:txBody>
      </p:sp>
      <p:graphicFrame>
        <p:nvGraphicFramePr>
          <p:cNvPr id="324612" name="Object 4"/>
          <p:cNvGraphicFramePr>
            <a:graphicFrameLocks noChangeAspect="1"/>
          </p:cNvGraphicFramePr>
          <p:nvPr/>
        </p:nvGraphicFramePr>
        <p:xfrm>
          <a:off x="250825" y="4038600"/>
          <a:ext cx="8488363" cy="1614488"/>
        </p:xfrm>
        <a:graphic>
          <a:graphicData uri="http://schemas.openxmlformats.org/presentationml/2006/ole">
            <mc:AlternateContent xmlns:mc="http://schemas.openxmlformats.org/markup-compatibility/2006">
              <mc:Choice xmlns:v="urn:schemas-microsoft-com:vml" Requires="v">
                <p:oleObj spid="_x0000_s560211" name="方程式" r:id="rId5" imgW="2298600" imgH="419040" progId="Equation.3">
                  <p:embed/>
                </p:oleObj>
              </mc:Choice>
              <mc:Fallback>
                <p:oleObj name="方程式" r:id="rId5" imgW="22986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038600"/>
                        <a:ext cx="8488363" cy="1614488"/>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324613" name="Text Box 5"/>
          <p:cNvSpPr txBox="1">
            <a:spLocks noChangeArrowheads="1"/>
          </p:cNvSpPr>
          <p:nvPr/>
        </p:nvSpPr>
        <p:spPr bwMode="auto">
          <a:xfrm>
            <a:off x="2124075" y="3068638"/>
            <a:ext cx="5491163" cy="790575"/>
          </a:xfrm>
          <a:prstGeom prst="rect">
            <a:avLst/>
          </a:prstGeom>
          <a:solidFill>
            <a:srgbClr val="660033"/>
          </a:solidFill>
          <a:ln w="28575">
            <a:solidFill>
              <a:schemeClr val="tx1"/>
            </a:solidFill>
            <a:miter lim="800000"/>
            <a:headEnd/>
            <a:tailEnd/>
          </a:ln>
          <a:effectLst/>
        </p:spPr>
        <p:txBody>
          <a:bodyPr wrap="none" anchor="ctr">
            <a:spAutoFit/>
          </a:bodyPr>
          <a:lstStyle/>
          <a:p>
            <a:pPr eaLnBrk="0" hangingPunct="0"/>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i="1">
                <a:effectLst>
                  <a:outerShdw blurRad="38100" dist="38100" dir="2700000" algn="tl">
                    <a:srgbClr val="000000"/>
                  </a:outerShdw>
                </a:effectLst>
              </a:rPr>
              <a:t> </a:t>
            </a:r>
            <a:r>
              <a:rPr kumimoji="0" lang="en-US" altLang="zh-TW" sz="4400">
                <a:effectLst>
                  <a:outerShdw blurRad="38100" dist="38100" dir="2700000" algn="tl">
                    <a:srgbClr val="000000"/>
                  </a:outerShdw>
                </a:effectLst>
              </a:rPr>
              <a:t>= 2) = 3 </a:t>
            </a:r>
            <a:r>
              <a:rPr kumimoji="0" lang="en-US" altLang="zh-TW" sz="4400" i="1">
                <a:effectLst>
                  <a:outerShdw blurRad="38100" dist="38100" dir="2700000" algn="tl">
                    <a:srgbClr val="000000"/>
                  </a:outerShdw>
                </a:effectLst>
                <a:latin typeface="Times New Roman" pitchFamily="18" charset="0"/>
              </a:rPr>
              <a:t>p</a:t>
            </a:r>
            <a:r>
              <a:rPr kumimoji="0" lang="en-US" altLang="zh-TW" sz="4400" baseline="30000">
                <a:effectLst>
                  <a:outerShdw blurRad="38100" dist="38100" dir="2700000" algn="tl">
                    <a:srgbClr val="000000"/>
                  </a:outerShdw>
                </a:effectLst>
              </a:rPr>
              <a:t>2</a:t>
            </a:r>
            <a:r>
              <a:rPr kumimoji="0" lang="en-US" altLang="zh-TW" sz="4400">
                <a:effectLst>
                  <a:outerShdw blurRad="38100" dist="38100" dir="2700000" algn="tl">
                    <a:srgbClr val="000000"/>
                  </a:outerShdw>
                </a:effectLst>
              </a:rPr>
              <a:t>(1-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endParaRPr kumimoji="0" lang="en-US" altLang="zh-TW" sz="4400" baseline="30000">
              <a:effectLst>
                <a:outerShdw blurRad="38100" dist="38100" dir="2700000" algn="tl">
                  <a:srgbClr val="000000"/>
                </a:outerShdw>
              </a:effectLst>
            </a:endParaRPr>
          </a:p>
        </p:txBody>
      </p:sp>
      <p:sp>
        <p:nvSpPr>
          <p:cNvPr id="324614" name="Text Box 6"/>
          <p:cNvSpPr txBox="1">
            <a:spLocks noChangeArrowheads="1"/>
          </p:cNvSpPr>
          <p:nvPr/>
        </p:nvSpPr>
        <p:spPr bwMode="auto">
          <a:xfrm>
            <a:off x="2755900" y="5734050"/>
            <a:ext cx="3621088" cy="790575"/>
          </a:xfrm>
          <a:prstGeom prst="rect">
            <a:avLst/>
          </a:prstGeom>
          <a:solidFill>
            <a:srgbClr val="000066"/>
          </a:solidFill>
          <a:ln w="28575">
            <a:solidFill>
              <a:schemeClr val="tx1"/>
            </a:solidFill>
            <a:miter lim="800000"/>
            <a:headEnd/>
            <a:tailEnd/>
          </a:ln>
          <a:effectLst/>
        </p:spPr>
        <p:txBody>
          <a:bodyPr wrap="none" anchor="ctr">
            <a:spAutoFit/>
          </a:bodyPr>
          <a:lstStyle/>
          <a:p>
            <a:pPr algn="ctr" eaLnBrk="0" hangingPunct="0"/>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i="1">
                <a:effectLst>
                  <a:outerShdw blurRad="38100" dist="38100" dir="2700000" algn="tl">
                    <a:srgbClr val="000000"/>
                  </a:outerShdw>
                </a:effectLst>
              </a:rPr>
              <a:t> </a:t>
            </a:r>
            <a:r>
              <a:rPr kumimoji="0" lang="en-US" altLang="zh-TW" sz="4400">
                <a:effectLst>
                  <a:outerShdw blurRad="38100" dist="38100" dir="2700000" algn="tl">
                    <a:srgbClr val="000000"/>
                  </a:outerShdw>
                </a:effectLst>
              </a:rPr>
              <a:t>= 3) = </a:t>
            </a:r>
            <a:r>
              <a:rPr kumimoji="0" lang="en-US" altLang="zh-TW" sz="4400" i="1">
                <a:effectLst>
                  <a:outerShdw blurRad="38100" dist="38100" dir="2700000" algn="tl">
                    <a:srgbClr val="000000"/>
                  </a:outerShdw>
                </a:effectLst>
                <a:latin typeface="Times New Roman" pitchFamily="18" charset="0"/>
              </a:rPr>
              <a:t>p</a:t>
            </a:r>
            <a:r>
              <a:rPr kumimoji="0" lang="en-US" altLang="zh-TW" sz="4400" baseline="30000">
                <a:effectLst>
                  <a:outerShdw blurRad="38100" dist="38100" dir="2700000" algn="tl">
                    <a:srgbClr val="000000"/>
                  </a:outerShdw>
                </a:effectLst>
              </a:rPr>
              <a:t>3</a:t>
            </a:r>
          </a:p>
        </p:txBody>
      </p:sp>
    </p:spTree>
    <p:extLst>
      <p:ext uri="{BB962C8B-B14F-4D97-AF65-F5344CB8AC3E}">
        <p14:creationId xmlns:p14="http://schemas.microsoft.com/office/powerpoint/2010/main" val="320514835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wipe(left)">
                                      <p:cBhvr>
                                        <p:cTn id="7" dur="500"/>
                                        <p:tgtEl>
                                          <p:spTgt spid="3246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4613"/>
                                        </p:tgtEl>
                                        <p:attrNameLst>
                                          <p:attrName>style.visibility</p:attrName>
                                        </p:attrNameLst>
                                      </p:cBhvr>
                                      <p:to>
                                        <p:strVal val="visible"/>
                                      </p:to>
                                    </p:set>
                                    <p:animEffect transition="in" filter="wipe(left)">
                                      <p:cBhvr>
                                        <p:cTn id="11" dur="500"/>
                                        <p:tgtEl>
                                          <p:spTgt spid="3246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24612"/>
                                        </p:tgtEl>
                                        <p:attrNameLst>
                                          <p:attrName>style.visibility</p:attrName>
                                        </p:attrNameLst>
                                      </p:cBhvr>
                                      <p:to>
                                        <p:strVal val="visible"/>
                                      </p:to>
                                    </p:set>
                                    <p:animEffect transition="in" filter="wipe(left)">
                                      <p:cBhvr>
                                        <p:cTn id="16" dur="500"/>
                                        <p:tgtEl>
                                          <p:spTgt spid="32461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24614"/>
                                        </p:tgtEl>
                                        <p:attrNameLst>
                                          <p:attrName>style.visibility</p:attrName>
                                        </p:attrNameLst>
                                      </p:cBhvr>
                                      <p:to>
                                        <p:strVal val="visible"/>
                                      </p:to>
                                    </p:set>
                                    <p:animEffect transition="in" filter="wipe(left)">
                                      <p:cBhvr>
                                        <p:cTn id="20"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autoUpdateAnimBg="0"/>
      <p:bldP spid="324614"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2"/>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4"/>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EDAA925-0C80-44CE-AF06-CC4B9FB8F9A1}" type="slidenum">
              <a:rPr kumimoji="1" lang="zh-TW" altLang="en-US">
                <a:effectLst>
                  <a:outerShdw blurRad="38100" dist="38100" dir="2700000" algn="tl">
                    <a:srgbClr val="000000"/>
                  </a:outerShdw>
                </a:effectLst>
                <a:ea typeface="華康細圓體" pitchFamily="49" charset="-120"/>
                <a:cs typeface="+mj-cs"/>
              </a:rPr>
              <a:pPr>
                <a:defRPr/>
              </a:pPr>
              <a:t>83</a:t>
            </a:fld>
            <a:endParaRPr kumimoji="1" lang="en-US" altLang="zh-TW">
              <a:effectLst>
                <a:outerShdw blurRad="38100" dist="38100" dir="2700000" algn="tl">
                  <a:srgbClr val="000000"/>
                </a:outerShdw>
              </a:effectLst>
              <a:ea typeface="華康細圓體" pitchFamily="49" charset="-120"/>
              <a:cs typeface="+mj-cs"/>
            </a:endParaRPr>
          </a:p>
        </p:txBody>
      </p:sp>
      <p:sp>
        <p:nvSpPr>
          <p:cNvPr id="131085" name="Rectangle 13"/>
          <p:cNvSpPr>
            <a:spLocks noGrp="1" noChangeArrowheads="1"/>
          </p:cNvSpPr>
          <p:nvPr>
            <p:ph type="title"/>
          </p:nvPr>
        </p:nvSpPr>
        <p:spPr>
          <a:xfrm>
            <a:off x="611560" y="269776"/>
            <a:ext cx="817049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Different Shapes</a:t>
            </a:r>
          </a:p>
        </p:txBody>
      </p:sp>
      <p:pic>
        <p:nvPicPr>
          <p:cNvPr id="2" name="Picture 13"/>
          <p:cNvPicPr>
            <a:picLocks noChangeAspect="1" noChangeArrowheads="1"/>
          </p:cNvPicPr>
          <p:nvPr/>
        </p:nvPicPr>
        <p:blipFill>
          <a:blip r:embed="rId2" cstate="print"/>
          <a:srcRect/>
          <a:stretch>
            <a:fillRect/>
          </a:stretch>
        </p:blipFill>
        <p:spPr bwMode="auto">
          <a:xfrm>
            <a:off x="683568" y="1268760"/>
            <a:ext cx="3910497" cy="2673152"/>
          </a:xfrm>
          <a:prstGeom prst="rect">
            <a:avLst/>
          </a:prstGeom>
          <a:noFill/>
          <a:ln w="9525">
            <a:noFill/>
            <a:miter lim="800000"/>
            <a:headEnd/>
            <a:tailEnd/>
          </a:ln>
          <a:effectLst/>
        </p:spPr>
      </p:pic>
      <p:pic>
        <p:nvPicPr>
          <p:cNvPr id="131086" name="Picture 14"/>
          <p:cNvPicPr>
            <a:picLocks noChangeAspect="1" noChangeArrowheads="1"/>
          </p:cNvPicPr>
          <p:nvPr/>
        </p:nvPicPr>
        <p:blipFill>
          <a:blip r:embed="rId3" cstate="print"/>
          <a:srcRect/>
          <a:stretch>
            <a:fillRect/>
          </a:stretch>
        </p:blipFill>
        <p:spPr bwMode="auto">
          <a:xfrm>
            <a:off x="5004048" y="1268760"/>
            <a:ext cx="3888432" cy="2695938"/>
          </a:xfrm>
          <a:prstGeom prst="rect">
            <a:avLst/>
          </a:prstGeom>
          <a:noFill/>
          <a:ln w="9525">
            <a:noFill/>
            <a:miter lim="800000"/>
            <a:headEnd/>
            <a:tailEnd/>
          </a:ln>
          <a:effectLst/>
        </p:spPr>
      </p:pic>
      <p:pic>
        <p:nvPicPr>
          <p:cNvPr id="131087" name="Picture 15"/>
          <p:cNvPicPr>
            <a:picLocks noChangeAspect="1" noChangeArrowheads="1"/>
          </p:cNvPicPr>
          <p:nvPr/>
        </p:nvPicPr>
        <p:blipFill>
          <a:blip r:embed="rId4" cstate="print"/>
          <a:srcRect/>
          <a:stretch>
            <a:fillRect/>
          </a:stretch>
        </p:blipFill>
        <p:spPr bwMode="auto">
          <a:xfrm>
            <a:off x="683568" y="4005064"/>
            <a:ext cx="3888431" cy="2731616"/>
          </a:xfrm>
          <a:prstGeom prst="rect">
            <a:avLst/>
          </a:prstGeom>
          <a:noFill/>
          <a:ln w="9525">
            <a:noFill/>
            <a:miter lim="800000"/>
            <a:headEnd/>
            <a:tailEnd/>
          </a:ln>
          <a:effectLst/>
        </p:spPr>
      </p:pic>
      <p:pic>
        <p:nvPicPr>
          <p:cNvPr id="131089" name="Picture 17"/>
          <p:cNvPicPr>
            <a:picLocks noChangeAspect="1" noChangeArrowheads="1"/>
          </p:cNvPicPr>
          <p:nvPr/>
        </p:nvPicPr>
        <p:blipFill>
          <a:blip r:embed="rId5" cstate="print"/>
          <a:srcRect/>
          <a:stretch>
            <a:fillRect/>
          </a:stretch>
        </p:blipFill>
        <p:spPr bwMode="auto">
          <a:xfrm>
            <a:off x="5004048" y="4005064"/>
            <a:ext cx="3888432" cy="2696066"/>
          </a:xfrm>
          <a:prstGeom prst="rect">
            <a:avLst/>
          </a:prstGeom>
          <a:noFill/>
          <a:ln w="9525">
            <a:noFill/>
            <a:miter lim="800000"/>
            <a:headEnd/>
            <a:tailEnd/>
          </a:ln>
          <a:effectLst/>
        </p:spPr>
      </p:pic>
    </p:spTree>
    <p:extLst>
      <p:ext uri="{BB962C8B-B14F-4D97-AF65-F5344CB8AC3E}">
        <p14:creationId xmlns:p14="http://schemas.microsoft.com/office/powerpoint/2010/main" val="3564599828"/>
      </p:ext>
    </p:extLst>
  </p:cSld>
  <p:clrMapOvr>
    <a:masterClrMapping/>
  </p:clrMapOvr>
  <p:transition>
    <p:dissolv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BE32770-7515-48CF-82CD-8444390C8E9E}" type="slidenum">
              <a:rPr kumimoji="1" lang="zh-TW" altLang="en-US">
                <a:effectLst>
                  <a:outerShdw blurRad="38100" dist="38100" dir="2700000" algn="tl">
                    <a:srgbClr val="000000"/>
                  </a:outerShdw>
                </a:effectLst>
                <a:ea typeface="華康細圓體" pitchFamily="49" charset="-120"/>
                <a:cs typeface="+mj-cs"/>
              </a:rPr>
              <a:pPr>
                <a:defRPr/>
              </a:pPr>
              <a:t>84</a:t>
            </a:fld>
            <a:endParaRPr kumimoji="1" lang="en-US" altLang="zh-TW">
              <a:effectLst>
                <a:outerShdw blurRad="38100" dist="38100" dir="2700000" algn="tl">
                  <a:srgbClr val="000000"/>
                </a:outerShdw>
              </a:effectLst>
              <a:ea typeface="華康細圓體" pitchFamily="49" charset="-120"/>
              <a:cs typeface="+mj-cs"/>
            </a:endParaRPr>
          </a:p>
        </p:txBody>
      </p:sp>
      <p:sp>
        <p:nvSpPr>
          <p:cNvPr id="154626" name="Rectangle 2"/>
          <p:cNvSpPr>
            <a:spLocks noGrp="1" noChangeArrowheads="1"/>
          </p:cNvSpPr>
          <p:nvPr>
            <p:ph type="title"/>
          </p:nvPr>
        </p:nvSpPr>
        <p:spPr>
          <a:xfrm>
            <a:off x="609600" y="260648"/>
            <a:ext cx="8286750" cy="1828056"/>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The Shape of the Binomial Distributions</a:t>
            </a:r>
          </a:p>
        </p:txBody>
      </p:sp>
      <p:sp>
        <p:nvSpPr>
          <p:cNvPr id="154627" name="Rectangle 3"/>
          <p:cNvSpPr>
            <a:spLocks noGrp="1" noChangeArrowheads="1"/>
          </p:cNvSpPr>
          <p:nvPr>
            <p:ph type="body" idx="1"/>
          </p:nvPr>
        </p:nvSpPr>
        <p:spPr>
          <a:xfrm>
            <a:off x="611188" y="2205038"/>
            <a:ext cx="8229600" cy="4214812"/>
          </a:xfrm>
        </p:spPr>
        <p:txBody>
          <a:bodyPr/>
          <a:lstStyle/>
          <a:p>
            <a:pPr>
              <a:buFont typeface="Wingdings" pitchFamily="2" charset="2"/>
              <a:buNone/>
            </a:pPr>
            <a:r>
              <a:rPr lang="en-US" altLang="zh-TW"/>
              <a:t>In general, for any number of trials </a:t>
            </a:r>
            <a:r>
              <a:rPr lang="en-US" altLang="zh-TW" i="1">
                <a:latin typeface="Times New Roman" pitchFamily="18" charset="0"/>
              </a:rPr>
              <a:t>n</a:t>
            </a:r>
            <a:r>
              <a:rPr lang="zh-TW" altLang="en-US"/>
              <a:t>:</a:t>
            </a:r>
          </a:p>
          <a:p>
            <a:pPr>
              <a:buFont typeface="Wingdings" pitchFamily="2" charset="2"/>
              <a:buNone/>
            </a:pPr>
            <a:r>
              <a:rPr lang="zh-TW" altLang="en-US"/>
              <a:t>1. </a:t>
            </a:r>
            <a:r>
              <a:rPr lang="en-US" altLang="zh-TW"/>
              <a:t>Symmetric if </a:t>
            </a:r>
            <a:r>
              <a:rPr lang="en-US" altLang="zh-TW" i="1">
                <a:latin typeface="Times New Roman" pitchFamily="18" charset="0"/>
              </a:rPr>
              <a:t>p</a:t>
            </a:r>
            <a:r>
              <a:rPr lang="en-US" altLang="zh-TW" i="1"/>
              <a:t> </a:t>
            </a:r>
            <a:r>
              <a:rPr lang="en-US" altLang="zh-TW"/>
              <a:t>= 0.5</a:t>
            </a:r>
          </a:p>
          <a:p>
            <a:pPr>
              <a:buFont typeface="Wingdings" pitchFamily="2" charset="2"/>
              <a:buNone/>
            </a:pPr>
            <a:r>
              <a:rPr lang="zh-TW" altLang="en-US"/>
              <a:t>2. </a:t>
            </a:r>
            <a:r>
              <a:rPr lang="en-US" altLang="zh-TW"/>
              <a:t>Skew to the right if </a:t>
            </a:r>
            <a:r>
              <a:rPr lang="en-US" altLang="zh-TW" i="1">
                <a:latin typeface="Times New Roman" pitchFamily="18" charset="0"/>
              </a:rPr>
              <a:t>p</a:t>
            </a:r>
            <a:r>
              <a:rPr lang="zh-TW" altLang="en-US"/>
              <a:t> &lt; 0.5</a:t>
            </a:r>
          </a:p>
          <a:p>
            <a:pPr>
              <a:buFont typeface="Wingdings" pitchFamily="2" charset="2"/>
              <a:buNone/>
            </a:pPr>
            <a:r>
              <a:rPr lang="zh-TW" altLang="en-US"/>
              <a:t>3. </a:t>
            </a:r>
            <a:r>
              <a:rPr lang="en-US" altLang="zh-TW"/>
              <a:t>Skewed to the left if </a:t>
            </a:r>
            <a:r>
              <a:rPr lang="en-US" altLang="zh-TW" i="1">
                <a:latin typeface="Times New Roman" pitchFamily="18" charset="0"/>
              </a:rPr>
              <a:t>p</a:t>
            </a:r>
            <a:r>
              <a:rPr lang="zh-TW" altLang="en-US"/>
              <a:t> &gt; 0.5</a:t>
            </a:r>
          </a:p>
        </p:txBody>
      </p:sp>
    </p:spTree>
    <p:extLst>
      <p:ext uri="{BB962C8B-B14F-4D97-AF65-F5344CB8AC3E}">
        <p14:creationId xmlns:p14="http://schemas.microsoft.com/office/powerpoint/2010/main" val="312045205"/>
      </p:ext>
    </p:extLst>
  </p:cSld>
  <p:clrMapOvr>
    <a:masterClrMapping/>
  </p:clrMapOvr>
  <p:transition>
    <p:dissolv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4F951D4D-BDDD-4A50-AA3E-CB53539273A0}" type="slidenum">
              <a:rPr kumimoji="1" lang="zh-TW" altLang="en-US">
                <a:effectLst>
                  <a:outerShdw blurRad="38100" dist="38100" dir="2700000" algn="tl">
                    <a:srgbClr val="000000"/>
                  </a:outerShdw>
                </a:effectLst>
                <a:ea typeface="華康細圓體" pitchFamily="49" charset="-120"/>
                <a:cs typeface="+mj-cs"/>
              </a:rPr>
              <a:pPr>
                <a:defRPr/>
              </a:pPr>
              <a:t>85</a:t>
            </a:fld>
            <a:endParaRPr kumimoji="1" lang="en-US" altLang="zh-TW">
              <a:effectLst>
                <a:outerShdw blurRad="38100" dist="38100" dir="2700000" algn="tl">
                  <a:srgbClr val="000000"/>
                </a:outerShdw>
              </a:effectLst>
              <a:ea typeface="華康細圓體" pitchFamily="49" charset="-120"/>
              <a:cs typeface="+mj-cs"/>
            </a:endParaRPr>
          </a:p>
        </p:txBody>
      </p:sp>
      <p:sp>
        <p:nvSpPr>
          <p:cNvPr id="250882" name="Rectangle 2"/>
          <p:cNvSpPr>
            <a:spLocks noGrp="1" noChangeArrowheads="1"/>
          </p:cNvSpPr>
          <p:nvPr>
            <p:ph type="title"/>
          </p:nvPr>
        </p:nvSpPr>
        <p:spPr>
          <a:xfrm>
            <a:off x="250825" y="260648"/>
            <a:ext cx="8607425" cy="1243608"/>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250883" name="Rectangle 3"/>
          <p:cNvSpPr>
            <a:spLocks noGrp="1" noChangeArrowheads="1"/>
          </p:cNvSpPr>
          <p:nvPr>
            <p:ph type="body" idx="1"/>
          </p:nvPr>
        </p:nvSpPr>
        <p:spPr>
          <a:xfrm>
            <a:off x="323850" y="1557338"/>
            <a:ext cx="8569325" cy="4776787"/>
          </a:xfrm>
        </p:spPr>
        <p:txBody>
          <a:bodyPr/>
          <a:lstStyle/>
          <a:p>
            <a:r>
              <a:rPr lang="zh-TW" altLang="zh-TW" sz="4800" b="1">
                <a:solidFill>
                  <a:schemeClr val="folHlink"/>
                </a:solidFill>
              </a:rPr>
              <a:t>5%</a:t>
            </a:r>
            <a:r>
              <a:rPr lang="zh-TW" altLang="zh-TW" sz="4800"/>
              <a:t> </a:t>
            </a:r>
            <a:r>
              <a:rPr lang="en-US" altLang="zh-TW" sz="4800"/>
              <a:t>of a catalytic converter production run is </a:t>
            </a:r>
            <a:r>
              <a:rPr lang="en-US" altLang="zh-TW" sz="4800" b="1">
                <a:solidFill>
                  <a:schemeClr val="folHlink"/>
                </a:solidFill>
              </a:rPr>
              <a:t>defective</a:t>
            </a:r>
            <a:r>
              <a:rPr lang="en-US" altLang="zh-TW" sz="4800"/>
              <a:t>.</a:t>
            </a:r>
          </a:p>
          <a:p>
            <a:r>
              <a:rPr lang="en-US" altLang="zh-TW" sz="4800"/>
              <a:t>A sample of </a:t>
            </a:r>
            <a:r>
              <a:rPr lang="en-US" altLang="zh-TW" sz="4800" b="1">
                <a:solidFill>
                  <a:schemeClr val="hlink"/>
                </a:solidFill>
              </a:rPr>
              <a:t>3 converters</a:t>
            </a:r>
            <a:r>
              <a:rPr lang="en-US" altLang="zh-TW" sz="4800"/>
              <a:t> is drawn. Find the probability distribution of the number of defectives.</a:t>
            </a:r>
            <a:endParaRPr lang="zh-TW" altLang="en-US" sz="4800"/>
          </a:p>
        </p:txBody>
      </p:sp>
    </p:spTree>
    <p:extLst>
      <p:ext uri="{BB962C8B-B14F-4D97-AF65-F5344CB8AC3E}">
        <p14:creationId xmlns:p14="http://schemas.microsoft.com/office/powerpoint/2010/main" val="2269335596"/>
      </p:ext>
    </p:extLst>
  </p:cSld>
  <p:clrMapOvr>
    <a:masterClrMapping/>
  </p:clrMapOvr>
  <p:transition>
    <p:dissolv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98D4099E-9E3B-49FD-817B-487584FD368D}" type="slidenum">
              <a:rPr kumimoji="1" lang="zh-TW" altLang="en-US">
                <a:effectLst>
                  <a:outerShdw blurRad="38100" dist="38100" dir="2700000" algn="tl">
                    <a:srgbClr val="000000"/>
                  </a:outerShdw>
                </a:effectLst>
                <a:ea typeface="華康細圓體" pitchFamily="49" charset="-120"/>
                <a:cs typeface="+mj-cs"/>
              </a:rPr>
              <a:pPr>
                <a:defRPr/>
              </a:pPr>
              <a:t>86</a:t>
            </a:fld>
            <a:endParaRPr kumimoji="1" lang="en-US" altLang="zh-TW">
              <a:effectLst>
                <a:outerShdw blurRad="38100" dist="38100" dir="2700000" algn="tl">
                  <a:srgbClr val="000000"/>
                </a:outerShdw>
              </a:effectLst>
              <a:ea typeface="華康細圓體" pitchFamily="49" charset="-120"/>
              <a:cs typeface="+mj-cs"/>
            </a:endParaRPr>
          </a:p>
        </p:txBody>
      </p:sp>
      <p:sp>
        <p:nvSpPr>
          <p:cNvPr id="251906" name="Rectangle 2"/>
          <p:cNvSpPr>
            <a:spLocks noGrp="1" noChangeArrowheads="1"/>
          </p:cNvSpPr>
          <p:nvPr>
            <p:ph type="title"/>
          </p:nvPr>
        </p:nvSpPr>
        <p:spPr>
          <a:xfrm>
            <a:off x="250825" y="260648"/>
            <a:ext cx="8667750" cy="21082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Check the Following Conditions   1/2</a:t>
            </a:r>
          </a:p>
        </p:txBody>
      </p:sp>
      <p:sp>
        <p:nvSpPr>
          <p:cNvPr id="251907" name="Rectangle 3"/>
          <p:cNvSpPr>
            <a:spLocks noGrp="1" noChangeArrowheads="1"/>
          </p:cNvSpPr>
          <p:nvPr>
            <p:ph type="body" idx="1"/>
          </p:nvPr>
        </p:nvSpPr>
        <p:spPr>
          <a:xfrm>
            <a:off x="1143000" y="2438400"/>
            <a:ext cx="7453313" cy="3810000"/>
          </a:xfrm>
        </p:spPr>
        <p:txBody>
          <a:bodyPr/>
          <a:lstStyle/>
          <a:p>
            <a:r>
              <a:rPr lang="en-US" altLang="zh-TW" sz="4800"/>
              <a:t>A converter can be either defective or good.</a:t>
            </a:r>
          </a:p>
          <a:p>
            <a:r>
              <a:rPr lang="en-US" altLang="zh-TW" sz="4800"/>
              <a:t>There is a fixed finite number of trials (</a:t>
            </a:r>
            <a:r>
              <a:rPr lang="en-US" altLang="zh-TW" sz="4800" i="1">
                <a:latin typeface="Times New Roman" pitchFamily="18" charset="0"/>
              </a:rPr>
              <a:t>n</a:t>
            </a:r>
            <a:r>
              <a:rPr lang="en-US" altLang="zh-TW" sz="4800"/>
              <a:t>=3)</a:t>
            </a:r>
            <a:endParaRPr lang="zh-TW" altLang="en-US" sz="4800"/>
          </a:p>
        </p:txBody>
      </p:sp>
    </p:spTree>
    <p:extLst>
      <p:ext uri="{BB962C8B-B14F-4D97-AF65-F5344CB8AC3E}">
        <p14:creationId xmlns:p14="http://schemas.microsoft.com/office/powerpoint/2010/main" val="451982982"/>
      </p:ext>
    </p:extLst>
  </p:cSld>
  <p:clrMapOvr>
    <a:masterClrMapping/>
  </p:clrMapOvr>
  <p:transition>
    <p:dissolv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5D27773D-E554-4357-B557-3C9BE88D5571}" type="slidenum">
              <a:rPr kumimoji="1" lang="zh-TW" altLang="en-US">
                <a:effectLst>
                  <a:outerShdw blurRad="38100" dist="38100" dir="2700000" algn="tl">
                    <a:srgbClr val="000000"/>
                  </a:outerShdw>
                </a:effectLst>
                <a:ea typeface="華康細圓體" pitchFamily="49" charset="-120"/>
                <a:cs typeface="+mj-cs"/>
              </a:rPr>
              <a:pPr>
                <a:defRPr/>
              </a:pPr>
              <a:t>87</a:t>
            </a:fld>
            <a:endParaRPr kumimoji="1" lang="en-US" altLang="zh-TW">
              <a:effectLst>
                <a:outerShdw blurRad="38100" dist="38100" dir="2700000" algn="tl">
                  <a:srgbClr val="000000"/>
                </a:outerShdw>
              </a:effectLst>
              <a:ea typeface="華康細圓體" pitchFamily="49" charset="-120"/>
              <a:cs typeface="+mj-cs"/>
            </a:endParaRPr>
          </a:p>
        </p:txBody>
      </p:sp>
      <p:sp>
        <p:nvSpPr>
          <p:cNvPr id="252930" name="Rectangle 2"/>
          <p:cNvSpPr>
            <a:spLocks noGrp="1" noChangeArrowheads="1"/>
          </p:cNvSpPr>
          <p:nvPr>
            <p:ph type="title"/>
          </p:nvPr>
        </p:nvSpPr>
        <p:spPr>
          <a:xfrm>
            <a:off x="250825" y="260648"/>
            <a:ext cx="8667750" cy="172085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Check the Following Conditions   2/2</a:t>
            </a:r>
          </a:p>
        </p:txBody>
      </p:sp>
      <p:sp>
        <p:nvSpPr>
          <p:cNvPr id="252931" name="Rectangle 3"/>
          <p:cNvSpPr>
            <a:spLocks noGrp="1" noChangeArrowheads="1"/>
          </p:cNvSpPr>
          <p:nvPr>
            <p:ph type="body" idx="1"/>
          </p:nvPr>
        </p:nvSpPr>
        <p:spPr>
          <a:xfrm>
            <a:off x="179388" y="1844675"/>
            <a:ext cx="8856662" cy="4392613"/>
          </a:xfrm>
        </p:spPr>
        <p:txBody>
          <a:bodyPr/>
          <a:lstStyle/>
          <a:p>
            <a:r>
              <a:rPr lang="en-US" altLang="zh-TW"/>
              <a:t>Assume the converter state is independent on one another.</a:t>
            </a:r>
          </a:p>
          <a:p>
            <a:r>
              <a:rPr lang="en-US" altLang="zh-TW"/>
              <a:t>The probability of a converter being defective does not change from converter to converter (</a:t>
            </a:r>
            <a:r>
              <a:rPr lang="en-US" altLang="zh-TW" i="1">
                <a:latin typeface="Times New Roman" pitchFamily="18" charset="0"/>
              </a:rPr>
              <a:t>p </a:t>
            </a:r>
            <a:r>
              <a:rPr lang="en-US" altLang="zh-TW"/>
              <a:t>= .05).</a:t>
            </a:r>
            <a:endParaRPr lang="zh-TW" altLang="en-US"/>
          </a:p>
        </p:txBody>
      </p:sp>
      <p:sp>
        <p:nvSpPr>
          <p:cNvPr id="252932" name="Rectangle 4"/>
          <p:cNvSpPr>
            <a:spLocks noChangeArrowheads="1"/>
          </p:cNvSpPr>
          <p:nvPr/>
        </p:nvSpPr>
        <p:spPr bwMode="auto">
          <a:xfrm>
            <a:off x="468313" y="4941888"/>
            <a:ext cx="8153400" cy="1676400"/>
          </a:xfrm>
          <a:prstGeom prst="rect">
            <a:avLst/>
          </a:prstGeom>
          <a:solidFill>
            <a:srgbClr val="221100"/>
          </a:solidFill>
          <a:ln w="285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eaLnBrk="0" hangingPunct="0"/>
            <a:r>
              <a:rPr kumimoji="0" lang="en-US" altLang="zh-TW" sz="4400">
                <a:effectLst>
                  <a:outerShdw blurRad="38100" dist="38100" dir="2700000" algn="tl">
                    <a:srgbClr val="000000"/>
                  </a:outerShdw>
                </a:effectLst>
              </a:rPr>
              <a:t>The conditions required for the </a:t>
            </a:r>
          </a:p>
          <a:p>
            <a:pPr eaLnBrk="0" hangingPunct="0"/>
            <a:r>
              <a:rPr kumimoji="0" lang="en-US" altLang="zh-TW" sz="4400">
                <a:effectLst>
                  <a:outerShdw blurRad="38100" dist="38100" dir="2700000" algn="tl">
                    <a:srgbClr val="000000"/>
                  </a:outerShdw>
                </a:effectLst>
              </a:rPr>
              <a:t>binomial experiment are met.</a:t>
            </a:r>
          </a:p>
        </p:txBody>
      </p:sp>
    </p:spTree>
    <p:extLst>
      <p:ext uri="{BB962C8B-B14F-4D97-AF65-F5344CB8AC3E}">
        <p14:creationId xmlns:p14="http://schemas.microsoft.com/office/powerpoint/2010/main" val="20797112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left)">
                                      <p:cBhvr>
                                        <p:cTn id="7"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6113D06-C260-4031-BF88-D3ADD73C9AF1}" type="slidenum">
              <a:rPr kumimoji="1" lang="zh-TW" altLang="en-US">
                <a:effectLst>
                  <a:outerShdw blurRad="38100" dist="38100" dir="2700000" algn="tl">
                    <a:srgbClr val="000000"/>
                  </a:outerShdw>
                </a:effectLst>
                <a:ea typeface="華康細圓體" pitchFamily="49" charset="-120"/>
                <a:cs typeface="+mj-cs"/>
              </a:rPr>
              <a:pPr>
                <a:defRPr/>
              </a:pPr>
              <a:t>88</a:t>
            </a:fld>
            <a:endParaRPr kumimoji="1" lang="en-US" altLang="zh-TW">
              <a:effectLst>
                <a:outerShdw blurRad="38100" dist="38100" dir="2700000" algn="tl">
                  <a:srgbClr val="000000"/>
                </a:outerShdw>
              </a:effectLst>
              <a:ea typeface="華康細圓體" pitchFamily="49" charset="-120"/>
              <a:cs typeface="+mj-cs"/>
            </a:endParaRPr>
          </a:p>
        </p:txBody>
      </p:sp>
      <p:sp>
        <p:nvSpPr>
          <p:cNvPr id="116738" name="Rectangle 2"/>
          <p:cNvSpPr>
            <a:spLocks noGrp="1" noChangeArrowheads="1"/>
          </p:cNvSpPr>
          <p:nvPr>
            <p:ph type="title"/>
          </p:nvPr>
        </p:nvSpPr>
        <p:spPr>
          <a:xfrm>
            <a:off x="457200" y="277813"/>
            <a:ext cx="8229600" cy="127952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Definition</a:t>
            </a:r>
          </a:p>
        </p:txBody>
      </p:sp>
      <p:sp>
        <p:nvSpPr>
          <p:cNvPr id="116739" name="Rectangle 3"/>
          <p:cNvSpPr>
            <a:spLocks noGrp="1" noChangeArrowheads="1"/>
          </p:cNvSpPr>
          <p:nvPr>
            <p:ph type="body" idx="1"/>
          </p:nvPr>
        </p:nvSpPr>
        <p:spPr>
          <a:xfrm>
            <a:off x="395288" y="1484313"/>
            <a:ext cx="8569325" cy="4824412"/>
          </a:xfrm>
        </p:spPr>
        <p:txBody>
          <a:bodyPr/>
          <a:lstStyle/>
          <a:p>
            <a:r>
              <a:rPr lang="en-US" altLang="zh-TW" sz="4800" dirty="0"/>
              <a:t>Let </a:t>
            </a:r>
            <a:r>
              <a:rPr lang="en-US" altLang="zh-TW" sz="4800" i="1" dirty="0">
                <a:latin typeface="Times New Roman" pitchFamily="18" charset="0"/>
              </a:rPr>
              <a:t>X</a:t>
            </a:r>
            <a:r>
              <a:rPr lang="en-US" altLang="zh-TW" sz="4800" dirty="0"/>
              <a:t> be the </a:t>
            </a:r>
            <a:r>
              <a:rPr lang="en-US" altLang="zh-TW" sz="4800" b="1" dirty="0">
                <a:solidFill>
                  <a:schemeClr val="folHlink"/>
                </a:solidFill>
              </a:rPr>
              <a:t>binomial random variable</a:t>
            </a:r>
            <a:r>
              <a:rPr lang="en-US" altLang="zh-TW" sz="4800" dirty="0"/>
              <a:t> indicating the number of defectives.</a:t>
            </a:r>
          </a:p>
          <a:p>
            <a:r>
              <a:rPr lang="en-US" altLang="zh-TW" sz="4800" dirty="0"/>
              <a:t>Define a “</a:t>
            </a:r>
            <a:r>
              <a:rPr lang="en-US" altLang="zh-TW" sz="4800" b="1" dirty="0">
                <a:solidFill>
                  <a:schemeClr val="hlink"/>
                </a:solidFill>
              </a:rPr>
              <a:t>success</a:t>
            </a:r>
            <a:r>
              <a:rPr lang="en-US" altLang="zh-TW" sz="4800" dirty="0"/>
              <a:t>” as “</a:t>
            </a:r>
            <a:r>
              <a:rPr lang="en-US" altLang="zh-TW" sz="4800" b="1" dirty="0">
                <a:solidFill>
                  <a:srgbClr val="FFFF00"/>
                </a:solidFill>
              </a:rPr>
              <a:t>a converter is found to be defective</a:t>
            </a:r>
            <a:r>
              <a:rPr lang="en-US" altLang="zh-TW" sz="4800" dirty="0"/>
              <a:t>”.</a:t>
            </a:r>
            <a:endParaRPr lang="zh-TW" altLang="en-US" sz="4800" dirty="0"/>
          </a:p>
        </p:txBody>
      </p:sp>
    </p:spTree>
    <p:extLst>
      <p:ext uri="{BB962C8B-B14F-4D97-AF65-F5344CB8AC3E}">
        <p14:creationId xmlns:p14="http://schemas.microsoft.com/office/powerpoint/2010/main" val="1175159393"/>
      </p:ext>
    </p:extLst>
  </p:cSld>
  <p:clrMapOvr>
    <a:masterClrMapping/>
  </p:clrMapOvr>
  <p:transition>
    <p:dissolv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1F3FC81-F448-4B03-B6C2-2CFB22C09C19}" type="slidenum">
              <a:rPr kumimoji="1" lang="zh-TW" altLang="en-US">
                <a:effectLst>
                  <a:outerShdw blurRad="38100" dist="38100" dir="2700000" algn="tl">
                    <a:srgbClr val="000000"/>
                  </a:outerShdw>
                </a:effectLst>
                <a:ea typeface="華康細圓體" pitchFamily="49" charset="-120"/>
                <a:cs typeface="+mj-cs"/>
              </a:rPr>
              <a:pPr>
                <a:defRPr/>
              </a:pPr>
              <a:t>89</a:t>
            </a:fld>
            <a:endParaRPr kumimoji="1" lang="en-US" altLang="zh-TW">
              <a:effectLst>
                <a:outerShdw blurRad="38100" dist="38100" dir="2700000" algn="tl">
                  <a:srgbClr val="000000"/>
                </a:outerShdw>
              </a:effectLst>
              <a:ea typeface="華康細圓體" pitchFamily="49" charset="-120"/>
              <a:cs typeface="+mj-cs"/>
            </a:endParaRPr>
          </a:p>
        </p:txBody>
      </p:sp>
      <p:graphicFrame>
        <p:nvGraphicFramePr>
          <p:cNvPr id="14339" name="Object 3"/>
          <p:cNvGraphicFramePr>
            <a:graphicFrameLocks noChangeAspect="1"/>
          </p:cNvGraphicFramePr>
          <p:nvPr/>
        </p:nvGraphicFramePr>
        <p:xfrm>
          <a:off x="1258888" y="2420938"/>
          <a:ext cx="7416800" cy="4249737"/>
        </p:xfrm>
        <a:graphic>
          <a:graphicData uri="http://schemas.openxmlformats.org/presentationml/2006/ole">
            <mc:AlternateContent xmlns:mc="http://schemas.openxmlformats.org/markup-compatibility/2006">
              <mc:Choice xmlns:v="urn:schemas-microsoft-com:vml" Requires="v">
                <p:oleObj spid="_x0000_s561194" name="方程式" r:id="rId3" imgW="3060360" imgH="1752480" progId="Equation.3">
                  <p:embed/>
                </p:oleObj>
              </mc:Choice>
              <mc:Fallback>
                <p:oleObj name="方程式" r:id="rId3" imgW="3060360" imgH="1752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420938"/>
                        <a:ext cx="7416800" cy="4249737"/>
                      </a:xfrm>
                      <a:prstGeom prst="rect">
                        <a:avLst/>
                      </a:prstGeom>
                      <a:solidFill>
                        <a:schemeClr val="tx2"/>
                      </a:solidFill>
                      <a:ln w="9525">
                        <a:solidFill>
                          <a:schemeClr val="tx1"/>
                        </a:solidFill>
                        <a:miter lim="800000"/>
                        <a:headEnd/>
                        <a:tailEnd/>
                      </a:ln>
                    </p:spPr>
                  </p:pic>
                </p:oleObj>
              </mc:Fallback>
            </mc:AlternateContent>
          </a:graphicData>
        </a:graphic>
      </p:graphicFrame>
      <p:sp>
        <p:nvSpPr>
          <p:cNvPr id="14340" name="Rectangle 4"/>
          <p:cNvSpPr>
            <a:spLocks noChangeArrowheads="1"/>
          </p:cNvSpPr>
          <p:nvPr/>
        </p:nvSpPr>
        <p:spPr bwMode="auto">
          <a:xfrm>
            <a:off x="4500563" y="2420938"/>
            <a:ext cx="3095625" cy="3744912"/>
          </a:xfrm>
          <a:prstGeom prst="rect">
            <a:avLst/>
          </a:prstGeom>
          <a:solidFill>
            <a:srgbClr val="FFFFFF"/>
          </a:solidFill>
          <a:ln w="28575">
            <a:solidFill>
              <a:srgbClr val="CC0099"/>
            </a:solidFill>
            <a:miter lim="800000"/>
            <a:headEnd/>
            <a:tailEnd/>
          </a:ln>
          <a:effectLst>
            <a:outerShdw dist="35921" dir="2700000" algn="ctr" rotWithShape="0">
              <a:srgbClr val="000000"/>
            </a:outerShdw>
          </a:effectLst>
        </p:spPr>
        <p:txBody>
          <a:bodyPr wrap="none" anchor="ctr"/>
          <a:lstStyle/>
          <a:p>
            <a:pPr eaLnBrk="0" hangingPunct="0"/>
            <a:r>
              <a:rPr kumimoji="0" lang="en-US" altLang="zh-TW" sz="4400" i="1" u="sng">
                <a:solidFill>
                  <a:schemeClr val="bg2"/>
                </a:solidFill>
                <a:effectLst>
                  <a:outerShdw blurRad="38100" dist="38100" dir="2700000" algn="tl">
                    <a:srgbClr val="000000">
                      <a:alpha val="43137"/>
                    </a:srgbClr>
                  </a:outerShdw>
                </a:effectLst>
                <a:latin typeface="Times New Roman" pitchFamily="18" charset="0"/>
              </a:rPr>
              <a:t>X</a:t>
            </a:r>
            <a:r>
              <a:rPr kumimoji="0" lang="en-US" altLang="zh-TW" sz="4400" u="sng">
                <a:solidFill>
                  <a:schemeClr val="bg2"/>
                </a:solidFill>
                <a:effectLst>
                  <a:outerShdw blurRad="38100" dist="38100" dir="2700000" algn="tl">
                    <a:srgbClr val="000000">
                      <a:alpha val="43137"/>
                    </a:srgbClr>
                  </a:outerShdw>
                </a:effectLst>
              </a:rPr>
              <a:t>       </a:t>
            </a:r>
            <a:r>
              <a:rPr kumimoji="0" lang="en-US" altLang="zh-TW" sz="4400" i="1" u="sng">
                <a:solidFill>
                  <a:schemeClr val="bg2"/>
                </a:solidFill>
                <a:effectLst>
                  <a:outerShdw blurRad="38100" dist="38100" dir="2700000" algn="tl">
                    <a:srgbClr val="000000">
                      <a:alpha val="43137"/>
                    </a:srgbClr>
                  </a:outerShdw>
                </a:effectLst>
                <a:latin typeface="Times New Roman" pitchFamily="18" charset="0"/>
              </a:rPr>
              <a:t>P</a:t>
            </a:r>
            <a:r>
              <a:rPr kumimoji="0" lang="en-US" altLang="zh-TW" sz="4400" u="sng">
                <a:solidFill>
                  <a:schemeClr val="bg2"/>
                </a:solidFill>
                <a:effectLst>
                  <a:outerShdw blurRad="38100" dist="38100" dir="2700000" algn="tl">
                    <a:srgbClr val="000000">
                      <a:alpha val="43137"/>
                    </a:srgbClr>
                  </a:outerShdw>
                </a:effectLst>
              </a:rPr>
              <a:t>(</a:t>
            </a:r>
            <a:r>
              <a:rPr kumimoji="0" lang="en-US" altLang="zh-TW" sz="4400" i="1" u="sng">
                <a:solidFill>
                  <a:schemeClr val="bg2"/>
                </a:solidFill>
                <a:effectLst>
                  <a:outerShdw blurRad="38100" dist="38100" dir="2700000" algn="tl">
                    <a:srgbClr val="000000">
                      <a:alpha val="43137"/>
                    </a:srgbClr>
                  </a:outerShdw>
                </a:effectLst>
                <a:latin typeface="Times New Roman" pitchFamily="18" charset="0"/>
              </a:rPr>
              <a:t>X</a:t>
            </a:r>
            <a:r>
              <a:rPr kumimoji="0" lang="en-US" altLang="zh-TW" sz="4400" u="sng">
                <a:solidFill>
                  <a:schemeClr val="bg2"/>
                </a:solidFill>
                <a:effectLst>
                  <a:outerShdw blurRad="38100" dist="38100" dir="2700000" algn="tl">
                    <a:srgbClr val="000000">
                      <a:alpha val="43137"/>
                    </a:srgbClr>
                  </a:outerShdw>
                </a:effectLst>
              </a:rPr>
              <a:t>)</a:t>
            </a:r>
            <a:endParaRPr kumimoji="0" lang="en-US" altLang="zh-TW" sz="4400">
              <a:solidFill>
                <a:schemeClr val="bg2"/>
              </a:solidFill>
              <a:effectLst>
                <a:outerShdw blurRad="38100" dist="38100" dir="2700000" algn="tl">
                  <a:srgbClr val="000000">
                    <a:alpha val="43137"/>
                  </a:srgbClr>
                </a:outerShdw>
              </a:effectLst>
            </a:endParaRPr>
          </a:p>
          <a:p>
            <a:pPr eaLnBrk="0" hangingPunct="0"/>
            <a:r>
              <a:rPr kumimoji="0" lang="en-US" altLang="zh-TW" sz="4400">
                <a:solidFill>
                  <a:schemeClr val="bg2"/>
                </a:solidFill>
                <a:effectLst>
                  <a:outerShdw blurRad="38100" dist="38100" dir="2700000" algn="tl">
                    <a:srgbClr val="000000">
                      <a:alpha val="43137"/>
                    </a:srgbClr>
                  </a:outerShdw>
                </a:effectLst>
              </a:rPr>
              <a:t>0     .8574</a:t>
            </a:r>
          </a:p>
          <a:p>
            <a:pPr eaLnBrk="0" hangingPunct="0"/>
            <a:r>
              <a:rPr kumimoji="0" lang="en-US" altLang="zh-TW" sz="4400">
                <a:solidFill>
                  <a:schemeClr val="bg2"/>
                </a:solidFill>
                <a:effectLst>
                  <a:outerShdw blurRad="38100" dist="38100" dir="2700000" algn="tl">
                    <a:srgbClr val="000000">
                      <a:alpha val="43137"/>
                    </a:srgbClr>
                  </a:outerShdw>
                </a:effectLst>
              </a:rPr>
              <a:t>1     .1354</a:t>
            </a:r>
          </a:p>
          <a:p>
            <a:pPr eaLnBrk="0" hangingPunct="0"/>
            <a:r>
              <a:rPr kumimoji="0" lang="en-US" altLang="zh-TW" sz="4400">
                <a:solidFill>
                  <a:schemeClr val="bg2"/>
                </a:solidFill>
                <a:effectLst>
                  <a:outerShdw blurRad="38100" dist="38100" dir="2700000" algn="tl">
                    <a:srgbClr val="000000">
                      <a:alpha val="43137"/>
                    </a:srgbClr>
                  </a:outerShdw>
                </a:effectLst>
              </a:rPr>
              <a:t>2     .0071</a:t>
            </a:r>
          </a:p>
          <a:p>
            <a:pPr eaLnBrk="0" hangingPunct="0"/>
            <a:r>
              <a:rPr kumimoji="0" lang="en-US" altLang="zh-TW" sz="4400">
                <a:solidFill>
                  <a:schemeClr val="bg2"/>
                </a:solidFill>
                <a:effectLst>
                  <a:outerShdw blurRad="38100" dist="38100" dir="2700000" algn="tl">
                    <a:srgbClr val="000000">
                      <a:alpha val="43137"/>
                    </a:srgbClr>
                  </a:outerShdw>
                </a:effectLst>
              </a:rPr>
              <a:t>3     .0001</a:t>
            </a:r>
            <a:endParaRPr kumimoji="0" lang="en-US" altLang="zh-TW" sz="4400" u="sng">
              <a:solidFill>
                <a:schemeClr val="bg2"/>
              </a:solidFill>
              <a:effectLst>
                <a:outerShdw blurRad="38100" dist="38100" dir="2700000" algn="tl">
                  <a:srgbClr val="000000">
                    <a:alpha val="43137"/>
                  </a:srgbClr>
                </a:outerShdw>
              </a:effectLst>
            </a:endParaRPr>
          </a:p>
        </p:txBody>
      </p:sp>
      <p:sp>
        <p:nvSpPr>
          <p:cNvPr id="14341" name="Rectangle 5"/>
          <p:cNvSpPr>
            <a:spLocks noGrp="1" noChangeArrowheads="1"/>
          </p:cNvSpPr>
          <p:nvPr>
            <p:ph type="title"/>
          </p:nvPr>
        </p:nvSpPr>
        <p:spPr>
          <a:xfrm>
            <a:off x="323850" y="260648"/>
            <a:ext cx="8458200" cy="10795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Compute Probability</a:t>
            </a:r>
          </a:p>
        </p:txBody>
      </p:sp>
      <p:sp>
        <p:nvSpPr>
          <p:cNvPr id="14342" name="Rectangle 6"/>
          <p:cNvSpPr>
            <a:spLocks noGrp="1" noChangeArrowheads="1"/>
          </p:cNvSpPr>
          <p:nvPr>
            <p:ph type="body" idx="1"/>
          </p:nvPr>
        </p:nvSpPr>
        <p:spPr>
          <a:xfrm>
            <a:off x="179388" y="1052513"/>
            <a:ext cx="8856662" cy="1447800"/>
          </a:xfrm>
        </p:spPr>
        <p:txBody>
          <a:bodyPr/>
          <a:lstStyle/>
          <a:p>
            <a:pPr>
              <a:buFont typeface="Wingdings" pitchFamily="2" charset="2"/>
              <a:buNone/>
            </a:pPr>
            <a:r>
              <a:rPr lang="en-US" altLang="zh-TW"/>
              <a:t>Fine the sample space of </a:t>
            </a:r>
            <a:r>
              <a:rPr lang="en-US" altLang="zh-TW" i="1">
                <a:latin typeface="Times New Roman" pitchFamily="18" charset="0"/>
              </a:rPr>
              <a:t>X</a:t>
            </a:r>
            <a:r>
              <a:rPr lang="en-US" altLang="zh-TW">
                <a:latin typeface="Times New Roman" pitchFamily="18" charset="0"/>
              </a:rPr>
              <a:t> </a:t>
            </a:r>
            <a:r>
              <a:rPr lang="en-US" altLang="zh-TW"/>
              <a:t>= {0, 1, 2, 3} </a:t>
            </a:r>
          </a:p>
        </p:txBody>
      </p:sp>
    </p:spTree>
    <p:extLst>
      <p:ext uri="{BB962C8B-B14F-4D97-AF65-F5344CB8AC3E}">
        <p14:creationId xmlns:p14="http://schemas.microsoft.com/office/powerpoint/2010/main" val="357424845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ssolve">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box(in)">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日期版面配置區 3"/>
          <p:cNvSpPr>
            <a:spLocks noGrp="1"/>
          </p:cNvSpPr>
          <p:nvPr>
            <p:ph type="dt" sz="quarter"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DCCDFAE2-E81D-40D6-A42B-31E420AC0E31}"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4101"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A6DC7076-E580-4800-9632-EC048F8D13DD}" type="slidenum">
              <a:rPr kumimoji="1" lang="zh-TW" altLang="en-US">
                <a:effectLst>
                  <a:outerShdw blurRad="38100" dist="38100" dir="2700000" algn="tl">
                    <a:srgbClr val="000000"/>
                  </a:outerShdw>
                </a:effectLst>
                <a:ea typeface="華康細圓體" pitchFamily="49" charset="-120"/>
                <a:cs typeface="+mj-cs"/>
              </a:rPr>
              <a:pPr>
                <a:defRPr/>
              </a:pPr>
              <a:t>9</a:t>
            </a:fld>
            <a:endParaRPr kumimoji="1" lang="en-US" altLang="zh-TW">
              <a:effectLst>
                <a:outerShdw blurRad="38100" dist="38100" dir="2700000" algn="tl">
                  <a:srgbClr val="000000"/>
                </a:outerShdw>
              </a:effectLst>
              <a:ea typeface="華康細圓體" pitchFamily="49" charset="-120"/>
              <a:cs typeface="+mj-cs"/>
            </a:endParaRPr>
          </a:p>
        </p:txBody>
      </p:sp>
      <p:sp>
        <p:nvSpPr>
          <p:cNvPr id="103426" name="Rectangle 1026"/>
          <p:cNvSpPr>
            <a:spLocks noChangeArrowheads="1"/>
          </p:cNvSpPr>
          <p:nvPr/>
        </p:nvSpPr>
        <p:spPr bwMode="auto">
          <a:xfrm>
            <a:off x="2667000" y="3933825"/>
            <a:ext cx="2057400" cy="2057400"/>
          </a:xfrm>
          <a:prstGeom prst="rect">
            <a:avLst/>
          </a:prstGeom>
          <a:solidFill>
            <a:schemeClr val="tx1"/>
          </a:solidFill>
          <a:ln w="9525">
            <a:solidFill>
              <a:srgbClr val="000000"/>
            </a:solidFill>
            <a:miter lim="800000"/>
            <a:headEnd/>
            <a:tailEnd/>
          </a:ln>
        </p:spPr>
        <p:txBody>
          <a:bodyPr wrap="none" anchor="ctr"/>
          <a:lstStyle/>
          <a:p>
            <a:endParaRPr lang="zh-TW" altLang="en-US"/>
          </a:p>
        </p:txBody>
      </p:sp>
      <p:pic>
        <p:nvPicPr>
          <p:cNvPr id="103427" name="Picture 1027"/>
          <p:cNvPicPr>
            <a:picLocks noChangeAspect="1" noChangeArrowheads="1"/>
          </p:cNvPicPr>
          <p:nvPr/>
        </p:nvPicPr>
        <p:blipFill>
          <a:blip r:embed="rId3" cstate="print"/>
          <a:srcRect/>
          <a:stretch>
            <a:fillRect/>
          </a:stretch>
        </p:blipFill>
        <p:spPr bwMode="auto">
          <a:xfrm>
            <a:off x="2895600" y="5153025"/>
            <a:ext cx="1362075" cy="571500"/>
          </a:xfrm>
          <a:prstGeom prst="rect">
            <a:avLst/>
          </a:prstGeom>
          <a:noFill/>
          <a:ln w="9525">
            <a:noFill/>
            <a:miter lim="800000"/>
            <a:headEnd/>
            <a:tailEnd/>
          </a:ln>
        </p:spPr>
      </p:pic>
      <p:pic>
        <p:nvPicPr>
          <p:cNvPr id="103428" name="Picture 1028"/>
          <p:cNvPicPr>
            <a:picLocks noChangeAspect="1" noChangeArrowheads="1"/>
          </p:cNvPicPr>
          <p:nvPr/>
        </p:nvPicPr>
        <p:blipFill>
          <a:blip r:embed="rId4" cstate="print"/>
          <a:srcRect/>
          <a:stretch>
            <a:fillRect/>
          </a:stretch>
        </p:blipFill>
        <p:spPr bwMode="auto">
          <a:xfrm>
            <a:off x="2895600" y="5000625"/>
            <a:ext cx="1352550" cy="733425"/>
          </a:xfrm>
          <a:prstGeom prst="rect">
            <a:avLst/>
          </a:prstGeom>
          <a:noFill/>
          <a:ln w="9525">
            <a:noFill/>
            <a:miter lim="800000"/>
            <a:headEnd/>
            <a:tailEnd/>
          </a:ln>
        </p:spPr>
      </p:pic>
      <p:graphicFrame>
        <p:nvGraphicFramePr>
          <p:cNvPr id="377856" name="Object 1024"/>
          <p:cNvGraphicFramePr>
            <a:graphicFrameLocks noChangeAspect="1"/>
          </p:cNvGraphicFramePr>
          <p:nvPr/>
        </p:nvGraphicFramePr>
        <p:xfrm>
          <a:off x="2895600" y="5000625"/>
          <a:ext cx="1371600" cy="788988"/>
        </p:xfrm>
        <a:graphic>
          <a:graphicData uri="http://schemas.openxmlformats.org/presentationml/2006/ole">
            <mc:AlternateContent xmlns:mc="http://schemas.openxmlformats.org/markup-compatibility/2006">
              <mc:Choice xmlns:v="urn:schemas-microsoft-com:vml" Requires="v">
                <p:oleObj spid="_x0000_s549982" name="點陣圖影像" r:id="rId5" imgW="1390773" imgH="800231" progId="PBrush">
                  <p:embed/>
                </p:oleObj>
              </mc:Choice>
              <mc:Fallback>
                <p:oleObj name="點陣圖影像" r:id="rId5" imgW="1390773" imgH="800231" progId="PBrush">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000625"/>
                        <a:ext cx="1371600" cy="788988"/>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0" name="Line 1030"/>
          <p:cNvSpPr>
            <a:spLocks noChangeShapeType="1"/>
          </p:cNvSpPr>
          <p:nvPr/>
        </p:nvSpPr>
        <p:spPr bwMode="auto">
          <a:xfrm>
            <a:off x="3505200" y="4848225"/>
            <a:ext cx="152400" cy="0"/>
          </a:xfrm>
          <a:prstGeom prst="line">
            <a:avLst/>
          </a:prstGeom>
          <a:noFill/>
          <a:ln w="57150">
            <a:solidFill>
              <a:schemeClr val="bg2"/>
            </a:solidFill>
            <a:round/>
            <a:headEnd/>
            <a:tailEnd/>
          </a:ln>
        </p:spPr>
        <p:txBody>
          <a:bodyPr wrap="none" anchor="ctr"/>
          <a:lstStyle/>
          <a:p>
            <a:endParaRPr lang="zh-TW" altLang="en-US"/>
          </a:p>
        </p:txBody>
      </p:sp>
      <p:sp>
        <p:nvSpPr>
          <p:cNvPr id="103431" name="Oval 1031"/>
          <p:cNvSpPr>
            <a:spLocks noChangeArrowheads="1"/>
          </p:cNvSpPr>
          <p:nvPr/>
        </p:nvSpPr>
        <p:spPr bwMode="auto">
          <a:xfrm>
            <a:off x="3505200" y="45434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2" name="Oval 1032"/>
          <p:cNvSpPr>
            <a:spLocks noChangeArrowheads="1"/>
          </p:cNvSpPr>
          <p:nvPr/>
        </p:nvSpPr>
        <p:spPr bwMode="auto">
          <a:xfrm rot="-5400000">
            <a:off x="3619500" y="42767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3" name="Line 1033"/>
          <p:cNvSpPr>
            <a:spLocks noChangeShapeType="1"/>
          </p:cNvSpPr>
          <p:nvPr/>
        </p:nvSpPr>
        <p:spPr bwMode="auto">
          <a:xfrm>
            <a:off x="3886200" y="4086225"/>
            <a:ext cx="0" cy="152400"/>
          </a:xfrm>
          <a:prstGeom prst="line">
            <a:avLst/>
          </a:prstGeom>
          <a:noFill/>
          <a:ln w="57150">
            <a:solidFill>
              <a:schemeClr val="bg2"/>
            </a:solidFill>
            <a:round/>
            <a:headEnd/>
            <a:tailEnd/>
          </a:ln>
        </p:spPr>
        <p:txBody>
          <a:bodyPr wrap="none" anchor="ctr"/>
          <a:lstStyle/>
          <a:p>
            <a:endParaRPr lang="zh-TW" altLang="en-US"/>
          </a:p>
        </p:txBody>
      </p:sp>
      <p:sp>
        <p:nvSpPr>
          <p:cNvPr id="103434" name="Line 1034"/>
          <p:cNvSpPr>
            <a:spLocks noChangeShapeType="1"/>
          </p:cNvSpPr>
          <p:nvPr/>
        </p:nvSpPr>
        <p:spPr bwMode="auto">
          <a:xfrm>
            <a:off x="4038600" y="4238625"/>
            <a:ext cx="0" cy="152400"/>
          </a:xfrm>
          <a:prstGeom prst="line">
            <a:avLst/>
          </a:prstGeom>
          <a:noFill/>
          <a:ln w="57150">
            <a:solidFill>
              <a:schemeClr val="bg2"/>
            </a:solidFill>
            <a:round/>
            <a:headEnd/>
            <a:tailEnd/>
          </a:ln>
        </p:spPr>
        <p:txBody>
          <a:bodyPr wrap="none" anchor="ctr"/>
          <a:lstStyle/>
          <a:p>
            <a:endParaRPr lang="zh-TW" altLang="en-US"/>
          </a:p>
        </p:txBody>
      </p:sp>
      <p:sp>
        <p:nvSpPr>
          <p:cNvPr id="103435" name="Line 1035"/>
          <p:cNvSpPr>
            <a:spLocks noChangeShapeType="1"/>
          </p:cNvSpPr>
          <p:nvPr/>
        </p:nvSpPr>
        <p:spPr bwMode="auto">
          <a:xfrm>
            <a:off x="4038600" y="4467225"/>
            <a:ext cx="152400" cy="0"/>
          </a:xfrm>
          <a:prstGeom prst="line">
            <a:avLst/>
          </a:prstGeom>
          <a:noFill/>
          <a:ln w="57150">
            <a:solidFill>
              <a:schemeClr val="bg2"/>
            </a:solidFill>
            <a:round/>
            <a:headEnd/>
            <a:tailEnd/>
          </a:ln>
        </p:spPr>
        <p:txBody>
          <a:bodyPr wrap="none" anchor="ctr"/>
          <a:lstStyle/>
          <a:p>
            <a:endParaRPr lang="zh-TW" altLang="en-US"/>
          </a:p>
        </p:txBody>
      </p:sp>
      <p:sp>
        <p:nvSpPr>
          <p:cNvPr id="103436" name="Oval 1036"/>
          <p:cNvSpPr>
            <a:spLocks noChangeArrowheads="1"/>
          </p:cNvSpPr>
          <p:nvPr/>
        </p:nvSpPr>
        <p:spPr bwMode="auto">
          <a:xfrm>
            <a:off x="4114800" y="46196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7" name="Oval 1037"/>
          <p:cNvSpPr>
            <a:spLocks noChangeArrowheads="1"/>
          </p:cNvSpPr>
          <p:nvPr/>
        </p:nvSpPr>
        <p:spPr bwMode="auto">
          <a:xfrm>
            <a:off x="4114800" y="48482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38" name="Line 1038"/>
          <p:cNvSpPr>
            <a:spLocks noChangeShapeType="1"/>
          </p:cNvSpPr>
          <p:nvPr/>
        </p:nvSpPr>
        <p:spPr bwMode="auto">
          <a:xfrm>
            <a:off x="4114800" y="5076825"/>
            <a:ext cx="152400" cy="0"/>
          </a:xfrm>
          <a:prstGeom prst="line">
            <a:avLst/>
          </a:prstGeom>
          <a:noFill/>
          <a:ln w="57150">
            <a:solidFill>
              <a:schemeClr val="bg2"/>
            </a:solidFill>
            <a:round/>
            <a:headEnd/>
            <a:tailEnd/>
          </a:ln>
        </p:spPr>
        <p:txBody>
          <a:bodyPr wrap="none" anchor="ctr"/>
          <a:lstStyle/>
          <a:p>
            <a:endParaRPr lang="zh-TW" altLang="en-US"/>
          </a:p>
        </p:txBody>
      </p:sp>
      <p:sp>
        <p:nvSpPr>
          <p:cNvPr id="103439" name="Line 1039"/>
          <p:cNvSpPr>
            <a:spLocks noChangeShapeType="1"/>
          </p:cNvSpPr>
          <p:nvPr/>
        </p:nvSpPr>
        <p:spPr bwMode="auto">
          <a:xfrm>
            <a:off x="4114800" y="5305425"/>
            <a:ext cx="152400" cy="0"/>
          </a:xfrm>
          <a:prstGeom prst="line">
            <a:avLst/>
          </a:prstGeom>
          <a:noFill/>
          <a:ln w="57150">
            <a:solidFill>
              <a:schemeClr val="bg2"/>
            </a:solidFill>
            <a:round/>
            <a:headEnd/>
            <a:tailEnd/>
          </a:ln>
        </p:spPr>
        <p:txBody>
          <a:bodyPr wrap="none" anchor="ctr"/>
          <a:lstStyle/>
          <a:p>
            <a:endParaRPr lang="zh-TW" altLang="en-US"/>
          </a:p>
        </p:txBody>
      </p:sp>
      <p:sp>
        <p:nvSpPr>
          <p:cNvPr id="103440" name="Line 1040"/>
          <p:cNvSpPr>
            <a:spLocks noChangeShapeType="1"/>
          </p:cNvSpPr>
          <p:nvPr/>
        </p:nvSpPr>
        <p:spPr bwMode="auto">
          <a:xfrm rot="-806917">
            <a:off x="4114800" y="5457825"/>
            <a:ext cx="152400" cy="1588"/>
          </a:xfrm>
          <a:prstGeom prst="line">
            <a:avLst/>
          </a:prstGeom>
          <a:noFill/>
          <a:ln w="57150">
            <a:solidFill>
              <a:schemeClr val="bg2"/>
            </a:solidFill>
            <a:round/>
            <a:headEnd/>
            <a:tailEnd/>
          </a:ln>
        </p:spPr>
        <p:txBody>
          <a:bodyPr wrap="none" anchor="ctr"/>
          <a:lstStyle/>
          <a:p>
            <a:endParaRPr lang="zh-TW" altLang="en-US"/>
          </a:p>
        </p:txBody>
      </p:sp>
      <p:sp>
        <p:nvSpPr>
          <p:cNvPr id="103441" name="Line 1041"/>
          <p:cNvSpPr>
            <a:spLocks noChangeShapeType="1"/>
          </p:cNvSpPr>
          <p:nvPr/>
        </p:nvSpPr>
        <p:spPr bwMode="auto">
          <a:xfrm rot="-2863345">
            <a:off x="4114007" y="5611019"/>
            <a:ext cx="152400" cy="1587"/>
          </a:xfrm>
          <a:prstGeom prst="line">
            <a:avLst/>
          </a:prstGeom>
          <a:noFill/>
          <a:ln w="57150">
            <a:solidFill>
              <a:schemeClr val="bg2"/>
            </a:solidFill>
            <a:round/>
            <a:headEnd/>
            <a:tailEnd/>
          </a:ln>
        </p:spPr>
        <p:txBody>
          <a:bodyPr wrap="none" anchor="ctr"/>
          <a:lstStyle/>
          <a:p>
            <a:endParaRPr lang="zh-TW" altLang="en-US"/>
          </a:p>
        </p:txBody>
      </p:sp>
      <p:sp>
        <p:nvSpPr>
          <p:cNvPr id="103442" name="Line 1042"/>
          <p:cNvSpPr>
            <a:spLocks noChangeShapeType="1"/>
          </p:cNvSpPr>
          <p:nvPr/>
        </p:nvSpPr>
        <p:spPr bwMode="auto">
          <a:xfrm flipV="1">
            <a:off x="4114800" y="56864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43" name="Line 1043"/>
          <p:cNvSpPr>
            <a:spLocks noChangeShapeType="1"/>
          </p:cNvSpPr>
          <p:nvPr/>
        </p:nvSpPr>
        <p:spPr bwMode="auto">
          <a:xfrm rot="3071317" flipV="1">
            <a:off x="4076700" y="57245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44" name="Oval 1044"/>
          <p:cNvSpPr>
            <a:spLocks noChangeArrowheads="1"/>
          </p:cNvSpPr>
          <p:nvPr/>
        </p:nvSpPr>
        <p:spPr bwMode="auto">
          <a:xfrm>
            <a:off x="4114800" y="56864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45" name="Line 1045"/>
          <p:cNvSpPr>
            <a:spLocks noChangeShapeType="1"/>
          </p:cNvSpPr>
          <p:nvPr/>
        </p:nvSpPr>
        <p:spPr bwMode="auto">
          <a:xfrm>
            <a:off x="4114800" y="5762625"/>
            <a:ext cx="152400" cy="0"/>
          </a:xfrm>
          <a:prstGeom prst="line">
            <a:avLst/>
          </a:prstGeom>
          <a:noFill/>
          <a:ln w="57150">
            <a:solidFill>
              <a:schemeClr val="bg2"/>
            </a:solidFill>
            <a:round/>
            <a:headEnd/>
            <a:tailEnd/>
          </a:ln>
        </p:spPr>
        <p:txBody>
          <a:bodyPr wrap="none" anchor="ctr"/>
          <a:lstStyle/>
          <a:p>
            <a:endParaRPr lang="zh-TW" altLang="en-US"/>
          </a:p>
        </p:txBody>
      </p:sp>
      <p:sp>
        <p:nvSpPr>
          <p:cNvPr id="103449" name="Rectangle 1049"/>
          <p:cNvSpPr>
            <a:spLocks noChangeArrowheads="1"/>
          </p:cNvSpPr>
          <p:nvPr/>
        </p:nvSpPr>
        <p:spPr bwMode="auto">
          <a:xfrm>
            <a:off x="5181600" y="3933825"/>
            <a:ext cx="2057400" cy="2057400"/>
          </a:xfrm>
          <a:prstGeom prst="rect">
            <a:avLst/>
          </a:prstGeom>
          <a:solidFill>
            <a:schemeClr val="tx1"/>
          </a:solidFill>
          <a:ln w="9525">
            <a:solidFill>
              <a:srgbClr val="000000"/>
            </a:solidFill>
            <a:miter lim="800000"/>
            <a:headEnd/>
            <a:tailEnd/>
          </a:ln>
        </p:spPr>
        <p:txBody>
          <a:bodyPr wrap="none" anchor="ctr"/>
          <a:lstStyle/>
          <a:p>
            <a:endParaRPr lang="zh-TW" altLang="en-US"/>
          </a:p>
        </p:txBody>
      </p:sp>
      <p:pic>
        <p:nvPicPr>
          <p:cNvPr id="103450" name="Picture 1050"/>
          <p:cNvPicPr>
            <a:picLocks noChangeAspect="1" noChangeArrowheads="1"/>
          </p:cNvPicPr>
          <p:nvPr/>
        </p:nvPicPr>
        <p:blipFill>
          <a:blip r:embed="rId3" cstate="print"/>
          <a:srcRect/>
          <a:stretch>
            <a:fillRect/>
          </a:stretch>
        </p:blipFill>
        <p:spPr bwMode="auto">
          <a:xfrm>
            <a:off x="5410200" y="5153025"/>
            <a:ext cx="1362075" cy="571500"/>
          </a:xfrm>
          <a:prstGeom prst="rect">
            <a:avLst/>
          </a:prstGeom>
          <a:noFill/>
          <a:ln w="9525">
            <a:noFill/>
            <a:miter lim="800000"/>
            <a:headEnd/>
            <a:tailEnd/>
          </a:ln>
        </p:spPr>
      </p:pic>
      <p:pic>
        <p:nvPicPr>
          <p:cNvPr id="103451" name="Picture 1051"/>
          <p:cNvPicPr>
            <a:picLocks noChangeAspect="1" noChangeArrowheads="1"/>
          </p:cNvPicPr>
          <p:nvPr/>
        </p:nvPicPr>
        <p:blipFill>
          <a:blip r:embed="rId4" cstate="print"/>
          <a:srcRect/>
          <a:stretch>
            <a:fillRect/>
          </a:stretch>
        </p:blipFill>
        <p:spPr bwMode="auto">
          <a:xfrm>
            <a:off x="5410200" y="5000625"/>
            <a:ext cx="1352550" cy="733425"/>
          </a:xfrm>
          <a:prstGeom prst="rect">
            <a:avLst/>
          </a:prstGeom>
          <a:noFill/>
          <a:ln w="9525">
            <a:noFill/>
            <a:miter lim="800000"/>
            <a:headEnd/>
            <a:tailEnd/>
          </a:ln>
        </p:spPr>
      </p:pic>
      <p:graphicFrame>
        <p:nvGraphicFramePr>
          <p:cNvPr id="377857" name="Object 1025"/>
          <p:cNvGraphicFramePr>
            <a:graphicFrameLocks noChangeAspect="1"/>
          </p:cNvGraphicFramePr>
          <p:nvPr/>
        </p:nvGraphicFramePr>
        <p:xfrm>
          <a:off x="5410200" y="5000625"/>
          <a:ext cx="1371600" cy="788988"/>
        </p:xfrm>
        <a:graphic>
          <a:graphicData uri="http://schemas.openxmlformats.org/presentationml/2006/ole">
            <mc:AlternateContent xmlns:mc="http://schemas.openxmlformats.org/markup-compatibility/2006">
              <mc:Choice xmlns:v="urn:schemas-microsoft-com:vml" Requires="v">
                <p:oleObj spid="_x0000_s549983" name="點陣圖影像" r:id="rId7" imgW="1390773" imgH="800231" progId="PBrush">
                  <p:embed/>
                </p:oleObj>
              </mc:Choice>
              <mc:Fallback>
                <p:oleObj name="點陣圖影像" r:id="rId7" imgW="1390773" imgH="800231" progId="PBrush">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5000625"/>
                        <a:ext cx="1371600" cy="788988"/>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53" name="Line 1053"/>
          <p:cNvSpPr>
            <a:spLocks noChangeShapeType="1"/>
          </p:cNvSpPr>
          <p:nvPr/>
        </p:nvSpPr>
        <p:spPr bwMode="auto">
          <a:xfrm>
            <a:off x="6019800" y="4848225"/>
            <a:ext cx="152400" cy="0"/>
          </a:xfrm>
          <a:prstGeom prst="line">
            <a:avLst/>
          </a:prstGeom>
          <a:noFill/>
          <a:ln w="57150">
            <a:solidFill>
              <a:schemeClr val="bg2"/>
            </a:solidFill>
            <a:round/>
            <a:headEnd/>
            <a:tailEnd/>
          </a:ln>
        </p:spPr>
        <p:txBody>
          <a:bodyPr wrap="none" anchor="ctr"/>
          <a:lstStyle/>
          <a:p>
            <a:endParaRPr lang="zh-TW" altLang="en-US"/>
          </a:p>
        </p:txBody>
      </p:sp>
      <p:sp>
        <p:nvSpPr>
          <p:cNvPr id="103454" name="Oval 1054"/>
          <p:cNvSpPr>
            <a:spLocks noChangeArrowheads="1"/>
          </p:cNvSpPr>
          <p:nvPr/>
        </p:nvSpPr>
        <p:spPr bwMode="auto">
          <a:xfrm>
            <a:off x="6019800" y="45434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55" name="Oval 1055"/>
          <p:cNvSpPr>
            <a:spLocks noChangeArrowheads="1"/>
          </p:cNvSpPr>
          <p:nvPr/>
        </p:nvSpPr>
        <p:spPr bwMode="auto">
          <a:xfrm rot="-5400000">
            <a:off x="6134100" y="4276725"/>
            <a:ext cx="152400" cy="762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56" name="Line 1056"/>
          <p:cNvSpPr>
            <a:spLocks noChangeShapeType="1"/>
          </p:cNvSpPr>
          <p:nvPr/>
        </p:nvSpPr>
        <p:spPr bwMode="auto">
          <a:xfrm>
            <a:off x="6400800" y="4086225"/>
            <a:ext cx="0" cy="152400"/>
          </a:xfrm>
          <a:prstGeom prst="line">
            <a:avLst/>
          </a:prstGeom>
          <a:noFill/>
          <a:ln w="57150">
            <a:solidFill>
              <a:schemeClr val="bg2"/>
            </a:solidFill>
            <a:round/>
            <a:headEnd/>
            <a:tailEnd/>
          </a:ln>
        </p:spPr>
        <p:txBody>
          <a:bodyPr wrap="none" anchor="ctr"/>
          <a:lstStyle/>
          <a:p>
            <a:endParaRPr lang="zh-TW" altLang="en-US"/>
          </a:p>
        </p:txBody>
      </p:sp>
      <p:sp>
        <p:nvSpPr>
          <p:cNvPr id="103457" name="Line 1057"/>
          <p:cNvSpPr>
            <a:spLocks noChangeShapeType="1"/>
          </p:cNvSpPr>
          <p:nvPr/>
        </p:nvSpPr>
        <p:spPr bwMode="auto">
          <a:xfrm>
            <a:off x="6553200" y="4238625"/>
            <a:ext cx="0" cy="152400"/>
          </a:xfrm>
          <a:prstGeom prst="line">
            <a:avLst/>
          </a:prstGeom>
          <a:noFill/>
          <a:ln w="57150">
            <a:solidFill>
              <a:schemeClr val="bg2"/>
            </a:solidFill>
            <a:round/>
            <a:headEnd/>
            <a:tailEnd/>
          </a:ln>
        </p:spPr>
        <p:txBody>
          <a:bodyPr wrap="none" anchor="ctr"/>
          <a:lstStyle/>
          <a:p>
            <a:endParaRPr lang="zh-TW" altLang="en-US"/>
          </a:p>
        </p:txBody>
      </p:sp>
      <p:sp>
        <p:nvSpPr>
          <p:cNvPr id="103458" name="Line 1058"/>
          <p:cNvSpPr>
            <a:spLocks noChangeShapeType="1"/>
          </p:cNvSpPr>
          <p:nvPr/>
        </p:nvSpPr>
        <p:spPr bwMode="auto">
          <a:xfrm>
            <a:off x="6553200" y="4467225"/>
            <a:ext cx="152400" cy="0"/>
          </a:xfrm>
          <a:prstGeom prst="line">
            <a:avLst/>
          </a:prstGeom>
          <a:noFill/>
          <a:ln w="57150">
            <a:solidFill>
              <a:schemeClr val="bg2"/>
            </a:solidFill>
            <a:round/>
            <a:headEnd/>
            <a:tailEnd/>
          </a:ln>
        </p:spPr>
        <p:txBody>
          <a:bodyPr wrap="none" anchor="ctr"/>
          <a:lstStyle/>
          <a:p>
            <a:endParaRPr lang="zh-TW" altLang="en-US"/>
          </a:p>
        </p:txBody>
      </p:sp>
      <p:sp>
        <p:nvSpPr>
          <p:cNvPr id="103459" name="Oval 1059"/>
          <p:cNvSpPr>
            <a:spLocks noChangeArrowheads="1"/>
          </p:cNvSpPr>
          <p:nvPr/>
        </p:nvSpPr>
        <p:spPr bwMode="auto">
          <a:xfrm>
            <a:off x="6629400" y="46196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60" name="Oval 1060"/>
          <p:cNvSpPr>
            <a:spLocks noChangeArrowheads="1"/>
          </p:cNvSpPr>
          <p:nvPr/>
        </p:nvSpPr>
        <p:spPr bwMode="auto">
          <a:xfrm>
            <a:off x="6629400" y="48482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61" name="Line 1061"/>
          <p:cNvSpPr>
            <a:spLocks noChangeShapeType="1"/>
          </p:cNvSpPr>
          <p:nvPr/>
        </p:nvSpPr>
        <p:spPr bwMode="auto">
          <a:xfrm>
            <a:off x="6629400" y="5076825"/>
            <a:ext cx="152400" cy="0"/>
          </a:xfrm>
          <a:prstGeom prst="line">
            <a:avLst/>
          </a:prstGeom>
          <a:noFill/>
          <a:ln w="57150">
            <a:solidFill>
              <a:schemeClr val="bg2"/>
            </a:solidFill>
            <a:round/>
            <a:headEnd/>
            <a:tailEnd/>
          </a:ln>
        </p:spPr>
        <p:txBody>
          <a:bodyPr wrap="none" anchor="ctr"/>
          <a:lstStyle/>
          <a:p>
            <a:endParaRPr lang="zh-TW" altLang="en-US"/>
          </a:p>
        </p:txBody>
      </p:sp>
      <p:sp>
        <p:nvSpPr>
          <p:cNvPr id="103462" name="Line 1062"/>
          <p:cNvSpPr>
            <a:spLocks noChangeShapeType="1"/>
          </p:cNvSpPr>
          <p:nvPr/>
        </p:nvSpPr>
        <p:spPr bwMode="auto">
          <a:xfrm>
            <a:off x="6629400" y="5305425"/>
            <a:ext cx="152400" cy="0"/>
          </a:xfrm>
          <a:prstGeom prst="line">
            <a:avLst/>
          </a:prstGeom>
          <a:noFill/>
          <a:ln w="57150">
            <a:solidFill>
              <a:schemeClr val="bg2"/>
            </a:solidFill>
            <a:round/>
            <a:headEnd/>
            <a:tailEnd/>
          </a:ln>
        </p:spPr>
        <p:txBody>
          <a:bodyPr wrap="none" anchor="ctr"/>
          <a:lstStyle/>
          <a:p>
            <a:endParaRPr lang="zh-TW" altLang="en-US"/>
          </a:p>
        </p:txBody>
      </p:sp>
      <p:sp>
        <p:nvSpPr>
          <p:cNvPr id="103463" name="Line 1063"/>
          <p:cNvSpPr>
            <a:spLocks noChangeShapeType="1"/>
          </p:cNvSpPr>
          <p:nvPr/>
        </p:nvSpPr>
        <p:spPr bwMode="auto">
          <a:xfrm rot="-806917">
            <a:off x="6629400" y="5457825"/>
            <a:ext cx="152400" cy="1588"/>
          </a:xfrm>
          <a:prstGeom prst="line">
            <a:avLst/>
          </a:prstGeom>
          <a:noFill/>
          <a:ln w="57150">
            <a:solidFill>
              <a:schemeClr val="bg2"/>
            </a:solidFill>
            <a:round/>
            <a:headEnd/>
            <a:tailEnd/>
          </a:ln>
        </p:spPr>
        <p:txBody>
          <a:bodyPr wrap="none" anchor="ctr"/>
          <a:lstStyle/>
          <a:p>
            <a:endParaRPr lang="zh-TW" altLang="en-US"/>
          </a:p>
        </p:txBody>
      </p:sp>
      <p:sp>
        <p:nvSpPr>
          <p:cNvPr id="103464" name="Line 1064"/>
          <p:cNvSpPr>
            <a:spLocks noChangeShapeType="1"/>
          </p:cNvSpPr>
          <p:nvPr/>
        </p:nvSpPr>
        <p:spPr bwMode="auto">
          <a:xfrm rot="-2863345">
            <a:off x="6628607" y="5611019"/>
            <a:ext cx="152400" cy="1587"/>
          </a:xfrm>
          <a:prstGeom prst="line">
            <a:avLst/>
          </a:prstGeom>
          <a:noFill/>
          <a:ln w="57150">
            <a:solidFill>
              <a:schemeClr val="bg2"/>
            </a:solidFill>
            <a:round/>
            <a:headEnd/>
            <a:tailEnd/>
          </a:ln>
        </p:spPr>
        <p:txBody>
          <a:bodyPr wrap="none" anchor="ctr"/>
          <a:lstStyle/>
          <a:p>
            <a:endParaRPr lang="zh-TW" altLang="en-US"/>
          </a:p>
        </p:txBody>
      </p:sp>
      <p:sp>
        <p:nvSpPr>
          <p:cNvPr id="103465" name="Line 1065"/>
          <p:cNvSpPr>
            <a:spLocks noChangeShapeType="1"/>
          </p:cNvSpPr>
          <p:nvPr/>
        </p:nvSpPr>
        <p:spPr bwMode="auto">
          <a:xfrm flipV="1">
            <a:off x="6629400" y="56864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66" name="Line 1066"/>
          <p:cNvSpPr>
            <a:spLocks noChangeShapeType="1"/>
          </p:cNvSpPr>
          <p:nvPr/>
        </p:nvSpPr>
        <p:spPr bwMode="auto">
          <a:xfrm rot="3071317" flipV="1">
            <a:off x="6591300" y="5724525"/>
            <a:ext cx="152400" cy="76200"/>
          </a:xfrm>
          <a:prstGeom prst="line">
            <a:avLst/>
          </a:prstGeom>
          <a:noFill/>
          <a:ln w="57150">
            <a:solidFill>
              <a:schemeClr val="bg2"/>
            </a:solidFill>
            <a:round/>
            <a:headEnd/>
            <a:tailEnd/>
          </a:ln>
        </p:spPr>
        <p:txBody>
          <a:bodyPr wrap="none" anchor="ctr"/>
          <a:lstStyle/>
          <a:p>
            <a:endParaRPr lang="zh-TW" altLang="en-US"/>
          </a:p>
        </p:txBody>
      </p:sp>
      <p:sp>
        <p:nvSpPr>
          <p:cNvPr id="103467" name="Oval 1067"/>
          <p:cNvSpPr>
            <a:spLocks noChangeArrowheads="1"/>
          </p:cNvSpPr>
          <p:nvPr/>
        </p:nvSpPr>
        <p:spPr bwMode="auto">
          <a:xfrm>
            <a:off x="6629400" y="5686425"/>
            <a:ext cx="152400" cy="152400"/>
          </a:xfrm>
          <a:prstGeom prst="ellipse">
            <a:avLst/>
          </a:prstGeom>
          <a:solidFill>
            <a:srgbClr val="CC0099"/>
          </a:solidFill>
          <a:ln w="9525">
            <a:solidFill>
              <a:schemeClr val="bg2"/>
            </a:solidFill>
            <a:round/>
            <a:headEnd/>
            <a:tailEnd/>
          </a:ln>
        </p:spPr>
        <p:txBody>
          <a:bodyPr wrap="none" anchor="ctr"/>
          <a:lstStyle/>
          <a:p>
            <a:endParaRPr lang="zh-TW" altLang="en-US"/>
          </a:p>
        </p:txBody>
      </p:sp>
      <p:sp>
        <p:nvSpPr>
          <p:cNvPr id="103468" name="Line 1068"/>
          <p:cNvSpPr>
            <a:spLocks noChangeShapeType="1"/>
          </p:cNvSpPr>
          <p:nvPr/>
        </p:nvSpPr>
        <p:spPr bwMode="auto">
          <a:xfrm>
            <a:off x="6629400" y="5762625"/>
            <a:ext cx="152400" cy="0"/>
          </a:xfrm>
          <a:prstGeom prst="line">
            <a:avLst/>
          </a:prstGeom>
          <a:noFill/>
          <a:ln w="57150">
            <a:solidFill>
              <a:schemeClr val="bg2"/>
            </a:solidFill>
            <a:round/>
            <a:headEnd/>
            <a:tailEnd/>
          </a:ln>
        </p:spPr>
        <p:txBody>
          <a:bodyPr wrap="none" anchor="ctr"/>
          <a:lstStyle/>
          <a:p>
            <a:endParaRPr lang="zh-TW" altLang="en-US"/>
          </a:p>
        </p:txBody>
      </p:sp>
      <p:sp>
        <p:nvSpPr>
          <p:cNvPr id="103471" name="Rectangle 1071"/>
          <p:cNvSpPr>
            <a:spLocks noGrp="1" noChangeArrowheads="1"/>
          </p:cNvSpPr>
          <p:nvPr>
            <p:ph type="title"/>
          </p:nvPr>
        </p:nvSpPr>
        <p:spPr>
          <a:xfrm>
            <a:off x="539552" y="260648"/>
            <a:ext cx="8318698"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eaLnBrk="1" hangingPunct="1">
              <a:defRPr/>
            </a:pPr>
            <a:r>
              <a:rPr lang="en-US" altLang="zh-TW" dirty="0" smtClean="0"/>
              <a:t>Example</a:t>
            </a:r>
          </a:p>
        </p:txBody>
      </p:sp>
      <p:sp>
        <p:nvSpPr>
          <p:cNvPr id="103472" name="Rectangle 1072"/>
          <p:cNvSpPr>
            <a:spLocks noGrp="1" noChangeArrowheads="1"/>
          </p:cNvSpPr>
          <p:nvPr>
            <p:ph type="body" idx="1"/>
          </p:nvPr>
        </p:nvSpPr>
        <p:spPr>
          <a:xfrm>
            <a:off x="611560" y="1340768"/>
            <a:ext cx="8140700" cy="2252662"/>
          </a:xfrm>
        </p:spPr>
        <p:txBody>
          <a:bodyPr/>
          <a:lstStyle/>
          <a:p>
            <a:pPr eaLnBrk="1" hangingPunct="1">
              <a:defRPr/>
            </a:pPr>
            <a:r>
              <a:rPr lang="en-US" altLang="zh-TW" sz="4800" dirty="0" smtClean="0"/>
              <a:t>Consider the random experiment of flipping a coin twice.</a:t>
            </a:r>
            <a:endParaRPr lang="zh-TW" altLang="en-US" sz="4800" dirty="0" smtClean="0"/>
          </a:p>
        </p:txBody>
      </p:sp>
      <p:sp>
        <p:nvSpPr>
          <p:cNvPr id="103473" name="Text Box 1073"/>
          <p:cNvSpPr txBox="1">
            <a:spLocks noChangeArrowheads="1"/>
          </p:cNvSpPr>
          <p:nvPr/>
        </p:nvSpPr>
        <p:spPr bwMode="auto">
          <a:xfrm>
            <a:off x="2987675" y="6021388"/>
            <a:ext cx="1368425" cy="641350"/>
          </a:xfrm>
          <a:prstGeom prst="rect">
            <a:avLst/>
          </a:prstGeom>
          <a:noFill/>
          <a:ln w="12700">
            <a:noFill/>
            <a:miter lim="800000"/>
            <a:headEnd/>
            <a:tailEnd/>
          </a:ln>
          <a:effectLst/>
        </p:spPr>
        <p:txBody>
          <a:bodyPr>
            <a:spAutoFit/>
          </a:bodyPr>
          <a:lstStyle/>
          <a:p>
            <a:pPr>
              <a:spcBef>
                <a:spcPct val="50000"/>
              </a:spcBef>
              <a:defRPr/>
            </a:pPr>
            <a:r>
              <a:rPr lang="en-US" altLang="zh-TW" sz="3600">
                <a:effectLst>
                  <a:outerShdw blurRad="38100" dist="38100" dir="2700000" algn="tl">
                    <a:srgbClr val="000000"/>
                  </a:outerShdw>
                </a:effectLst>
              </a:rPr>
              <a:t>Once</a:t>
            </a:r>
          </a:p>
        </p:txBody>
      </p:sp>
      <p:sp>
        <p:nvSpPr>
          <p:cNvPr id="103474" name="Text Box 1074"/>
          <p:cNvSpPr txBox="1">
            <a:spLocks noChangeArrowheads="1"/>
          </p:cNvSpPr>
          <p:nvPr/>
        </p:nvSpPr>
        <p:spPr bwMode="auto">
          <a:xfrm>
            <a:off x="5580063" y="6021388"/>
            <a:ext cx="1368425" cy="641350"/>
          </a:xfrm>
          <a:prstGeom prst="rect">
            <a:avLst/>
          </a:prstGeom>
          <a:noFill/>
          <a:ln w="12700">
            <a:noFill/>
            <a:miter lim="800000"/>
            <a:headEnd/>
            <a:tailEnd/>
          </a:ln>
          <a:effectLst/>
        </p:spPr>
        <p:txBody>
          <a:bodyPr>
            <a:spAutoFit/>
          </a:bodyPr>
          <a:lstStyle/>
          <a:p>
            <a:pPr>
              <a:spcBef>
                <a:spcPct val="50000"/>
              </a:spcBef>
              <a:defRPr/>
            </a:pPr>
            <a:r>
              <a:rPr lang="en-US" altLang="zh-TW" sz="3600">
                <a:effectLst>
                  <a:outerShdw blurRad="38100" dist="38100" dir="2700000" algn="tl">
                    <a:srgbClr val="000000"/>
                  </a:outerShdw>
                </a:effectLst>
              </a:rPr>
              <a:t>Twice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73"/>
                                        </p:tgtEl>
                                        <p:attrNameLst>
                                          <p:attrName>style.visibility</p:attrName>
                                        </p:attrNameLst>
                                      </p:cBhvr>
                                      <p:to>
                                        <p:strVal val="visible"/>
                                      </p:to>
                                    </p:set>
                                    <p:animEffect transition="in" filter="dissolve">
                                      <p:cBhvr>
                                        <p:cTn id="7" dur="500"/>
                                        <p:tgtEl>
                                          <p:spTgt spid="103473"/>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03426"/>
                                        </p:tgtEl>
                                        <p:attrNameLst>
                                          <p:attrName>style.visibility</p:attrName>
                                        </p:attrNameLst>
                                      </p:cBhvr>
                                      <p:to>
                                        <p:strVal val="visible"/>
                                      </p:to>
                                    </p:set>
                                    <p:animEffect transition="in" filter="box(out)">
                                      <p:cBhvr>
                                        <p:cTn id="11" dur="500"/>
                                        <p:tgtEl>
                                          <p:spTgt spid="103426"/>
                                        </p:tgtEl>
                                      </p:cBhvr>
                                    </p:animEffect>
                                  </p:childTnLst>
                                </p:cTn>
                              </p:par>
                            </p:childTnLst>
                          </p:cTn>
                        </p:par>
                        <p:par>
                          <p:cTn id="12" fill="hold">
                            <p:stCondLst>
                              <p:cond delay="1000"/>
                            </p:stCondLst>
                            <p:childTnLst>
                              <p:par>
                                <p:cTn id="13" presetID="11" presetClass="entr" presetSubtype="0" fill="hold" nodeType="afterEffect">
                                  <p:stCondLst>
                                    <p:cond delay="0"/>
                                  </p:stCondLst>
                                  <p:childTnLst>
                                    <p:set>
                                      <p:cBhvr>
                                        <p:cTn id="14" dur="75">
                                          <p:stCondLst>
                                            <p:cond delay="0"/>
                                          </p:stCondLst>
                                        </p:cTn>
                                        <p:tgtEl>
                                          <p:spTgt spid="103427"/>
                                        </p:tgtEl>
                                        <p:attrNameLst>
                                          <p:attrName>style.visibility</p:attrName>
                                        </p:attrNameLst>
                                      </p:cBhvr>
                                      <p:to>
                                        <p:strVal val="visible"/>
                                      </p:to>
                                    </p:set>
                                  </p:childTnLst>
                                </p:cTn>
                              </p:par>
                            </p:childTnLst>
                          </p:cTn>
                        </p:par>
                        <p:par>
                          <p:cTn id="15" fill="hold">
                            <p:stCondLst>
                              <p:cond delay="1075"/>
                            </p:stCondLst>
                            <p:childTnLst>
                              <p:par>
                                <p:cTn id="16" presetID="11" presetClass="entr" presetSubtype="0" fill="hold" nodeType="afterEffect">
                                  <p:stCondLst>
                                    <p:cond delay="0"/>
                                  </p:stCondLst>
                                  <p:childTnLst>
                                    <p:set>
                                      <p:cBhvr>
                                        <p:cTn id="17" dur="75">
                                          <p:stCondLst>
                                            <p:cond delay="0"/>
                                          </p:stCondLst>
                                        </p:cTn>
                                        <p:tgtEl>
                                          <p:spTgt spid="103428"/>
                                        </p:tgtEl>
                                        <p:attrNameLst>
                                          <p:attrName>style.visibility</p:attrName>
                                        </p:attrNameLst>
                                      </p:cBhvr>
                                      <p:to>
                                        <p:strVal val="visible"/>
                                      </p:to>
                                    </p:set>
                                  </p:childTnLst>
                                </p:cTn>
                              </p:par>
                            </p:childTnLst>
                          </p:cTn>
                        </p:par>
                        <p:par>
                          <p:cTn id="18" fill="hold">
                            <p:stCondLst>
                              <p:cond delay="1150"/>
                            </p:stCondLst>
                            <p:childTnLst>
                              <p:par>
                                <p:cTn id="19" presetID="1" presetClass="entr" presetSubtype="0" fill="hold" nodeType="afterEffect">
                                  <p:stCondLst>
                                    <p:cond delay="0"/>
                                  </p:stCondLst>
                                  <p:childTnLst>
                                    <p:set>
                                      <p:cBhvr>
                                        <p:cTn id="20" dur="1" fill="hold">
                                          <p:stCondLst>
                                            <p:cond delay="499"/>
                                          </p:stCondLst>
                                        </p:cTn>
                                        <p:tgtEl>
                                          <p:spTgt spid="377856"/>
                                        </p:tgtEl>
                                        <p:attrNameLst>
                                          <p:attrName>style.visibility</p:attrName>
                                        </p:attrNameLst>
                                      </p:cBhvr>
                                      <p:to>
                                        <p:strVal val="visible"/>
                                      </p:to>
                                    </p:set>
                                  </p:childTnLst>
                                </p:cTn>
                              </p:par>
                            </p:childTnLst>
                          </p:cTn>
                        </p:par>
                        <p:par>
                          <p:cTn id="21" fill="hold">
                            <p:stCondLst>
                              <p:cond delay="1650"/>
                            </p:stCondLst>
                            <p:childTnLst>
                              <p:par>
                                <p:cTn id="22" presetID="11" presetClass="entr" presetSubtype="0" fill="hold" grpId="0" nodeType="afterEffect">
                                  <p:stCondLst>
                                    <p:cond delay="0"/>
                                  </p:stCondLst>
                                  <p:childTnLst>
                                    <p:set>
                                      <p:cBhvr>
                                        <p:cTn id="23" dur="75">
                                          <p:stCondLst>
                                            <p:cond delay="0"/>
                                          </p:stCondLst>
                                        </p:cTn>
                                        <p:tgtEl>
                                          <p:spTgt spid="103430"/>
                                        </p:tgtEl>
                                        <p:attrNameLst>
                                          <p:attrName>style.visibility</p:attrName>
                                        </p:attrNameLst>
                                      </p:cBhvr>
                                      <p:to>
                                        <p:strVal val="visible"/>
                                      </p:to>
                                    </p:set>
                                  </p:childTnLst>
                                  <p:subTnLst>
                                    <p:set>
                                      <p:cBhvr override="childStyle">
                                        <p:cTn dur="1" fill="hold" display="0" masterRel="nextClick" afterEffect="1"/>
                                        <p:tgtEl>
                                          <p:spTgt spid="103430"/>
                                        </p:tgtEl>
                                        <p:attrNameLst>
                                          <p:attrName>style.visibility</p:attrName>
                                        </p:attrNameLst>
                                      </p:cBhvr>
                                      <p:to>
                                        <p:strVal val="hidden"/>
                                      </p:to>
                                    </p:set>
                                  </p:subTnLst>
                                </p:cTn>
                              </p:par>
                            </p:childTnLst>
                          </p:cTn>
                        </p:par>
                        <p:par>
                          <p:cTn id="24" fill="hold">
                            <p:stCondLst>
                              <p:cond delay="1725"/>
                            </p:stCondLst>
                            <p:childTnLst>
                              <p:par>
                                <p:cTn id="25" presetID="11" presetClass="entr" presetSubtype="0" fill="hold" grpId="0" nodeType="afterEffect">
                                  <p:stCondLst>
                                    <p:cond delay="0"/>
                                  </p:stCondLst>
                                  <p:childTnLst>
                                    <p:set>
                                      <p:cBhvr>
                                        <p:cTn id="26" dur="75">
                                          <p:stCondLst>
                                            <p:cond delay="0"/>
                                          </p:stCondLst>
                                        </p:cTn>
                                        <p:tgtEl>
                                          <p:spTgt spid="103431"/>
                                        </p:tgtEl>
                                        <p:attrNameLst>
                                          <p:attrName>style.visibility</p:attrName>
                                        </p:attrNameLst>
                                      </p:cBhvr>
                                      <p:to>
                                        <p:strVal val="visible"/>
                                      </p:to>
                                    </p:set>
                                  </p:childTnLst>
                                  <p:subTnLst>
                                    <p:set>
                                      <p:cBhvr override="childStyle">
                                        <p:cTn dur="1" fill="hold" display="0" masterRel="nextClick" afterEffect="1"/>
                                        <p:tgtEl>
                                          <p:spTgt spid="103431"/>
                                        </p:tgtEl>
                                        <p:attrNameLst>
                                          <p:attrName>style.visibility</p:attrName>
                                        </p:attrNameLst>
                                      </p:cBhvr>
                                      <p:to>
                                        <p:strVal val="hidden"/>
                                      </p:to>
                                    </p:set>
                                  </p:subTnLst>
                                </p:cTn>
                              </p:par>
                            </p:childTnLst>
                          </p:cTn>
                        </p:par>
                        <p:par>
                          <p:cTn id="27" fill="hold">
                            <p:stCondLst>
                              <p:cond delay="1800"/>
                            </p:stCondLst>
                            <p:childTnLst>
                              <p:par>
                                <p:cTn id="28" presetID="11" presetClass="entr" presetSubtype="0" fill="hold" grpId="0" nodeType="afterEffect">
                                  <p:stCondLst>
                                    <p:cond delay="0"/>
                                  </p:stCondLst>
                                  <p:childTnLst>
                                    <p:set>
                                      <p:cBhvr>
                                        <p:cTn id="29" dur="75">
                                          <p:stCondLst>
                                            <p:cond delay="0"/>
                                          </p:stCondLst>
                                        </p:cTn>
                                        <p:tgtEl>
                                          <p:spTgt spid="103432"/>
                                        </p:tgtEl>
                                        <p:attrNameLst>
                                          <p:attrName>style.visibility</p:attrName>
                                        </p:attrNameLst>
                                      </p:cBhvr>
                                      <p:to>
                                        <p:strVal val="visible"/>
                                      </p:to>
                                    </p:set>
                                  </p:childTnLst>
                                  <p:subTnLst>
                                    <p:set>
                                      <p:cBhvr override="childStyle">
                                        <p:cTn dur="1" fill="hold" display="0" masterRel="nextClick" afterEffect="1"/>
                                        <p:tgtEl>
                                          <p:spTgt spid="103432"/>
                                        </p:tgtEl>
                                        <p:attrNameLst>
                                          <p:attrName>style.visibility</p:attrName>
                                        </p:attrNameLst>
                                      </p:cBhvr>
                                      <p:to>
                                        <p:strVal val="hidden"/>
                                      </p:to>
                                    </p:set>
                                  </p:subTnLst>
                                </p:cTn>
                              </p:par>
                            </p:childTnLst>
                          </p:cTn>
                        </p:par>
                        <p:par>
                          <p:cTn id="30" fill="hold">
                            <p:stCondLst>
                              <p:cond delay="1875"/>
                            </p:stCondLst>
                            <p:childTnLst>
                              <p:par>
                                <p:cTn id="31" presetID="11" presetClass="entr" presetSubtype="0" fill="hold" grpId="0" nodeType="afterEffect">
                                  <p:stCondLst>
                                    <p:cond delay="0"/>
                                  </p:stCondLst>
                                  <p:childTnLst>
                                    <p:set>
                                      <p:cBhvr>
                                        <p:cTn id="32" dur="75">
                                          <p:stCondLst>
                                            <p:cond delay="0"/>
                                          </p:stCondLst>
                                        </p:cTn>
                                        <p:tgtEl>
                                          <p:spTgt spid="103433"/>
                                        </p:tgtEl>
                                        <p:attrNameLst>
                                          <p:attrName>style.visibility</p:attrName>
                                        </p:attrNameLst>
                                      </p:cBhvr>
                                      <p:to>
                                        <p:strVal val="visible"/>
                                      </p:to>
                                    </p:set>
                                  </p:childTnLst>
                                  <p:subTnLst>
                                    <p:set>
                                      <p:cBhvr override="childStyle">
                                        <p:cTn dur="1" fill="hold" display="0" masterRel="nextClick" afterEffect="1"/>
                                        <p:tgtEl>
                                          <p:spTgt spid="103433"/>
                                        </p:tgtEl>
                                        <p:attrNameLst>
                                          <p:attrName>style.visibility</p:attrName>
                                        </p:attrNameLst>
                                      </p:cBhvr>
                                      <p:to>
                                        <p:strVal val="hidden"/>
                                      </p:to>
                                    </p:set>
                                  </p:subTnLst>
                                </p:cTn>
                              </p:par>
                            </p:childTnLst>
                          </p:cTn>
                        </p:par>
                        <p:par>
                          <p:cTn id="33" fill="hold">
                            <p:stCondLst>
                              <p:cond delay="1950"/>
                            </p:stCondLst>
                            <p:childTnLst>
                              <p:par>
                                <p:cTn id="34" presetID="11" presetClass="entr" presetSubtype="0" fill="hold" grpId="0" nodeType="afterEffect">
                                  <p:stCondLst>
                                    <p:cond delay="0"/>
                                  </p:stCondLst>
                                  <p:childTnLst>
                                    <p:set>
                                      <p:cBhvr>
                                        <p:cTn id="35" dur="75">
                                          <p:stCondLst>
                                            <p:cond delay="0"/>
                                          </p:stCondLst>
                                        </p:cTn>
                                        <p:tgtEl>
                                          <p:spTgt spid="103434"/>
                                        </p:tgtEl>
                                        <p:attrNameLst>
                                          <p:attrName>style.visibility</p:attrName>
                                        </p:attrNameLst>
                                      </p:cBhvr>
                                      <p:to>
                                        <p:strVal val="visible"/>
                                      </p:to>
                                    </p:set>
                                  </p:childTnLst>
                                  <p:subTnLst>
                                    <p:set>
                                      <p:cBhvr override="childStyle">
                                        <p:cTn dur="1" fill="hold" display="0" masterRel="nextClick" afterEffect="1"/>
                                        <p:tgtEl>
                                          <p:spTgt spid="103434"/>
                                        </p:tgtEl>
                                        <p:attrNameLst>
                                          <p:attrName>style.visibility</p:attrName>
                                        </p:attrNameLst>
                                      </p:cBhvr>
                                      <p:to>
                                        <p:strVal val="hidden"/>
                                      </p:to>
                                    </p:set>
                                  </p:subTnLst>
                                </p:cTn>
                              </p:par>
                            </p:childTnLst>
                          </p:cTn>
                        </p:par>
                        <p:par>
                          <p:cTn id="36" fill="hold">
                            <p:stCondLst>
                              <p:cond delay="2025"/>
                            </p:stCondLst>
                            <p:childTnLst>
                              <p:par>
                                <p:cTn id="37" presetID="11" presetClass="entr" presetSubtype="0" fill="hold" grpId="0" nodeType="afterEffect">
                                  <p:stCondLst>
                                    <p:cond delay="0"/>
                                  </p:stCondLst>
                                  <p:childTnLst>
                                    <p:set>
                                      <p:cBhvr>
                                        <p:cTn id="38" dur="75">
                                          <p:stCondLst>
                                            <p:cond delay="0"/>
                                          </p:stCondLst>
                                        </p:cTn>
                                        <p:tgtEl>
                                          <p:spTgt spid="103435"/>
                                        </p:tgtEl>
                                        <p:attrNameLst>
                                          <p:attrName>style.visibility</p:attrName>
                                        </p:attrNameLst>
                                      </p:cBhvr>
                                      <p:to>
                                        <p:strVal val="visible"/>
                                      </p:to>
                                    </p:set>
                                  </p:childTnLst>
                                  <p:subTnLst>
                                    <p:set>
                                      <p:cBhvr override="childStyle">
                                        <p:cTn dur="1" fill="hold" display="0" masterRel="nextClick" afterEffect="1"/>
                                        <p:tgtEl>
                                          <p:spTgt spid="103435"/>
                                        </p:tgtEl>
                                        <p:attrNameLst>
                                          <p:attrName>style.visibility</p:attrName>
                                        </p:attrNameLst>
                                      </p:cBhvr>
                                      <p:to>
                                        <p:strVal val="hidden"/>
                                      </p:to>
                                    </p:set>
                                  </p:subTnLst>
                                </p:cTn>
                              </p:par>
                            </p:childTnLst>
                          </p:cTn>
                        </p:par>
                        <p:par>
                          <p:cTn id="39" fill="hold">
                            <p:stCondLst>
                              <p:cond delay="2100"/>
                            </p:stCondLst>
                            <p:childTnLst>
                              <p:par>
                                <p:cTn id="40" presetID="11" presetClass="entr" presetSubtype="0" fill="hold" grpId="0" nodeType="afterEffect">
                                  <p:stCondLst>
                                    <p:cond delay="0"/>
                                  </p:stCondLst>
                                  <p:childTnLst>
                                    <p:set>
                                      <p:cBhvr>
                                        <p:cTn id="41" dur="75">
                                          <p:stCondLst>
                                            <p:cond delay="0"/>
                                          </p:stCondLst>
                                        </p:cTn>
                                        <p:tgtEl>
                                          <p:spTgt spid="103436"/>
                                        </p:tgtEl>
                                        <p:attrNameLst>
                                          <p:attrName>style.visibility</p:attrName>
                                        </p:attrNameLst>
                                      </p:cBhvr>
                                      <p:to>
                                        <p:strVal val="visible"/>
                                      </p:to>
                                    </p:set>
                                  </p:childTnLst>
                                  <p:subTnLst>
                                    <p:set>
                                      <p:cBhvr override="childStyle">
                                        <p:cTn dur="1" fill="hold" display="0" masterRel="nextClick" afterEffect="1"/>
                                        <p:tgtEl>
                                          <p:spTgt spid="103436"/>
                                        </p:tgtEl>
                                        <p:attrNameLst>
                                          <p:attrName>style.visibility</p:attrName>
                                        </p:attrNameLst>
                                      </p:cBhvr>
                                      <p:to>
                                        <p:strVal val="hidden"/>
                                      </p:to>
                                    </p:set>
                                  </p:subTnLst>
                                </p:cTn>
                              </p:par>
                            </p:childTnLst>
                          </p:cTn>
                        </p:par>
                        <p:par>
                          <p:cTn id="42" fill="hold">
                            <p:stCondLst>
                              <p:cond delay="2175"/>
                            </p:stCondLst>
                            <p:childTnLst>
                              <p:par>
                                <p:cTn id="43" presetID="11" presetClass="entr" presetSubtype="0" fill="hold" grpId="0" nodeType="afterEffect">
                                  <p:stCondLst>
                                    <p:cond delay="0"/>
                                  </p:stCondLst>
                                  <p:childTnLst>
                                    <p:set>
                                      <p:cBhvr>
                                        <p:cTn id="44" dur="75">
                                          <p:stCondLst>
                                            <p:cond delay="0"/>
                                          </p:stCondLst>
                                        </p:cTn>
                                        <p:tgtEl>
                                          <p:spTgt spid="103437"/>
                                        </p:tgtEl>
                                        <p:attrNameLst>
                                          <p:attrName>style.visibility</p:attrName>
                                        </p:attrNameLst>
                                      </p:cBhvr>
                                      <p:to>
                                        <p:strVal val="visible"/>
                                      </p:to>
                                    </p:set>
                                  </p:childTnLst>
                                  <p:subTnLst>
                                    <p:set>
                                      <p:cBhvr override="childStyle">
                                        <p:cTn dur="1" fill="hold" display="0" masterRel="nextClick" afterEffect="1"/>
                                        <p:tgtEl>
                                          <p:spTgt spid="103437"/>
                                        </p:tgtEl>
                                        <p:attrNameLst>
                                          <p:attrName>style.visibility</p:attrName>
                                        </p:attrNameLst>
                                      </p:cBhvr>
                                      <p:to>
                                        <p:strVal val="hidden"/>
                                      </p:to>
                                    </p:set>
                                  </p:subTnLst>
                                </p:cTn>
                              </p:par>
                            </p:childTnLst>
                          </p:cTn>
                        </p:par>
                        <p:par>
                          <p:cTn id="45" fill="hold">
                            <p:stCondLst>
                              <p:cond delay="2250"/>
                            </p:stCondLst>
                            <p:childTnLst>
                              <p:par>
                                <p:cTn id="46" presetID="11" presetClass="entr" presetSubtype="0" fill="hold" grpId="0" nodeType="afterEffect">
                                  <p:stCondLst>
                                    <p:cond delay="0"/>
                                  </p:stCondLst>
                                  <p:childTnLst>
                                    <p:set>
                                      <p:cBhvr>
                                        <p:cTn id="47" dur="75">
                                          <p:stCondLst>
                                            <p:cond delay="0"/>
                                          </p:stCondLst>
                                        </p:cTn>
                                        <p:tgtEl>
                                          <p:spTgt spid="103438"/>
                                        </p:tgtEl>
                                        <p:attrNameLst>
                                          <p:attrName>style.visibility</p:attrName>
                                        </p:attrNameLst>
                                      </p:cBhvr>
                                      <p:to>
                                        <p:strVal val="visible"/>
                                      </p:to>
                                    </p:set>
                                  </p:childTnLst>
                                  <p:subTnLst>
                                    <p:set>
                                      <p:cBhvr override="childStyle">
                                        <p:cTn dur="1" fill="hold" display="0" masterRel="nextClick" afterEffect="1"/>
                                        <p:tgtEl>
                                          <p:spTgt spid="103438"/>
                                        </p:tgtEl>
                                        <p:attrNameLst>
                                          <p:attrName>style.visibility</p:attrName>
                                        </p:attrNameLst>
                                      </p:cBhvr>
                                      <p:to>
                                        <p:strVal val="hidden"/>
                                      </p:to>
                                    </p:set>
                                  </p:subTnLst>
                                </p:cTn>
                              </p:par>
                            </p:childTnLst>
                          </p:cTn>
                        </p:par>
                        <p:par>
                          <p:cTn id="48" fill="hold">
                            <p:stCondLst>
                              <p:cond delay="2325"/>
                            </p:stCondLst>
                            <p:childTnLst>
                              <p:par>
                                <p:cTn id="49" presetID="11" presetClass="entr" presetSubtype="0" fill="hold" grpId="0" nodeType="afterEffect">
                                  <p:stCondLst>
                                    <p:cond delay="0"/>
                                  </p:stCondLst>
                                  <p:childTnLst>
                                    <p:set>
                                      <p:cBhvr>
                                        <p:cTn id="50" dur="75">
                                          <p:stCondLst>
                                            <p:cond delay="0"/>
                                          </p:stCondLst>
                                        </p:cTn>
                                        <p:tgtEl>
                                          <p:spTgt spid="103439"/>
                                        </p:tgtEl>
                                        <p:attrNameLst>
                                          <p:attrName>style.visibility</p:attrName>
                                        </p:attrNameLst>
                                      </p:cBhvr>
                                      <p:to>
                                        <p:strVal val="visible"/>
                                      </p:to>
                                    </p:set>
                                  </p:childTnLst>
                                  <p:subTnLst>
                                    <p:set>
                                      <p:cBhvr override="childStyle">
                                        <p:cTn dur="1" fill="hold" display="0" masterRel="nextClick" afterEffect="1"/>
                                        <p:tgtEl>
                                          <p:spTgt spid="103439"/>
                                        </p:tgtEl>
                                        <p:attrNameLst>
                                          <p:attrName>style.visibility</p:attrName>
                                        </p:attrNameLst>
                                      </p:cBhvr>
                                      <p:to>
                                        <p:strVal val="hidden"/>
                                      </p:to>
                                    </p:set>
                                  </p:subTnLst>
                                </p:cTn>
                              </p:par>
                            </p:childTnLst>
                          </p:cTn>
                        </p:par>
                        <p:par>
                          <p:cTn id="51" fill="hold">
                            <p:stCondLst>
                              <p:cond delay="2400"/>
                            </p:stCondLst>
                            <p:childTnLst>
                              <p:par>
                                <p:cTn id="52" presetID="11" presetClass="entr" presetSubtype="0" fill="hold" grpId="0" nodeType="afterEffect">
                                  <p:stCondLst>
                                    <p:cond delay="0"/>
                                  </p:stCondLst>
                                  <p:childTnLst>
                                    <p:set>
                                      <p:cBhvr>
                                        <p:cTn id="53" dur="75">
                                          <p:stCondLst>
                                            <p:cond delay="0"/>
                                          </p:stCondLst>
                                        </p:cTn>
                                        <p:tgtEl>
                                          <p:spTgt spid="103440"/>
                                        </p:tgtEl>
                                        <p:attrNameLst>
                                          <p:attrName>style.visibility</p:attrName>
                                        </p:attrNameLst>
                                      </p:cBhvr>
                                      <p:to>
                                        <p:strVal val="visible"/>
                                      </p:to>
                                    </p:set>
                                  </p:childTnLst>
                                  <p:subTnLst>
                                    <p:set>
                                      <p:cBhvr override="childStyle">
                                        <p:cTn dur="1" fill="hold" display="0" masterRel="nextClick" afterEffect="1"/>
                                        <p:tgtEl>
                                          <p:spTgt spid="103440"/>
                                        </p:tgtEl>
                                        <p:attrNameLst>
                                          <p:attrName>style.visibility</p:attrName>
                                        </p:attrNameLst>
                                      </p:cBhvr>
                                      <p:to>
                                        <p:strVal val="hidden"/>
                                      </p:to>
                                    </p:set>
                                  </p:subTnLst>
                                </p:cTn>
                              </p:par>
                            </p:childTnLst>
                          </p:cTn>
                        </p:par>
                        <p:par>
                          <p:cTn id="54" fill="hold">
                            <p:stCondLst>
                              <p:cond delay="2475"/>
                            </p:stCondLst>
                            <p:childTnLst>
                              <p:par>
                                <p:cTn id="55" presetID="11" presetClass="entr" presetSubtype="0" fill="hold" grpId="0" nodeType="afterEffect">
                                  <p:stCondLst>
                                    <p:cond delay="0"/>
                                  </p:stCondLst>
                                  <p:childTnLst>
                                    <p:set>
                                      <p:cBhvr>
                                        <p:cTn id="56" dur="75">
                                          <p:stCondLst>
                                            <p:cond delay="0"/>
                                          </p:stCondLst>
                                        </p:cTn>
                                        <p:tgtEl>
                                          <p:spTgt spid="103441"/>
                                        </p:tgtEl>
                                        <p:attrNameLst>
                                          <p:attrName>style.visibility</p:attrName>
                                        </p:attrNameLst>
                                      </p:cBhvr>
                                      <p:to>
                                        <p:strVal val="visible"/>
                                      </p:to>
                                    </p:set>
                                  </p:childTnLst>
                                  <p:subTnLst>
                                    <p:set>
                                      <p:cBhvr override="childStyle">
                                        <p:cTn dur="1" fill="hold" display="0" masterRel="nextClick" afterEffect="1"/>
                                        <p:tgtEl>
                                          <p:spTgt spid="103441"/>
                                        </p:tgtEl>
                                        <p:attrNameLst>
                                          <p:attrName>style.visibility</p:attrName>
                                        </p:attrNameLst>
                                      </p:cBhvr>
                                      <p:to>
                                        <p:strVal val="hidden"/>
                                      </p:to>
                                    </p:set>
                                  </p:subTnLst>
                                </p:cTn>
                              </p:par>
                            </p:childTnLst>
                          </p:cTn>
                        </p:par>
                        <p:par>
                          <p:cTn id="57" fill="hold">
                            <p:stCondLst>
                              <p:cond delay="2550"/>
                            </p:stCondLst>
                            <p:childTnLst>
                              <p:par>
                                <p:cTn id="58" presetID="11" presetClass="entr" presetSubtype="0" fill="hold" grpId="0" nodeType="afterEffect">
                                  <p:stCondLst>
                                    <p:cond delay="0"/>
                                  </p:stCondLst>
                                  <p:childTnLst>
                                    <p:set>
                                      <p:cBhvr>
                                        <p:cTn id="59" dur="75">
                                          <p:stCondLst>
                                            <p:cond delay="0"/>
                                          </p:stCondLst>
                                        </p:cTn>
                                        <p:tgtEl>
                                          <p:spTgt spid="103442"/>
                                        </p:tgtEl>
                                        <p:attrNameLst>
                                          <p:attrName>style.visibility</p:attrName>
                                        </p:attrNameLst>
                                      </p:cBhvr>
                                      <p:to>
                                        <p:strVal val="visible"/>
                                      </p:to>
                                    </p:set>
                                  </p:childTnLst>
                                  <p:subTnLst>
                                    <p:set>
                                      <p:cBhvr override="childStyle">
                                        <p:cTn dur="1" fill="hold" display="0" masterRel="nextClick" afterEffect="1"/>
                                        <p:tgtEl>
                                          <p:spTgt spid="103442"/>
                                        </p:tgtEl>
                                        <p:attrNameLst>
                                          <p:attrName>style.visibility</p:attrName>
                                        </p:attrNameLst>
                                      </p:cBhvr>
                                      <p:to>
                                        <p:strVal val="hidden"/>
                                      </p:to>
                                    </p:set>
                                  </p:subTnLst>
                                </p:cTn>
                              </p:par>
                            </p:childTnLst>
                          </p:cTn>
                        </p:par>
                        <p:par>
                          <p:cTn id="60" fill="hold">
                            <p:stCondLst>
                              <p:cond delay="2625"/>
                            </p:stCondLst>
                            <p:childTnLst>
                              <p:par>
                                <p:cTn id="61" presetID="11" presetClass="entr" presetSubtype="0" fill="hold" grpId="0" nodeType="afterEffect">
                                  <p:stCondLst>
                                    <p:cond delay="0"/>
                                  </p:stCondLst>
                                  <p:childTnLst>
                                    <p:set>
                                      <p:cBhvr>
                                        <p:cTn id="62" dur="75">
                                          <p:stCondLst>
                                            <p:cond delay="0"/>
                                          </p:stCondLst>
                                        </p:cTn>
                                        <p:tgtEl>
                                          <p:spTgt spid="103443"/>
                                        </p:tgtEl>
                                        <p:attrNameLst>
                                          <p:attrName>style.visibility</p:attrName>
                                        </p:attrNameLst>
                                      </p:cBhvr>
                                      <p:to>
                                        <p:strVal val="visible"/>
                                      </p:to>
                                    </p:set>
                                  </p:childTnLst>
                                  <p:subTnLst>
                                    <p:set>
                                      <p:cBhvr override="childStyle">
                                        <p:cTn dur="1" fill="hold" display="0" masterRel="nextClick" afterEffect="1"/>
                                        <p:tgtEl>
                                          <p:spTgt spid="103443"/>
                                        </p:tgtEl>
                                        <p:attrNameLst>
                                          <p:attrName>style.visibility</p:attrName>
                                        </p:attrNameLst>
                                      </p:cBhvr>
                                      <p:to>
                                        <p:strVal val="hidden"/>
                                      </p:to>
                                    </p:set>
                                  </p:subTnLst>
                                </p:cTn>
                              </p:par>
                            </p:childTnLst>
                          </p:cTn>
                        </p:par>
                        <p:par>
                          <p:cTn id="63" fill="hold">
                            <p:stCondLst>
                              <p:cond delay="2700"/>
                            </p:stCondLst>
                            <p:childTnLst>
                              <p:par>
                                <p:cTn id="64" presetID="11" presetClass="entr" presetSubtype="0" fill="hold" grpId="0" nodeType="afterEffect">
                                  <p:stCondLst>
                                    <p:cond delay="0"/>
                                  </p:stCondLst>
                                  <p:childTnLst>
                                    <p:set>
                                      <p:cBhvr>
                                        <p:cTn id="65" dur="75">
                                          <p:stCondLst>
                                            <p:cond delay="0"/>
                                          </p:stCondLst>
                                        </p:cTn>
                                        <p:tgtEl>
                                          <p:spTgt spid="103444"/>
                                        </p:tgtEl>
                                        <p:attrNameLst>
                                          <p:attrName>style.visibility</p:attrName>
                                        </p:attrNameLst>
                                      </p:cBhvr>
                                      <p:to>
                                        <p:strVal val="visible"/>
                                      </p:to>
                                    </p:set>
                                  </p:childTnLst>
                                  <p:subTnLst>
                                    <p:set>
                                      <p:cBhvr override="childStyle">
                                        <p:cTn dur="1" fill="hold" display="0" masterRel="nextClick" afterEffect="1"/>
                                        <p:tgtEl>
                                          <p:spTgt spid="103444"/>
                                        </p:tgtEl>
                                        <p:attrNameLst>
                                          <p:attrName>style.visibility</p:attrName>
                                        </p:attrNameLst>
                                      </p:cBhvr>
                                      <p:to>
                                        <p:strVal val="hidden"/>
                                      </p:to>
                                    </p:set>
                                  </p:subTnLst>
                                </p:cTn>
                              </p:par>
                            </p:childTnLst>
                          </p:cTn>
                        </p:par>
                        <p:par>
                          <p:cTn id="66" fill="hold">
                            <p:stCondLst>
                              <p:cond delay="2775"/>
                            </p:stCondLst>
                            <p:childTnLst>
                              <p:par>
                                <p:cTn id="67" presetID="1" presetClass="entr" presetSubtype="0" fill="hold" grpId="0" nodeType="afterEffect">
                                  <p:stCondLst>
                                    <p:cond delay="0"/>
                                  </p:stCondLst>
                                  <p:childTnLst>
                                    <p:set>
                                      <p:cBhvr>
                                        <p:cTn id="68" dur="1" fill="hold">
                                          <p:stCondLst>
                                            <p:cond delay="499"/>
                                          </p:stCondLst>
                                        </p:cTn>
                                        <p:tgtEl>
                                          <p:spTgt spid="103445"/>
                                        </p:tgtEl>
                                        <p:attrNameLst>
                                          <p:attrName>style.visibility</p:attrName>
                                        </p:attrNameLst>
                                      </p:cBhvr>
                                      <p:to>
                                        <p:strVal val="visible"/>
                                      </p:to>
                                    </p:set>
                                  </p:childTnLst>
                                </p:cTn>
                              </p:par>
                            </p:childTnLst>
                          </p:cTn>
                        </p:par>
                        <p:par>
                          <p:cTn id="69" fill="hold">
                            <p:stCondLst>
                              <p:cond delay="3275"/>
                            </p:stCondLst>
                            <p:childTnLst>
                              <p:par>
                                <p:cTn id="70" presetID="9" presetClass="entr" presetSubtype="0" fill="hold" grpId="0" nodeType="afterEffect">
                                  <p:stCondLst>
                                    <p:cond delay="0"/>
                                  </p:stCondLst>
                                  <p:childTnLst>
                                    <p:set>
                                      <p:cBhvr>
                                        <p:cTn id="71" dur="1" fill="hold">
                                          <p:stCondLst>
                                            <p:cond delay="0"/>
                                          </p:stCondLst>
                                        </p:cTn>
                                        <p:tgtEl>
                                          <p:spTgt spid="103474"/>
                                        </p:tgtEl>
                                        <p:attrNameLst>
                                          <p:attrName>style.visibility</p:attrName>
                                        </p:attrNameLst>
                                      </p:cBhvr>
                                      <p:to>
                                        <p:strVal val="visible"/>
                                      </p:to>
                                    </p:set>
                                    <p:animEffect transition="in" filter="dissolve">
                                      <p:cBhvr>
                                        <p:cTn id="72" dur="500"/>
                                        <p:tgtEl>
                                          <p:spTgt spid="103474"/>
                                        </p:tgtEl>
                                      </p:cBhvr>
                                    </p:animEffect>
                                  </p:childTnLst>
                                </p:cTn>
                              </p:par>
                            </p:childTnLst>
                          </p:cTn>
                        </p:par>
                        <p:par>
                          <p:cTn id="73" fill="hold">
                            <p:stCondLst>
                              <p:cond delay="3775"/>
                            </p:stCondLst>
                            <p:childTnLst>
                              <p:par>
                                <p:cTn id="74" presetID="4" presetClass="entr" presetSubtype="32" fill="hold" grpId="0" nodeType="afterEffect">
                                  <p:stCondLst>
                                    <p:cond delay="0"/>
                                  </p:stCondLst>
                                  <p:childTnLst>
                                    <p:set>
                                      <p:cBhvr>
                                        <p:cTn id="75" dur="1" fill="hold">
                                          <p:stCondLst>
                                            <p:cond delay="0"/>
                                          </p:stCondLst>
                                        </p:cTn>
                                        <p:tgtEl>
                                          <p:spTgt spid="103449"/>
                                        </p:tgtEl>
                                        <p:attrNameLst>
                                          <p:attrName>style.visibility</p:attrName>
                                        </p:attrNameLst>
                                      </p:cBhvr>
                                      <p:to>
                                        <p:strVal val="visible"/>
                                      </p:to>
                                    </p:set>
                                    <p:animEffect transition="in" filter="box(out)">
                                      <p:cBhvr>
                                        <p:cTn id="76" dur="500"/>
                                        <p:tgtEl>
                                          <p:spTgt spid="103449"/>
                                        </p:tgtEl>
                                      </p:cBhvr>
                                    </p:animEffect>
                                  </p:childTnLst>
                                </p:cTn>
                              </p:par>
                            </p:childTnLst>
                          </p:cTn>
                        </p:par>
                        <p:par>
                          <p:cTn id="77" fill="hold">
                            <p:stCondLst>
                              <p:cond delay="4275"/>
                            </p:stCondLst>
                            <p:childTnLst>
                              <p:par>
                                <p:cTn id="78" presetID="11" presetClass="entr" presetSubtype="0" fill="hold" nodeType="afterEffect">
                                  <p:stCondLst>
                                    <p:cond delay="0"/>
                                  </p:stCondLst>
                                  <p:childTnLst>
                                    <p:set>
                                      <p:cBhvr>
                                        <p:cTn id="79" dur="75">
                                          <p:stCondLst>
                                            <p:cond delay="0"/>
                                          </p:stCondLst>
                                        </p:cTn>
                                        <p:tgtEl>
                                          <p:spTgt spid="103450"/>
                                        </p:tgtEl>
                                        <p:attrNameLst>
                                          <p:attrName>style.visibility</p:attrName>
                                        </p:attrNameLst>
                                      </p:cBhvr>
                                      <p:to>
                                        <p:strVal val="visible"/>
                                      </p:to>
                                    </p:set>
                                  </p:childTnLst>
                                </p:cTn>
                              </p:par>
                            </p:childTnLst>
                          </p:cTn>
                        </p:par>
                        <p:par>
                          <p:cTn id="80" fill="hold">
                            <p:stCondLst>
                              <p:cond delay="4350"/>
                            </p:stCondLst>
                            <p:childTnLst>
                              <p:par>
                                <p:cTn id="81" presetID="11" presetClass="entr" presetSubtype="0" fill="hold" nodeType="afterEffect">
                                  <p:stCondLst>
                                    <p:cond delay="0"/>
                                  </p:stCondLst>
                                  <p:childTnLst>
                                    <p:set>
                                      <p:cBhvr>
                                        <p:cTn id="82" dur="75">
                                          <p:stCondLst>
                                            <p:cond delay="0"/>
                                          </p:stCondLst>
                                        </p:cTn>
                                        <p:tgtEl>
                                          <p:spTgt spid="103451"/>
                                        </p:tgtEl>
                                        <p:attrNameLst>
                                          <p:attrName>style.visibility</p:attrName>
                                        </p:attrNameLst>
                                      </p:cBhvr>
                                      <p:to>
                                        <p:strVal val="visible"/>
                                      </p:to>
                                    </p:set>
                                  </p:childTnLst>
                                </p:cTn>
                              </p:par>
                            </p:childTnLst>
                          </p:cTn>
                        </p:par>
                        <p:par>
                          <p:cTn id="83" fill="hold">
                            <p:stCondLst>
                              <p:cond delay="4425"/>
                            </p:stCondLst>
                            <p:childTnLst>
                              <p:par>
                                <p:cTn id="84" presetID="1" presetClass="entr" presetSubtype="0" fill="hold" nodeType="afterEffect">
                                  <p:stCondLst>
                                    <p:cond delay="0"/>
                                  </p:stCondLst>
                                  <p:childTnLst>
                                    <p:set>
                                      <p:cBhvr>
                                        <p:cTn id="85" dur="1" fill="hold">
                                          <p:stCondLst>
                                            <p:cond delay="499"/>
                                          </p:stCondLst>
                                        </p:cTn>
                                        <p:tgtEl>
                                          <p:spTgt spid="377857"/>
                                        </p:tgtEl>
                                        <p:attrNameLst>
                                          <p:attrName>style.visibility</p:attrName>
                                        </p:attrNameLst>
                                      </p:cBhvr>
                                      <p:to>
                                        <p:strVal val="visible"/>
                                      </p:to>
                                    </p:set>
                                  </p:childTnLst>
                                </p:cTn>
                              </p:par>
                            </p:childTnLst>
                          </p:cTn>
                        </p:par>
                        <p:par>
                          <p:cTn id="86" fill="hold">
                            <p:stCondLst>
                              <p:cond delay="4925"/>
                            </p:stCondLst>
                            <p:childTnLst>
                              <p:par>
                                <p:cTn id="87" presetID="11" presetClass="entr" presetSubtype="0" fill="hold" grpId="0" nodeType="afterEffect">
                                  <p:stCondLst>
                                    <p:cond delay="0"/>
                                  </p:stCondLst>
                                  <p:childTnLst>
                                    <p:set>
                                      <p:cBhvr>
                                        <p:cTn id="88" dur="75">
                                          <p:stCondLst>
                                            <p:cond delay="0"/>
                                          </p:stCondLst>
                                        </p:cTn>
                                        <p:tgtEl>
                                          <p:spTgt spid="103453"/>
                                        </p:tgtEl>
                                        <p:attrNameLst>
                                          <p:attrName>style.visibility</p:attrName>
                                        </p:attrNameLst>
                                      </p:cBhvr>
                                      <p:to>
                                        <p:strVal val="visible"/>
                                      </p:to>
                                    </p:set>
                                  </p:childTnLst>
                                  <p:subTnLst>
                                    <p:set>
                                      <p:cBhvr override="childStyle">
                                        <p:cTn dur="1" fill="hold" display="0" masterRel="nextClick" afterEffect="1"/>
                                        <p:tgtEl>
                                          <p:spTgt spid="103453"/>
                                        </p:tgtEl>
                                        <p:attrNameLst>
                                          <p:attrName>style.visibility</p:attrName>
                                        </p:attrNameLst>
                                      </p:cBhvr>
                                      <p:to>
                                        <p:strVal val="hidden"/>
                                      </p:to>
                                    </p:set>
                                  </p:subTnLst>
                                </p:cTn>
                              </p:par>
                            </p:childTnLst>
                          </p:cTn>
                        </p:par>
                        <p:par>
                          <p:cTn id="89" fill="hold">
                            <p:stCondLst>
                              <p:cond delay="5000"/>
                            </p:stCondLst>
                            <p:childTnLst>
                              <p:par>
                                <p:cTn id="90" presetID="11" presetClass="entr" presetSubtype="0" fill="hold" grpId="0" nodeType="afterEffect">
                                  <p:stCondLst>
                                    <p:cond delay="0"/>
                                  </p:stCondLst>
                                  <p:childTnLst>
                                    <p:set>
                                      <p:cBhvr>
                                        <p:cTn id="91" dur="75">
                                          <p:stCondLst>
                                            <p:cond delay="0"/>
                                          </p:stCondLst>
                                        </p:cTn>
                                        <p:tgtEl>
                                          <p:spTgt spid="103454"/>
                                        </p:tgtEl>
                                        <p:attrNameLst>
                                          <p:attrName>style.visibility</p:attrName>
                                        </p:attrNameLst>
                                      </p:cBhvr>
                                      <p:to>
                                        <p:strVal val="visible"/>
                                      </p:to>
                                    </p:set>
                                  </p:childTnLst>
                                  <p:subTnLst>
                                    <p:set>
                                      <p:cBhvr override="childStyle">
                                        <p:cTn dur="1" fill="hold" display="0" masterRel="nextClick" afterEffect="1"/>
                                        <p:tgtEl>
                                          <p:spTgt spid="103454"/>
                                        </p:tgtEl>
                                        <p:attrNameLst>
                                          <p:attrName>style.visibility</p:attrName>
                                        </p:attrNameLst>
                                      </p:cBhvr>
                                      <p:to>
                                        <p:strVal val="hidden"/>
                                      </p:to>
                                    </p:set>
                                  </p:subTnLst>
                                </p:cTn>
                              </p:par>
                            </p:childTnLst>
                          </p:cTn>
                        </p:par>
                        <p:par>
                          <p:cTn id="92" fill="hold">
                            <p:stCondLst>
                              <p:cond delay="5075"/>
                            </p:stCondLst>
                            <p:childTnLst>
                              <p:par>
                                <p:cTn id="93" presetID="11" presetClass="entr" presetSubtype="0" fill="hold" grpId="0" nodeType="afterEffect">
                                  <p:stCondLst>
                                    <p:cond delay="0"/>
                                  </p:stCondLst>
                                  <p:childTnLst>
                                    <p:set>
                                      <p:cBhvr>
                                        <p:cTn id="94" dur="75">
                                          <p:stCondLst>
                                            <p:cond delay="0"/>
                                          </p:stCondLst>
                                        </p:cTn>
                                        <p:tgtEl>
                                          <p:spTgt spid="103455"/>
                                        </p:tgtEl>
                                        <p:attrNameLst>
                                          <p:attrName>style.visibility</p:attrName>
                                        </p:attrNameLst>
                                      </p:cBhvr>
                                      <p:to>
                                        <p:strVal val="visible"/>
                                      </p:to>
                                    </p:set>
                                  </p:childTnLst>
                                  <p:subTnLst>
                                    <p:set>
                                      <p:cBhvr override="childStyle">
                                        <p:cTn dur="1" fill="hold" display="0" masterRel="nextClick" afterEffect="1"/>
                                        <p:tgtEl>
                                          <p:spTgt spid="103455"/>
                                        </p:tgtEl>
                                        <p:attrNameLst>
                                          <p:attrName>style.visibility</p:attrName>
                                        </p:attrNameLst>
                                      </p:cBhvr>
                                      <p:to>
                                        <p:strVal val="hidden"/>
                                      </p:to>
                                    </p:set>
                                  </p:subTnLst>
                                </p:cTn>
                              </p:par>
                            </p:childTnLst>
                          </p:cTn>
                        </p:par>
                        <p:par>
                          <p:cTn id="95" fill="hold">
                            <p:stCondLst>
                              <p:cond delay="5150"/>
                            </p:stCondLst>
                            <p:childTnLst>
                              <p:par>
                                <p:cTn id="96" presetID="11" presetClass="entr" presetSubtype="0" fill="hold" grpId="0" nodeType="afterEffect">
                                  <p:stCondLst>
                                    <p:cond delay="0"/>
                                  </p:stCondLst>
                                  <p:childTnLst>
                                    <p:set>
                                      <p:cBhvr>
                                        <p:cTn id="97" dur="75">
                                          <p:stCondLst>
                                            <p:cond delay="0"/>
                                          </p:stCondLst>
                                        </p:cTn>
                                        <p:tgtEl>
                                          <p:spTgt spid="103456"/>
                                        </p:tgtEl>
                                        <p:attrNameLst>
                                          <p:attrName>style.visibility</p:attrName>
                                        </p:attrNameLst>
                                      </p:cBhvr>
                                      <p:to>
                                        <p:strVal val="visible"/>
                                      </p:to>
                                    </p:set>
                                  </p:childTnLst>
                                  <p:subTnLst>
                                    <p:set>
                                      <p:cBhvr override="childStyle">
                                        <p:cTn dur="1" fill="hold" display="0" masterRel="nextClick" afterEffect="1"/>
                                        <p:tgtEl>
                                          <p:spTgt spid="103456"/>
                                        </p:tgtEl>
                                        <p:attrNameLst>
                                          <p:attrName>style.visibility</p:attrName>
                                        </p:attrNameLst>
                                      </p:cBhvr>
                                      <p:to>
                                        <p:strVal val="hidden"/>
                                      </p:to>
                                    </p:set>
                                  </p:subTnLst>
                                </p:cTn>
                              </p:par>
                            </p:childTnLst>
                          </p:cTn>
                        </p:par>
                        <p:par>
                          <p:cTn id="98" fill="hold">
                            <p:stCondLst>
                              <p:cond delay="5225"/>
                            </p:stCondLst>
                            <p:childTnLst>
                              <p:par>
                                <p:cTn id="99" presetID="11" presetClass="entr" presetSubtype="0" fill="hold" grpId="0" nodeType="afterEffect">
                                  <p:stCondLst>
                                    <p:cond delay="0"/>
                                  </p:stCondLst>
                                  <p:childTnLst>
                                    <p:set>
                                      <p:cBhvr>
                                        <p:cTn id="100" dur="75">
                                          <p:stCondLst>
                                            <p:cond delay="0"/>
                                          </p:stCondLst>
                                        </p:cTn>
                                        <p:tgtEl>
                                          <p:spTgt spid="103457"/>
                                        </p:tgtEl>
                                        <p:attrNameLst>
                                          <p:attrName>style.visibility</p:attrName>
                                        </p:attrNameLst>
                                      </p:cBhvr>
                                      <p:to>
                                        <p:strVal val="visible"/>
                                      </p:to>
                                    </p:set>
                                  </p:childTnLst>
                                  <p:subTnLst>
                                    <p:set>
                                      <p:cBhvr override="childStyle">
                                        <p:cTn dur="1" fill="hold" display="0" masterRel="nextClick" afterEffect="1"/>
                                        <p:tgtEl>
                                          <p:spTgt spid="103457"/>
                                        </p:tgtEl>
                                        <p:attrNameLst>
                                          <p:attrName>style.visibility</p:attrName>
                                        </p:attrNameLst>
                                      </p:cBhvr>
                                      <p:to>
                                        <p:strVal val="hidden"/>
                                      </p:to>
                                    </p:set>
                                  </p:subTnLst>
                                </p:cTn>
                              </p:par>
                            </p:childTnLst>
                          </p:cTn>
                        </p:par>
                        <p:par>
                          <p:cTn id="101" fill="hold">
                            <p:stCondLst>
                              <p:cond delay="5300"/>
                            </p:stCondLst>
                            <p:childTnLst>
                              <p:par>
                                <p:cTn id="102" presetID="11" presetClass="entr" presetSubtype="0" fill="hold" grpId="0" nodeType="afterEffect">
                                  <p:stCondLst>
                                    <p:cond delay="0"/>
                                  </p:stCondLst>
                                  <p:childTnLst>
                                    <p:set>
                                      <p:cBhvr>
                                        <p:cTn id="103" dur="75">
                                          <p:stCondLst>
                                            <p:cond delay="0"/>
                                          </p:stCondLst>
                                        </p:cTn>
                                        <p:tgtEl>
                                          <p:spTgt spid="103458"/>
                                        </p:tgtEl>
                                        <p:attrNameLst>
                                          <p:attrName>style.visibility</p:attrName>
                                        </p:attrNameLst>
                                      </p:cBhvr>
                                      <p:to>
                                        <p:strVal val="visible"/>
                                      </p:to>
                                    </p:set>
                                  </p:childTnLst>
                                  <p:subTnLst>
                                    <p:set>
                                      <p:cBhvr override="childStyle">
                                        <p:cTn dur="1" fill="hold" display="0" masterRel="nextClick" afterEffect="1"/>
                                        <p:tgtEl>
                                          <p:spTgt spid="103458"/>
                                        </p:tgtEl>
                                        <p:attrNameLst>
                                          <p:attrName>style.visibility</p:attrName>
                                        </p:attrNameLst>
                                      </p:cBhvr>
                                      <p:to>
                                        <p:strVal val="hidden"/>
                                      </p:to>
                                    </p:set>
                                  </p:subTnLst>
                                </p:cTn>
                              </p:par>
                            </p:childTnLst>
                          </p:cTn>
                        </p:par>
                        <p:par>
                          <p:cTn id="104" fill="hold">
                            <p:stCondLst>
                              <p:cond delay="5375"/>
                            </p:stCondLst>
                            <p:childTnLst>
                              <p:par>
                                <p:cTn id="105" presetID="11" presetClass="entr" presetSubtype="0" fill="hold" grpId="0" nodeType="afterEffect">
                                  <p:stCondLst>
                                    <p:cond delay="0"/>
                                  </p:stCondLst>
                                  <p:childTnLst>
                                    <p:set>
                                      <p:cBhvr>
                                        <p:cTn id="106" dur="75">
                                          <p:stCondLst>
                                            <p:cond delay="0"/>
                                          </p:stCondLst>
                                        </p:cTn>
                                        <p:tgtEl>
                                          <p:spTgt spid="103459"/>
                                        </p:tgtEl>
                                        <p:attrNameLst>
                                          <p:attrName>style.visibility</p:attrName>
                                        </p:attrNameLst>
                                      </p:cBhvr>
                                      <p:to>
                                        <p:strVal val="visible"/>
                                      </p:to>
                                    </p:set>
                                  </p:childTnLst>
                                  <p:subTnLst>
                                    <p:set>
                                      <p:cBhvr override="childStyle">
                                        <p:cTn dur="1" fill="hold" display="0" masterRel="nextClick" afterEffect="1"/>
                                        <p:tgtEl>
                                          <p:spTgt spid="103459"/>
                                        </p:tgtEl>
                                        <p:attrNameLst>
                                          <p:attrName>style.visibility</p:attrName>
                                        </p:attrNameLst>
                                      </p:cBhvr>
                                      <p:to>
                                        <p:strVal val="hidden"/>
                                      </p:to>
                                    </p:set>
                                  </p:subTnLst>
                                </p:cTn>
                              </p:par>
                            </p:childTnLst>
                          </p:cTn>
                        </p:par>
                        <p:par>
                          <p:cTn id="107" fill="hold">
                            <p:stCondLst>
                              <p:cond delay="5450"/>
                            </p:stCondLst>
                            <p:childTnLst>
                              <p:par>
                                <p:cTn id="108" presetID="11" presetClass="entr" presetSubtype="0" fill="hold" grpId="0" nodeType="afterEffect">
                                  <p:stCondLst>
                                    <p:cond delay="0"/>
                                  </p:stCondLst>
                                  <p:childTnLst>
                                    <p:set>
                                      <p:cBhvr>
                                        <p:cTn id="109" dur="75">
                                          <p:stCondLst>
                                            <p:cond delay="0"/>
                                          </p:stCondLst>
                                        </p:cTn>
                                        <p:tgtEl>
                                          <p:spTgt spid="103460"/>
                                        </p:tgtEl>
                                        <p:attrNameLst>
                                          <p:attrName>style.visibility</p:attrName>
                                        </p:attrNameLst>
                                      </p:cBhvr>
                                      <p:to>
                                        <p:strVal val="visible"/>
                                      </p:to>
                                    </p:set>
                                  </p:childTnLst>
                                  <p:subTnLst>
                                    <p:set>
                                      <p:cBhvr override="childStyle">
                                        <p:cTn dur="1" fill="hold" display="0" masterRel="nextClick" afterEffect="1"/>
                                        <p:tgtEl>
                                          <p:spTgt spid="103460"/>
                                        </p:tgtEl>
                                        <p:attrNameLst>
                                          <p:attrName>style.visibility</p:attrName>
                                        </p:attrNameLst>
                                      </p:cBhvr>
                                      <p:to>
                                        <p:strVal val="hidden"/>
                                      </p:to>
                                    </p:set>
                                  </p:subTnLst>
                                </p:cTn>
                              </p:par>
                            </p:childTnLst>
                          </p:cTn>
                        </p:par>
                        <p:par>
                          <p:cTn id="110" fill="hold">
                            <p:stCondLst>
                              <p:cond delay="5525"/>
                            </p:stCondLst>
                            <p:childTnLst>
                              <p:par>
                                <p:cTn id="111" presetID="11" presetClass="entr" presetSubtype="0" fill="hold" grpId="0" nodeType="afterEffect">
                                  <p:stCondLst>
                                    <p:cond delay="0"/>
                                  </p:stCondLst>
                                  <p:childTnLst>
                                    <p:set>
                                      <p:cBhvr>
                                        <p:cTn id="112" dur="75">
                                          <p:stCondLst>
                                            <p:cond delay="0"/>
                                          </p:stCondLst>
                                        </p:cTn>
                                        <p:tgtEl>
                                          <p:spTgt spid="103461"/>
                                        </p:tgtEl>
                                        <p:attrNameLst>
                                          <p:attrName>style.visibility</p:attrName>
                                        </p:attrNameLst>
                                      </p:cBhvr>
                                      <p:to>
                                        <p:strVal val="visible"/>
                                      </p:to>
                                    </p:set>
                                  </p:childTnLst>
                                  <p:subTnLst>
                                    <p:set>
                                      <p:cBhvr override="childStyle">
                                        <p:cTn dur="1" fill="hold" display="0" masterRel="nextClick" afterEffect="1"/>
                                        <p:tgtEl>
                                          <p:spTgt spid="103461"/>
                                        </p:tgtEl>
                                        <p:attrNameLst>
                                          <p:attrName>style.visibility</p:attrName>
                                        </p:attrNameLst>
                                      </p:cBhvr>
                                      <p:to>
                                        <p:strVal val="hidden"/>
                                      </p:to>
                                    </p:set>
                                  </p:subTnLst>
                                </p:cTn>
                              </p:par>
                            </p:childTnLst>
                          </p:cTn>
                        </p:par>
                        <p:par>
                          <p:cTn id="113" fill="hold">
                            <p:stCondLst>
                              <p:cond delay="5600"/>
                            </p:stCondLst>
                            <p:childTnLst>
                              <p:par>
                                <p:cTn id="114" presetID="11" presetClass="entr" presetSubtype="0" fill="hold" grpId="0" nodeType="afterEffect">
                                  <p:stCondLst>
                                    <p:cond delay="0"/>
                                  </p:stCondLst>
                                  <p:childTnLst>
                                    <p:set>
                                      <p:cBhvr>
                                        <p:cTn id="115" dur="75">
                                          <p:stCondLst>
                                            <p:cond delay="0"/>
                                          </p:stCondLst>
                                        </p:cTn>
                                        <p:tgtEl>
                                          <p:spTgt spid="103462"/>
                                        </p:tgtEl>
                                        <p:attrNameLst>
                                          <p:attrName>style.visibility</p:attrName>
                                        </p:attrNameLst>
                                      </p:cBhvr>
                                      <p:to>
                                        <p:strVal val="visible"/>
                                      </p:to>
                                    </p:set>
                                  </p:childTnLst>
                                  <p:subTnLst>
                                    <p:set>
                                      <p:cBhvr override="childStyle">
                                        <p:cTn dur="1" fill="hold" display="0" masterRel="nextClick" afterEffect="1"/>
                                        <p:tgtEl>
                                          <p:spTgt spid="103462"/>
                                        </p:tgtEl>
                                        <p:attrNameLst>
                                          <p:attrName>style.visibility</p:attrName>
                                        </p:attrNameLst>
                                      </p:cBhvr>
                                      <p:to>
                                        <p:strVal val="hidden"/>
                                      </p:to>
                                    </p:set>
                                  </p:subTnLst>
                                </p:cTn>
                              </p:par>
                            </p:childTnLst>
                          </p:cTn>
                        </p:par>
                        <p:par>
                          <p:cTn id="116" fill="hold">
                            <p:stCondLst>
                              <p:cond delay="5675"/>
                            </p:stCondLst>
                            <p:childTnLst>
                              <p:par>
                                <p:cTn id="117" presetID="11" presetClass="entr" presetSubtype="0" fill="hold" grpId="0" nodeType="afterEffect">
                                  <p:stCondLst>
                                    <p:cond delay="0"/>
                                  </p:stCondLst>
                                  <p:childTnLst>
                                    <p:set>
                                      <p:cBhvr>
                                        <p:cTn id="118" dur="75">
                                          <p:stCondLst>
                                            <p:cond delay="0"/>
                                          </p:stCondLst>
                                        </p:cTn>
                                        <p:tgtEl>
                                          <p:spTgt spid="103463"/>
                                        </p:tgtEl>
                                        <p:attrNameLst>
                                          <p:attrName>style.visibility</p:attrName>
                                        </p:attrNameLst>
                                      </p:cBhvr>
                                      <p:to>
                                        <p:strVal val="visible"/>
                                      </p:to>
                                    </p:set>
                                  </p:childTnLst>
                                  <p:subTnLst>
                                    <p:set>
                                      <p:cBhvr override="childStyle">
                                        <p:cTn dur="1" fill="hold" display="0" masterRel="nextClick" afterEffect="1"/>
                                        <p:tgtEl>
                                          <p:spTgt spid="103463"/>
                                        </p:tgtEl>
                                        <p:attrNameLst>
                                          <p:attrName>style.visibility</p:attrName>
                                        </p:attrNameLst>
                                      </p:cBhvr>
                                      <p:to>
                                        <p:strVal val="hidden"/>
                                      </p:to>
                                    </p:set>
                                  </p:subTnLst>
                                </p:cTn>
                              </p:par>
                            </p:childTnLst>
                          </p:cTn>
                        </p:par>
                        <p:par>
                          <p:cTn id="119" fill="hold">
                            <p:stCondLst>
                              <p:cond delay="5750"/>
                            </p:stCondLst>
                            <p:childTnLst>
                              <p:par>
                                <p:cTn id="120" presetID="11" presetClass="entr" presetSubtype="0" fill="hold" grpId="0" nodeType="afterEffect">
                                  <p:stCondLst>
                                    <p:cond delay="0"/>
                                  </p:stCondLst>
                                  <p:childTnLst>
                                    <p:set>
                                      <p:cBhvr>
                                        <p:cTn id="121" dur="75">
                                          <p:stCondLst>
                                            <p:cond delay="0"/>
                                          </p:stCondLst>
                                        </p:cTn>
                                        <p:tgtEl>
                                          <p:spTgt spid="103464"/>
                                        </p:tgtEl>
                                        <p:attrNameLst>
                                          <p:attrName>style.visibility</p:attrName>
                                        </p:attrNameLst>
                                      </p:cBhvr>
                                      <p:to>
                                        <p:strVal val="visible"/>
                                      </p:to>
                                    </p:set>
                                  </p:childTnLst>
                                  <p:subTnLst>
                                    <p:set>
                                      <p:cBhvr override="childStyle">
                                        <p:cTn dur="1" fill="hold" display="0" masterRel="nextClick" afterEffect="1"/>
                                        <p:tgtEl>
                                          <p:spTgt spid="103464"/>
                                        </p:tgtEl>
                                        <p:attrNameLst>
                                          <p:attrName>style.visibility</p:attrName>
                                        </p:attrNameLst>
                                      </p:cBhvr>
                                      <p:to>
                                        <p:strVal val="hidden"/>
                                      </p:to>
                                    </p:set>
                                  </p:subTnLst>
                                </p:cTn>
                              </p:par>
                            </p:childTnLst>
                          </p:cTn>
                        </p:par>
                        <p:par>
                          <p:cTn id="122" fill="hold">
                            <p:stCondLst>
                              <p:cond delay="5825"/>
                            </p:stCondLst>
                            <p:childTnLst>
                              <p:par>
                                <p:cTn id="123" presetID="11" presetClass="entr" presetSubtype="0" fill="hold" grpId="0" nodeType="afterEffect">
                                  <p:stCondLst>
                                    <p:cond delay="0"/>
                                  </p:stCondLst>
                                  <p:childTnLst>
                                    <p:set>
                                      <p:cBhvr>
                                        <p:cTn id="124" dur="75">
                                          <p:stCondLst>
                                            <p:cond delay="0"/>
                                          </p:stCondLst>
                                        </p:cTn>
                                        <p:tgtEl>
                                          <p:spTgt spid="103465"/>
                                        </p:tgtEl>
                                        <p:attrNameLst>
                                          <p:attrName>style.visibility</p:attrName>
                                        </p:attrNameLst>
                                      </p:cBhvr>
                                      <p:to>
                                        <p:strVal val="visible"/>
                                      </p:to>
                                    </p:set>
                                  </p:childTnLst>
                                  <p:subTnLst>
                                    <p:set>
                                      <p:cBhvr override="childStyle">
                                        <p:cTn dur="1" fill="hold" display="0" masterRel="nextClick" afterEffect="1"/>
                                        <p:tgtEl>
                                          <p:spTgt spid="103465"/>
                                        </p:tgtEl>
                                        <p:attrNameLst>
                                          <p:attrName>style.visibility</p:attrName>
                                        </p:attrNameLst>
                                      </p:cBhvr>
                                      <p:to>
                                        <p:strVal val="hidden"/>
                                      </p:to>
                                    </p:set>
                                  </p:subTnLst>
                                </p:cTn>
                              </p:par>
                            </p:childTnLst>
                          </p:cTn>
                        </p:par>
                        <p:par>
                          <p:cTn id="125" fill="hold">
                            <p:stCondLst>
                              <p:cond delay="5900"/>
                            </p:stCondLst>
                            <p:childTnLst>
                              <p:par>
                                <p:cTn id="126" presetID="11" presetClass="entr" presetSubtype="0" fill="hold" grpId="0" nodeType="afterEffect">
                                  <p:stCondLst>
                                    <p:cond delay="0"/>
                                  </p:stCondLst>
                                  <p:childTnLst>
                                    <p:set>
                                      <p:cBhvr>
                                        <p:cTn id="127" dur="75">
                                          <p:stCondLst>
                                            <p:cond delay="0"/>
                                          </p:stCondLst>
                                        </p:cTn>
                                        <p:tgtEl>
                                          <p:spTgt spid="103466"/>
                                        </p:tgtEl>
                                        <p:attrNameLst>
                                          <p:attrName>style.visibility</p:attrName>
                                        </p:attrNameLst>
                                      </p:cBhvr>
                                      <p:to>
                                        <p:strVal val="visible"/>
                                      </p:to>
                                    </p:set>
                                  </p:childTnLst>
                                  <p:subTnLst>
                                    <p:set>
                                      <p:cBhvr override="childStyle">
                                        <p:cTn dur="1" fill="hold" display="0" masterRel="nextClick" afterEffect="1"/>
                                        <p:tgtEl>
                                          <p:spTgt spid="103466"/>
                                        </p:tgtEl>
                                        <p:attrNameLst>
                                          <p:attrName>style.visibility</p:attrName>
                                        </p:attrNameLst>
                                      </p:cBhvr>
                                      <p:to>
                                        <p:strVal val="hidden"/>
                                      </p:to>
                                    </p:set>
                                  </p:subTnLst>
                                </p:cTn>
                              </p:par>
                            </p:childTnLst>
                          </p:cTn>
                        </p:par>
                        <p:par>
                          <p:cTn id="128" fill="hold">
                            <p:stCondLst>
                              <p:cond delay="5975"/>
                            </p:stCondLst>
                            <p:childTnLst>
                              <p:par>
                                <p:cTn id="129" presetID="11" presetClass="entr" presetSubtype="0" fill="hold" grpId="0" nodeType="afterEffect">
                                  <p:stCondLst>
                                    <p:cond delay="0"/>
                                  </p:stCondLst>
                                  <p:childTnLst>
                                    <p:set>
                                      <p:cBhvr>
                                        <p:cTn id="130" dur="75">
                                          <p:stCondLst>
                                            <p:cond delay="0"/>
                                          </p:stCondLst>
                                        </p:cTn>
                                        <p:tgtEl>
                                          <p:spTgt spid="103467"/>
                                        </p:tgtEl>
                                        <p:attrNameLst>
                                          <p:attrName>style.visibility</p:attrName>
                                        </p:attrNameLst>
                                      </p:cBhvr>
                                      <p:to>
                                        <p:strVal val="visible"/>
                                      </p:to>
                                    </p:set>
                                  </p:childTnLst>
                                  <p:subTnLst>
                                    <p:set>
                                      <p:cBhvr override="childStyle">
                                        <p:cTn dur="1" fill="hold" display="0" masterRel="nextClick" afterEffect="1"/>
                                        <p:tgtEl>
                                          <p:spTgt spid="103467"/>
                                        </p:tgtEl>
                                        <p:attrNameLst>
                                          <p:attrName>style.visibility</p:attrName>
                                        </p:attrNameLst>
                                      </p:cBhvr>
                                      <p:to>
                                        <p:strVal val="hidden"/>
                                      </p:to>
                                    </p:set>
                                  </p:subTnLst>
                                </p:cTn>
                              </p:par>
                            </p:childTnLst>
                          </p:cTn>
                        </p:par>
                        <p:par>
                          <p:cTn id="131" fill="hold">
                            <p:stCondLst>
                              <p:cond delay="6050"/>
                            </p:stCondLst>
                            <p:childTnLst>
                              <p:par>
                                <p:cTn id="132" presetID="1" presetClass="entr" presetSubtype="0" fill="hold" grpId="0" nodeType="afterEffect">
                                  <p:stCondLst>
                                    <p:cond delay="0"/>
                                  </p:stCondLst>
                                  <p:childTnLst>
                                    <p:set>
                                      <p:cBhvr>
                                        <p:cTn id="133" dur="1" fill="hold">
                                          <p:stCondLst>
                                            <p:cond delay="499"/>
                                          </p:stCondLst>
                                        </p:cTn>
                                        <p:tgtEl>
                                          <p:spTgt spid="10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30" grpId="0" animBg="1"/>
      <p:bldP spid="103431" grpId="0" animBg="1"/>
      <p:bldP spid="103432" grpId="0" animBg="1"/>
      <p:bldP spid="103433" grpId="0" animBg="1"/>
      <p:bldP spid="103434" grpId="0" animBg="1"/>
      <p:bldP spid="103435" grpId="0" animBg="1"/>
      <p:bldP spid="103436" grpId="0" animBg="1"/>
      <p:bldP spid="103437" grpId="0" animBg="1"/>
      <p:bldP spid="103438" grpId="0" animBg="1"/>
      <p:bldP spid="103439" grpId="0" animBg="1"/>
      <p:bldP spid="103440" grpId="0" animBg="1"/>
      <p:bldP spid="103441" grpId="0" animBg="1"/>
      <p:bldP spid="103442" grpId="0" animBg="1"/>
      <p:bldP spid="103443" grpId="0" animBg="1"/>
      <p:bldP spid="103444" grpId="0" animBg="1"/>
      <p:bldP spid="103445" grpId="0" animBg="1"/>
      <p:bldP spid="103449" grpId="0" animBg="1"/>
      <p:bldP spid="103453" grpId="0" animBg="1"/>
      <p:bldP spid="103454" grpId="0" animBg="1"/>
      <p:bldP spid="103455" grpId="0" animBg="1"/>
      <p:bldP spid="103456" grpId="0" animBg="1"/>
      <p:bldP spid="103457" grpId="0" animBg="1"/>
      <p:bldP spid="103458" grpId="0" animBg="1"/>
      <p:bldP spid="103459" grpId="0" animBg="1"/>
      <p:bldP spid="103460" grpId="0" animBg="1"/>
      <p:bldP spid="103461" grpId="0" animBg="1"/>
      <p:bldP spid="103462" grpId="0" animBg="1"/>
      <p:bldP spid="103463" grpId="0" animBg="1"/>
      <p:bldP spid="103464" grpId="0" animBg="1"/>
      <p:bldP spid="103465" grpId="0" animBg="1"/>
      <p:bldP spid="103466" grpId="0" animBg="1"/>
      <p:bldP spid="103467" grpId="0" animBg="1"/>
      <p:bldP spid="103468" grpId="0" animBg="1"/>
      <p:bldP spid="103473" grpId="0"/>
      <p:bldP spid="10347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9"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8752E61F-A5CC-41F7-90A2-718AF365B6ED}" type="slidenum">
              <a:rPr kumimoji="1" lang="zh-TW" altLang="en-US">
                <a:effectLst>
                  <a:outerShdw blurRad="38100" dist="38100" dir="2700000" algn="tl">
                    <a:srgbClr val="000000"/>
                  </a:outerShdw>
                </a:effectLst>
                <a:ea typeface="華康細圓體" pitchFamily="49" charset="-120"/>
                <a:cs typeface="+mj-cs"/>
              </a:rPr>
              <a:pPr>
                <a:defRPr/>
              </a:pPr>
              <a:t>90</a:t>
            </a:fld>
            <a:endParaRPr kumimoji="1" lang="en-US" altLang="zh-TW">
              <a:effectLst>
                <a:outerShdw blurRad="38100" dist="38100" dir="2700000" algn="tl">
                  <a:srgbClr val="000000"/>
                </a:outerShdw>
              </a:effectLst>
              <a:ea typeface="華康細圓體" pitchFamily="49" charset="-120"/>
              <a:cs typeface="+mj-cs"/>
            </a:endParaRPr>
          </a:p>
        </p:txBody>
      </p:sp>
      <p:sp>
        <p:nvSpPr>
          <p:cNvPr id="118786" name="Rectangle 2"/>
          <p:cNvSpPr>
            <a:spLocks noGrp="1" noChangeArrowheads="1"/>
          </p:cNvSpPr>
          <p:nvPr>
            <p:ph type="title"/>
          </p:nvPr>
        </p:nvSpPr>
        <p:spPr>
          <a:xfrm>
            <a:off x="296863" y="260648"/>
            <a:ext cx="8667750" cy="183197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Mean and Variance of Binomial Random Variable</a:t>
            </a:r>
            <a:endParaRPr lang="zh-TW" altLang="en-US" dirty="0"/>
          </a:p>
        </p:txBody>
      </p:sp>
      <p:sp>
        <p:nvSpPr>
          <p:cNvPr id="118787" name="Rectangle 3"/>
          <p:cNvSpPr>
            <a:spLocks noGrp="1" noChangeArrowheads="1"/>
          </p:cNvSpPr>
          <p:nvPr>
            <p:ph type="body" idx="1"/>
          </p:nvPr>
        </p:nvSpPr>
        <p:spPr>
          <a:xfrm>
            <a:off x="827088" y="1844675"/>
            <a:ext cx="7908925" cy="1665288"/>
          </a:xfrm>
        </p:spPr>
        <p:txBody>
          <a:bodyPr/>
          <a:lstStyle/>
          <a:p>
            <a:r>
              <a:rPr lang="en-US" altLang="zh-TW" sz="4800" i="1" dirty="0">
                <a:latin typeface="Times New Roman" pitchFamily="18" charset="0"/>
              </a:rPr>
              <a:t>E</a:t>
            </a:r>
            <a:r>
              <a:rPr lang="en-US" altLang="zh-TW" sz="4800" dirty="0"/>
              <a:t>(</a:t>
            </a:r>
            <a:r>
              <a:rPr lang="en-US" altLang="zh-TW" sz="4800" i="1" dirty="0">
                <a:latin typeface="Times New Roman" pitchFamily="18" charset="0"/>
              </a:rPr>
              <a:t>X</a:t>
            </a:r>
            <a:r>
              <a:rPr lang="en-US" altLang="zh-TW" sz="4800" dirty="0"/>
              <a:t>) = </a:t>
            </a:r>
            <a:r>
              <a:rPr lang="en-US" altLang="zh-TW" sz="4800" dirty="0">
                <a:latin typeface="Symbol" pitchFamily="18" charset="2"/>
              </a:rPr>
              <a:t>m</a:t>
            </a:r>
            <a:r>
              <a:rPr lang="en-US" altLang="zh-TW" sz="4800" dirty="0"/>
              <a:t> = </a:t>
            </a:r>
            <a:r>
              <a:rPr lang="en-US" altLang="zh-TW" sz="4800" i="1" dirty="0">
                <a:latin typeface="Times New Roman" pitchFamily="18" charset="0"/>
              </a:rPr>
              <a:t>np</a:t>
            </a:r>
          </a:p>
          <a:p>
            <a:r>
              <a:rPr lang="en-US" altLang="zh-TW" sz="4800" i="1" dirty="0" err="1">
                <a:latin typeface="Times New Roman" pitchFamily="18" charset="0"/>
              </a:rPr>
              <a:t>Var</a:t>
            </a:r>
            <a:r>
              <a:rPr lang="en-US" altLang="zh-TW" sz="4800" dirty="0"/>
              <a:t>(</a:t>
            </a:r>
            <a:r>
              <a:rPr lang="en-US" altLang="zh-TW" sz="4800" i="1" dirty="0">
                <a:latin typeface="Times New Roman" pitchFamily="18" charset="0"/>
              </a:rPr>
              <a:t>X</a:t>
            </a:r>
            <a:r>
              <a:rPr lang="en-US" altLang="zh-TW" sz="4800" dirty="0"/>
              <a:t>) = </a:t>
            </a:r>
            <a:r>
              <a:rPr lang="en-US" altLang="zh-TW" sz="4800" dirty="0">
                <a:latin typeface="Symbol" pitchFamily="18" charset="2"/>
              </a:rPr>
              <a:t>s</a:t>
            </a:r>
            <a:r>
              <a:rPr lang="en-US" altLang="zh-TW" sz="4800" baseline="30000" dirty="0"/>
              <a:t>2</a:t>
            </a:r>
            <a:r>
              <a:rPr lang="en-US" altLang="zh-TW" sz="4800" dirty="0"/>
              <a:t> = </a:t>
            </a:r>
            <a:r>
              <a:rPr lang="en-US" altLang="zh-TW" sz="4800" i="1" dirty="0" smtClean="0">
                <a:latin typeface="Times New Roman" pitchFamily="18" charset="0"/>
              </a:rPr>
              <a:t>np</a:t>
            </a:r>
            <a:r>
              <a:rPr lang="en-US" altLang="zh-TW" sz="4800" dirty="0" smtClean="0"/>
              <a:t>(1 </a:t>
            </a:r>
            <a:r>
              <a:rPr lang="en-US" altLang="zh-TW" sz="4800" dirty="0" smtClean="0">
                <a:latin typeface="Symbol" pitchFamily="18" charset="2"/>
              </a:rPr>
              <a:t>- </a:t>
            </a:r>
            <a:r>
              <a:rPr lang="en-US" altLang="zh-TW" sz="4800" i="1" dirty="0" smtClean="0">
                <a:latin typeface="Times New Roman" pitchFamily="18" charset="0"/>
              </a:rPr>
              <a:t>p</a:t>
            </a:r>
            <a:r>
              <a:rPr lang="en-US" altLang="zh-TW" sz="4800" dirty="0"/>
              <a:t>)</a:t>
            </a:r>
            <a:endParaRPr lang="zh-TW" altLang="en-US" sz="4800" dirty="0"/>
          </a:p>
        </p:txBody>
      </p:sp>
      <p:graphicFrame>
        <p:nvGraphicFramePr>
          <p:cNvPr id="118788" name="Object 4"/>
          <p:cNvGraphicFramePr>
            <a:graphicFrameLocks noChangeAspect="1"/>
          </p:cNvGraphicFramePr>
          <p:nvPr/>
        </p:nvGraphicFramePr>
        <p:xfrm>
          <a:off x="179388" y="4278313"/>
          <a:ext cx="8891587" cy="1716087"/>
        </p:xfrm>
        <a:graphic>
          <a:graphicData uri="http://schemas.openxmlformats.org/presentationml/2006/ole">
            <mc:AlternateContent xmlns:mc="http://schemas.openxmlformats.org/markup-compatibility/2006">
              <mc:Choice xmlns:v="urn:schemas-microsoft-com:vml" Requires="v">
                <p:oleObj spid="_x0000_s562260" name="方程式" r:id="rId3" imgW="2628720" imgH="507960" progId="Equation.3">
                  <p:embed/>
                </p:oleObj>
              </mc:Choice>
              <mc:Fallback>
                <p:oleObj name="方程式" r:id="rId3" imgW="262872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278313"/>
                        <a:ext cx="8891587" cy="1716087"/>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118789" name="Object 5"/>
          <p:cNvGraphicFramePr>
            <a:graphicFrameLocks noChangeAspect="1"/>
          </p:cNvGraphicFramePr>
          <p:nvPr/>
        </p:nvGraphicFramePr>
        <p:xfrm>
          <a:off x="1106488" y="6030913"/>
          <a:ext cx="6705600" cy="782637"/>
        </p:xfrm>
        <a:graphic>
          <a:graphicData uri="http://schemas.openxmlformats.org/presentationml/2006/ole">
            <mc:AlternateContent xmlns:mc="http://schemas.openxmlformats.org/markup-compatibility/2006">
              <mc:Choice xmlns:v="urn:schemas-microsoft-com:vml" Requires="v">
                <p:oleObj spid="_x0000_s562261" name="方程式" r:id="rId5" imgW="1726920" imgH="203040" progId="Equation.3">
                  <p:embed/>
                </p:oleObj>
              </mc:Choice>
              <mc:Fallback>
                <p:oleObj name="方程式" r:id="rId5" imgW="17269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488" y="6030913"/>
                        <a:ext cx="6705600" cy="782637"/>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18790" name="Text Box 6"/>
          <p:cNvSpPr txBox="1">
            <a:spLocks noChangeArrowheads="1"/>
          </p:cNvSpPr>
          <p:nvPr/>
        </p:nvSpPr>
        <p:spPr bwMode="auto">
          <a:xfrm>
            <a:off x="755650" y="3573463"/>
            <a:ext cx="6072624" cy="769441"/>
          </a:xfrm>
          <a:prstGeom prst="rect">
            <a:avLst/>
          </a:prstGeom>
          <a:noFill/>
          <a:ln w="12700">
            <a:noFill/>
            <a:miter lim="800000"/>
            <a:headEnd/>
            <a:tailEnd/>
          </a:ln>
          <a:effectLst/>
        </p:spPr>
        <p:txBody>
          <a:bodyPr wrap="none">
            <a:spAutoFit/>
          </a:bodyPr>
          <a:lstStyle/>
          <a:p>
            <a:r>
              <a:rPr lang="en-US" altLang="zh-TW" sz="4400" dirty="0">
                <a:effectLst>
                  <a:outerShdw blurRad="38100" dist="38100" dir="2700000" algn="tl">
                    <a:srgbClr val="000000"/>
                  </a:outerShdw>
                </a:effectLst>
              </a:rPr>
              <a:t>For </a:t>
            </a:r>
            <a:r>
              <a:rPr lang="en-US" altLang="zh-TW" sz="4400" dirty="0" smtClean="0">
                <a:effectLst>
                  <a:outerShdw blurRad="38100" dist="38100" dir="2700000" algn="tl">
                    <a:srgbClr val="000000"/>
                  </a:outerShdw>
                </a:effectLst>
              </a:rPr>
              <a:t>the above </a:t>
            </a:r>
            <a:r>
              <a:rPr lang="en-US" altLang="zh-TW" sz="4400" dirty="0">
                <a:effectLst>
                  <a:outerShdw blurRad="38100" dist="38100" dir="2700000" algn="tl">
                    <a:srgbClr val="000000"/>
                  </a:outerShdw>
                </a:effectLst>
              </a:rPr>
              <a:t>example:</a:t>
            </a:r>
          </a:p>
        </p:txBody>
      </p:sp>
    </p:spTree>
    <p:extLst>
      <p:ext uri="{BB962C8B-B14F-4D97-AF65-F5344CB8AC3E}">
        <p14:creationId xmlns:p14="http://schemas.microsoft.com/office/powerpoint/2010/main" val="41513279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90"/>
                                        </p:tgtEl>
                                        <p:attrNameLst>
                                          <p:attrName>style.visibility</p:attrName>
                                        </p:attrNameLst>
                                      </p:cBhvr>
                                      <p:to>
                                        <p:strVal val="visible"/>
                                      </p:to>
                                    </p:set>
                                    <p:animEffect transition="in" filter="wipe(left)">
                                      <p:cBhvr>
                                        <p:cTn id="7" dur="500"/>
                                        <p:tgtEl>
                                          <p:spTgt spid="1187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8788"/>
                                        </p:tgtEl>
                                        <p:attrNameLst>
                                          <p:attrName>style.visibility</p:attrName>
                                        </p:attrNameLst>
                                      </p:cBhvr>
                                      <p:to>
                                        <p:strVal val="visible"/>
                                      </p:to>
                                    </p:set>
                                    <p:animEffect transition="in" filter="dissolve">
                                      <p:cBhvr>
                                        <p:cTn id="11" dur="500"/>
                                        <p:tgtEl>
                                          <p:spTgt spid="11878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8789"/>
                                        </p:tgtEl>
                                        <p:attrNameLst>
                                          <p:attrName>style.visibility</p:attrName>
                                        </p:attrNameLst>
                                      </p:cBhvr>
                                      <p:to>
                                        <p:strVal val="visible"/>
                                      </p:to>
                                    </p:set>
                                    <p:animEffect transition="in" filter="dissolve">
                                      <p:cBhvr>
                                        <p:cTn id="16"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7"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81F68F7-2F88-4344-B341-BEC0B74F1389}" type="slidenum">
              <a:rPr kumimoji="1" lang="zh-TW" altLang="en-US">
                <a:effectLst>
                  <a:outerShdw blurRad="38100" dist="38100" dir="2700000" algn="tl">
                    <a:srgbClr val="000000"/>
                  </a:outerShdw>
                </a:effectLst>
                <a:ea typeface="華康細圓體" pitchFamily="49" charset="-120"/>
                <a:cs typeface="+mj-cs"/>
              </a:rPr>
              <a:pPr>
                <a:defRPr/>
              </a:pPr>
              <a:t>91</a:t>
            </a:fld>
            <a:endParaRPr kumimoji="1" lang="en-US" altLang="zh-TW">
              <a:effectLst>
                <a:outerShdw blurRad="38100" dist="38100" dir="2700000" algn="tl">
                  <a:srgbClr val="000000"/>
                </a:outerShdw>
              </a:effectLst>
              <a:ea typeface="華康細圓體" pitchFamily="49" charset="-120"/>
              <a:cs typeface="+mj-cs"/>
            </a:endParaRPr>
          </a:p>
        </p:txBody>
      </p:sp>
      <p:sp>
        <p:nvSpPr>
          <p:cNvPr id="254978" name="Rectangle 2"/>
          <p:cNvSpPr>
            <a:spLocks noGrp="1" noChangeArrowheads="1"/>
          </p:cNvSpPr>
          <p:nvPr>
            <p:ph type="title"/>
          </p:nvPr>
        </p:nvSpPr>
        <p:spPr>
          <a:xfrm>
            <a:off x="107950" y="260648"/>
            <a:ext cx="8856663" cy="129599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Table 1 on Pages B-1 to B-5</a:t>
            </a:r>
          </a:p>
        </p:txBody>
      </p:sp>
      <p:sp>
        <p:nvSpPr>
          <p:cNvPr id="254979" name="Rectangle 3"/>
          <p:cNvSpPr>
            <a:spLocks noGrp="1" noChangeArrowheads="1"/>
          </p:cNvSpPr>
          <p:nvPr>
            <p:ph type="body" idx="1"/>
          </p:nvPr>
        </p:nvSpPr>
        <p:spPr>
          <a:xfrm>
            <a:off x="323850" y="1700213"/>
            <a:ext cx="8458200" cy="2880915"/>
          </a:xfrm>
        </p:spPr>
        <p:txBody>
          <a:bodyPr/>
          <a:lstStyle/>
          <a:p>
            <a:r>
              <a:rPr lang="en-US" altLang="zh-TW" sz="4800" dirty="0"/>
              <a:t>Use Table 1 of Appendix B to check the probability </a:t>
            </a:r>
            <a:r>
              <a:rPr lang="en-US" altLang="zh-TW" sz="4800" b="1" dirty="0">
                <a:solidFill>
                  <a:schemeClr val="folHlink"/>
                </a:solidFill>
              </a:rPr>
              <a:t>with </a:t>
            </a:r>
            <a:r>
              <a:rPr lang="en-US" altLang="zh-TW" sz="4800" b="1" i="1" dirty="0">
                <a:solidFill>
                  <a:schemeClr val="folHlink"/>
                </a:solidFill>
                <a:latin typeface="Times New Roman" pitchFamily="18" charset="0"/>
              </a:rPr>
              <a:t>n</a:t>
            </a:r>
            <a:r>
              <a:rPr lang="en-US" altLang="zh-TW" sz="4800" b="1" dirty="0">
                <a:solidFill>
                  <a:schemeClr val="folHlink"/>
                </a:solidFill>
              </a:rPr>
              <a:t> and </a:t>
            </a:r>
            <a:r>
              <a:rPr lang="en-US" altLang="zh-TW" sz="4800" b="1" i="1" dirty="0">
                <a:solidFill>
                  <a:schemeClr val="folHlink"/>
                </a:solidFill>
                <a:latin typeface="Times New Roman" pitchFamily="18" charset="0"/>
              </a:rPr>
              <a:t>p</a:t>
            </a:r>
            <a:r>
              <a:rPr lang="en-US" altLang="zh-TW" sz="4800" dirty="0"/>
              <a:t>. The tabulated values are</a:t>
            </a:r>
            <a:endParaRPr lang="zh-TW" altLang="en-US" sz="4800" dirty="0"/>
          </a:p>
        </p:txBody>
      </p:sp>
      <p:graphicFrame>
        <p:nvGraphicFramePr>
          <p:cNvPr id="254980" name="Object 4"/>
          <p:cNvGraphicFramePr>
            <a:graphicFrameLocks noChangeAspect="1"/>
          </p:cNvGraphicFramePr>
          <p:nvPr/>
        </p:nvGraphicFramePr>
        <p:xfrm>
          <a:off x="1476375" y="4508500"/>
          <a:ext cx="7056438" cy="1889125"/>
        </p:xfrm>
        <a:graphic>
          <a:graphicData uri="http://schemas.openxmlformats.org/presentationml/2006/ole">
            <mc:AlternateContent xmlns:mc="http://schemas.openxmlformats.org/markup-compatibility/2006">
              <mc:Choice xmlns:v="urn:schemas-microsoft-com:vml" Requires="v">
                <p:oleObj spid="_x0000_s563242" name="方程式" r:id="rId3" imgW="1320480" imgH="355320" progId="Equation.3">
                  <p:embed/>
                </p:oleObj>
              </mc:Choice>
              <mc:Fallback>
                <p:oleObj name="方程式" r:id="rId3" imgW="132048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508500"/>
                        <a:ext cx="7056438" cy="1889125"/>
                      </a:xfrm>
                      <a:prstGeom prst="rect">
                        <a:avLst/>
                      </a:prstGeom>
                      <a:noFill/>
                      <a:effectLst>
                        <a:outerShdw dist="35921" dir="2700000" algn="ctr" rotWithShape="0">
                          <a:srgbClr val="000000"/>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spTree>
    <p:extLst>
      <p:ext uri="{BB962C8B-B14F-4D97-AF65-F5344CB8AC3E}">
        <p14:creationId xmlns:p14="http://schemas.microsoft.com/office/powerpoint/2010/main" val="198549022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dissolve">
                                      <p:cBhvr>
                                        <p:cTn id="7" dur="500"/>
                                        <p:tgtEl>
                                          <p:spTgt spid="254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208C79C-6F3D-4069-ADFB-57958AC9F74E}" type="slidenum">
              <a:rPr kumimoji="1" lang="zh-TW" altLang="en-US">
                <a:effectLst>
                  <a:outerShdw blurRad="38100" dist="38100" dir="2700000" algn="tl">
                    <a:srgbClr val="000000"/>
                  </a:outerShdw>
                </a:effectLst>
                <a:ea typeface="華康細圓體" pitchFamily="49" charset="-120"/>
                <a:cs typeface="+mj-cs"/>
              </a:rPr>
              <a:pPr>
                <a:defRPr/>
              </a:pPr>
              <a:t>92</a:t>
            </a:fld>
            <a:endParaRPr kumimoji="1" lang="en-US" altLang="zh-TW">
              <a:effectLst>
                <a:outerShdw blurRad="38100" dist="38100" dir="2700000" algn="tl">
                  <a:srgbClr val="000000"/>
                </a:outerShdw>
              </a:effectLst>
              <a:ea typeface="華康細圓體" pitchFamily="49" charset="-120"/>
              <a:cs typeface="+mj-cs"/>
            </a:endParaRPr>
          </a:p>
        </p:txBody>
      </p:sp>
      <p:sp>
        <p:nvSpPr>
          <p:cNvPr id="253954" name="Rectangle 1026"/>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Example</a:t>
            </a:r>
          </a:p>
        </p:txBody>
      </p:sp>
      <p:sp>
        <p:nvSpPr>
          <p:cNvPr id="253955" name="Rectangle 1027"/>
          <p:cNvSpPr>
            <a:spLocks noGrp="1" noChangeArrowheads="1"/>
          </p:cNvSpPr>
          <p:nvPr>
            <p:ph type="body" idx="1"/>
          </p:nvPr>
        </p:nvSpPr>
        <p:spPr>
          <a:xfrm>
            <a:off x="251520" y="1340768"/>
            <a:ext cx="8712968" cy="3744416"/>
          </a:xfrm>
        </p:spPr>
        <p:txBody>
          <a:bodyPr/>
          <a:lstStyle/>
          <a:p>
            <a:pPr>
              <a:buFont typeface="Wingdings" pitchFamily="2" charset="2"/>
              <a:buNone/>
            </a:pPr>
            <a:r>
              <a:rPr lang="en-US" altLang="zh-TW" sz="4800" dirty="0"/>
              <a:t>Records show that </a:t>
            </a:r>
            <a:r>
              <a:rPr lang="en-US" altLang="zh-TW" sz="4800" b="1" dirty="0">
                <a:solidFill>
                  <a:schemeClr val="folHlink"/>
                </a:solidFill>
              </a:rPr>
              <a:t>30%</a:t>
            </a:r>
            <a:r>
              <a:rPr lang="en-US" altLang="zh-TW" sz="4800" dirty="0"/>
              <a:t> of the customers in a shoe store make their payments using a credit card. This morning </a:t>
            </a:r>
            <a:r>
              <a:rPr lang="en-US" altLang="zh-TW" sz="4800" b="1" dirty="0" smtClean="0">
                <a:solidFill>
                  <a:schemeClr val="hlink"/>
                </a:solidFill>
              </a:rPr>
              <a:t>20 </a:t>
            </a:r>
            <a:r>
              <a:rPr lang="en-US" altLang="zh-TW" sz="4800" dirty="0"/>
              <a:t>customers purchased shoes. </a:t>
            </a:r>
            <a:endParaRPr lang="zh-TW" altLang="en-US" sz="4800" dirty="0"/>
          </a:p>
        </p:txBody>
      </p:sp>
      <p:sp>
        <p:nvSpPr>
          <p:cNvPr id="7" name="Rectangle 3"/>
          <p:cNvSpPr txBox="1">
            <a:spLocks noChangeArrowheads="1"/>
          </p:cNvSpPr>
          <p:nvPr/>
        </p:nvSpPr>
        <p:spPr bwMode="auto">
          <a:xfrm>
            <a:off x="1043608" y="5013176"/>
            <a:ext cx="7345064" cy="15121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65000"/>
              <a:tabLst/>
              <a:defRPr/>
            </a:pP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Let </a:t>
            </a:r>
            <a:r>
              <a:rPr kumimoji="1" lang="en-US" altLang="zh-TW" sz="4800" b="0" i="1"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Times New Roman" pitchFamily="18" charset="0"/>
                <a:ea typeface="+mn-ea"/>
                <a:cs typeface="+mn-cs"/>
              </a:rPr>
              <a:t>X</a:t>
            </a:r>
            <a:r>
              <a:rPr kumimoji="1" lang="en-US" altLang="zh-TW" sz="4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be the </a:t>
            </a:r>
            <a:r>
              <a:rPr lang="en-US" altLang="zh-TW" sz="4800" kern="0" dirty="0" smtClean="0">
                <a:effectLst>
                  <a:outerShdw blurRad="38100" dist="38100" dir="2700000" algn="tl">
                    <a:srgbClr val="000000"/>
                  </a:outerShdw>
                </a:effectLst>
                <a:latin typeface="+mn-lt"/>
                <a:ea typeface="+mn-ea"/>
              </a:rPr>
              <a:t>number of customers using a credit</a:t>
            </a:r>
          </a:p>
        </p:txBody>
      </p:sp>
    </p:spTree>
    <p:extLst>
      <p:ext uri="{BB962C8B-B14F-4D97-AF65-F5344CB8AC3E}">
        <p14:creationId xmlns:p14="http://schemas.microsoft.com/office/powerpoint/2010/main" val="214785319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3"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16099DEE-7AEB-4115-BE2C-02695C019CFE}" type="slidenum">
              <a:rPr kumimoji="1" lang="zh-TW" altLang="en-US">
                <a:effectLst>
                  <a:outerShdw blurRad="38100" dist="38100" dir="2700000" algn="tl">
                    <a:srgbClr val="000000"/>
                  </a:outerShdw>
                </a:effectLst>
                <a:ea typeface="華康細圓體" pitchFamily="49" charset="-120"/>
                <a:cs typeface="+mj-cs"/>
              </a:rPr>
              <a:pPr>
                <a:defRPr/>
              </a:pPr>
              <a:t>93</a:t>
            </a:fld>
            <a:endParaRPr kumimoji="1" lang="en-US" altLang="zh-TW">
              <a:effectLst>
                <a:outerShdw blurRad="38100" dist="38100" dir="2700000" algn="tl">
                  <a:srgbClr val="000000"/>
                </a:outerShdw>
              </a:effectLst>
              <a:ea typeface="華康細圓體" pitchFamily="49" charset="-120"/>
              <a:cs typeface="+mj-cs"/>
            </a:endParaRPr>
          </a:p>
        </p:txBody>
      </p:sp>
      <p:grpSp>
        <p:nvGrpSpPr>
          <p:cNvPr id="16386" name="Group 2"/>
          <p:cNvGrpSpPr>
            <a:grpSpLocks/>
          </p:cNvGrpSpPr>
          <p:nvPr/>
        </p:nvGrpSpPr>
        <p:grpSpPr bwMode="auto">
          <a:xfrm>
            <a:off x="971550" y="4149725"/>
            <a:ext cx="7659688" cy="2573338"/>
            <a:chOff x="1008" y="1619"/>
            <a:chExt cx="3792" cy="1357"/>
          </a:xfrm>
        </p:grpSpPr>
        <p:sp>
          <p:nvSpPr>
            <p:cNvPr id="16387" name="Rectangle 3"/>
            <p:cNvSpPr>
              <a:spLocks noChangeArrowheads="1"/>
            </p:cNvSpPr>
            <p:nvPr/>
          </p:nvSpPr>
          <p:spPr bwMode="auto">
            <a:xfrm>
              <a:off x="1008" y="1632"/>
              <a:ext cx="3792" cy="1344"/>
            </a:xfrm>
            <a:prstGeom prst="rect">
              <a:avLst/>
            </a:prstGeom>
            <a:solidFill>
              <a:srgbClr val="000066"/>
            </a:solidFill>
            <a:ln w="28575">
              <a:solidFill>
                <a:schemeClr val="tx1"/>
              </a:solidFill>
              <a:miter lim="800000"/>
              <a:headEnd/>
              <a:tailEnd/>
            </a:ln>
            <a:effectLst/>
          </p:spPr>
          <p:txBody>
            <a:bodyPr wrap="none" anchor="ctr"/>
            <a:lstStyle/>
            <a:p>
              <a:endParaRPr lang="zh-TW" altLang="en-US"/>
            </a:p>
          </p:txBody>
        </p:sp>
        <p:sp>
          <p:nvSpPr>
            <p:cNvPr id="16388" name="Line 4"/>
            <p:cNvSpPr>
              <a:spLocks noChangeShapeType="1"/>
            </p:cNvSpPr>
            <p:nvPr/>
          </p:nvSpPr>
          <p:spPr bwMode="auto">
            <a:xfrm>
              <a:off x="1296" y="1872"/>
              <a:ext cx="3504" cy="0"/>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16389" name="Text Box 5"/>
            <p:cNvSpPr txBox="1">
              <a:spLocks noChangeArrowheads="1"/>
            </p:cNvSpPr>
            <p:nvPr/>
          </p:nvSpPr>
          <p:spPr bwMode="auto">
            <a:xfrm>
              <a:off x="2647" y="1619"/>
              <a:ext cx="180" cy="274"/>
            </a:xfrm>
            <a:prstGeom prst="rect">
              <a:avLst/>
            </a:prstGeom>
            <a:noFill/>
            <a:ln w="28575">
              <a:noFill/>
              <a:miter lim="800000"/>
              <a:headEnd/>
              <a:tailEnd/>
            </a:ln>
            <a:effectLst/>
          </p:spPr>
          <p:txBody>
            <a:bodyPr wrap="none" anchor="ctr">
              <a:spAutoFit/>
            </a:bodyPr>
            <a:lstStyle/>
            <a:p>
              <a:pPr algn="ctr" eaLnBrk="0" hangingPunct="0"/>
              <a:r>
                <a:rPr kumimoji="0" lang="en-US" altLang="zh-TW" sz="2800" i="1">
                  <a:effectLst>
                    <a:outerShdw blurRad="38100" dist="38100" dir="2700000" algn="tl">
                      <a:srgbClr val="000000"/>
                    </a:outerShdw>
                  </a:effectLst>
                  <a:latin typeface="Times New Roman" pitchFamily="18" charset="0"/>
                </a:rPr>
                <a:t>p</a:t>
              </a:r>
            </a:p>
          </p:txBody>
        </p:sp>
        <p:sp>
          <p:nvSpPr>
            <p:cNvPr id="16390" name="Line 6"/>
            <p:cNvSpPr>
              <a:spLocks noChangeShapeType="1"/>
            </p:cNvSpPr>
            <p:nvPr/>
          </p:nvSpPr>
          <p:spPr bwMode="auto">
            <a:xfrm>
              <a:off x="1296" y="1632"/>
              <a:ext cx="0" cy="1344"/>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16391" name="Line 7"/>
            <p:cNvSpPr>
              <a:spLocks noChangeShapeType="1"/>
            </p:cNvSpPr>
            <p:nvPr/>
          </p:nvSpPr>
          <p:spPr bwMode="auto">
            <a:xfrm>
              <a:off x="1008" y="2064"/>
              <a:ext cx="3792" cy="0"/>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16392" name="Text Box 8"/>
            <p:cNvSpPr txBox="1">
              <a:spLocks noChangeArrowheads="1"/>
            </p:cNvSpPr>
            <p:nvPr/>
          </p:nvSpPr>
          <p:spPr bwMode="auto">
            <a:xfrm>
              <a:off x="1072" y="1803"/>
              <a:ext cx="169" cy="274"/>
            </a:xfrm>
            <a:prstGeom prst="rect">
              <a:avLst/>
            </a:prstGeom>
            <a:noFill/>
            <a:ln w="28575">
              <a:noFill/>
              <a:miter lim="800000"/>
              <a:headEnd/>
              <a:tailEnd/>
            </a:ln>
            <a:effectLst/>
          </p:spPr>
          <p:txBody>
            <a:bodyPr wrap="none" anchor="ctr">
              <a:spAutoFit/>
            </a:bodyPr>
            <a:lstStyle/>
            <a:p>
              <a:pPr algn="ctr" eaLnBrk="0" hangingPunct="0"/>
              <a:r>
                <a:rPr kumimoji="0" lang="en-US" altLang="zh-TW" sz="2800" i="1">
                  <a:effectLst>
                    <a:outerShdw blurRad="38100" dist="38100" dir="2700000" algn="tl">
                      <a:srgbClr val="000000"/>
                    </a:outerShdw>
                  </a:effectLst>
                  <a:latin typeface="Times New Roman" pitchFamily="18" charset="0"/>
                </a:rPr>
                <a:t>k</a:t>
              </a:r>
            </a:p>
          </p:txBody>
        </p:sp>
      </p:grpSp>
      <p:sp>
        <p:nvSpPr>
          <p:cNvPr id="16393" name="AutoShape 9"/>
          <p:cNvSpPr>
            <a:spLocks noChangeArrowheads="1"/>
          </p:cNvSpPr>
          <p:nvPr/>
        </p:nvSpPr>
        <p:spPr bwMode="auto">
          <a:xfrm>
            <a:off x="900113" y="6175375"/>
            <a:ext cx="3673475" cy="457200"/>
          </a:xfrm>
          <a:prstGeom prst="roundRect">
            <a:avLst>
              <a:gd name="adj" fmla="val 16667"/>
            </a:avLst>
          </a:prstGeom>
          <a:solidFill>
            <a:srgbClr val="660033"/>
          </a:solidFill>
          <a:ln w="28575">
            <a:solidFill>
              <a:schemeClr val="bg1"/>
            </a:solidFill>
            <a:round/>
            <a:headEnd/>
            <a:tailEnd/>
          </a:ln>
          <a:effectLst/>
        </p:spPr>
        <p:txBody>
          <a:bodyPr wrap="none" anchor="ctr"/>
          <a:lstStyle/>
          <a:p>
            <a:endParaRPr lang="zh-TW" altLang="en-US"/>
          </a:p>
        </p:txBody>
      </p:sp>
      <p:sp>
        <p:nvSpPr>
          <p:cNvPr id="16394" name="AutoShape 10"/>
          <p:cNvSpPr>
            <a:spLocks noChangeArrowheads="1"/>
          </p:cNvSpPr>
          <p:nvPr/>
        </p:nvSpPr>
        <p:spPr bwMode="auto">
          <a:xfrm>
            <a:off x="3574072" y="4652963"/>
            <a:ext cx="1046783" cy="2062162"/>
          </a:xfrm>
          <a:prstGeom prst="roundRect">
            <a:avLst>
              <a:gd name="adj" fmla="val 16667"/>
            </a:avLst>
          </a:prstGeom>
          <a:solidFill>
            <a:srgbClr val="006600"/>
          </a:solidFill>
          <a:ln w="28575">
            <a:solidFill>
              <a:srgbClr val="CC66FF"/>
            </a:solidFill>
            <a:round/>
            <a:headEnd/>
            <a:tailEnd/>
          </a:ln>
          <a:effectLst/>
        </p:spPr>
        <p:txBody>
          <a:bodyPr wrap="none" anchor="ctr"/>
          <a:lstStyle/>
          <a:p>
            <a:pPr algn="ctr" eaLnBrk="0" hangingPunct="0"/>
            <a:endParaRPr kumimoji="0" lang="zh-TW" altLang="en-US" sz="2000">
              <a:latin typeface="Arial Narrow" pitchFamily="34" charset="0"/>
            </a:endParaRPr>
          </a:p>
        </p:txBody>
      </p:sp>
      <p:sp>
        <p:nvSpPr>
          <p:cNvPr id="16395" name="Text Box 11"/>
          <p:cNvSpPr txBox="1">
            <a:spLocks noChangeArrowheads="1"/>
          </p:cNvSpPr>
          <p:nvPr/>
        </p:nvSpPr>
        <p:spPr bwMode="auto">
          <a:xfrm>
            <a:off x="1477963" y="4541838"/>
            <a:ext cx="3454400" cy="519112"/>
          </a:xfrm>
          <a:prstGeom prst="rect">
            <a:avLst/>
          </a:prstGeom>
          <a:noFill/>
          <a:ln w="28575">
            <a:noFill/>
            <a:miter lim="800000"/>
            <a:headEnd/>
            <a:tailEnd/>
          </a:ln>
          <a:effectLst/>
        </p:spPr>
        <p:txBody>
          <a:bodyPr anchor="ctr">
            <a:spAutoFit/>
          </a:bodyPr>
          <a:lstStyle/>
          <a:p>
            <a:pPr eaLnBrk="0" hangingPunct="0"/>
            <a:r>
              <a:rPr kumimoji="0" lang="zh-TW" altLang="en-US" sz="2800">
                <a:effectLst>
                  <a:outerShdw blurRad="38100" dist="38100" dir="2700000" algn="tl">
                    <a:srgbClr val="000000"/>
                  </a:outerShdw>
                </a:effectLst>
              </a:rPr>
              <a:t>.01    ………..  .30</a:t>
            </a:r>
          </a:p>
        </p:txBody>
      </p:sp>
      <p:sp>
        <p:nvSpPr>
          <p:cNvPr id="16396" name="Text Box 12"/>
          <p:cNvSpPr txBox="1">
            <a:spLocks noChangeArrowheads="1"/>
          </p:cNvSpPr>
          <p:nvPr/>
        </p:nvSpPr>
        <p:spPr bwMode="auto">
          <a:xfrm>
            <a:off x="912813" y="4903788"/>
            <a:ext cx="571500" cy="1800225"/>
          </a:xfrm>
          <a:prstGeom prst="rect">
            <a:avLst/>
          </a:prstGeom>
          <a:noFill/>
          <a:ln w="28575">
            <a:noFill/>
            <a:miter lim="800000"/>
            <a:headEnd/>
            <a:tailEnd/>
          </a:ln>
          <a:effectLst/>
        </p:spPr>
        <p:txBody>
          <a:bodyPr wrap="none" anchor="ctr">
            <a:spAutoFit/>
          </a:bodyPr>
          <a:lstStyle/>
          <a:p>
            <a:pPr algn="ctr" eaLnBrk="0" hangingPunct="0"/>
            <a:r>
              <a:rPr kumimoji="0" lang="zh-TW" altLang="en-US" sz="2800">
                <a:effectLst>
                  <a:outerShdw blurRad="38100" dist="38100" dir="2700000" algn="tl">
                    <a:srgbClr val="000000"/>
                  </a:outerShdw>
                </a:effectLst>
              </a:rPr>
              <a:t>0</a:t>
            </a:r>
          </a:p>
          <a:p>
            <a:pPr algn="ctr" eaLnBrk="0" hangingPunct="0"/>
            <a:r>
              <a:rPr kumimoji="0" lang="zh-TW" altLang="en-US" sz="2800">
                <a:effectLst>
                  <a:outerShdw blurRad="38100" dist="38100" dir="2700000" algn="tl">
                    <a:srgbClr val="000000"/>
                  </a:outerShdw>
                </a:effectLst>
              </a:rPr>
              <a:t>.</a:t>
            </a:r>
          </a:p>
          <a:p>
            <a:pPr algn="ctr" eaLnBrk="0" hangingPunct="0"/>
            <a:r>
              <a:rPr kumimoji="0" lang="zh-TW" altLang="en-US" sz="2800">
                <a:effectLst>
                  <a:outerShdw blurRad="38100" dist="38100" dir="2700000" algn="tl">
                    <a:srgbClr val="000000"/>
                  </a:outerShdw>
                </a:effectLst>
              </a:rPr>
              <a:t>.</a:t>
            </a:r>
          </a:p>
          <a:p>
            <a:pPr algn="ctr" eaLnBrk="0" hangingPunct="0"/>
            <a:r>
              <a:rPr kumimoji="0" lang="zh-TW" altLang="en-US" sz="2800">
                <a:effectLst>
                  <a:outerShdw blurRad="38100" dist="38100" dir="2700000" algn="tl">
                    <a:srgbClr val="000000"/>
                  </a:outerShdw>
                </a:effectLst>
              </a:rPr>
              <a:t>11</a:t>
            </a:r>
          </a:p>
        </p:txBody>
      </p:sp>
      <p:sp>
        <p:nvSpPr>
          <p:cNvPr id="16398" name="Text Box 14"/>
          <p:cNvSpPr txBox="1">
            <a:spLocks noChangeArrowheads="1"/>
          </p:cNvSpPr>
          <p:nvPr/>
        </p:nvSpPr>
        <p:spPr bwMode="auto">
          <a:xfrm>
            <a:off x="3502221" y="6163797"/>
            <a:ext cx="1213795" cy="523220"/>
          </a:xfrm>
          <a:prstGeom prst="rect">
            <a:avLst/>
          </a:prstGeom>
          <a:noFill/>
          <a:ln w="28575">
            <a:noFill/>
            <a:miter lim="800000"/>
            <a:headEnd/>
            <a:tailEnd/>
          </a:ln>
          <a:effectLst/>
        </p:spPr>
        <p:txBody>
          <a:bodyPr wrap="none" anchor="ctr">
            <a:spAutoFit/>
          </a:bodyPr>
          <a:lstStyle/>
          <a:p>
            <a:pPr algn="ctr" eaLnBrk="0" hangingPunct="0"/>
            <a:r>
              <a:rPr kumimoji="0" lang="zh-TW" altLang="en-US" sz="2800" b="1" dirty="0" smtClean="0">
                <a:effectLst>
                  <a:outerShdw blurRad="38100" dist="38100" dir="2700000" algn="tl">
                    <a:srgbClr val="000000"/>
                  </a:outerShdw>
                </a:effectLst>
              </a:rPr>
              <a:t>.</a:t>
            </a:r>
            <a:r>
              <a:rPr kumimoji="0" lang="en-US" altLang="zh-TW" sz="2800" b="1" dirty="0" smtClean="0">
                <a:effectLst>
                  <a:outerShdw blurRad="38100" dist="38100" dir="2700000" algn="tl">
                    <a:srgbClr val="000000"/>
                  </a:outerShdw>
                </a:effectLst>
              </a:rPr>
              <a:t>9949</a:t>
            </a:r>
            <a:endParaRPr kumimoji="0" lang="zh-TW" altLang="en-US" sz="2800" b="1" dirty="0">
              <a:effectLst>
                <a:outerShdw blurRad="38100" dist="38100" dir="2700000" algn="tl">
                  <a:srgbClr val="000000"/>
                </a:outerShdw>
              </a:effectLst>
            </a:endParaRPr>
          </a:p>
        </p:txBody>
      </p:sp>
      <p:sp>
        <p:nvSpPr>
          <p:cNvPr id="16399" name="Text Box 15"/>
          <p:cNvSpPr txBox="1">
            <a:spLocks noChangeArrowheads="1"/>
          </p:cNvSpPr>
          <p:nvPr/>
        </p:nvSpPr>
        <p:spPr bwMode="auto">
          <a:xfrm>
            <a:off x="4715446" y="4396612"/>
            <a:ext cx="4321050" cy="2062103"/>
          </a:xfrm>
          <a:prstGeom prst="rect">
            <a:avLst/>
          </a:prstGeom>
          <a:solidFill>
            <a:srgbClr val="221100"/>
          </a:solidFill>
          <a:ln w="28575">
            <a:solidFill>
              <a:schemeClr val="tx1"/>
            </a:solidFill>
            <a:miter lim="800000"/>
            <a:headEnd/>
            <a:tailEnd/>
          </a:ln>
          <a:effectLst/>
        </p:spPr>
        <p:txBody>
          <a:bodyPr wrap="square" anchor="ctr">
            <a:spAutoFit/>
          </a:bodyPr>
          <a:lstStyle/>
          <a:p>
            <a:pPr eaLnBrk="0" hangingPunct="0"/>
            <a:r>
              <a:rPr kumimoji="0" lang="en-US" altLang="zh-TW" sz="3200" i="1" dirty="0">
                <a:effectLst>
                  <a:outerShdw blurRad="38100" dist="38100" dir="2700000" algn="tl">
                    <a:srgbClr val="000000"/>
                  </a:outerShdw>
                </a:effectLst>
                <a:latin typeface="Times New Roman" pitchFamily="18" charset="0"/>
              </a:rPr>
              <a:t>P</a:t>
            </a:r>
            <a:r>
              <a:rPr kumimoji="0" lang="en-US" altLang="zh-TW" sz="3200" dirty="0">
                <a:effectLst>
                  <a:outerShdw blurRad="38100" dist="38100" dir="2700000" algn="tl">
                    <a:srgbClr val="000000"/>
                  </a:outerShdw>
                </a:effectLst>
              </a:rPr>
              <a:t>(At least 12 used credit card) = </a:t>
            </a:r>
            <a:r>
              <a:rPr kumimoji="0" lang="en-US" altLang="zh-TW" sz="3200" i="1" dirty="0">
                <a:effectLst>
                  <a:outerShdw blurRad="38100" dist="38100" dir="2700000" algn="tl">
                    <a:srgbClr val="000000"/>
                  </a:outerShdw>
                </a:effectLst>
                <a:latin typeface="Times New Roman" pitchFamily="18" charset="0"/>
              </a:rPr>
              <a:t>P</a:t>
            </a:r>
            <a:r>
              <a:rPr kumimoji="0" lang="en-US" altLang="zh-TW" sz="3200" dirty="0">
                <a:effectLst>
                  <a:outerShdw blurRad="38100" dist="38100" dir="2700000" algn="tl">
                    <a:srgbClr val="000000"/>
                  </a:outerShdw>
                </a:effectLst>
              </a:rPr>
              <a:t>(</a:t>
            </a:r>
            <a:r>
              <a:rPr kumimoji="0" lang="en-US" altLang="zh-TW" sz="3200" i="1" dirty="0">
                <a:effectLst>
                  <a:outerShdw blurRad="38100" dist="38100" dir="2700000" algn="tl">
                    <a:srgbClr val="000000"/>
                  </a:outerShdw>
                </a:effectLst>
                <a:latin typeface="Times New Roman" pitchFamily="18" charset="0"/>
              </a:rPr>
              <a:t>X</a:t>
            </a:r>
            <a:r>
              <a:rPr kumimoji="0" lang="en-US" altLang="zh-TW" sz="3200" dirty="0">
                <a:effectLst>
                  <a:outerShdw blurRad="38100" dist="38100" dir="2700000" algn="tl">
                    <a:srgbClr val="000000"/>
                  </a:outerShdw>
                </a:effectLst>
                <a:latin typeface="Times New Roman" pitchFamily="18" charset="0"/>
                <a:sym typeface="Symbol" pitchFamily="18" charset="2"/>
              </a:rPr>
              <a:t></a:t>
            </a:r>
            <a:r>
              <a:rPr kumimoji="0" lang="en-US" altLang="zh-TW" sz="3200" dirty="0">
                <a:effectLst>
                  <a:outerShdw blurRad="38100" dist="38100" dir="2700000" algn="tl">
                    <a:srgbClr val="000000"/>
                  </a:outerShdw>
                </a:effectLst>
              </a:rPr>
              <a:t>12) </a:t>
            </a:r>
          </a:p>
          <a:p>
            <a:pPr eaLnBrk="0" hangingPunct="0"/>
            <a:endParaRPr kumimoji="0" lang="en-US" altLang="zh-TW" sz="3200" dirty="0">
              <a:effectLst>
                <a:outerShdw blurRad="38100" dist="38100" dir="2700000" algn="tl">
                  <a:srgbClr val="000000"/>
                </a:outerShdw>
              </a:effectLst>
            </a:endParaRPr>
          </a:p>
          <a:p>
            <a:pPr eaLnBrk="0" hangingPunct="0"/>
            <a:endParaRPr kumimoji="0" lang="en-US" altLang="zh-TW" sz="3200" dirty="0">
              <a:effectLst>
                <a:outerShdw blurRad="38100" dist="38100" dir="2700000" algn="tl">
                  <a:srgbClr val="000000"/>
                </a:outerShdw>
              </a:effectLst>
            </a:endParaRPr>
          </a:p>
        </p:txBody>
      </p:sp>
      <p:sp>
        <p:nvSpPr>
          <p:cNvPr id="16400" name="Rectangle 16"/>
          <p:cNvSpPr>
            <a:spLocks noGrp="1" noChangeArrowheads="1"/>
          </p:cNvSpPr>
          <p:nvPr>
            <p:ph type="title"/>
          </p:nvPr>
        </p:nvSpPr>
        <p:spPr>
          <a:xfrm>
            <a:off x="250825" y="278160"/>
            <a:ext cx="8607425" cy="9906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 1</a:t>
            </a:r>
          </a:p>
        </p:txBody>
      </p:sp>
      <p:sp>
        <p:nvSpPr>
          <p:cNvPr id="16401" name="Rectangle 17"/>
          <p:cNvSpPr>
            <a:spLocks noGrp="1" noChangeArrowheads="1"/>
          </p:cNvSpPr>
          <p:nvPr>
            <p:ph type="body" idx="1"/>
          </p:nvPr>
        </p:nvSpPr>
        <p:spPr>
          <a:xfrm>
            <a:off x="71438" y="1219200"/>
            <a:ext cx="8964612" cy="1562100"/>
          </a:xfrm>
        </p:spPr>
        <p:txBody>
          <a:bodyPr/>
          <a:lstStyle/>
          <a:p>
            <a:pPr>
              <a:buFont typeface="Wingdings" pitchFamily="2" charset="2"/>
              <a:buNone/>
            </a:pPr>
            <a:r>
              <a:rPr lang="en-US" altLang="zh-TW"/>
              <a:t>What is the probability that at least 12 customers used a credit card? </a:t>
            </a:r>
          </a:p>
        </p:txBody>
      </p:sp>
      <p:sp>
        <p:nvSpPr>
          <p:cNvPr id="16402" name="Rectangle 18"/>
          <p:cNvSpPr>
            <a:spLocks noChangeArrowheads="1"/>
          </p:cNvSpPr>
          <p:nvPr/>
        </p:nvSpPr>
        <p:spPr bwMode="auto">
          <a:xfrm>
            <a:off x="468313" y="2636838"/>
            <a:ext cx="8415337" cy="13716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hlink"/>
              </a:buClr>
              <a:buSzPct val="65000"/>
              <a:buFont typeface="Wingdings" pitchFamily="2" charset="2"/>
              <a:buNone/>
            </a:pPr>
            <a:r>
              <a:rPr lang="en-US" altLang="zh-TW" sz="4400" dirty="0">
                <a:effectLst>
                  <a:outerShdw blurRad="38100" dist="38100" dir="2700000" algn="tl">
                    <a:srgbClr val="000000"/>
                  </a:outerShdw>
                </a:effectLst>
              </a:rPr>
              <a:t>This is a binomial experiment with </a:t>
            </a:r>
            <a:r>
              <a:rPr lang="en-US" altLang="zh-TW" sz="4400" i="1" dirty="0" smtClean="0">
                <a:effectLst>
                  <a:outerShdw blurRad="38100" dist="38100" dir="2700000" algn="tl">
                    <a:srgbClr val="000000"/>
                  </a:outerShdw>
                </a:effectLst>
                <a:latin typeface="Times New Roman" pitchFamily="18" charset="0"/>
              </a:rPr>
              <a:t>n</a:t>
            </a:r>
            <a:r>
              <a:rPr lang="en-US" altLang="zh-TW" sz="4400" dirty="0" smtClean="0">
                <a:effectLst>
                  <a:outerShdw blurRad="38100" dist="38100" dir="2700000" algn="tl">
                    <a:srgbClr val="000000"/>
                  </a:outerShdw>
                </a:effectLst>
              </a:rPr>
              <a:t>=20 </a:t>
            </a:r>
            <a:r>
              <a:rPr lang="en-US" altLang="zh-TW" sz="4400" dirty="0">
                <a:effectLst>
                  <a:outerShdw blurRad="38100" dist="38100" dir="2700000" algn="tl">
                    <a:srgbClr val="000000"/>
                  </a:outerShdw>
                </a:effectLst>
              </a:rPr>
              <a:t>and </a:t>
            </a:r>
            <a:r>
              <a:rPr lang="en-US" altLang="zh-TW" sz="4400" i="1" dirty="0">
                <a:effectLst>
                  <a:outerShdw blurRad="38100" dist="38100" dir="2700000" algn="tl">
                    <a:srgbClr val="000000"/>
                  </a:outerShdw>
                </a:effectLst>
                <a:latin typeface="Times New Roman" pitchFamily="18" charset="0"/>
              </a:rPr>
              <a:t>p</a:t>
            </a:r>
            <a:r>
              <a:rPr lang="en-US" altLang="zh-TW" sz="4400" dirty="0">
                <a:effectLst>
                  <a:outerShdw blurRad="38100" dist="38100" dir="2700000" algn="tl">
                    <a:srgbClr val="000000"/>
                  </a:outerShdw>
                </a:effectLst>
              </a:rPr>
              <a:t>=.30</a:t>
            </a:r>
            <a:endParaRPr lang="zh-TW" altLang="en-US" sz="4400" dirty="0">
              <a:effectLst>
                <a:outerShdw blurRad="38100" dist="38100" dir="2700000" algn="tl">
                  <a:srgbClr val="000000"/>
                </a:outerShdw>
              </a:effectLst>
            </a:endParaRPr>
          </a:p>
        </p:txBody>
      </p:sp>
      <p:sp>
        <p:nvSpPr>
          <p:cNvPr id="16403" name="Text Box 19"/>
          <p:cNvSpPr txBox="1">
            <a:spLocks noChangeArrowheads="1"/>
          </p:cNvSpPr>
          <p:nvPr/>
        </p:nvSpPr>
        <p:spPr bwMode="auto">
          <a:xfrm>
            <a:off x="6156325" y="3357563"/>
            <a:ext cx="2952750" cy="641350"/>
          </a:xfrm>
          <a:prstGeom prst="rect">
            <a:avLst/>
          </a:prstGeom>
          <a:noFill/>
          <a:ln w="12700">
            <a:noFill/>
            <a:miter lim="800000"/>
            <a:headEnd/>
            <a:tailEnd/>
          </a:ln>
          <a:effectLst/>
        </p:spPr>
        <p:txBody>
          <a:bodyPr>
            <a:spAutoFit/>
          </a:bodyPr>
          <a:lstStyle/>
          <a:p>
            <a:pPr>
              <a:spcBef>
                <a:spcPct val="50000"/>
              </a:spcBef>
            </a:pPr>
            <a:r>
              <a:rPr lang="en-US" altLang="zh-TW" sz="3600">
                <a:effectLst>
                  <a:outerShdw blurRad="38100" dist="38100" dir="2700000" algn="tl">
                    <a:srgbClr val="000000"/>
                  </a:outerShdw>
                </a:effectLst>
              </a:rPr>
              <a:t>=&gt; Page B-4</a:t>
            </a:r>
          </a:p>
        </p:txBody>
      </p:sp>
      <p:sp>
        <p:nvSpPr>
          <p:cNvPr id="16404" name="Text Box 20"/>
          <p:cNvSpPr txBox="1">
            <a:spLocks noChangeArrowheads="1"/>
          </p:cNvSpPr>
          <p:nvPr/>
        </p:nvSpPr>
        <p:spPr bwMode="auto">
          <a:xfrm>
            <a:off x="4643438" y="5373688"/>
            <a:ext cx="3744912" cy="579437"/>
          </a:xfrm>
          <a:prstGeom prst="rect">
            <a:avLst/>
          </a:prstGeom>
          <a:noFill/>
          <a:ln w="28575">
            <a:noFill/>
            <a:miter lim="800000"/>
            <a:headEnd/>
            <a:tailEnd/>
          </a:ln>
          <a:effectLst/>
        </p:spPr>
        <p:txBody>
          <a:bodyPr anchor="ctr">
            <a:spAutoFit/>
          </a:bodyPr>
          <a:lstStyle/>
          <a:p>
            <a:pPr eaLnBrk="0" hangingPunct="0"/>
            <a:r>
              <a:rPr kumimoji="0" lang="en-US" altLang="zh-TW" sz="3200">
                <a:effectLst>
                  <a:outerShdw blurRad="38100" dist="38100" dir="2700000" algn="tl">
                    <a:srgbClr val="000000"/>
                  </a:outerShdw>
                </a:effectLst>
              </a:rPr>
              <a:t>= 1 – </a:t>
            </a:r>
            <a:r>
              <a:rPr kumimoji="0" lang="en-US" altLang="zh-TW" sz="3200" i="1">
                <a:effectLst>
                  <a:outerShdw blurRad="38100" dist="38100" dir="2700000" algn="tl">
                    <a:srgbClr val="000000"/>
                  </a:outerShdw>
                </a:effectLst>
                <a:latin typeface="Times New Roman" pitchFamily="18" charset="0"/>
              </a:rPr>
              <a:t>P</a:t>
            </a:r>
            <a:r>
              <a:rPr kumimoji="0" lang="en-US" altLang="zh-TW" sz="3200">
                <a:effectLst>
                  <a:outerShdw blurRad="38100" dist="38100" dir="2700000" algn="tl">
                    <a:srgbClr val="000000"/>
                  </a:outerShdw>
                </a:effectLst>
              </a:rPr>
              <a:t>(</a:t>
            </a:r>
            <a:r>
              <a:rPr kumimoji="0" lang="en-US" altLang="zh-TW" sz="3200" i="1">
                <a:effectLst>
                  <a:outerShdw blurRad="38100" dist="38100" dir="2700000" algn="tl">
                    <a:srgbClr val="000000"/>
                  </a:outerShdw>
                </a:effectLst>
                <a:latin typeface="Times New Roman" pitchFamily="18" charset="0"/>
              </a:rPr>
              <a:t>X </a:t>
            </a:r>
            <a:r>
              <a:rPr kumimoji="0" lang="en-US" altLang="zh-TW" sz="3200">
                <a:effectLst>
                  <a:outerShdw blurRad="38100" dist="38100" dir="2700000" algn="tl">
                    <a:srgbClr val="000000"/>
                  </a:outerShdw>
                </a:effectLst>
                <a:sym typeface="Symbol" pitchFamily="18" charset="2"/>
              </a:rPr>
              <a:t> </a:t>
            </a:r>
            <a:r>
              <a:rPr kumimoji="0" lang="en-US" altLang="zh-TW" sz="3200">
                <a:effectLst>
                  <a:outerShdw blurRad="38100" dist="38100" dir="2700000" algn="tl">
                    <a:srgbClr val="000000"/>
                  </a:outerShdw>
                </a:effectLst>
              </a:rPr>
              <a:t>11) </a:t>
            </a:r>
          </a:p>
        </p:txBody>
      </p:sp>
      <p:sp>
        <p:nvSpPr>
          <p:cNvPr id="16405" name="Text Box 21"/>
          <p:cNvSpPr txBox="1">
            <a:spLocks noChangeArrowheads="1"/>
          </p:cNvSpPr>
          <p:nvPr/>
        </p:nvSpPr>
        <p:spPr bwMode="auto">
          <a:xfrm>
            <a:off x="4643438" y="5876925"/>
            <a:ext cx="4033018" cy="579438"/>
          </a:xfrm>
          <a:prstGeom prst="rect">
            <a:avLst/>
          </a:prstGeom>
          <a:noFill/>
          <a:ln w="28575">
            <a:noFill/>
            <a:miter lim="800000"/>
            <a:headEnd/>
            <a:tailEnd/>
          </a:ln>
          <a:effectLst/>
        </p:spPr>
        <p:txBody>
          <a:bodyPr wrap="square" anchor="ctr">
            <a:spAutoFit/>
          </a:bodyPr>
          <a:lstStyle/>
          <a:p>
            <a:pPr eaLnBrk="0" hangingPunct="0"/>
            <a:r>
              <a:rPr kumimoji="0" lang="en-US" altLang="zh-TW" sz="3200" dirty="0">
                <a:effectLst>
                  <a:outerShdw blurRad="38100" dist="38100" dir="2700000" algn="tl">
                    <a:srgbClr val="000000"/>
                  </a:outerShdw>
                </a:effectLst>
              </a:rPr>
              <a:t>= 1 – .</a:t>
            </a:r>
            <a:r>
              <a:rPr kumimoji="0" lang="en-US" altLang="zh-TW" sz="3200" dirty="0" smtClean="0">
                <a:effectLst>
                  <a:outerShdw blurRad="38100" dist="38100" dir="2700000" algn="tl">
                    <a:srgbClr val="000000"/>
                  </a:outerShdw>
                </a:effectLst>
              </a:rPr>
              <a:t>9949 </a:t>
            </a:r>
            <a:r>
              <a:rPr kumimoji="0" lang="en-US" altLang="zh-TW" sz="3200" dirty="0">
                <a:effectLst>
                  <a:outerShdw blurRad="38100" dist="38100" dir="2700000" algn="tl">
                    <a:srgbClr val="000000"/>
                  </a:outerShdw>
                </a:effectLst>
              </a:rPr>
              <a:t>= .</a:t>
            </a:r>
            <a:r>
              <a:rPr kumimoji="0" lang="en-US" altLang="zh-TW" sz="3200" dirty="0" smtClean="0">
                <a:effectLst>
                  <a:outerShdw blurRad="38100" dist="38100" dir="2700000" algn="tl">
                    <a:srgbClr val="000000"/>
                  </a:outerShdw>
                </a:effectLst>
              </a:rPr>
              <a:t>0051</a:t>
            </a:r>
            <a:endParaRPr kumimoji="0" lang="en-US" altLang="zh-TW" sz="3200" dirty="0">
              <a:effectLst>
                <a:outerShdw blurRad="38100" dist="38100" dir="2700000" algn="tl">
                  <a:srgbClr val="000000"/>
                </a:outerShdw>
              </a:effectLst>
            </a:endParaRPr>
          </a:p>
        </p:txBody>
      </p:sp>
    </p:spTree>
    <p:extLst>
      <p:ext uri="{BB962C8B-B14F-4D97-AF65-F5344CB8AC3E}">
        <p14:creationId xmlns:p14="http://schemas.microsoft.com/office/powerpoint/2010/main" val="301621306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2">
                                            <p:txEl>
                                              <p:pRg st="0" end="0"/>
                                            </p:txEl>
                                          </p:spTgt>
                                        </p:tgtEl>
                                        <p:attrNameLst>
                                          <p:attrName>style.visibility</p:attrName>
                                        </p:attrNameLst>
                                      </p:cBhvr>
                                      <p:to>
                                        <p:strVal val="visible"/>
                                      </p:to>
                                    </p:set>
                                    <p:animEffect transition="in" filter="wipe(left)">
                                      <p:cBhvr>
                                        <p:cTn id="7" dur="500"/>
                                        <p:tgtEl>
                                          <p:spTgt spid="16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403"/>
                                        </p:tgtEl>
                                        <p:attrNameLst>
                                          <p:attrName>style.visibility</p:attrName>
                                        </p:attrNameLst>
                                      </p:cBhvr>
                                      <p:to>
                                        <p:strVal val="visible"/>
                                      </p:to>
                                    </p:set>
                                    <p:animEffect transition="in" filter="dissolve">
                                      <p:cBhvr>
                                        <p:cTn id="12" dur="500"/>
                                        <p:tgtEl>
                                          <p:spTgt spid="164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86"/>
                                        </p:tgtEl>
                                        <p:attrNameLst>
                                          <p:attrName>style.visibility</p:attrName>
                                        </p:attrNameLst>
                                      </p:cBhvr>
                                      <p:to>
                                        <p:strVal val="visible"/>
                                      </p:to>
                                    </p:set>
                                    <p:animEffect transition="in" filter="dissolve">
                                      <p:cBhvr>
                                        <p:cTn id="17" dur="500"/>
                                        <p:tgtEl>
                                          <p:spTgt spid="1638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99"/>
                                        </p:tgtEl>
                                        <p:attrNameLst>
                                          <p:attrName>style.visibility</p:attrName>
                                        </p:attrNameLst>
                                      </p:cBhvr>
                                      <p:to>
                                        <p:strVal val="visible"/>
                                      </p:to>
                                    </p:set>
                                    <p:animEffect transition="in" filter="box(out)">
                                      <p:cBhvr>
                                        <p:cTn id="22" dur="500"/>
                                        <p:tgtEl>
                                          <p:spTgt spid="1639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404"/>
                                        </p:tgtEl>
                                        <p:attrNameLst>
                                          <p:attrName>style.visibility</p:attrName>
                                        </p:attrNameLst>
                                      </p:cBhvr>
                                      <p:to>
                                        <p:strVal val="visible"/>
                                      </p:to>
                                    </p:set>
                                    <p:animEffect transition="in" filter="box(out)">
                                      <p:cBhvr>
                                        <p:cTn id="27" dur="500"/>
                                        <p:tgtEl>
                                          <p:spTgt spid="1640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6395"/>
                                        </p:tgtEl>
                                        <p:attrNameLst>
                                          <p:attrName>style.visibility</p:attrName>
                                        </p:attrNameLst>
                                      </p:cBhvr>
                                      <p:to>
                                        <p:strVal val="visible"/>
                                      </p:to>
                                    </p:set>
                                    <p:anim calcmode="lin" valueType="num">
                                      <p:cBhvr additive="base">
                                        <p:cTn id="32" dur="500" fill="hold"/>
                                        <p:tgtEl>
                                          <p:spTgt spid="16395"/>
                                        </p:tgtEl>
                                        <p:attrNameLst>
                                          <p:attrName>ppt_x</p:attrName>
                                        </p:attrNameLst>
                                      </p:cBhvr>
                                      <p:tavLst>
                                        <p:tav tm="0">
                                          <p:val>
                                            <p:strVal val="#ppt_x"/>
                                          </p:val>
                                        </p:tav>
                                        <p:tav tm="100000">
                                          <p:val>
                                            <p:strVal val="#ppt_x"/>
                                          </p:val>
                                        </p:tav>
                                      </p:tavLst>
                                    </p:anim>
                                    <p:anim calcmode="lin" valueType="num">
                                      <p:cBhvr additive="base">
                                        <p:cTn id="33" dur="500" fill="hold"/>
                                        <p:tgtEl>
                                          <p:spTgt spid="16395"/>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16396"/>
                                        </p:tgtEl>
                                        <p:attrNameLst>
                                          <p:attrName>style.visibility</p:attrName>
                                        </p:attrNameLst>
                                      </p:cBhvr>
                                      <p:to>
                                        <p:strVal val="visible"/>
                                      </p:to>
                                    </p:set>
                                    <p:anim calcmode="lin" valueType="num">
                                      <p:cBhvr additive="base">
                                        <p:cTn id="37" dur="500" fill="hold"/>
                                        <p:tgtEl>
                                          <p:spTgt spid="16396"/>
                                        </p:tgtEl>
                                        <p:attrNameLst>
                                          <p:attrName>ppt_x</p:attrName>
                                        </p:attrNameLst>
                                      </p:cBhvr>
                                      <p:tavLst>
                                        <p:tav tm="0">
                                          <p:val>
                                            <p:strVal val="0-#ppt_w/2"/>
                                          </p:val>
                                        </p:tav>
                                        <p:tav tm="100000">
                                          <p:val>
                                            <p:strVal val="#ppt_x"/>
                                          </p:val>
                                        </p:tav>
                                      </p:tavLst>
                                    </p:anim>
                                    <p:anim calcmode="lin" valueType="num">
                                      <p:cBhvr additive="base">
                                        <p:cTn id="38" dur="500" fill="hold"/>
                                        <p:tgtEl>
                                          <p:spTgt spid="16396"/>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 presetClass="entr" presetSubtype="8" fill="hold" grpId="0" nodeType="afterEffect">
                                  <p:stCondLst>
                                    <p:cond delay="0"/>
                                  </p:stCondLst>
                                  <p:childTnLst>
                                    <p:set>
                                      <p:cBhvr>
                                        <p:cTn id="41" dur="1" fill="hold">
                                          <p:stCondLst>
                                            <p:cond delay="0"/>
                                          </p:stCondLst>
                                        </p:cTn>
                                        <p:tgtEl>
                                          <p:spTgt spid="16393"/>
                                        </p:tgtEl>
                                        <p:attrNameLst>
                                          <p:attrName>style.visibility</p:attrName>
                                        </p:attrNameLst>
                                      </p:cBhvr>
                                      <p:to>
                                        <p:strVal val="visible"/>
                                      </p:to>
                                    </p:set>
                                    <p:anim calcmode="lin" valueType="num">
                                      <p:cBhvr additive="base">
                                        <p:cTn id="42" dur="500" fill="hold"/>
                                        <p:tgtEl>
                                          <p:spTgt spid="16393"/>
                                        </p:tgtEl>
                                        <p:attrNameLst>
                                          <p:attrName>ppt_x</p:attrName>
                                        </p:attrNameLst>
                                      </p:cBhvr>
                                      <p:tavLst>
                                        <p:tav tm="0">
                                          <p:val>
                                            <p:strVal val="0-#ppt_w/2"/>
                                          </p:val>
                                        </p:tav>
                                        <p:tav tm="100000">
                                          <p:val>
                                            <p:strVal val="#ppt_x"/>
                                          </p:val>
                                        </p:tav>
                                      </p:tavLst>
                                    </p:anim>
                                    <p:anim calcmode="lin" valueType="num">
                                      <p:cBhvr additive="base">
                                        <p:cTn id="43" dur="500" fill="hold"/>
                                        <p:tgtEl>
                                          <p:spTgt spid="16393"/>
                                        </p:tgtEl>
                                        <p:attrNameLst>
                                          <p:attrName>ppt_y</p:attrName>
                                        </p:attrNameLst>
                                      </p:cBhvr>
                                      <p:tavLst>
                                        <p:tav tm="0">
                                          <p:val>
                                            <p:strVal val="#ppt_y"/>
                                          </p:val>
                                        </p:tav>
                                        <p:tav tm="100000">
                                          <p:val>
                                            <p:strVal val="#ppt_y"/>
                                          </p:val>
                                        </p:tav>
                                      </p:tavLst>
                                    </p:anim>
                                  </p:childTnLst>
                                </p:cTn>
                              </p:par>
                            </p:childTnLst>
                          </p:cTn>
                        </p:par>
                        <p:par>
                          <p:cTn id="44" fill="hold">
                            <p:stCondLst>
                              <p:cond delay="1500"/>
                            </p:stCondLst>
                            <p:childTnLst>
                              <p:par>
                                <p:cTn id="45" presetID="2" presetClass="entr" presetSubtype="1" fill="hold" grpId="0" nodeType="afterEffect">
                                  <p:stCondLst>
                                    <p:cond delay="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ppt_x"/>
                                          </p:val>
                                        </p:tav>
                                        <p:tav tm="100000">
                                          <p:val>
                                            <p:strVal val="#ppt_x"/>
                                          </p:val>
                                        </p:tav>
                                      </p:tavLst>
                                    </p:anim>
                                    <p:anim calcmode="lin" valueType="num">
                                      <p:cBhvr additive="base">
                                        <p:cTn id="48" dur="500" fill="hold"/>
                                        <p:tgtEl>
                                          <p:spTgt spid="16394"/>
                                        </p:tgtEl>
                                        <p:attrNameLst>
                                          <p:attrName>ppt_y</p:attrName>
                                        </p:attrNameLst>
                                      </p:cBhvr>
                                      <p:tavLst>
                                        <p:tav tm="0">
                                          <p:val>
                                            <p:strVal val="0-#ppt_h/2"/>
                                          </p:val>
                                        </p:tav>
                                        <p:tav tm="100000">
                                          <p:val>
                                            <p:strVal val="#ppt_y"/>
                                          </p:val>
                                        </p:tav>
                                      </p:tavLst>
                                    </p:anim>
                                  </p:childTnLst>
                                </p:cTn>
                              </p:par>
                            </p:childTnLst>
                          </p:cTn>
                        </p:par>
                        <p:par>
                          <p:cTn id="49" fill="hold">
                            <p:stCondLst>
                              <p:cond delay="2000"/>
                            </p:stCondLst>
                            <p:childTnLst>
                              <p:par>
                                <p:cTn id="50" presetID="4" presetClass="entr" presetSubtype="16" fill="hold" grpId="0" nodeType="afterEffect">
                                  <p:stCondLst>
                                    <p:cond delay="0"/>
                                  </p:stCondLst>
                                  <p:childTnLst>
                                    <p:set>
                                      <p:cBhvr>
                                        <p:cTn id="51" dur="1" fill="hold">
                                          <p:stCondLst>
                                            <p:cond delay="0"/>
                                          </p:stCondLst>
                                        </p:cTn>
                                        <p:tgtEl>
                                          <p:spTgt spid="16398"/>
                                        </p:tgtEl>
                                        <p:attrNameLst>
                                          <p:attrName>style.visibility</p:attrName>
                                        </p:attrNameLst>
                                      </p:cBhvr>
                                      <p:to>
                                        <p:strVal val="visible"/>
                                      </p:to>
                                    </p:set>
                                    <p:animEffect transition="in" filter="box(in)">
                                      <p:cBhvr>
                                        <p:cTn id="52" dur="500"/>
                                        <p:tgtEl>
                                          <p:spTgt spid="1639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6405"/>
                                        </p:tgtEl>
                                        <p:attrNameLst>
                                          <p:attrName>style.visibility</p:attrName>
                                        </p:attrNameLst>
                                      </p:cBhvr>
                                      <p:to>
                                        <p:strVal val="visible"/>
                                      </p:to>
                                    </p:set>
                                    <p:animEffect transition="in" filter="box(out)">
                                      <p:cBhvr>
                                        <p:cTn id="57" dur="500"/>
                                        <p:tgtEl>
                                          <p:spTgt spid="1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animBg="1"/>
      <p:bldP spid="16394" grpId="0" animBg="1" autoUpdateAnimBg="0"/>
      <p:bldP spid="16395" grpId="0" autoUpdateAnimBg="0"/>
      <p:bldP spid="16396" grpId="0" autoUpdateAnimBg="0"/>
      <p:bldP spid="16398" grpId="0" autoUpdateAnimBg="0"/>
      <p:bldP spid="16399" grpId="0" animBg="1" autoUpdateAnimBg="0"/>
      <p:bldP spid="16402" grpId="0" build="p" autoUpdateAnimBg="0"/>
      <p:bldP spid="16403" grpId="0"/>
      <p:bldP spid="16404" grpId="0" autoUpdateAnimBg="0"/>
      <p:bldP spid="16405"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24"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66A16F42-9FF7-47B7-9D60-223F17BA283A}" type="slidenum">
              <a:rPr kumimoji="1" lang="zh-TW" altLang="en-US">
                <a:effectLst>
                  <a:outerShdw blurRad="38100" dist="38100" dir="2700000" algn="tl">
                    <a:srgbClr val="000000"/>
                  </a:outerShdw>
                </a:effectLst>
                <a:ea typeface="華康細圓體" pitchFamily="49" charset="-120"/>
                <a:cs typeface="+mj-cs"/>
              </a:rPr>
              <a:pPr>
                <a:defRPr/>
              </a:pPr>
              <a:t>94</a:t>
            </a:fld>
            <a:endParaRPr kumimoji="1" lang="en-US" altLang="zh-TW">
              <a:effectLst>
                <a:outerShdw blurRad="38100" dist="38100" dir="2700000" algn="tl">
                  <a:srgbClr val="000000"/>
                </a:outerShdw>
              </a:effectLst>
              <a:ea typeface="華康細圓體" pitchFamily="49" charset="-120"/>
              <a:cs typeface="+mj-cs"/>
            </a:endParaRPr>
          </a:p>
        </p:txBody>
      </p:sp>
      <p:grpSp>
        <p:nvGrpSpPr>
          <p:cNvPr id="17410" name="Group 2"/>
          <p:cNvGrpSpPr>
            <a:grpSpLocks/>
          </p:cNvGrpSpPr>
          <p:nvPr/>
        </p:nvGrpSpPr>
        <p:grpSpPr bwMode="auto">
          <a:xfrm>
            <a:off x="611188" y="3573463"/>
            <a:ext cx="8137525" cy="2614612"/>
            <a:chOff x="1008" y="1605"/>
            <a:chExt cx="3792" cy="1371"/>
          </a:xfrm>
        </p:grpSpPr>
        <p:sp>
          <p:nvSpPr>
            <p:cNvPr id="17411" name="Rectangle 3"/>
            <p:cNvSpPr>
              <a:spLocks noChangeArrowheads="1"/>
            </p:cNvSpPr>
            <p:nvPr/>
          </p:nvSpPr>
          <p:spPr bwMode="auto">
            <a:xfrm>
              <a:off x="1008" y="1632"/>
              <a:ext cx="3792" cy="1344"/>
            </a:xfrm>
            <a:prstGeom prst="rect">
              <a:avLst/>
            </a:prstGeom>
            <a:solidFill>
              <a:srgbClr val="000066"/>
            </a:solidFill>
            <a:ln w="28575">
              <a:solidFill>
                <a:schemeClr val="tx1"/>
              </a:solidFill>
              <a:miter lim="800000"/>
              <a:headEnd/>
              <a:tailEnd/>
            </a:ln>
            <a:effectLst/>
          </p:spPr>
          <p:txBody>
            <a:bodyPr wrap="none" anchor="ctr"/>
            <a:lstStyle/>
            <a:p>
              <a:endParaRPr lang="zh-TW" altLang="en-US"/>
            </a:p>
          </p:txBody>
        </p:sp>
        <p:sp>
          <p:nvSpPr>
            <p:cNvPr id="17412" name="Line 4"/>
            <p:cNvSpPr>
              <a:spLocks noChangeShapeType="1"/>
            </p:cNvSpPr>
            <p:nvPr/>
          </p:nvSpPr>
          <p:spPr bwMode="auto">
            <a:xfrm>
              <a:off x="1296" y="1872"/>
              <a:ext cx="3504" cy="0"/>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17413" name="Text Box 5"/>
            <p:cNvSpPr txBox="1">
              <a:spLocks noChangeArrowheads="1"/>
            </p:cNvSpPr>
            <p:nvPr/>
          </p:nvSpPr>
          <p:spPr bwMode="auto">
            <a:xfrm>
              <a:off x="2646" y="1605"/>
              <a:ext cx="180" cy="304"/>
            </a:xfrm>
            <a:prstGeom prst="rect">
              <a:avLst/>
            </a:prstGeom>
            <a:noFill/>
            <a:ln w="28575">
              <a:noFill/>
              <a:miter lim="800000"/>
              <a:headEnd/>
              <a:tailEnd/>
            </a:ln>
            <a:effectLst/>
          </p:spPr>
          <p:txBody>
            <a:bodyPr wrap="none" anchor="ctr">
              <a:spAutoFit/>
            </a:bodyPr>
            <a:lstStyle/>
            <a:p>
              <a:pPr algn="ctr" eaLnBrk="0" hangingPunct="0"/>
              <a:r>
                <a:rPr kumimoji="0" lang="en-US" altLang="zh-TW" sz="3200" i="1">
                  <a:effectLst>
                    <a:outerShdw blurRad="38100" dist="38100" dir="2700000" algn="tl">
                      <a:srgbClr val="000000"/>
                    </a:outerShdw>
                  </a:effectLst>
                  <a:latin typeface="Times New Roman" pitchFamily="18" charset="0"/>
                </a:rPr>
                <a:t>p</a:t>
              </a:r>
            </a:p>
          </p:txBody>
        </p:sp>
        <p:sp>
          <p:nvSpPr>
            <p:cNvPr id="17414" name="Line 6"/>
            <p:cNvSpPr>
              <a:spLocks noChangeShapeType="1"/>
            </p:cNvSpPr>
            <p:nvPr/>
          </p:nvSpPr>
          <p:spPr bwMode="auto">
            <a:xfrm>
              <a:off x="1296" y="1632"/>
              <a:ext cx="0" cy="1344"/>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17415" name="Line 7"/>
            <p:cNvSpPr>
              <a:spLocks noChangeShapeType="1"/>
            </p:cNvSpPr>
            <p:nvPr/>
          </p:nvSpPr>
          <p:spPr bwMode="auto">
            <a:xfrm>
              <a:off x="1008" y="2064"/>
              <a:ext cx="3792" cy="0"/>
            </a:xfrm>
            <a:prstGeom prst="line">
              <a:avLst/>
            </a:prstGeom>
            <a:noFill/>
            <a:ln w="28575">
              <a:solidFill>
                <a:schemeClr val="tx1"/>
              </a:solidFill>
              <a:round/>
              <a:headEnd/>
              <a:tailEnd/>
            </a:ln>
            <a:effectLst>
              <a:outerShdw dist="35921" dir="2700000" algn="ctr" rotWithShape="0">
                <a:srgbClr val="000000"/>
              </a:outerShdw>
            </a:effectLst>
          </p:spPr>
          <p:txBody>
            <a:bodyPr wrap="none" anchor="ctr"/>
            <a:lstStyle/>
            <a:p>
              <a:endParaRPr lang="zh-TW" altLang="en-US"/>
            </a:p>
          </p:txBody>
        </p:sp>
        <p:sp>
          <p:nvSpPr>
            <p:cNvPr id="17416" name="Text Box 8"/>
            <p:cNvSpPr txBox="1">
              <a:spLocks noChangeArrowheads="1"/>
            </p:cNvSpPr>
            <p:nvPr/>
          </p:nvSpPr>
          <p:spPr bwMode="auto">
            <a:xfrm>
              <a:off x="1077" y="1804"/>
              <a:ext cx="159" cy="272"/>
            </a:xfrm>
            <a:prstGeom prst="rect">
              <a:avLst/>
            </a:prstGeom>
            <a:noFill/>
            <a:ln w="28575">
              <a:noFill/>
              <a:miter lim="800000"/>
              <a:headEnd/>
              <a:tailEnd/>
            </a:ln>
            <a:effectLst/>
          </p:spPr>
          <p:txBody>
            <a:bodyPr wrap="none" anchor="ctr">
              <a:spAutoFit/>
            </a:bodyPr>
            <a:lstStyle/>
            <a:p>
              <a:pPr algn="ctr" eaLnBrk="0" hangingPunct="0"/>
              <a:r>
                <a:rPr kumimoji="0" lang="en-US" altLang="zh-TW" sz="2800" i="1">
                  <a:effectLst>
                    <a:outerShdw blurRad="38100" dist="38100" dir="2700000" algn="tl">
                      <a:srgbClr val="000000"/>
                    </a:outerShdw>
                  </a:effectLst>
                  <a:latin typeface="Times New Roman" pitchFamily="18" charset="0"/>
                </a:rPr>
                <a:t>k</a:t>
              </a:r>
            </a:p>
          </p:txBody>
        </p:sp>
      </p:grpSp>
      <p:sp>
        <p:nvSpPr>
          <p:cNvPr id="17417" name="AutoShape 9"/>
          <p:cNvSpPr>
            <a:spLocks noChangeArrowheads="1"/>
          </p:cNvSpPr>
          <p:nvPr/>
        </p:nvSpPr>
        <p:spPr bwMode="auto">
          <a:xfrm>
            <a:off x="2771800" y="4086225"/>
            <a:ext cx="1093763" cy="2112963"/>
          </a:xfrm>
          <a:prstGeom prst="roundRect">
            <a:avLst>
              <a:gd name="adj" fmla="val 16667"/>
            </a:avLst>
          </a:prstGeom>
          <a:solidFill>
            <a:schemeClr val="bg2"/>
          </a:solidFill>
          <a:ln w="28575">
            <a:solidFill>
              <a:srgbClr val="CC66FF"/>
            </a:solidFill>
            <a:round/>
            <a:headEnd/>
            <a:tailEnd/>
          </a:ln>
          <a:effectLst/>
        </p:spPr>
        <p:txBody>
          <a:bodyPr wrap="none" anchor="ctr"/>
          <a:lstStyle/>
          <a:p>
            <a:pPr algn="ctr" eaLnBrk="0" hangingPunct="0"/>
            <a:endParaRPr kumimoji="0" lang="zh-TW" altLang="en-US" sz="2800">
              <a:effectLst>
                <a:outerShdw blurRad="38100" dist="38100" dir="2700000" algn="tl">
                  <a:srgbClr val="000000"/>
                </a:outerShdw>
              </a:effectLst>
              <a:latin typeface="Arial Narrow" pitchFamily="34" charset="0"/>
            </a:endParaRPr>
          </a:p>
        </p:txBody>
      </p:sp>
      <p:sp>
        <p:nvSpPr>
          <p:cNvPr id="17418" name="AutoShape 10"/>
          <p:cNvSpPr>
            <a:spLocks noChangeArrowheads="1"/>
          </p:cNvSpPr>
          <p:nvPr/>
        </p:nvSpPr>
        <p:spPr bwMode="auto">
          <a:xfrm>
            <a:off x="661988" y="5645150"/>
            <a:ext cx="3208337" cy="457200"/>
          </a:xfrm>
          <a:prstGeom prst="roundRect">
            <a:avLst>
              <a:gd name="adj" fmla="val 16667"/>
            </a:avLst>
          </a:prstGeom>
          <a:solidFill>
            <a:srgbClr val="660033"/>
          </a:solidFill>
          <a:ln w="28575">
            <a:solidFill>
              <a:schemeClr val="bg1"/>
            </a:solidFill>
            <a:round/>
            <a:headEnd/>
            <a:tailEnd/>
          </a:ln>
          <a:effectLst/>
        </p:spPr>
        <p:txBody>
          <a:bodyPr wrap="none" anchor="ctr"/>
          <a:lstStyle/>
          <a:p>
            <a:endParaRPr lang="zh-TW" altLang="en-US"/>
          </a:p>
        </p:txBody>
      </p:sp>
      <p:sp>
        <p:nvSpPr>
          <p:cNvPr id="17419" name="Text Box 11"/>
          <p:cNvSpPr txBox="1">
            <a:spLocks noChangeArrowheads="1"/>
          </p:cNvSpPr>
          <p:nvPr/>
        </p:nvSpPr>
        <p:spPr bwMode="auto">
          <a:xfrm>
            <a:off x="1147763" y="4019550"/>
            <a:ext cx="2595562" cy="519113"/>
          </a:xfrm>
          <a:prstGeom prst="rect">
            <a:avLst/>
          </a:prstGeom>
          <a:noFill/>
          <a:ln w="28575">
            <a:noFill/>
            <a:miter lim="800000"/>
            <a:headEnd/>
            <a:tailEnd/>
          </a:ln>
          <a:effectLst/>
        </p:spPr>
        <p:txBody>
          <a:bodyPr wrap="none" anchor="ctr">
            <a:spAutoFit/>
          </a:bodyPr>
          <a:lstStyle/>
          <a:p>
            <a:pPr eaLnBrk="0" hangingPunct="0"/>
            <a:r>
              <a:rPr kumimoji="0" lang="zh-TW" altLang="en-US" sz="2800">
                <a:effectLst>
                  <a:outerShdw blurRad="38100" dist="38100" dir="2700000" algn="tl">
                    <a:srgbClr val="000000"/>
                  </a:outerShdw>
                </a:effectLst>
              </a:rPr>
              <a:t>.01 ………..  .30</a:t>
            </a:r>
          </a:p>
        </p:txBody>
      </p:sp>
      <p:sp>
        <p:nvSpPr>
          <p:cNvPr id="17421" name="Text Box 13"/>
          <p:cNvSpPr txBox="1">
            <a:spLocks noChangeArrowheads="1"/>
          </p:cNvSpPr>
          <p:nvPr/>
        </p:nvSpPr>
        <p:spPr bwMode="auto">
          <a:xfrm>
            <a:off x="2699792" y="5585947"/>
            <a:ext cx="1213795" cy="523220"/>
          </a:xfrm>
          <a:prstGeom prst="rect">
            <a:avLst/>
          </a:prstGeom>
          <a:noFill/>
          <a:ln w="28575">
            <a:noFill/>
            <a:miter lim="800000"/>
            <a:headEnd/>
            <a:tailEnd/>
          </a:ln>
          <a:effectLst/>
        </p:spPr>
        <p:txBody>
          <a:bodyPr wrap="none" anchor="ctr">
            <a:spAutoFit/>
          </a:bodyPr>
          <a:lstStyle/>
          <a:p>
            <a:pPr algn="ctr" eaLnBrk="0" hangingPunct="0"/>
            <a:r>
              <a:rPr kumimoji="0" lang="zh-TW" altLang="en-US" sz="2800" b="1" dirty="0">
                <a:effectLst>
                  <a:outerShdw blurRad="38100" dist="38100" dir="2700000" algn="tl">
                    <a:srgbClr val="000000"/>
                  </a:outerShdw>
                </a:effectLst>
              </a:rPr>
              <a:t>.</a:t>
            </a:r>
            <a:r>
              <a:rPr kumimoji="0" lang="zh-TW" altLang="en-US" sz="2800" b="1" dirty="0" smtClean="0">
                <a:effectLst>
                  <a:outerShdw blurRad="38100" dist="38100" dir="2700000" algn="tl">
                    <a:srgbClr val="000000"/>
                  </a:outerShdw>
                </a:effectLst>
              </a:rPr>
              <a:t>608</a:t>
            </a:r>
            <a:r>
              <a:rPr kumimoji="0" lang="en-US" altLang="zh-TW" sz="2800" b="1" dirty="0" smtClean="0">
                <a:effectLst>
                  <a:outerShdw blurRad="38100" dist="38100" dir="2700000" algn="tl">
                    <a:srgbClr val="000000"/>
                  </a:outerShdw>
                </a:effectLst>
              </a:rPr>
              <a:t>0</a:t>
            </a:r>
            <a:endParaRPr kumimoji="0" lang="zh-TW" altLang="en-US" sz="2800" b="1" dirty="0">
              <a:effectLst>
                <a:outerShdw blurRad="38100" dist="38100" dir="2700000" algn="tl">
                  <a:srgbClr val="000000"/>
                </a:outerShdw>
              </a:effectLst>
            </a:endParaRPr>
          </a:p>
        </p:txBody>
      </p:sp>
      <p:sp>
        <p:nvSpPr>
          <p:cNvPr id="17422" name="Text Box 14"/>
          <p:cNvSpPr txBox="1">
            <a:spLocks noChangeArrowheads="1"/>
          </p:cNvSpPr>
          <p:nvPr/>
        </p:nvSpPr>
        <p:spPr bwMode="auto">
          <a:xfrm>
            <a:off x="4211638" y="4206875"/>
            <a:ext cx="4752850" cy="2317750"/>
          </a:xfrm>
          <a:prstGeom prst="rect">
            <a:avLst/>
          </a:prstGeom>
          <a:solidFill>
            <a:srgbClr val="221100"/>
          </a:solidFill>
          <a:ln w="28575">
            <a:solidFill>
              <a:schemeClr val="tx1"/>
            </a:solidFill>
            <a:miter lim="800000"/>
            <a:headEnd/>
            <a:tailEnd/>
          </a:ln>
          <a:effectLst/>
        </p:spPr>
        <p:txBody>
          <a:bodyPr wrap="square" anchor="ctr">
            <a:spAutoFit/>
          </a:bodyPr>
          <a:lstStyle/>
          <a:p>
            <a:pP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(3 </a:t>
            </a:r>
            <a:r>
              <a:rPr kumimoji="0" lang="en-US" altLang="zh-TW" sz="3600">
                <a:effectLst>
                  <a:outerShdw blurRad="38100" dist="38100" dir="2700000" algn="tl">
                    <a:srgbClr val="000000"/>
                  </a:outerShdw>
                </a:effectLst>
                <a:sym typeface="Symbol" pitchFamily="18" charset="2"/>
              </a:rPr>
              <a:t> </a:t>
            </a:r>
            <a:r>
              <a:rPr kumimoji="0" lang="en-US" altLang="zh-TW" sz="3600" i="1">
                <a:effectLst>
                  <a:outerShdw blurRad="38100" dist="38100" dir="2700000" algn="tl">
                    <a:srgbClr val="000000"/>
                  </a:outerShdw>
                </a:effectLst>
                <a:latin typeface="Times New Roman" pitchFamily="18" charset="0"/>
              </a:rPr>
              <a:t>X </a:t>
            </a:r>
            <a:r>
              <a:rPr kumimoji="0" lang="en-US" altLang="zh-TW" sz="3600">
                <a:effectLst>
                  <a:outerShdw blurRad="38100" dist="38100" dir="2700000" algn="tl">
                    <a:srgbClr val="000000"/>
                  </a:outerShdw>
                </a:effectLst>
                <a:sym typeface="Symbol" pitchFamily="18" charset="2"/>
              </a:rPr>
              <a:t></a:t>
            </a:r>
            <a:r>
              <a:rPr kumimoji="0" lang="en-US" altLang="zh-TW" sz="3600">
                <a:effectLst>
                  <a:outerShdw blurRad="38100" dist="38100" dir="2700000" algn="tl">
                    <a:srgbClr val="000000"/>
                  </a:outerShdw>
                </a:effectLst>
              </a:rPr>
              <a:t> 6)=</a:t>
            </a:r>
          </a:p>
          <a:p>
            <a:pPr eaLnBrk="0" hangingPunct="0"/>
            <a:endParaRPr kumimoji="0" lang="en-US" altLang="zh-TW" sz="3600">
              <a:effectLst>
                <a:outerShdw blurRad="38100" dist="38100" dir="2700000" algn="tl">
                  <a:srgbClr val="000000"/>
                </a:outerShdw>
              </a:effectLst>
            </a:endParaRPr>
          </a:p>
          <a:p>
            <a:pPr eaLnBrk="0" hangingPunct="0"/>
            <a:endParaRPr kumimoji="0" lang="en-US" altLang="zh-TW" sz="3600">
              <a:effectLst>
                <a:outerShdw blurRad="38100" dist="38100" dir="2700000" algn="tl">
                  <a:srgbClr val="000000"/>
                </a:outerShdw>
              </a:effectLst>
            </a:endParaRPr>
          </a:p>
          <a:p>
            <a:pPr eaLnBrk="0" hangingPunct="0"/>
            <a:endParaRPr kumimoji="0" lang="en-US" altLang="zh-TW" sz="3600">
              <a:effectLst>
                <a:outerShdw blurRad="38100" dist="38100" dir="2700000" algn="tl">
                  <a:srgbClr val="000000"/>
                </a:outerShdw>
              </a:effectLst>
            </a:endParaRPr>
          </a:p>
        </p:txBody>
      </p:sp>
      <p:sp>
        <p:nvSpPr>
          <p:cNvPr id="17423" name="AutoShape 15"/>
          <p:cNvSpPr>
            <a:spLocks noChangeArrowheads="1"/>
          </p:cNvSpPr>
          <p:nvPr/>
        </p:nvSpPr>
        <p:spPr bwMode="auto">
          <a:xfrm>
            <a:off x="687388" y="4857750"/>
            <a:ext cx="3182937" cy="533400"/>
          </a:xfrm>
          <a:prstGeom prst="roundRect">
            <a:avLst>
              <a:gd name="adj" fmla="val 16667"/>
            </a:avLst>
          </a:prstGeom>
          <a:solidFill>
            <a:srgbClr val="660033"/>
          </a:solidFill>
          <a:ln w="28575">
            <a:solidFill>
              <a:schemeClr val="bg1"/>
            </a:solidFill>
            <a:round/>
            <a:headEnd/>
            <a:tailEnd/>
          </a:ln>
          <a:effectLst/>
        </p:spPr>
        <p:txBody>
          <a:bodyPr wrap="none" anchor="ctr"/>
          <a:lstStyle/>
          <a:p>
            <a:endParaRPr lang="zh-TW" altLang="en-US"/>
          </a:p>
        </p:txBody>
      </p:sp>
      <p:sp>
        <p:nvSpPr>
          <p:cNvPr id="17424" name="Text Box 16"/>
          <p:cNvSpPr txBox="1">
            <a:spLocks noChangeArrowheads="1"/>
          </p:cNvSpPr>
          <p:nvPr/>
        </p:nvSpPr>
        <p:spPr bwMode="auto">
          <a:xfrm>
            <a:off x="671513" y="4403725"/>
            <a:ext cx="377825" cy="1800225"/>
          </a:xfrm>
          <a:prstGeom prst="rect">
            <a:avLst/>
          </a:prstGeom>
          <a:noFill/>
          <a:ln w="28575">
            <a:noFill/>
            <a:miter lim="800000"/>
            <a:headEnd/>
            <a:tailEnd/>
          </a:ln>
          <a:effectLst/>
        </p:spPr>
        <p:txBody>
          <a:bodyPr wrap="none" anchor="ctr">
            <a:spAutoFit/>
          </a:bodyPr>
          <a:lstStyle/>
          <a:p>
            <a:pPr algn="ctr" eaLnBrk="0" hangingPunct="0"/>
            <a:r>
              <a:rPr kumimoji="0" lang="zh-TW" altLang="en-US" sz="2800">
                <a:effectLst>
                  <a:outerShdw blurRad="38100" dist="38100" dir="2700000" algn="tl">
                    <a:srgbClr val="000000"/>
                  </a:outerShdw>
                </a:effectLst>
              </a:rPr>
              <a:t>0</a:t>
            </a:r>
          </a:p>
          <a:p>
            <a:pPr algn="ctr" eaLnBrk="0" hangingPunct="0"/>
            <a:r>
              <a:rPr kumimoji="0" lang="zh-TW" altLang="en-US" sz="2800">
                <a:effectLst>
                  <a:outerShdw blurRad="38100" dist="38100" dir="2700000" algn="tl">
                    <a:srgbClr val="000000"/>
                  </a:outerShdw>
                </a:effectLst>
              </a:rPr>
              <a:t>2</a:t>
            </a:r>
          </a:p>
          <a:p>
            <a:pPr algn="ctr" eaLnBrk="0" hangingPunct="0"/>
            <a:r>
              <a:rPr kumimoji="0" lang="zh-TW" altLang="en-US" sz="2800">
                <a:effectLst>
                  <a:outerShdw blurRad="38100" dist="38100" dir="2700000" algn="tl">
                    <a:srgbClr val="000000"/>
                  </a:outerShdw>
                </a:effectLst>
              </a:rPr>
              <a:t>.</a:t>
            </a:r>
          </a:p>
          <a:p>
            <a:pPr algn="ctr" eaLnBrk="0" hangingPunct="0"/>
            <a:r>
              <a:rPr kumimoji="0" lang="zh-TW" altLang="en-US" sz="2800">
                <a:effectLst>
                  <a:outerShdw blurRad="38100" dist="38100" dir="2700000" algn="tl">
                    <a:srgbClr val="000000"/>
                  </a:outerShdw>
                </a:effectLst>
              </a:rPr>
              <a:t>6</a:t>
            </a:r>
          </a:p>
        </p:txBody>
      </p:sp>
      <p:sp>
        <p:nvSpPr>
          <p:cNvPr id="17425" name="Text Box 17"/>
          <p:cNvSpPr txBox="1">
            <a:spLocks noChangeArrowheads="1"/>
          </p:cNvSpPr>
          <p:nvPr/>
        </p:nvSpPr>
        <p:spPr bwMode="auto">
          <a:xfrm>
            <a:off x="2699792" y="4866809"/>
            <a:ext cx="1213794" cy="523220"/>
          </a:xfrm>
          <a:prstGeom prst="rect">
            <a:avLst/>
          </a:prstGeom>
          <a:noFill/>
          <a:ln w="28575">
            <a:noFill/>
            <a:miter lim="800000"/>
            <a:headEnd/>
            <a:tailEnd/>
          </a:ln>
          <a:effectLst/>
        </p:spPr>
        <p:txBody>
          <a:bodyPr wrap="none" anchor="ctr">
            <a:spAutoFit/>
          </a:bodyPr>
          <a:lstStyle/>
          <a:p>
            <a:pPr eaLnBrk="0" hangingPunct="0"/>
            <a:r>
              <a:rPr kumimoji="0" lang="zh-TW" altLang="en-US" sz="2800" b="1" dirty="0">
                <a:effectLst>
                  <a:outerShdw blurRad="38100" dist="38100" dir="2700000" algn="tl">
                    <a:srgbClr val="000000"/>
                  </a:outerShdw>
                </a:effectLst>
              </a:rPr>
              <a:t>.</a:t>
            </a:r>
            <a:r>
              <a:rPr kumimoji="0" lang="zh-TW" altLang="en-US" sz="2800" b="1" dirty="0" smtClean="0">
                <a:effectLst>
                  <a:outerShdw blurRad="38100" dist="38100" dir="2700000" algn="tl">
                    <a:srgbClr val="000000"/>
                  </a:outerShdw>
                </a:effectLst>
              </a:rPr>
              <a:t>035</a:t>
            </a:r>
            <a:r>
              <a:rPr kumimoji="0" lang="en-US" altLang="zh-TW" sz="2800" b="1" dirty="0" smtClean="0">
                <a:effectLst>
                  <a:outerShdw blurRad="38100" dist="38100" dir="2700000" algn="tl">
                    <a:srgbClr val="000000"/>
                  </a:outerShdw>
                </a:effectLst>
              </a:rPr>
              <a:t>5</a:t>
            </a:r>
            <a:endParaRPr kumimoji="0" lang="zh-TW" altLang="en-US" sz="2800" b="1" dirty="0">
              <a:effectLst>
                <a:outerShdw blurRad="38100" dist="38100" dir="2700000" algn="tl">
                  <a:srgbClr val="000000"/>
                </a:outerShdw>
              </a:effectLst>
            </a:endParaRPr>
          </a:p>
        </p:txBody>
      </p:sp>
      <p:sp>
        <p:nvSpPr>
          <p:cNvPr id="17426" name="Rectangle 18"/>
          <p:cNvSpPr>
            <a:spLocks noGrp="1" noChangeArrowheads="1"/>
          </p:cNvSpPr>
          <p:nvPr>
            <p:ph type="title"/>
          </p:nvPr>
        </p:nvSpPr>
        <p:spPr>
          <a:xfrm>
            <a:off x="395288" y="260648"/>
            <a:ext cx="8462962"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 2</a:t>
            </a:r>
          </a:p>
        </p:txBody>
      </p:sp>
      <p:sp>
        <p:nvSpPr>
          <p:cNvPr id="17427" name="Rectangle 19"/>
          <p:cNvSpPr>
            <a:spLocks noGrp="1" noChangeArrowheads="1"/>
          </p:cNvSpPr>
          <p:nvPr>
            <p:ph type="body" idx="1"/>
          </p:nvPr>
        </p:nvSpPr>
        <p:spPr>
          <a:xfrm>
            <a:off x="323850" y="1447800"/>
            <a:ext cx="8624888" cy="2286000"/>
          </a:xfrm>
        </p:spPr>
        <p:txBody>
          <a:bodyPr/>
          <a:lstStyle/>
          <a:p>
            <a:pPr>
              <a:buFont typeface="Wingdings" pitchFamily="2" charset="2"/>
              <a:buNone/>
            </a:pPr>
            <a:r>
              <a:rPr lang="en-US" altLang="zh-TW"/>
              <a:t>What is the probability that </a:t>
            </a:r>
            <a:r>
              <a:rPr lang="en-US" altLang="zh-TW" b="1">
                <a:solidFill>
                  <a:schemeClr val="folHlink"/>
                </a:solidFill>
              </a:rPr>
              <a:t>at least 3 but not more than 6</a:t>
            </a:r>
            <a:r>
              <a:rPr lang="en-US" altLang="zh-TW"/>
              <a:t> customers used a credit card? </a:t>
            </a:r>
          </a:p>
        </p:txBody>
      </p:sp>
      <p:sp>
        <p:nvSpPr>
          <p:cNvPr id="17428" name="Text Box 20"/>
          <p:cNvSpPr txBox="1">
            <a:spLocks noChangeArrowheads="1"/>
          </p:cNvSpPr>
          <p:nvPr/>
        </p:nvSpPr>
        <p:spPr bwMode="auto">
          <a:xfrm>
            <a:off x="4211638" y="4797425"/>
            <a:ext cx="4681537" cy="641350"/>
          </a:xfrm>
          <a:prstGeom prst="rect">
            <a:avLst/>
          </a:prstGeom>
          <a:noFill/>
          <a:ln w="28575">
            <a:noFill/>
            <a:miter lim="800000"/>
            <a:headEnd/>
            <a:tailEnd/>
          </a:ln>
          <a:effectLst/>
        </p:spPr>
        <p:txBody>
          <a:bodyPr anchor="ctr">
            <a:spAutoFit/>
          </a:bodyPr>
          <a:lstStyle/>
          <a:p>
            <a:pPr eaLnBrk="0" hangingPunct="0"/>
            <a:r>
              <a:rPr kumimoji="0" lang="en-US" altLang="zh-TW" sz="3600" i="1">
                <a:effectLst>
                  <a:outerShdw blurRad="38100" dist="38100" dir="2700000" algn="tl">
                    <a:srgbClr val="000000"/>
                  </a:outerShdw>
                </a:effectLst>
                <a:latin typeface="Times New Roman" pitchFamily="18" charset="0"/>
              </a:rPr>
              <a:t>P</a:t>
            </a:r>
            <a:r>
              <a:rPr kumimoji="0" lang="en-US" altLang="zh-TW" sz="3600">
                <a:effectLst>
                  <a:outerShdw blurRad="38100" dist="38100" dir="2700000" algn="tl">
                    <a:srgbClr val="000000"/>
                  </a:outerShdw>
                </a:effectLst>
              </a:rPr>
              <a:t>(</a:t>
            </a:r>
            <a:r>
              <a:rPr kumimoji="0" lang="en-US" altLang="zh-TW" sz="3600" i="1">
                <a:effectLst>
                  <a:outerShdw blurRad="38100" dist="38100" dir="2700000" algn="tl">
                    <a:srgbClr val="000000"/>
                  </a:outerShdw>
                </a:effectLst>
                <a:latin typeface="Times New Roman" pitchFamily="18" charset="0"/>
              </a:rPr>
              <a:t>X</a:t>
            </a:r>
            <a:r>
              <a:rPr kumimoji="0" lang="en-US" altLang="zh-TW" sz="3600">
                <a:effectLst>
                  <a:outerShdw blurRad="38100" dist="38100" dir="2700000" algn="tl">
                    <a:srgbClr val="000000"/>
                  </a:outerShdw>
                </a:effectLst>
              </a:rPr>
              <a:t>=3 or 4 or 5 or 6)</a:t>
            </a:r>
          </a:p>
        </p:txBody>
      </p:sp>
      <p:sp>
        <p:nvSpPr>
          <p:cNvPr id="17429" name="Text Box 21"/>
          <p:cNvSpPr txBox="1">
            <a:spLocks noChangeArrowheads="1"/>
          </p:cNvSpPr>
          <p:nvPr/>
        </p:nvSpPr>
        <p:spPr bwMode="auto">
          <a:xfrm>
            <a:off x="4211638" y="5373688"/>
            <a:ext cx="4681537" cy="641350"/>
          </a:xfrm>
          <a:prstGeom prst="rect">
            <a:avLst/>
          </a:prstGeom>
          <a:noFill/>
          <a:ln w="28575">
            <a:noFill/>
            <a:miter lim="800000"/>
            <a:headEnd/>
            <a:tailEnd/>
          </a:ln>
          <a:effectLst/>
        </p:spPr>
        <p:txBody>
          <a:bodyPr anchor="ctr">
            <a:spAutoFit/>
          </a:bodyPr>
          <a:lstStyle/>
          <a:p>
            <a:pPr eaLnBrk="0" hangingPunct="0"/>
            <a:r>
              <a:rPr kumimoji="0" lang="en-US" altLang="zh-TW" sz="3600" dirty="0">
                <a:effectLst>
                  <a:outerShdw blurRad="38100" dist="38100" dir="2700000" algn="tl">
                    <a:srgbClr val="000000"/>
                  </a:outerShdw>
                </a:effectLst>
              </a:rPr>
              <a:t>=</a:t>
            </a:r>
            <a:r>
              <a:rPr kumimoji="0" lang="en-US" altLang="zh-TW" sz="3600" i="1" dirty="0">
                <a:effectLst>
                  <a:outerShdw blurRad="38100" dist="38100" dir="2700000" algn="tl">
                    <a:srgbClr val="000000"/>
                  </a:outerShdw>
                </a:effectLst>
                <a:latin typeface="Times New Roman" pitchFamily="18" charset="0"/>
              </a:rPr>
              <a:t>P</a:t>
            </a:r>
            <a:r>
              <a:rPr kumimoji="0" lang="en-US" altLang="zh-TW" sz="3600" dirty="0">
                <a:effectLst>
                  <a:outerShdw blurRad="38100" dist="38100" dir="2700000" algn="tl">
                    <a:srgbClr val="000000"/>
                  </a:outerShdw>
                </a:effectLst>
              </a:rPr>
              <a:t>(</a:t>
            </a:r>
            <a:r>
              <a:rPr kumimoji="0" lang="en-US" altLang="zh-TW" sz="3600" i="1" dirty="0">
                <a:effectLst>
                  <a:outerShdw blurRad="38100" dist="38100" dir="2700000" algn="tl">
                    <a:srgbClr val="000000"/>
                  </a:outerShdw>
                </a:effectLst>
                <a:latin typeface="Times New Roman" pitchFamily="18" charset="0"/>
              </a:rPr>
              <a:t>X </a:t>
            </a:r>
            <a:r>
              <a:rPr kumimoji="0" lang="en-US" altLang="zh-TW" sz="3600" dirty="0">
                <a:effectLst>
                  <a:outerShdw blurRad="38100" dist="38100" dir="2700000" algn="tl">
                    <a:srgbClr val="000000"/>
                  </a:outerShdw>
                </a:effectLst>
                <a:sym typeface="Symbol" pitchFamily="18" charset="2"/>
              </a:rPr>
              <a:t> </a:t>
            </a:r>
            <a:r>
              <a:rPr kumimoji="0" lang="en-US" altLang="zh-TW" sz="3600" dirty="0">
                <a:effectLst>
                  <a:outerShdw blurRad="38100" dist="38100" dir="2700000" algn="tl">
                    <a:srgbClr val="000000"/>
                  </a:outerShdw>
                </a:effectLst>
              </a:rPr>
              <a:t>6) </a:t>
            </a:r>
            <a:r>
              <a:rPr kumimoji="0" lang="en-US" altLang="zh-TW" sz="3600" dirty="0">
                <a:effectLst>
                  <a:outerShdw blurRad="38100" dist="38100" dir="2700000" algn="tl">
                    <a:srgbClr val="000000"/>
                  </a:outerShdw>
                </a:effectLst>
                <a:latin typeface="Symbol" pitchFamily="18" charset="2"/>
              </a:rPr>
              <a:t>- </a:t>
            </a:r>
            <a:r>
              <a:rPr kumimoji="0" lang="en-US" altLang="zh-TW" sz="3600" i="1" dirty="0">
                <a:effectLst>
                  <a:outerShdw blurRad="38100" dist="38100" dir="2700000" algn="tl">
                    <a:srgbClr val="000000"/>
                  </a:outerShdw>
                </a:effectLst>
                <a:latin typeface="Times New Roman" pitchFamily="18" charset="0"/>
              </a:rPr>
              <a:t>P</a:t>
            </a:r>
            <a:r>
              <a:rPr kumimoji="0" lang="en-US" altLang="zh-TW" sz="3600" dirty="0">
                <a:effectLst>
                  <a:outerShdw blurRad="38100" dist="38100" dir="2700000" algn="tl">
                    <a:srgbClr val="000000"/>
                  </a:outerShdw>
                </a:effectLst>
              </a:rPr>
              <a:t>(</a:t>
            </a:r>
            <a:r>
              <a:rPr kumimoji="0" lang="en-US" altLang="zh-TW" sz="3600" i="1" dirty="0">
                <a:effectLst>
                  <a:outerShdw blurRad="38100" dist="38100" dir="2700000" algn="tl">
                    <a:srgbClr val="000000"/>
                  </a:outerShdw>
                </a:effectLst>
                <a:latin typeface="Times New Roman" pitchFamily="18" charset="0"/>
              </a:rPr>
              <a:t>X </a:t>
            </a:r>
            <a:r>
              <a:rPr kumimoji="0" lang="en-US" altLang="zh-TW" sz="3600" dirty="0">
                <a:effectLst>
                  <a:outerShdw blurRad="38100" dist="38100" dir="2700000" algn="tl">
                    <a:srgbClr val="000000"/>
                  </a:outerShdw>
                </a:effectLst>
                <a:sym typeface="Symbol" pitchFamily="18" charset="2"/>
              </a:rPr>
              <a:t></a:t>
            </a:r>
            <a:r>
              <a:rPr kumimoji="0" lang="en-US" altLang="zh-TW" sz="3600" dirty="0">
                <a:effectLst>
                  <a:outerShdw blurRad="38100" dist="38100" dir="2700000" algn="tl">
                    <a:srgbClr val="000000"/>
                  </a:outerShdw>
                </a:effectLst>
              </a:rPr>
              <a:t> 2)</a:t>
            </a:r>
          </a:p>
        </p:txBody>
      </p:sp>
      <p:sp>
        <p:nvSpPr>
          <p:cNvPr id="17430" name="Text Box 22"/>
          <p:cNvSpPr txBox="1">
            <a:spLocks noChangeArrowheads="1"/>
          </p:cNvSpPr>
          <p:nvPr/>
        </p:nvSpPr>
        <p:spPr bwMode="auto">
          <a:xfrm>
            <a:off x="4211638" y="5874435"/>
            <a:ext cx="4824858" cy="646331"/>
          </a:xfrm>
          <a:prstGeom prst="rect">
            <a:avLst/>
          </a:prstGeom>
          <a:noFill/>
          <a:ln w="28575">
            <a:noFill/>
            <a:miter lim="800000"/>
            <a:headEnd/>
            <a:tailEnd/>
          </a:ln>
          <a:effectLst/>
        </p:spPr>
        <p:txBody>
          <a:bodyPr wrap="square" anchor="ctr">
            <a:spAutoFit/>
          </a:bodyPr>
          <a:lstStyle/>
          <a:p>
            <a:pPr eaLnBrk="0" hangingPunct="0"/>
            <a:r>
              <a:rPr kumimoji="0" lang="en-US" altLang="zh-TW" sz="3600" dirty="0">
                <a:effectLst>
                  <a:outerShdw blurRad="38100" dist="38100" dir="2700000" algn="tl">
                    <a:srgbClr val="000000"/>
                  </a:outerShdw>
                </a:effectLst>
              </a:rPr>
              <a:t>=.608 </a:t>
            </a:r>
            <a:r>
              <a:rPr kumimoji="0" lang="en-US" altLang="zh-TW" sz="3600" dirty="0" smtClean="0">
                <a:effectLst>
                  <a:outerShdw blurRad="38100" dist="38100" dir="2700000" algn="tl">
                    <a:srgbClr val="000000"/>
                  </a:outerShdw>
                </a:effectLst>
                <a:latin typeface="Symbol" pitchFamily="18" charset="2"/>
              </a:rPr>
              <a:t>-</a:t>
            </a:r>
            <a:r>
              <a:rPr kumimoji="0" lang="en-US" altLang="zh-TW" sz="3600" dirty="0" smtClean="0">
                <a:effectLst>
                  <a:outerShdw blurRad="38100" dist="38100" dir="2700000" algn="tl">
                    <a:srgbClr val="000000"/>
                  </a:outerShdw>
                </a:effectLst>
              </a:rPr>
              <a:t>.0355 </a:t>
            </a:r>
            <a:r>
              <a:rPr kumimoji="0" lang="en-US" altLang="zh-TW" sz="3600" dirty="0">
                <a:effectLst>
                  <a:outerShdw blurRad="38100" dist="38100" dir="2700000" algn="tl">
                    <a:srgbClr val="000000"/>
                  </a:outerShdw>
                </a:effectLst>
              </a:rPr>
              <a:t>= .</a:t>
            </a:r>
            <a:r>
              <a:rPr kumimoji="0" lang="en-US" altLang="zh-TW" sz="3600" dirty="0" smtClean="0">
                <a:effectLst>
                  <a:outerShdw blurRad="38100" dist="38100" dir="2700000" algn="tl">
                    <a:srgbClr val="000000"/>
                  </a:outerShdw>
                </a:effectLst>
              </a:rPr>
              <a:t>5725</a:t>
            </a:r>
            <a:endParaRPr kumimoji="0" lang="en-US" altLang="zh-TW" sz="3600" dirty="0">
              <a:effectLst>
                <a:outerShdw blurRad="38100" dist="38100" dir="2700000" algn="tl">
                  <a:srgbClr val="000000"/>
                </a:outerShdw>
              </a:effectLst>
            </a:endParaRPr>
          </a:p>
        </p:txBody>
      </p:sp>
    </p:spTree>
    <p:extLst>
      <p:ext uri="{BB962C8B-B14F-4D97-AF65-F5344CB8AC3E}">
        <p14:creationId xmlns:p14="http://schemas.microsoft.com/office/powerpoint/2010/main" val="21112633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Effect transition="in" filter="box(out)">
                                      <p:cBhvr>
                                        <p:cTn id="11" dur="500"/>
                                        <p:tgtEl>
                                          <p:spTgt spid="1742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7428"/>
                                        </p:tgtEl>
                                        <p:attrNameLst>
                                          <p:attrName>style.visibility</p:attrName>
                                        </p:attrNameLst>
                                      </p:cBhvr>
                                      <p:to>
                                        <p:strVal val="visible"/>
                                      </p:to>
                                    </p:set>
                                    <p:animEffect transition="in" filter="box(out)">
                                      <p:cBhvr>
                                        <p:cTn id="16" dur="500"/>
                                        <p:tgtEl>
                                          <p:spTgt spid="17428"/>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7419"/>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174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429"/>
                                        </p:tgtEl>
                                        <p:attrNameLst>
                                          <p:attrName>style.visibility</p:attrName>
                                        </p:attrNameLst>
                                      </p:cBhvr>
                                      <p:to>
                                        <p:strVal val="visible"/>
                                      </p:to>
                                    </p:set>
                                    <p:animEffect transition="in" filter="box(out)">
                                      <p:cBhvr>
                                        <p:cTn id="27" dur="500"/>
                                        <p:tgtEl>
                                          <p:spTgt spid="17429"/>
                                        </p:tgtEl>
                                      </p:cBhvr>
                                    </p:animEffect>
                                  </p:childTnLst>
                                </p:cTn>
                              </p:par>
                            </p:childTnLst>
                          </p:cTn>
                        </p:par>
                        <p:par>
                          <p:cTn id="28" fill="hold">
                            <p:stCondLst>
                              <p:cond delay="500"/>
                            </p:stCondLst>
                            <p:childTnLst>
                              <p:par>
                                <p:cTn id="29" presetID="2" presetClass="entr" presetSubtype="1" fill="hold" grpId="0" nodeType="afterEffect">
                                  <p:stCondLst>
                                    <p:cond delay="0"/>
                                  </p:stCondLst>
                                  <p:childTnLst>
                                    <p:set>
                                      <p:cBhvr>
                                        <p:cTn id="30" dur="1" fill="hold">
                                          <p:stCondLst>
                                            <p:cond delay="0"/>
                                          </p:stCondLst>
                                        </p:cTn>
                                        <p:tgtEl>
                                          <p:spTgt spid="17417"/>
                                        </p:tgtEl>
                                        <p:attrNameLst>
                                          <p:attrName>style.visibility</p:attrName>
                                        </p:attrNameLst>
                                      </p:cBhvr>
                                      <p:to>
                                        <p:strVal val="visible"/>
                                      </p:to>
                                    </p:set>
                                    <p:anim calcmode="lin" valueType="num">
                                      <p:cBhvr additive="base">
                                        <p:cTn id="31" dur="500" fill="hold"/>
                                        <p:tgtEl>
                                          <p:spTgt spid="17417"/>
                                        </p:tgtEl>
                                        <p:attrNameLst>
                                          <p:attrName>ppt_x</p:attrName>
                                        </p:attrNameLst>
                                      </p:cBhvr>
                                      <p:tavLst>
                                        <p:tav tm="0">
                                          <p:val>
                                            <p:strVal val="#ppt_x"/>
                                          </p:val>
                                        </p:tav>
                                        <p:tav tm="100000">
                                          <p:val>
                                            <p:strVal val="#ppt_x"/>
                                          </p:val>
                                        </p:tav>
                                      </p:tavLst>
                                    </p:anim>
                                    <p:anim calcmode="lin" valueType="num">
                                      <p:cBhvr additive="base">
                                        <p:cTn id="32" dur="500" fill="hold"/>
                                        <p:tgtEl>
                                          <p:spTgt spid="17417"/>
                                        </p:tgtEl>
                                        <p:attrNameLst>
                                          <p:attrName>ppt_y</p:attrName>
                                        </p:attrNameLst>
                                      </p:cBhvr>
                                      <p:tavLst>
                                        <p:tav tm="0">
                                          <p:val>
                                            <p:strVal val="0-#ppt_h/2"/>
                                          </p:val>
                                        </p:tav>
                                        <p:tav tm="100000">
                                          <p:val>
                                            <p:strVal val="#ppt_y"/>
                                          </p:val>
                                        </p:tav>
                                      </p:tavLst>
                                    </p:anim>
                                  </p:childTnLst>
                                </p:cTn>
                              </p:par>
                            </p:childTnLst>
                          </p:cTn>
                        </p:par>
                        <p:par>
                          <p:cTn id="33" fill="hold">
                            <p:stCondLst>
                              <p:cond delay="1000"/>
                            </p:stCondLst>
                            <p:childTnLst>
                              <p:par>
                                <p:cTn id="34" presetID="2" presetClass="entr" presetSubtype="8" fill="hold" grpId="0" nodeType="afterEffect">
                                  <p:stCondLst>
                                    <p:cond delay="0"/>
                                  </p:stCondLst>
                                  <p:childTnLst>
                                    <p:set>
                                      <p:cBhvr>
                                        <p:cTn id="35" dur="1" fill="hold">
                                          <p:stCondLst>
                                            <p:cond delay="0"/>
                                          </p:stCondLst>
                                        </p:cTn>
                                        <p:tgtEl>
                                          <p:spTgt spid="17418"/>
                                        </p:tgtEl>
                                        <p:attrNameLst>
                                          <p:attrName>style.visibility</p:attrName>
                                        </p:attrNameLst>
                                      </p:cBhvr>
                                      <p:to>
                                        <p:strVal val="visible"/>
                                      </p:to>
                                    </p:set>
                                    <p:anim calcmode="lin" valueType="num">
                                      <p:cBhvr additive="base">
                                        <p:cTn id="36" dur="500" fill="hold"/>
                                        <p:tgtEl>
                                          <p:spTgt spid="17418"/>
                                        </p:tgtEl>
                                        <p:attrNameLst>
                                          <p:attrName>ppt_x</p:attrName>
                                        </p:attrNameLst>
                                      </p:cBhvr>
                                      <p:tavLst>
                                        <p:tav tm="0">
                                          <p:val>
                                            <p:strVal val="0-#ppt_w/2"/>
                                          </p:val>
                                        </p:tav>
                                        <p:tav tm="100000">
                                          <p:val>
                                            <p:strVal val="#ppt_x"/>
                                          </p:val>
                                        </p:tav>
                                      </p:tavLst>
                                    </p:anim>
                                    <p:anim calcmode="lin" valueType="num">
                                      <p:cBhvr additive="base">
                                        <p:cTn id="37" dur="500" fill="hold"/>
                                        <p:tgtEl>
                                          <p:spTgt spid="17418"/>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2" presetClass="entr" presetSubtype="8" fill="hold" grpId="0" nodeType="afterEffect">
                                  <p:stCondLst>
                                    <p:cond delay="0"/>
                                  </p:stCondLst>
                                  <p:childTnLst>
                                    <p:set>
                                      <p:cBhvr>
                                        <p:cTn id="40" dur="1" fill="hold">
                                          <p:stCondLst>
                                            <p:cond delay="0"/>
                                          </p:stCondLst>
                                        </p:cTn>
                                        <p:tgtEl>
                                          <p:spTgt spid="17423"/>
                                        </p:tgtEl>
                                        <p:attrNameLst>
                                          <p:attrName>style.visibility</p:attrName>
                                        </p:attrNameLst>
                                      </p:cBhvr>
                                      <p:to>
                                        <p:strVal val="visible"/>
                                      </p:to>
                                    </p:set>
                                    <p:anim calcmode="lin" valueType="num">
                                      <p:cBhvr additive="base">
                                        <p:cTn id="41" dur="500" fill="hold"/>
                                        <p:tgtEl>
                                          <p:spTgt spid="17423"/>
                                        </p:tgtEl>
                                        <p:attrNameLst>
                                          <p:attrName>ppt_x</p:attrName>
                                        </p:attrNameLst>
                                      </p:cBhvr>
                                      <p:tavLst>
                                        <p:tav tm="0">
                                          <p:val>
                                            <p:strVal val="0-#ppt_w/2"/>
                                          </p:val>
                                        </p:tav>
                                        <p:tav tm="100000">
                                          <p:val>
                                            <p:strVal val="#ppt_x"/>
                                          </p:val>
                                        </p:tav>
                                      </p:tavLst>
                                    </p:anim>
                                    <p:anim calcmode="lin" valueType="num">
                                      <p:cBhvr additive="base">
                                        <p:cTn id="42" dur="500" fill="hold"/>
                                        <p:tgtEl>
                                          <p:spTgt spid="1742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4" presetClass="entr" presetSubtype="16" fill="hold" grpId="0" nodeType="afterEffect">
                                  <p:stCondLst>
                                    <p:cond delay="0"/>
                                  </p:stCondLst>
                                  <p:childTnLst>
                                    <p:set>
                                      <p:cBhvr>
                                        <p:cTn id="45" dur="1" fill="hold">
                                          <p:stCondLst>
                                            <p:cond delay="0"/>
                                          </p:stCondLst>
                                        </p:cTn>
                                        <p:tgtEl>
                                          <p:spTgt spid="17421"/>
                                        </p:tgtEl>
                                        <p:attrNameLst>
                                          <p:attrName>style.visibility</p:attrName>
                                        </p:attrNameLst>
                                      </p:cBhvr>
                                      <p:to>
                                        <p:strVal val="visible"/>
                                      </p:to>
                                    </p:set>
                                    <p:animEffect transition="in" filter="box(in)">
                                      <p:cBhvr>
                                        <p:cTn id="46" dur="500"/>
                                        <p:tgtEl>
                                          <p:spTgt spid="17421"/>
                                        </p:tgtEl>
                                      </p:cBhvr>
                                    </p:animEffect>
                                  </p:childTnLst>
                                </p:cTn>
                              </p:par>
                            </p:childTnLst>
                          </p:cTn>
                        </p:par>
                        <p:par>
                          <p:cTn id="47" fill="hold">
                            <p:stCondLst>
                              <p:cond delay="2500"/>
                            </p:stCondLst>
                            <p:childTnLst>
                              <p:par>
                                <p:cTn id="48" presetID="4" presetClass="entr" presetSubtype="16" fill="hold" grpId="0" nodeType="afterEffect">
                                  <p:stCondLst>
                                    <p:cond delay="0"/>
                                  </p:stCondLst>
                                  <p:childTnLst>
                                    <p:set>
                                      <p:cBhvr>
                                        <p:cTn id="49" dur="1" fill="hold">
                                          <p:stCondLst>
                                            <p:cond delay="0"/>
                                          </p:stCondLst>
                                        </p:cTn>
                                        <p:tgtEl>
                                          <p:spTgt spid="17425"/>
                                        </p:tgtEl>
                                        <p:attrNameLst>
                                          <p:attrName>style.visibility</p:attrName>
                                        </p:attrNameLst>
                                      </p:cBhvr>
                                      <p:to>
                                        <p:strVal val="visible"/>
                                      </p:to>
                                    </p:set>
                                    <p:animEffect transition="in" filter="box(in)">
                                      <p:cBhvr>
                                        <p:cTn id="50" dur="500"/>
                                        <p:tgtEl>
                                          <p:spTgt spid="17425"/>
                                        </p:tgtEl>
                                      </p:cBhvr>
                                    </p:animEffect>
                                  </p:childTnLst>
                                </p:cTn>
                              </p:par>
                            </p:childTnLst>
                          </p:cTn>
                        </p:par>
                        <p:par>
                          <p:cTn id="51" fill="hold">
                            <p:stCondLst>
                              <p:cond delay="3000"/>
                            </p:stCondLst>
                            <p:childTnLst>
                              <p:par>
                                <p:cTn id="52" presetID="4" presetClass="entr" presetSubtype="32" fill="hold" grpId="0" nodeType="afterEffect">
                                  <p:stCondLst>
                                    <p:cond delay="0"/>
                                  </p:stCondLst>
                                  <p:childTnLst>
                                    <p:set>
                                      <p:cBhvr>
                                        <p:cTn id="53" dur="1" fill="hold">
                                          <p:stCondLst>
                                            <p:cond delay="0"/>
                                          </p:stCondLst>
                                        </p:cTn>
                                        <p:tgtEl>
                                          <p:spTgt spid="17430"/>
                                        </p:tgtEl>
                                        <p:attrNameLst>
                                          <p:attrName>style.visibility</p:attrName>
                                        </p:attrNameLst>
                                      </p:cBhvr>
                                      <p:to>
                                        <p:strVal val="visible"/>
                                      </p:to>
                                    </p:set>
                                    <p:animEffect transition="in" filter="box(out)">
                                      <p:cBhvr>
                                        <p:cTn id="54" dur="500"/>
                                        <p:tgtEl>
                                          <p:spTgt spid="17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nimBg="1" autoUpdateAnimBg="0"/>
      <p:bldP spid="17418" grpId="0" animBg="1"/>
      <p:bldP spid="17419" grpId="0" autoUpdateAnimBg="0"/>
      <p:bldP spid="17421" grpId="0" autoUpdateAnimBg="0"/>
      <p:bldP spid="17422" grpId="0" animBg="1" autoUpdateAnimBg="0"/>
      <p:bldP spid="17423" grpId="0" animBg="1"/>
      <p:bldP spid="17424" grpId="0" autoUpdateAnimBg="0"/>
      <p:bldP spid="17425" grpId="0" autoUpdateAnimBg="0"/>
      <p:bldP spid="17428" grpId="0" autoUpdateAnimBg="0"/>
      <p:bldP spid="17429" grpId="0" autoUpdateAnimBg="0"/>
      <p:bldP spid="17430"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E9A47419-1DA6-4719-87DC-76FB0D34AABB}" type="slidenum">
              <a:rPr kumimoji="1" lang="zh-TW" altLang="en-US">
                <a:effectLst>
                  <a:outerShdw blurRad="38100" dist="38100" dir="2700000" algn="tl">
                    <a:srgbClr val="000000"/>
                  </a:outerShdw>
                </a:effectLst>
                <a:ea typeface="華康細圓體" pitchFamily="49" charset="-120"/>
                <a:cs typeface="+mj-cs"/>
              </a:rPr>
              <a:pPr>
                <a:defRPr/>
              </a:pPr>
              <a:t>95</a:t>
            </a:fld>
            <a:endParaRPr kumimoji="1" lang="en-US" altLang="zh-TW">
              <a:effectLst>
                <a:outerShdw blurRad="38100" dist="38100" dir="2700000" algn="tl">
                  <a:srgbClr val="000000"/>
                </a:outerShdw>
              </a:effectLst>
              <a:ea typeface="華康細圓體" pitchFamily="49" charset="-120"/>
              <a:cs typeface="+mj-cs"/>
            </a:endParaRPr>
          </a:p>
        </p:txBody>
      </p:sp>
      <p:sp>
        <p:nvSpPr>
          <p:cNvPr id="256002" name="Rectangle 2"/>
          <p:cNvSpPr>
            <a:spLocks noGrp="1" noChangeArrowheads="1"/>
          </p:cNvSpPr>
          <p:nvPr>
            <p:ph type="title"/>
          </p:nvPr>
        </p:nvSpPr>
        <p:spPr>
          <a:xfrm>
            <a:off x="539750" y="260648"/>
            <a:ext cx="831850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 3 </a:t>
            </a:r>
          </a:p>
        </p:txBody>
      </p:sp>
      <p:sp>
        <p:nvSpPr>
          <p:cNvPr id="256003" name="Rectangle 3"/>
          <p:cNvSpPr>
            <a:spLocks noGrp="1" noChangeArrowheads="1"/>
          </p:cNvSpPr>
          <p:nvPr>
            <p:ph type="body" idx="1"/>
          </p:nvPr>
        </p:nvSpPr>
        <p:spPr>
          <a:xfrm>
            <a:off x="323850" y="1524000"/>
            <a:ext cx="8458200" cy="2192338"/>
          </a:xfrm>
        </p:spPr>
        <p:txBody>
          <a:bodyPr/>
          <a:lstStyle/>
          <a:p>
            <a:pPr>
              <a:buFont typeface="Wingdings" pitchFamily="2" charset="2"/>
              <a:buNone/>
            </a:pPr>
            <a:r>
              <a:rPr lang="en-US" altLang="zh-TW"/>
              <a:t>What is the </a:t>
            </a:r>
            <a:r>
              <a:rPr lang="en-US" altLang="zh-TW" b="1">
                <a:solidFill>
                  <a:schemeClr val="folHlink"/>
                </a:solidFill>
              </a:rPr>
              <a:t>expected</a:t>
            </a:r>
            <a:r>
              <a:rPr lang="en-US" altLang="zh-TW"/>
              <a:t> number and the </a:t>
            </a:r>
            <a:r>
              <a:rPr lang="en-US" altLang="zh-TW" b="1">
                <a:solidFill>
                  <a:schemeClr val="folHlink"/>
                </a:solidFill>
              </a:rPr>
              <a:t>variance </a:t>
            </a:r>
            <a:r>
              <a:rPr lang="en-US" altLang="zh-TW"/>
              <a:t>of customers who used a credit card?</a:t>
            </a:r>
            <a:endParaRPr lang="zh-TW" altLang="en-US"/>
          </a:p>
        </p:txBody>
      </p:sp>
      <p:sp>
        <p:nvSpPr>
          <p:cNvPr id="256004" name="Text Box 4"/>
          <p:cNvSpPr txBox="1">
            <a:spLocks noChangeArrowheads="1"/>
          </p:cNvSpPr>
          <p:nvPr/>
        </p:nvSpPr>
        <p:spPr bwMode="auto">
          <a:xfrm>
            <a:off x="755650" y="3716338"/>
            <a:ext cx="6797675" cy="823912"/>
          </a:xfrm>
          <a:prstGeom prst="rect">
            <a:avLst/>
          </a:prstGeom>
          <a:noFill/>
          <a:ln w="12700">
            <a:noFill/>
            <a:miter lim="800000"/>
            <a:headEnd/>
            <a:tailEnd/>
          </a:ln>
          <a:effectLst/>
        </p:spPr>
        <p:txBody>
          <a:bodyPr>
            <a:spAutoFit/>
          </a:bodyPr>
          <a:lstStyle/>
          <a:p>
            <a:r>
              <a:rPr kumimoji="0" lang="en-US" altLang="zh-TW" sz="4800" i="1">
                <a:effectLst>
                  <a:outerShdw blurRad="38100" dist="38100" dir="2700000" algn="tl">
                    <a:srgbClr val="000000"/>
                  </a:outerShdw>
                </a:effectLst>
                <a:latin typeface="Times New Roman" pitchFamily="18" charset="0"/>
              </a:rPr>
              <a:t>E</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 =</a:t>
            </a:r>
            <a:r>
              <a:rPr kumimoji="0" lang="en-US" altLang="zh-TW" sz="4800">
                <a:effectLst>
                  <a:outerShdw blurRad="38100" dist="38100" dir="2700000" algn="tl">
                    <a:srgbClr val="000000"/>
                  </a:outerShdw>
                </a:effectLst>
                <a:latin typeface="Times New Roman" pitchFamily="18" charset="0"/>
              </a:rPr>
              <a:t> </a:t>
            </a:r>
            <a:r>
              <a:rPr kumimoji="0" lang="en-US" altLang="zh-TW" sz="4800" i="1">
                <a:effectLst>
                  <a:outerShdw blurRad="38100" dist="38100" dir="2700000" algn="tl">
                    <a:srgbClr val="000000"/>
                  </a:outerShdw>
                </a:effectLst>
                <a:latin typeface="Times New Roman" pitchFamily="18" charset="0"/>
              </a:rPr>
              <a:t>np</a:t>
            </a:r>
            <a:r>
              <a:rPr kumimoji="0" lang="en-US" altLang="zh-TW" sz="4800">
                <a:effectLst>
                  <a:outerShdw blurRad="38100" dist="38100" dir="2700000" algn="tl">
                    <a:srgbClr val="000000"/>
                  </a:outerShdw>
                </a:effectLst>
                <a:latin typeface="Times New Roman" pitchFamily="18" charset="0"/>
              </a:rPr>
              <a:t> </a:t>
            </a:r>
            <a:r>
              <a:rPr kumimoji="0" lang="en-US" altLang="zh-TW" sz="4800">
                <a:effectLst>
                  <a:outerShdw blurRad="38100" dist="38100" dir="2700000" algn="tl">
                    <a:srgbClr val="000000"/>
                  </a:outerShdw>
                </a:effectLst>
              </a:rPr>
              <a:t>= 20(.30) = 6</a:t>
            </a:r>
            <a:endParaRPr kumimoji="0" lang="zh-TW" altLang="en-US" sz="4800">
              <a:effectLst>
                <a:outerShdw blurRad="38100" dist="38100" dir="2700000" algn="tl">
                  <a:srgbClr val="000000"/>
                </a:outerShdw>
              </a:effectLst>
            </a:endParaRPr>
          </a:p>
        </p:txBody>
      </p:sp>
      <p:sp>
        <p:nvSpPr>
          <p:cNvPr id="256005" name="Text Box 5"/>
          <p:cNvSpPr txBox="1">
            <a:spLocks noChangeArrowheads="1"/>
          </p:cNvSpPr>
          <p:nvPr/>
        </p:nvSpPr>
        <p:spPr bwMode="auto">
          <a:xfrm>
            <a:off x="827088" y="4652963"/>
            <a:ext cx="6337300" cy="1555750"/>
          </a:xfrm>
          <a:prstGeom prst="rect">
            <a:avLst/>
          </a:prstGeom>
          <a:noFill/>
          <a:ln w="12700">
            <a:noFill/>
            <a:miter lim="800000"/>
            <a:headEnd/>
            <a:tailEnd/>
          </a:ln>
          <a:effectLst/>
        </p:spPr>
        <p:txBody>
          <a:bodyPr>
            <a:spAutoFit/>
          </a:bodyPr>
          <a:lstStyle/>
          <a:p>
            <a:r>
              <a:rPr kumimoji="0" lang="en-US" altLang="zh-TW" sz="4800" i="1">
                <a:effectLst>
                  <a:outerShdw blurRad="38100" dist="38100" dir="2700000" algn="tl">
                    <a:srgbClr val="000000"/>
                  </a:outerShdw>
                </a:effectLst>
                <a:latin typeface="Times New Roman" pitchFamily="18" charset="0"/>
              </a:rPr>
              <a:t>Var</a:t>
            </a:r>
            <a:r>
              <a:rPr kumimoji="0" lang="en-US" altLang="zh-TW" sz="4800">
                <a:effectLst>
                  <a:outerShdw blurRad="38100" dist="38100" dir="2700000" algn="tl">
                    <a:srgbClr val="000000"/>
                  </a:outerShdw>
                </a:effectLst>
              </a:rPr>
              <a:t>(</a:t>
            </a:r>
            <a:r>
              <a:rPr kumimoji="0" lang="en-US" altLang="zh-TW" sz="4800" i="1">
                <a:effectLst>
                  <a:outerShdw blurRad="38100" dist="38100" dir="2700000" algn="tl">
                    <a:srgbClr val="000000"/>
                  </a:outerShdw>
                </a:effectLst>
                <a:latin typeface="Times New Roman" pitchFamily="18" charset="0"/>
              </a:rPr>
              <a:t>X</a:t>
            </a:r>
            <a:r>
              <a:rPr kumimoji="0" lang="en-US" altLang="zh-TW" sz="4800">
                <a:effectLst>
                  <a:outerShdw blurRad="38100" dist="38100" dir="2700000" algn="tl">
                    <a:srgbClr val="000000"/>
                  </a:outerShdw>
                </a:effectLst>
              </a:rPr>
              <a:t>) =</a:t>
            </a:r>
            <a:r>
              <a:rPr kumimoji="0" lang="en-US" altLang="zh-TW" sz="4800">
                <a:effectLst>
                  <a:outerShdw blurRad="38100" dist="38100" dir="2700000" algn="tl">
                    <a:srgbClr val="000000"/>
                  </a:outerShdw>
                </a:effectLst>
                <a:latin typeface="Times New Roman" pitchFamily="18" charset="0"/>
              </a:rPr>
              <a:t> </a:t>
            </a:r>
            <a:r>
              <a:rPr kumimoji="0" lang="en-US" altLang="zh-TW" sz="4800" i="1">
                <a:effectLst>
                  <a:outerShdw blurRad="38100" dist="38100" dir="2700000" algn="tl">
                    <a:srgbClr val="000000"/>
                  </a:outerShdw>
                </a:effectLst>
                <a:latin typeface="Times New Roman" pitchFamily="18" charset="0"/>
              </a:rPr>
              <a:t>np</a:t>
            </a:r>
            <a:r>
              <a:rPr kumimoji="0" lang="en-US" altLang="zh-TW" sz="4800">
                <a:effectLst>
                  <a:outerShdw blurRad="38100" dist="38100" dir="2700000" algn="tl">
                    <a:srgbClr val="000000"/>
                  </a:outerShdw>
                </a:effectLst>
                <a:latin typeface="Times New Roman" pitchFamily="18" charset="0"/>
              </a:rPr>
              <a:t>(</a:t>
            </a:r>
            <a:r>
              <a:rPr kumimoji="0" lang="en-US" altLang="zh-TW" sz="4800" i="1">
                <a:effectLst>
                  <a:outerShdw blurRad="38100" dist="38100" dir="2700000" algn="tl">
                    <a:srgbClr val="000000"/>
                  </a:outerShdw>
                </a:effectLst>
                <a:latin typeface="Times New Roman" pitchFamily="18" charset="0"/>
              </a:rPr>
              <a:t>1-p</a:t>
            </a:r>
            <a:r>
              <a:rPr kumimoji="0" lang="en-US" altLang="zh-TW" sz="4800">
                <a:effectLst>
                  <a:outerShdw blurRad="38100" dist="38100" dir="2700000" algn="tl">
                    <a:srgbClr val="000000"/>
                  </a:outerShdw>
                </a:effectLst>
                <a:latin typeface="Times New Roman" pitchFamily="18" charset="0"/>
              </a:rPr>
              <a:t>) </a:t>
            </a:r>
            <a:r>
              <a:rPr kumimoji="0" lang="en-US" altLang="zh-TW" sz="4800">
                <a:effectLst>
                  <a:outerShdw blurRad="38100" dist="38100" dir="2700000" algn="tl">
                    <a:srgbClr val="000000"/>
                  </a:outerShdw>
                </a:effectLst>
              </a:rPr>
              <a:t>= 20(.30)(.70) = 4.2</a:t>
            </a:r>
            <a:endParaRPr kumimoji="0" lang="zh-TW" altLang="en-US" sz="4800">
              <a:effectLst>
                <a:outerShdw blurRad="38100" dist="38100" dir="2700000" algn="tl">
                  <a:srgbClr val="000000"/>
                </a:outerShdw>
              </a:effectLst>
            </a:endParaRPr>
          </a:p>
        </p:txBody>
      </p:sp>
    </p:spTree>
    <p:extLst>
      <p:ext uri="{BB962C8B-B14F-4D97-AF65-F5344CB8AC3E}">
        <p14:creationId xmlns:p14="http://schemas.microsoft.com/office/powerpoint/2010/main" val="307073493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4"/>
                                        </p:tgtEl>
                                        <p:attrNameLst>
                                          <p:attrName>style.visibility</p:attrName>
                                        </p:attrNameLst>
                                      </p:cBhvr>
                                      <p:to>
                                        <p:strVal val="visible"/>
                                      </p:to>
                                    </p:set>
                                    <p:animEffect transition="in" filter="wipe(left)">
                                      <p:cBhvr>
                                        <p:cTn id="7" dur="500"/>
                                        <p:tgtEl>
                                          <p:spTgt spid="2560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5"/>
                                        </p:tgtEl>
                                        <p:attrNameLst>
                                          <p:attrName>style.visibility</p:attrName>
                                        </p:attrNameLst>
                                      </p:cBhvr>
                                      <p:to>
                                        <p:strVal val="visible"/>
                                      </p:to>
                                    </p:set>
                                    <p:animEffect transition="in" filter="wipe(left)">
                                      <p:cBhvr>
                                        <p:cTn id="12" dur="500"/>
                                        <p:tgtEl>
                                          <p:spTgt spid="256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autoUpdateAnimBg="0"/>
      <p:bldP spid="256005"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10"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C7E2277-3E8E-445A-9630-AAE4372025A4}" type="slidenum">
              <a:rPr kumimoji="1" lang="zh-TW" altLang="en-US">
                <a:effectLst>
                  <a:outerShdw blurRad="38100" dist="38100" dir="2700000" algn="tl">
                    <a:srgbClr val="000000"/>
                  </a:outerShdw>
                </a:effectLst>
                <a:ea typeface="華康細圓體" pitchFamily="49" charset="-120"/>
                <a:cs typeface="+mj-cs"/>
              </a:rPr>
              <a:pPr>
                <a:defRPr/>
              </a:pPr>
              <a:t>96</a:t>
            </a:fld>
            <a:endParaRPr kumimoji="1" lang="en-US" altLang="zh-TW">
              <a:effectLst>
                <a:outerShdw blurRad="38100" dist="38100" dir="2700000" algn="tl">
                  <a:srgbClr val="000000"/>
                </a:outerShdw>
              </a:effectLst>
              <a:ea typeface="華康細圓體" pitchFamily="49" charset="-120"/>
              <a:cs typeface="+mj-cs"/>
            </a:endParaRPr>
          </a:p>
        </p:txBody>
      </p:sp>
      <p:sp>
        <p:nvSpPr>
          <p:cNvPr id="257026" name="Rectangle 2"/>
          <p:cNvSpPr>
            <a:spLocks noGrp="1" noChangeArrowheads="1"/>
          </p:cNvSpPr>
          <p:nvPr>
            <p:ph type="title"/>
          </p:nvPr>
        </p:nvSpPr>
        <p:spPr>
          <a:xfrm>
            <a:off x="323850" y="260350"/>
            <a:ext cx="8362950" cy="1143000"/>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 4</a:t>
            </a:r>
          </a:p>
        </p:txBody>
      </p:sp>
      <p:sp>
        <p:nvSpPr>
          <p:cNvPr id="257027" name="Rectangle 3"/>
          <p:cNvSpPr>
            <a:spLocks noGrp="1" noChangeArrowheads="1"/>
          </p:cNvSpPr>
          <p:nvPr>
            <p:ph type="body" idx="1"/>
          </p:nvPr>
        </p:nvSpPr>
        <p:spPr>
          <a:xfrm>
            <a:off x="294958" y="1268759"/>
            <a:ext cx="8569325" cy="1656185"/>
          </a:xfrm>
        </p:spPr>
        <p:txBody>
          <a:bodyPr/>
          <a:lstStyle/>
          <a:p>
            <a:pPr>
              <a:lnSpc>
                <a:spcPct val="80000"/>
              </a:lnSpc>
              <a:buFont typeface="Wingdings" pitchFamily="2" charset="2"/>
              <a:buNone/>
            </a:pPr>
            <a:r>
              <a:rPr lang="en-US" altLang="zh-TW" dirty="0"/>
              <a:t>Find the </a:t>
            </a:r>
            <a:r>
              <a:rPr lang="en-US" altLang="zh-TW" b="1" dirty="0">
                <a:solidFill>
                  <a:schemeClr val="folHlink"/>
                </a:solidFill>
              </a:rPr>
              <a:t>probability</a:t>
            </a:r>
            <a:r>
              <a:rPr lang="en-US" altLang="zh-TW" dirty="0"/>
              <a:t> that </a:t>
            </a:r>
            <a:r>
              <a:rPr lang="en-US" altLang="zh-TW" b="1" dirty="0">
                <a:solidFill>
                  <a:schemeClr val="folHlink"/>
                </a:solidFill>
              </a:rPr>
              <a:t>exactly </a:t>
            </a:r>
            <a:r>
              <a:rPr lang="en-US" altLang="zh-TW" dirty="0"/>
              <a:t>14 customers </a:t>
            </a:r>
            <a:r>
              <a:rPr lang="en-US" altLang="zh-TW" b="1" dirty="0">
                <a:solidFill>
                  <a:schemeClr val="folHlink"/>
                </a:solidFill>
              </a:rPr>
              <a:t>did not</a:t>
            </a:r>
            <a:r>
              <a:rPr lang="en-US" altLang="zh-TW" dirty="0"/>
              <a:t> use a credit card.</a:t>
            </a:r>
            <a:endParaRPr lang="zh-TW" altLang="en-US" dirty="0"/>
          </a:p>
        </p:txBody>
      </p:sp>
      <p:sp>
        <p:nvSpPr>
          <p:cNvPr id="257028" name="Text Box 4"/>
          <p:cNvSpPr txBox="1">
            <a:spLocks noChangeArrowheads="1"/>
          </p:cNvSpPr>
          <p:nvPr/>
        </p:nvSpPr>
        <p:spPr bwMode="auto">
          <a:xfrm>
            <a:off x="289561" y="2950840"/>
            <a:ext cx="8569325" cy="1717393"/>
          </a:xfrm>
          <a:prstGeom prst="rect">
            <a:avLst/>
          </a:prstGeom>
          <a:noFill/>
          <a:ln w="12700">
            <a:noFill/>
            <a:miter lim="800000"/>
            <a:headEnd/>
            <a:tailEnd/>
          </a:ln>
          <a:effectLst/>
        </p:spPr>
        <p:txBody>
          <a:bodyPr wrap="square">
            <a:spAutoFit/>
          </a:bodyPr>
          <a:lstStyle/>
          <a:p>
            <a:pPr marL="447675" indent="-447675" eaLnBrk="0" hangingPunct="0">
              <a:lnSpc>
                <a:spcPct val="80000"/>
              </a:lnSpc>
            </a:pPr>
            <a:r>
              <a:rPr kumimoji="0" lang="en-US" altLang="zh-TW" sz="4400" dirty="0">
                <a:effectLst>
                  <a:outerShdw blurRad="38100" dist="38100" dir="2700000" algn="tl">
                    <a:srgbClr val="000000"/>
                  </a:outerShdw>
                </a:effectLst>
              </a:rPr>
              <a:t>Let </a:t>
            </a:r>
            <a:r>
              <a:rPr kumimoji="0" lang="en-US" altLang="zh-TW" sz="4400" i="1" dirty="0">
                <a:effectLst>
                  <a:outerShdw blurRad="38100" dist="38100" dir="2700000" algn="tl">
                    <a:srgbClr val="000000"/>
                  </a:outerShdw>
                </a:effectLst>
                <a:latin typeface="Times New Roman" pitchFamily="18" charset="0"/>
              </a:rPr>
              <a:t>Y</a:t>
            </a:r>
            <a:r>
              <a:rPr kumimoji="0" lang="en-US" altLang="zh-TW" sz="4400" dirty="0">
                <a:effectLst>
                  <a:outerShdw blurRad="38100" dist="38100" dir="2700000" algn="tl">
                    <a:srgbClr val="000000"/>
                  </a:outerShdw>
                </a:effectLst>
              </a:rPr>
              <a:t> be the number of customers who did not use a credit </a:t>
            </a:r>
            <a:r>
              <a:rPr kumimoji="0" lang="en-US" altLang="zh-TW" sz="4400" dirty="0" smtClean="0">
                <a:effectLst>
                  <a:outerShdw blurRad="38100" dist="38100" dir="2700000" algn="tl">
                    <a:srgbClr val="000000"/>
                  </a:outerShdw>
                </a:effectLst>
              </a:rPr>
              <a:t>card and hence = 20 – </a:t>
            </a:r>
            <a:r>
              <a:rPr kumimoji="0" lang="en-US" altLang="zh-TW" sz="4400" i="1" dirty="0">
                <a:effectLst>
                  <a:outerShdw blurRad="38100" dist="38100" dir="2700000" algn="tl">
                    <a:srgbClr val="000000"/>
                  </a:outerShdw>
                </a:effectLst>
                <a:latin typeface="Times New Roman" pitchFamily="18" charset="0"/>
              </a:rPr>
              <a:t>X</a:t>
            </a:r>
            <a:endParaRPr kumimoji="0" lang="en-US" altLang="zh-TW" sz="4400" i="1" dirty="0">
              <a:effectLst>
                <a:outerShdw blurRad="38100" dist="38100" dir="2700000" algn="tl">
                  <a:srgbClr val="000000"/>
                </a:outerShdw>
              </a:effectLst>
              <a:latin typeface="Times New Roman" pitchFamily="18" charset="0"/>
            </a:endParaRPr>
          </a:p>
        </p:txBody>
      </p:sp>
      <p:sp>
        <p:nvSpPr>
          <p:cNvPr id="257029" name="Text Box 5"/>
          <p:cNvSpPr txBox="1">
            <a:spLocks noChangeArrowheads="1"/>
          </p:cNvSpPr>
          <p:nvPr/>
        </p:nvSpPr>
        <p:spPr bwMode="auto">
          <a:xfrm>
            <a:off x="1908175" y="4581525"/>
            <a:ext cx="6911975" cy="762000"/>
          </a:xfrm>
          <a:prstGeom prst="rect">
            <a:avLst/>
          </a:prstGeom>
          <a:noFill/>
          <a:ln w="12700">
            <a:noFill/>
            <a:miter lim="800000"/>
            <a:headEnd/>
            <a:tailEnd/>
          </a:ln>
          <a:effectLst/>
        </p:spPr>
        <p:txBody>
          <a:bodyPr>
            <a:spAutoFit/>
          </a:bodyPr>
          <a:lstStyle/>
          <a:p>
            <a:pPr eaLnBrk="0" hangingPunct="0"/>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Y </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14</a:t>
            </a:r>
            <a:r>
              <a:rPr kumimoji="0" lang="en-US" altLang="zh-TW" sz="4400">
                <a:effectLst>
                  <a:outerShdw blurRad="38100" dist="38100" dir="2700000" algn="tl">
                    <a:srgbClr val="000000"/>
                  </a:outerShdw>
                </a:effectLst>
                <a:latin typeface="Times New Roman" pitchFamily="18" charset="0"/>
              </a:rPr>
              <a:t>) =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X </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6</a:t>
            </a:r>
            <a:r>
              <a:rPr kumimoji="0" lang="en-US" altLang="zh-TW" sz="4400">
                <a:effectLst>
                  <a:outerShdw blurRad="38100" dist="38100" dir="2700000" algn="tl">
                    <a:srgbClr val="000000"/>
                  </a:outerShdw>
                </a:effectLst>
                <a:latin typeface="Times New Roman" pitchFamily="18" charset="0"/>
              </a:rPr>
              <a:t>) </a:t>
            </a:r>
          </a:p>
        </p:txBody>
      </p:sp>
      <p:sp>
        <p:nvSpPr>
          <p:cNvPr id="257030" name="Text Box 6"/>
          <p:cNvSpPr txBox="1">
            <a:spLocks noChangeArrowheads="1"/>
          </p:cNvSpPr>
          <p:nvPr/>
        </p:nvSpPr>
        <p:spPr bwMode="auto">
          <a:xfrm>
            <a:off x="1403350" y="5229225"/>
            <a:ext cx="5976938" cy="762000"/>
          </a:xfrm>
          <a:prstGeom prst="rect">
            <a:avLst/>
          </a:prstGeom>
          <a:noFill/>
          <a:ln w="12700">
            <a:noFill/>
            <a:miter lim="800000"/>
            <a:headEnd/>
            <a:tailEnd/>
          </a:ln>
          <a:effectLst/>
        </p:spPr>
        <p:txBody>
          <a:bodyPr>
            <a:spAutoFit/>
          </a:bodyPr>
          <a:lstStyle/>
          <a:p>
            <a:pPr eaLnBrk="0" hangingPunct="0"/>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X </a:t>
            </a:r>
            <a:r>
              <a:rPr kumimoji="0" lang="en-US" altLang="zh-TW" sz="4400">
                <a:effectLst>
                  <a:outerShdw blurRad="38100" dist="38100" dir="2700000" algn="tl">
                    <a:srgbClr val="000000"/>
                  </a:outerShdw>
                </a:effectLst>
                <a:latin typeface="Times New Roman" pitchFamily="18" charset="0"/>
                <a:sym typeface="Symbol" pitchFamily="18" charset="2"/>
              </a:rPr>
              <a:t> </a:t>
            </a:r>
            <a:r>
              <a:rPr kumimoji="0" lang="en-US" altLang="zh-TW" sz="4400" i="1">
                <a:effectLst>
                  <a:outerShdw blurRad="38100" dist="38100" dir="2700000" algn="tl">
                    <a:srgbClr val="000000"/>
                  </a:outerShdw>
                </a:effectLst>
                <a:latin typeface="Times New Roman" pitchFamily="18" charset="0"/>
              </a:rPr>
              <a:t>6</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latin typeface="Symbol" pitchFamily="18" charset="2"/>
              </a:rPr>
              <a:t>-</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P</a:t>
            </a:r>
            <a:r>
              <a:rPr kumimoji="0" lang="en-US" altLang="zh-TW" sz="4400">
                <a:effectLst>
                  <a:outerShdw blurRad="38100" dist="38100" dir="2700000" algn="tl">
                    <a:srgbClr val="000000"/>
                  </a:outerShdw>
                </a:effectLst>
                <a:latin typeface="Times New Roman" pitchFamily="18" charset="0"/>
              </a:rPr>
              <a:t>(</a:t>
            </a:r>
            <a:r>
              <a:rPr kumimoji="0" lang="en-US" altLang="zh-TW" sz="4400" i="1">
                <a:effectLst>
                  <a:outerShdw blurRad="38100" dist="38100" dir="2700000" algn="tl">
                    <a:srgbClr val="000000"/>
                  </a:outerShdw>
                </a:effectLst>
                <a:latin typeface="Times New Roman" pitchFamily="18" charset="0"/>
              </a:rPr>
              <a:t>X</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latin typeface="Times New Roman" pitchFamily="18" charset="0"/>
                <a:sym typeface="Symbol" pitchFamily="18" charset="2"/>
              </a:rPr>
              <a:t></a:t>
            </a:r>
            <a:r>
              <a:rPr kumimoji="0" lang="en-US" altLang="zh-TW" sz="4400">
                <a:effectLst>
                  <a:outerShdw blurRad="38100" dist="38100" dir="2700000" algn="tl">
                    <a:srgbClr val="000000"/>
                  </a:outerShdw>
                </a:effectLst>
                <a:latin typeface="Times New Roman" pitchFamily="18" charset="0"/>
              </a:rPr>
              <a:t> </a:t>
            </a:r>
            <a:r>
              <a:rPr kumimoji="0" lang="en-US" altLang="zh-TW" sz="4400" i="1">
                <a:effectLst>
                  <a:outerShdw blurRad="38100" dist="38100" dir="2700000" algn="tl">
                    <a:srgbClr val="000000"/>
                  </a:outerShdw>
                </a:effectLst>
                <a:latin typeface="Times New Roman" pitchFamily="18" charset="0"/>
              </a:rPr>
              <a:t>5</a:t>
            </a:r>
            <a:r>
              <a:rPr kumimoji="0" lang="en-US" altLang="zh-TW" sz="4400">
                <a:effectLst>
                  <a:outerShdw blurRad="38100" dist="38100" dir="2700000" algn="tl">
                    <a:srgbClr val="000000"/>
                  </a:outerShdw>
                </a:effectLst>
                <a:latin typeface="Times New Roman" pitchFamily="18" charset="0"/>
              </a:rPr>
              <a:t>) </a:t>
            </a:r>
          </a:p>
        </p:txBody>
      </p:sp>
      <p:sp>
        <p:nvSpPr>
          <p:cNvPr id="257031" name="Text Box 7"/>
          <p:cNvSpPr txBox="1">
            <a:spLocks noChangeArrowheads="1"/>
          </p:cNvSpPr>
          <p:nvPr/>
        </p:nvSpPr>
        <p:spPr bwMode="auto">
          <a:xfrm>
            <a:off x="1331913" y="5949950"/>
            <a:ext cx="6337300" cy="762000"/>
          </a:xfrm>
          <a:prstGeom prst="rect">
            <a:avLst/>
          </a:prstGeom>
          <a:noFill/>
          <a:ln w="12700">
            <a:noFill/>
            <a:miter lim="800000"/>
            <a:headEnd/>
            <a:tailEnd/>
          </a:ln>
          <a:effectLst/>
        </p:spPr>
        <p:txBody>
          <a:bodyPr>
            <a:spAutoFit/>
          </a:bodyPr>
          <a:lstStyle/>
          <a:p>
            <a:pPr eaLnBrk="0" hangingPunct="0"/>
            <a:r>
              <a:rPr kumimoji="0" lang="en-US" altLang="zh-TW" sz="4400" dirty="0">
                <a:effectLst>
                  <a:outerShdw blurRad="38100" dist="38100" dir="2700000" algn="tl">
                    <a:srgbClr val="000000"/>
                  </a:outerShdw>
                </a:effectLst>
              </a:rPr>
              <a:t>= .608 - .</a:t>
            </a:r>
            <a:r>
              <a:rPr kumimoji="0" lang="en-US" altLang="zh-TW" sz="4400" dirty="0" smtClean="0">
                <a:effectLst>
                  <a:outerShdw blurRad="38100" dist="38100" dir="2700000" algn="tl">
                    <a:srgbClr val="000000"/>
                  </a:outerShdw>
                </a:effectLst>
              </a:rPr>
              <a:t>4164 </a:t>
            </a:r>
            <a:r>
              <a:rPr kumimoji="0" lang="en-US" altLang="zh-TW" sz="4400" dirty="0">
                <a:effectLst>
                  <a:outerShdw blurRad="38100" dist="38100" dir="2700000" algn="tl">
                    <a:srgbClr val="000000"/>
                  </a:outerShdw>
                </a:effectLst>
              </a:rPr>
              <a:t>= .</a:t>
            </a:r>
            <a:r>
              <a:rPr kumimoji="0" lang="en-US" altLang="zh-TW" sz="4400" dirty="0" smtClean="0">
                <a:effectLst>
                  <a:outerShdw blurRad="38100" dist="38100" dir="2700000" algn="tl">
                    <a:srgbClr val="000000"/>
                  </a:outerShdw>
                </a:effectLst>
              </a:rPr>
              <a:t>1916</a:t>
            </a:r>
            <a:endParaRPr kumimoji="0" lang="zh-TW" altLang="en-US" sz="4400" dirty="0">
              <a:effectLst>
                <a:outerShdw blurRad="38100" dist="38100" dir="2700000" algn="tl">
                  <a:srgbClr val="000000"/>
                </a:outerShdw>
              </a:effectLst>
            </a:endParaRPr>
          </a:p>
        </p:txBody>
      </p:sp>
    </p:spTree>
    <p:extLst>
      <p:ext uri="{BB962C8B-B14F-4D97-AF65-F5344CB8AC3E}">
        <p14:creationId xmlns:p14="http://schemas.microsoft.com/office/powerpoint/2010/main" val="300127440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wipe(left)">
                                      <p:cBhvr>
                                        <p:cTn id="7" dur="500"/>
                                        <p:tgtEl>
                                          <p:spTgt spid="257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9"/>
                                        </p:tgtEl>
                                        <p:attrNameLst>
                                          <p:attrName>style.visibility</p:attrName>
                                        </p:attrNameLst>
                                      </p:cBhvr>
                                      <p:to>
                                        <p:strVal val="visible"/>
                                      </p:to>
                                    </p:set>
                                    <p:animEffect transition="in" filter="wipe(left)">
                                      <p:cBhvr>
                                        <p:cTn id="12" dur="500"/>
                                        <p:tgtEl>
                                          <p:spTgt spid="2570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30"/>
                                        </p:tgtEl>
                                        <p:attrNameLst>
                                          <p:attrName>style.visibility</p:attrName>
                                        </p:attrNameLst>
                                      </p:cBhvr>
                                      <p:to>
                                        <p:strVal val="visible"/>
                                      </p:to>
                                    </p:set>
                                    <p:animEffect transition="in" filter="wipe(left)">
                                      <p:cBhvr>
                                        <p:cTn id="17" dur="500"/>
                                        <p:tgtEl>
                                          <p:spTgt spid="257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31"/>
                                        </p:tgtEl>
                                        <p:attrNameLst>
                                          <p:attrName>style.visibility</p:attrName>
                                        </p:attrNameLst>
                                      </p:cBhvr>
                                      <p:to>
                                        <p:strVal val="visible"/>
                                      </p:to>
                                    </p:set>
                                    <p:animEffect transition="in" filter="wipe(left)">
                                      <p:cBhvr>
                                        <p:cTn id="22" dur="500"/>
                                        <p:tgtEl>
                                          <p:spTgt spid="257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autoUpdateAnimBg="0"/>
      <p:bldP spid="257029" grpId="0" autoUpdateAnimBg="0"/>
      <p:bldP spid="257030" grpId="0" autoUpdateAnimBg="0"/>
      <p:bldP spid="257031"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8"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B36DF14E-7AC3-4B17-BA9D-92717272E0BA}" type="slidenum">
              <a:rPr kumimoji="1" lang="zh-TW" altLang="en-US">
                <a:effectLst>
                  <a:outerShdw blurRad="38100" dist="38100" dir="2700000" algn="tl">
                    <a:srgbClr val="000000"/>
                  </a:outerShdw>
                </a:effectLst>
                <a:ea typeface="華康細圓體" pitchFamily="49" charset="-120"/>
                <a:cs typeface="+mj-cs"/>
              </a:rPr>
              <a:pPr>
                <a:defRPr/>
              </a:pPr>
              <a:t>97</a:t>
            </a:fld>
            <a:endParaRPr kumimoji="1" lang="en-US" altLang="zh-TW">
              <a:effectLst>
                <a:outerShdw blurRad="38100" dist="38100" dir="2700000" algn="tl">
                  <a:srgbClr val="000000"/>
                </a:outerShdw>
              </a:effectLst>
              <a:ea typeface="華康細圓體" pitchFamily="49" charset="-120"/>
              <a:cs typeface="+mj-cs"/>
            </a:endParaRPr>
          </a:p>
        </p:txBody>
      </p:sp>
      <p:sp>
        <p:nvSpPr>
          <p:cNvPr id="258050" name="Rectangle 2"/>
          <p:cNvSpPr>
            <a:spLocks noGrp="1" noChangeArrowheads="1"/>
          </p:cNvSpPr>
          <p:nvPr>
            <p:ph type="title"/>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Question 5</a:t>
            </a:r>
          </a:p>
        </p:txBody>
      </p:sp>
      <p:sp>
        <p:nvSpPr>
          <p:cNvPr id="258051" name="Rectangle 3"/>
          <p:cNvSpPr>
            <a:spLocks noGrp="1" noChangeArrowheads="1"/>
          </p:cNvSpPr>
          <p:nvPr>
            <p:ph type="body" idx="1"/>
          </p:nvPr>
        </p:nvSpPr>
        <p:spPr>
          <a:xfrm>
            <a:off x="539750" y="1268413"/>
            <a:ext cx="8305800" cy="2320925"/>
          </a:xfrm>
        </p:spPr>
        <p:txBody>
          <a:bodyPr/>
          <a:lstStyle/>
          <a:p>
            <a:pPr>
              <a:buFont typeface="Wingdings" pitchFamily="2" charset="2"/>
              <a:buNone/>
            </a:pPr>
            <a:r>
              <a:rPr lang="en-US" altLang="zh-TW"/>
              <a:t>Find the probability that </a:t>
            </a:r>
            <a:r>
              <a:rPr lang="en-US" altLang="zh-TW" b="1">
                <a:solidFill>
                  <a:schemeClr val="folHlink"/>
                </a:solidFill>
              </a:rPr>
              <a:t>at least 9</a:t>
            </a:r>
            <a:r>
              <a:rPr lang="en-US" altLang="zh-TW"/>
              <a:t> customers </a:t>
            </a:r>
            <a:r>
              <a:rPr lang="en-US" altLang="zh-TW" b="1">
                <a:solidFill>
                  <a:schemeClr val="folHlink"/>
                </a:solidFill>
              </a:rPr>
              <a:t>did not</a:t>
            </a:r>
            <a:r>
              <a:rPr lang="en-US" altLang="zh-TW"/>
              <a:t> use a credit card.</a:t>
            </a:r>
            <a:endParaRPr lang="zh-TW" altLang="en-US"/>
          </a:p>
        </p:txBody>
      </p:sp>
      <p:sp>
        <p:nvSpPr>
          <p:cNvPr id="258052" name="Text Box 4"/>
          <p:cNvSpPr txBox="1">
            <a:spLocks noChangeArrowheads="1"/>
          </p:cNvSpPr>
          <p:nvPr/>
        </p:nvSpPr>
        <p:spPr bwMode="auto">
          <a:xfrm>
            <a:off x="827088" y="3357563"/>
            <a:ext cx="7632700" cy="2101850"/>
          </a:xfrm>
          <a:prstGeom prst="rect">
            <a:avLst/>
          </a:prstGeom>
          <a:noFill/>
          <a:ln w="12700">
            <a:noFill/>
            <a:miter lim="800000"/>
            <a:headEnd/>
            <a:tailEnd/>
          </a:ln>
          <a:effectLst/>
        </p:spPr>
        <p:txBody>
          <a:bodyPr>
            <a:spAutoFit/>
          </a:bodyPr>
          <a:lstStyle/>
          <a:p>
            <a:pPr eaLnBrk="0" hangingPunct="0"/>
            <a:r>
              <a:rPr kumimoji="0" lang="en-US" altLang="zh-TW" sz="4400">
                <a:effectLst>
                  <a:outerShdw blurRad="38100" dist="38100" dir="2700000" algn="tl">
                    <a:srgbClr val="000000"/>
                  </a:outerShdw>
                </a:effectLst>
              </a:rPr>
              <a:t>Let </a:t>
            </a:r>
            <a:r>
              <a:rPr kumimoji="0" lang="en-US" altLang="zh-TW" sz="4400" i="1">
                <a:effectLst>
                  <a:outerShdw blurRad="38100" dist="38100" dir="2700000" algn="tl">
                    <a:srgbClr val="000000"/>
                  </a:outerShdw>
                </a:effectLst>
                <a:latin typeface="Times New Roman" pitchFamily="18" charset="0"/>
              </a:rPr>
              <a:t>Y</a:t>
            </a:r>
            <a:r>
              <a:rPr kumimoji="0" lang="en-US" altLang="zh-TW" sz="4400">
                <a:effectLst>
                  <a:outerShdw blurRad="38100" dist="38100" dir="2700000" algn="tl">
                    <a:srgbClr val="000000"/>
                  </a:outerShdw>
                </a:effectLst>
                <a:latin typeface="Times New Roman" pitchFamily="18" charset="0"/>
              </a:rPr>
              <a:t> </a:t>
            </a:r>
            <a:r>
              <a:rPr kumimoji="0" lang="en-US" altLang="zh-TW" sz="4400">
                <a:effectLst>
                  <a:outerShdw blurRad="38100" dist="38100" dir="2700000" algn="tl">
                    <a:srgbClr val="000000"/>
                  </a:outerShdw>
                </a:effectLst>
              </a:rPr>
              <a:t>be the number of customers who did not use a credit card.</a:t>
            </a:r>
          </a:p>
        </p:txBody>
      </p:sp>
      <p:sp>
        <p:nvSpPr>
          <p:cNvPr id="258053" name="Text Box 5"/>
          <p:cNvSpPr txBox="1">
            <a:spLocks noChangeArrowheads="1"/>
          </p:cNvSpPr>
          <p:nvPr/>
        </p:nvSpPr>
        <p:spPr bwMode="auto">
          <a:xfrm>
            <a:off x="1043608" y="5661248"/>
            <a:ext cx="7488559" cy="769441"/>
          </a:xfrm>
          <a:prstGeom prst="rect">
            <a:avLst/>
          </a:prstGeom>
          <a:noFill/>
          <a:ln w="12700">
            <a:noFill/>
            <a:miter lim="800000"/>
            <a:headEnd/>
            <a:tailEnd/>
          </a:ln>
          <a:effectLst/>
        </p:spPr>
        <p:txBody>
          <a:bodyPr wrap="square">
            <a:spAutoFit/>
          </a:bodyPr>
          <a:lstStyle/>
          <a:p>
            <a:pPr eaLnBrk="0" hangingPunct="0"/>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Y </a:t>
            </a:r>
            <a:r>
              <a:rPr kumimoji="0" lang="en-US" altLang="zh-TW" sz="4400" dirty="0">
                <a:effectLst>
                  <a:outerShdw blurRad="38100" dist="38100" dir="2700000" algn="tl">
                    <a:srgbClr val="000000"/>
                  </a:outerShdw>
                </a:effectLst>
                <a:latin typeface="Times New Roman" pitchFamily="18" charset="0"/>
                <a:sym typeface="Symbol" pitchFamily="18" charset="2"/>
              </a:rPr>
              <a:t> </a:t>
            </a:r>
            <a:r>
              <a:rPr kumimoji="0" lang="en-US" altLang="zh-TW" sz="4400" i="1" dirty="0">
                <a:effectLst>
                  <a:outerShdw blurRad="38100" dist="38100" dir="2700000" algn="tl">
                    <a:srgbClr val="000000"/>
                  </a:outerShdw>
                </a:effectLst>
                <a:latin typeface="Times New Roman" pitchFamily="18" charset="0"/>
              </a:rPr>
              <a:t>9</a:t>
            </a:r>
            <a:r>
              <a:rPr kumimoji="0" lang="en-US" altLang="zh-TW" sz="4400" dirty="0">
                <a:effectLst>
                  <a:outerShdw blurRad="38100" dist="38100" dir="2700000" algn="tl">
                    <a:srgbClr val="000000"/>
                  </a:outerShdw>
                </a:effectLst>
              </a:rPr>
              <a:t>) =</a:t>
            </a:r>
            <a:r>
              <a:rPr kumimoji="0" lang="en-US" altLang="zh-TW" sz="4400" dirty="0">
                <a:effectLst>
                  <a:outerShdw blurRad="38100" dist="38100" dir="2700000" algn="tl">
                    <a:srgbClr val="000000"/>
                  </a:outerShdw>
                </a:effectLst>
                <a:latin typeface="Times New Roman" pitchFamily="18" charset="0"/>
              </a:rPr>
              <a:t> </a:t>
            </a:r>
            <a:r>
              <a:rPr kumimoji="0" lang="en-US" altLang="zh-TW" sz="4400" i="1" dirty="0">
                <a:effectLst>
                  <a:outerShdw blurRad="38100" dist="38100" dir="2700000" algn="tl">
                    <a:srgbClr val="000000"/>
                  </a:outerShdw>
                </a:effectLst>
                <a:latin typeface="Times New Roman" pitchFamily="18" charset="0"/>
              </a:rPr>
              <a:t>P</a:t>
            </a:r>
            <a:r>
              <a:rPr kumimoji="0" lang="en-US" altLang="zh-TW" sz="4400" dirty="0">
                <a:effectLst>
                  <a:outerShdw blurRad="38100" dist="38100" dir="2700000" algn="tl">
                    <a:srgbClr val="000000"/>
                  </a:outerShdw>
                </a:effectLst>
              </a:rPr>
              <a:t>(</a:t>
            </a:r>
            <a:r>
              <a:rPr kumimoji="0" lang="en-US" altLang="zh-TW" sz="4400" i="1" dirty="0">
                <a:effectLst>
                  <a:outerShdw blurRad="38100" dist="38100" dir="2700000" algn="tl">
                    <a:srgbClr val="000000"/>
                  </a:outerShdw>
                </a:effectLst>
                <a:latin typeface="Times New Roman" pitchFamily="18" charset="0"/>
              </a:rPr>
              <a:t>X</a:t>
            </a:r>
            <a:r>
              <a:rPr kumimoji="0" lang="en-US" altLang="zh-TW" sz="4400" dirty="0">
                <a:effectLst>
                  <a:outerShdw blurRad="38100" dist="38100" dir="2700000" algn="tl">
                    <a:srgbClr val="000000"/>
                  </a:outerShdw>
                </a:effectLst>
                <a:latin typeface="Times New Roman" pitchFamily="18" charset="0"/>
              </a:rPr>
              <a:t> </a:t>
            </a:r>
            <a:r>
              <a:rPr kumimoji="0" lang="en-US" altLang="zh-TW" sz="4400" dirty="0">
                <a:effectLst>
                  <a:outerShdw blurRad="38100" dist="38100" dir="2700000" algn="tl">
                    <a:srgbClr val="000000"/>
                  </a:outerShdw>
                </a:effectLst>
                <a:latin typeface="Times New Roman" pitchFamily="18" charset="0"/>
                <a:sym typeface="Symbol" pitchFamily="18" charset="2"/>
              </a:rPr>
              <a:t></a:t>
            </a:r>
            <a:r>
              <a:rPr kumimoji="0" lang="en-US" altLang="zh-TW" sz="4400" dirty="0">
                <a:effectLst>
                  <a:outerShdw blurRad="38100" dist="38100" dir="2700000" algn="tl">
                    <a:srgbClr val="000000"/>
                  </a:outerShdw>
                </a:effectLst>
                <a:latin typeface="Times New Roman" pitchFamily="18" charset="0"/>
              </a:rPr>
              <a:t> </a:t>
            </a:r>
            <a:r>
              <a:rPr kumimoji="0" lang="en-US" altLang="zh-TW" sz="4400" i="1" dirty="0">
                <a:effectLst>
                  <a:outerShdw blurRad="38100" dist="38100" dir="2700000" algn="tl">
                    <a:srgbClr val="000000"/>
                  </a:outerShdw>
                </a:effectLst>
                <a:latin typeface="Times New Roman" pitchFamily="18" charset="0"/>
              </a:rPr>
              <a:t>11</a:t>
            </a:r>
            <a:r>
              <a:rPr kumimoji="0" lang="en-US" altLang="zh-TW" sz="4400" dirty="0">
                <a:effectLst>
                  <a:outerShdw blurRad="38100" dist="38100" dir="2700000" algn="tl">
                    <a:srgbClr val="000000"/>
                  </a:outerShdw>
                </a:effectLst>
              </a:rPr>
              <a:t>) = .</a:t>
            </a:r>
            <a:r>
              <a:rPr kumimoji="0" lang="en-US" altLang="zh-TW" sz="4400" dirty="0" smtClean="0">
                <a:effectLst>
                  <a:outerShdw blurRad="38100" dist="38100" dir="2700000" algn="tl">
                    <a:srgbClr val="000000"/>
                  </a:outerShdw>
                </a:effectLst>
              </a:rPr>
              <a:t>9949</a:t>
            </a:r>
            <a:endParaRPr kumimoji="0" lang="zh-TW" altLang="en-US" sz="4400" dirty="0">
              <a:effectLst>
                <a:outerShdw blurRad="38100" dist="38100" dir="2700000" algn="tl">
                  <a:srgbClr val="000000"/>
                </a:outerShdw>
              </a:effectLst>
            </a:endParaRPr>
          </a:p>
        </p:txBody>
      </p:sp>
    </p:spTree>
    <p:extLst>
      <p:ext uri="{BB962C8B-B14F-4D97-AF65-F5344CB8AC3E}">
        <p14:creationId xmlns:p14="http://schemas.microsoft.com/office/powerpoint/2010/main" val="247564620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wipe(left)">
                                      <p:cBhvr>
                                        <p:cTn id="12" dur="500"/>
                                        <p:tgtEl>
                                          <p:spTgt spid="25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utoUpdateAnimBg="0"/>
      <p:bldP spid="258053"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734364AE-F538-467C-81F4-E344842A4E2A}" type="slidenum">
              <a:rPr kumimoji="1" lang="zh-TW" altLang="en-US">
                <a:effectLst>
                  <a:outerShdw blurRad="38100" dist="38100" dir="2700000" algn="tl">
                    <a:srgbClr val="000000"/>
                  </a:outerShdw>
                </a:effectLst>
                <a:ea typeface="華康細圓體" pitchFamily="49" charset="-120"/>
                <a:cs typeface="+mj-cs"/>
              </a:rPr>
              <a:pPr>
                <a:defRPr/>
              </a:pPr>
              <a:t>98</a:t>
            </a:fld>
            <a:endParaRPr kumimoji="1" lang="en-US" altLang="zh-TW">
              <a:effectLst>
                <a:outerShdw blurRad="38100" dist="38100" dir="2700000" algn="tl">
                  <a:srgbClr val="000000"/>
                </a:outerShdw>
              </a:effectLst>
              <a:ea typeface="華康細圓體" pitchFamily="49" charset="-120"/>
              <a:cs typeface="+mj-cs"/>
            </a:endParaRPr>
          </a:p>
        </p:txBody>
      </p:sp>
      <p:sp>
        <p:nvSpPr>
          <p:cNvPr id="317442" name="Rectangle 2"/>
          <p:cNvSpPr>
            <a:spLocks noGrp="1" noChangeArrowheads="1"/>
          </p:cNvSpPr>
          <p:nvPr>
            <p:ph type="title"/>
          </p:nvPr>
        </p:nvSpPr>
        <p:spPr>
          <a:xfrm>
            <a:off x="179388" y="277813"/>
            <a:ext cx="8785225" cy="1782762"/>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Known Theoretical Discrete Probability Distributions</a:t>
            </a:r>
          </a:p>
        </p:txBody>
      </p:sp>
      <p:sp>
        <p:nvSpPr>
          <p:cNvPr id="317443" name="Rectangle 3"/>
          <p:cNvSpPr>
            <a:spLocks noGrp="1" noChangeArrowheads="1"/>
          </p:cNvSpPr>
          <p:nvPr>
            <p:ph type="body" idx="1"/>
          </p:nvPr>
        </p:nvSpPr>
        <p:spPr>
          <a:xfrm>
            <a:off x="611188" y="2133600"/>
            <a:ext cx="8229600" cy="4530725"/>
          </a:xfrm>
        </p:spPr>
        <p:txBody>
          <a:bodyPr/>
          <a:lstStyle/>
          <a:p>
            <a:r>
              <a:rPr lang="en-US" altLang="zh-TW"/>
              <a:t>The Binomial Distribution</a:t>
            </a:r>
          </a:p>
          <a:p>
            <a:pPr>
              <a:buSzTx/>
              <a:buFont typeface="Wingdings" pitchFamily="2" charset="2"/>
              <a:buChar char="ü"/>
            </a:pPr>
            <a:r>
              <a:rPr lang="en-US" altLang="zh-TW" b="1">
                <a:solidFill>
                  <a:schemeClr val="hlink"/>
                </a:solidFill>
              </a:rPr>
              <a:t>The Poisson Distribution</a:t>
            </a:r>
          </a:p>
          <a:p>
            <a:r>
              <a:rPr lang="en-US" altLang="zh-TW"/>
              <a:t>Geometric Probability Distribution</a:t>
            </a:r>
          </a:p>
          <a:p>
            <a:r>
              <a:rPr lang="en-US" altLang="zh-TW"/>
              <a:t>Hypergeometric Probability Distribution</a:t>
            </a:r>
          </a:p>
        </p:txBody>
      </p:sp>
    </p:spTree>
    <p:extLst>
      <p:ext uri="{BB962C8B-B14F-4D97-AF65-F5344CB8AC3E}">
        <p14:creationId xmlns:p14="http://schemas.microsoft.com/office/powerpoint/2010/main" val="232846406"/>
      </p:ext>
    </p:extLst>
  </p:cSld>
  <p:clrMapOvr>
    <a:masterClrMapping/>
  </p:clrMapOvr>
  <p:transition>
    <p:dissolv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C7DE43E7-7C53-4E08-AB62-702AD6795DB0}" type="datetime1">
              <a:rPr kumimoji="1" lang="zh-TW" altLang="en-US">
                <a:effectLst>
                  <a:outerShdw blurRad="38100" dist="38100" dir="2700000" algn="tl">
                    <a:srgbClr val="000000"/>
                  </a:outerShdw>
                </a:effectLst>
                <a:ea typeface="華康細圓體" pitchFamily="49" charset="-120"/>
                <a:cs typeface="+mj-cs"/>
              </a:rPr>
              <a:pPr>
                <a:defRPr/>
              </a:pPr>
              <a:t>2017/10/25</a:t>
            </a:fld>
            <a:endParaRPr kumimoji="1" lang="en-US" altLang="zh-TW">
              <a:effectLst>
                <a:outerShdw blurRad="38100" dist="38100" dir="2700000" algn="tl">
                  <a:srgbClr val="000000"/>
                </a:outerShdw>
              </a:effectLst>
              <a:ea typeface="華康細圓體" pitchFamily="49" charset="-120"/>
              <a:cs typeface="+mj-cs"/>
            </a:endParaRPr>
          </a:p>
          <a:p>
            <a:pPr>
              <a:defRPr/>
            </a:pPr>
            <a:r>
              <a:rPr kumimoji="1" lang="en-US" altLang="zh-TW">
                <a:effectLst>
                  <a:outerShdw blurRad="38100" dist="38100" dir="2700000" algn="tl">
                    <a:srgbClr val="000000"/>
                  </a:outerShdw>
                </a:effectLst>
                <a:ea typeface="華康細圓體" pitchFamily="49" charset="-120"/>
                <a:cs typeface="+mj-cs"/>
              </a:rPr>
              <a:t>Statistics I</a:t>
            </a:r>
          </a:p>
        </p:txBody>
      </p:sp>
      <p:sp>
        <p:nvSpPr>
          <p:cNvPr id="6" name="投影片編號版面配置區 5"/>
          <p:cNvSpPr>
            <a:spLocks noGrp="1"/>
          </p:cNvSpPr>
          <p:nvPr>
            <p:ph type="sldNum" sz="quarter" idx="12"/>
          </p:nvPr>
        </p:nvSpPr>
        <p:spPr>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fld id="{2254F386-26C3-4F10-91BD-D9D8B205712D}" type="slidenum">
              <a:rPr kumimoji="1" lang="zh-TW" altLang="en-US">
                <a:effectLst>
                  <a:outerShdw blurRad="38100" dist="38100" dir="2700000" algn="tl">
                    <a:srgbClr val="000000"/>
                  </a:outerShdw>
                </a:effectLst>
                <a:ea typeface="華康細圓體" pitchFamily="49" charset="-120"/>
                <a:cs typeface="+mj-cs"/>
              </a:rPr>
              <a:pPr>
                <a:defRPr/>
              </a:pPr>
              <a:t>99</a:t>
            </a:fld>
            <a:endParaRPr kumimoji="1" lang="en-US" altLang="zh-TW">
              <a:effectLst>
                <a:outerShdw blurRad="38100" dist="38100" dir="2700000" algn="tl">
                  <a:srgbClr val="000000"/>
                </a:outerShdw>
              </a:effectLst>
              <a:ea typeface="華康細圓體" pitchFamily="49" charset="-120"/>
              <a:cs typeface="+mj-cs"/>
            </a:endParaRPr>
          </a:p>
        </p:txBody>
      </p:sp>
      <p:sp>
        <p:nvSpPr>
          <p:cNvPr id="259074" name="Rectangle 2"/>
          <p:cNvSpPr>
            <a:spLocks noGrp="1" noChangeArrowheads="1"/>
          </p:cNvSpPr>
          <p:nvPr>
            <p:ph type="title"/>
          </p:nvPr>
        </p:nvSpPr>
        <p:spPr>
          <a:xfrm>
            <a:off x="457200" y="277813"/>
            <a:ext cx="8229600" cy="1279525"/>
          </a:xfrm>
          <a:noFill/>
          <a:ln w="9525">
            <a:noFill/>
            <a:miter lim="800000"/>
            <a:headEnd/>
            <a:tailEnd/>
          </a:ln>
          <a:effectLst>
            <a:outerShdw dist="35921" dir="2700000" algn="ctr" rotWithShape="0">
              <a:srgbClr val="000000"/>
            </a:outerShdw>
          </a:effectLst>
        </p:spPr>
        <p:txBody>
          <a:bodyPr vert="horz" wrap="square" lIns="90488" tIns="44450" rIns="90488" bIns="44450" numCol="1" anchor="ctr" anchorCtr="0" compatLnSpc="1">
            <a:prstTxWarp prst="textNoShape">
              <a:avLst/>
            </a:prstTxWarp>
          </a:bodyPr>
          <a:lstStyle/>
          <a:p>
            <a:pPr>
              <a:defRPr/>
            </a:pPr>
            <a:r>
              <a:rPr lang="en-US" altLang="zh-TW" dirty="0"/>
              <a:t>Poisson Experiment</a:t>
            </a:r>
          </a:p>
        </p:txBody>
      </p:sp>
      <p:sp>
        <p:nvSpPr>
          <p:cNvPr id="259075" name="Rectangle 3"/>
          <p:cNvSpPr>
            <a:spLocks noGrp="1" noChangeArrowheads="1"/>
          </p:cNvSpPr>
          <p:nvPr>
            <p:ph type="body" idx="1"/>
          </p:nvPr>
        </p:nvSpPr>
        <p:spPr>
          <a:xfrm>
            <a:off x="539750" y="1981200"/>
            <a:ext cx="8223250" cy="4040188"/>
          </a:xfrm>
        </p:spPr>
        <p:txBody>
          <a:bodyPr/>
          <a:lstStyle/>
          <a:p>
            <a:pPr>
              <a:buFont typeface="Wingdings" pitchFamily="2" charset="2"/>
              <a:buNone/>
            </a:pPr>
            <a:r>
              <a:rPr lang="en-US" altLang="zh-TW" sz="4800"/>
              <a:t>The Poisson experiment typically fits cases of </a:t>
            </a:r>
            <a:r>
              <a:rPr lang="en-US" altLang="zh-TW" sz="4800" b="1">
                <a:solidFill>
                  <a:schemeClr val="folHlink"/>
                </a:solidFill>
              </a:rPr>
              <a:t>rare events</a:t>
            </a:r>
            <a:r>
              <a:rPr lang="en-US" altLang="zh-TW" sz="4800"/>
              <a:t> that occur over a </a:t>
            </a:r>
            <a:r>
              <a:rPr lang="en-US" altLang="zh-TW" sz="4800" b="1">
                <a:solidFill>
                  <a:schemeClr val="folHlink"/>
                </a:solidFill>
              </a:rPr>
              <a:t>fixed amount of time</a:t>
            </a:r>
            <a:r>
              <a:rPr lang="en-US" altLang="zh-TW" sz="4800"/>
              <a:t> or within a specified region.</a:t>
            </a:r>
          </a:p>
        </p:txBody>
      </p:sp>
    </p:spTree>
    <p:extLst>
      <p:ext uri="{BB962C8B-B14F-4D97-AF65-F5344CB8AC3E}">
        <p14:creationId xmlns:p14="http://schemas.microsoft.com/office/powerpoint/2010/main" val="265590624"/>
      </p:ext>
    </p:extLst>
  </p:cSld>
  <p:clrMapOvr>
    <a:masterClrMapping/>
  </p:clrMapOvr>
  <p:transition>
    <p:dissolv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TLE" val="Slide 4"/>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TITLE" val="Slide 19"/>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TITLE" val="Slide 19"/>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TITLE" val="Slide 20"/>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TITLE" val="Slide 19"/>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TITLE" val="Slide 22"/>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TITLE" val="Slide 23"/>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TITLE" val="Slide 23"/>
  <p:tag name="NOPREFERENCE" val="False"/>
</p:tagLst>
</file>

<file path=ppt/theme/theme1.xml><?xml version="1.0" encoding="utf-8"?>
<a:theme xmlns:a="http://schemas.openxmlformats.org/drawingml/2006/main" name="Balance">
  <a:themeElements>
    <a:clrScheme name="Balance 12">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FFFF00"/>
      </a:hlink>
      <a:folHlink>
        <a:srgbClr val="FF9900"/>
      </a:folHlink>
    </a:clrScheme>
    <a:fontScheme name="Balance">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
      <a:clrScheme name="Balance 10">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DDD800"/>
        </a:hlink>
        <a:folHlink>
          <a:srgbClr val="FF66FF"/>
        </a:folHlink>
      </a:clrScheme>
      <a:clrMap bg1="dk2" tx1="lt1" bg2="dk1" tx2="lt2" accent1="accent1" accent2="accent2" accent3="accent3" accent4="accent4" accent5="accent5" accent6="accent6" hlink="hlink" folHlink="folHlink"/>
    </a:extraClrScheme>
    <a:extraClrScheme>
      <a:clrScheme name="Balance 11">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DDD800"/>
        </a:hlink>
        <a:folHlink>
          <a:srgbClr val="FF9900"/>
        </a:folHlink>
      </a:clrScheme>
      <a:clrMap bg1="dk2" tx1="lt1" bg2="dk1" tx2="lt2" accent1="accent1" accent2="accent2" accent3="accent3" accent4="accent4" accent5="accent5" accent6="accent6" hlink="hlink" folHlink="folHlink"/>
    </a:extraClrScheme>
    <a:extraClrScheme>
      <a:clrScheme name="Balance 12">
        <a:dk1>
          <a:srgbClr val="003300"/>
        </a:dk1>
        <a:lt1>
          <a:srgbClr val="FFFFFF"/>
        </a:lt1>
        <a:dk2>
          <a:srgbClr val="4D6A2A"/>
        </a:dk2>
        <a:lt2>
          <a:srgbClr val="CCFF99"/>
        </a:lt2>
        <a:accent1>
          <a:srgbClr val="2EB62E"/>
        </a:accent1>
        <a:accent2>
          <a:srgbClr val="FF9900"/>
        </a:accent2>
        <a:accent3>
          <a:srgbClr val="B2B9AC"/>
        </a:accent3>
        <a:accent4>
          <a:srgbClr val="DADADA"/>
        </a:accent4>
        <a:accent5>
          <a:srgbClr val="ADD7AD"/>
        </a:accent5>
        <a:accent6>
          <a:srgbClr val="E78A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Stat_2007_a_01</Template>
  <TotalTime>7688</TotalTime>
  <Words>5663</Words>
  <Application>Microsoft Office PowerPoint</Application>
  <PresentationFormat>如螢幕大小 (4:3)</PresentationFormat>
  <Paragraphs>1444</Paragraphs>
  <Slides>126</Slides>
  <Notes>3</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3</vt:i4>
      </vt:variant>
      <vt:variant>
        <vt:lpstr>投影片標題</vt:lpstr>
      </vt:variant>
      <vt:variant>
        <vt:i4>126</vt:i4>
      </vt:variant>
    </vt:vector>
  </HeadingPairs>
  <TitlesOfParts>
    <vt:vector size="137" baseType="lpstr">
      <vt:lpstr>華康細圓體</vt:lpstr>
      <vt:lpstr>新細明體</vt:lpstr>
      <vt:lpstr>Arial Narrow</vt:lpstr>
      <vt:lpstr>Symbol</vt:lpstr>
      <vt:lpstr>Tahoma</vt:lpstr>
      <vt:lpstr>Times New Roman</vt:lpstr>
      <vt:lpstr>Wingdings</vt:lpstr>
      <vt:lpstr>Balance</vt:lpstr>
      <vt:lpstr>點陣圖影像</vt:lpstr>
      <vt:lpstr>方程式</vt:lpstr>
      <vt:lpstr>Worksheet</vt:lpstr>
      <vt:lpstr> Chapter 7: Random Variables and Discrete Probability Distributions</vt:lpstr>
      <vt:lpstr>Agenda</vt:lpstr>
      <vt:lpstr>Random Variables</vt:lpstr>
      <vt:lpstr>Types of Random Variables</vt:lpstr>
      <vt:lpstr>Probability Distribution</vt:lpstr>
      <vt:lpstr>Types of Probability Distributions</vt:lpstr>
      <vt:lpstr>Discrete Probability Distribution</vt:lpstr>
      <vt:lpstr>Discrete Probability Distribution</vt:lpstr>
      <vt:lpstr>Example</vt:lpstr>
      <vt:lpstr>Probability Distribution</vt:lpstr>
      <vt:lpstr>Requirements of Discrete Probability Distribution</vt:lpstr>
      <vt:lpstr>Probability of Events</vt:lpstr>
      <vt:lpstr>Probability as Relative Frequency</vt:lpstr>
      <vt:lpstr>Example</vt:lpstr>
      <vt:lpstr>Relative Frequencies</vt:lpstr>
      <vt:lpstr>Probability Distribution</vt:lpstr>
      <vt:lpstr>Determining Probability of Event</vt:lpstr>
      <vt:lpstr>Probability Trees</vt:lpstr>
      <vt:lpstr>Example</vt:lpstr>
      <vt:lpstr>Probability Rules and Trees</vt:lpstr>
      <vt:lpstr>Describing the Population by a Probability Distribution</vt:lpstr>
      <vt:lpstr>Expected Value    1/2</vt:lpstr>
      <vt:lpstr>Expected Value    2/2</vt:lpstr>
      <vt:lpstr>Example</vt:lpstr>
      <vt:lpstr>Variance     1/2</vt:lpstr>
      <vt:lpstr>Variance    2/2</vt:lpstr>
      <vt:lpstr>Standard Deviation</vt:lpstr>
      <vt:lpstr>Example</vt:lpstr>
      <vt:lpstr>Applying Empirical Rule</vt:lpstr>
      <vt:lpstr>Laws of Expected Value</vt:lpstr>
      <vt:lpstr>Example</vt:lpstr>
      <vt:lpstr>Solution   1/2</vt:lpstr>
      <vt:lpstr>Solution    2/2</vt:lpstr>
      <vt:lpstr>Laws of Variance</vt:lpstr>
      <vt:lpstr>Example</vt:lpstr>
      <vt:lpstr>Solution   1/3</vt:lpstr>
      <vt:lpstr>Solution   2/3</vt:lpstr>
      <vt:lpstr>Solution   3/3</vt:lpstr>
      <vt:lpstr>Agenda</vt:lpstr>
      <vt:lpstr>Bivariate (Joint) Distribution</vt:lpstr>
      <vt:lpstr>Bivariate Probability Distribution</vt:lpstr>
      <vt:lpstr>Example</vt:lpstr>
      <vt:lpstr>The Bivariate (Joint) Probability Distribution</vt:lpstr>
      <vt:lpstr>3-D Plot</vt:lpstr>
      <vt:lpstr>Covariance</vt:lpstr>
      <vt:lpstr> The Coefficient of Correlation</vt:lpstr>
      <vt:lpstr>Example</vt:lpstr>
      <vt:lpstr>Covariance</vt:lpstr>
      <vt:lpstr>Variances</vt:lpstr>
      <vt:lpstr>Coefficient of Correlation</vt:lpstr>
      <vt:lpstr>Calculating Conditional  Probability</vt:lpstr>
      <vt:lpstr>Conditional Probabilities</vt:lpstr>
      <vt:lpstr>Condition for Independence    1/2</vt:lpstr>
      <vt:lpstr>Condition for Independence   2/2</vt:lpstr>
      <vt:lpstr>Example</vt:lpstr>
      <vt:lpstr>Check Independence</vt:lpstr>
      <vt:lpstr>Example</vt:lpstr>
      <vt:lpstr>Check Independence</vt:lpstr>
      <vt:lpstr>The Sum of Two Variables</vt:lpstr>
      <vt:lpstr>Find the Sample Space for X+Y</vt:lpstr>
      <vt:lpstr>P(X+Y)</vt:lpstr>
      <vt:lpstr>Expected Value and Variance of X+Y</vt:lpstr>
      <vt:lpstr>Example</vt:lpstr>
      <vt:lpstr>The Expected Value and Variance of X+Y</vt:lpstr>
      <vt:lpstr>In General</vt:lpstr>
      <vt:lpstr>Variance of X + Y</vt:lpstr>
      <vt:lpstr>Example</vt:lpstr>
      <vt:lpstr>Questions?</vt:lpstr>
      <vt:lpstr>Expected Returns</vt:lpstr>
      <vt:lpstr>Variance</vt:lpstr>
      <vt:lpstr>Different r</vt:lpstr>
      <vt:lpstr>The Expected Value and Variance of SciXi</vt:lpstr>
      <vt:lpstr>Agenda</vt:lpstr>
      <vt:lpstr>Known Theoretical Discrete Probability Distributions</vt:lpstr>
      <vt:lpstr>The Bernoulli Trial</vt:lpstr>
      <vt:lpstr>Binomial Experiment</vt:lpstr>
      <vt:lpstr>Binomial Random Variable</vt:lpstr>
      <vt:lpstr>Binomial Distribution Tree </vt:lpstr>
      <vt:lpstr>Binomial Distribution</vt:lpstr>
      <vt:lpstr>Calculating the Binomial Probability</vt:lpstr>
      <vt:lpstr>Example: n = 3    1/2</vt:lpstr>
      <vt:lpstr>Example: n = 3   2/2</vt:lpstr>
      <vt:lpstr>Different Shapes</vt:lpstr>
      <vt:lpstr>The Shape of the Binomial Distributions</vt:lpstr>
      <vt:lpstr>Example</vt:lpstr>
      <vt:lpstr>Check the Following Conditions   1/2</vt:lpstr>
      <vt:lpstr>Check the Following Conditions   2/2</vt:lpstr>
      <vt:lpstr>Definition</vt:lpstr>
      <vt:lpstr>Compute Probability</vt:lpstr>
      <vt:lpstr>Mean and Variance of Binomial Random Variable</vt:lpstr>
      <vt:lpstr>Table 1 on Pages B-1 to B-5</vt:lpstr>
      <vt:lpstr>Example</vt:lpstr>
      <vt:lpstr>Question 1</vt:lpstr>
      <vt:lpstr>Question 2</vt:lpstr>
      <vt:lpstr>Question 3 </vt:lpstr>
      <vt:lpstr>Question 4</vt:lpstr>
      <vt:lpstr>Question 5</vt:lpstr>
      <vt:lpstr>Known Theoretical Discrete Probability Distributions</vt:lpstr>
      <vt:lpstr>Poisson Experiment</vt:lpstr>
      <vt:lpstr>Typical Poisson Experiment</vt:lpstr>
      <vt:lpstr>Properties of the Poisson Experiment 1/3 </vt:lpstr>
      <vt:lpstr>Properties of the Poisson Experiment 2/3</vt:lpstr>
      <vt:lpstr>Properties of the Poisson Experiment 3/3</vt:lpstr>
      <vt:lpstr>Poisson Random Variables</vt:lpstr>
      <vt:lpstr>Probability Distribution</vt:lpstr>
      <vt:lpstr>Poisson Probability Distribution with m = 1</vt:lpstr>
      <vt:lpstr>Different Poisson Shapes</vt:lpstr>
      <vt:lpstr>Example</vt:lpstr>
      <vt:lpstr>Solution</vt:lpstr>
      <vt:lpstr>Table 2 on Pages B-6 to B-7</vt:lpstr>
      <vt:lpstr>Question 1</vt:lpstr>
      <vt:lpstr>Question 2</vt:lpstr>
      <vt:lpstr>Poisson Approximation of the Binomial</vt:lpstr>
      <vt:lpstr>Poisson Approximation of the Binomial</vt:lpstr>
      <vt:lpstr>Example</vt:lpstr>
      <vt:lpstr>Question?</vt:lpstr>
      <vt:lpstr>Large Sample but Small p</vt:lpstr>
      <vt:lpstr>Excel Setup</vt:lpstr>
      <vt:lpstr>R Code</vt:lpstr>
      <vt:lpstr>End of Chapter 7 Part A</vt:lpstr>
      <vt:lpstr>Homework</vt:lpstr>
      <vt:lpstr>Random Experiment</vt:lpstr>
      <vt:lpstr>Random Variables</vt:lpstr>
      <vt:lpstr>Discrete Random Variable</vt:lpstr>
      <vt:lpstr>Continuous Random Variable</vt:lpstr>
      <vt:lpstr>Linear Relationship</vt:lpstr>
    </vt:vector>
  </TitlesOfParts>
  <Company>csuf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discrete Probability distributions</dc:title>
  <dc:creator>Dr. Ching-Chin Chern</dc:creator>
  <cp:lastModifiedBy>CChern</cp:lastModifiedBy>
  <cp:revision>788</cp:revision>
  <dcterms:created xsi:type="dcterms:W3CDTF">1999-01-27T02:49:56Z</dcterms:created>
  <dcterms:modified xsi:type="dcterms:W3CDTF">2017-10-25T02:45:02Z</dcterms:modified>
</cp:coreProperties>
</file>