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315" r:id="rId4"/>
    <p:sldId id="260" r:id="rId5"/>
    <p:sldId id="316" r:id="rId6"/>
    <p:sldId id="317" r:id="rId7"/>
    <p:sldId id="318" r:id="rId8"/>
    <p:sldId id="319" r:id="rId9"/>
    <p:sldId id="294" r:id="rId10"/>
    <p:sldId id="292" r:id="rId11"/>
    <p:sldId id="295" r:id="rId12"/>
    <p:sldId id="261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20" r:id="rId25"/>
  </p:sldIdLst>
  <p:sldSz cx="5854700" cy="3295650"/>
  <p:notesSz cx="5854700" cy="3295650"/>
  <p:embeddedFontLs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KzZyj29AI5/s8Flcry7yHplN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5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 autoAdjust="0"/>
    <p:restoredTop sz="94660"/>
  </p:normalViewPr>
  <p:slideViewPr>
    <p:cSldViewPr snapToGrid="0">
      <p:cViewPr varScale="1">
        <p:scale>
          <a:sx n="220" d="100"/>
          <a:sy n="220" d="100"/>
        </p:scale>
        <p:origin x="942" y="1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53682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316288" y="0"/>
            <a:ext cx="253682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130550"/>
            <a:ext cx="253682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316288" y="3130550"/>
            <a:ext cx="253682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Она обеспечивает управление процессом обработки информации и взаимодействие между аппаратными средствами и пользователем.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500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Она обеспечивает управление процессом обработки информации и взаимодействие между аппаратными средствами и пользователем.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006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43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6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45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23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587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86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86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Она обеспечивает управление процессом обработки информации и взаимодействие между аппаратными средствами и пользователем.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549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18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80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95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Она обеспечивает управление процессом обработки информации и взаимодействие между аппаратными средствами и пользователем.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992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58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24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12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507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585788" y="1585913"/>
            <a:ext cx="4683125" cy="1298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Она обеспечивает управление процессом обработки информации и взаимодействие между аппаратными средствами и пользователем.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412750"/>
            <a:ext cx="1974850" cy="1111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10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dt" idx="10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ubTitle" idx="1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ftr" idx="11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ftr" idx="11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ftr" idx="11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dt" idx="10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znanio.ru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913340" y="2137677"/>
            <a:ext cx="4021592" cy="31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5080" lvl="0" indent="-635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Verdana"/>
                <a:ea typeface="Verdana"/>
                <a:cs typeface="Verdana"/>
                <a:sym typeface="Verdana"/>
              </a:rPr>
              <a:t>Операционные системы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 extrusionOk="0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1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 extrusionOk="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60" y="761254"/>
            <a:ext cx="4536152" cy="122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1656848" y="1280892"/>
            <a:ext cx="3249263" cy="84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загрузка нужной программы в память ПК и наблюдение за ходом ее выполнения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2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Функции ОС</a:t>
            </a:r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E4F71B-8464-4749-83AC-4E33F7AD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1" y="1268397"/>
            <a:ext cx="864861" cy="8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1649421" y="1330438"/>
            <a:ext cx="3953658" cy="84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анализ ситуации, препятствующие нормальным вычислениям, и указание о том, что необходимо сделать, если возникли трудности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2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Функции ОС</a:t>
            </a:r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E9F93-9A50-46B7-9E18-7F8887C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1" y="1330438"/>
            <a:ext cx="926325" cy="9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167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Рассчитаны на персональные компьютеры и ноутбуки.</a:t>
            </a:r>
          </a:p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Предназначены для использования конечными пользователями и обеспечивают интерфейс для запуска прикладных программ.</a:t>
            </a:r>
          </a:p>
          <a:p>
            <a:pPr marL="12700" marR="5080" lvl="0" algn="just">
              <a:lnSpc>
                <a:spcPct val="150000"/>
              </a:lnSpc>
            </a:pPr>
            <a:endParaRPr lang="ru-RU" sz="1200" dirty="0">
              <a:latin typeface="Verdana"/>
              <a:ea typeface="Verdana"/>
              <a:sym typeface="Verdana"/>
            </a:endParaRPr>
          </a:p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</a:rPr>
              <a:t>Примеры: </a:t>
            </a:r>
            <a:r>
              <a:rPr lang="en-US" sz="1200" dirty="0">
                <a:latin typeface="Verdana"/>
                <a:ea typeface="Verdana"/>
              </a:rPr>
              <a:t>Microsoft Windows, macOS, Linux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</a:t>
            </a:r>
            <a:br>
              <a:rPr lang="ru-RU" sz="1400" dirty="0"/>
            </a:br>
            <a:r>
              <a:rPr lang="ru-RU" sz="1400" b="0" dirty="0"/>
              <a:t>Десктопные</a:t>
            </a:r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292246" cy="167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Разработаны специально для мобильных устройств, таких как смартфоны и планшеты.</a:t>
            </a:r>
          </a:p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Обладают оптимизированным пользовательским интерфейсом и функциями, связанными с мобильными приложениями.</a:t>
            </a:r>
          </a:p>
          <a:p>
            <a:pPr marL="12700" marR="5080" lvl="0" algn="just">
              <a:lnSpc>
                <a:spcPct val="150000"/>
              </a:lnSpc>
            </a:pPr>
            <a:endParaRPr lang="ru-RU" sz="1200" dirty="0">
              <a:latin typeface="Verdana"/>
              <a:ea typeface="Verdana"/>
              <a:sym typeface="Verdana"/>
            </a:endParaRPr>
          </a:p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</a:rPr>
              <a:t>Примеры: </a:t>
            </a:r>
            <a:r>
              <a:rPr lang="en-US" sz="1200" dirty="0">
                <a:latin typeface="Verdana"/>
                <a:ea typeface="Verdana"/>
              </a:rPr>
              <a:t>Android, iOS (Apple), </a:t>
            </a:r>
            <a:r>
              <a:rPr lang="en-US" sz="1200" dirty="0" err="1">
                <a:latin typeface="Verdana"/>
                <a:ea typeface="Verdana"/>
              </a:rPr>
              <a:t>HarmonyOS</a:t>
            </a:r>
            <a:r>
              <a:rPr lang="en-US" sz="1200" dirty="0">
                <a:latin typeface="Verdana"/>
                <a:ea typeface="Verdana"/>
              </a:rPr>
              <a:t> (Huawei), </a:t>
            </a:r>
            <a:r>
              <a:rPr lang="en-US" sz="1200" dirty="0" err="1">
                <a:latin typeface="Verdana"/>
                <a:ea typeface="Verdana"/>
              </a:rPr>
              <a:t>KaiOS</a:t>
            </a:r>
            <a:r>
              <a:rPr lang="en-US" sz="1200" dirty="0">
                <a:latin typeface="Verdana"/>
                <a:ea typeface="Verdana"/>
              </a:rPr>
              <a:t> </a:t>
            </a:r>
            <a:r>
              <a:rPr lang="ru-RU" sz="1200" dirty="0">
                <a:latin typeface="Verdana"/>
                <a:ea typeface="Verdana"/>
              </a:rPr>
              <a:t>и др.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</a:t>
            </a:r>
            <a:br>
              <a:rPr lang="ru-RU" sz="1400" dirty="0"/>
            </a:br>
            <a:r>
              <a:rPr lang="ru-RU" sz="1400" b="0" dirty="0"/>
              <a:t>Мобильные</a:t>
            </a:r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8010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292246" cy="194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Предназначены для установки на серверах и обеспечивают функциональность, необходимую для управления сетевыми ресурсами, хранения данных, обеспечения безопасности и управления сетевой инфраструктурой.</a:t>
            </a:r>
          </a:p>
          <a:p>
            <a:pPr marL="12700" marR="5080" lvl="0" algn="just">
              <a:lnSpc>
                <a:spcPct val="150000"/>
              </a:lnSpc>
            </a:pPr>
            <a:endParaRPr lang="ru-RU" sz="1200" dirty="0">
              <a:latin typeface="Verdana"/>
              <a:ea typeface="Verdana"/>
              <a:sym typeface="Verdana"/>
            </a:endParaRPr>
          </a:p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</a:rPr>
              <a:t>Примеры: </a:t>
            </a:r>
            <a:r>
              <a:rPr lang="en-US" sz="1200" dirty="0">
                <a:latin typeface="Verdana"/>
                <a:ea typeface="Verdana"/>
              </a:rPr>
              <a:t>Windows Server, Ubuntu Server, CentOS, Red Hat Enterprise Linux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</a:t>
            </a:r>
            <a:br>
              <a:rPr lang="ru-RU" sz="1400" dirty="0"/>
            </a:br>
            <a:r>
              <a:rPr lang="ru-RU" sz="1400" b="0" dirty="0"/>
              <a:t>Серверные</a:t>
            </a:r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7747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194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Первая популярная ОС была из семейства </a:t>
            </a:r>
            <a:r>
              <a:rPr lang="ru-RU" sz="1200" dirty="0" err="1">
                <a:latin typeface="Verdana"/>
                <a:ea typeface="Verdana"/>
                <a:cs typeface="Verdana"/>
                <a:sym typeface="Verdana"/>
              </a:rPr>
              <a:t>Windows</a:t>
            </a: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. Вышедшая в 1995 году версия отличалась узнаваемым интерфейсом и облегчала работу пользователей. Раньше для работы с ПК им было нужно знать набор команд. </a:t>
            </a:r>
            <a:r>
              <a:rPr lang="ru-RU" sz="1200" dirty="0" err="1">
                <a:latin typeface="Verdana"/>
                <a:ea typeface="Verdana"/>
                <a:cs typeface="Verdana"/>
                <a:sym typeface="Verdana"/>
              </a:rPr>
              <a:t>Windows</a:t>
            </a: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 95 предполагала работу с мышью, обеспечивала легкое взаимодействие с программами и сделала компьютеры доступными для большого количества новых пользователей.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Windows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9339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13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b="1" dirty="0">
                <a:latin typeface="Verdana"/>
                <a:ea typeface="Verdana"/>
                <a:cs typeface="Verdana"/>
                <a:sym typeface="Verdana"/>
              </a:rPr>
              <a:t>Плюсы</a:t>
            </a:r>
            <a:endParaRPr lang="ru-RU" sz="1200" b="1" dirty="0">
              <a:latin typeface="Verdana"/>
              <a:ea typeface="Verdana"/>
              <a:sym typeface="Verdana"/>
            </a:endParaRP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Стабильная поддержка «железа».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Дружелюбный интерфейс.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Легкость установки новых программ.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Большой выбор программ.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Windows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1886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13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b="1" dirty="0">
                <a:latin typeface="Verdana"/>
                <a:ea typeface="Verdana"/>
                <a:cs typeface="Verdana"/>
                <a:sym typeface="Verdana"/>
              </a:rPr>
              <a:t>Минусы</a:t>
            </a:r>
            <a:endParaRPr lang="ru-RU" sz="1200" b="1" dirty="0">
              <a:latin typeface="Verdana"/>
              <a:ea typeface="Verdana"/>
              <a:sym typeface="Verdana"/>
            </a:endParaRP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Необходимость постоянной перезагрузки при установке обновлений.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Возможные сбои в программах при попадании вируса.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Относительно долгая загрузка ОС.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Windows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27230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194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Эта ОС создавалась на базе </a:t>
            </a:r>
            <a:r>
              <a:rPr lang="ru-RU" sz="1200" dirty="0" err="1">
                <a:latin typeface="Verdana"/>
                <a:ea typeface="Verdana"/>
                <a:cs typeface="Verdana"/>
                <a:sym typeface="Verdana"/>
              </a:rPr>
              <a:t>Unix</a:t>
            </a: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 и имеет существенные отличия от </a:t>
            </a:r>
            <a:r>
              <a:rPr lang="ru-RU" sz="1200" dirty="0" err="1">
                <a:latin typeface="Verdana"/>
                <a:ea typeface="Verdana"/>
                <a:cs typeface="Verdana"/>
                <a:sym typeface="Verdana"/>
              </a:rPr>
              <a:t>Windows</a:t>
            </a: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. Главное и ключевое — расположение системных файлов. В </a:t>
            </a:r>
            <a:r>
              <a:rPr lang="ru-RU" sz="1200" dirty="0" err="1">
                <a:latin typeface="Verdana"/>
                <a:ea typeface="Verdana"/>
                <a:cs typeface="Verdana"/>
                <a:sym typeface="Verdana"/>
              </a:rPr>
              <a:t>Windows</a:t>
            </a: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 каждая программа и приложение имеет свою папку, в которой находятся все файлы, отвечающие за их работу. </a:t>
            </a:r>
            <a:r>
              <a:rPr lang="ru-RU" sz="1200" dirty="0" err="1">
                <a:latin typeface="Verdana"/>
                <a:ea typeface="Verdana"/>
                <a:cs typeface="Verdana"/>
                <a:sym typeface="Verdana"/>
              </a:rPr>
              <a:t>Linux</a:t>
            </a: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 использует другую сортировку: файлы распределяются в зависимости от задачи, которую они выполняют.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Linux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3621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222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b="1" dirty="0">
                <a:latin typeface="Verdana"/>
                <a:ea typeface="Verdana"/>
                <a:cs typeface="Verdana"/>
                <a:sym typeface="Verdana"/>
              </a:rPr>
              <a:t>Плюсы</a:t>
            </a:r>
            <a:endParaRPr lang="ru-RU" sz="1200" b="1" dirty="0">
              <a:latin typeface="Verdana"/>
              <a:ea typeface="Verdana"/>
              <a:sym typeface="Verdana"/>
            </a:endParaRP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Бесплатно все программное обеспечение.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Программы можно модифицировать при наличии знаний в программировании.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Безопасность с точки зрения проникновения в систему вирусов. Вирусы для </a:t>
            </a:r>
            <a:r>
              <a:rPr lang="ru-RU" sz="1200" dirty="0" err="1">
                <a:latin typeface="Verdana"/>
                <a:ea typeface="Verdana"/>
              </a:rPr>
              <a:t>Linux</a:t>
            </a:r>
            <a:r>
              <a:rPr lang="ru-RU" sz="1200" dirty="0">
                <a:latin typeface="Verdana"/>
                <a:ea typeface="Verdana"/>
              </a:rPr>
              <a:t> сложно написать.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Возможность запуска приложений для </a:t>
            </a:r>
            <a:r>
              <a:rPr lang="ru-RU" sz="1200" dirty="0" err="1">
                <a:latin typeface="Verdana"/>
                <a:ea typeface="Verdana"/>
              </a:rPr>
              <a:t>Windows</a:t>
            </a:r>
            <a:r>
              <a:rPr lang="ru-RU" sz="1200" dirty="0">
                <a:latin typeface="Verdana"/>
                <a:ea typeface="Verdana"/>
              </a:rPr>
              <a:t> с помощью эмуляторов.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Linux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83101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88571" y="756322"/>
            <a:ext cx="5074503" cy="84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Операционная система (ОС) — это комплекс программ, предназначенных для управления ресурсами компьютера и организации взаимодействия с пользователем.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2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Операционная система</a:t>
            </a:r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807A8F-055D-48A2-8DCE-D202BDAE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45" y="2220571"/>
            <a:ext cx="1075079" cy="10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8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222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b="1" dirty="0">
                <a:latin typeface="Verdana"/>
                <a:ea typeface="Verdana"/>
                <a:cs typeface="Verdana"/>
                <a:sym typeface="Verdana"/>
              </a:rPr>
              <a:t>Минусы</a:t>
            </a:r>
            <a:endParaRPr lang="ru-RU" sz="1200" b="1" dirty="0">
              <a:latin typeface="Verdana"/>
              <a:ea typeface="Verdana"/>
              <a:sym typeface="Verdana"/>
            </a:endParaRP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Есть проблемы с поддержкой аппаратного обеспечения и внешних устройств (например принтеров), но с каждым обновлением это улучшается.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Программ и игр для </a:t>
            </a:r>
            <a:r>
              <a:rPr lang="ru-RU" sz="1200" dirty="0" err="1">
                <a:latin typeface="Verdana"/>
                <a:ea typeface="Verdana"/>
              </a:rPr>
              <a:t>Linux</a:t>
            </a:r>
            <a:r>
              <a:rPr lang="ru-RU" sz="1200" dirty="0">
                <a:latin typeface="Verdana"/>
                <a:ea typeface="Verdana"/>
              </a:rPr>
              <a:t> создается мало, поскольку разработчики не готовы вкладываться в бесплатное ПО.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Чтобы работать с </a:t>
            </a:r>
            <a:r>
              <a:rPr lang="ru-RU" sz="1200" dirty="0" err="1">
                <a:latin typeface="Verdana"/>
                <a:ea typeface="Verdana"/>
              </a:rPr>
              <a:t>Linux</a:t>
            </a:r>
            <a:r>
              <a:rPr lang="ru-RU" sz="1200" dirty="0">
                <a:latin typeface="Verdana"/>
                <a:ea typeface="Verdana"/>
              </a:rPr>
              <a:t>, нужно постоянно самообучаться и совершенствовать знания.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Linux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7027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130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Эта операционная система разработана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Apple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и предназначена для использования в ее экосистеме. История происхождения похожа на историю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Linux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с единственным отличием — </a:t>
            </a:r>
            <a:r>
              <a:rPr lang="ru-RU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Mac</a:t>
            </a:r>
            <a:r>
              <a:rPr lang="ru-RU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OS платная.</a:t>
            </a:r>
            <a:endParaRPr dirty="0">
              <a:solidFill>
                <a:schemeClr val="dk1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Mac OS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59887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167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b="1" dirty="0">
                <a:latin typeface="Verdana"/>
                <a:ea typeface="Verdana"/>
                <a:cs typeface="Verdana"/>
                <a:sym typeface="Verdana"/>
              </a:rPr>
              <a:t>Плюсы</a:t>
            </a:r>
            <a:endParaRPr lang="ru-RU" sz="1200" b="1" dirty="0">
              <a:latin typeface="Verdana"/>
              <a:ea typeface="Verdana"/>
              <a:sym typeface="Verdana"/>
            </a:endParaRP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Возможность создать архитектуру под определенную экосистему и дорабатывать ее до совершенства.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Эффективность в расходовании оперативной памяти и взаимодействии с «железом».</a:t>
            </a: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Стабильность работы системы.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Mac OS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29192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390097" y="963680"/>
            <a:ext cx="5074503" cy="194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b="1" dirty="0">
                <a:latin typeface="Verdana"/>
                <a:ea typeface="Verdana"/>
                <a:cs typeface="Verdana"/>
                <a:sym typeface="Verdana"/>
              </a:rPr>
              <a:t>Минусы</a:t>
            </a:r>
            <a:endParaRPr lang="ru-RU" sz="1200" b="1" dirty="0">
              <a:latin typeface="Verdana"/>
              <a:ea typeface="Verdana"/>
              <a:sym typeface="Verdana"/>
            </a:endParaRPr>
          </a:p>
          <a:p>
            <a:pPr marL="184150" marR="508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Verdana"/>
                <a:ea typeface="Verdana"/>
              </a:rPr>
              <a:t>Для </a:t>
            </a:r>
            <a:r>
              <a:rPr lang="ru-RU" sz="1200" dirty="0" err="1">
                <a:latin typeface="Verdana"/>
                <a:ea typeface="Verdana"/>
              </a:rPr>
              <a:t>Mac</a:t>
            </a:r>
            <a:r>
              <a:rPr lang="ru-RU" sz="1200" dirty="0">
                <a:latin typeface="Verdana"/>
                <a:ea typeface="Verdana"/>
              </a:rPr>
              <a:t> OS создается минимум развлекательных программ, в частности игр. Высокая стоимость операционной системы не предполагает ее использование исключительно для развлечений. Это ОС для представителей профессий, которым требуется надежное и быстрое ПО, готовое к высоким и стабильным нагрузкам.</a:t>
            </a:r>
            <a:endParaRPr sz="1200" dirty="0">
              <a:latin typeface="Verdana"/>
              <a:ea typeface="Verdana"/>
            </a:endParaRP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3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Виды операционных систем для ПК</a:t>
            </a:r>
            <a:br>
              <a:rPr lang="ru-RU" sz="1400" dirty="0"/>
            </a:br>
            <a:r>
              <a:rPr lang="en-US" sz="1400" b="0" dirty="0"/>
              <a:t>Mac OS</a:t>
            </a:r>
            <a:endParaRPr lang="ru-RU" sz="1400" b="0" dirty="0"/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51713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Znanio.ru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0" y="635000"/>
            <a:ext cx="635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mtClean="0">
                <a:hlinkClick r:id="rId2"/>
              </a:rPr>
              <a:t>Скачано с </a:t>
            </a:r>
            <a:r>
              <a:rPr lang="en-US" smtClean="0">
                <a:hlinkClick r:id="rId2"/>
              </a:rPr>
              <a:t>www.znanio.ru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06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oxford.ru/uploads/tinymce_image/image/2163/1.png">
            <a:extLst>
              <a:ext uri="{FF2B5EF4-FFF2-40B4-BE49-F238E27FC236}">
                <a16:creationId xmlns:a16="http://schemas.microsoft.com/office/drawing/2014/main" id="{C4B540D7-7536-4E2A-90CF-3E9C8635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9" y="0"/>
            <a:ext cx="4669782" cy="330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46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369309" y="419644"/>
            <a:ext cx="2096817" cy="41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Структурные компоненты ОС</a:t>
            </a:r>
            <a:endParaRPr dirty="0"/>
          </a:p>
        </p:txBody>
      </p:sp>
      <p:sp>
        <p:nvSpPr>
          <p:cNvPr id="81" name="Google Shape;81;p4"/>
          <p:cNvSpPr/>
          <p:nvPr/>
        </p:nvSpPr>
        <p:spPr>
          <a:xfrm>
            <a:off x="3369310" y="290400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82" name="Google Shape;82;p4"/>
          <p:cNvCxnSpPr/>
          <p:nvPr/>
        </p:nvCxnSpPr>
        <p:spPr>
          <a:xfrm>
            <a:off x="491510" y="806242"/>
            <a:ext cx="984" cy="23005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4"/>
          <p:cNvSpPr/>
          <p:nvPr/>
        </p:nvSpPr>
        <p:spPr>
          <a:xfrm>
            <a:off x="313282" y="1469597"/>
            <a:ext cx="356456" cy="35645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F43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1</a:t>
            </a:r>
            <a:endParaRPr sz="1600"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847966" y="1081856"/>
            <a:ext cx="4642304" cy="1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5080" lvl="0">
              <a:lnSpc>
                <a:spcPct val="150000"/>
              </a:lnSpc>
            </a:pPr>
            <a:r>
              <a:rPr lang="ru-RU" sz="1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Ядро</a:t>
            </a:r>
            <a:r>
              <a:rPr lang="ru-RU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— центральная часть операционной системы, управляющая выполнением процессов, ресурсами вычислительной системы и предоставляющая процессам координированный доступ к этим ресурсам.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369309" y="419644"/>
            <a:ext cx="2096817" cy="41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Структурные компоненты ОС</a:t>
            </a:r>
            <a:endParaRPr dirty="0"/>
          </a:p>
        </p:txBody>
      </p:sp>
      <p:sp>
        <p:nvSpPr>
          <p:cNvPr id="81" name="Google Shape;81;p4"/>
          <p:cNvSpPr/>
          <p:nvPr/>
        </p:nvSpPr>
        <p:spPr>
          <a:xfrm>
            <a:off x="3369310" y="290400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82" name="Google Shape;82;p4"/>
          <p:cNvCxnSpPr/>
          <p:nvPr/>
        </p:nvCxnSpPr>
        <p:spPr>
          <a:xfrm>
            <a:off x="491510" y="806242"/>
            <a:ext cx="984" cy="23005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4"/>
          <p:cNvSpPr/>
          <p:nvPr/>
        </p:nvSpPr>
        <p:spPr>
          <a:xfrm>
            <a:off x="313282" y="1469597"/>
            <a:ext cx="356456" cy="35645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F43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2</a:t>
            </a:r>
            <a:endParaRPr sz="1600"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847966" y="1081856"/>
            <a:ext cx="4642304" cy="168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5080" lvl="0">
              <a:lnSpc>
                <a:spcPct val="150000"/>
              </a:lnSpc>
            </a:pPr>
            <a:r>
              <a:rPr lang="ru-RU" sz="1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Резидентные программы </a:t>
            </a:r>
            <a:r>
              <a:rPr lang="ru-RU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это программы, входящие в состав ядра, например, программы-драйверы, управляющие внешними устройствами; при функционировании компьютера резидентные программы постоянно находятся в оперативной памяти,</a:t>
            </a:r>
          </a:p>
          <a:p>
            <a:pPr marL="12700" marR="5080" lvl="0">
              <a:lnSpc>
                <a:spcPct val="150000"/>
              </a:lnSpc>
            </a:pPr>
            <a:endParaRPr lang="ru-RU"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7147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369309" y="419644"/>
            <a:ext cx="2096817" cy="41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Структурные компоненты ОС</a:t>
            </a:r>
            <a:endParaRPr dirty="0"/>
          </a:p>
        </p:txBody>
      </p:sp>
      <p:sp>
        <p:nvSpPr>
          <p:cNvPr id="81" name="Google Shape;81;p4"/>
          <p:cNvSpPr/>
          <p:nvPr/>
        </p:nvSpPr>
        <p:spPr>
          <a:xfrm>
            <a:off x="3369310" y="290400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82" name="Google Shape;82;p4"/>
          <p:cNvCxnSpPr/>
          <p:nvPr/>
        </p:nvCxnSpPr>
        <p:spPr>
          <a:xfrm>
            <a:off x="491510" y="806242"/>
            <a:ext cx="984" cy="23005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4"/>
          <p:cNvSpPr/>
          <p:nvPr/>
        </p:nvSpPr>
        <p:spPr>
          <a:xfrm>
            <a:off x="313282" y="1469597"/>
            <a:ext cx="356456" cy="35645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F43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3</a:t>
            </a:r>
            <a:endParaRPr sz="1600"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847966" y="1081856"/>
            <a:ext cx="4642304" cy="1412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5080" lvl="0">
              <a:lnSpc>
                <a:spcPct val="150000"/>
              </a:lnSpc>
            </a:pPr>
            <a:r>
              <a:rPr lang="ru-RU" sz="1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Командный процессор </a:t>
            </a:r>
            <a:r>
              <a:rPr lang="ru-RU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программа, отвечающая за интерпретацию и исполнение простейших команд, подаваемых пользователем, а также за взаимодействие этих команд с ядром ОС,</a:t>
            </a:r>
          </a:p>
          <a:p>
            <a:pPr marL="12700" marR="5080" lvl="0">
              <a:lnSpc>
                <a:spcPct val="150000"/>
              </a:lnSpc>
            </a:pPr>
            <a:endParaRPr lang="ru-RU"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00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369309" y="419644"/>
            <a:ext cx="2096817" cy="41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Структурные компоненты ОС</a:t>
            </a:r>
            <a:endParaRPr dirty="0"/>
          </a:p>
        </p:txBody>
      </p:sp>
      <p:sp>
        <p:nvSpPr>
          <p:cNvPr id="81" name="Google Shape;81;p4"/>
          <p:cNvSpPr/>
          <p:nvPr/>
        </p:nvSpPr>
        <p:spPr>
          <a:xfrm>
            <a:off x="3369310" y="290400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82" name="Google Shape;82;p4"/>
          <p:cNvCxnSpPr/>
          <p:nvPr/>
        </p:nvCxnSpPr>
        <p:spPr>
          <a:xfrm>
            <a:off x="491510" y="806242"/>
            <a:ext cx="984" cy="23005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4"/>
          <p:cNvSpPr/>
          <p:nvPr/>
        </p:nvSpPr>
        <p:spPr>
          <a:xfrm>
            <a:off x="313282" y="1469597"/>
            <a:ext cx="356456" cy="35645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F43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4</a:t>
            </a:r>
            <a:endParaRPr sz="1600"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847966" y="1218543"/>
            <a:ext cx="4642304" cy="85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5080" lvl="0">
              <a:lnSpc>
                <a:spcPct val="150000"/>
              </a:lnSpc>
            </a:pPr>
            <a:r>
              <a:rPr lang="ru-RU" sz="1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Система управления файлами </a:t>
            </a:r>
            <a:r>
              <a:rPr lang="ru-RU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 программа для организации удобного доступа к файлам. Для каждой ОС разрабатывается своя файловая система.</a:t>
            </a:r>
          </a:p>
        </p:txBody>
      </p:sp>
    </p:spTree>
    <p:extLst>
      <p:ext uri="{BB962C8B-B14F-4D97-AF65-F5344CB8AC3E}">
        <p14:creationId xmlns:p14="http://schemas.microsoft.com/office/powerpoint/2010/main" val="252159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3369309" y="419644"/>
            <a:ext cx="2096817" cy="41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Структурные компоненты ОС</a:t>
            </a:r>
            <a:endParaRPr dirty="0"/>
          </a:p>
        </p:txBody>
      </p:sp>
      <p:sp>
        <p:nvSpPr>
          <p:cNvPr id="81" name="Google Shape;81;p4"/>
          <p:cNvSpPr/>
          <p:nvPr/>
        </p:nvSpPr>
        <p:spPr>
          <a:xfrm>
            <a:off x="3369310" y="290400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82" name="Google Shape;82;p4"/>
          <p:cNvCxnSpPr/>
          <p:nvPr/>
        </p:nvCxnSpPr>
        <p:spPr>
          <a:xfrm>
            <a:off x="491510" y="806242"/>
            <a:ext cx="984" cy="23005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4"/>
          <p:cNvSpPr/>
          <p:nvPr/>
        </p:nvSpPr>
        <p:spPr>
          <a:xfrm>
            <a:off x="313282" y="1469597"/>
            <a:ext cx="356456" cy="356456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F43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5</a:t>
            </a:r>
            <a:endParaRPr sz="1600" dirty="0"/>
          </a:p>
        </p:txBody>
      </p:sp>
      <p:sp>
        <p:nvSpPr>
          <p:cNvPr id="85" name="Google Shape;85;p4"/>
          <p:cNvSpPr txBox="1"/>
          <p:nvPr/>
        </p:nvSpPr>
        <p:spPr>
          <a:xfrm>
            <a:off x="847966" y="1218543"/>
            <a:ext cx="4642304" cy="1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5080" lvl="0">
              <a:lnSpc>
                <a:spcPct val="150000"/>
              </a:lnSpc>
            </a:pPr>
            <a:r>
              <a:rPr lang="ru-RU" sz="1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Утилиты</a:t>
            </a:r>
            <a:r>
              <a:rPr lang="ru-RU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сервисные программы для обслуживания дисков (проверять, сжимать, </a:t>
            </a:r>
            <a:r>
              <a:rPr lang="ru-RU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дефрагментировать</a:t>
            </a:r>
            <a:r>
              <a:rPr lang="ru-RU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ru-RU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тд</a:t>
            </a:r>
            <a:r>
              <a:rPr lang="ru-RU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выполнения операций с файлами (архивировать, копировать и </a:t>
            </a:r>
            <a:r>
              <a:rPr lang="ru-RU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тд</a:t>
            </a:r>
            <a:r>
              <a:rPr lang="ru-RU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и работы в компьютерных сетях</a:t>
            </a:r>
          </a:p>
        </p:txBody>
      </p:sp>
    </p:spTree>
    <p:extLst>
      <p:ext uri="{BB962C8B-B14F-4D97-AF65-F5344CB8AC3E}">
        <p14:creationId xmlns:p14="http://schemas.microsoft.com/office/powerpoint/2010/main" val="244614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/>
        </p:nvSpPr>
        <p:spPr>
          <a:xfrm>
            <a:off x="1522542" y="1307587"/>
            <a:ext cx="3943585" cy="84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5080" lvl="0" algn="just">
              <a:lnSpc>
                <a:spcPct val="150000"/>
              </a:lnSpc>
            </a:pPr>
            <a:r>
              <a:rPr lang="ru-RU" sz="1200" dirty="0">
                <a:latin typeface="Verdana"/>
                <a:ea typeface="Verdana"/>
                <a:cs typeface="Verdana"/>
                <a:sym typeface="Verdana"/>
              </a:rPr>
              <a:t>автоматизация процессов ввода-вывода информации, управления выполнением прикладных задач, решаемых пользователем 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388571" y="419644"/>
            <a:ext cx="5077556" cy="20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5080" lvl="0">
              <a:lnSpc>
                <a:spcPct val="87500"/>
              </a:lnSpc>
            </a:pPr>
            <a:r>
              <a:rPr lang="ru-RU" sz="1400" dirty="0"/>
              <a:t>Функции ОС</a:t>
            </a:r>
          </a:p>
        </p:txBody>
      </p:sp>
      <p:sp>
        <p:nvSpPr>
          <p:cNvPr id="102" name="Google Shape;102;p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 extrusionOk="0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27864F-5ECD-4F98-9660-22D9167D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71" y="1370365"/>
            <a:ext cx="716319" cy="7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4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800</Words>
  <Application>Microsoft Office PowerPoint</Application>
  <PresentationFormat>Произвольный</PresentationFormat>
  <Paragraphs>80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Verdana</vt:lpstr>
      <vt:lpstr>Calibri</vt:lpstr>
      <vt:lpstr>Office Theme</vt:lpstr>
      <vt:lpstr>Презентация PowerPoint</vt:lpstr>
      <vt:lpstr>Операционная система</vt:lpstr>
      <vt:lpstr>Презентация PowerPoint</vt:lpstr>
      <vt:lpstr>Структурные компоненты ОС</vt:lpstr>
      <vt:lpstr>Структурные компоненты ОС</vt:lpstr>
      <vt:lpstr>Структурные компоненты ОС</vt:lpstr>
      <vt:lpstr>Структурные компоненты ОС</vt:lpstr>
      <vt:lpstr>Структурные компоненты ОС</vt:lpstr>
      <vt:lpstr>Функции ОС</vt:lpstr>
      <vt:lpstr>Функции ОС</vt:lpstr>
      <vt:lpstr>Функции ОС</vt:lpstr>
      <vt:lpstr>Виды операционных систем Десктопные</vt:lpstr>
      <vt:lpstr>Виды операционных систем Мобильные</vt:lpstr>
      <vt:lpstr>Виды операционных систем Серверные</vt:lpstr>
      <vt:lpstr>Виды операционных систем для ПК Windows</vt:lpstr>
      <vt:lpstr>Виды операционных систем для ПК Windows</vt:lpstr>
      <vt:lpstr>Виды операционных систем для ПК Windows</vt:lpstr>
      <vt:lpstr>Виды операционных систем для ПК Linux</vt:lpstr>
      <vt:lpstr>Виды операционных систем для ПК Linux</vt:lpstr>
      <vt:lpstr>Виды операционных систем для ПК Linux</vt:lpstr>
      <vt:lpstr>Виды операционных систем для ПК Mac OS</vt:lpstr>
      <vt:lpstr>Виды операционных систем для ПК Mac OS</vt:lpstr>
      <vt:lpstr>Виды операционных систем для ПК Mac OS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Viktar</cp:lastModifiedBy>
  <cp:revision>21</cp:revision>
  <dcterms:created xsi:type="dcterms:W3CDTF">2023-12-29T14:51:43Z</dcterms:created>
  <dcterms:modified xsi:type="dcterms:W3CDTF">2024-03-02T02:25:58Z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2023-12-29T00:00:00Z</vt:filetime>
  </property>
  <property fmtid="{D5CDD505-2E9C-101B-9397-08002B2CF9AE}" pid="3" name="LastSaved">
    <vt:filetime>2023-12-29T00:00:00Z</vt:filetime>
  </property>
  <property fmtid="{D5CDD505-2E9C-101B-9397-08002B2CF9AE}" pid="4" name="Producer">
    <vt:lpwstr>GPL Ghostscript 10.02.0</vt:lpwstr>
  </property>
</Properties>
</file>