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59" r:id="rId2"/>
    <p:sldId id="332" r:id="rId3"/>
    <p:sldId id="360" r:id="rId4"/>
    <p:sldId id="361" r:id="rId5"/>
    <p:sldId id="362" r:id="rId6"/>
    <p:sldId id="363" r:id="rId7"/>
    <p:sldId id="365" r:id="rId8"/>
    <p:sldId id="398" r:id="rId9"/>
    <p:sldId id="366" r:id="rId10"/>
    <p:sldId id="367" r:id="rId11"/>
    <p:sldId id="369" r:id="rId12"/>
    <p:sldId id="370" r:id="rId13"/>
    <p:sldId id="371" r:id="rId14"/>
    <p:sldId id="372" r:id="rId15"/>
    <p:sldId id="374" r:id="rId16"/>
    <p:sldId id="373" r:id="rId17"/>
    <p:sldId id="375" r:id="rId18"/>
    <p:sldId id="376" r:id="rId19"/>
    <p:sldId id="380" r:id="rId20"/>
    <p:sldId id="381" r:id="rId21"/>
    <p:sldId id="377" r:id="rId22"/>
    <p:sldId id="378" r:id="rId23"/>
    <p:sldId id="379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29" r:id="rId35"/>
    <p:sldId id="340" r:id="rId36"/>
    <p:sldId id="324" r:id="rId37"/>
    <p:sldId id="317" r:id="rId38"/>
    <p:sldId id="327" r:id="rId39"/>
    <p:sldId id="328" r:id="rId40"/>
    <p:sldId id="351" r:id="rId41"/>
    <p:sldId id="352" r:id="rId42"/>
    <p:sldId id="354" r:id="rId43"/>
    <p:sldId id="395" r:id="rId44"/>
    <p:sldId id="353" r:id="rId45"/>
    <p:sldId id="343" r:id="rId46"/>
    <p:sldId id="337" r:id="rId47"/>
    <p:sldId id="339" r:id="rId48"/>
    <p:sldId id="318" r:id="rId49"/>
    <p:sldId id="319" r:id="rId50"/>
    <p:sldId id="393" r:id="rId51"/>
    <p:sldId id="394" r:id="rId52"/>
    <p:sldId id="397" r:id="rId53"/>
    <p:sldId id="396" r:id="rId54"/>
    <p:sldId id="346" r:id="rId55"/>
    <p:sldId id="392" r:id="rId56"/>
    <p:sldId id="344" r:id="rId57"/>
    <p:sldId id="347" r:id="rId58"/>
    <p:sldId id="349" r:id="rId59"/>
    <p:sldId id="348" r:id="rId60"/>
    <p:sldId id="355" r:id="rId61"/>
    <p:sldId id="325" r:id="rId62"/>
    <p:sldId id="322" r:id="rId63"/>
    <p:sldId id="350" r:id="rId64"/>
    <p:sldId id="358" r:id="rId65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99"/>
    <a:srgbClr val="00FFFF"/>
    <a:srgbClr val="006600"/>
    <a:srgbClr val="008080"/>
    <a:srgbClr val="990033"/>
    <a:srgbClr val="CCFFCC"/>
    <a:srgbClr val="FFCC99"/>
    <a:srgbClr val="CC99FF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63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CF36615-862F-4B2E-BB23-C6F74A57831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3657E-CFF7-4AE9-ABA4-509A049C62FD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F0709-D935-45DC-9EA4-6827B819D7F5}" type="slidenum">
              <a:rPr lang="ru-RU"/>
              <a:pPr/>
              <a:t>10</a:t>
            </a:fld>
            <a:endParaRPr lang="ru-RU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F6473-5F61-44EA-A0C4-3B6BBF9380D0}" type="slidenum">
              <a:rPr lang="ru-RU"/>
              <a:pPr/>
              <a:t>11</a:t>
            </a:fld>
            <a:endParaRPr lang="ru-RU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B8013-3033-4087-9292-205DF39C35AC}" type="slidenum">
              <a:rPr lang="ru-RU"/>
              <a:pPr/>
              <a:t>12</a:t>
            </a:fld>
            <a:endParaRPr lang="ru-RU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9A078-F334-480A-99BA-7262E381846B}" type="slidenum">
              <a:rPr lang="ru-RU"/>
              <a:pPr/>
              <a:t>13</a:t>
            </a:fld>
            <a:endParaRPr lang="ru-RU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874E3-CA6E-4666-8CF8-349D9F07FDEC}" type="slidenum">
              <a:rPr lang="ru-RU"/>
              <a:pPr/>
              <a:t>14</a:t>
            </a:fld>
            <a:endParaRPr lang="ru-RU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34998C-D676-4F48-AD28-91DABA6B53D7}" type="slidenum">
              <a:rPr lang="ru-RU"/>
              <a:pPr/>
              <a:t>15</a:t>
            </a:fld>
            <a:endParaRPr lang="ru-RU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0B0A-8DCD-4948-9AF9-42589775366B}" type="slidenum">
              <a:rPr lang="ru-RU"/>
              <a:pPr/>
              <a:t>16</a:t>
            </a:fld>
            <a:endParaRPr lang="ru-RU" dirty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0CB7D9-C8CE-4D71-B275-7177A90B8ACD}" type="slidenum">
              <a:rPr lang="ru-RU"/>
              <a:pPr/>
              <a:t>17</a:t>
            </a:fld>
            <a:endParaRPr lang="ru-RU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BB361-C814-4393-97FC-75F792CB6895}" type="slidenum">
              <a:rPr lang="ru-RU"/>
              <a:pPr/>
              <a:t>18</a:t>
            </a:fld>
            <a:endParaRPr lang="ru-RU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ECAE3-EDE7-42F3-BFE2-631E07B05E4D}" type="slidenum">
              <a:rPr lang="ru-RU"/>
              <a:pPr/>
              <a:t>19</a:t>
            </a:fld>
            <a:endParaRPr lang="ru-RU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33C87-25EA-4E39-813E-5B87739A0DE7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42808-54B9-405A-8083-4CF938D57D52}" type="slidenum">
              <a:rPr lang="ru-RU"/>
              <a:pPr/>
              <a:t>20</a:t>
            </a:fld>
            <a:endParaRPr lang="ru-RU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1CFD1-BFA1-4381-98D6-62E12CE9AF98}" type="slidenum">
              <a:rPr lang="ru-RU"/>
              <a:pPr/>
              <a:t>21</a:t>
            </a:fld>
            <a:endParaRPr lang="ru-RU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8E85B-E88D-4AC2-B05E-142095CEDD15}" type="slidenum">
              <a:rPr lang="ru-RU"/>
              <a:pPr/>
              <a:t>22</a:t>
            </a:fld>
            <a:endParaRPr lang="ru-RU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2518E9-D729-4FF9-95D9-8D972EA113B0}" type="slidenum">
              <a:rPr lang="ru-RU"/>
              <a:pPr/>
              <a:t>23</a:t>
            </a:fld>
            <a:endParaRPr lang="ru-RU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C3B58-F27E-449B-8D0B-3AE297A2392D}" type="slidenum">
              <a:rPr lang="ru-RU"/>
              <a:pPr/>
              <a:t>24</a:t>
            </a:fld>
            <a:endParaRPr lang="ru-RU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09A9B-86D5-4493-80C3-4732B46B9E4A}" type="slidenum">
              <a:rPr lang="ru-RU"/>
              <a:pPr/>
              <a:t>25</a:t>
            </a:fld>
            <a:endParaRPr lang="ru-RU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9C26F-6B1E-4ED8-AD7B-7960A2A93B7B}" type="slidenum">
              <a:rPr lang="ru-RU"/>
              <a:pPr/>
              <a:t>26</a:t>
            </a:fld>
            <a:endParaRPr lang="ru-RU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3A3E8-95DA-4500-80D6-04F2B762B02B}" type="slidenum">
              <a:rPr lang="ru-RU"/>
              <a:pPr/>
              <a:t>27</a:t>
            </a:fld>
            <a:endParaRPr lang="ru-RU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0184D-77FB-4C6A-A491-5BA42A897A2B}" type="slidenum">
              <a:rPr lang="ru-RU"/>
              <a:pPr/>
              <a:t>28</a:t>
            </a:fld>
            <a:endParaRPr lang="ru-RU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E2320-B370-4821-8C1A-222DB901C160}" type="slidenum">
              <a:rPr lang="ru-RU"/>
              <a:pPr/>
              <a:t>29</a:t>
            </a:fld>
            <a:endParaRPr lang="ru-RU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CB848-89F3-4340-BAA3-693411308932}" type="slidenum">
              <a:rPr lang="ru-RU"/>
              <a:pPr/>
              <a:t>3</a:t>
            </a:fld>
            <a:endParaRPr lang="ru-RU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ECA479-5EC8-43C3-B00D-CE2C008917D2}" type="slidenum">
              <a:rPr lang="ru-RU"/>
              <a:pPr/>
              <a:t>30</a:t>
            </a:fld>
            <a:endParaRPr lang="ru-RU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0ACBE-29D2-4E0C-BA93-9752BC7D8074}" type="slidenum">
              <a:rPr lang="ru-RU"/>
              <a:pPr/>
              <a:t>31</a:t>
            </a:fld>
            <a:endParaRPr lang="ru-RU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91A0B-DB75-4A80-BD0A-A6572C67EDA1}" type="slidenum">
              <a:rPr lang="ru-RU"/>
              <a:pPr/>
              <a:t>32</a:t>
            </a:fld>
            <a:endParaRPr lang="ru-RU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F828A-1FA5-4323-8C6E-59C7886C9952}" type="slidenum">
              <a:rPr lang="ru-RU"/>
              <a:pPr/>
              <a:t>33</a:t>
            </a:fld>
            <a:endParaRPr lang="ru-RU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2BE2F8-84D7-48B9-BEB9-C3B80888EB16}" type="slidenum">
              <a:rPr lang="ru-RU"/>
              <a:pPr/>
              <a:t>34</a:t>
            </a:fld>
            <a:endParaRPr lang="ru-RU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AD5FA3-4A13-4E27-B5F7-D2C338EA8021}" type="slidenum">
              <a:rPr lang="ru-RU"/>
              <a:pPr/>
              <a:t>35</a:t>
            </a:fld>
            <a:endParaRPr lang="ru-RU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E348B-54BE-4A38-9972-618EE92A2169}" type="slidenum">
              <a:rPr lang="ru-RU"/>
              <a:pPr/>
              <a:t>36</a:t>
            </a:fld>
            <a:endParaRPr lang="ru-RU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04D66-4398-4AA9-AC6B-DE3DFD6B3776}" type="slidenum">
              <a:rPr lang="ru-RU"/>
              <a:pPr/>
              <a:t>37</a:t>
            </a:fld>
            <a:endParaRPr lang="ru-RU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5E4B5-B1DC-48F9-B3AB-697275C84C96}" type="slidenum">
              <a:rPr lang="ru-RU"/>
              <a:pPr/>
              <a:t>38</a:t>
            </a:fld>
            <a:endParaRPr lang="ru-RU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336A6-F43E-4E5F-99CA-BDDCF80543C8}" type="slidenum">
              <a:rPr lang="ru-RU"/>
              <a:pPr/>
              <a:t>39</a:t>
            </a:fld>
            <a:endParaRPr lang="ru-RU" dirty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22863-283B-48A6-8289-BE9D18CECFBB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6DED3-D519-4A90-83D4-F8ED2E05324E}" type="slidenum">
              <a:rPr lang="ru-RU"/>
              <a:pPr/>
              <a:t>40</a:t>
            </a:fld>
            <a:endParaRPr lang="ru-RU" dirty="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6DED3-D519-4A90-83D4-F8ED2E05324E}" type="slidenum">
              <a:rPr lang="ru-RU"/>
              <a:pPr/>
              <a:t>41</a:t>
            </a:fld>
            <a:endParaRPr lang="ru-RU" dirty="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6DED3-D519-4A90-83D4-F8ED2E05324E}" type="slidenum">
              <a:rPr lang="ru-RU"/>
              <a:pPr/>
              <a:t>42</a:t>
            </a:fld>
            <a:endParaRPr lang="ru-RU" dirty="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6DED3-D519-4A90-83D4-F8ED2E05324E}" type="slidenum">
              <a:rPr lang="ru-RU"/>
              <a:pPr/>
              <a:t>44</a:t>
            </a:fld>
            <a:endParaRPr lang="ru-RU" dirty="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9EC9F-B2EB-40D0-A9EE-ADD4C40C92BC}" type="slidenum">
              <a:rPr lang="ru-RU"/>
              <a:pPr/>
              <a:t>45</a:t>
            </a:fld>
            <a:endParaRPr lang="ru-RU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78CE9-6B87-472F-882A-2DB1A0A2C903}" type="slidenum">
              <a:rPr lang="ru-RU"/>
              <a:pPr/>
              <a:t>46</a:t>
            </a:fld>
            <a:endParaRPr lang="ru-RU" dirty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5D2BB-EC8D-41FF-8A69-5BE311E8D80F}" type="slidenum">
              <a:rPr lang="ru-RU"/>
              <a:pPr/>
              <a:t>47</a:t>
            </a:fld>
            <a:endParaRPr lang="ru-RU" dirty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D2E99-E5C6-4EB9-851C-E3F169FFBE1C}" type="slidenum">
              <a:rPr lang="ru-RU"/>
              <a:pPr/>
              <a:t>48</a:t>
            </a:fld>
            <a:endParaRPr lang="ru-RU" dirty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DD5AF-70C7-4415-9CE3-0D13F5EAAA44}" type="slidenum">
              <a:rPr lang="ru-RU"/>
              <a:pPr/>
              <a:t>49</a:t>
            </a:fld>
            <a:endParaRPr lang="ru-RU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9E98F-28C5-4D9A-AC6A-4AC49145A77E}" type="slidenum">
              <a:rPr lang="ru-RU"/>
              <a:pPr/>
              <a:t>51</a:t>
            </a:fld>
            <a:endParaRPr lang="ru-RU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15BD2-E9FB-4EB7-941E-2562B5040C36}" type="slidenum">
              <a:rPr lang="ru-RU"/>
              <a:pPr/>
              <a:t>5</a:t>
            </a:fld>
            <a:endParaRPr lang="ru-RU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9E98F-28C5-4D9A-AC6A-4AC49145A77E}" type="slidenum">
              <a:rPr lang="ru-RU"/>
              <a:pPr/>
              <a:t>53</a:t>
            </a:fld>
            <a:endParaRPr lang="ru-RU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9E98F-28C5-4D9A-AC6A-4AC49145A77E}" type="slidenum">
              <a:rPr lang="ru-RU"/>
              <a:pPr/>
              <a:t>54</a:t>
            </a:fld>
            <a:endParaRPr lang="ru-RU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2001A-EE8B-49F4-B98A-8EE0642C7CD1}" type="slidenum">
              <a:rPr lang="ru-RU"/>
              <a:pPr/>
              <a:t>56</a:t>
            </a:fld>
            <a:endParaRPr lang="ru-RU" dirty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07D97-05C6-4E46-82E7-D9B293944297}" type="slidenum">
              <a:rPr lang="ru-RU"/>
              <a:pPr/>
              <a:t>57</a:t>
            </a:fld>
            <a:endParaRPr lang="ru-RU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C0611-7CA5-42D7-9043-F4BA892F1AC7}" type="slidenum">
              <a:rPr lang="ru-RU"/>
              <a:pPr/>
              <a:t>59</a:t>
            </a:fld>
            <a:endParaRPr lang="ru-RU" dirty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88176-511A-4DE0-BE6C-B378312304E8}" type="slidenum">
              <a:rPr lang="ru-RU"/>
              <a:pPr/>
              <a:t>61</a:t>
            </a:fld>
            <a:endParaRPr lang="ru-RU" dirty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9C465-561D-4817-B843-A423EB190A70}" type="slidenum">
              <a:rPr lang="ru-RU"/>
              <a:pPr/>
              <a:t>62</a:t>
            </a:fld>
            <a:endParaRPr lang="ru-RU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247ED-ABFA-4E17-ACE3-26D1E0A1D98A}" type="slidenum">
              <a:rPr lang="ru-RU"/>
              <a:pPr/>
              <a:t>63</a:t>
            </a:fld>
            <a:endParaRPr lang="ru-RU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D24BC7-2547-4CEF-BE16-A434AE5F8E95}" type="slidenum">
              <a:rPr lang="ru-RU" smtClean="0"/>
              <a:pPr/>
              <a:t>64</a:t>
            </a:fld>
            <a:endParaRPr lang="ru-RU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CF3AD-4F2B-483F-8F61-B4C21CF8AFA2}" type="slidenum">
              <a:rPr lang="ru-RU"/>
              <a:pPr/>
              <a:t>6</a:t>
            </a:fld>
            <a:endParaRPr lang="ru-RU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94A74-B35E-454E-9D8C-F1062A7DFD82}" type="slidenum">
              <a:rPr lang="ru-RU"/>
              <a:pPr/>
              <a:t>7</a:t>
            </a:fld>
            <a:endParaRPr lang="ru-RU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1CFD1-BFA1-4381-98D6-62E12CE9AF98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7CFB9-9F73-4045-99BF-C623389DAEA5}" type="slidenum">
              <a:rPr lang="ru-RU"/>
              <a:pPr/>
              <a:t>9</a:t>
            </a:fld>
            <a:endParaRPr lang="ru-RU" dirty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F50E4-6DED-4B0F-A70E-E81B663D5B5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75FBB-6981-4269-B9D6-EFD31CA0B10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4A1D4-B6B4-47FE-B8EC-3B32B911411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BFA5C-91B7-4FD6-8497-A37CBB9F4B6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5509-C123-4BF4-810E-4811FAC92C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604F7-74CC-49E4-A2CF-6728D167847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90B5-71AE-4D3F-AE5E-66397DCFE6F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DCD32-AE09-4898-A1D7-BE48FA20F51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83EFC-DDF4-4274-A61B-6FCDF62437F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30E04-E2E7-42FA-B8BA-E48D7007214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C7D84-9F2E-434E-8BEA-17FB8295F75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990FB-CA18-4F3D-AD3C-CC0ECB2930C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95A6F-0116-4720-9A03-F166562D79A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5871AFC-A0C9-44AC-B75B-C31C570D963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528000"/>
            <a:ext cx="8424000" cy="9000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baseline="0" dirty="0" smtClean="0">
                <a:solidFill>
                  <a:schemeClr val="bg1"/>
                </a:solidFill>
              </a:rPr>
              <a:t>Раздел</a:t>
            </a:r>
            <a:r>
              <a:rPr lang="en-US" sz="2400" b="1" baseline="0" dirty="0" smtClean="0">
                <a:solidFill>
                  <a:schemeClr val="bg1"/>
                </a:solidFill>
              </a:rPr>
              <a:t> </a:t>
            </a:r>
            <a:r>
              <a:rPr lang="ru-RU" sz="2400" b="1" baseline="0" dirty="0" smtClean="0">
                <a:solidFill>
                  <a:schemeClr val="bg1"/>
                </a:solidFill>
              </a:rPr>
              <a:t>4</a:t>
            </a:r>
            <a:r>
              <a:rPr lang="en-US" sz="2400" b="1" baseline="0" dirty="0" smtClean="0">
                <a:solidFill>
                  <a:schemeClr val="bg1"/>
                </a:solidFill>
              </a:rPr>
              <a:t/>
            </a:r>
            <a:br>
              <a:rPr lang="en-US" sz="2400" b="1" baseline="0" dirty="0" smtClean="0">
                <a:solidFill>
                  <a:schemeClr val="bg1"/>
                </a:solidFill>
              </a:rPr>
            </a:br>
            <a:r>
              <a:rPr lang="ru-RU" sz="2400" b="1" baseline="0" dirty="0" smtClean="0">
                <a:solidFill>
                  <a:schemeClr val="accent3"/>
                </a:solidFill>
              </a:rPr>
              <a:t>Теоцентричная</a:t>
            </a:r>
            <a:r>
              <a:rPr lang="en-US" sz="2400" b="1" baseline="0" dirty="0" smtClean="0">
                <a:solidFill>
                  <a:schemeClr val="accent3"/>
                </a:solidFill>
              </a:rPr>
              <a:t> </a:t>
            </a:r>
            <a:r>
              <a:rPr lang="ru-RU" sz="2400" b="1" baseline="0" dirty="0" smtClean="0">
                <a:solidFill>
                  <a:schemeClr val="accent3"/>
                </a:solidFill>
              </a:rPr>
              <a:t>философия</a:t>
            </a:r>
            <a:endParaRPr lang="ru-RU" sz="2400" b="1" baseline="0" dirty="0">
              <a:solidFill>
                <a:schemeClr val="accent3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2" y="2520000"/>
            <a:ext cx="8424000" cy="900000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chemeClr val="bg1"/>
                </a:solidFill>
              </a:rPr>
              <a:t>Философия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000" y="4680000"/>
            <a:ext cx="8424000" cy="1800000"/>
          </a:xfrm>
        </p:spPr>
        <p:txBody>
          <a:bodyPr/>
          <a:lstStyle/>
          <a:p>
            <a:pPr eaLnBrk="1" hangingPunct="1">
              <a:spcBef>
                <a:spcPts val="864"/>
              </a:spcBef>
            </a:pPr>
            <a:r>
              <a:rPr lang="ru-RU" sz="2400" b="1" dirty="0" smtClean="0">
                <a:solidFill>
                  <a:schemeClr val="bg1"/>
                </a:solidFill>
              </a:rPr>
              <a:t>Лекция 9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1100" b="1" dirty="0" smtClean="0">
                <a:solidFill>
                  <a:schemeClr val="bg1"/>
                </a:solidFill>
              </a:rPr>
              <a:t/>
            </a:r>
            <a:br>
              <a:rPr lang="ru-RU" sz="11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Средневековая западноевропейская философия</a:t>
            </a:r>
          </a:p>
        </p:txBody>
      </p:sp>
      <p:pic>
        <p:nvPicPr>
          <p:cNvPr id="8" name="Picture 3" descr="D:\Disk_N\NICK\POWERPOINT\=Archive\Безимени-3 копия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000" y="540000"/>
            <a:ext cx="1295400" cy="847725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3038" y="539750"/>
            <a:ext cx="640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2000" b="1" dirty="0">
                <a:solidFill>
                  <a:schemeClr val="bg1"/>
                </a:solidFill>
              </a:rPr>
              <a:t>МОСКОВСКИЙ ГОСУДАРСТВЕННЫЙ ИНСТИТУТ МЕЖДУНАРОДНЫХ ОТНОШЕНИЙ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/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Кафедра </a:t>
            </a:r>
            <a:r>
              <a:rPr lang="ru-RU" sz="2000" b="1" dirty="0" smtClean="0">
                <a:solidFill>
                  <a:schemeClr val="bg1"/>
                </a:solidFill>
              </a:rPr>
              <a:t>философии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им. А. Ф. Шишкина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6" descr="chouet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7992000" y="576007"/>
            <a:ext cx="70866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6656388" y="4011613"/>
            <a:ext cx="179387" cy="0"/>
          </a:xfrm>
          <a:prstGeom prst="line">
            <a:avLst/>
          </a:prstGeom>
          <a:noFill/>
          <a:ln w="76200" cmpd="dbl">
            <a:solidFill>
              <a:srgbClr val="CCFFCC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4356100" y="2320925"/>
            <a:ext cx="179388" cy="0"/>
          </a:xfrm>
          <a:prstGeom prst="line">
            <a:avLst/>
          </a:prstGeom>
          <a:noFill/>
          <a:ln w="76200" cmpd="dbl">
            <a:solidFill>
              <a:srgbClr val="CCFFCC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7899400" y="4786313"/>
            <a:ext cx="0" cy="179387"/>
          </a:xfrm>
          <a:prstGeom prst="line">
            <a:avLst/>
          </a:prstGeom>
          <a:noFill/>
          <a:ln w="76200" cmpd="dbl">
            <a:solidFill>
              <a:srgbClr val="CCFFCC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1241425" y="3057525"/>
            <a:ext cx="0" cy="179388"/>
          </a:xfrm>
          <a:prstGeom prst="line">
            <a:avLst/>
          </a:prstGeom>
          <a:noFill/>
          <a:ln w="76200" cmpd="dbl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3579813" y="4786313"/>
            <a:ext cx="0" cy="179387"/>
          </a:xfrm>
          <a:prstGeom prst="line">
            <a:avLst/>
          </a:prstGeom>
          <a:noFill/>
          <a:ln w="76200" cmpd="dbl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5595938" y="3057525"/>
            <a:ext cx="0" cy="179388"/>
          </a:xfrm>
          <a:prstGeom prst="line">
            <a:avLst/>
          </a:prstGeom>
          <a:noFill/>
          <a:ln w="76200" cmpd="dbl">
            <a:solidFill>
              <a:srgbClr val="CCFFCC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7357" name="Arc 13"/>
          <p:cNvSpPr>
            <a:spLocks/>
          </p:cNvSpPr>
          <p:nvPr/>
        </p:nvSpPr>
        <p:spPr bwMode="auto">
          <a:xfrm>
            <a:off x="6656388" y="2320925"/>
            <a:ext cx="1241425" cy="900113"/>
          </a:xfrm>
          <a:custGeom>
            <a:avLst/>
            <a:gdLst>
              <a:gd name="T0" fmla="*/ 0 w 21600"/>
              <a:gd name="T1" fmla="*/ 0 h 21600"/>
              <a:gd name="T2" fmla="*/ 1241425 w 21600"/>
              <a:gd name="T3" fmla="*/ 900113 h 21600"/>
              <a:gd name="T4" fmla="*/ 0 w 21600"/>
              <a:gd name="T5" fmla="*/ 90011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 cmpd="dbl">
            <a:solidFill>
              <a:srgbClr val="CCFF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12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Три варианта теодицеи</a:t>
            </a: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215900" y="1546225"/>
            <a:ext cx="4138613" cy="151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b="1" dirty="0">
                <a:solidFill>
                  <a:srgbClr val="0000FF"/>
                </a:solidFill>
              </a:rPr>
              <a:t>Зло не есть что-то самосущее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а представляет собой </a:t>
            </a:r>
            <a:r>
              <a:rPr lang="ru-RU" b="1" dirty="0" smtClean="0">
                <a:solidFill>
                  <a:srgbClr val="0000FF"/>
                </a:solidFill>
              </a:rPr>
              <a:t>просто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отсутствие</a:t>
            </a:r>
            <a:r>
              <a:rPr lang="ru-RU" b="1" dirty="0">
                <a:solidFill>
                  <a:srgbClr val="0000FF"/>
                </a:solidFill>
              </a:rPr>
              <a:t> (недостаток) </a:t>
            </a:r>
            <a:r>
              <a:rPr lang="ru-RU" b="1" dirty="0">
                <a:solidFill>
                  <a:srgbClr val="FF0000"/>
                </a:solidFill>
              </a:rPr>
              <a:t>блага.</a:t>
            </a:r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2517775" y="3238500"/>
            <a:ext cx="4138613" cy="1547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b="1" dirty="0">
                <a:solidFill>
                  <a:srgbClr val="0000FF"/>
                </a:solidFill>
              </a:rPr>
              <a:t>Так называемые «недостатки</a:t>
            </a:r>
            <a:r>
              <a:rPr lang="ru-RU" b="1" dirty="0" smtClean="0">
                <a:solidFill>
                  <a:srgbClr val="0000FF"/>
                </a:solidFill>
              </a:rPr>
              <a:t>»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способствуют высшему благу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мнение же о реальности </a:t>
            </a:r>
            <a:r>
              <a:rPr lang="ru-RU" b="1" dirty="0" smtClean="0">
                <a:solidFill>
                  <a:srgbClr val="0000FF"/>
                </a:solidFill>
              </a:rPr>
              <a:t>зла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есть следствие </a:t>
            </a:r>
            <a:r>
              <a:rPr lang="ru-RU" b="1" dirty="0" smtClean="0">
                <a:solidFill>
                  <a:srgbClr val="FF0000"/>
                </a:solidFill>
              </a:rPr>
              <a:t>абсолютизации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частной точки зрения.</a:t>
            </a:r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4821238" y="4965700"/>
            <a:ext cx="4138612" cy="1547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b="1" dirty="0">
                <a:solidFill>
                  <a:srgbClr val="0000FF"/>
                </a:solidFill>
              </a:rPr>
              <a:t>Добро, творимое свободно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выше добра, </a:t>
            </a:r>
            <a:r>
              <a:rPr lang="ru-RU" b="1" dirty="0" smtClean="0">
                <a:solidFill>
                  <a:srgbClr val="0000FF"/>
                </a:solidFill>
              </a:rPr>
              <a:t>творимого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 необходимости,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зло же </a:t>
            </a:r>
            <a:r>
              <a:rPr lang="ru-RU" b="1" dirty="0" smtClean="0">
                <a:solidFill>
                  <a:srgbClr val="0000FF"/>
                </a:solidFill>
              </a:rPr>
              <a:t>есть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результат </a:t>
            </a:r>
            <a:r>
              <a:rPr lang="ru-RU" b="1" dirty="0" smtClean="0">
                <a:solidFill>
                  <a:srgbClr val="FF0000"/>
                </a:solidFill>
              </a:rPr>
              <a:t>злоупотребления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человеком </a:t>
            </a:r>
            <a:r>
              <a:rPr lang="ru-RU" b="1" dirty="0">
                <a:solidFill>
                  <a:srgbClr val="FF0000"/>
                </a:solidFill>
              </a:rPr>
              <a:t>свободной волей.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533900" y="1546225"/>
            <a:ext cx="2124075" cy="1547813"/>
          </a:xfrm>
          <a:prstGeom prst="ellipse">
            <a:avLst/>
          </a:prstGeom>
          <a:solidFill>
            <a:srgbClr val="CCFFCC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r>
              <a:rPr lang="ru-RU" b="1" dirty="0" smtClean="0">
                <a:solidFill>
                  <a:srgbClr val="0000FF"/>
                </a:solidFill>
              </a:rPr>
              <a:t>Никакого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зла</a:t>
            </a:r>
            <a:r>
              <a:rPr lang="ru-RU" b="1" dirty="0">
                <a:solidFill>
                  <a:srgbClr val="0000FF"/>
                </a:solidFill>
              </a:rPr>
              <a:t> </a:t>
            </a:r>
            <a:r>
              <a:rPr lang="ru-RU" b="1" dirty="0" smtClean="0">
                <a:solidFill>
                  <a:srgbClr val="0000FF"/>
                </a:solidFill>
              </a:rPr>
              <a:t>на самом деле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нет</a:t>
            </a:r>
            <a:r>
              <a:rPr lang="ru-RU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6837363" y="3238500"/>
            <a:ext cx="2124075" cy="1547813"/>
          </a:xfrm>
          <a:prstGeom prst="ellipse">
            <a:avLst/>
          </a:prstGeom>
          <a:solidFill>
            <a:srgbClr val="CCFFCC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ru-RU" b="1" dirty="0">
                <a:solidFill>
                  <a:srgbClr val="0000FF"/>
                </a:solidFill>
              </a:rPr>
              <a:t>Сотворённый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Богом мир есть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лучший из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возможных.</a:t>
            </a:r>
          </a:p>
        </p:txBody>
      </p:sp>
      <p:sp>
        <p:nvSpPr>
          <p:cNvPr id="57354" name="AutoShape 10"/>
          <p:cNvSpPr>
            <a:spLocks noChangeArrowheads="1"/>
          </p:cNvSpPr>
          <p:nvPr/>
        </p:nvSpPr>
        <p:spPr bwMode="auto">
          <a:xfrm>
            <a:off x="215900" y="3238500"/>
            <a:ext cx="2124075" cy="15478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b="1" dirty="0">
                <a:solidFill>
                  <a:srgbClr val="0000FF"/>
                </a:solidFill>
              </a:rPr>
              <a:t>Почему </a:t>
            </a:r>
            <a:r>
              <a:rPr lang="ru-RU" b="1" dirty="0" smtClean="0">
                <a:solidFill>
                  <a:srgbClr val="0000FF"/>
                </a:solidFill>
              </a:rPr>
              <a:t>же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Бог </a:t>
            </a:r>
            <a:r>
              <a:rPr lang="ru-RU" b="1" dirty="0" smtClean="0">
                <a:solidFill>
                  <a:srgbClr val="0000FF"/>
                </a:solidFill>
              </a:rPr>
              <a:t>допускает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недостаток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блага?</a:t>
            </a:r>
          </a:p>
        </p:txBody>
      </p:sp>
      <p:sp>
        <p:nvSpPr>
          <p:cNvPr id="57355" name="AutoShape 11"/>
          <p:cNvSpPr>
            <a:spLocks noChangeArrowheads="1"/>
          </p:cNvSpPr>
          <p:nvPr/>
        </p:nvSpPr>
        <p:spPr bwMode="auto">
          <a:xfrm>
            <a:off x="2517775" y="4965700"/>
            <a:ext cx="2124075" cy="15478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b="1" dirty="0">
                <a:solidFill>
                  <a:srgbClr val="0000FF"/>
                </a:solidFill>
              </a:rPr>
              <a:t>Зачем же </a:t>
            </a:r>
            <a:r>
              <a:rPr lang="ru-RU" b="1" dirty="0" smtClean="0">
                <a:solidFill>
                  <a:srgbClr val="0000FF"/>
                </a:solidFill>
              </a:rPr>
              <a:t>Бог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сотворил мир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если </a:t>
            </a:r>
            <a:r>
              <a:rPr lang="ru-RU" b="1" dirty="0" smtClean="0">
                <a:solidFill>
                  <a:srgbClr val="0000FF"/>
                </a:solidFill>
              </a:rPr>
              <a:t>творение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 может </a:t>
            </a:r>
            <a:r>
              <a:rPr lang="ru-RU" b="1" dirty="0" smtClean="0">
                <a:solidFill>
                  <a:srgbClr val="0000FF"/>
                </a:solidFill>
              </a:rPr>
              <a:t>быть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совершенным?</a:t>
            </a:r>
          </a:p>
        </p:txBody>
      </p:sp>
      <p:sp>
        <p:nvSpPr>
          <p:cNvPr id="57358" name="Arc 14"/>
          <p:cNvSpPr>
            <a:spLocks/>
          </p:cNvSpPr>
          <p:nvPr/>
        </p:nvSpPr>
        <p:spPr bwMode="auto">
          <a:xfrm rot="16200000" flipH="1">
            <a:off x="1420813" y="4652962"/>
            <a:ext cx="935038" cy="1223963"/>
          </a:xfrm>
          <a:custGeom>
            <a:avLst/>
            <a:gdLst>
              <a:gd name="T0" fmla="*/ 0 w 21600"/>
              <a:gd name="T1" fmla="*/ 0 h 21600"/>
              <a:gd name="T2" fmla="*/ 935038 w 21600"/>
              <a:gd name="T3" fmla="*/ 1223963 h 21600"/>
              <a:gd name="T4" fmla="*/ 0 w 21600"/>
              <a:gd name="T5" fmla="*/ 12239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 cmpd="dbl">
            <a:solidFill>
              <a:srgbClr val="CCFF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2339975" y="4048125"/>
            <a:ext cx="179388" cy="0"/>
          </a:xfrm>
          <a:prstGeom prst="line">
            <a:avLst/>
          </a:prstGeom>
          <a:noFill/>
          <a:ln w="76200" cmpd="dbl">
            <a:solidFill>
              <a:srgbClr val="CCFFCC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4641850" y="5738813"/>
            <a:ext cx="179388" cy="0"/>
          </a:xfrm>
          <a:prstGeom prst="line">
            <a:avLst/>
          </a:prstGeom>
          <a:noFill/>
          <a:ln w="76200" cmpd="dbl">
            <a:solidFill>
              <a:srgbClr val="CCFFCC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pic>
        <p:nvPicPr>
          <p:cNvPr id="57369" name="Picture 25" descr="Августин (Гоццоли-16-red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9163" y="287338"/>
            <a:ext cx="1633537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70" name="Picture 26" descr="Leibniz (5-red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5218113"/>
            <a:ext cx="144303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70" decel="100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770" decel="100000"/>
                                        <p:tgtEl>
                                          <p:spTgt spid="5736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7" dur="77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10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70" decel="1000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770" decel="100000"/>
                                        <p:tgtEl>
                                          <p:spTgt spid="5736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2" dur="77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4" dur="77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70" decel="1000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770" decel="100000"/>
                                        <p:tgtEl>
                                          <p:spTgt spid="5736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6" dur="77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8" dur="77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6" grpId="0" animBg="1"/>
      <p:bldP spid="57365" grpId="0" animBg="1"/>
      <p:bldP spid="57363" grpId="0" animBg="1"/>
      <p:bldP spid="57360" grpId="0" animBg="1"/>
      <p:bldP spid="57362" grpId="0" animBg="1"/>
      <p:bldP spid="57361" grpId="0" animBg="1"/>
      <p:bldP spid="57357" grpId="0" animBg="1"/>
      <p:bldP spid="57349" grpId="0" animBg="1"/>
      <p:bldP spid="57350" grpId="0" animBg="1"/>
      <p:bldP spid="57351" grpId="0" animBg="1"/>
      <p:bldP spid="57352" grpId="0" animBg="1"/>
      <p:bldP spid="57353" grpId="0" animBg="1"/>
      <p:bldP spid="57354" grpId="0" animBg="1"/>
      <p:bldP spid="57355" grpId="0" animBg="1"/>
      <p:bldP spid="57358" grpId="0" animBg="1"/>
      <p:bldP spid="57367" grpId="0" animBg="1"/>
      <p:bldP spid="573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Средневековая философия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Схоластика</a:t>
            </a:r>
          </a:p>
        </p:txBody>
      </p:sp>
      <p:sp>
        <p:nvSpPr>
          <p:cNvPr id="21529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600200"/>
            <a:ext cx="3238500" cy="5030788"/>
          </a:xfrm>
          <a:noFill/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Ансельм Кентерберийский</a:t>
            </a:r>
            <a:br>
              <a:rPr lang="ru-RU" sz="1800" b="1" dirty="0" smtClean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(1033/34 – 1109)</a:t>
            </a:r>
          </a:p>
          <a:p>
            <a:pPr eaLnBrk="1" hangingPunct="1">
              <a:lnSpc>
                <a:spcPct val="9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Пьер Абеляр </a:t>
            </a:r>
            <a:br>
              <a:rPr lang="ru-RU" sz="1800" b="1" dirty="0" smtClean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(1079 – 1142)</a:t>
            </a:r>
          </a:p>
          <a:p>
            <a:pPr eaLnBrk="1" hangingPunct="1">
              <a:lnSpc>
                <a:spcPct val="9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Пётр Ломбардский</a:t>
            </a:r>
            <a:br>
              <a:rPr lang="ru-RU" sz="1800" b="1" dirty="0" smtClean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(ок. 1100 – 1160)</a:t>
            </a:r>
          </a:p>
          <a:p>
            <a:pPr eaLnBrk="1" hangingPunct="1">
              <a:lnSpc>
                <a:spcPct val="9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Альберт Великий</a:t>
            </a:r>
            <a:br>
              <a:rPr lang="ru-RU" sz="1800" b="1" dirty="0" smtClean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(ок. 1200 – 1280)</a:t>
            </a:r>
          </a:p>
          <a:p>
            <a:pPr eaLnBrk="1" hangingPunct="1">
              <a:lnSpc>
                <a:spcPct val="9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Бонавентура (Джованни Фиданца) </a:t>
            </a:r>
            <a:br>
              <a:rPr lang="ru-RU" sz="1800" b="1" dirty="0" smtClean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(ок. 1217 – 1274)</a:t>
            </a:r>
          </a:p>
          <a:p>
            <a:pPr eaLnBrk="1" hangingPunct="1">
              <a:lnSpc>
                <a:spcPct val="9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Фома Аквинский</a:t>
            </a:r>
            <a:br>
              <a:rPr lang="ru-RU" sz="1800" b="1" dirty="0" smtClean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(1225/26 – 1274)</a:t>
            </a:r>
          </a:p>
          <a:p>
            <a:pPr eaLnBrk="1" hangingPunct="1">
              <a:lnSpc>
                <a:spcPct val="9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Иоанн Дунс Скот</a:t>
            </a:r>
            <a:br>
              <a:rPr lang="ru-RU" sz="1800" b="1" dirty="0" smtClean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(ок. 1266 – 1308)</a:t>
            </a:r>
          </a:p>
          <a:p>
            <a:pPr eaLnBrk="1" hangingPunct="1">
              <a:lnSpc>
                <a:spcPct val="9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Уильям Оккам</a:t>
            </a:r>
            <a:br>
              <a:rPr lang="ru-RU" sz="1800" b="1" dirty="0" smtClean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(ок. 1285 – 1347/49)</a:t>
            </a:r>
          </a:p>
        </p:txBody>
      </p:sp>
      <p:pic>
        <p:nvPicPr>
          <p:cNvPr id="21508" name="Picture 4" descr="europe (5) - cut (min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813" y="1619250"/>
            <a:ext cx="4368800" cy="4859338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1509" name="Oval 5"/>
          <p:cNvSpPr>
            <a:spLocks noChangeAspect="1" noChangeArrowheads="1"/>
          </p:cNvSpPr>
          <p:nvPr/>
        </p:nvSpPr>
        <p:spPr bwMode="auto">
          <a:xfrm>
            <a:off x="6500813" y="4365625"/>
            <a:ext cx="90487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867400" y="3922713"/>
            <a:ext cx="865188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Аоста</a:t>
            </a:r>
          </a:p>
        </p:txBody>
      </p:sp>
      <p:sp>
        <p:nvSpPr>
          <p:cNvPr id="21511" name="Oval 7"/>
          <p:cNvSpPr>
            <a:spLocks noChangeAspect="1" noChangeArrowheads="1"/>
          </p:cNvSpPr>
          <p:nvPr/>
        </p:nvSpPr>
        <p:spPr bwMode="auto">
          <a:xfrm>
            <a:off x="5759450" y="3508375"/>
            <a:ext cx="90488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124450" y="3573463"/>
            <a:ext cx="600075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Бек</a:t>
            </a:r>
          </a:p>
        </p:txBody>
      </p:sp>
      <p:sp>
        <p:nvSpPr>
          <p:cNvPr id="21513" name="Oval 9"/>
          <p:cNvSpPr>
            <a:spLocks noChangeAspect="1" noChangeArrowheads="1"/>
          </p:cNvSpPr>
          <p:nvPr/>
        </p:nvSpPr>
        <p:spPr bwMode="auto">
          <a:xfrm>
            <a:off x="6140450" y="3644900"/>
            <a:ext cx="90488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297613" y="3309938"/>
            <a:ext cx="928687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Париж</a:t>
            </a:r>
          </a:p>
        </p:txBody>
      </p:sp>
      <p:sp>
        <p:nvSpPr>
          <p:cNvPr id="21515" name="Oval 11"/>
          <p:cNvSpPr>
            <a:spLocks noChangeAspect="1" noChangeArrowheads="1"/>
          </p:cNvSpPr>
          <p:nvPr/>
        </p:nvSpPr>
        <p:spPr bwMode="auto">
          <a:xfrm>
            <a:off x="7435850" y="5229225"/>
            <a:ext cx="90488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16" name="Oval 12"/>
          <p:cNvSpPr>
            <a:spLocks noChangeAspect="1" noChangeArrowheads="1"/>
          </p:cNvSpPr>
          <p:nvPr/>
        </p:nvSpPr>
        <p:spPr bwMode="auto">
          <a:xfrm>
            <a:off x="7253288" y="5110163"/>
            <a:ext cx="90487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6548438" y="5157788"/>
            <a:ext cx="657225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Рим</a:t>
            </a:r>
          </a:p>
        </p:txBody>
      </p:sp>
      <p:sp>
        <p:nvSpPr>
          <p:cNvPr id="21518" name="Oval 14"/>
          <p:cNvSpPr>
            <a:spLocks noChangeAspect="1" noChangeArrowheads="1"/>
          </p:cNvSpPr>
          <p:nvPr/>
        </p:nvSpPr>
        <p:spPr bwMode="auto">
          <a:xfrm>
            <a:off x="7145338" y="4965700"/>
            <a:ext cx="90487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454650" y="4678363"/>
            <a:ext cx="1617663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Баньореджо</a:t>
            </a:r>
          </a:p>
        </p:txBody>
      </p:sp>
      <p:sp>
        <p:nvSpPr>
          <p:cNvPr id="21520" name="Oval 16"/>
          <p:cNvSpPr>
            <a:spLocks noChangeAspect="1" noChangeArrowheads="1"/>
          </p:cNvSpPr>
          <p:nvPr/>
        </p:nvSpPr>
        <p:spPr bwMode="auto">
          <a:xfrm>
            <a:off x="5564188" y="4005263"/>
            <a:ext cx="90487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4841875" y="4138613"/>
            <a:ext cx="901700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Палле</a:t>
            </a:r>
          </a:p>
        </p:txBody>
      </p:sp>
      <p:sp>
        <p:nvSpPr>
          <p:cNvPr id="21522" name="Oval 18"/>
          <p:cNvSpPr>
            <a:spLocks noChangeAspect="1" noChangeArrowheads="1"/>
          </p:cNvSpPr>
          <p:nvPr/>
        </p:nvSpPr>
        <p:spPr bwMode="auto">
          <a:xfrm>
            <a:off x="5670550" y="2230438"/>
            <a:ext cx="90488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5851525" y="2060575"/>
            <a:ext cx="749300" cy="376238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Дунс</a:t>
            </a:r>
          </a:p>
        </p:txBody>
      </p:sp>
      <p:sp>
        <p:nvSpPr>
          <p:cNvPr id="21524" name="Oval 20"/>
          <p:cNvSpPr>
            <a:spLocks noChangeAspect="1" noChangeArrowheads="1"/>
          </p:cNvSpPr>
          <p:nvPr/>
        </p:nvSpPr>
        <p:spPr bwMode="auto">
          <a:xfrm>
            <a:off x="5741988" y="3094038"/>
            <a:ext cx="90487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5867400" y="2708275"/>
            <a:ext cx="896938" cy="376238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Оккам</a:t>
            </a:r>
          </a:p>
        </p:txBody>
      </p:sp>
      <p:sp>
        <p:nvSpPr>
          <p:cNvPr id="21526" name="Oval 22"/>
          <p:cNvSpPr>
            <a:spLocks noChangeAspect="1" noChangeArrowheads="1"/>
          </p:cNvSpPr>
          <p:nvPr/>
        </p:nvSpPr>
        <p:spPr bwMode="auto">
          <a:xfrm>
            <a:off x="5635625" y="3022600"/>
            <a:ext cx="90488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340225" y="2924175"/>
            <a:ext cx="1236663" cy="376238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Оксфорд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7596188" y="5084763"/>
            <a:ext cx="1033462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Аквино</a:t>
            </a:r>
          </a:p>
        </p:txBody>
      </p:sp>
      <p:sp>
        <p:nvSpPr>
          <p:cNvPr id="21531" name="Oval 27"/>
          <p:cNvSpPr>
            <a:spLocks noChangeAspect="1" noChangeArrowheads="1"/>
          </p:cNvSpPr>
          <p:nvPr/>
        </p:nvSpPr>
        <p:spPr bwMode="auto">
          <a:xfrm>
            <a:off x="6659563" y="3789363"/>
            <a:ext cx="90487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837363" y="3741738"/>
            <a:ext cx="1247775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Лауинген</a:t>
            </a:r>
          </a:p>
        </p:txBody>
      </p:sp>
      <p:sp>
        <p:nvSpPr>
          <p:cNvPr id="21534" name="Oval 30"/>
          <p:cNvSpPr>
            <a:spLocks noChangeAspect="1" noChangeArrowheads="1"/>
          </p:cNvSpPr>
          <p:nvPr/>
        </p:nvSpPr>
        <p:spPr bwMode="auto">
          <a:xfrm>
            <a:off x="6764338" y="3094038"/>
            <a:ext cx="90487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6945313" y="2733675"/>
            <a:ext cx="884237" cy="376238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Кёльн</a:t>
            </a:r>
          </a:p>
        </p:txBody>
      </p:sp>
      <p:sp>
        <p:nvSpPr>
          <p:cNvPr id="21536" name="Oval 32"/>
          <p:cNvSpPr>
            <a:spLocks noChangeAspect="1" noChangeArrowheads="1"/>
          </p:cNvSpPr>
          <p:nvPr/>
        </p:nvSpPr>
        <p:spPr bwMode="auto">
          <a:xfrm>
            <a:off x="6716713" y="4437063"/>
            <a:ext cx="90487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6875463" y="4205288"/>
            <a:ext cx="1625600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Лумеллоньо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1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1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1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1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9" grpId="0" uiExpand="1" build="p"/>
      <p:bldP spid="21509" grpId="0" uiExpand="1" animBg="1"/>
      <p:bldP spid="21510" grpId="0" uiExpand="1" animBg="1"/>
      <p:bldP spid="21511" grpId="0" uiExpand="1" animBg="1"/>
      <p:bldP spid="21512" grpId="0" uiExpand="1" animBg="1"/>
      <p:bldP spid="21513" grpId="0" uiExpand="1" animBg="1"/>
      <p:bldP spid="21514" grpId="0" uiExpand="1" animBg="1"/>
      <p:bldP spid="21514" grpId="1" uiExpand="1" animBg="1"/>
      <p:bldP spid="21514" grpId="2" uiExpand="1" animBg="1"/>
      <p:bldP spid="21515" grpId="0" uiExpand="1" animBg="1"/>
      <p:bldP spid="21516" grpId="0" uiExpand="1" animBg="1"/>
      <p:bldP spid="21517" grpId="0" uiExpand="1" animBg="1"/>
      <p:bldP spid="21518" grpId="0" uiExpand="1" animBg="1"/>
      <p:bldP spid="21519" grpId="0" uiExpand="1" animBg="1"/>
      <p:bldP spid="21520" grpId="0" uiExpand="1" animBg="1"/>
      <p:bldP spid="21521" grpId="0" uiExpand="1" animBg="1"/>
      <p:bldP spid="21522" grpId="0" uiExpand="1" animBg="1"/>
      <p:bldP spid="21523" grpId="0" uiExpand="1" animBg="1"/>
      <p:bldP spid="21524" grpId="0" animBg="1"/>
      <p:bldP spid="21525" grpId="0" animBg="1"/>
      <p:bldP spid="21526" grpId="0" uiExpand="1" animBg="1"/>
      <p:bldP spid="21527" grpId="0" uiExpand="1" animBg="1"/>
      <p:bldP spid="21528" grpId="0" uiExpand="1" animBg="1"/>
      <p:bldP spid="21531" grpId="0" uiExpand="1" animBg="1"/>
      <p:bldP spid="21534" grpId="0" uiExpand="1" animBg="1"/>
      <p:bldP spid="21535" grpId="0" uiExpand="1" animBg="1"/>
      <p:bldP spid="21536" grpId="0" uiExpand="1" animBg="1"/>
      <p:bldP spid="21537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71" name="Picture 19" descr="Crivelli, Thomas with Book and Church Model_red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5675" y="4173538"/>
            <a:ext cx="146526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Средневековая философия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Схоластика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085975" y="1980000"/>
            <a:ext cx="4930775" cy="4786312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Ансельм. Монологион.</a:t>
            </a:r>
          </a:p>
          <a:p>
            <a:pPr eaLnBrk="1" hangingPunct="1">
              <a:lnSpc>
                <a:spcPct val="8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Ансельм. Прослогион.</a:t>
            </a:r>
          </a:p>
          <a:p>
            <a:pPr eaLnBrk="1" hangingPunct="1">
              <a:lnSpc>
                <a:spcPct val="85000"/>
              </a:lnSpc>
              <a:spcBef>
                <a:spcPct val="60000"/>
              </a:spcBef>
            </a:pPr>
            <a:r>
              <a:rPr lang="ru-RU" sz="1800" b="1" dirty="0" smtClean="0">
                <a:solidFill>
                  <a:schemeClr val="bg1"/>
                </a:solidFill>
              </a:rPr>
              <a:t>Абеляр. Да и Нет.</a:t>
            </a:r>
          </a:p>
          <a:p>
            <a:pPr eaLnBrk="1" hangingPunct="1">
              <a:lnSpc>
                <a:spcPct val="8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Абеляр. Логика «для начинающих».</a:t>
            </a:r>
          </a:p>
          <a:p>
            <a:pPr eaLnBrk="1" hangingPunct="1">
              <a:lnSpc>
                <a:spcPct val="8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Абеляр. Теология «Высшего блага».</a:t>
            </a:r>
          </a:p>
          <a:p>
            <a:pPr eaLnBrk="1" hangingPunct="1">
              <a:lnSpc>
                <a:spcPct val="85000"/>
              </a:lnSpc>
              <a:spcBef>
                <a:spcPct val="60000"/>
              </a:spcBef>
            </a:pPr>
            <a:r>
              <a:rPr lang="ru-RU" sz="1800" b="1" dirty="0" smtClean="0">
                <a:solidFill>
                  <a:schemeClr val="bg1"/>
                </a:solidFill>
              </a:rPr>
              <a:t>Пётр Ломбардский. Сентенции.</a:t>
            </a:r>
          </a:p>
          <a:p>
            <a:pPr eaLnBrk="1" hangingPunct="1">
              <a:lnSpc>
                <a:spcPct val="85000"/>
              </a:lnSpc>
              <a:spcBef>
                <a:spcPct val="60000"/>
              </a:spcBef>
            </a:pPr>
            <a:r>
              <a:rPr lang="ru-RU" sz="1800" b="1" dirty="0" smtClean="0">
                <a:solidFill>
                  <a:schemeClr val="bg1"/>
                </a:solidFill>
              </a:rPr>
              <a:t>Фома Аквинский. Сумма против язычников.</a:t>
            </a:r>
          </a:p>
          <a:p>
            <a:pPr eaLnBrk="1" hangingPunct="1">
              <a:lnSpc>
                <a:spcPct val="8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Фома Аквинский. Сумма теологии.</a:t>
            </a:r>
          </a:p>
          <a:p>
            <a:pPr eaLnBrk="1" hangingPunct="1">
              <a:lnSpc>
                <a:spcPct val="85000"/>
              </a:lnSpc>
              <a:spcBef>
                <a:spcPct val="60000"/>
              </a:spcBef>
            </a:pPr>
            <a:r>
              <a:rPr lang="ru-RU" sz="1800" b="1" dirty="0" smtClean="0">
                <a:solidFill>
                  <a:schemeClr val="bg1"/>
                </a:solidFill>
              </a:rPr>
              <a:t>Дунс Скот. Оксфордское сочинение.</a:t>
            </a:r>
          </a:p>
          <a:p>
            <a:pPr eaLnBrk="1" hangingPunct="1">
              <a:lnSpc>
                <a:spcPct val="85000"/>
              </a:lnSpc>
              <a:spcBef>
                <a:spcPct val="60000"/>
              </a:spcBef>
            </a:pPr>
            <a:r>
              <a:rPr lang="ru-RU" sz="1800" b="1" dirty="0" smtClean="0">
                <a:solidFill>
                  <a:schemeClr val="bg1"/>
                </a:solidFill>
              </a:rPr>
              <a:t>Оккам. Сумма логики.</a:t>
            </a:r>
          </a:p>
          <a:p>
            <a:pPr eaLnBrk="1" hangingPunct="1">
              <a:lnSpc>
                <a:spcPct val="8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Оккам. Трактат о предестинации и Божьем предзнании не-необходимых событий.</a:t>
            </a:r>
          </a:p>
          <a:p>
            <a:pPr eaLnBrk="1" hangingPunct="1">
              <a:lnSpc>
                <a:spcPct val="8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Оккам. </a:t>
            </a:r>
            <a:r>
              <a:rPr lang="en-US" sz="1800" b="1" dirty="0" smtClean="0">
                <a:solidFill>
                  <a:schemeClr val="bg1"/>
                </a:solidFill>
              </a:rPr>
              <a:t>Quadlibeta</a:t>
            </a:r>
            <a:r>
              <a:rPr lang="ru-RU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2770188" y="1260000"/>
            <a:ext cx="3598862" cy="539750"/>
          </a:xfrm>
          <a:prstGeom prst="flowChartAlternateProcess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сочинения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053263" y="3346450"/>
            <a:ext cx="1979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ru-RU" sz="1600" b="1" dirty="0">
                <a:solidFill>
                  <a:schemeClr val="bg1"/>
                </a:solidFill>
              </a:rPr>
              <a:t>Пьер Абеляр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7053263" y="6224588"/>
            <a:ext cx="1979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ru-RU" sz="1600" b="1" dirty="0">
                <a:solidFill>
                  <a:schemeClr val="bg1"/>
                </a:solidFill>
              </a:rPr>
              <a:t>Фома Аквинский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71438" y="3238500"/>
            <a:ext cx="19796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ru-RU" sz="1600" b="1" dirty="0">
                <a:solidFill>
                  <a:schemeClr val="bg1"/>
                </a:solidFill>
              </a:rPr>
              <a:t>Ансельм</a:t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Кентерберийский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1438" y="6224588"/>
            <a:ext cx="1979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ru-RU" sz="1600" b="1" dirty="0">
                <a:solidFill>
                  <a:schemeClr val="bg1"/>
                </a:solidFill>
              </a:rPr>
              <a:t>Дунс Скот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177164" name="Picture 12" descr="Ансельм (Нью-Йорк - торс1 - red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1258888"/>
            <a:ext cx="1712913" cy="198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74" name="Picture 22" descr="Duns Scotus_red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7338" y="4210050"/>
            <a:ext cx="15335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76" name="Picture 24" descr="Абеляр П (БСЭ)_rmy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13625" y="1438275"/>
            <a:ext cx="12493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17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10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  <p:bldP spid="177156" grpId="0" animBg="1"/>
      <p:bldP spid="177157" grpId="0"/>
      <p:bldP spid="177158" grpId="0"/>
      <p:bldP spid="177159" grpId="0"/>
      <p:bldP spid="1771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Средневековая философия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Схоластика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5981700" y="5783263"/>
            <a:ext cx="1438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Рафаэль.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«Диспута».</a:t>
            </a:r>
          </a:p>
        </p:txBody>
      </p:sp>
      <p:pic>
        <p:nvPicPr>
          <p:cNvPr id="31749" name="Picture 5" descr="nb_pinacoteca_raphael_la_dispu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000" y="1558800"/>
            <a:ext cx="6448425" cy="4837112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1752" name="AutoShape 8"/>
          <p:cNvSpPr>
            <a:spLocks noChangeArrowheads="1"/>
          </p:cNvSpPr>
          <p:nvPr/>
        </p:nvSpPr>
        <p:spPr bwMode="auto">
          <a:xfrm rot="16200000" flipH="1">
            <a:off x="5234782" y="4247356"/>
            <a:ext cx="647700" cy="287337"/>
          </a:xfrm>
          <a:prstGeom prst="rightArrow">
            <a:avLst>
              <a:gd name="adj1" fmla="val 50000"/>
              <a:gd name="adj2" fmla="val 5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</a:pPr>
            <a:r>
              <a:rPr lang="ru-RU" sz="600" b="1" dirty="0">
                <a:solidFill>
                  <a:srgbClr val="0000FF"/>
                </a:solidFill>
              </a:rPr>
              <a:t>Фома Аквинат</a:t>
            </a:r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 rot="10800000">
            <a:off x="5954713" y="4641850"/>
            <a:ext cx="611187" cy="287338"/>
          </a:xfrm>
          <a:prstGeom prst="rightArrow">
            <a:avLst>
              <a:gd name="adj1" fmla="val 50000"/>
              <a:gd name="adj2" fmla="val 53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lnSpc>
                <a:spcPct val="95000"/>
              </a:lnSpc>
            </a:pPr>
            <a:r>
              <a:rPr lang="ru-RU" sz="600" b="1" dirty="0">
                <a:solidFill>
                  <a:srgbClr val="0000FF"/>
                </a:solidFill>
              </a:rPr>
              <a:t>Бонавентура</a:t>
            </a:r>
          </a:p>
        </p:txBody>
      </p:sp>
      <p:sp>
        <p:nvSpPr>
          <p:cNvPr id="31754" name="AutoShape 10"/>
          <p:cNvSpPr>
            <a:spLocks noChangeAspect="1" noChangeArrowheads="1"/>
          </p:cNvSpPr>
          <p:nvPr/>
        </p:nvSpPr>
        <p:spPr bwMode="auto">
          <a:xfrm rot="16200000" flipH="1">
            <a:off x="4801394" y="4280694"/>
            <a:ext cx="611187" cy="301625"/>
          </a:xfrm>
          <a:prstGeom prst="rightArrow">
            <a:avLst>
              <a:gd name="adj1" fmla="val 50000"/>
              <a:gd name="adj2" fmla="val 506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</a:pPr>
            <a:r>
              <a:rPr lang="ru-RU" sz="600" b="1" dirty="0">
                <a:solidFill>
                  <a:srgbClr val="0000FF"/>
                </a:solidFill>
              </a:rPr>
              <a:t>Дунс Скот</a:t>
            </a: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4678363" y="4821238"/>
            <a:ext cx="611187" cy="287337"/>
          </a:xfrm>
          <a:prstGeom prst="rightArrow">
            <a:avLst>
              <a:gd name="adj1" fmla="val 50000"/>
              <a:gd name="adj2" fmla="val 53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</a:pPr>
            <a:r>
              <a:rPr lang="ru-RU" sz="600" b="1" dirty="0">
                <a:solidFill>
                  <a:srgbClr val="0000FF"/>
                </a:solidFill>
              </a:rPr>
              <a:t>Августин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31752" grpId="0" animBg="1"/>
      <p:bldP spid="31753" grpId="0" animBg="1"/>
      <p:bldP spid="31754" grpId="0" animBg="1"/>
      <p:bldP spid="317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600"/>
            <a:ext cx="8229600" cy="900000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Средневековая философия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Схоластика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84000" y="5976000"/>
            <a:ext cx="230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Лука </a:t>
            </a:r>
            <a:r>
              <a:rPr lang="ru-RU" b="1" dirty="0">
                <a:solidFill>
                  <a:schemeClr val="bg1"/>
                </a:solidFill>
              </a:rPr>
              <a:t>Синьорелли.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«Учители Церкви».</a:t>
            </a:r>
          </a:p>
        </p:txBody>
      </p:sp>
      <p:pic>
        <p:nvPicPr>
          <p:cNvPr id="32773" name="Picture 5" descr="nb_pinacoteca_signorelli_doctors_of_the_chur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000" y="1296000"/>
            <a:ext cx="4570412" cy="5300662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rgbClr val="FFFF00"/>
                </a:solidFill>
              </a:rPr>
              <a:t>Проблема бытия Бога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Доказательства бытия Бога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898525" y="1798638"/>
            <a:ext cx="2879725" cy="79216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 smtClean="0">
                <a:solidFill>
                  <a:srgbClr val="FF0000"/>
                </a:solidFill>
              </a:rPr>
              <a:t>Неспекулятивные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5218113" y="1798638"/>
            <a:ext cx="2879725" cy="79216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 smtClean="0">
                <a:solidFill>
                  <a:srgbClr val="FF0000"/>
                </a:solidFill>
              </a:rPr>
              <a:t>Спекулятивные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079500" y="2590800"/>
            <a:ext cx="2519363" cy="1258888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0000FF"/>
                </a:solidFill>
              </a:rPr>
              <a:t>Свидетельство</a:t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Священного</a:t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Писания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1079500" y="3849688"/>
            <a:ext cx="2519363" cy="1258887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0000FF"/>
                </a:solidFill>
              </a:rPr>
              <a:t>Чудеса</a:t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(коллективный</a:t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мистический опыт)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1079500" y="5110163"/>
            <a:ext cx="2519363" cy="1258887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0000FF"/>
                </a:solidFill>
              </a:rPr>
              <a:t>Индивидуальный</a:t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мистический опыт</a:t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(видения, сны и т</a:t>
            </a:r>
            <a:r>
              <a:rPr lang="ru-RU" sz="1600" b="1" dirty="0" smtClean="0">
                <a:solidFill>
                  <a:srgbClr val="0000FF"/>
                </a:solidFill>
              </a:rPr>
              <a:t>. п</a:t>
            </a:r>
            <a:r>
              <a:rPr lang="ru-RU" sz="1600" b="1" dirty="0">
                <a:solidFill>
                  <a:srgbClr val="0000FF"/>
                </a:solidFill>
              </a:rPr>
              <a:t>.)</a:t>
            </a: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5397500" y="2590800"/>
            <a:ext cx="2519363" cy="1258888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0000FF"/>
                </a:solidFill>
              </a:rPr>
              <a:t>Онтологическое</a:t>
            </a:r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5397500" y="3778250"/>
            <a:ext cx="2519363" cy="1258888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0000FF"/>
                </a:solidFill>
              </a:rPr>
              <a:t>Космологическое</a:t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/>
            </a:r>
            <a:br>
              <a:rPr lang="ru-RU" sz="1600" b="1" dirty="0">
                <a:solidFill>
                  <a:srgbClr val="0000FF"/>
                </a:solidFill>
              </a:rPr>
            </a:br>
            <a:endParaRPr lang="ru-RU" sz="1600" b="1" dirty="0">
              <a:solidFill>
                <a:srgbClr val="0000FF"/>
              </a:solidFill>
            </a:endParaRP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5397500" y="5037138"/>
            <a:ext cx="2519363" cy="1258887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0000FF"/>
                </a:solidFill>
              </a:rPr>
              <a:t>Телеологическое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576888" y="4354513"/>
            <a:ext cx="1068387" cy="50323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</a:pPr>
            <a:r>
              <a:rPr lang="ru-RU" sz="1300" b="1" dirty="0">
                <a:solidFill>
                  <a:srgbClr val="0000FF"/>
                </a:solidFill>
              </a:rPr>
              <a:t>Каузальный</a:t>
            </a:r>
            <a:br>
              <a:rPr lang="ru-RU" sz="1300" b="1" dirty="0">
                <a:solidFill>
                  <a:srgbClr val="0000FF"/>
                </a:solidFill>
              </a:rPr>
            </a:br>
            <a:r>
              <a:rPr lang="ru-RU" sz="1300" b="1" dirty="0">
                <a:solidFill>
                  <a:srgbClr val="0000FF"/>
                </a:solidFill>
              </a:rPr>
              <a:t>вариант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64325" y="4354513"/>
            <a:ext cx="1068388" cy="50323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</a:pPr>
            <a:r>
              <a:rPr lang="ru-RU" sz="1300" b="1" dirty="0">
                <a:solidFill>
                  <a:srgbClr val="0000FF"/>
                </a:solidFill>
              </a:rPr>
              <a:t>Модальный</a:t>
            </a:r>
            <a:br>
              <a:rPr lang="ru-RU" sz="1300" b="1" dirty="0">
                <a:solidFill>
                  <a:srgbClr val="0000FF"/>
                </a:solidFill>
              </a:rPr>
            </a:br>
            <a:r>
              <a:rPr lang="ru-RU" sz="1300" b="1" dirty="0">
                <a:solidFill>
                  <a:srgbClr val="0000FF"/>
                </a:solidFill>
              </a:rPr>
              <a:t>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 animBg="1"/>
      <p:bldP spid="14343" grpId="0" animBg="1"/>
      <p:bldP spid="14344" grpId="0" animBg="1"/>
      <p:bldP spid="14345" grpId="0" animBg="1"/>
      <p:bldP spid="14346" grpId="0" animBg="1"/>
      <p:bldP spid="14347" grpId="0" animBg="1"/>
      <p:bldP spid="14348" grpId="0" animBg="1"/>
      <p:bldP spid="14349" grpId="0" animBg="1"/>
      <p:bldP spid="143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1144800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бытия Бога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Доказательства бытия Бога</a:t>
            </a:r>
          </a:p>
        </p:txBody>
      </p:sp>
      <p:sp>
        <p:nvSpPr>
          <p:cNvPr id="106499" name="AutoShape 3"/>
          <p:cNvSpPr>
            <a:spLocks noChangeArrowheads="1"/>
          </p:cNvSpPr>
          <p:nvPr/>
        </p:nvSpPr>
        <p:spPr bwMode="auto">
          <a:xfrm rot="10800000">
            <a:off x="252000" y="1620000"/>
            <a:ext cx="6480000" cy="48600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 anchorCtr="1"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0000FF"/>
                </a:solidFill>
              </a:rPr>
              <a:t>Некоторые братья часто и </a:t>
            </a:r>
            <a:r>
              <a:rPr lang="ru-RU" b="1" dirty="0" smtClean="0">
                <a:solidFill>
                  <a:srgbClr val="0000FF"/>
                </a:solidFill>
              </a:rPr>
              <a:t>настойчиво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просили меня написать для них, как </a:t>
            </a:r>
            <a:r>
              <a:rPr lang="ru-RU" b="1" dirty="0" smtClean="0">
                <a:solidFill>
                  <a:srgbClr val="0000FF"/>
                </a:solidFill>
              </a:rPr>
              <a:t>некий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образец размышления кое-что из того, </a:t>
            </a:r>
            <a:r>
              <a:rPr lang="ru-RU" b="1" dirty="0" smtClean="0">
                <a:solidFill>
                  <a:srgbClr val="0000FF"/>
                </a:solidFill>
              </a:rPr>
              <a:t>что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я высказывал им простыми словами </a:t>
            </a:r>
            <a:r>
              <a:rPr lang="ru-RU" b="1" dirty="0" smtClean="0">
                <a:solidFill>
                  <a:srgbClr val="0000FF"/>
                </a:solidFill>
              </a:rPr>
              <a:t>в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[</a:t>
            </a:r>
            <a:r>
              <a:rPr lang="ru-RU" b="1" dirty="0">
                <a:solidFill>
                  <a:srgbClr val="008080"/>
                </a:solidFill>
              </a:rPr>
              <a:t>наших</a:t>
            </a:r>
            <a:r>
              <a:rPr lang="en-US" b="1" dirty="0">
                <a:solidFill>
                  <a:srgbClr val="008080"/>
                </a:solidFill>
              </a:rPr>
              <a:t>]</a:t>
            </a:r>
            <a:r>
              <a:rPr lang="ru-RU" b="1" dirty="0">
                <a:solidFill>
                  <a:srgbClr val="0000FF"/>
                </a:solidFill>
              </a:rPr>
              <a:t> разговорах, о том, как </a:t>
            </a:r>
            <a:r>
              <a:rPr lang="ru-RU" b="1" dirty="0" smtClean="0">
                <a:solidFill>
                  <a:srgbClr val="0000FF"/>
                </a:solidFill>
              </a:rPr>
              <a:t>следует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размышлять о сущности Бога и </a:t>
            </a:r>
            <a:r>
              <a:rPr lang="ru-RU" b="1" dirty="0" smtClean="0">
                <a:solidFill>
                  <a:srgbClr val="0000FF"/>
                </a:solidFill>
              </a:rPr>
              <a:t>других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вещах, относящихся к </a:t>
            </a:r>
            <a:r>
              <a:rPr lang="ru-RU" b="1" dirty="0" smtClean="0">
                <a:solidFill>
                  <a:srgbClr val="0000FF"/>
                </a:solidFill>
              </a:rPr>
              <a:t>размышлению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такого рода. Притом они, </a:t>
            </a:r>
            <a:r>
              <a:rPr lang="en-US" b="1" dirty="0">
                <a:solidFill>
                  <a:srgbClr val="008080"/>
                </a:solidFill>
              </a:rPr>
              <a:t>&lt;…&gt;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заказали </a:t>
            </a:r>
            <a:r>
              <a:rPr lang="ru-RU" b="1" dirty="0" smtClean="0">
                <a:solidFill>
                  <a:srgbClr val="0000FF"/>
                </a:solidFill>
              </a:rPr>
              <a:t>мне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такую форму этой письменной медитации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чтобы в последней </a:t>
            </a:r>
            <a:r>
              <a:rPr lang="ru-RU" b="1" dirty="0">
                <a:solidFill>
                  <a:srgbClr val="FF0000"/>
                </a:solidFill>
              </a:rPr>
              <a:t>совершенно ничто </a:t>
            </a:r>
            <a:r>
              <a:rPr lang="ru-RU" b="1" dirty="0" smtClean="0">
                <a:solidFill>
                  <a:srgbClr val="FF0000"/>
                </a:solidFill>
              </a:rPr>
              <a:t>не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принималось как доказанное на </a:t>
            </a:r>
            <a:r>
              <a:rPr lang="ru-RU" b="1" dirty="0" smtClean="0">
                <a:solidFill>
                  <a:srgbClr val="FF0000"/>
                </a:solidFill>
              </a:rPr>
              <a:t>основании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ссылки на авторитет Писания,</a:t>
            </a:r>
            <a:r>
              <a:rPr lang="ru-RU" b="1" dirty="0">
                <a:solidFill>
                  <a:srgbClr val="0000FF"/>
                </a:solidFill>
              </a:rPr>
              <a:t> но </a:t>
            </a:r>
            <a:r>
              <a:rPr lang="ru-RU" b="1" dirty="0" smtClean="0">
                <a:solidFill>
                  <a:srgbClr val="0000FF"/>
                </a:solidFill>
              </a:rPr>
              <a:t>чтобы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всё утверждаемое в выводе из </a:t>
            </a:r>
            <a:r>
              <a:rPr lang="ru-RU" b="1" dirty="0" smtClean="0">
                <a:solidFill>
                  <a:srgbClr val="0000FF"/>
                </a:solidFill>
              </a:rPr>
              <a:t>отдельных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исследований строго </a:t>
            </a:r>
            <a:r>
              <a:rPr lang="ru-RU" b="1" dirty="0" smtClean="0">
                <a:solidFill>
                  <a:srgbClr val="0000FF"/>
                </a:solidFill>
              </a:rPr>
              <a:t>последовательно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вытекало из рассуждения и </a:t>
            </a:r>
            <a:r>
              <a:rPr lang="ru-RU" b="1" dirty="0" smtClean="0">
                <a:solidFill>
                  <a:srgbClr val="0000FF"/>
                </a:solidFill>
              </a:rPr>
              <a:t>было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явственным образом очевидно истинным.</a:t>
            </a:r>
            <a:br>
              <a:rPr lang="ru-RU" b="1" dirty="0">
                <a:solidFill>
                  <a:srgbClr val="0000FF"/>
                </a:solidFill>
              </a:rPr>
            </a:br>
            <a:endParaRPr lang="ru-RU" b="1" dirty="0">
              <a:solidFill>
                <a:srgbClr val="0000FF"/>
              </a:solidFill>
            </a:endParaRPr>
          </a:p>
        </p:txBody>
      </p:sp>
      <p:pic>
        <p:nvPicPr>
          <p:cNvPr id="106502" name="Picture 6" descr="Ансельм (Нью-Йорк - red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000" y="1620000"/>
            <a:ext cx="2441569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444000" y="5616000"/>
            <a:ext cx="2440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Ансельм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Кентерберийский.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«Монологион».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nimBg="1"/>
      <p:bldP spid="1065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2" name="Picture 22" descr="Ансельм (Нью-Йорк - торс1 - red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8000" y="1330325"/>
            <a:ext cx="2328523" cy="27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AutoShape 2"/>
          <p:cNvSpPr>
            <a:spLocks noChangeAspect="1" noChangeArrowheads="1"/>
          </p:cNvSpPr>
          <p:nvPr/>
        </p:nvSpPr>
        <p:spPr bwMode="auto">
          <a:xfrm>
            <a:off x="3417888" y="5426075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1443" name="AutoShape 3"/>
          <p:cNvSpPr>
            <a:spLocks noChangeAspect="1" noChangeArrowheads="1"/>
          </p:cNvSpPr>
          <p:nvPr/>
        </p:nvSpPr>
        <p:spPr bwMode="auto">
          <a:xfrm>
            <a:off x="2482850" y="43465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1444" name="AutoShape 4"/>
          <p:cNvSpPr>
            <a:spLocks noChangeAspect="1" noChangeArrowheads="1"/>
          </p:cNvSpPr>
          <p:nvPr/>
        </p:nvSpPr>
        <p:spPr bwMode="auto">
          <a:xfrm>
            <a:off x="1546225" y="32670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1445" name="AutoShape 5"/>
          <p:cNvSpPr>
            <a:spLocks noChangeAspect="1" noChangeArrowheads="1"/>
          </p:cNvSpPr>
          <p:nvPr/>
        </p:nvSpPr>
        <p:spPr bwMode="auto">
          <a:xfrm>
            <a:off x="611188" y="2187575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250825" y="1366838"/>
            <a:ext cx="4894263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Значит, когда «сказал </a:t>
            </a:r>
            <a:r>
              <a:rPr lang="ru-RU" b="1" dirty="0" smtClean="0">
                <a:solidFill>
                  <a:srgbClr val="0000FF"/>
                </a:solidFill>
              </a:rPr>
              <a:t>безумец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 сердце своём: нет Бога» – он сказал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что какой-то такой природы нет?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1187450" y="2446338"/>
            <a:ext cx="4894263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Но, конечно, этот же самый безумец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слыша, как я говорю: </a:t>
            </a:r>
            <a:r>
              <a:rPr lang="ru-RU" b="1" dirty="0">
                <a:solidFill>
                  <a:srgbClr val="FF0000"/>
                </a:solidFill>
              </a:rPr>
              <a:t>«Нечто, </a:t>
            </a:r>
            <a:r>
              <a:rPr lang="ru-RU" b="1" dirty="0" smtClean="0">
                <a:solidFill>
                  <a:srgbClr val="FF0000"/>
                </a:solidFill>
              </a:rPr>
              <a:t>больше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чего нельзя ничего себе представить»,</a:t>
            </a:r>
            <a:r>
              <a:rPr lang="ru-RU" b="1" dirty="0">
                <a:solidFill>
                  <a:srgbClr val="0000FF"/>
                </a:solidFill>
              </a:rPr>
              <a:t> </a:t>
            </a:r>
            <a:r>
              <a:rPr lang="ru-RU" b="1" dirty="0" smtClean="0">
                <a:solidFill>
                  <a:srgbClr val="0000FF"/>
                </a:solidFill>
              </a:rPr>
              <a:t>–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понимает то, что слышит;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0249" name="Rectangle 10"/>
          <p:cNvSpPr>
            <a:spLocks noGrp="1" noChangeArrowheads="1"/>
          </p:cNvSpPr>
          <p:nvPr>
            <p:ph type="title"/>
          </p:nvPr>
        </p:nvSpPr>
        <p:spPr>
          <a:xfrm>
            <a:off x="455613" y="274638"/>
            <a:ext cx="8231187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Онтологическое доказательство</a:t>
            </a:r>
          </a:p>
        </p:txBody>
      </p:sp>
      <p:sp>
        <p:nvSpPr>
          <p:cNvPr id="61451" name="AutoShape 11"/>
          <p:cNvSpPr>
            <a:spLocks noChangeArrowheads="1"/>
          </p:cNvSpPr>
          <p:nvPr/>
        </p:nvSpPr>
        <p:spPr bwMode="auto">
          <a:xfrm>
            <a:off x="3994150" y="5684838"/>
            <a:ext cx="4894263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Ибо если оно уже есть по </a:t>
            </a:r>
            <a:r>
              <a:rPr lang="ru-RU" b="1" dirty="0" smtClean="0">
                <a:solidFill>
                  <a:srgbClr val="0000FF"/>
                </a:solidFill>
              </a:rPr>
              <a:t>крайней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мере только в уме, </a:t>
            </a:r>
            <a:r>
              <a:rPr lang="ru-RU" b="1" dirty="0" smtClean="0">
                <a:solidFill>
                  <a:srgbClr val="0000FF"/>
                </a:solidFill>
              </a:rPr>
              <a:t>можно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представить себе, что </a:t>
            </a:r>
            <a:r>
              <a:rPr lang="ru-RU" b="1" dirty="0">
                <a:solidFill>
                  <a:srgbClr val="FF0000"/>
                </a:solidFill>
              </a:rPr>
              <a:t>оно </a:t>
            </a:r>
            <a:r>
              <a:rPr lang="ru-RU" b="1" dirty="0" smtClean="0">
                <a:solidFill>
                  <a:srgbClr val="FF0000"/>
                </a:solidFill>
              </a:rPr>
              <a:t>есть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и в действительности, что больше.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1452" name="AutoShape 12"/>
          <p:cNvSpPr>
            <a:spLocks noChangeArrowheads="1"/>
          </p:cNvSpPr>
          <p:nvPr/>
        </p:nvSpPr>
        <p:spPr bwMode="auto">
          <a:xfrm>
            <a:off x="2122488" y="3525838"/>
            <a:ext cx="4894262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а </a:t>
            </a:r>
            <a:r>
              <a:rPr lang="ru-RU" b="1" dirty="0">
                <a:solidFill>
                  <a:srgbClr val="FF0000"/>
                </a:solidFill>
              </a:rPr>
              <a:t>то, что он понимает, есть в его уме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даже если он не имеет в виду, </a:t>
            </a:r>
            <a:r>
              <a:rPr lang="ru-RU" b="1" dirty="0" smtClean="0">
                <a:solidFill>
                  <a:srgbClr val="0000FF"/>
                </a:solidFill>
              </a:rPr>
              <a:t>что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такая </a:t>
            </a:r>
            <a:r>
              <a:rPr lang="ru-RU" b="1" dirty="0">
                <a:solidFill>
                  <a:srgbClr val="0000FF"/>
                </a:solidFill>
              </a:rPr>
              <a:t>вещь существует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8080"/>
                </a:solidFill>
              </a:rPr>
              <a:t>[</a:t>
            </a:r>
            <a:r>
              <a:rPr lang="ru-RU" b="1" dirty="0">
                <a:solidFill>
                  <a:srgbClr val="008080"/>
                </a:solidFill>
              </a:rPr>
              <a:t>объективно</a:t>
            </a:r>
            <a:r>
              <a:rPr lang="en-US" b="1" dirty="0">
                <a:solidFill>
                  <a:srgbClr val="008080"/>
                </a:solidFill>
              </a:rPr>
              <a:t>]</a:t>
            </a:r>
            <a:r>
              <a:rPr lang="ru-RU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>
            <a:off x="3057525" y="4605338"/>
            <a:ext cx="4894263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И, конечно, то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больше чего нельзя себе представить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не может быть только в уме.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71438" y="6081713"/>
            <a:ext cx="3322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Ансельм Кентерберийский.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«Прослогион».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3" grpId="0" animBg="1"/>
      <p:bldP spid="61444" grpId="0" animBg="1"/>
      <p:bldP spid="61445" grpId="0" animBg="1"/>
      <p:bldP spid="61446" grpId="0" animBg="1"/>
      <p:bldP spid="61447" grpId="0" animBg="1"/>
      <p:bldP spid="61451" grpId="0" animBg="1"/>
      <p:bldP spid="61452" grpId="0" animBg="1"/>
      <p:bldP spid="61453" grpId="0" animBg="1"/>
      <p:bldP spid="614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67" name="AutoShape 23"/>
          <p:cNvSpPr>
            <a:spLocks noChangeArrowheads="1"/>
          </p:cNvSpPr>
          <p:nvPr/>
        </p:nvSpPr>
        <p:spPr bwMode="auto">
          <a:xfrm>
            <a:off x="5253038" y="3346450"/>
            <a:ext cx="1781175" cy="719138"/>
          </a:xfrm>
          <a:prstGeom prst="rightArrow">
            <a:avLst>
              <a:gd name="adj1" fmla="val 50000"/>
              <a:gd name="adj2" fmla="val 61920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есть</a:t>
            </a:r>
          </a:p>
        </p:txBody>
      </p:sp>
      <p:sp>
        <p:nvSpPr>
          <p:cNvPr id="108564" name="AutoShape 20"/>
          <p:cNvSpPr>
            <a:spLocks noChangeArrowheads="1"/>
          </p:cNvSpPr>
          <p:nvPr/>
        </p:nvSpPr>
        <p:spPr bwMode="auto">
          <a:xfrm>
            <a:off x="5253038" y="1835150"/>
            <a:ext cx="1781175" cy="719138"/>
          </a:xfrm>
          <a:prstGeom prst="rightArrow">
            <a:avLst>
              <a:gd name="adj1" fmla="val 50000"/>
              <a:gd name="adj2" fmla="val 61920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присущи</a:t>
            </a:r>
          </a:p>
        </p:txBody>
      </p:sp>
      <p:sp>
        <p:nvSpPr>
          <p:cNvPr id="108546" name="AutoShape 2"/>
          <p:cNvSpPr>
            <a:spLocks noChangeArrowheads="1"/>
          </p:cNvSpPr>
          <p:nvPr/>
        </p:nvSpPr>
        <p:spPr bwMode="auto">
          <a:xfrm>
            <a:off x="5253038" y="5434013"/>
            <a:ext cx="1781175" cy="719137"/>
          </a:xfrm>
          <a:prstGeom prst="rightArrow">
            <a:avLst>
              <a:gd name="adj1" fmla="val 50000"/>
              <a:gd name="adj2" fmla="val 61921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присуще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 rot="1500000">
            <a:off x="4992688" y="2806700"/>
            <a:ext cx="2303462" cy="287338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ru-RU" b="1" dirty="0">
                <a:solidFill>
                  <a:schemeClr val="accent1"/>
                </a:solidFill>
              </a:rPr>
              <a:t>присуще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Онтологическое доказательство</a:t>
            </a:r>
          </a:p>
        </p:txBody>
      </p:sp>
      <p:sp>
        <p:nvSpPr>
          <p:cNvPr id="108553" name="Oval 9"/>
          <p:cNvSpPr>
            <a:spLocks noChangeAspect="1" noChangeArrowheads="1"/>
          </p:cNvSpPr>
          <p:nvPr/>
        </p:nvSpPr>
        <p:spPr bwMode="auto">
          <a:xfrm>
            <a:off x="3849688" y="5073650"/>
            <a:ext cx="1439862" cy="1439863"/>
          </a:xfrm>
          <a:prstGeom prst="ellipse">
            <a:avLst/>
          </a:prstGeom>
          <a:solidFill>
            <a:srgbClr val="FFCC99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Бытие</a:t>
            </a:r>
          </a:p>
        </p:txBody>
      </p:sp>
      <p:sp>
        <p:nvSpPr>
          <p:cNvPr id="108556" name="Oval 12"/>
          <p:cNvSpPr>
            <a:spLocks noChangeAspect="1" noChangeArrowheads="1"/>
          </p:cNvSpPr>
          <p:nvPr/>
        </p:nvSpPr>
        <p:spPr bwMode="auto">
          <a:xfrm>
            <a:off x="7088188" y="5073650"/>
            <a:ext cx="1439862" cy="1439863"/>
          </a:xfrm>
          <a:prstGeom prst="ellipse">
            <a:avLst/>
          </a:prstGeom>
          <a:solidFill>
            <a:srgbClr val="CC99FF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Богу</a:t>
            </a: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3849688" y="4570413"/>
            <a:ext cx="4678362" cy="360362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Следовательно,</a:t>
            </a:r>
          </a:p>
        </p:txBody>
      </p:sp>
      <p:sp>
        <p:nvSpPr>
          <p:cNvPr id="108561" name="Rectangle 17"/>
          <p:cNvSpPr>
            <a:spLocks noChangeArrowheads="1"/>
          </p:cNvSpPr>
          <p:nvPr/>
        </p:nvSpPr>
        <p:spPr bwMode="auto">
          <a:xfrm rot="1500000">
            <a:off x="4991100" y="2806700"/>
            <a:ext cx="2303463" cy="287338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ru-RU" b="1" dirty="0">
                <a:solidFill>
                  <a:srgbClr val="0000FF"/>
                </a:solidFill>
              </a:rPr>
              <a:t>  средний термин</a:t>
            </a:r>
          </a:p>
        </p:txBody>
      </p:sp>
      <p:sp>
        <p:nvSpPr>
          <p:cNvPr id="108562" name="AutoShape 18"/>
          <p:cNvSpPr>
            <a:spLocks noChangeArrowheads="1"/>
          </p:cNvSpPr>
          <p:nvPr/>
        </p:nvSpPr>
        <p:spPr bwMode="auto">
          <a:xfrm rot="10800000">
            <a:off x="468000" y="1512000"/>
            <a:ext cx="2880000" cy="3600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 anchorCtr="1"/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Бог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i="1" dirty="0">
                <a:solidFill>
                  <a:srgbClr val="0000FF"/>
                </a:solidFill>
              </a:rPr>
              <a:t>(по определению</a:t>
            </a:r>
            <a:r>
              <a:rPr lang="ru-RU" b="1" i="1" dirty="0" smtClean="0">
                <a:solidFill>
                  <a:srgbClr val="0000FF"/>
                </a:solidFill>
              </a:rPr>
              <a:t>) </a:t>
            </a:r>
            <a:endParaRPr lang="ru-RU" i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0000FF"/>
                </a:solidFill>
              </a:rPr>
              <a:t>есть </a:t>
            </a:r>
            <a:r>
              <a:rPr lang="ru-RU" b="1" dirty="0" smtClean="0">
                <a:solidFill>
                  <a:srgbClr val="FF0000"/>
                </a:solidFill>
              </a:rPr>
              <a:t>абсолютно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совершенная 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сущность,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</a:t>
            </a:r>
            <a:r>
              <a:rPr lang="ru-RU" b="1" dirty="0" smtClean="0">
                <a:solidFill>
                  <a:srgbClr val="0000FF"/>
                </a:solidFill>
              </a:rPr>
              <a:t>. е</a:t>
            </a:r>
            <a:r>
              <a:rPr lang="ru-RU" b="1" dirty="0">
                <a:solidFill>
                  <a:srgbClr val="0000FF"/>
                </a:solidFill>
              </a:rPr>
              <a:t>. сущность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которой </a:t>
            </a:r>
            <a:r>
              <a:rPr lang="ru-RU" b="1" dirty="0" smtClean="0">
                <a:solidFill>
                  <a:srgbClr val="0000FF"/>
                </a:solidFill>
              </a:rPr>
              <a:t>присущи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все </a:t>
            </a:r>
            <a:r>
              <a:rPr lang="ru-RU" b="1" dirty="0" smtClean="0">
                <a:solidFill>
                  <a:srgbClr val="0000FF"/>
                </a:solidFill>
              </a:rPr>
              <a:t>совершенства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(все </a:t>
            </a:r>
            <a:r>
              <a:rPr lang="ru-RU" b="1" dirty="0" smtClean="0">
                <a:solidFill>
                  <a:srgbClr val="0000FF"/>
                </a:solidFill>
              </a:rPr>
              <a:t>блага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 </a:t>
            </a:r>
            <a:r>
              <a:rPr lang="ru-RU" b="1" dirty="0" smtClean="0">
                <a:solidFill>
                  <a:srgbClr val="0000FF"/>
                </a:solidFill>
              </a:rPr>
              <a:t>превосходной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степени).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108563" name="Oval 19"/>
          <p:cNvSpPr>
            <a:spLocks noChangeAspect="1" noChangeArrowheads="1"/>
          </p:cNvSpPr>
          <p:nvPr/>
        </p:nvSpPr>
        <p:spPr bwMode="auto">
          <a:xfrm>
            <a:off x="3849688" y="1474788"/>
            <a:ext cx="1439862" cy="1439862"/>
          </a:xfrm>
          <a:prstGeom prst="ellipse">
            <a:avLst/>
          </a:prstGeom>
          <a:solidFill>
            <a:srgbClr val="CCFFCC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Все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блага</a:t>
            </a:r>
          </a:p>
        </p:txBody>
      </p:sp>
      <p:sp>
        <p:nvSpPr>
          <p:cNvPr id="108565" name="Oval 21"/>
          <p:cNvSpPr>
            <a:spLocks noChangeAspect="1" noChangeArrowheads="1"/>
          </p:cNvSpPr>
          <p:nvPr/>
        </p:nvSpPr>
        <p:spPr bwMode="auto">
          <a:xfrm>
            <a:off x="7088188" y="1474788"/>
            <a:ext cx="1439862" cy="1439862"/>
          </a:xfrm>
          <a:prstGeom prst="ellipse">
            <a:avLst/>
          </a:prstGeom>
          <a:solidFill>
            <a:srgbClr val="CC99FF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Богу</a:t>
            </a:r>
          </a:p>
        </p:txBody>
      </p:sp>
      <p:sp>
        <p:nvSpPr>
          <p:cNvPr id="108566" name="Oval 22"/>
          <p:cNvSpPr>
            <a:spLocks noChangeAspect="1" noChangeArrowheads="1"/>
          </p:cNvSpPr>
          <p:nvPr/>
        </p:nvSpPr>
        <p:spPr bwMode="auto">
          <a:xfrm>
            <a:off x="3849688" y="2986088"/>
            <a:ext cx="1439862" cy="1439862"/>
          </a:xfrm>
          <a:prstGeom prst="ellipse">
            <a:avLst/>
          </a:prstGeom>
          <a:solidFill>
            <a:srgbClr val="FFCC99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Бытие</a:t>
            </a:r>
          </a:p>
        </p:txBody>
      </p:sp>
      <p:sp>
        <p:nvSpPr>
          <p:cNvPr id="108568" name="Oval 24"/>
          <p:cNvSpPr>
            <a:spLocks noChangeAspect="1" noChangeArrowheads="1"/>
          </p:cNvSpPr>
          <p:nvPr/>
        </p:nvSpPr>
        <p:spPr bwMode="auto">
          <a:xfrm>
            <a:off x="7088188" y="2986088"/>
            <a:ext cx="1439862" cy="1439862"/>
          </a:xfrm>
          <a:prstGeom prst="ellipse">
            <a:avLst/>
          </a:prstGeom>
          <a:solidFill>
            <a:srgbClr val="CCFFCC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благо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10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55" dur="10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10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7" grpId="0" animBg="1"/>
      <p:bldP spid="108564" grpId="0" animBg="1"/>
      <p:bldP spid="108546" grpId="0" animBg="1"/>
      <p:bldP spid="108547" grpId="0" animBg="1"/>
      <p:bldP spid="108547" grpId="1" animBg="1"/>
      <p:bldP spid="108547" grpId="2" animBg="1"/>
      <p:bldP spid="108553" grpId="0" animBg="1"/>
      <p:bldP spid="108556" grpId="0" animBg="1"/>
      <p:bldP spid="108557" grpId="0" animBg="1"/>
      <p:bldP spid="108561" grpId="0" animBg="1"/>
      <p:bldP spid="108561" grpId="1" animBg="1"/>
      <p:bldP spid="108562" grpId="0" animBg="1"/>
      <p:bldP spid="108563" grpId="0" animBg="1"/>
      <p:bldP spid="108565" grpId="0" animBg="1"/>
      <p:bldP spid="108566" grpId="0" animBg="1"/>
      <p:bldP spid="1085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/>
          <p:cNvSpPr>
            <a:spLocks noChangeArrowheads="1"/>
          </p:cNvSpPr>
          <p:nvPr/>
        </p:nvSpPr>
        <p:spPr bwMode="auto">
          <a:xfrm>
            <a:off x="5253038" y="3346450"/>
            <a:ext cx="1781175" cy="719138"/>
          </a:xfrm>
          <a:prstGeom prst="rightArrow">
            <a:avLst>
              <a:gd name="adj1" fmla="val 50000"/>
              <a:gd name="adj2" fmla="val 61920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есть</a:t>
            </a:r>
          </a:p>
        </p:txBody>
      </p:sp>
      <p:sp>
        <p:nvSpPr>
          <p:cNvPr id="110595" name="AutoShape 3"/>
          <p:cNvSpPr>
            <a:spLocks noChangeArrowheads="1"/>
          </p:cNvSpPr>
          <p:nvPr/>
        </p:nvSpPr>
        <p:spPr bwMode="auto">
          <a:xfrm>
            <a:off x="5253038" y="1835150"/>
            <a:ext cx="1781175" cy="719138"/>
          </a:xfrm>
          <a:prstGeom prst="rightArrow">
            <a:avLst>
              <a:gd name="adj1" fmla="val 50000"/>
              <a:gd name="adj2" fmla="val 61920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присущи</a:t>
            </a:r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5253038" y="5434013"/>
            <a:ext cx="1781175" cy="719137"/>
          </a:xfrm>
          <a:prstGeom prst="rightArrow">
            <a:avLst>
              <a:gd name="adj1" fmla="val 50000"/>
              <a:gd name="adj2" fmla="val 61921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присуще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 rot="1500000">
            <a:off x="4992688" y="2806700"/>
            <a:ext cx="2303462" cy="287338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ru-RU" b="1" dirty="0">
                <a:solidFill>
                  <a:schemeClr val="accent1"/>
                </a:solidFill>
              </a:rPr>
              <a:t>присуще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Критика онтологического доказательства</a:t>
            </a:r>
          </a:p>
        </p:txBody>
      </p:sp>
      <p:sp>
        <p:nvSpPr>
          <p:cNvPr id="110599" name="Oval 7"/>
          <p:cNvSpPr>
            <a:spLocks noChangeAspect="1" noChangeArrowheads="1"/>
          </p:cNvSpPr>
          <p:nvPr/>
        </p:nvSpPr>
        <p:spPr bwMode="auto">
          <a:xfrm>
            <a:off x="3849688" y="5073650"/>
            <a:ext cx="1439862" cy="1439863"/>
          </a:xfrm>
          <a:prstGeom prst="ellipse">
            <a:avLst/>
          </a:prstGeom>
          <a:solidFill>
            <a:srgbClr val="FFCC99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Бытие</a:t>
            </a:r>
          </a:p>
        </p:txBody>
      </p:sp>
      <p:sp>
        <p:nvSpPr>
          <p:cNvPr id="110600" name="Oval 8"/>
          <p:cNvSpPr>
            <a:spLocks noChangeAspect="1" noChangeArrowheads="1"/>
          </p:cNvSpPr>
          <p:nvPr/>
        </p:nvSpPr>
        <p:spPr bwMode="auto">
          <a:xfrm>
            <a:off x="7088188" y="5073650"/>
            <a:ext cx="1439862" cy="1439863"/>
          </a:xfrm>
          <a:prstGeom prst="ellipse">
            <a:avLst/>
          </a:prstGeom>
          <a:solidFill>
            <a:srgbClr val="CC99FF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Бабе Яге</a:t>
            </a: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3849688" y="4570413"/>
            <a:ext cx="4678362" cy="360362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Следовательно,</a:t>
            </a:r>
          </a:p>
        </p:txBody>
      </p:sp>
      <p:sp>
        <p:nvSpPr>
          <p:cNvPr id="110603" name="AutoShape 11"/>
          <p:cNvSpPr>
            <a:spLocks noChangeArrowheads="1"/>
          </p:cNvSpPr>
          <p:nvPr/>
        </p:nvSpPr>
        <p:spPr bwMode="auto">
          <a:xfrm rot="10800000">
            <a:off x="468000" y="1476000"/>
            <a:ext cx="2880000" cy="3600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 anchorCtr="1"/>
          <a:lstStyle/>
          <a:p>
            <a:r>
              <a:rPr lang="ru-RU" sz="2000" b="1" dirty="0">
                <a:solidFill>
                  <a:srgbClr val="800000"/>
                </a:solidFill>
              </a:rPr>
              <a:t>Баба </a:t>
            </a:r>
            <a:r>
              <a:rPr lang="ru-RU" sz="2000" b="1" dirty="0" smtClean="0">
                <a:solidFill>
                  <a:srgbClr val="800000"/>
                </a:solidFill>
              </a:rPr>
              <a:t>Яга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i="1" dirty="0">
                <a:solidFill>
                  <a:srgbClr val="0000FF"/>
                </a:solidFill>
              </a:rPr>
              <a:t>(по определению</a:t>
            </a:r>
            <a:r>
              <a:rPr lang="ru-RU" b="1" i="1" dirty="0" smtClean="0">
                <a:solidFill>
                  <a:srgbClr val="0000FF"/>
                </a:solidFill>
              </a:rPr>
              <a:t>) </a:t>
            </a:r>
            <a:endParaRPr lang="ru-RU" i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0000FF"/>
                </a:solidFill>
              </a:rPr>
              <a:t>есть </a:t>
            </a:r>
            <a:r>
              <a:rPr lang="ru-RU" b="1" dirty="0">
                <a:solidFill>
                  <a:srgbClr val="800000"/>
                </a:solidFill>
              </a:rPr>
              <a:t>не </a:t>
            </a:r>
            <a:r>
              <a:rPr lang="ru-RU" b="1" dirty="0" smtClean="0">
                <a:solidFill>
                  <a:srgbClr val="800000"/>
                </a:solidFill>
              </a:rPr>
              <a:t>вполне </a:t>
            </a:r>
            <a:r>
              <a:rPr lang="ru-RU" b="1" dirty="0">
                <a:solidFill>
                  <a:srgbClr val="800000"/>
                </a:solidFill>
              </a:rPr>
              <a:t/>
            </a:r>
            <a:br>
              <a:rPr lang="ru-RU" b="1" dirty="0">
                <a:solidFill>
                  <a:srgbClr val="800000"/>
                </a:solidFill>
              </a:rPr>
            </a:br>
            <a:r>
              <a:rPr lang="ru-RU" b="1" dirty="0" smtClean="0">
                <a:solidFill>
                  <a:srgbClr val="800000"/>
                </a:solidFill>
              </a:rPr>
              <a:t>совершенная </a:t>
            </a:r>
            <a:r>
              <a:rPr lang="ru-RU" b="1" dirty="0">
                <a:solidFill>
                  <a:srgbClr val="800000"/>
                </a:solidFill>
              </a:rPr>
              <a:t/>
            </a:r>
            <a:br>
              <a:rPr lang="ru-RU" b="1" dirty="0">
                <a:solidFill>
                  <a:srgbClr val="800000"/>
                </a:solidFill>
              </a:rPr>
            </a:br>
            <a:r>
              <a:rPr lang="ru-RU" b="1" dirty="0">
                <a:solidFill>
                  <a:srgbClr val="800000"/>
                </a:solidFill>
              </a:rPr>
              <a:t>сущность</a:t>
            </a:r>
            <a:r>
              <a:rPr lang="ru-RU" b="1" dirty="0" smtClean="0">
                <a:solidFill>
                  <a:srgbClr val="800000"/>
                </a:solidFill>
              </a:rPr>
              <a:t>, </a:t>
            </a:r>
            <a:r>
              <a:rPr lang="ru-RU" b="1" dirty="0">
                <a:solidFill>
                  <a:srgbClr val="800000"/>
                </a:solidFill>
              </a:rPr>
              <a:t/>
            </a:r>
            <a:br>
              <a:rPr lang="ru-RU" b="1" dirty="0">
                <a:solidFill>
                  <a:srgbClr val="80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а именно</a:t>
            </a:r>
            <a:r>
              <a:rPr lang="ru-RU" b="1" dirty="0" smtClean="0">
                <a:solidFill>
                  <a:srgbClr val="0000FF"/>
                </a:solidFill>
              </a:rPr>
              <a:t>: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сущность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которой </a:t>
            </a:r>
            <a:r>
              <a:rPr lang="ru-RU" b="1" dirty="0" smtClean="0">
                <a:solidFill>
                  <a:srgbClr val="0000FF"/>
                </a:solidFill>
              </a:rPr>
              <a:t>присущи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все </a:t>
            </a:r>
            <a:r>
              <a:rPr lang="ru-RU" b="1" dirty="0" smtClean="0">
                <a:solidFill>
                  <a:srgbClr val="0000FF"/>
                </a:solidFill>
              </a:rPr>
              <a:t>совершенства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(блага</a:t>
            </a:r>
            <a:r>
              <a:rPr lang="ru-RU" b="1" dirty="0" smtClean="0">
                <a:solidFill>
                  <a:srgbClr val="0000FF"/>
                </a:solidFill>
              </a:rPr>
              <a:t>),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кроме </a:t>
            </a:r>
            <a:r>
              <a:rPr lang="ru-RU" b="1" dirty="0" smtClean="0">
                <a:solidFill>
                  <a:srgbClr val="0000FF"/>
                </a:solidFill>
              </a:rPr>
              <a:t>доброты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 красоты</a:t>
            </a:r>
            <a:r>
              <a:rPr lang="ru-RU" b="1" dirty="0" smtClean="0">
                <a:solidFill>
                  <a:srgbClr val="0000FF"/>
                </a:solidFill>
              </a:rPr>
              <a:t>.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110605" name="Oval 13"/>
          <p:cNvSpPr>
            <a:spLocks noChangeAspect="1" noChangeArrowheads="1"/>
          </p:cNvSpPr>
          <p:nvPr/>
        </p:nvSpPr>
        <p:spPr bwMode="auto">
          <a:xfrm>
            <a:off x="7088188" y="1474788"/>
            <a:ext cx="1439862" cy="1439862"/>
          </a:xfrm>
          <a:prstGeom prst="ellipse">
            <a:avLst/>
          </a:prstGeom>
          <a:solidFill>
            <a:srgbClr val="CC99FF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Бабе Яге</a:t>
            </a:r>
          </a:p>
        </p:txBody>
      </p:sp>
      <p:sp>
        <p:nvSpPr>
          <p:cNvPr id="110606" name="Oval 14"/>
          <p:cNvSpPr>
            <a:spLocks noChangeAspect="1" noChangeArrowheads="1"/>
          </p:cNvSpPr>
          <p:nvPr/>
        </p:nvSpPr>
        <p:spPr bwMode="auto">
          <a:xfrm>
            <a:off x="3849688" y="2986088"/>
            <a:ext cx="1439862" cy="1439862"/>
          </a:xfrm>
          <a:prstGeom prst="ellipse">
            <a:avLst/>
          </a:prstGeom>
          <a:solidFill>
            <a:srgbClr val="FFCC99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Бытие</a:t>
            </a:r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auto">
          <a:xfrm rot="1500000">
            <a:off x="4991100" y="2806700"/>
            <a:ext cx="2303463" cy="287338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ru-RU" b="1" dirty="0">
                <a:solidFill>
                  <a:srgbClr val="0000FF"/>
                </a:solidFill>
              </a:rPr>
              <a:t>  средний термин</a:t>
            </a:r>
          </a:p>
        </p:txBody>
      </p:sp>
      <p:sp>
        <p:nvSpPr>
          <p:cNvPr id="110604" name="Oval 12"/>
          <p:cNvSpPr>
            <a:spLocks noChangeAspect="1" noChangeArrowheads="1"/>
          </p:cNvSpPr>
          <p:nvPr/>
        </p:nvSpPr>
        <p:spPr bwMode="auto">
          <a:xfrm>
            <a:off x="3849688" y="1474788"/>
            <a:ext cx="1439862" cy="1439862"/>
          </a:xfrm>
          <a:prstGeom prst="ellipse">
            <a:avLst/>
          </a:prstGeom>
          <a:solidFill>
            <a:srgbClr val="CCFFCC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ru-RU" sz="1700" b="1" dirty="0">
                <a:solidFill>
                  <a:srgbClr val="0000FF"/>
                </a:solidFill>
              </a:rPr>
              <a:t>Все </a:t>
            </a:r>
            <a:br>
              <a:rPr lang="ru-RU" sz="1700" b="1" dirty="0">
                <a:solidFill>
                  <a:srgbClr val="0000FF"/>
                </a:solidFill>
              </a:rPr>
            </a:br>
            <a:r>
              <a:rPr lang="ru-RU" sz="1700" b="1" dirty="0">
                <a:solidFill>
                  <a:srgbClr val="0000FF"/>
                </a:solidFill>
              </a:rPr>
              <a:t>блага, кроме</a:t>
            </a:r>
            <a:br>
              <a:rPr lang="ru-RU" sz="1700" b="1" dirty="0">
                <a:solidFill>
                  <a:srgbClr val="0000FF"/>
                </a:solidFill>
              </a:rPr>
            </a:br>
            <a:r>
              <a:rPr lang="ru-RU" sz="1700" b="1" dirty="0">
                <a:solidFill>
                  <a:srgbClr val="0000FF"/>
                </a:solidFill>
              </a:rPr>
              <a:t>доброты и</a:t>
            </a:r>
            <a:br>
              <a:rPr lang="ru-RU" sz="1700" b="1" dirty="0">
                <a:solidFill>
                  <a:srgbClr val="0000FF"/>
                </a:solidFill>
              </a:rPr>
            </a:br>
            <a:r>
              <a:rPr lang="ru-RU" sz="1700" b="1" dirty="0">
                <a:solidFill>
                  <a:srgbClr val="0000FF"/>
                </a:solidFill>
              </a:rPr>
              <a:t>красоты,</a:t>
            </a:r>
          </a:p>
        </p:txBody>
      </p:sp>
      <p:sp>
        <p:nvSpPr>
          <p:cNvPr id="110607" name="Oval 15"/>
          <p:cNvSpPr>
            <a:spLocks noChangeAspect="1" noChangeArrowheads="1"/>
          </p:cNvSpPr>
          <p:nvPr/>
        </p:nvSpPr>
        <p:spPr bwMode="auto">
          <a:xfrm>
            <a:off x="7088188" y="2986088"/>
            <a:ext cx="1439862" cy="1439862"/>
          </a:xfrm>
          <a:prstGeom prst="ellipse">
            <a:avLst/>
          </a:prstGeom>
          <a:solidFill>
            <a:srgbClr val="CCFFCC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ru-RU" sz="1700" b="1" dirty="0">
                <a:solidFill>
                  <a:srgbClr val="0000FF"/>
                </a:solidFill>
              </a:rPr>
              <a:t>благо,</a:t>
            </a:r>
            <a:br>
              <a:rPr lang="ru-RU" sz="1700" b="1" dirty="0">
                <a:solidFill>
                  <a:srgbClr val="0000FF"/>
                </a:solidFill>
              </a:rPr>
            </a:br>
            <a:r>
              <a:rPr lang="ru-RU" sz="1700" b="1" dirty="0">
                <a:solidFill>
                  <a:srgbClr val="0000FF"/>
                </a:solidFill>
              </a:rPr>
              <a:t>отличное от</a:t>
            </a:r>
            <a:br>
              <a:rPr lang="ru-RU" sz="1700" b="1" dirty="0">
                <a:solidFill>
                  <a:srgbClr val="0000FF"/>
                </a:solidFill>
              </a:rPr>
            </a:br>
            <a:r>
              <a:rPr lang="ru-RU" sz="1700" b="1" dirty="0">
                <a:solidFill>
                  <a:srgbClr val="0000FF"/>
                </a:solidFill>
              </a:rPr>
              <a:t>доброты и</a:t>
            </a:r>
            <a:br>
              <a:rPr lang="ru-RU" sz="1700" b="1" dirty="0">
                <a:solidFill>
                  <a:srgbClr val="0000FF"/>
                </a:solidFill>
              </a:rPr>
            </a:br>
            <a:r>
              <a:rPr lang="ru-RU" sz="1700" b="1" dirty="0">
                <a:solidFill>
                  <a:srgbClr val="0000FF"/>
                </a:solidFill>
              </a:rPr>
              <a:t>красоты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10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55" dur="10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10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10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5" grpId="0" animBg="1"/>
      <p:bldP spid="110596" grpId="0" animBg="1"/>
      <p:bldP spid="110597" grpId="0" animBg="1"/>
      <p:bldP spid="110597" grpId="1" animBg="1"/>
      <p:bldP spid="110597" grpId="2" animBg="1"/>
      <p:bldP spid="110599" grpId="0" animBg="1"/>
      <p:bldP spid="110600" grpId="0" animBg="1"/>
      <p:bldP spid="110601" grpId="0" animBg="1"/>
      <p:bldP spid="110603" grpId="0" animBg="1"/>
      <p:bldP spid="110605" grpId="0" animBg="1"/>
      <p:bldP spid="110606" grpId="0" animBg="1"/>
      <p:bldP spid="110608" grpId="0" animBg="1"/>
      <p:bldP spid="110608" grpId="1" animBg="1"/>
      <p:bldP spid="110604" grpId="0" animBg="1"/>
      <p:bldP spid="1106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000"/>
            <a:ext cx="8229600" cy="1008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Средневековая западноевропейская философия</a:t>
            </a:r>
            <a:endParaRPr lang="ru-RU" sz="2800" b="1" dirty="0" smtClean="0">
              <a:solidFill>
                <a:schemeClr val="bg1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000" y="1260000"/>
            <a:ext cx="8496000" cy="5472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FF00"/>
                </a:solidFill>
              </a:rPr>
              <a:t>Проблема теодицеи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ru-RU" sz="1800" b="1" dirty="0" smtClean="0">
                <a:solidFill>
                  <a:schemeClr val="bg1"/>
                </a:solidFill>
              </a:rPr>
              <a:t>Зло как недостаток блага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ru-RU" sz="1800" b="1" dirty="0" smtClean="0">
                <a:solidFill>
                  <a:schemeClr val="bg1"/>
                </a:solidFill>
              </a:rPr>
              <a:t>Иллюзия зла как следствие абсолютизации частной точки зрения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ru-RU" sz="1800" b="1" dirty="0" smtClean="0">
                <a:solidFill>
                  <a:schemeClr val="bg1"/>
                </a:solidFill>
              </a:rPr>
              <a:t>Зло как злоупотребление свободой воли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FF00"/>
                </a:solidFill>
              </a:rPr>
              <a:t>Проблема бытия Бога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ru-RU" sz="1800" b="1" dirty="0" smtClean="0">
                <a:solidFill>
                  <a:schemeClr val="bg1"/>
                </a:solidFill>
              </a:rPr>
              <a:t>Онтологическое доказательство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ru-RU" sz="1800" b="1" dirty="0" smtClean="0">
                <a:solidFill>
                  <a:schemeClr val="bg1"/>
                </a:solidFill>
              </a:rPr>
              <a:t>Космологические доказательства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600" b="1" dirty="0" smtClean="0">
                <a:solidFill>
                  <a:schemeClr val="bg1"/>
                </a:solidFill>
              </a:rPr>
              <a:t>Каузальный вариант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600" b="1" dirty="0" smtClean="0">
                <a:solidFill>
                  <a:schemeClr val="bg1"/>
                </a:solidFill>
              </a:rPr>
              <a:t>Модальный вариант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ru-RU" sz="1800" b="1" dirty="0" smtClean="0">
                <a:solidFill>
                  <a:schemeClr val="bg1"/>
                </a:solidFill>
              </a:rPr>
              <a:t>Телеологическое доказательство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FF00"/>
                </a:solidFill>
              </a:rPr>
              <a:t>Проблема универсалий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ru-RU" sz="1800" b="1" dirty="0" smtClean="0">
                <a:solidFill>
                  <a:schemeClr val="bg1"/>
                </a:solidFill>
              </a:rPr>
              <a:t>Истоки проблемы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800" b="1" dirty="0" smtClean="0">
                <a:solidFill>
                  <a:schemeClr val="bg1"/>
                </a:solidFill>
              </a:rPr>
              <a:t>Платоновская ноуменализация и абсолютизация общего и наивный сенсуализм Антисфена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800" b="1" dirty="0" smtClean="0">
                <a:solidFill>
                  <a:schemeClr val="bg1"/>
                </a:solidFill>
              </a:rPr>
              <a:t>Амбивалентная концепция Аристотеля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ru-RU" sz="1800" b="1" dirty="0" smtClean="0">
                <a:solidFill>
                  <a:schemeClr val="bg1"/>
                </a:solidFill>
              </a:rPr>
              <a:t> Три варианта решения проблемы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800" b="1" dirty="0" smtClean="0">
                <a:solidFill>
                  <a:schemeClr val="bg1"/>
                </a:solidFill>
              </a:rPr>
              <a:t>Номинализм против реализма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800" b="1" dirty="0" smtClean="0">
                <a:solidFill>
                  <a:schemeClr val="bg1"/>
                </a:solidFill>
              </a:rPr>
              <a:t>Концептуализм в поисках «золотой середины»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5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5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5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5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2"/>
          <p:cNvSpPr>
            <a:spLocks noChangeArrowheads="1"/>
          </p:cNvSpPr>
          <p:nvPr/>
        </p:nvSpPr>
        <p:spPr bwMode="auto">
          <a:xfrm>
            <a:off x="3130550" y="2517775"/>
            <a:ext cx="1439863" cy="719138"/>
          </a:xfrm>
          <a:prstGeom prst="rightArrow">
            <a:avLst>
              <a:gd name="adj1" fmla="val 50000"/>
              <a:gd name="adj2" fmla="val 50055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ru-RU" b="1" dirty="0">
                <a:solidFill>
                  <a:srgbClr val="FF0000"/>
                </a:solidFill>
              </a:rPr>
              <a:t>есть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274638"/>
            <a:ext cx="8231187" cy="1144587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Критика онтологического доказательства</a:t>
            </a:r>
          </a:p>
        </p:txBody>
      </p:sp>
      <p:sp>
        <p:nvSpPr>
          <p:cNvPr id="73738" name="Oval 10"/>
          <p:cNvSpPr>
            <a:spLocks noChangeAspect="1" noChangeArrowheads="1"/>
          </p:cNvSpPr>
          <p:nvPr/>
        </p:nvSpPr>
        <p:spPr bwMode="auto">
          <a:xfrm>
            <a:off x="1727200" y="2159000"/>
            <a:ext cx="1439863" cy="1439863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sz="2000" b="1" dirty="0">
                <a:solidFill>
                  <a:srgbClr val="0000FF"/>
                </a:solidFill>
              </a:rPr>
              <a:t>Баба</a:t>
            </a:r>
            <a:br>
              <a:rPr lang="ru-RU" sz="2000" b="1" dirty="0">
                <a:solidFill>
                  <a:srgbClr val="0000FF"/>
                </a:solidFill>
              </a:rPr>
            </a:br>
            <a:r>
              <a:rPr lang="ru-RU" sz="2000" b="1" dirty="0">
                <a:solidFill>
                  <a:srgbClr val="0000FF"/>
                </a:solidFill>
              </a:rPr>
              <a:t>Яга</a:t>
            </a:r>
          </a:p>
        </p:txBody>
      </p:sp>
      <p:sp>
        <p:nvSpPr>
          <p:cNvPr id="73739" name="AutoShape 11"/>
          <p:cNvSpPr>
            <a:spLocks noChangeArrowheads="1"/>
          </p:cNvSpPr>
          <p:nvPr/>
        </p:nvSpPr>
        <p:spPr bwMode="auto">
          <a:xfrm>
            <a:off x="4572000" y="2159000"/>
            <a:ext cx="2879725" cy="2879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algn="l">
              <a:buFontTx/>
              <a:buChar char="•"/>
            </a:pPr>
            <a:r>
              <a:rPr lang="ru-RU" b="1" dirty="0">
                <a:solidFill>
                  <a:srgbClr val="0000FF"/>
                </a:solidFill>
              </a:rPr>
              <a:t> колдунья</a:t>
            </a:r>
          </a:p>
          <a:p>
            <a:pPr algn="l">
              <a:buFontTx/>
              <a:buChar char="•"/>
            </a:pPr>
            <a:r>
              <a:rPr lang="ru-RU" b="1" dirty="0">
                <a:solidFill>
                  <a:srgbClr val="0000FF"/>
                </a:solidFill>
              </a:rPr>
              <a:t> старая</a:t>
            </a:r>
          </a:p>
          <a:p>
            <a:pPr algn="l">
              <a:buFontTx/>
              <a:buChar char="•"/>
            </a:pPr>
            <a:r>
              <a:rPr lang="ru-RU" b="1" dirty="0">
                <a:solidFill>
                  <a:srgbClr val="0000FF"/>
                </a:solidFill>
              </a:rPr>
              <a:t> злая</a:t>
            </a:r>
          </a:p>
          <a:p>
            <a:pPr algn="l">
              <a:buFontTx/>
              <a:buChar char="•"/>
            </a:pPr>
            <a:r>
              <a:rPr lang="ru-RU" b="1" dirty="0">
                <a:solidFill>
                  <a:srgbClr val="0000FF"/>
                </a:solidFill>
              </a:rPr>
              <a:t> хромая («костяная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  нога»)</a:t>
            </a:r>
          </a:p>
          <a:p>
            <a:pPr algn="l">
              <a:buFontTx/>
              <a:buChar char="•"/>
            </a:pPr>
            <a:r>
              <a:rPr lang="ru-RU" b="1" dirty="0">
                <a:solidFill>
                  <a:srgbClr val="0000FF"/>
                </a:solidFill>
              </a:rPr>
              <a:t> живущая в избушке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  на курьих ножках</a:t>
            </a:r>
          </a:p>
          <a:p>
            <a:pPr algn="l">
              <a:buFontTx/>
              <a:buChar char="•"/>
            </a:pPr>
            <a:r>
              <a:rPr lang="ru-RU" b="1" dirty="0">
                <a:solidFill>
                  <a:srgbClr val="0000FF"/>
                </a:solidFill>
              </a:rPr>
              <a:t> летающая в ступе</a:t>
            </a:r>
          </a:p>
          <a:p>
            <a:pPr algn="l">
              <a:buFontTx/>
              <a:buChar char="•"/>
            </a:pPr>
            <a:r>
              <a:rPr lang="ru-RU" b="1" dirty="0">
                <a:solidFill>
                  <a:srgbClr val="0000FF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существующая</a:t>
            </a:r>
            <a:endParaRPr lang="ru-RU" b="1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73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73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73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73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73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73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73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3" dur="10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/>
      <p:bldP spid="737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Критика онтологического доказательства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 rot="10800000">
            <a:off x="288000" y="1728000"/>
            <a:ext cx="6120000" cy="4678362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lIns="90000" rIns="90000" anchor="ctr" anchorCtr="1"/>
          <a:lstStyle/>
          <a:p>
            <a:r>
              <a:rPr lang="ru-RU" b="1" dirty="0">
                <a:solidFill>
                  <a:srgbClr val="0000FF"/>
                </a:solidFill>
              </a:rPr>
              <a:t>Например, люди говорят, что </a:t>
            </a:r>
            <a:r>
              <a:rPr lang="ru-RU" b="1" dirty="0" smtClean="0">
                <a:solidFill>
                  <a:srgbClr val="0000FF"/>
                </a:solidFill>
              </a:rPr>
              <a:t>где-то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 океане есть остров, </a:t>
            </a:r>
            <a:r>
              <a:rPr lang="en-US" b="1" dirty="0">
                <a:solidFill>
                  <a:srgbClr val="008080"/>
                </a:solidFill>
              </a:rPr>
              <a:t>&lt;</a:t>
            </a:r>
            <a:r>
              <a:rPr lang="ru-RU" b="1" dirty="0">
                <a:solidFill>
                  <a:srgbClr val="008080"/>
                </a:solidFill>
              </a:rPr>
              <a:t>…</a:t>
            </a:r>
            <a:r>
              <a:rPr lang="en-US" b="1" dirty="0">
                <a:solidFill>
                  <a:srgbClr val="008080"/>
                </a:solidFill>
              </a:rPr>
              <a:t>&gt;</a:t>
            </a:r>
            <a:r>
              <a:rPr lang="ru-RU" b="1" dirty="0">
                <a:solidFill>
                  <a:srgbClr val="0000FF"/>
                </a:solidFill>
              </a:rPr>
              <a:t> о </a:t>
            </a:r>
            <a:r>
              <a:rPr lang="ru-RU" b="1" dirty="0" smtClean="0">
                <a:solidFill>
                  <a:srgbClr val="0000FF"/>
                </a:solidFill>
              </a:rPr>
              <a:t>котором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рассказывают, что он гораздо больше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чем, по преданию, острова блаженных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изобилует неисчислимым </a:t>
            </a:r>
            <a:r>
              <a:rPr lang="ru-RU" b="1" dirty="0" smtClean="0">
                <a:solidFill>
                  <a:srgbClr val="0000FF"/>
                </a:solidFill>
              </a:rPr>
              <a:t>множеством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богатств и всяческих наслаждений и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 имея на себе никакого </a:t>
            </a:r>
            <a:r>
              <a:rPr lang="ru-RU" b="1" dirty="0" smtClean="0">
                <a:solidFill>
                  <a:srgbClr val="0000FF"/>
                </a:solidFill>
              </a:rPr>
              <a:t>владетеля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или обитателя, превосходен </a:t>
            </a:r>
            <a:r>
              <a:rPr lang="ru-RU" b="1" dirty="0" smtClean="0">
                <a:solidFill>
                  <a:srgbClr val="0000FF"/>
                </a:solidFill>
              </a:rPr>
              <a:t>перед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всеми землями, населёнными людьми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обилием благ</a:t>
            </a:r>
            <a:r>
              <a:rPr lang="ru-RU" b="1" dirty="0" smtClean="0">
                <a:solidFill>
                  <a:srgbClr val="0000FF"/>
                </a:solidFill>
              </a:rPr>
              <a:t>.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Положим, кто-то рассказывает </a:t>
            </a:r>
            <a:r>
              <a:rPr lang="ru-RU" b="1" dirty="0" smtClean="0">
                <a:solidFill>
                  <a:srgbClr val="0000FF"/>
                </a:solidFill>
              </a:rPr>
              <a:t>мне, что это </a:t>
            </a:r>
            <a:r>
              <a:rPr lang="ru-RU" b="1" dirty="0">
                <a:solidFill>
                  <a:srgbClr val="0000FF"/>
                </a:solidFill>
              </a:rPr>
              <a:t>так, и я легко понимаю сказанное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 чём нет никакой трудности.</a:t>
            </a:r>
            <a:br>
              <a:rPr lang="ru-RU" b="1" dirty="0">
                <a:solidFill>
                  <a:srgbClr val="0000FF"/>
                </a:solidFill>
              </a:rPr>
            </a:b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120000" y="5760000"/>
            <a:ext cx="280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Гаунилон из Мармутье.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«В защиту глупца».</a:t>
            </a:r>
          </a:p>
        </p:txBody>
      </p:sp>
      <p:pic>
        <p:nvPicPr>
          <p:cNvPr id="75782" name="Picture 6" descr="Две фигуры (Синьорелли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000" y="2160000"/>
            <a:ext cx="2808000" cy="20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Критика онтологического доказательства</a:t>
            </a:r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 rot="10800000">
            <a:off x="288000" y="1728000"/>
            <a:ext cx="6120000" cy="4678362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Но если он вслед за этим, как </a:t>
            </a:r>
            <a:r>
              <a:rPr lang="ru-RU" b="1" dirty="0" smtClean="0">
                <a:solidFill>
                  <a:srgbClr val="0000FF"/>
                </a:solidFill>
              </a:rPr>
              <a:t>бы последовательно </a:t>
            </a:r>
            <a:r>
              <a:rPr lang="ru-RU" b="1" dirty="0">
                <a:solidFill>
                  <a:srgbClr val="0000FF"/>
                </a:solidFill>
              </a:rPr>
              <a:t>добавляя, говорит: «</a:t>
            </a:r>
            <a:r>
              <a:rPr lang="ru-RU" b="1" dirty="0" smtClean="0">
                <a:solidFill>
                  <a:srgbClr val="0000FF"/>
                </a:solidFill>
              </a:rPr>
              <a:t>Ты больше </a:t>
            </a:r>
            <a:r>
              <a:rPr lang="ru-RU" b="1" dirty="0">
                <a:solidFill>
                  <a:srgbClr val="0000FF"/>
                </a:solidFill>
              </a:rPr>
              <a:t>не можешь сомневаться в </a:t>
            </a:r>
            <a:r>
              <a:rPr lang="ru-RU" b="1" dirty="0" smtClean="0">
                <a:solidFill>
                  <a:srgbClr val="0000FF"/>
                </a:solidFill>
              </a:rPr>
              <a:t>том, что </a:t>
            </a:r>
            <a:r>
              <a:rPr lang="ru-RU" b="1" dirty="0">
                <a:solidFill>
                  <a:srgbClr val="0000FF"/>
                </a:solidFill>
              </a:rPr>
              <a:t>этот остров, превосходнейший из </a:t>
            </a:r>
            <a:r>
              <a:rPr lang="ru-RU" b="1" dirty="0" smtClean="0">
                <a:solidFill>
                  <a:srgbClr val="0000FF"/>
                </a:solidFill>
              </a:rPr>
              <a:t>всех земель</a:t>
            </a:r>
            <a:r>
              <a:rPr lang="ru-RU" b="1" dirty="0">
                <a:solidFill>
                  <a:srgbClr val="0000FF"/>
                </a:solidFill>
              </a:rPr>
              <a:t>, где-то есть на самом деле, так </a:t>
            </a:r>
            <a:r>
              <a:rPr lang="ru-RU" b="1" dirty="0" smtClean="0">
                <a:solidFill>
                  <a:srgbClr val="0000FF"/>
                </a:solidFill>
              </a:rPr>
              <a:t>же как </a:t>
            </a:r>
            <a:r>
              <a:rPr lang="ru-RU" b="1" dirty="0">
                <a:solidFill>
                  <a:srgbClr val="0000FF"/>
                </a:solidFill>
              </a:rPr>
              <a:t>ты не сомневаешься в том, что он </a:t>
            </a:r>
            <a:r>
              <a:rPr lang="ru-RU" b="1" dirty="0" smtClean="0">
                <a:solidFill>
                  <a:srgbClr val="0000FF"/>
                </a:solidFill>
              </a:rPr>
              <a:t>есть в </a:t>
            </a:r>
            <a:r>
              <a:rPr lang="ru-RU" b="1" dirty="0">
                <a:solidFill>
                  <a:srgbClr val="0000FF"/>
                </a:solidFill>
              </a:rPr>
              <a:t>твоём уме. А так как превосходнее </a:t>
            </a:r>
            <a:r>
              <a:rPr lang="ru-RU" b="1" dirty="0" smtClean="0">
                <a:solidFill>
                  <a:srgbClr val="0000FF"/>
                </a:solidFill>
              </a:rPr>
              <a:t>быть не </a:t>
            </a:r>
            <a:r>
              <a:rPr lang="ru-RU" b="1" dirty="0">
                <a:solidFill>
                  <a:srgbClr val="0000FF"/>
                </a:solidFill>
              </a:rPr>
              <a:t>только в уме,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но </a:t>
            </a:r>
            <a:r>
              <a:rPr lang="ru-RU" b="1" dirty="0">
                <a:solidFill>
                  <a:srgbClr val="0000FF"/>
                </a:solidFill>
              </a:rPr>
              <a:t>и в </a:t>
            </a:r>
            <a:r>
              <a:rPr lang="ru-RU" b="1" dirty="0" smtClean="0">
                <a:solidFill>
                  <a:srgbClr val="0000FF"/>
                </a:solidFill>
              </a:rPr>
              <a:t>действительности, то </a:t>
            </a:r>
            <a:r>
              <a:rPr lang="ru-RU" b="1" dirty="0">
                <a:solidFill>
                  <a:srgbClr val="0000FF"/>
                </a:solidFill>
              </a:rPr>
              <a:t>он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с </a:t>
            </a:r>
            <a:r>
              <a:rPr lang="ru-RU" b="1" dirty="0">
                <a:solidFill>
                  <a:srgbClr val="0000FF"/>
                </a:solidFill>
              </a:rPr>
              <a:t>необходимостью </a:t>
            </a:r>
            <a:r>
              <a:rPr lang="ru-RU" b="1" dirty="0" smtClean="0">
                <a:solidFill>
                  <a:srgbClr val="0000FF"/>
                </a:solidFill>
              </a:rPr>
              <a:t>должен быть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 </a:t>
            </a:r>
            <a:r>
              <a:rPr lang="ru-RU" b="1" dirty="0">
                <a:solidFill>
                  <a:srgbClr val="0000FF"/>
                </a:solidFill>
              </a:rPr>
              <a:t>действительности, так </a:t>
            </a:r>
            <a:r>
              <a:rPr lang="ru-RU" b="1" dirty="0" smtClean="0">
                <a:solidFill>
                  <a:srgbClr val="0000FF"/>
                </a:solidFill>
              </a:rPr>
              <a:t>как если </a:t>
            </a:r>
            <a:r>
              <a:rPr lang="ru-RU" b="1" dirty="0">
                <a:solidFill>
                  <a:srgbClr val="0000FF"/>
                </a:solidFill>
              </a:rPr>
              <a:t>нет,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то </a:t>
            </a:r>
            <a:r>
              <a:rPr lang="ru-RU" b="1" dirty="0">
                <a:solidFill>
                  <a:srgbClr val="0000FF"/>
                </a:solidFill>
              </a:rPr>
              <a:t>всякая другая </a:t>
            </a:r>
            <a:r>
              <a:rPr lang="ru-RU" b="1" dirty="0" smtClean="0">
                <a:solidFill>
                  <a:srgbClr val="0000FF"/>
                </a:solidFill>
              </a:rPr>
              <a:t>земля, существующая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 действительности, превосходнее </a:t>
            </a:r>
            <a:r>
              <a:rPr lang="ru-RU" b="1" dirty="0">
                <a:solidFill>
                  <a:srgbClr val="0000FF"/>
                </a:solidFill>
              </a:rPr>
              <a:t>его,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и </a:t>
            </a:r>
            <a:r>
              <a:rPr lang="ru-RU" b="1" dirty="0">
                <a:solidFill>
                  <a:srgbClr val="0000FF"/>
                </a:solidFill>
              </a:rPr>
              <a:t>тогда он, </a:t>
            </a:r>
            <a:r>
              <a:rPr lang="en-US" b="1" dirty="0">
                <a:solidFill>
                  <a:srgbClr val="008080"/>
                </a:solidFill>
              </a:rPr>
              <a:t>&lt;</a:t>
            </a:r>
            <a:r>
              <a:rPr lang="ru-RU" b="1" dirty="0">
                <a:solidFill>
                  <a:srgbClr val="008080"/>
                </a:solidFill>
              </a:rPr>
              <a:t>…</a:t>
            </a:r>
            <a:r>
              <a:rPr lang="en-US" b="1" dirty="0" smtClean="0">
                <a:solidFill>
                  <a:srgbClr val="008080"/>
                </a:solidFill>
              </a:rPr>
              <a:t>&gt;</a:t>
            </a:r>
            <a:r>
              <a:rPr lang="ru-RU" b="1" dirty="0" smtClean="0">
                <a:solidFill>
                  <a:srgbClr val="0099FF"/>
                </a:solidFill>
              </a:rPr>
              <a:t> </a:t>
            </a:r>
            <a:r>
              <a:rPr lang="ru-RU" b="1" dirty="0" smtClean="0">
                <a:solidFill>
                  <a:srgbClr val="0000FF"/>
                </a:solidFill>
              </a:rPr>
              <a:t>уже </a:t>
            </a:r>
            <a:r>
              <a:rPr lang="ru-RU" b="1" dirty="0">
                <a:solidFill>
                  <a:srgbClr val="0000FF"/>
                </a:solidFill>
              </a:rPr>
              <a:t>не </a:t>
            </a:r>
            <a:r>
              <a:rPr lang="ru-RU" b="1" dirty="0" smtClean="0">
                <a:solidFill>
                  <a:srgbClr val="0000FF"/>
                </a:solidFill>
              </a:rPr>
              <a:t>будет </a:t>
            </a:r>
            <a:r>
              <a:rPr lang="ru-RU" b="1" dirty="0">
                <a:solidFill>
                  <a:srgbClr val="0000FF"/>
                </a:solidFill>
              </a:rPr>
              <a:t>превосходнейшим»; …</a:t>
            </a:r>
            <a:r>
              <a:rPr lang="ru-RU" dirty="0">
                <a:solidFill>
                  <a:srgbClr val="0000FF"/>
                </a:solidFill>
              </a:rPr>
              <a:t/>
            </a:r>
            <a:br>
              <a:rPr lang="ru-RU" dirty="0">
                <a:solidFill>
                  <a:srgbClr val="0000FF"/>
                </a:solidFill>
              </a:rPr>
            </a:br>
            <a:endParaRPr lang="ru-RU" dirty="0">
              <a:solidFill>
                <a:srgbClr val="0000FF"/>
              </a:solidFill>
            </a:endParaRPr>
          </a:p>
        </p:txBody>
      </p:sp>
      <p:pic>
        <p:nvPicPr>
          <p:cNvPr id="6" name="Picture 6" descr="Две фигуры (Синьорелли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000" y="2160001"/>
            <a:ext cx="2808000" cy="20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0000" y="5760000"/>
            <a:ext cx="28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Гаунилон из Мармутье.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«В защиту глупца».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Критика онтологического доказательства</a:t>
            </a:r>
          </a:p>
        </p:txBody>
      </p:sp>
      <p:sp>
        <p:nvSpPr>
          <p:cNvPr id="98307" name="AutoShape 3"/>
          <p:cNvSpPr>
            <a:spLocks noChangeArrowheads="1"/>
          </p:cNvSpPr>
          <p:nvPr/>
        </p:nvSpPr>
        <p:spPr bwMode="auto">
          <a:xfrm rot="10800000">
            <a:off x="288000" y="1728000"/>
            <a:ext cx="6120000" cy="4678362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 anchorCtr="1"/>
          <a:lstStyle/>
          <a:p>
            <a:r>
              <a:rPr lang="ru-RU" b="1" dirty="0">
                <a:solidFill>
                  <a:srgbClr val="0000FF"/>
                </a:solidFill>
              </a:rPr>
              <a:t>… если, говорю, он этим </a:t>
            </a:r>
            <a:r>
              <a:rPr lang="ru-RU" b="1" dirty="0" smtClean="0">
                <a:solidFill>
                  <a:srgbClr val="0000FF"/>
                </a:solidFill>
              </a:rPr>
              <a:t>захочет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убедить меня в том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что больше не надо </a:t>
            </a:r>
            <a:r>
              <a:rPr lang="ru-RU" b="1" dirty="0" smtClean="0">
                <a:solidFill>
                  <a:srgbClr val="0000FF"/>
                </a:solidFill>
              </a:rPr>
              <a:t>сомневаться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 действительном </a:t>
            </a:r>
            <a:r>
              <a:rPr lang="ru-RU" b="1" dirty="0" smtClean="0">
                <a:solidFill>
                  <a:srgbClr val="0000FF"/>
                </a:solidFill>
              </a:rPr>
              <a:t>существовании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этого острова, то я </a:t>
            </a:r>
            <a:r>
              <a:rPr lang="ru-RU" b="1" dirty="0" smtClean="0">
                <a:solidFill>
                  <a:srgbClr val="0000FF"/>
                </a:solidFill>
              </a:rPr>
              <a:t>должен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либо счесть, что он шутит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либо уж не знаю кого </a:t>
            </a:r>
            <a:r>
              <a:rPr lang="ru-RU" b="1" dirty="0" smtClean="0">
                <a:solidFill>
                  <a:srgbClr val="0000FF"/>
                </a:solidFill>
              </a:rPr>
              <a:t>нужно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почитать за б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ó</a:t>
            </a:r>
            <a:r>
              <a:rPr lang="ru-RU" b="1" dirty="0">
                <a:solidFill>
                  <a:srgbClr val="0000FF"/>
                </a:solidFill>
              </a:rPr>
              <a:t>льшего глупца</a:t>
            </a:r>
            <a:r>
              <a:rPr lang="ru-RU" b="1" dirty="0" smtClean="0">
                <a:solidFill>
                  <a:srgbClr val="0000FF"/>
                </a:solidFill>
              </a:rPr>
              <a:t>: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меня, если соглашусь с ним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или его, если он считает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что с какой-нибудь </a:t>
            </a:r>
            <a:r>
              <a:rPr lang="ru-RU" b="1" dirty="0" smtClean="0">
                <a:solidFill>
                  <a:srgbClr val="0000FF"/>
                </a:solidFill>
              </a:rPr>
              <a:t>достоверностью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доказал мне </a:t>
            </a:r>
            <a:r>
              <a:rPr lang="ru-RU" b="1" dirty="0" smtClean="0">
                <a:solidFill>
                  <a:srgbClr val="0000FF"/>
                </a:solidFill>
              </a:rPr>
              <a:t>существование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этого острова...</a:t>
            </a:r>
            <a:r>
              <a:rPr lang="ru-RU" dirty="0">
                <a:solidFill>
                  <a:srgbClr val="0000FF"/>
                </a:solidFill>
              </a:rPr>
              <a:t/>
            </a:r>
            <a:br>
              <a:rPr lang="ru-RU" dirty="0">
                <a:solidFill>
                  <a:srgbClr val="0000FF"/>
                </a:solidFill>
              </a:rPr>
            </a:b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20000" y="5760000"/>
            <a:ext cx="28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Гаунилон из Мармутье.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«В защиту глупца».</a:t>
            </a:r>
          </a:p>
        </p:txBody>
      </p:sp>
      <p:pic>
        <p:nvPicPr>
          <p:cNvPr id="7" name="Picture 6" descr="Две фигуры (Синьорелли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000" y="2160001"/>
            <a:ext cx="2808000" cy="20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14" name="Picture 14" descr="Crivelli, Thomas with Book and Church Model_red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6388" y="1366838"/>
            <a:ext cx="2363787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AutoShape 3"/>
          <p:cNvSpPr>
            <a:spLocks noChangeAspect="1" noChangeArrowheads="1"/>
          </p:cNvSpPr>
          <p:nvPr/>
        </p:nvSpPr>
        <p:spPr bwMode="auto">
          <a:xfrm>
            <a:off x="2986088" y="5426075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79204" name="AutoShape 4"/>
          <p:cNvSpPr>
            <a:spLocks noChangeAspect="1" noChangeArrowheads="1"/>
          </p:cNvSpPr>
          <p:nvPr/>
        </p:nvSpPr>
        <p:spPr bwMode="auto">
          <a:xfrm>
            <a:off x="2159000" y="43465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79205" name="AutoShape 5"/>
          <p:cNvSpPr>
            <a:spLocks noChangeAspect="1" noChangeArrowheads="1"/>
          </p:cNvSpPr>
          <p:nvPr/>
        </p:nvSpPr>
        <p:spPr bwMode="auto">
          <a:xfrm>
            <a:off x="1330325" y="32670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79206" name="AutoShape 6"/>
          <p:cNvSpPr>
            <a:spLocks noChangeAspect="1" noChangeArrowheads="1"/>
          </p:cNvSpPr>
          <p:nvPr/>
        </p:nvSpPr>
        <p:spPr bwMode="auto">
          <a:xfrm>
            <a:off x="503238" y="2187575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79207" name="AutoShape 7"/>
          <p:cNvSpPr>
            <a:spLocks noChangeArrowheads="1"/>
          </p:cNvSpPr>
          <p:nvPr/>
        </p:nvSpPr>
        <p:spPr bwMode="auto">
          <a:xfrm>
            <a:off x="250825" y="13668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… Мы обнаруживаем в чувственных </a:t>
            </a:r>
            <a:r>
              <a:rPr lang="ru-RU" b="1" dirty="0" smtClean="0">
                <a:solidFill>
                  <a:srgbClr val="0000FF"/>
                </a:solidFill>
              </a:rPr>
              <a:t>вещах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последовательность производящих причин</a:t>
            </a:r>
            <a:r>
              <a:rPr lang="ru-RU" b="1" dirty="0" smtClean="0">
                <a:solidFill>
                  <a:srgbClr val="0000FF"/>
                </a:solidFill>
              </a:rPr>
              <a:t>;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однако </a:t>
            </a:r>
            <a:r>
              <a:rPr lang="ru-RU" b="1" dirty="0">
                <a:solidFill>
                  <a:srgbClr val="FF0000"/>
                </a:solidFill>
              </a:rPr>
              <a:t>невозможно, чтобы вещь </a:t>
            </a:r>
            <a:r>
              <a:rPr lang="ru-RU" b="1" dirty="0" smtClean="0">
                <a:solidFill>
                  <a:srgbClr val="FF0000"/>
                </a:solidFill>
              </a:rPr>
              <a:t>была своей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собственной производящей причиной.</a:t>
            </a:r>
          </a:p>
        </p:txBody>
      </p:sp>
      <p:sp>
        <p:nvSpPr>
          <p:cNvPr id="179208" name="AutoShape 8"/>
          <p:cNvSpPr>
            <a:spLocks noChangeArrowheads="1"/>
          </p:cNvSpPr>
          <p:nvPr/>
        </p:nvSpPr>
        <p:spPr bwMode="auto">
          <a:xfrm>
            <a:off x="1079500" y="24463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rIns="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FF0000"/>
                </a:solidFill>
              </a:rPr>
              <a:t>Невозможно также, чтобы ряд </a:t>
            </a:r>
            <a:r>
              <a:rPr lang="ru-RU" b="1" dirty="0" smtClean="0">
                <a:solidFill>
                  <a:srgbClr val="FF0000"/>
                </a:solidFill>
              </a:rPr>
              <a:t>производящих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причин уходил в бесконечность,</a:t>
            </a:r>
            <a:r>
              <a:rPr lang="ru-RU" b="1" dirty="0">
                <a:solidFill>
                  <a:srgbClr val="0000FF"/>
                </a:solidFill>
              </a:rPr>
              <a:t> ибо в </a:t>
            </a:r>
            <a:r>
              <a:rPr lang="ru-RU" b="1" dirty="0" smtClean="0">
                <a:solidFill>
                  <a:srgbClr val="0000FF"/>
                </a:solidFill>
              </a:rPr>
              <a:t>таком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ряду начальный член есть причина среднего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а средний – причина конечного.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title"/>
          </p:nvPr>
        </p:nvSpPr>
        <p:spPr>
          <a:xfrm>
            <a:off x="455613" y="274638"/>
            <a:ext cx="8231187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Космологическое доказательство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Каузальный вариант</a:t>
            </a:r>
          </a:p>
        </p:txBody>
      </p:sp>
      <p:sp>
        <p:nvSpPr>
          <p:cNvPr id="179210" name="AutoShape 10"/>
          <p:cNvSpPr>
            <a:spLocks noChangeArrowheads="1"/>
          </p:cNvSpPr>
          <p:nvPr/>
        </p:nvSpPr>
        <p:spPr bwMode="auto">
          <a:xfrm>
            <a:off x="3562350" y="56848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Поскольку это очевидным образом ложно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необходимо положить </a:t>
            </a:r>
            <a:r>
              <a:rPr lang="ru-RU" b="1" dirty="0" smtClean="0">
                <a:solidFill>
                  <a:srgbClr val="0000FF"/>
                </a:solidFill>
              </a:rPr>
              <a:t>некоторую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первичную производящую причину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каковую все именуют </a:t>
            </a:r>
            <a:r>
              <a:rPr lang="ru-RU" b="1" dirty="0">
                <a:solidFill>
                  <a:srgbClr val="FF0000"/>
                </a:solidFill>
              </a:rPr>
              <a:t>Богом.</a:t>
            </a:r>
          </a:p>
        </p:txBody>
      </p:sp>
      <p:sp>
        <p:nvSpPr>
          <p:cNvPr id="179211" name="AutoShape 11"/>
          <p:cNvSpPr>
            <a:spLocks noChangeArrowheads="1"/>
          </p:cNvSpPr>
          <p:nvPr/>
        </p:nvSpPr>
        <p:spPr bwMode="auto">
          <a:xfrm>
            <a:off x="1906588" y="3525838"/>
            <a:ext cx="5399087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Устраняя причину, мы устраняем </a:t>
            </a:r>
            <a:r>
              <a:rPr lang="ru-RU" b="1" dirty="0" smtClean="0">
                <a:solidFill>
                  <a:srgbClr val="0000FF"/>
                </a:solidFill>
              </a:rPr>
              <a:t>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следствия. Если в ряду </a:t>
            </a:r>
            <a:r>
              <a:rPr lang="ru-RU" b="1" dirty="0" smtClean="0">
                <a:solidFill>
                  <a:srgbClr val="0000FF"/>
                </a:solidFill>
              </a:rPr>
              <a:t>производящих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причин не станет начального члена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 станет также конечного и среднего.</a:t>
            </a:r>
          </a:p>
        </p:txBody>
      </p:sp>
      <p:sp>
        <p:nvSpPr>
          <p:cNvPr id="179212" name="AutoShape 12"/>
          <p:cNvSpPr>
            <a:spLocks noChangeArrowheads="1"/>
          </p:cNvSpPr>
          <p:nvPr/>
        </p:nvSpPr>
        <p:spPr bwMode="auto">
          <a:xfrm>
            <a:off x="2733675" y="46053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Но если ряд производящих причин </a:t>
            </a:r>
            <a:r>
              <a:rPr lang="ru-RU" b="1" dirty="0" smtClean="0">
                <a:solidFill>
                  <a:srgbClr val="0000FF"/>
                </a:solidFill>
              </a:rPr>
              <a:t>уходил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бы в бесконечность, отсутствовала </a:t>
            </a:r>
            <a:r>
              <a:rPr lang="ru-RU" b="1" dirty="0" smtClean="0">
                <a:solidFill>
                  <a:srgbClr val="0000FF"/>
                </a:solidFill>
              </a:rPr>
              <a:t>бы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первичная производящая причина, а с нею </a:t>
            </a:r>
            <a:r>
              <a:rPr lang="ru-RU" b="1" dirty="0" smtClean="0">
                <a:solidFill>
                  <a:srgbClr val="0000FF"/>
                </a:solidFill>
              </a:rPr>
              <a:t>–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 промежуточные,</a:t>
            </a:r>
            <a:r>
              <a:rPr lang="ru-RU" dirty="0"/>
              <a:t> </a:t>
            </a:r>
            <a:r>
              <a:rPr lang="ru-RU" b="1" dirty="0">
                <a:solidFill>
                  <a:srgbClr val="0000FF"/>
                </a:solidFill>
              </a:rPr>
              <a:t>и конечное следствие.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327025" y="6081713"/>
            <a:ext cx="236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Фома Аквинский.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«Сумма теологии».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nimBg="1"/>
      <p:bldP spid="179204" grpId="0" animBg="1"/>
      <p:bldP spid="179205" grpId="0" animBg="1"/>
      <p:bldP spid="179206" grpId="0" animBg="1"/>
      <p:bldP spid="179207" grpId="0" animBg="1"/>
      <p:bldP spid="179207" grpId="1" animBg="1"/>
      <p:bldP spid="179208" grpId="0" animBg="1"/>
      <p:bldP spid="179210" grpId="0" animBg="1"/>
      <p:bldP spid="179211" grpId="0" animBg="1"/>
      <p:bldP spid="179212" grpId="0" animBg="1"/>
      <p:bldP spid="1792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Критика космологического доказательства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 rot="10800000">
            <a:off x="288000" y="1728000"/>
            <a:ext cx="6120000" cy="46800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 anchorCtr="1"/>
          <a:lstStyle/>
          <a:p>
            <a:r>
              <a:rPr lang="ru-RU" b="1" dirty="0">
                <a:solidFill>
                  <a:srgbClr val="0000FF"/>
                </a:solidFill>
              </a:rPr>
              <a:t>Если </a:t>
            </a:r>
            <a:r>
              <a:rPr lang="ru-RU" b="1" dirty="0">
                <a:solidFill>
                  <a:srgbClr val="FF0000"/>
                </a:solidFill>
              </a:rPr>
              <a:t>всё</a:t>
            </a:r>
            <a:r>
              <a:rPr lang="ru-RU" b="1" dirty="0">
                <a:solidFill>
                  <a:srgbClr val="0000FF"/>
                </a:solidFill>
              </a:rPr>
              <a:t> должно иметь причину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то должен иметь причину и </a:t>
            </a:r>
            <a:r>
              <a:rPr lang="ru-RU" b="1" dirty="0">
                <a:solidFill>
                  <a:srgbClr val="FF0000"/>
                </a:solidFill>
              </a:rPr>
              <a:t>бог</a:t>
            </a:r>
            <a:r>
              <a:rPr lang="ru-RU" b="1" dirty="0" smtClean="0">
                <a:solidFill>
                  <a:srgbClr val="FF0000"/>
                </a:solidFill>
              </a:rPr>
              <a:t>.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Если же может существовать нечто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 имеющее причины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то этим нечто сама </a:t>
            </a:r>
            <a:r>
              <a:rPr lang="ru-RU" b="1" dirty="0" smtClean="0">
                <a:solidFill>
                  <a:srgbClr val="FF0000"/>
                </a:solidFill>
              </a:rPr>
              <a:t>природа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может быть ничуть не хуже бога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так что аргумент </a:t>
            </a:r>
            <a:r>
              <a:rPr lang="ru-RU" b="1" dirty="0" smtClean="0">
                <a:solidFill>
                  <a:srgbClr val="0000FF"/>
                </a:solidFill>
              </a:rPr>
              <a:t>первопричины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абсолютно недействителен.</a:t>
            </a:r>
            <a:br>
              <a:rPr lang="ru-RU" b="1" dirty="0">
                <a:solidFill>
                  <a:srgbClr val="0000FF"/>
                </a:solidFill>
              </a:rPr>
            </a:b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264000" y="5508000"/>
            <a:ext cx="2570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Бертран Рассел.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«Почему я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не христианин».</a:t>
            </a:r>
          </a:p>
        </p:txBody>
      </p:sp>
      <p:pic>
        <p:nvPicPr>
          <p:cNvPr id="27658" name="Picture 10" descr="Рассел (Хеар - red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0000" y="1800000"/>
            <a:ext cx="25717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6" name="Picture 8" descr="Черепаха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4000" y="3994150"/>
            <a:ext cx="1500188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Критика космологического доказательства</a:t>
            </a:r>
          </a:p>
        </p:txBody>
      </p:sp>
      <p:sp>
        <p:nvSpPr>
          <p:cNvPr id="104451" name="AutoShape 3"/>
          <p:cNvSpPr>
            <a:spLocks noChangeArrowheads="1"/>
          </p:cNvSpPr>
          <p:nvPr/>
        </p:nvSpPr>
        <p:spPr bwMode="auto">
          <a:xfrm rot="10800000">
            <a:off x="288000" y="1728000"/>
            <a:ext cx="6120000" cy="46800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 anchorCtr="1"/>
          <a:lstStyle/>
          <a:p>
            <a:r>
              <a:rPr lang="ru-RU" b="1" dirty="0">
                <a:solidFill>
                  <a:srgbClr val="0000FF"/>
                </a:solidFill>
              </a:rPr>
              <a:t>По своей </a:t>
            </a:r>
            <a:r>
              <a:rPr lang="ru-RU" b="1" dirty="0" smtClean="0">
                <a:solidFill>
                  <a:srgbClr val="0000FF"/>
                </a:solidFill>
              </a:rPr>
              <a:t>природе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аргумент </a:t>
            </a:r>
            <a:r>
              <a:rPr lang="ru-RU" b="1" dirty="0" smtClean="0">
                <a:solidFill>
                  <a:srgbClr val="0000FF"/>
                </a:solidFill>
              </a:rPr>
              <a:t>первопричины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ничем не отличается от </a:t>
            </a:r>
            <a:r>
              <a:rPr lang="ru-RU" b="1" dirty="0" smtClean="0">
                <a:solidFill>
                  <a:srgbClr val="0000FF"/>
                </a:solidFill>
              </a:rPr>
              <a:t>воззрения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того индуса, который считал, </a:t>
            </a:r>
            <a:r>
              <a:rPr lang="ru-RU" b="1" dirty="0" smtClean="0">
                <a:solidFill>
                  <a:srgbClr val="0000FF"/>
                </a:solidFill>
              </a:rPr>
              <a:t>что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мир покоится на слоне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а слон – на черепахе</a:t>
            </a:r>
            <a:r>
              <a:rPr lang="ru-RU" b="1" dirty="0" smtClean="0">
                <a:solidFill>
                  <a:srgbClr val="0000FF"/>
                </a:solidFill>
              </a:rPr>
              <a:t>;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когда же индуса спрашивали</a:t>
            </a:r>
            <a:r>
              <a:rPr lang="ru-RU" b="1" dirty="0" smtClean="0">
                <a:solidFill>
                  <a:srgbClr val="0000FF"/>
                </a:solidFill>
              </a:rPr>
              <a:t>: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«А на чём же держится черепаха?» </a:t>
            </a:r>
            <a:r>
              <a:rPr lang="ru-RU" b="1" dirty="0" smtClean="0">
                <a:solidFill>
                  <a:srgbClr val="0000FF"/>
                </a:solidFill>
              </a:rPr>
              <a:t>–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тот отвечал: «Давайте </a:t>
            </a:r>
            <a:r>
              <a:rPr lang="ru-RU" b="1" dirty="0" smtClean="0">
                <a:solidFill>
                  <a:srgbClr val="0000FF"/>
                </a:solidFill>
              </a:rPr>
              <a:t>поговорим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 чём-нибудь другом».</a:t>
            </a:r>
            <a:br>
              <a:rPr lang="ru-RU" b="1" dirty="0">
                <a:solidFill>
                  <a:srgbClr val="0000FF"/>
                </a:solidFill>
              </a:rPr>
            </a:br>
            <a:endParaRPr lang="ru-RU" b="1" dirty="0">
              <a:solidFill>
                <a:srgbClr val="0000FF"/>
              </a:solidFill>
            </a:endParaRPr>
          </a:p>
        </p:txBody>
      </p:sp>
      <p:pic>
        <p:nvPicPr>
          <p:cNvPr id="104455" name="Picture 7" descr="Elephant (2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8000" y="3057525"/>
            <a:ext cx="9334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60" name="Picture 12" descr="Земля (red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20000" y="1906588"/>
            <a:ext cx="114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264000" y="5508000"/>
            <a:ext cx="2570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Бертран Рассел.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«Почему я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не христианин».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Критика космологического доказательства</a:t>
            </a:r>
          </a:p>
        </p:txBody>
      </p:sp>
      <p:sp>
        <p:nvSpPr>
          <p:cNvPr id="102403" name="AutoShape 3"/>
          <p:cNvSpPr>
            <a:spLocks noChangeArrowheads="1"/>
          </p:cNvSpPr>
          <p:nvPr/>
        </p:nvSpPr>
        <p:spPr bwMode="auto">
          <a:xfrm rot="10800000">
            <a:off x="288000" y="1728000"/>
            <a:ext cx="6120000" cy="46800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 anchorCtr="1"/>
          <a:lstStyle/>
          <a:p>
            <a:r>
              <a:rPr lang="ru-RU" b="1" dirty="0">
                <a:solidFill>
                  <a:srgbClr val="0000FF"/>
                </a:solidFill>
              </a:rPr>
              <a:t>Закон </a:t>
            </a:r>
            <a:r>
              <a:rPr lang="ru-RU" b="1" dirty="0" smtClean="0">
                <a:solidFill>
                  <a:srgbClr val="0000FF"/>
                </a:solidFill>
              </a:rPr>
              <a:t>причинности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 столь податлив, </a:t>
            </a:r>
            <a:r>
              <a:rPr lang="ru-RU" b="1" dirty="0" smtClean="0">
                <a:solidFill>
                  <a:srgbClr val="0000FF"/>
                </a:solidFill>
              </a:rPr>
              <a:t>чтобы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позволить пользоваться им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как извозчиком, которого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доехав до места назначения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отправляют домой</a:t>
            </a:r>
            <a:r>
              <a:rPr lang="ru-RU" b="1" dirty="0" smtClean="0">
                <a:solidFill>
                  <a:srgbClr val="0000FF"/>
                </a:solidFill>
              </a:rPr>
              <a:t>.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Он больше похож на </a:t>
            </a:r>
            <a:r>
              <a:rPr lang="ru-RU" b="1" dirty="0" smtClean="0">
                <a:solidFill>
                  <a:srgbClr val="0000FF"/>
                </a:solidFill>
              </a:rPr>
              <a:t>оживлённую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гётевским учеником чародея метлу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которая, однажды </a:t>
            </a:r>
            <a:r>
              <a:rPr lang="ru-RU" b="1" dirty="0" smtClean="0">
                <a:solidFill>
                  <a:srgbClr val="0000FF"/>
                </a:solidFill>
              </a:rPr>
              <a:t>приведённая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 действие, не перестаёт </a:t>
            </a:r>
            <a:r>
              <a:rPr lang="ru-RU" b="1" dirty="0" smtClean="0">
                <a:solidFill>
                  <a:srgbClr val="0000FF"/>
                </a:solidFill>
              </a:rPr>
              <a:t>носиться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 мести, и остановить её </a:t>
            </a:r>
            <a:r>
              <a:rPr lang="ru-RU" b="1" dirty="0" smtClean="0">
                <a:solidFill>
                  <a:srgbClr val="0000FF"/>
                </a:solidFill>
              </a:rPr>
              <a:t>может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только сам старый чародей.</a:t>
            </a:r>
            <a:br>
              <a:rPr lang="ru-RU" b="1" dirty="0">
                <a:solidFill>
                  <a:srgbClr val="0000FF"/>
                </a:solidFill>
              </a:rPr>
            </a:b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6120000" y="5220000"/>
            <a:ext cx="2775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Артур Шопенгауэр.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«О четверояком корне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закона достаточного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основания».</a:t>
            </a:r>
          </a:p>
        </p:txBody>
      </p:sp>
      <p:pic>
        <p:nvPicPr>
          <p:cNvPr id="102407" name="Picture 7" descr="Шопенгаэур (Хеар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0000" y="2340000"/>
            <a:ext cx="277495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  <p:bldP spid="1024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70" name="Picture 18" descr="Ибн Сина (Сухейль - red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0850" y="1366838"/>
            <a:ext cx="22479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AutoShape 3"/>
          <p:cNvSpPr>
            <a:spLocks noChangeAspect="1" noChangeArrowheads="1"/>
          </p:cNvSpPr>
          <p:nvPr/>
        </p:nvSpPr>
        <p:spPr bwMode="auto">
          <a:xfrm>
            <a:off x="2986088" y="5426075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0356" name="AutoShape 4"/>
          <p:cNvSpPr>
            <a:spLocks noChangeAspect="1" noChangeArrowheads="1"/>
          </p:cNvSpPr>
          <p:nvPr/>
        </p:nvSpPr>
        <p:spPr bwMode="auto">
          <a:xfrm>
            <a:off x="2159000" y="43465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0357" name="AutoShape 5"/>
          <p:cNvSpPr>
            <a:spLocks noChangeAspect="1" noChangeArrowheads="1"/>
          </p:cNvSpPr>
          <p:nvPr/>
        </p:nvSpPr>
        <p:spPr bwMode="auto">
          <a:xfrm>
            <a:off x="1330325" y="32670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0358" name="AutoShape 6"/>
          <p:cNvSpPr>
            <a:spLocks noChangeAspect="1" noChangeArrowheads="1"/>
          </p:cNvSpPr>
          <p:nvPr/>
        </p:nvSpPr>
        <p:spPr bwMode="auto">
          <a:xfrm>
            <a:off x="503238" y="2187575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250825" y="13668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Всё, что </a:t>
            </a:r>
            <a:r>
              <a:rPr lang="ru-RU" b="1" dirty="0">
                <a:solidFill>
                  <a:srgbClr val="006600"/>
                </a:solidFill>
              </a:rPr>
              <a:t>существует</a:t>
            </a:r>
            <a:r>
              <a:rPr lang="ru-RU" b="1" dirty="0">
                <a:solidFill>
                  <a:srgbClr val="0000FF"/>
                </a:solidFill>
              </a:rPr>
              <a:t>, или </a:t>
            </a:r>
            <a:r>
              <a:rPr lang="ru-RU" b="1" dirty="0">
                <a:solidFill>
                  <a:srgbClr val="FF0000"/>
                </a:solidFill>
              </a:rPr>
              <a:t>необходимо</a:t>
            </a:r>
            <a:r>
              <a:rPr lang="ru-RU" b="1" dirty="0">
                <a:solidFill>
                  <a:srgbClr val="0000FF"/>
                </a:solidFill>
              </a:rPr>
              <a:t> </a:t>
            </a:r>
            <a:r>
              <a:rPr lang="ru-RU" b="1" dirty="0" smtClean="0">
                <a:solidFill>
                  <a:srgbClr val="0000FF"/>
                </a:solidFill>
              </a:rPr>
              <a:t>само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 себе, или нет. А всё, существование </a:t>
            </a:r>
            <a:r>
              <a:rPr lang="ru-RU" b="1" dirty="0" smtClean="0">
                <a:solidFill>
                  <a:srgbClr val="0000FF"/>
                </a:solidFill>
              </a:rPr>
              <a:t>чего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 является </a:t>
            </a:r>
            <a:r>
              <a:rPr lang="ru-RU" b="1" dirty="0">
                <a:solidFill>
                  <a:srgbClr val="FF0000"/>
                </a:solidFill>
              </a:rPr>
              <a:t>необходимым</a:t>
            </a:r>
            <a:r>
              <a:rPr lang="ru-RU" b="1" dirty="0">
                <a:solidFill>
                  <a:srgbClr val="0000FF"/>
                </a:solidFill>
              </a:rPr>
              <a:t> само по себе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либо </a:t>
            </a:r>
            <a:r>
              <a:rPr lang="ru-RU" b="1" dirty="0">
                <a:solidFill>
                  <a:srgbClr val="FF0000"/>
                </a:solidFill>
              </a:rPr>
              <a:t>возможно</a:t>
            </a:r>
            <a:r>
              <a:rPr lang="ru-RU" b="1" dirty="0">
                <a:solidFill>
                  <a:srgbClr val="0000FF"/>
                </a:solidFill>
              </a:rPr>
              <a:t>, либо </a:t>
            </a:r>
            <a:r>
              <a:rPr lang="ru-RU" b="1" dirty="0">
                <a:solidFill>
                  <a:srgbClr val="FF0000"/>
                </a:solidFill>
              </a:rPr>
              <a:t>невозможно</a:t>
            </a:r>
            <a:r>
              <a:rPr lang="ru-RU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00360" name="AutoShape 8"/>
          <p:cNvSpPr>
            <a:spLocks noChangeArrowheads="1"/>
          </p:cNvSpPr>
          <p:nvPr/>
        </p:nvSpPr>
        <p:spPr bwMode="auto">
          <a:xfrm>
            <a:off x="1079500" y="24463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Всё, что само по себе </a:t>
            </a:r>
            <a:r>
              <a:rPr lang="ru-RU" b="1" dirty="0">
                <a:solidFill>
                  <a:srgbClr val="FF0000"/>
                </a:solidFill>
              </a:rPr>
              <a:t>невозможно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6600"/>
                </a:solidFill>
              </a:rPr>
              <a:t>не существует.</a:t>
            </a:r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>
          <a:xfrm>
            <a:off x="455613" y="274638"/>
            <a:ext cx="8231187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Космологическое доказательство</a:t>
            </a:r>
            <a:r>
              <a:rPr lang="ru-RU" sz="2800" b="1" dirty="0" smtClean="0">
                <a:solidFill>
                  <a:schemeClr val="bg1"/>
                </a:solidFill>
              </a:rPr>
              <a:t/>
            </a:r>
            <a:br>
              <a:rPr lang="ru-RU" sz="28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Модальный вариант</a:t>
            </a:r>
          </a:p>
        </p:txBody>
      </p:sp>
      <p:sp>
        <p:nvSpPr>
          <p:cNvPr id="100362" name="AutoShape 10"/>
          <p:cNvSpPr>
            <a:spLocks noChangeArrowheads="1"/>
          </p:cNvSpPr>
          <p:nvPr/>
        </p:nvSpPr>
        <p:spPr bwMode="auto">
          <a:xfrm>
            <a:off x="3562350" y="56848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Следовательно, либо вообще ничего нет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либо </a:t>
            </a:r>
            <a:r>
              <a:rPr lang="ru-RU" b="1" dirty="0">
                <a:solidFill>
                  <a:srgbClr val="006600"/>
                </a:solidFill>
              </a:rPr>
              <a:t>существует</a:t>
            </a:r>
            <a:r>
              <a:rPr lang="ru-RU" b="1" dirty="0">
                <a:solidFill>
                  <a:srgbClr val="0000FF"/>
                </a:solidFill>
              </a:rPr>
              <a:t> нечто, не </a:t>
            </a:r>
            <a:r>
              <a:rPr lang="ru-RU" b="1" dirty="0" smtClean="0">
                <a:solidFill>
                  <a:srgbClr val="0000FF"/>
                </a:solidFill>
              </a:rPr>
              <a:t>просто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возможное,</a:t>
            </a:r>
            <a:r>
              <a:rPr lang="ru-RU" b="1" dirty="0">
                <a:solidFill>
                  <a:srgbClr val="0000FF"/>
                </a:solidFill>
              </a:rPr>
              <a:t> а </a:t>
            </a:r>
            <a:r>
              <a:rPr lang="ru-RU" b="1" dirty="0">
                <a:solidFill>
                  <a:srgbClr val="FF0000"/>
                </a:solidFill>
              </a:rPr>
              <a:t>необходимое само по </a:t>
            </a:r>
            <a:r>
              <a:rPr lang="ru-RU" b="1" dirty="0" smtClean="0">
                <a:solidFill>
                  <a:srgbClr val="FF0000"/>
                </a:solidFill>
              </a:rPr>
              <a:t>себе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(</a:t>
            </a:r>
            <a:r>
              <a:rPr lang="ru-RU" b="1" dirty="0" smtClean="0">
                <a:solidFill>
                  <a:srgbClr val="0000FF"/>
                </a:solidFill>
              </a:rPr>
              <a:t>необходимо сущее</a:t>
            </a:r>
            <a:r>
              <a:rPr lang="ru-RU" b="1" dirty="0">
                <a:solidFill>
                  <a:srgbClr val="0000FF"/>
                </a:solidFill>
              </a:rPr>
              <a:t>). Это и есть </a:t>
            </a:r>
            <a:r>
              <a:rPr lang="ru-RU" b="1" dirty="0">
                <a:solidFill>
                  <a:srgbClr val="FF0000"/>
                </a:solidFill>
              </a:rPr>
              <a:t>Бог.</a:t>
            </a:r>
          </a:p>
        </p:txBody>
      </p:sp>
      <p:sp>
        <p:nvSpPr>
          <p:cNvPr id="100363" name="AutoShape 11"/>
          <p:cNvSpPr>
            <a:spLocks noChangeArrowheads="1"/>
          </p:cNvSpPr>
          <p:nvPr/>
        </p:nvSpPr>
        <p:spPr bwMode="auto">
          <a:xfrm>
            <a:off x="1906588" y="3525838"/>
            <a:ext cx="5399087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То, что само по </a:t>
            </a:r>
            <a:r>
              <a:rPr lang="ru-RU" b="1" dirty="0" smtClean="0">
                <a:solidFill>
                  <a:srgbClr val="0000FF"/>
                </a:solidFill>
              </a:rPr>
              <a:t>себе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не необходимо,</a:t>
            </a:r>
            <a:r>
              <a:rPr lang="ru-RU" b="1" dirty="0">
                <a:solidFill>
                  <a:srgbClr val="0000FF"/>
                </a:solidFill>
              </a:rPr>
              <a:t> но </a:t>
            </a:r>
            <a:r>
              <a:rPr lang="ru-RU" b="1" dirty="0">
                <a:solidFill>
                  <a:srgbClr val="FF0000"/>
                </a:solidFill>
              </a:rPr>
              <a:t>возможно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6600"/>
                </a:solidFill>
              </a:rPr>
              <a:t>существует</a:t>
            </a:r>
            <a:r>
              <a:rPr lang="ru-RU" b="1" dirty="0">
                <a:solidFill>
                  <a:srgbClr val="0000FF"/>
                </a:solidFill>
              </a:rPr>
              <a:t> благодаря чему-либо иному.</a:t>
            </a:r>
          </a:p>
        </p:txBody>
      </p:sp>
      <p:sp>
        <p:nvSpPr>
          <p:cNvPr id="100364" name="AutoShape 12"/>
          <p:cNvSpPr>
            <a:spLocks noChangeArrowheads="1"/>
          </p:cNvSpPr>
          <p:nvPr/>
        </p:nvSpPr>
        <p:spPr bwMode="auto">
          <a:xfrm>
            <a:off x="2733675" y="46053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Если это «иное» (причина) само по </a:t>
            </a:r>
            <a:r>
              <a:rPr lang="ru-RU" b="1" dirty="0" smtClean="0">
                <a:solidFill>
                  <a:srgbClr val="0000FF"/>
                </a:solidFill>
              </a:rPr>
              <a:t>себе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не необходимо,</a:t>
            </a:r>
            <a:r>
              <a:rPr lang="ru-RU" b="1" dirty="0">
                <a:solidFill>
                  <a:srgbClr val="0000FF"/>
                </a:solidFill>
              </a:rPr>
              <a:t> а лишь </a:t>
            </a:r>
            <a:r>
              <a:rPr lang="ru-RU" b="1" dirty="0">
                <a:solidFill>
                  <a:srgbClr val="FF0000"/>
                </a:solidFill>
              </a:rPr>
              <a:t>возможно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оно для своего </a:t>
            </a:r>
            <a:r>
              <a:rPr lang="ru-RU" b="1" dirty="0" smtClean="0">
                <a:solidFill>
                  <a:srgbClr val="006600"/>
                </a:solidFill>
              </a:rPr>
              <a:t>существования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нуждается в чём-то третьем и т</a:t>
            </a:r>
            <a:r>
              <a:rPr lang="ru-RU" b="1" dirty="0" smtClean="0">
                <a:solidFill>
                  <a:srgbClr val="0000FF"/>
                </a:solidFill>
              </a:rPr>
              <a:t>. д</a:t>
            </a:r>
            <a:r>
              <a:rPr lang="ru-RU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352425" y="6081713"/>
            <a:ext cx="2314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Абу Али ибн Сина.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«Книга знания».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  <p:bldP spid="100356" grpId="0" animBg="1"/>
      <p:bldP spid="100357" grpId="0" animBg="1"/>
      <p:bldP spid="100358" grpId="0" animBg="1"/>
      <p:bldP spid="100359" grpId="0" animBg="1"/>
      <p:bldP spid="100360" grpId="0" animBg="1"/>
      <p:bldP spid="100362" grpId="0" animBg="1"/>
      <p:bldP spid="100363" grpId="0" animBg="1"/>
      <p:bldP spid="100364" grpId="0" animBg="1"/>
      <p:bldP spid="1003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4" name="Picture 14" descr="Crivelli, Thomas with Book and Church Model_red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6388" y="1366838"/>
            <a:ext cx="2363787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AutoShape 3"/>
          <p:cNvSpPr>
            <a:spLocks noChangeAspect="1" noChangeArrowheads="1"/>
          </p:cNvSpPr>
          <p:nvPr/>
        </p:nvSpPr>
        <p:spPr bwMode="auto">
          <a:xfrm>
            <a:off x="2914650" y="54260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71684" name="AutoShape 4"/>
          <p:cNvSpPr>
            <a:spLocks noChangeAspect="1" noChangeArrowheads="1"/>
          </p:cNvSpPr>
          <p:nvPr/>
        </p:nvSpPr>
        <p:spPr bwMode="auto">
          <a:xfrm>
            <a:off x="2085975" y="43465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71685" name="AutoShape 5"/>
          <p:cNvSpPr>
            <a:spLocks noChangeAspect="1" noChangeArrowheads="1"/>
          </p:cNvSpPr>
          <p:nvPr/>
        </p:nvSpPr>
        <p:spPr bwMode="auto">
          <a:xfrm>
            <a:off x="1258888" y="3267075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71686" name="AutoShape 6"/>
          <p:cNvSpPr>
            <a:spLocks noChangeAspect="1" noChangeArrowheads="1"/>
          </p:cNvSpPr>
          <p:nvPr/>
        </p:nvSpPr>
        <p:spPr bwMode="auto">
          <a:xfrm>
            <a:off x="431800" y="21875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179388" y="13668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Мы обнаруживаем среди вещей такие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которые возникают и гибнут,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из чего явствует</a:t>
            </a:r>
            <a:r>
              <a:rPr lang="ru-RU" b="1" dirty="0">
                <a:solidFill>
                  <a:srgbClr val="0000FF"/>
                </a:solidFill>
              </a:rPr>
              <a:t>, что для них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возможно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и </a:t>
            </a:r>
            <a:r>
              <a:rPr lang="ru-RU" b="1" dirty="0">
                <a:solidFill>
                  <a:srgbClr val="FF0000"/>
                </a:solidFill>
              </a:rPr>
              <a:t>быть, и не быть.</a:t>
            </a:r>
          </a:p>
        </p:txBody>
      </p:sp>
      <p:sp>
        <p:nvSpPr>
          <p:cNvPr id="71688" name="AutoShape 8"/>
          <p:cNvSpPr>
            <a:spLocks noChangeArrowheads="1"/>
          </p:cNvSpPr>
          <p:nvPr/>
        </p:nvSpPr>
        <p:spPr bwMode="auto">
          <a:xfrm>
            <a:off x="1006475" y="24463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Но коль скоро нечто может перейти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</a:t>
            </a:r>
            <a:r>
              <a:rPr lang="ru-RU" b="1" dirty="0">
                <a:solidFill>
                  <a:srgbClr val="0000FF"/>
                </a:solidFill>
              </a:rPr>
              <a:t> </a:t>
            </a:r>
            <a:r>
              <a:rPr lang="ru-RU" b="1" dirty="0" smtClean="0">
                <a:solidFill>
                  <a:srgbClr val="0000FF"/>
                </a:solidFill>
              </a:rPr>
              <a:t>небытие</a:t>
            </a:r>
            <a:r>
              <a:rPr lang="ru-RU" b="1" dirty="0">
                <a:solidFill>
                  <a:srgbClr val="0000FF"/>
                </a:solidFill>
              </a:rPr>
              <a:t>, оно когда-нибудь перейдёт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 него; и </a:t>
            </a:r>
            <a:r>
              <a:rPr lang="ru-RU" b="1" dirty="0">
                <a:solidFill>
                  <a:srgbClr val="0000FF"/>
                </a:solidFill>
              </a:rPr>
              <a:t>если же </a:t>
            </a:r>
            <a:r>
              <a:rPr lang="ru-RU" b="1" dirty="0">
                <a:solidFill>
                  <a:srgbClr val="FF0000"/>
                </a:solidFill>
              </a:rPr>
              <a:t>всё</a:t>
            </a:r>
            <a:r>
              <a:rPr lang="ru-RU" b="1" dirty="0">
                <a:solidFill>
                  <a:srgbClr val="0000FF"/>
                </a:solidFill>
              </a:rPr>
              <a:t> может не быть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когда-нибудь в </a:t>
            </a:r>
            <a:r>
              <a:rPr lang="ru-RU" b="1" dirty="0">
                <a:solidFill>
                  <a:srgbClr val="0000FF"/>
                </a:solidFill>
              </a:rPr>
              <a:t>мире </a:t>
            </a:r>
            <a:r>
              <a:rPr lang="ru-RU" b="1" dirty="0">
                <a:solidFill>
                  <a:srgbClr val="FF0000"/>
                </a:solidFill>
              </a:rPr>
              <a:t>ничего не будет.</a:t>
            </a:r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title"/>
          </p:nvPr>
        </p:nvSpPr>
        <p:spPr>
          <a:xfrm>
            <a:off x="455613" y="274638"/>
            <a:ext cx="8231187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Космологическое доказательство</a:t>
            </a:r>
            <a:r>
              <a:rPr lang="ru-RU" sz="2800" b="1" dirty="0" smtClean="0">
                <a:solidFill>
                  <a:schemeClr val="bg1"/>
                </a:solidFill>
              </a:rPr>
              <a:t/>
            </a:r>
            <a:br>
              <a:rPr lang="ru-RU" sz="28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Модальный вариант</a:t>
            </a: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3489325" y="56848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И так как ряд внешних причин, обусловли-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вающих друг друга, уходит в бесконечность,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необходимо положить некую </a:t>
            </a:r>
            <a:r>
              <a:rPr lang="ru-RU" b="1" dirty="0">
                <a:solidFill>
                  <a:srgbClr val="FF0000"/>
                </a:solidFill>
              </a:rPr>
              <a:t>необходимую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самое по себе сущность;</a:t>
            </a:r>
            <a:r>
              <a:rPr lang="ru-RU" b="1" dirty="0">
                <a:solidFill>
                  <a:srgbClr val="0000FF"/>
                </a:solidFill>
              </a:rPr>
              <a:t> это и есть </a:t>
            </a:r>
            <a:r>
              <a:rPr lang="ru-RU" b="1" dirty="0">
                <a:solidFill>
                  <a:srgbClr val="FF0000"/>
                </a:solidFill>
              </a:rPr>
              <a:t>Бог.</a:t>
            </a:r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1835150" y="35258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Но если это истинно, </a:t>
            </a:r>
            <a:r>
              <a:rPr lang="ru-RU" b="1" dirty="0">
                <a:solidFill>
                  <a:srgbClr val="FF0000"/>
                </a:solidFill>
              </a:rPr>
              <a:t>уже сейчас ничего нет,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ибо если бы не было ничего сущего,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невозможно было бы, чтобы что-либо пере-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шло в бытие, и потому ничего не было бы.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2662238" y="46053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Поскольку это очевидным образом ложно,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не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всё сущее случайно,</a:t>
            </a:r>
            <a:r>
              <a:rPr lang="ru-RU" b="1" dirty="0">
                <a:solidFill>
                  <a:srgbClr val="0000FF"/>
                </a:solidFill>
              </a:rPr>
              <a:t> но </a:t>
            </a:r>
            <a:r>
              <a:rPr lang="ru-RU" b="1" dirty="0">
                <a:solidFill>
                  <a:srgbClr val="FF0000"/>
                </a:solidFill>
              </a:rPr>
              <a:t>в мире должно быть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нечто необходимое.</a:t>
            </a:r>
            <a:r>
              <a:rPr lang="ru-RU" b="1" dirty="0">
                <a:solidFill>
                  <a:srgbClr val="0000FF"/>
                </a:solidFill>
              </a:rPr>
              <a:t> А всё необходимое либо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имеет внешнюю причину, либо не имеет.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327025" y="6081713"/>
            <a:ext cx="236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Фома Аквинский.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«Сумма теологии».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/>
      <p:bldP spid="71684" grpId="0" animBg="1"/>
      <p:bldP spid="71685" grpId="0" animBg="1"/>
      <p:bldP spid="71686" grpId="0" animBg="1"/>
      <p:bldP spid="71687" grpId="0" animBg="1"/>
      <p:bldP spid="71688" grpId="0" animBg="1"/>
      <p:bldP spid="71690" grpId="0" animBg="1"/>
      <p:bldP spid="71691" grpId="0" animBg="1"/>
      <p:bldP spid="71692" grpId="0" animBg="1"/>
      <p:bldP spid="716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Позднеантичная и раннехристианская философия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1924049" y="2841625"/>
            <a:ext cx="2340000" cy="79216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Неоплатонизм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6297613" y="2806700"/>
            <a:ext cx="2339975" cy="79216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Апологеты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2015999" y="3633788"/>
            <a:ext cx="2124000" cy="79216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FF0000"/>
                </a:solidFill>
              </a:rPr>
              <a:t>Плотин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sz="1400" b="1" dirty="0">
                <a:solidFill>
                  <a:srgbClr val="0000FF"/>
                </a:solidFill>
              </a:rPr>
              <a:t>204/205</a:t>
            </a:r>
            <a:r>
              <a:rPr lang="en-US" sz="1400" b="1" dirty="0">
                <a:solidFill>
                  <a:srgbClr val="0000FF"/>
                </a:solidFill>
              </a:rPr>
              <a:t> </a:t>
            </a:r>
            <a:r>
              <a:rPr lang="ru-RU" sz="1400" b="1" dirty="0" smtClean="0">
                <a:solidFill>
                  <a:srgbClr val="0000FF"/>
                </a:solidFill>
              </a:rPr>
              <a:t>– 270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2016000" y="4425950"/>
            <a:ext cx="2124000" cy="79216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FF0000"/>
                </a:solidFill>
              </a:rPr>
              <a:t>Порфирий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sz="1400" b="1" dirty="0">
                <a:solidFill>
                  <a:srgbClr val="0000FF"/>
                </a:solidFill>
              </a:rPr>
              <a:t>234</a:t>
            </a:r>
            <a:r>
              <a:rPr lang="en-US" sz="1400" b="1" dirty="0">
                <a:solidFill>
                  <a:srgbClr val="0000FF"/>
                </a:solidFill>
              </a:rPr>
              <a:t> </a:t>
            </a:r>
            <a:r>
              <a:rPr lang="ru-RU" sz="1400" b="1" dirty="0" smtClean="0">
                <a:solidFill>
                  <a:srgbClr val="0000FF"/>
                </a:solidFill>
              </a:rPr>
              <a:t>– 301/305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2016000" y="5218113"/>
            <a:ext cx="2124000" cy="79216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FF0000"/>
                </a:solidFill>
              </a:rPr>
              <a:t>Прокл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sz="1400" b="1" dirty="0" smtClean="0">
                <a:solidFill>
                  <a:srgbClr val="0000FF"/>
                </a:solidFill>
              </a:rPr>
              <a:t>412 – 485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6408000" y="3598863"/>
            <a:ext cx="2124000" cy="79216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FF0000"/>
                </a:solidFill>
              </a:rPr>
              <a:t>Тертуллиан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sz="1400" b="1" dirty="0">
                <a:solidFill>
                  <a:srgbClr val="0000FF"/>
                </a:solidFill>
              </a:rPr>
              <a:t>ок. 160</a:t>
            </a:r>
            <a:r>
              <a:rPr lang="en-US" sz="1400" b="1" dirty="0">
                <a:solidFill>
                  <a:srgbClr val="0000FF"/>
                </a:solidFill>
              </a:rPr>
              <a:t> </a:t>
            </a:r>
            <a:r>
              <a:rPr lang="ru-RU" sz="1400" b="1" dirty="0" smtClean="0">
                <a:solidFill>
                  <a:srgbClr val="0000FF"/>
                </a:solidFill>
              </a:rPr>
              <a:t>– после </a:t>
            </a:r>
            <a:r>
              <a:rPr lang="ru-RU" sz="1400" b="1" dirty="0">
                <a:solidFill>
                  <a:srgbClr val="0000FF"/>
                </a:solidFill>
              </a:rPr>
              <a:t>220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6407999" y="4389438"/>
            <a:ext cx="2088000" cy="79216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FF0000"/>
                </a:solidFill>
              </a:rPr>
              <a:t>Ориген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sz="1400" b="1" dirty="0">
                <a:solidFill>
                  <a:srgbClr val="0000FF"/>
                </a:solidFill>
              </a:rPr>
              <a:t>ок. 185</a:t>
            </a:r>
            <a:r>
              <a:rPr lang="en-US" sz="1400" b="1" dirty="0">
                <a:solidFill>
                  <a:srgbClr val="0000FF"/>
                </a:solidFill>
              </a:rPr>
              <a:t> </a:t>
            </a:r>
            <a:r>
              <a:rPr lang="ru-RU" sz="1400" b="1" dirty="0">
                <a:solidFill>
                  <a:srgbClr val="0000FF"/>
                </a:solidFill>
              </a:rPr>
              <a:t>– 253/254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6297613" y="5541963"/>
            <a:ext cx="2339975" cy="79216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Отцы Церкви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23850" y="1690688"/>
            <a:ext cx="1727200" cy="792162"/>
          </a:xfrm>
          <a:prstGeom prst="rect">
            <a:avLst/>
          </a:prstGeom>
          <a:solidFill>
            <a:schemeClr val="accent1"/>
          </a:solidFill>
          <a:ln w="76200" cmpd="tri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6600"/>
                </a:solidFill>
              </a:rPr>
              <a:t>Средний</a:t>
            </a:r>
            <a:br>
              <a:rPr lang="ru-RU" b="1" dirty="0">
                <a:solidFill>
                  <a:srgbClr val="006600"/>
                </a:solidFill>
              </a:rPr>
            </a:br>
            <a:r>
              <a:rPr lang="ru-RU" b="1" dirty="0">
                <a:solidFill>
                  <a:srgbClr val="006600"/>
                </a:solidFill>
              </a:rPr>
              <a:t>платонизм</a:t>
            </a:r>
            <a:endParaRPr lang="ru-RU" sz="1400" b="1" dirty="0">
              <a:solidFill>
                <a:srgbClr val="006600"/>
              </a:solidFill>
            </a:endParaRP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230438" y="1690688"/>
            <a:ext cx="1727200" cy="792162"/>
          </a:xfrm>
          <a:prstGeom prst="rect">
            <a:avLst/>
          </a:prstGeom>
          <a:solidFill>
            <a:schemeClr val="accent1"/>
          </a:solidFill>
          <a:ln w="76200" cmpd="tri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6600"/>
                </a:solidFill>
              </a:rPr>
              <a:t>Нео-</a:t>
            </a:r>
            <a:br>
              <a:rPr lang="ru-RU" b="1" dirty="0">
                <a:solidFill>
                  <a:srgbClr val="006600"/>
                </a:solidFill>
              </a:rPr>
            </a:br>
            <a:r>
              <a:rPr lang="ru-RU" b="1" dirty="0">
                <a:solidFill>
                  <a:srgbClr val="006600"/>
                </a:solidFill>
              </a:rPr>
              <a:t>пифагореизм</a:t>
            </a:r>
            <a:endParaRPr lang="ru-RU" sz="1400" b="1" dirty="0">
              <a:solidFill>
                <a:srgbClr val="006600"/>
              </a:solidFill>
            </a:endParaRP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138613" y="1690688"/>
            <a:ext cx="1727200" cy="792162"/>
          </a:xfrm>
          <a:prstGeom prst="rect">
            <a:avLst/>
          </a:prstGeom>
          <a:solidFill>
            <a:schemeClr val="accent1"/>
          </a:solidFill>
          <a:ln w="76200" cmpd="tri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6600"/>
                </a:solidFill>
              </a:rPr>
              <a:t>Аристотелизм</a:t>
            </a:r>
            <a:endParaRPr lang="ru-RU" sz="1400" b="1" dirty="0">
              <a:solidFill>
                <a:srgbClr val="006600"/>
              </a:solidFill>
            </a:endParaRPr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6408000" y="1690688"/>
            <a:ext cx="2124000" cy="79216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FF0000"/>
                </a:solidFill>
              </a:rPr>
              <a:t>Филон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0000FF"/>
                </a:solidFill>
              </a:rPr>
              <a:t>I </a:t>
            </a:r>
            <a:r>
              <a:rPr lang="ru-RU" sz="1400" b="1" dirty="0">
                <a:solidFill>
                  <a:srgbClr val="0000FF"/>
                </a:solidFill>
              </a:rPr>
              <a:t>в. до </a:t>
            </a:r>
            <a:r>
              <a:rPr lang="ru-RU" sz="1400" b="1" dirty="0" smtClean="0">
                <a:solidFill>
                  <a:srgbClr val="0000FF"/>
                </a:solidFill>
              </a:rPr>
              <a:t>н. э. – </a:t>
            </a:r>
            <a:r>
              <a:rPr lang="en-US" sz="1400" b="1" dirty="0" smtClean="0">
                <a:solidFill>
                  <a:srgbClr val="0000FF"/>
                </a:solidFill>
              </a:rPr>
              <a:t>I </a:t>
            </a:r>
            <a:r>
              <a:rPr lang="ru-RU" sz="1400" b="1" dirty="0">
                <a:solidFill>
                  <a:srgbClr val="0000FF"/>
                </a:solidFill>
              </a:rPr>
              <a:t>в. н</a:t>
            </a:r>
            <a:r>
              <a:rPr lang="ru-RU" sz="1400" b="1" dirty="0" smtClean="0">
                <a:solidFill>
                  <a:srgbClr val="0000FF"/>
                </a:solidFill>
              </a:rPr>
              <a:t>. э</a:t>
            </a:r>
            <a:r>
              <a:rPr lang="ru-RU" sz="1400" b="1" dirty="0">
                <a:solidFill>
                  <a:srgbClr val="0000FF"/>
                </a:solidFill>
              </a:rPr>
              <a:t>.</a:t>
            </a:r>
          </a:p>
        </p:txBody>
      </p:sp>
      <p:cxnSp>
        <p:nvCxnSpPr>
          <p:cNvPr id="7186" name="AutoShape 18"/>
          <p:cNvCxnSpPr>
            <a:cxnSpLocks noChangeShapeType="1"/>
          </p:cNvCxnSpPr>
          <p:nvPr/>
        </p:nvCxnSpPr>
        <p:spPr bwMode="auto">
          <a:xfrm>
            <a:off x="3094038" y="2517775"/>
            <a:ext cx="1587" cy="1444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7187" name="AutoShape 19"/>
          <p:cNvCxnSpPr>
            <a:cxnSpLocks noChangeShapeType="1"/>
          </p:cNvCxnSpPr>
          <p:nvPr/>
        </p:nvCxnSpPr>
        <p:spPr bwMode="auto">
          <a:xfrm>
            <a:off x="1187450" y="2517775"/>
            <a:ext cx="1588" cy="1444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7188" name="AutoShape 20"/>
          <p:cNvCxnSpPr>
            <a:cxnSpLocks noChangeShapeType="1"/>
          </p:cNvCxnSpPr>
          <p:nvPr/>
        </p:nvCxnSpPr>
        <p:spPr bwMode="auto">
          <a:xfrm>
            <a:off x="5002213" y="2517775"/>
            <a:ext cx="1587" cy="1444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187450" y="2662238"/>
            <a:ext cx="190817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3094038" y="2662238"/>
            <a:ext cx="190817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cxnSp>
        <p:nvCxnSpPr>
          <p:cNvPr id="7191" name="AutoShape 23"/>
          <p:cNvCxnSpPr>
            <a:cxnSpLocks noChangeShapeType="1"/>
          </p:cNvCxnSpPr>
          <p:nvPr/>
        </p:nvCxnSpPr>
        <p:spPr bwMode="auto">
          <a:xfrm>
            <a:off x="3094038" y="2662238"/>
            <a:ext cx="1587" cy="179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7193" name="AutoShape 25"/>
          <p:cNvCxnSpPr>
            <a:cxnSpLocks noChangeShapeType="1"/>
          </p:cNvCxnSpPr>
          <p:nvPr/>
        </p:nvCxnSpPr>
        <p:spPr bwMode="auto">
          <a:xfrm>
            <a:off x="7467600" y="5181600"/>
            <a:ext cx="1588" cy="3603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4264025" y="3238500"/>
            <a:ext cx="10080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cxnSp>
        <p:nvCxnSpPr>
          <p:cNvPr id="7196" name="AutoShape 28"/>
          <p:cNvCxnSpPr>
            <a:cxnSpLocks noChangeShapeType="1"/>
          </p:cNvCxnSpPr>
          <p:nvPr/>
        </p:nvCxnSpPr>
        <p:spPr bwMode="auto">
          <a:xfrm>
            <a:off x="5272088" y="3238500"/>
            <a:ext cx="1587" cy="9175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5272088" y="5937250"/>
            <a:ext cx="10255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 dirty="0"/>
          </a:p>
        </p:txBody>
      </p:sp>
      <p:cxnSp>
        <p:nvCxnSpPr>
          <p:cNvPr id="7198" name="AutoShape 30"/>
          <p:cNvCxnSpPr>
            <a:cxnSpLocks noChangeShapeType="1"/>
          </p:cNvCxnSpPr>
          <p:nvPr/>
        </p:nvCxnSpPr>
        <p:spPr bwMode="auto">
          <a:xfrm>
            <a:off x="5272088" y="5019675"/>
            <a:ext cx="1587" cy="9175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5272088" y="2662238"/>
            <a:ext cx="219551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cxnSp>
        <p:nvCxnSpPr>
          <p:cNvPr id="7200" name="AutoShape 32"/>
          <p:cNvCxnSpPr>
            <a:cxnSpLocks noChangeShapeType="1"/>
          </p:cNvCxnSpPr>
          <p:nvPr/>
        </p:nvCxnSpPr>
        <p:spPr bwMode="auto">
          <a:xfrm>
            <a:off x="7467600" y="2482850"/>
            <a:ext cx="1588" cy="1793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7201" name="AutoShape 33"/>
          <p:cNvCxnSpPr>
            <a:cxnSpLocks noChangeShapeType="1"/>
          </p:cNvCxnSpPr>
          <p:nvPr/>
        </p:nvCxnSpPr>
        <p:spPr bwMode="auto">
          <a:xfrm>
            <a:off x="5272088" y="2662238"/>
            <a:ext cx="1587" cy="576262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4371975" y="4192588"/>
            <a:ext cx="1800225" cy="792162"/>
          </a:xfrm>
          <a:prstGeom prst="rect">
            <a:avLst/>
          </a:prstGeom>
          <a:solidFill>
            <a:schemeClr val="accent1"/>
          </a:solidFill>
          <a:ln w="76200" cmpd="tri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6600"/>
                </a:solidFill>
              </a:rPr>
              <a:t>Христианский</a:t>
            </a:r>
            <a:br>
              <a:rPr lang="ru-RU" b="1" dirty="0">
                <a:solidFill>
                  <a:srgbClr val="006600"/>
                </a:solidFill>
              </a:rPr>
            </a:br>
            <a:r>
              <a:rPr lang="ru-RU" b="1" dirty="0">
                <a:solidFill>
                  <a:srgbClr val="006600"/>
                </a:solidFill>
              </a:rPr>
              <a:t>неоплатонизм</a:t>
            </a:r>
            <a:endParaRPr lang="ru-RU" sz="14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  <p:bldP spid="7176" grpId="0" animBg="1"/>
      <p:bldP spid="7177" grpId="0" animBg="1"/>
      <p:bldP spid="7178" grpId="0" animBg="1"/>
      <p:bldP spid="7179" grpId="0" animBg="1"/>
      <p:bldP spid="7180" grpId="0" animBg="1"/>
      <p:bldP spid="7182" grpId="0" animBg="1"/>
      <p:bldP spid="7183" grpId="0" animBg="1"/>
      <p:bldP spid="7184" grpId="0" animBg="1"/>
      <p:bldP spid="7185" grpId="0" animBg="1"/>
      <p:bldP spid="7189" grpId="0" animBg="1"/>
      <p:bldP spid="7190" grpId="0" animBg="1"/>
      <p:bldP spid="7195" grpId="0" animBg="1"/>
      <p:bldP spid="7197" grpId="0" animBg="1"/>
      <p:bldP spid="71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4" name="Picture 14" descr="Crivelli, Thomas with Book and Church Model_red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6388" y="1366838"/>
            <a:ext cx="2363787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AutoShape 3"/>
          <p:cNvSpPr>
            <a:spLocks noChangeAspect="1" noChangeArrowheads="1"/>
          </p:cNvSpPr>
          <p:nvPr/>
        </p:nvSpPr>
        <p:spPr bwMode="auto">
          <a:xfrm>
            <a:off x="2986088" y="5426075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12644" name="AutoShape 4"/>
          <p:cNvSpPr>
            <a:spLocks noChangeAspect="1" noChangeArrowheads="1"/>
          </p:cNvSpPr>
          <p:nvPr/>
        </p:nvSpPr>
        <p:spPr bwMode="auto">
          <a:xfrm>
            <a:off x="2159000" y="43465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12645" name="AutoShape 5"/>
          <p:cNvSpPr>
            <a:spLocks noChangeAspect="1" noChangeArrowheads="1"/>
          </p:cNvSpPr>
          <p:nvPr/>
        </p:nvSpPr>
        <p:spPr bwMode="auto">
          <a:xfrm>
            <a:off x="1330325" y="32670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12646" name="AutoShape 6"/>
          <p:cNvSpPr>
            <a:spLocks noChangeAspect="1" noChangeArrowheads="1"/>
          </p:cNvSpPr>
          <p:nvPr/>
        </p:nvSpPr>
        <p:spPr bwMode="auto">
          <a:xfrm>
            <a:off x="503238" y="2187575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250825" y="13668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Мы убеждаемся, что предметы, </a:t>
            </a:r>
            <a:r>
              <a:rPr lang="ru-RU" b="1" dirty="0" smtClean="0">
                <a:solidFill>
                  <a:srgbClr val="0000FF"/>
                </a:solidFill>
              </a:rPr>
              <a:t>лишённые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разума, каковы природные тела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подчиняются целесообразности.</a:t>
            </a:r>
          </a:p>
        </p:txBody>
      </p:sp>
      <p:sp>
        <p:nvSpPr>
          <p:cNvPr id="112648" name="AutoShape 8"/>
          <p:cNvSpPr>
            <a:spLocks noChangeArrowheads="1"/>
          </p:cNvSpPr>
          <p:nvPr/>
        </p:nvSpPr>
        <p:spPr bwMode="auto">
          <a:xfrm>
            <a:off x="1079500" y="24463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 Это явствует из того, что их действия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или</a:t>
            </a:r>
            <a:r>
              <a:rPr lang="ru-RU" b="1" dirty="0">
                <a:solidFill>
                  <a:srgbClr val="0000FF"/>
                </a:solidFill>
              </a:rPr>
              <a:t> </a:t>
            </a:r>
            <a:r>
              <a:rPr lang="ru-RU" b="1" dirty="0" smtClean="0">
                <a:solidFill>
                  <a:srgbClr val="0000FF"/>
                </a:solidFill>
              </a:rPr>
              <a:t>всегда</a:t>
            </a:r>
            <a:r>
              <a:rPr lang="ru-RU" b="1" dirty="0">
                <a:solidFill>
                  <a:srgbClr val="0000FF"/>
                </a:solidFill>
              </a:rPr>
              <a:t>, или в большинстве </a:t>
            </a:r>
            <a:r>
              <a:rPr lang="ru-RU" b="1" dirty="0" smtClean="0">
                <a:solidFill>
                  <a:srgbClr val="0000FF"/>
                </a:solidFill>
              </a:rPr>
              <a:t>случаев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направлены к наилучшему исходу.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xfrm>
            <a:off x="455613" y="274638"/>
            <a:ext cx="8231187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Телеологическое доказательство</a:t>
            </a:r>
          </a:p>
        </p:txBody>
      </p:sp>
      <p:sp>
        <p:nvSpPr>
          <p:cNvPr id="112650" name="AutoShape 10"/>
          <p:cNvSpPr>
            <a:spLocks noChangeArrowheads="1"/>
          </p:cNvSpPr>
          <p:nvPr/>
        </p:nvSpPr>
        <p:spPr bwMode="auto">
          <a:xfrm>
            <a:off x="3562350" y="56848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Следовательно, </a:t>
            </a:r>
            <a:r>
              <a:rPr lang="ru-RU" b="1" dirty="0">
                <a:solidFill>
                  <a:srgbClr val="FF0000"/>
                </a:solidFill>
              </a:rPr>
              <a:t>есть разумное существо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полагающее цель для всего, что </a:t>
            </a:r>
            <a:r>
              <a:rPr lang="ru-RU" b="1" dirty="0" smtClean="0">
                <a:solidFill>
                  <a:srgbClr val="FF0000"/>
                </a:solidFill>
              </a:rPr>
              <a:t>происходит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в природе; </a:t>
            </a:r>
            <a:r>
              <a:rPr lang="ru-RU" b="1" dirty="0">
                <a:solidFill>
                  <a:srgbClr val="0000FF"/>
                </a:solidFill>
              </a:rPr>
              <a:t>и его мы именуем </a:t>
            </a:r>
            <a:r>
              <a:rPr lang="ru-RU" b="1" dirty="0">
                <a:solidFill>
                  <a:srgbClr val="FF0000"/>
                </a:solidFill>
              </a:rPr>
              <a:t>Богом.</a:t>
            </a:r>
          </a:p>
        </p:txBody>
      </p:sp>
      <p:sp>
        <p:nvSpPr>
          <p:cNvPr id="112651" name="AutoShape 11"/>
          <p:cNvSpPr>
            <a:spLocks noChangeArrowheads="1"/>
          </p:cNvSpPr>
          <p:nvPr/>
        </p:nvSpPr>
        <p:spPr bwMode="auto">
          <a:xfrm>
            <a:off x="1906588" y="3525838"/>
            <a:ext cx="5399087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Отсюда следует,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что они </a:t>
            </a:r>
            <a:r>
              <a:rPr lang="ru-RU" b="1" dirty="0">
                <a:solidFill>
                  <a:srgbClr val="0000FF"/>
                </a:solidFill>
              </a:rPr>
              <a:t>достигают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цели не случайно,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но</a:t>
            </a:r>
            <a:r>
              <a:rPr lang="ru-RU" b="1" dirty="0">
                <a:solidFill>
                  <a:srgbClr val="0000FF"/>
                </a:solidFill>
              </a:rPr>
              <a:t> </a:t>
            </a:r>
            <a:r>
              <a:rPr lang="ru-RU" b="1" dirty="0" smtClean="0">
                <a:solidFill>
                  <a:srgbClr val="0000FF"/>
                </a:solidFill>
              </a:rPr>
              <a:t>будучи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руководимы сознательной волей.</a:t>
            </a:r>
          </a:p>
        </p:txBody>
      </p:sp>
      <p:sp>
        <p:nvSpPr>
          <p:cNvPr id="112652" name="AutoShape 12"/>
          <p:cNvSpPr>
            <a:spLocks noChangeArrowheads="1"/>
          </p:cNvSpPr>
          <p:nvPr/>
        </p:nvSpPr>
        <p:spPr bwMode="auto">
          <a:xfrm>
            <a:off x="2733675" y="4605338"/>
            <a:ext cx="5399088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FF0000"/>
                </a:solidFill>
              </a:rPr>
              <a:t>Поскольку же сами они лишены разумения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они могут подчиняться </a:t>
            </a:r>
            <a:r>
              <a:rPr lang="ru-RU" b="1" dirty="0" smtClean="0">
                <a:solidFill>
                  <a:srgbClr val="0000FF"/>
                </a:solidFill>
              </a:rPr>
              <a:t>целесообразности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лишь постольку, поскольку их </a:t>
            </a:r>
            <a:r>
              <a:rPr lang="ru-RU" b="1" dirty="0" smtClean="0">
                <a:solidFill>
                  <a:srgbClr val="0000FF"/>
                </a:solidFill>
              </a:rPr>
              <a:t>направляет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некто одарённый разумом и пониманием.</a:t>
            </a: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327025" y="6081713"/>
            <a:ext cx="236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Фома Аквинский.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«Сумма теологии».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nimBg="1"/>
      <p:bldP spid="112644" grpId="0" animBg="1"/>
      <p:bldP spid="112645" grpId="0" animBg="1"/>
      <p:bldP spid="112646" grpId="0" animBg="1"/>
      <p:bldP spid="112647" grpId="0" animBg="1"/>
      <p:bldP spid="112648" grpId="0" animBg="1"/>
      <p:bldP spid="112650" grpId="0" animBg="1"/>
      <p:bldP spid="112651" grpId="0" animBg="1"/>
      <p:bldP spid="112652" grpId="0" animBg="1"/>
      <p:bldP spid="1126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Телеологическое доказательство</a:t>
            </a:r>
          </a:p>
        </p:txBody>
      </p:sp>
      <p:pic>
        <p:nvPicPr>
          <p:cNvPr id="118790" name="Picture 6" descr="x_pubeng_bonnevillecolor-A071R1_br2 (cut-red2-10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0" y="1978025"/>
            <a:ext cx="8509000" cy="42164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8791" name="Picture 7" descr="Космонавт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8038" y="3576638"/>
            <a:ext cx="762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 descr="Сейко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3288" y="2517775"/>
            <a:ext cx="36766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6" name="Picture 12" descr="Сейко (ум2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400000">
            <a:off x="3708400" y="5314950"/>
            <a:ext cx="93663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8" name="Picture 14" descr="dove_small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3850" y="1989138"/>
            <a:ext cx="9620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Критика телеологического доказательства</a:t>
            </a:r>
          </a:p>
        </p:txBody>
      </p:sp>
      <p:sp>
        <p:nvSpPr>
          <p:cNvPr id="114691" name="AutoShape 3"/>
          <p:cNvSpPr>
            <a:spLocks noChangeArrowheads="1"/>
          </p:cNvSpPr>
          <p:nvPr/>
        </p:nvSpPr>
        <p:spPr bwMode="auto">
          <a:xfrm rot="10800000">
            <a:off x="288000" y="1728000"/>
            <a:ext cx="6120000" cy="46800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 anchorCtr="1"/>
          <a:lstStyle/>
          <a:p>
            <a:r>
              <a:rPr lang="ru-RU" b="1" dirty="0">
                <a:solidFill>
                  <a:srgbClr val="0000FF"/>
                </a:solidFill>
              </a:rPr>
              <a:t>Неужели вы думаете, что если </a:t>
            </a:r>
            <a:r>
              <a:rPr lang="ru-RU" b="1" dirty="0" smtClean="0">
                <a:solidFill>
                  <a:srgbClr val="0000FF"/>
                </a:solidFill>
              </a:rPr>
              <a:t>бы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вас наделили </a:t>
            </a:r>
            <a:r>
              <a:rPr lang="ru-RU" b="1" dirty="0">
                <a:solidFill>
                  <a:srgbClr val="FF0000"/>
                </a:solidFill>
              </a:rPr>
              <a:t>всемогуществом</a:t>
            </a:r>
            <a:r>
              <a:rPr lang="ru-RU" b="1" dirty="0">
                <a:solidFill>
                  <a:srgbClr val="0000FF"/>
                </a:solidFill>
              </a:rPr>
              <a:t> </a:t>
            </a:r>
            <a:r>
              <a:rPr lang="ru-RU" b="1" dirty="0" smtClean="0">
                <a:solidFill>
                  <a:srgbClr val="0000FF"/>
                </a:solidFill>
              </a:rPr>
              <a:t>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всеведением</a:t>
            </a:r>
            <a:r>
              <a:rPr lang="ru-RU" b="1" dirty="0">
                <a:solidFill>
                  <a:srgbClr val="0000FF"/>
                </a:solidFill>
              </a:rPr>
              <a:t> да ещё дали </a:t>
            </a:r>
            <a:r>
              <a:rPr lang="ru-RU" b="1" dirty="0" smtClean="0">
                <a:solidFill>
                  <a:srgbClr val="0000FF"/>
                </a:solidFill>
              </a:rPr>
              <a:t>бы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 придачу </a:t>
            </a:r>
            <a:r>
              <a:rPr lang="ru-RU" b="1" dirty="0">
                <a:solidFill>
                  <a:srgbClr val="FF0000"/>
                </a:solidFill>
              </a:rPr>
              <a:t>миллионы лет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чтобы </a:t>
            </a:r>
            <a:r>
              <a:rPr lang="ru-RU" b="1" dirty="0" smtClean="0">
                <a:solidFill>
                  <a:srgbClr val="0000FF"/>
                </a:solidFill>
              </a:rPr>
              <a:t>совершенствовать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созданный вами мир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то вы </a:t>
            </a:r>
            <a:r>
              <a:rPr lang="ru-RU" b="1" dirty="0">
                <a:solidFill>
                  <a:srgbClr val="FF0000"/>
                </a:solidFill>
              </a:rPr>
              <a:t>не смогли бы </a:t>
            </a:r>
            <a:r>
              <a:rPr lang="ru-RU" b="1" dirty="0" smtClean="0">
                <a:solidFill>
                  <a:srgbClr val="FF0000"/>
                </a:solidFill>
              </a:rPr>
              <a:t>создать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ничего лучшего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чем ку-клукс-клан, </a:t>
            </a:r>
            <a:r>
              <a:rPr lang="ru-RU" b="1" dirty="0" smtClean="0">
                <a:solidFill>
                  <a:srgbClr val="0000FF"/>
                </a:solidFill>
              </a:rPr>
              <a:t>фашисты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или мистер Уинстон Черчилль?</a:t>
            </a:r>
            <a:br>
              <a:rPr lang="ru-RU" b="1" dirty="0">
                <a:solidFill>
                  <a:srgbClr val="0000FF"/>
                </a:solidFill>
              </a:rPr>
            </a:br>
            <a:endParaRPr lang="ru-RU" dirty="0">
              <a:solidFill>
                <a:srgbClr val="0000FF"/>
              </a:solidFill>
            </a:endParaRPr>
          </a:p>
        </p:txBody>
      </p:sp>
      <p:pic>
        <p:nvPicPr>
          <p:cNvPr id="114693" name="Picture 5" descr="Рассел (Хеар - red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0000" y="1800000"/>
            <a:ext cx="25717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264000" y="5508000"/>
            <a:ext cx="2570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Бертран Рассел.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«Почему я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не христианин».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Доказательства бытия Бога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Понятие и определения Бога</a:t>
            </a:r>
          </a:p>
        </p:txBody>
      </p:sp>
      <p:sp>
        <p:nvSpPr>
          <p:cNvPr id="128003" name="AutoShape 3"/>
          <p:cNvSpPr>
            <a:spLocks noChangeArrowheads="1"/>
          </p:cNvSpPr>
          <p:nvPr/>
        </p:nvSpPr>
        <p:spPr bwMode="auto">
          <a:xfrm>
            <a:off x="539750" y="1798638"/>
            <a:ext cx="2519363" cy="10795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ru-RU" b="1" dirty="0" smtClean="0">
                <a:solidFill>
                  <a:srgbClr val="990033"/>
                </a:solidFill>
              </a:rPr>
              <a:t>Онтологическое </a:t>
            </a:r>
            <a:r>
              <a:rPr lang="ru-RU" b="1" dirty="0">
                <a:solidFill>
                  <a:srgbClr val="990033"/>
                </a:solidFill>
              </a:rPr>
              <a:t/>
            </a:r>
            <a:br>
              <a:rPr lang="ru-RU" b="1" dirty="0">
                <a:solidFill>
                  <a:srgbClr val="990033"/>
                </a:solidFill>
              </a:rPr>
            </a:br>
            <a:r>
              <a:rPr lang="ru-RU" b="1" dirty="0">
                <a:solidFill>
                  <a:srgbClr val="990033"/>
                </a:solidFill>
              </a:rPr>
              <a:t>доказательство</a:t>
            </a: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3616325" y="3057525"/>
            <a:ext cx="97155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cxnSp>
        <p:nvCxnSpPr>
          <p:cNvPr id="128005" name="AutoShape 5"/>
          <p:cNvCxnSpPr>
            <a:cxnSpLocks noChangeShapeType="1"/>
          </p:cNvCxnSpPr>
          <p:nvPr/>
        </p:nvCxnSpPr>
        <p:spPr bwMode="auto">
          <a:xfrm>
            <a:off x="4587875" y="2878138"/>
            <a:ext cx="1588" cy="179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28006" name="AutoShape 6"/>
          <p:cNvCxnSpPr>
            <a:cxnSpLocks noChangeShapeType="1"/>
          </p:cNvCxnSpPr>
          <p:nvPr/>
        </p:nvCxnSpPr>
        <p:spPr bwMode="auto">
          <a:xfrm>
            <a:off x="3616325" y="3057525"/>
            <a:ext cx="1588" cy="1793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28007" name="AutoShape 7"/>
          <p:cNvCxnSpPr>
            <a:cxnSpLocks noChangeShapeType="1"/>
          </p:cNvCxnSpPr>
          <p:nvPr/>
        </p:nvCxnSpPr>
        <p:spPr bwMode="auto">
          <a:xfrm>
            <a:off x="5559425" y="3057525"/>
            <a:ext cx="1588" cy="1793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128008" name="AutoShape 8"/>
          <p:cNvSpPr>
            <a:spLocks noChangeArrowheads="1"/>
          </p:cNvSpPr>
          <p:nvPr/>
        </p:nvSpPr>
        <p:spPr bwMode="auto">
          <a:xfrm>
            <a:off x="539750" y="4497388"/>
            <a:ext cx="1871663" cy="18716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r>
              <a:rPr lang="ru-RU" b="1" dirty="0">
                <a:solidFill>
                  <a:srgbClr val="0000FF"/>
                </a:solidFill>
              </a:rPr>
              <a:t>Бог </a:t>
            </a:r>
            <a:r>
              <a:rPr lang="ru-RU" b="1" dirty="0" smtClean="0">
                <a:solidFill>
                  <a:srgbClr val="0000FF"/>
                </a:solidFill>
              </a:rPr>
              <a:t>как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абсолютно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совершенная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сущность</a:t>
            </a:r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auto">
          <a:xfrm>
            <a:off x="3327400" y="1798638"/>
            <a:ext cx="2519363" cy="10795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ru-RU" b="1" dirty="0" smtClean="0">
                <a:solidFill>
                  <a:srgbClr val="990033"/>
                </a:solidFill>
              </a:rPr>
              <a:t>Космологическое </a:t>
            </a:r>
            <a:r>
              <a:rPr lang="ru-RU" b="1" dirty="0">
                <a:solidFill>
                  <a:srgbClr val="990033"/>
                </a:solidFill>
              </a:rPr>
              <a:t/>
            </a:r>
            <a:br>
              <a:rPr lang="ru-RU" b="1" dirty="0">
                <a:solidFill>
                  <a:srgbClr val="990033"/>
                </a:solidFill>
              </a:rPr>
            </a:br>
            <a:r>
              <a:rPr lang="ru-RU" b="1" dirty="0">
                <a:solidFill>
                  <a:srgbClr val="990033"/>
                </a:solidFill>
              </a:rPr>
              <a:t>доказательство</a:t>
            </a:r>
          </a:p>
        </p:txBody>
      </p:sp>
      <p:sp>
        <p:nvSpPr>
          <p:cNvPr id="128010" name="AutoShape 10"/>
          <p:cNvSpPr>
            <a:spLocks noChangeArrowheads="1"/>
          </p:cNvSpPr>
          <p:nvPr/>
        </p:nvSpPr>
        <p:spPr bwMode="auto">
          <a:xfrm>
            <a:off x="6116638" y="1798638"/>
            <a:ext cx="2519362" cy="10795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ru-RU" b="1" dirty="0" smtClean="0">
                <a:solidFill>
                  <a:srgbClr val="990033"/>
                </a:solidFill>
              </a:rPr>
              <a:t>Телеологическое </a:t>
            </a:r>
            <a:r>
              <a:rPr lang="ru-RU" b="1" dirty="0">
                <a:solidFill>
                  <a:srgbClr val="990033"/>
                </a:solidFill>
              </a:rPr>
              <a:t/>
            </a:r>
            <a:br>
              <a:rPr lang="ru-RU" b="1" dirty="0">
                <a:solidFill>
                  <a:srgbClr val="990033"/>
                </a:solidFill>
              </a:rPr>
            </a:br>
            <a:r>
              <a:rPr lang="ru-RU" b="1" dirty="0">
                <a:solidFill>
                  <a:srgbClr val="990033"/>
                </a:solidFill>
              </a:rPr>
              <a:t>доказательство</a:t>
            </a:r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4587875" y="3057525"/>
            <a:ext cx="97155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28012" name="AutoShape 12"/>
          <p:cNvSpPr>
            <a:spLocks noChangeArrowheads="1"/>
          </p:cNvSpPr>
          <p:nvPr/>
        </p:nvSpPr>
        <p:spPr bwMode="auto">
          <a:xfrm>
            <a:off x="2716213" y="3238500"/>
            <a:ext cx="1800225" cy="90011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ru-RU" sz="1600" b="1" dirty="0" smtClean="0">
                <a:solidFill>
                  <a:srgbClr val="990033"/>
                </a:solidFill>
              </a:rPr>
              <a:t>Каузальный </a:t>
            </a:r>
            <a:r>
              <a:rPr lang="ru-RU" sz="1600" b="1" dirty="0">
                <a:solidFill>
                  <a:srgbClr val="990033"/>
                </a:solidFill>
              </a:rPr>
              <a:t/>
            </a:r>
            <a:br>
              <a:rPr lang="ru-RU" sz="1600" b="1" dirty="0">
                <a:solidFill>
                  <a:srgbClr val="990033"/>
                </a:solidFill>
              </a:rPr>
            </a:br>
            <a:r>
              <a:rPr lang="ru-RU" sz="1600" b="1" dirty="0">
                <a:solidFill>
                  <a:srgbClr val="990033"/>
                </a:solidFill>
              </a:rPr>
              <a:t>вариант</a:t>
            </a:r>
          </a:p>
        </p:txBody>
      </p:sp>
      <p:sp>
        <p:nvSpPr>
          <p:cNvPr id="128013" name="AutoShape 13"/>
          <p:cNvSpPr>
            <a:spLocks noChangeArrowheads="1"/>
          </p:cNvSpPr>
          <p:nvPr/>
        </p:nvSpPr>
        <p:spPr bwMode="auto">
          <a:xfrm>
            <a:off x="2679700" y="4497388"/>
            <a:ext cx="1871663" cy="18716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rIns="0" anchor="ctr"/>
          <a:lstStyle/>
          <a:p>
            <a:r>
              <a:rPr lang="ru-RU" b="1" dirty="0">
                <a:solidFill>
                  <a:srgbClr val="0000FF"/>
                </a:solidFill>
              </a:rPr>
              <a:t>Бог </a:t>
            </a:r>
            <a:r>
              <a:rPr lang="ru-RU" b="1" dirty="0" smtClean="0">
                <a:solidFill>
                  <a:srgbClr val="0000FF"/>
                </a:solidFill>
              </a:rPr>
              <a:t>как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первопричина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(причина </a:t>
            </a:r>
            <a:r>
              <a:rPr lang="ru-RU" b="1" dirty="0" smtClean="0">
                <a:solidFill>
                  <a:srgbClr val="0000FF"/>
                </a:solidFill>
              </a:rPr>
              <a:t>всех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причин)</a:t>
            </a:r>
          </a:p>
        </p:txBody>
      </p:sp>
      <p:sp>
        <p:nvSpPr>
          <p:cNvPr id="128014" name="AutoShape 14"/>
          <p:cNvSpPr>
            <a:spLocks noChangeArrowheads="1"/>
          </p:cNvSpPr>
          <p:nvPr/>
        </p:nvSpPr>
        <p:spPr bwMode="auto">
          <a:xfrm>
            <a:off x="4624388" y="4497388"/>
            <a:ext cx="1871662" cy="18716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r>
              <a:rPr lang="ru-RU" b="1" dirty="0">
                <a:solidFill>
                  <a:srgbClr val="0000FF"/>
                </a:solidFill>
              </a:rPr>
              <a:t>Бог </a:t>
            </a:r>
            <a:r>
              <a:rPr lang="ru-RU" b="1" dirty="0" smtClean="0">
                <a:solidFill>
                  <a:srgbClr val="0000FF"/>
                </a:solidFill>
              </a:rPr>
              <a:t>как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безусловно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необходимая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сущность</a:t>
            </a:r>
          </a:p>
        </p:txBody>
      </p:sp>
      <p:sp>
        <p:nvSpPr>
          <p:cNvPr id="128015" name="AutoShape 15"/>
          <p:cNvSpPr>
            <a:spLocks noChangeArrowheads="1"/>
          </p:cNvSpPr>
          <p:nvPr/>
        </p:nvSpPr>
        <p:spPr bwMode="auto">
          <a:xfrm>
            <a:off x="6764338" y="4497388"/>
            <a:ext cx="1871662" cy="18716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b="1" dirty="0">
                <a:solidFill>
                  <a:srgbClr val="0000FF"/>
                </a:solidFill>
              </a:rPr>
              <a:t>Бог </a:t>
            </a:r>
            <a:r>
              <a:rPr lang="ru-RU" b="1" dirty="0" smtClean="0">
                <a:solidFill>
                  <a:srgbClr val="0000FF"/>
                </a:solidFill>
              </a:rPr>
              <a:t>как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разумный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устроитель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мира</a:t>
            </a:r>
          </a:p>
        </p:txBody>
      </p:sp>
      <p:sp>
        <p:nvSpPr>
          <p:cNvPr id="128016" name="AutoShape 16"/>
          <p:cNvSpPr>
            <a:spLocks noChangeArrowheads="1"/>
          </p:cNvSpPr>
          <p:nvPr/>
        </p:nvSpPr>
        <p:spPr bwMode="auto">
          <a:xfrm>
            <a:off x="4659313" y="3238500"/>
            <a:ext cx="1800225" cy="90011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ru-RU" sz="1600" b="1" dirty="0" smtClean="0">
                <a:solidFill>
                  <a:srgbClr val="990033"/>
                </a:solidFill>
              </a:rPr>
              <a:t>Модальный </a:t>
            </a:r>
            <a:r>
              <a:rPr lang="ru-RU" sz="1600" b="1" dirty="0">
                <a:solidFill>
                  <a:srgbClr val="990033"/>
                </a:solidFill>
              </a:rPr>
              <a:t/>
            </a:r>
            <a:br>
              <a:rPr lang="ru-RU" sz="1600" b="1" dirty="0">
                <a:solidFill>
                  <a:srgbClr val="990033"/>
                </a:solidFill>
              </a:rPr>
            </a:br>
            <a:r>
              <a:rPr lang="ru-RU" sz="1600" b="1" dirty="0">
                <a:solidFill>
                  <a:srgbClr val="990033"/>
                </a:solidFill>
              </a:rPr>
              <a:t>вариант</a:t>
            </a:r>
          </a:p>
        </p:txBody>
      </p:sp>
      <p:cxnSp>
        <p:nvCxnSpPr>
          <p:cNvPr id="128017" name="AutoShape 17"/>
          <p:cNvCxnSpPr>
            <a:cxnSpLocks noChangeShapeType="1"/>
          </p:cNvCxnSpPr>
          <p:nvPr/>
        </p:nvCxnSpPr>
        <p:spPr bwMode="auto">
          <a:xfrm>
            <a:off x="1474788" y="2878138"/>
            <a:ext cx="1587" cy="16192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28018" name="AutoShape 18"/>
          <p:cNvCxnSpPr>
            <a:cxnSpLocks noChangeShapeType="1"/>
          </p:cNvCxnSpPr>
          <p:nvPr/>
        </p:nvCxnSpPr>
        <p:spPr bwMode="auto">
          <a:xfrm>
            <a:off x="7700963" y="2878138"/>
            <a:ext cx="1587" cy="16192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28019" name="AutoShape 19"/>
          <p:cNvCxnSpPr>
            <a:cxnSpLocks noChangeShapeType="1"/>
          </p:cNvCxnSpPr>
          <p:nvPr/>
        </p:nvCxnSpPr>
        <p:spPr bwMode="auto">
          <a:xfrm>
            <a:off x="3616325" y="4138613"/>
            <a:ext cx="1588" cy="360362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28020" name="AutoShape 20"/>
          <p:cNvCxnSpPr>
            <a:cxnSpLocks noChangeShapeType="1"/>
          </p:cNvCxnSpPr>
          <p:nvPr/>
        </p:nvCxnSpPr>
        <p:spPr bwMode="auto">
          <a:xfrm>
            <a:off x="5559425" y="4138613"/>
            <a:ext cx="1588" cy="360362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nimBg="1"/>
      <p:bldP spid="128004" grpId="0" animBg="1"/>
      <p:bldP spid="128008" grpId="0" animBg="1"/>
      <p:bldP spid="128009" grpId="0" animBg="1"/>
      <p:bldP spid="128010" grpId="0" animBg="1"/>
      <p:bldP spid="128011" grpId="0" animBg="1"/>
      <p:bldP spid="128012" grpId="0" animBg="1"/>
      <p:bldP spid="128013" grpId="0" animBg="1"/>
      <p:bldP spid="128014" grpId="0" animBg="1"/>
      <p:bldP spid="128015" grpId="0" animBg="1"/>
      <p:bldP spid="1280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Средневековая философия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Проблема универсалий</a:t>
            </a:r>
            <a:endParaRPr lang="ru-RU" sz="3200" b="1" dirty="0" smtClean="0">
              <a:solidFill>
                <a:srgbClr val="FFFF00"/>
              </a:solidFill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2770188" y="1798638"/>
            <a:ext cx="3598862" cy="539750"/>
          </a:xfrm>
          <a:prstGeom prst="round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сочинения</a:t>
            </a:r>
          </a:p>
        </p:txBody>
      </p:sp>
      <p:pic>
        <p:nvPicPr>
          <p:cNvPr id="165895" name="Picture 7" descr="Рафаэль, Боэций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546225"/>
            <a:ext cx="1076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897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2590800" y="2698750"/>
            <a:ext cx="4038600" cy="37782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ru-RU" sz="2000" b="1" dirty="0" smtClean="0">
                <a:solidFill>
                  <a:schemeClr val="bg1"/>
                </a:solidFill>
              </a:rPr>
              <a:t>Аристотель. Категории 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sz="1800" b="1" dirty="0" smtClean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IV </a:t>
            </a:r>
            <a:r>
              <a:rPr lang="ru-RU" sz="1800" b="1" dirty="0" smtClean="0">
                <a:solidFill>
                  <a:schemeClr val="bg1"/>
                </a:solidFill>
              </a:rPr>
              <a:t>в. до н. э.)</a:t>
            </a:r>
            <a:r>
              <a:rPr lang="ru-RU" sz="2000" b="1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ru-RU" sz="2000" b="1" dirty="0" smtClean="0">
                <a:solidFill>
                  <a:schemeClr val="bg1"/>
                </a:solidFill>
              </a:rPr>
              <a:t>Порфирий. Введение к «Категориям» Аристотеля (О пяти общих понятиях) 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sz="1800" b="1" dirty="0" smtClean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III </a:t>
            </a:r>
            <a:r>
              <a:rPr lang="ru-RU" sz="1800" b="1" dirty="0" smtClean="0">
                <a:solidFill>
                  <a:schemeClr val="bg1"/>
                </a:solidFill>
              </a:rPr>
              <a:t>в. н. э.)</a:t>
            </a:r>
            <a:r>
              <a:rPr lang="ru-RU" sz="2000" b="1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ru-RU" sz="2000" b="1" dirty="0" smtClean="0">
                <a:solidFill>
                  <a:schemeClr val="bg1"/>
                </a:solidFill>
              </a:rPr>
              <a:t>Боэций. Комментарий к «Введению» Порфирия 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sz="1800" b="1" dirty="0" smtClean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VI </a:t>
            </a:r>
            <a:r>
              <a:rPr lang="ru-RU" sz="1800" b="1" dirty="0" smtClean="0">
                <a:solidFill>
                  <a:schemeClr val="bg1"/>
                </a:solidFill>
              </a:rPr>
              <a:t>в. н. э.)</a:t>
            </a:r>
            <a:r>
              <a:rPr lang="ru-RU" sz="2000" b="1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ru-RU" sz="2000" b="1" dirty="0" smtClean="0">
                <a:solidFill>
                  <a:schemeClr val="bg1"/>
                </a:solidFill>
              </a:rPr>
              <a:t>Абеляр. Логика «для начинающих» </a:t>
            </a:r>
            <a:r>
              <a:rPr lang="ru-RU" sz="1800" b="1" dirty="0" smtClean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XII </a:t>
            </a:r>
            <a:r>
              <a:rPr lang="ru-RU" sz="1800" b="1" dirty="0" smtClean="0">
                <a:solidFill>
                  <a:schemeClr val="bg1"/>
                </a:solidFill>
              </a:rPr>
              <a:t>в. н. э.)</a:t>
            </a:r>
            <a:r>
              <a:rPr lang="ru-RU" sz="2000" b="1" dirty="0" smtClean="0">
                <a:solidFill>
                  <a:schemeClr val="bg1"/>
                </a:solidFill>
              </a:rPr>
              <a:t>.</a:t>
            </a:r>
            <a:endParaRPr lang="ru-RU" dirty="0" smtClean="0"/>
          </a:p>
        </p:txBody>
      </p:sp>
      <p:pic>
        <p:nvPicPr>
          <p:cNvPr id="165900" name="Picture 12" descr="Аристотель (голова)-r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80238" y="1619250"/>
            <a:ext cx="19907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107950" y="3417888"/>
            <a:ext cx="1868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Северин Боэций</a:t>
            </a:r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395288" y="6189663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Пьер Абеляр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7269163" y="3417888"/>
            <a:ext cx="1382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Аристотель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7305675" y="6189663"/>
            <a:ext cx="1255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Порфирий</a:t>
            </a:r>
          </a:p>
        </p:txBody>
      </p:sp>
      <p:pic>
        <p:nvPicPr>
          <p:cNvPr id="165909" name="Picture 21" descr="Абеляр П (БСЭ)_rm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" y="4030663"/>
            <a:ext cx="1389063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911" name="Picture 23" descr="Porphiry_cm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3263" y="3922713"/>
            <a:ext cx="17049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5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5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5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5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10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5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5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10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 animBg="1"/>
      <p:bldP spid="165897" grpId="0" build="p"/>
      <p:bldP spid="165901" grpId="0"/>
      <p:bldP spid="165902" grpId="0"/>
      <p:bldP spid="165907" grpId="0"/>
      <p:bldP spid="1659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229600" cy="1144800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endParaRPr lang="ru-RU" sz="2800" b="1" dirty="0" smtClean="0">
              <a:solidFill>
                <a:schemeClr val="bg1"/>
              </a:solidFill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2301875" y="1368000"/>
            <a:ext cx="4533900" cy="18000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Универсалии </a:t>
            </a:r>
            <a:r>
              <a:rPr lang="en-US" sz="2400" b="1" dirty="0" smtClean="0">
                <a:solidFill>
                  <a:srgbClr val="FFFF00"/>
                </a:solidFill>
              </a:rPr>
              <a:t/>
            </a:r>
            <a:br>
              <a:rPr lang="en-US" sz="24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(</a:t>
            </a:r>
            <a:r>
              <a:rPr lang="ru-RU" sz="2000" b="1" i="1" dirty="0" smtClean="0">
                <a:solidFill>
                  <a:schemeClr val="bg1"/>
                </a:solidFill>
              </a:rPr>
              <a:t>лат.</a:t>
            </a:r>
            <a:r>
              <a:rPr lang="en-US" sz="2000" b="1" i="1" dirty="0" smtClean="0">
                <a:solidFill>
                  <a:schemeClr val="bg1"/>
                </a:solidFill>
              </a:rPr>
              <a:t> </a:t>
            </a:r>
            <a:r>
              <a:rPr lang="la-Latn" sz="2000" b="1" dirty="0" smtClean="0">
                <a:solidFill>
                  <a:srgbClr val="00FF00"/>
                </a:solidFill>
              </a:rPr>
              <a:t>universalis</a:t>
            </a:r>
            <a:r>
              <a:rPr lang="ru-RU" sz="2000" b="1" dirty="0" smtClean="0">
                <a:solidFill>
                  <a:srgbClr val="66FF33"/>
                </a:solidFill>
              </a:rPr>
              <a:t>,</a:t>
            </a:r>
            <a:r>
              <a:rPr lang="ru-RU" sz="2000" b="1" dirty="0" smtClean="0">
                <a:solidFill>
                  <a:srgbClr val="FFFF00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общий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r>
              <a:rPr lang="ru-RU" sz="2000" b="1" dirty="0" smtClean="0">
                <a:solidFill>
                  <a:schemeClr val="bg1"/>
                </a:solidFill>
              </a:rPr>
              <a:t> – 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sz="2000" b="1" dirty="0" smtClean="0">
                <a:solidFill>
                  <a:srgbClr val="00FFFF"/>
                </a:solidFill>
              </a:rPr>
              <a:t>общие понятия</a:t>
            </a:r>
            <a:r>
              <a:rPr lang="ru-RU" sz="2000" b="1" dirty="0" smtClean="0">
                <a:solidFill>
                  <a:schemeClr val="bg1"/>
                </a:solidFill>
              </a:rPr>
              <a:t> (имена, термины), а также то, что они обозначают – 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sz="2000" b="1" dirty="0" smtClean="0">
                <a:solidFill>
                  <a:srgbClr val="00FFFF"/>
                </a:solidFill>
              </a:rPr>
              <a:t>общие сущности.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6153150" y="4497388"/>
            <a:ext cx="2806700" cy="2159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b="1" dirty="0" smtClean="0">
                <a:solidFill>
                  <a:srgbClr val="FFFF00"/>
                </a:solidFill>
              </a:rPr>
              <a:t>Универсалии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следует </a:t>
            </a:r>
            <a:r>
              <a:rPr lang="ru-RU" b="1" dirty="0" smtClean="0">
                <a:solidFill>
                  <a:schemeClr val="bg1"/>
                </a:solidFill>
              </a:rPr>
              <a:t>также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отличать от того</a:t>
            </a:r>
            <a:r>
              <a:rPr lang="ru-RU" b="1" dirty="0" smtClean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что </a:t>
            </a:r>
            <a:r>
              <a:rPr lang="ru-RU" b="1" dirty="0" smtClean="0">
                <a:solidFill>
                  <a:schemeClr val="bg1"/>
                </a:solidFill>
              </a:rPr>
              <a:t>является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общим </a:t>
            </a:r>
            <a:r>
              <a:rPr lang="ru-RU" b="1" dirty="0">
                <a:solidFill>
                  <a:srgbClr val="00FF00"/>
                </a:solidFill>
              </a:rPr>
              <a:t>«по частям</a:t>
            </a:r>
            <a:r>
              <a:rPr lang="ru-RU" b="1" dirty="0" smtClean="0">
                <a:solidFill>
                  <a:srgbClr val="00FF00"/>
                </a:solidFill>
              </a:rPr>
              <a:t>» </a:t>
            </a:r>
            <a:r>
              <a:rPr lang="ru-RU" b="1" dirty="0">
                <a:solidFill>
                  <a:srgbClr val="00FF00"/>
                </a:solidFill>
              </a:rPr>
              <a:t/>
            </a:r>
            <a:br>
              <a:rPr lang="ru-RU" b="1" dirty="0">
                <a:solidFill>
                  <a:srgbClr val="00FF00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или </a:t>
            </a:r>
            <a:r>
              <a:rPr lang="ru-RU" b="1" dirty="0">
                <a:solidFill>
                  <a:srgbClr val="00FF00"/>
                </a:solidFill>
              </a:rPr>
              <a:t>«по очереди»</a:t>
            </a:r>
            <a:r>
              <a:rPr lang="ru-RU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2266950" y="3346450"/>
            <a:ext cx="4606925" cy="971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b="1" dirty="0">
                <a:solidFill>
                  <a:schemeClr val="bg1"/>
                </a:solidFill>
              </a:rPr>
              <a:t>Универсалии – это общие понятия, </a:t>
            </a:r>
            <a:r>
              <a:rPr lang="ru-RU" b="1" dirty="0" smtClean="0">
                <a:solidFill>
                  <a:schemeClr val="bg1"/>
                </a:solidFill>
              </a:rPr>
              <a:t>но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следует помнить, что слово «общее</a:t>
            </a:r>
            <a:r>
              <a:rPr lang="ru-RU" b="1" dirty="0" smtClean="0">
                <a:solidFill>
                  <a:schemeClr val="bg1"/>
                </a:solidFill>
              </a:rPr>
              <a:t>»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употребляется в разных смыслах.</a:t>
            </a: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179388" y="4497388"/>
            <a:ext cx="2806700" cy="2159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ru-RU" b="1" dirty="0" smtClean="0">
                <a:solidFill>
                  <a:srgbClr val="FFFF00"/>
                </a:solidFill>
              </a:rPr>
              <a:t>Универсалии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не следует </a:t>
            </a:r>
            <a:r>
              <a:rPr lang="ru-RU" b="1" dirty="0" smtClean="0">
                <a:solidFill>
                  <a:schemeClr val="bg1"/>
                </a:solidFill>
              </a:rPr>
              <a:t>путать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 </a:t>
            </a:r>
            <a:r>
              <a:rPr lang="ru-RU" b="1" dirty="0" smtClean="0">
                <a:solidFill>
                  <a:srgbClr val="00FF00"/>
                </a:solidFill>
              </a:rPr>
              <a:t>собирательными понятиями</a:t>
            </a:r>
            <a:r>
              <a:rPr lang="ru-RU" b="1" dirty="0">
                <a:solidFill>
                  <a:srgbClr val="00FF00"/>
                </a:solidFill>
              </a:rPr>
              <a:t>,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такими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как «сотня», «толпа</a:t>
            </a:r>
            <a:r>
              <a:rPr lang="ru-RU" b="1" dirty="0" smtClean="0">
                <a:solidFill>
                  <a:schemeClr val="bg1"/>
                </a:solidFill>
              </a:rPr>
              <a:t>», «</a:t>
            </a:r>
            <a:r>
              <a:rPr lang="ru-RU" b="1" dirty="0">
                <a:solidFill>
                  <a:schemeClr val="bg1"/>
                </a:solidFill>
              </a:rPr>
              <a:t>стадо», «полк</a:t>
            </a:r>
            <a:r>
              <a:rPr lang="ru-RU" b="1" dirty="0" smtClean="0">
                <a:solidFill>
                  <a:schemeClr val="bg1"/>
                </a:solidFill>
              </a:rPr>
              <a:t>»,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«человечество».</a:t>
            </a:r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2986088" y="4605338"/>
            <a:ext cx="3167062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sz="1600" b="1" dirty="0">
                <a:solidFill>
                  <a:schemeClr val="bg1"/>
                </a:solidFill>
              </a:rPr>
              <a:t>Универсалия «лошадь</a:t>
            </a:r>
            <a:r>
              <a:rPr lang="ru-RU" sz="1600" b="1" dirty="0" smtClean="0">
                <a:solidFill>
                  <a:schemeClr val="bg1"/>
                </a:solidFill>
              </a:rPr>
              <a:t>» </a:t>
            </a:r>
            <a:r>
              <a:rPr lang="ru-RU" sz="1600" b="1" dirty="0">
                <a:solidFill>
                  <a:schemeClr val="bg1"/>
                </a:solidFill>
              </a:rPr>
              <a:t/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относится не к </a:t>
            </a:r>
            <a:r>
              <a:rPr lang="ru-RU" sz="1600" b="1" dirty="0">
                <a:solidFill>
                  <a:srgbClr val="00FFFF"/>
                </a:solidFill>
              </a:rPr>
              <a:t>табуну</a:t>
            </a:r>
            <a:r>
              <a:rPr lang="ru-RU" sz="1600" b="1" dirty="0" smtClean="0">
                <a:solidFill>
                  <a:srgbClr val="00FFFF"/>
                </a:solidFill>
              </a:rPr>
              <a:t>, </a:t>
            </a:r>
            <a:r>
              <a:rPr lang="ru-RU" sz="1600" b="1" dirty="0">
                <a:solidFill>
                  <a:srgbClr val="00FFFF"/>
                </a:solidFill>
              </a:rPr>
              <a:t/>
            </a:r>
            <a:br>
              <a:rPr lang="ru-RU" sz="1600" b="1" dirty="0">
                <a:solidFill>
                  <a:srgbClr val="00FFFF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а к </a:t>
            </a:r>
            <a:r>
              <a:rPr lang="ru-RU" sz="1600" b="1" dirty="0" smtClean="0">
                <a:solidFill>
                  <a:srgbClr val="00FFFF"/>
                </a:solidFill>
              </a:rPr>
              <a:t>виду</a:t>
            </a:r>
            <a:r>
              <a:rPr lang="ru-RU" sz="1600" b="1" dirty="0" smtClean="0">
                <a:solidFill>
                  <a:schemeClr val="bg1"/>
                </a:solidFill>
              </a:rPr>
              <a:t> </a:t>
            </a:r>
            <a:r>
              <a:rPr lang="ru-RU" sz="1600" b="1" dirty="0">
                <a:solidFill>
                  <a:schemeClr val="bg1"/>
                </a:solidFill>
              </a:rPr>
              <a:t>животных.</a:t>
            </a:r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2986088" y="5757863"/>
            <a:ext cx="3167062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sz="1600" b="1" dirty="0">
                <a:solidFill>
                  <a:schemeClr val="bg1"/>
                </a:solidFill>
              </a:rPr>
              <a:t>Не относится </a:t>
            </a:r>
            <a:r>
              <a:rPr lang="ru-RU" sz="1600" b="1" dirty="0" smtClean="0">
                <a:solidFill>
                  <a:schemeClr val="bg1"/>
                </a:solidFill>
              </a:rPr>
              <a:t>она </a:t>
            </a:r>
            <a:r>
              <a:rPr lang="ru-RU" sz="1600" b="1" dirty="0">
                <a:solidFill>
                  <a:schemeClr val="bg1"/>
                </a:solidFill>
              </a:rPr>
              <a:t/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и к лошади, </a:t>
            </a:r>
            <a:r>
              <a:rPr lang="ru-RU" sz="1600" b="1" dirty="0" smtClean="0">
                <a:solidFill>
                  <a:schemeClr val="bg1"/>
                </a:solidFill>
              </a:rPr>
              <a:t>находящейся </a:t>
            </a:r>
            <a:r>
              <a:rPr lang="ru-RU" sz="1600" b="1" dirty="0">
                <a:solidFill>
                  <a:schemeClr val="bg1"/>
                </a:solidFill>
              </a:rPr>
              <a:t/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rgbClr val="00FFFF"/>
                </a:solidFill>
              </a:rPr>
              <a:t>в совместном пользовании.</a:t>
            </a:r>
          </a:p>
        </p:txBody>
      </p:sp>
      <p:pic>
        <p:nvPicPr>
          <p:cNvPr id="191502" name="Picture 14" descr="Cairene_Horse_Deal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4700" y="2122488"/>
            <a:ext cx="1695450" cy="21590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91508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7338" y="2122488"/>
            <a:ext cx="1730375" cy="21590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6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20"/>
                            </p:stCondLst>
                            <p:childTnLst>
                              <p:par>
                                <p:cTn id="4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10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nimBg="1"/>
      <p:bldP spid="191495" grpId="0" animBg="1"/>
      <p:bldP spid="191498" grpId="0" animBg="1"/>
      <p:bldP spid="191499" grpId="0" animBg="1"/>
      <p:bldP spid="191500" grpId="0"/>
      <p:bldP spid="1915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566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Истоки проблемы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Платоновская ноуменализация и абсолютизация общего и наивный сенсуализм Антисфена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611188" y="2160000"/>
            <a:ext cx="2087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ru-RU" sz="2000" b="1" u="sng" dirty="0">
                <a:solidFill>
                  <a:srgbClr val="00FFFF"/>
                </a:solidFill>
              </a:rPr>
              <a:t>Антисфен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6440488" y="2160000"/>
            <a:ext cx="2087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ru-RU" sz="2000" b="1" u="sng" dirty="0">
                <a:solidFill>
                  <a:srgbClr val="00FFFF"/>
                </a:solidFill>
              </a:rPr>
              <a:t>Платон</a:t>
            </a:r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2338388" y="3420000"/>
            <a:ext cx="28209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– </a:t>
            </a:r>
            <a:r>
              <a:rPr lang="ru-RU" b="1" dirty="0">
                <a:solidFill>
                  <a:schemeClr val="bg1"/>
                </a:solidFill>
              </a:rPr>
              <a:t>Человека и лошадь я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вижу, а человечности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и лошадности не вижу.</a:t>
            </a:r>
          </a:p>
        </p:txBody>
      </p:sp>
      <p:sp>
        <p:nvSpPr>
          <p:cNvPr id="154638" name="Text Box 14"/>
          <p:cNvSpPr txBox="1">
            <a:spLocks noChangeArrowheads="1"/>
          </p:cNvSpPr>
          <p:nvPr/>
        </p:nvSpPr>
        <p:spPr bwMode="auto">
          <a:xfrm>
            <a:off x="3562350" y="5040000"/>
            <a:ext cx="26781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ru-RU" b="1" dirty="0">
                <a:solidFill>
                  <a:schemeClr val="bg1"/>
                </a:solidFill>
              </a:rPr>
              <a:t>Это потому что ты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смотришь телесным,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а не духовным оком.</a:t>
            </a:r>
          </a:p>
        </p:txBody>
      </p:sp>
      <p:pic>
        <p:nvPicPr>
          <p:cNvPr id="154639" name="Picture 15" descr="Антисфен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525" y="3240000"/>
            <a:ext cx="16383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40" name="Picture 16" descr="Plat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240000"/>
            <a:ext cx="18097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/>
      <p:bldP spid="154636" grpId="0"/>
      <p:bldP spid="1546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74638"/>
            <a:ext cx="8589963" cy="1144587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Истоки проблемы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Амбивалентная концепция Аристотеля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  <p:pic>
        <p:nvPicPr>
          <p:cNvPr id="140327" name="Picture 39" descr="nb_pinacoteca_raphael_the_school_of_athens_detail_plato_and_aristot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6450" y="1798638"/>
            <a:ext cx="2451100" cy="32067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40328" name="Text Box 40"/>
          <p:cNvSpPr txBox="1">
            <a:spLocks noChangeArrowheads="1"/>
          </p:cNvSpPr>
          <p:nvPr/>
        </p:nvSpPr>
        <p:spPr bwMode="auto">
          <a:xfrm>
            <a:off x="503238" y="2698750"/>
            <a:ext cx="2303462" cy="1079500"/>
          </a:xfrm>
          <a:prstGeom prst="round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 lIns="72000" rIns="72000" anchor="ctr" anchorCtr="1"/>
          <a:lstStyle/>
          <a:p>
            <a:r>
              <a:rPr lang="ru-RU" b="1" dirty="0" smtClean="0">
                <a:solidFill>
                  <a:schemeClr val="bg1"/>
                </a:solidFill>
              </a:rPr>
              <a:t>Общее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образует высший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уровень бытия.</a:t>
            </a:r>
          </a:p>
        </p:txBody>
      </p:sp>
      <p:sp>
        <p:nvSpPr>
          <p:cNvPr id="140329" name="Text Box 41"/>
          <p:cNvSpPr txBox="1">
            <a:spLocks noChangeArrowheads="1"/>
          </p:cNvSpPr>
          <p:nvPr/>
        </p:nvSpPr>
        <p:spPr bwMode="auto">
          <a:xfrm>
            <a:off x="6332538" y="2698750"/>
            <a:ext cx="2303462" cy="1079500"/>
          </a:xfrm>
          <a:prstGeom prst="round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b="1" dirty="0" smtClean="0">
                <a:solidFill>
                  <a:schemeClr val="bg1"/>
                </a:solidFill>
              </a:rPr>
              <a:t>Общее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находится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в самих </a:t>
            </a:r>
            <a:r>
              <a:rPr lang="ru-RU" b="1" dirty="0" smtClean="0">
                <a:solidFill>
                  <a:schemeClr val="bg1"/>
                </a:solidFill>
              </a:rPr>
              <a:t>вещах</a:t>
            </a:r>
            <a:r>
              <a:rPr lang="ru-RU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0331" name="Text Box 43"/>
          <p:cNvSpPr txBox="1">
            <a:spLocks noChangeArrowheads="1"/>
          </p:cNvSpPr>
          <p:nvPr/>
        </p:nvSpPr>
        <p:spPr bwMode="auto">
          <a:xfrm>
            <a:off x="5221288" y="5289550"/>
            <a:ext cx="3959225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b="1" dirty="0">
                <a:solidFill>
                  <a:schemeClr val="bg1"/>
                </a:solidFill>
              </a:rPr>
              <a:t>Человеческий ум </a:t>
            </a:r>
            <a:r>
              <a:rPr lang="ru-RU" b="1" dirty="0" smtClean="0">
                <a:solidFill>
                  <a:srgbClr val="FFFF00"/>
                </a:solidFill>
              </a:rPr>
              <a:t>образует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общие </a:t>
            </a:r>
            <a:r>
              <a:rPr lang="ru-RU" b="1" dirty="0">
                <a:solidFill>
                  <a:srgbClr val="FFFF00"/>
                </a:solidFill>
              </a:rPr>
              <a:t>понятия</a:t>
            </a:r>
            <a:r>
              <a:rPr lang="ru-RU" b="1" dirty="0" smtClean="0">
                <a:solidFill>
                  <a:srgbClr val="FFFF00"/>
                </a:solidFill>
              </a:rPr>
              <a:t>, </a:t>
            </a:r>
            <a:r>
              <a:rPr lang="ru-RU" b="1" dirty="0">
                <a:solidFill>
                  <a:srgbClr val="FFFF00"/>
                </a:solidFill>
              </a:rPr>
              <a:t/>
            </a:r>
            <a:br>
              <a:rPr lang="ru-RU" b="1" dirty="0">
                <a:solidFill>
                  <a:srgbClr val="FFFF00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абстрагируя общие </a:t>
            </a:r>
            <a:r>
              <a:rPr lang="ru-RU" b="1" dirty="0" smtClean="0">
                <a:solidFill>
                  <a:schemeClr val="bg1"/>
                </a:solidFill>
              </a:rPr>
              <a:t>признаки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единичных вещей.</a:t>
            </a:r>
          </a:p>
        </p:txBody>
      </p:sp>
      <p:sp>
        <p:nvSpPr>
          <p:cNvPr id="140332" name="Text Box 44"/>
          <p:cNvSpPr txBox="1">
            <a:spLocks noChangeArrowheads="1"/>
          </p:cNvSpPr>
          <p:nvPr/>
        </p:nvSpPr>
        <p:spPr bwMode="auto">
          <a:xfrm>
            <a:off x="0" y="5289550"/>
            <a:ext cx="3959225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b="1" dirty="0">
                <a:solidFill>
                  <a:schemeClr val="bg1"/>
                </a:solidFill>
              </a:rPr>
              <a:t>Единичные вещи </a:t>
            </a:r>
            <a:r>
              <a:rPr lang="ru-RU" b="1" dirty="0" smtClean="0">
                <a:solidFill>
                  <a:schemeClr val="bg1"/>
                </a:solidFill>
              </a:rPr>
              <a:t>обладают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общими свойствами</a:t>
            </a:r>
            <a:r>
              <a:rPr lang="ru-RU" b="1" dirty="0" smtClean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потому что </a:t>
            </a:r>
            <a:r>
              <a:rPr lang="ru-RU" b="1" dirty="0" smtClean="0">
                <a:solidFill>
                  <a:srgbClr val="FFFF00"/>
                </a:solidFill>
              </a:rPr>
              <a:t>следуют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идеальным </a:t>
            </a:r>
            <a:r>
              <a:rPr lang="ru-RU" b="1" dirty="0">
                <a:solidFill>
                  <a:srgbClr val="FFFF00"/>
                </a:solidFill>
              </a:rPr>
              <a:t>прообразам.</a:t>
            </a:r>
          </a:p>
        </p:txBody>
      </p:sp>
      <p:sp>
        <p:nvSpPr>
          <p:cNvPr id="140333" name="Text Box 45"/>
          <p:cNvSpPr txBox="1">
            <a:spLocks noChangeArrowheads="1"/>
          </p:cNvSpPr>
          <p:nvPr/>
        </p:nvSpPr>
        <p:spPr bwMode="auto">
          <a:xfrm>
            <a:off x="611188" y="1978025"/>
            <a:ext cx="2087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ru-RU" sz="2000" b="1" u="sng" dirty="0">
                <a:solidFill>
                  <a:srgbClr val="00FFFF"/>
                </a:solidFill>
              </a:rPr>
              <a:t>Платон</a:t>
            </a:r>
          </a:p>
        </p:txBody>
      </p: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6440488" y="1978025"/>
            <a:ext cx="2087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ru-RU" sz="2000" b="1" u="sng" dirty="0">
                <a:solidFill>
                  <a:srgbClr val="00FFFF"/>
                </a:solidFill>
              </a:rPr>
              <a:t>Аристотель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8" grpId="0" animBg="1"/>
      <p:bldP spid="140329" grpId="0" animBg="1"/>
      <p:bldP spid="140331" grpId="0"/>
      <p:bldP spid="140332" grpId="0"/>
      <p:bldP spid="140333" grpId="0"/>
      <p:bldP spid="1403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98638"/>
            <a:ext cx="5508000" cy="468000"/>
          </a:xfrm>
          <a:noFill/>
        </p:spPr>
        <p:txBody>
          <a:bodyPr/>
          <a:lstStyle/>
          <a:p>
            <a:pPr eaLnBrk="1" hangingPunct="1"/>
            <a:r>
              <a:rPr lang="ru-RU" sz="2000" b="1" dirty="0" smtClean="0">
                <a:solidFill>
                  <a:srgbClr val="FFFF00"/>
                </a:solidFill>
              </a:rPr>
              <a:t>Сущность</a:t>
            </a:r>
            <a:r>
              <a:rPr lang="en-US" sz="2000" b="1" dirty="0" smtClean="0">
                <a:solidFill>
                  <a:srgbClr val="00FFFF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(</a:t>
            </a:r>
            <a:r>
              <a:rPr lang="ru-RU" sz="2000" b="1" i="1" dirty="0" smtClean="0">
                <a:solidFill>
                  <a:schemeClr val="bg1"/>
                </a:solidFill>
              </a:rPr>
              <a:t>греч.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el-GR" sz="2100" b="1" dirty="0" smtClean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ουσία</a:t>
            </a:r>
            <a:r>
              <a:rPr lang="ru-RU" sz="2000" b="1" dirty="0" smtClean="0">
                <a:solidFill>
                  <a:srgbClr val="00FFFF"/>
                </a:solidFill>
              </a:rPr>
              <a:t>,</a:t>
            </a:r>
            <a:r>
              <a:rPr lang="ru-RU" sz="2000" b="1" dirty="0" smtClean="0">
                <a:solidFill>
                  <a:srgbClr val="FFFF00"/>
                </a:solidFill>
              </a:rPr>
              <a:t> </a:t>
            </a:r>
            <a:r>
              <a:rPr lang="ru-RU" sz="2000" b="1" i="1" dirty="0" smtClean="0">
                <a:solidFill>
                  <a:schemeClr val="bg1"/>
                </a:solidFill>
              </a:rPr>
              <a:t>лат.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rgbClr val="00FFFF"/>
                </a:solidFill>
              </a:rPr>
              <a:t>substantia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ru-RU" sz="2000" b="1" dirty="0" smtClean="0">
              <a:solidFill>
                <a:schemeClr val="bg1"/>
              </a:solidFill>
            </a:endParaRPr>
          </a:p>
        </p:txBody>
      </p:sp>
      <p:pic>
        <p:nvPicPr>
          <p:cNvPr id="161794" name="Picture 2" descr="Гоццоли, Прибытие в Милан (человек с лошадью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3400" y="2374900"/>
            <a:ext cx="21590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5294313" y="5973763"/>
            <a:ext cx="1582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ru-RU" b="1" dirty="0">
                <a:solidFill>
                  <a:schemeClr val="bg1"/>
                </a:solidFill>
              </a:rPr>
              <a:t>Отдельная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лошадь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7026275" y="5973763"/>
            <a:ext cx="1658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(Отдельный)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человек</a:t>
            </a:r>
          </a:p>
        </p:txBody>
      </p:sp>
      <p:sp>
        <p:nvSpPr>
          <p:cNvPr id="161798" name="AutoShape 6"/>
          <p:cNvSpPr>
            <a:spLocks noChangeArrowheads="1"/>
          </p:cNvSpPr>
          <p:nvPr/>
        </p:nvSpPr>
        <p:spPr bwMode="auto">
          <a:xfrm rot="10800000">
            <a:off x="358775" y="2698750"/>
            <a:ext cx="4498975" cy="3598863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 anchorCtr="1"/>
          <a:lstStyle/>
          <a:p>
            <a:r>
              <a:rPr lang="ru-RU" b="1" dirty="0">
                <a:solidFill>
                  <a:srgbClr val="FF0000"/>
                </a:solidFill>
              </a:rPr>
              <a:t>Сущность</a:t>
            </a:r>
            <a:r>
              <a:rPr lang="ru-RU" b="1" dirty="0">
                <a:solidFill>
                  <a:srgbClr val="0000FF"/>
                </a:solidFill>
              </a:rPr>
              <a:t>, </a:t>
            </a:r>
            <a:r>
              <a:rPr lang="ru-RU" b="1" dirty="0" smtClean="0">
                <a:solidFill>
                  <a:srgbClr val="0000FF"/>
                </a:solidFill>
              </a:rPr>
              <a:t>называемая </a:t>
            </a:r>
            <a:r>
              <a:rPr lang="en-US" b="1" dirty="0">
                <a:solidFill>
                  <a:srgbClr val="0000FF"/>
                </a:solidFill>
              </a:rPr>
              <a:t/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так </a:t>
            </a:r>
            <a:r>
              <a:rPr lang="ru-RU" b="1" dirty="0">
                <a:solidFill>
                  <a:srgbClr val="006600"/>
                </a:solidFill>
              </a:rPr>
              <a:t>в самом основном</a:t>
            </a:r>
            <a:r>
              <a:rPr lang="ru-RU" b="1" dirty="0" smtClean="0">
                <a:solidFill>
                  <a:srgbClr val="006600"/>
                </a:solidFill>
              </a:rPr>
              <a:t>, </a:t>
            </a:r>
            <a:r>
              <a:rPr lang="en-US" b="1" dirty="0">
                <a:solidFill>
                  <a:srgbClr val="006600"/>
                </a:solidFill>
              </a:rPr>
              <a:t/>
            </a:r>
            <a:br>
              <a:rPr lang="en-US" b="1" dirty="0">
                <a:solidFill>
                  <a:srgbClr val="006600"/>
                </a:solidFill>
              </a:rPr>
            </a:br>
            <a:r>
              <a:rPr lang="ru-RU" b="1" dirty="0">
                <a:solidFill>
                  <a:srgbClr val="006600"/>
                </a:solidFill>
              </a:rPr>
              <a:t>первичном и </a:t>
            </a:r>
            <a:r>
              <a:rPr lang="ru-RU" b="1" dirty="0" smtClean="0">
                <a:solidFill>
                  <a:srgbClr val="006600"/>
                </a:solidFill>
              </a:rPr>
              <a:t>безусловном </a:t>
            </a:r>
            <a:r>
              <a:rPr lang="ru-RU" b="1" dirty="0">
                <a:solidFill>
                  <a:srgbClr val="006600"/>
                </a:solidFill>
              </a:rPr>
              <a:t/>
            </a:r>
            <a:br>
              <a:rPr lang="ru-RU" b="1" dirty="0">
                <a:solidFill>
                  <a:srgbClr val="006600"/>
                </a:solidFill>
              </a:rPr>
            </a:br>
            <a:r>
              <a:rPr lang="ru-RU" b="1" dirty="0">
                <a:solidFill>
                  <a:srgbClr val="006600"/>
                </a:solidFill>
              </a:rPr>
              <a:t>смысле,</a:t>
            </a:r>
            <a:r>
              <a:rPr lang="ru-RU" b="1" dirty="0">
                <a:solidFill>
                  <a:srgbClr val="0000FF"/>
                </a:solidFill>
              </a:rPr>
              <a:t> – это та, </a:t>
            </a:r>
            <a:r>
              <a:rPr lang="ru-RU" b="1" dirty="0" smtClean="0">
                <a:solidFill>
                  <a:srgbClr val="0000FF"/>
                </a:solidFill>
              </a:rPr>
              <a:t>которая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 говорится ни о </a:t>
            </a:r>
            <a:r>
              <a:rPr lang="ru-RU" b="1" dirty="0" smtClean="0">
                <a:solidFill>
                  <a:srgbClr val="0000FF"/>
                </a:solidFill>
              </a:rPr>
              <a:t>каком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подлежащем и не </a:t>
            </a:r>
            <a:r>
              <a:rPr lang="ru-RU" b="1" dirty="0" smtClean="0">
                <a:solidFill>
                  <a:srgbClr val="0000FF"/>
                </a:solidFill>
              </a:rPr>
              <a:t>находится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ни в каком подлежащем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как, например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отдельный </a:t>
            </a:r>
            <a:r>
              <a:rPr lang="ru-RU" b="1" dirty="0" smtClean="0">
                <a:solidFill>
                  <a:srgbClr val="0000FF"/>
                </a:solidFill>
              </a:rPr>
              <a:t>человек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или отдельная лошадь.</a:t>
            </a:r>
            <a:br>
              <a:rPr lang="ru-RU" b="1" dirty="0">
                <a:solidFill>
                  <a:srgbClr val="0000FF"/>
                </a:solidFill>
              </a:rPr>
            </a:br>
            <a:endParaRPr lang="ru-RU" b="1" dirty="0">
              <a:solidFill>
                <a:srgbClr val="0000FF"/>
              </a:solidFill>
            </a:endParaRPr>
          </a:p>
        </p:txBody>
      </p:sp>
      <p:pic>
        <p:nvPicPr>
          <p:cNvPr id="161799" name="Picture 7" descr="Гоццоли, Прибытие в Милан (лошадь - испр2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3400" y="2374900"/>
            <a:ext cx="1331913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74638"/>
            <a:ext cx="8589963" cy="1144587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Истоки проблемы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Амбивалентная концепция Аристотеля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 build="p"/>
      <p:bldP spid="161796" grpId="0"/>
      <p:bldP spid="161797" grpId="0"/>
      <p:bldP spid="16179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Oval 2"/>
          <p:cNvSpPr>
            <a:spLocks noChangeArrowheads="1"/>
          </p:cNvSpPr>
          <p:nvPr/>
        </p:nvSpPr>
        <p:spPr bwMode="auto">
          <a:xfrm>
            <a:off x="5037138" y="1798638"/>
            <a:ext cx="3778250" cy="385445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98638"/>
            <a:ext cx="6837363" cy="3959225"/>
          </a:xfrm>
          <a:noFill/>
        </p:spPr>
        <p:txBody>
          <a:bodyPr/>
          <a:lstStyle/>
          <a:p>
            <a:pPr eaLnBrk="1" hangingPunct="1"/>
            <a:r>
              <a:rPr lang="ru-RU" sz="2000" b="1" dirty="0" smtClean="0">
                <a:solidFill>
                  <a:srgbClr val="FFFF00"/>
                </a:solidFill>
              </a:rPr>
              <a:t>Сущность (вторая)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722938" y="6116638"/>
            <a:ext cx="2735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Живое существо </a:t>
            </a:r>
            <a:r>
              <a:rPr lang="ru-RU" b="1" i="1" dirty="0">
                <a:solidFill>
                  <a:schemeClr val="bg1"/>
                </a:solidFill>
              </a:rPr>
              <a:t>(род)</a:t>
            </a:r>
          </a:p>
        </p:txBody>
      </p:sp>
      <p:sp>
        <p:nvSpPr>
          <p:cNvPr id="163846" name="AutoShape 6"/>
          <p:cNvSpPr>
            <a:spLocks noChangeArrowheads="1"/>
          </p:cNvSpPr>
          <p:nvPr/>
        </p:nvSpPr>
        <p:spPr bwMode="auto">
          <a:xfrm rot="10800000">
            <a:off x="358775" y="2698750"/>
            <a:ext cx="4498975" cy="3598863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 anchorCtr="1"/>
          <a:lstStyle/>
          <a:p>
            <a:r>
              <a:rPr lang="ru-RU" b="1" dirty="0">
                <a:solidFill>
                  <a:srgbClr val="0000FF"/>
                </a:solidFill>
              </a:rPr>
              <a:t>А </a:t>
            </a:r>
            <a:r>
              <a:rPr lang="ru-RU" b="1" dirty="0">
                <a:solidFill>
                  <a:srgbClr val="FF0000"/>
                </a:solidFill>
              </a:rPr>
              <a:t>вторыми </a:t>
            </a:r>
            <a:r>
              <a:rPr lang="ru-RU" b="1" dirty="0" smtClean="0">
                <a:solidFill>
                  <a:srgbClr val="FF0000"/>
                </a:solidFill>
              </a:rPr>
              <a:t>сущностями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называются те, к </a:t>
            </a:r>
            <a:r>
              <a:rPr lang="ru-RU" b="1" dirty="0" smtClean="0">
                <a:solidFill>
                  <a:srgbClr val="0000FF"/>
                </a:solidFill>
              </a:rPr>
              <a:t>которым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как к видам </a:t>
            </a:r>
            <a:r>
              <a:rPr lang="ru-RU" b="1" dirty="0" smtClean="0">
                <a:solidFill>
                  <a:srgbClr val="0000FF"/>
                </a:solidFill>
              </a:rPr>
              <a:t>принадлежат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сущности, называемые </a:t>
            </a:r>
            <a:r>
              <a:rPr lang="ru-RU" b="1" dirty="0" smtClean="0">
                <a:solidFill>
                  <a:srgbClr val="0000FF"/>
                </a:solidFill>
              </a:rPr>
              <a:t>так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 первичном смысле, </a:t>
            </a:r>
            <a:r>
              <a:rPr lang="ru-RU" b="1" dirty="0" smtClean="0">
                <a:solidFill>
                  <a:srgbClr val="0000FF"/>
                </a:solidFill>
              </a:rPr>
              <a:t>–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 эти виды, и их роды</a:t>
            </a:r>
            <a:r>
              <a:rPr lang="ru-RU" b="1" dirty="0" smtClean="0">
                <a:solidFill>
                  <a:srgbClr val="0000FF"/>
                </a:solidFill>
              </a:rPr>
              <a:t>;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например, </a:t>
            </a:r>
            <a:r>
              <a:rPr lang="ru-RU" b="1" dirty="0" smtClean="0">
                <a:solidFill>
                  <a:srgbClr val="0000FF"/>
                </a:solidFill>
              </a:rPr>
              <a:t>отдельный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человек принадлежит к </a:t>
            </a:r>
            <a:r>
              <a:rPr lang="ru-RU" b="1" dirty="0" smtClean="0">
                <a:solidFill>
                  <a:srgbClr val="0000FF"/>
                </a:solidFill>
              </a:rPr>
              <a:t>виду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«человек», а род для </a:t>
            </a:r>
            <a:r>
              <a:rPr lang="ru-RU" b="1" dirty="0" smtClean="0">
                <a:solidFill>
                  <a:srgbClr val="0000FF"/>
                </a:solidFill>
              </a:rPr>
              <a:t>этого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вида – «живое существо».</a:t>
            </a:r>
            <a:br>
              <a:rPr lang="ru-RU" b="1" dirty="0">
                <a:solidFill>
                  <a:srgbClr val="0000FF"/>
                </a:solidFill>
              </a:rPr>
            </a:b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5194300" y="5829300"/>
            <a:ext cx="172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Лошадь </a:t>
            </a:r>
            <a:r>
              <a:rPr lang="ru-RU" b="1" i="1" dirty="0">
                <a:solidFill>
                  <a:schemeClr val="bg1"/>
                </a:solidFill>
              </a:rPr>
              <a:t>(вид)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7032625" y="5829300"/>
            <a:ext cx="177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Человек </a:t>
            </a:r>
            <a:r>
              <a:rPr lang="ru-RU" b="1" i="1" dirty="0">
                <a:solidFill>
                  <a:schemeClr val="bg1"/>
                </a:solidFill>
              </a:rPr>
              <a:t>(вид)</a:t>
            </a:r>
          </a:p>
        </p:txBody>
      </p:sp>
      <p:pic>
        <p:nvPicPr>
          <p:cNvPr id="163849" name="Picture 9" descr="Гоццоли, Прибытие в Милан (человек с лошадью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2788" y="2193925"/>
            <a:ext cx="21590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50" name="Picture 10" descr="Гоццоли, Прибытие в Милан (лошадь - испр2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2788" y="2193925"/>
            <a:ext cx="1331912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74638"/>
            <a:ext cx="8589963" cy="1144587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Истоки проблемы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Амбивалентная концепция Аристотеля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nimBg="1"/>
      <p:bldP spid="163844" grpId="0" build="p"/>
      <p:bldP spid="163845" grpId="0"/>
      <p:bldP spid="163846" grpId="0" animBg="1"/>
      <p:bldP spid="163847" grpId="0"/>
      <p:bldP spid="163847" grpId="1"/>
      <p:bldP spid="163848" grpId="0"/>
      <p:bldP spid="1638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Средневековая философия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Патристика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2787650" y="1619250"/>
            <a:ext cx="2339975" cy="79216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Отцы Церкви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628650" y="2409825"/>
            <a:ext cx="1619250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На Западе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(латинские)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5667375" y="2409825"/>
            <a:ext cx="1619250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На Востоке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(греческие)</a:t>
            </a:r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4065588" y="3346450"/>
            <a:ext cx="2339975" cy="8636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Каппадокийские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Отцы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438275" y="2014538"/>
            <a:ext cx="134937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5127625" y="2014538"/>
            <a:ext cx="134937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cxnSp>
        <p:nvCxnSpPr>
          <p:cNvPr id="9232" name="AutoShape 16"/>
          <p:cNvCxnSpPr>
            <a:cxnSpLocks noChangeShapeType="1"/>
          </p:cNvCxnSpPr>
          <p:nvPr/>
        </p:nvCxnSpPr>
        <p:spPr bwMode="auto">
          <a:xfrm>
            <a:off x="6477000" y="2014538"/>
            <a:ext cx="1588" cy="3952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9233" name="AutoShape 17"/>
          <p:cNvCxnSpPr>
            <a:cxnSpLocks noChangeShapeType="1"/>
          </p:cNvCxnSpPr>
          <p:nvPr/>
        </p:nvCxnSpPr>
        <p:spPr bwMode="auto">
          <a:xfrm>
            <a:off x="1438275" y="2014538"/>
            <a:ext cx="1588" cy="3952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4065588" y="4210050"/>
            <a:ext cx="2339975" cy="719138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FF0000"/>
                </a:solidFill>
              </a:rPr>
              <a:t>Василий Великий</a:t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400" b="1" dirty="0">
                <a:solidFill>
                  <a:srgbClr val="0000FF"/>
                </a:solidFill>
              </a:rPr>
              <a:t>ок. 330 </a:t>
            </a:r>
            <a:r>
              <a:rPr lang="ru-RU" sz="1400" b="1" dirty="0" smtClean="0">
                <a:solidFill>
                  <a:srgbClr val="0000FF"/>
                </a:solidFill>
              </a:rPr>
              <a:t>– 379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>
            <a:off x="4065588" y="4929188"/>
            <a:ext cx="2339975" cy="719137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FF0000"/>
                </a:solidFill>
              </a:rPr>
              <a:t>Григорий Назианзин</a:t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400" b="1" dirty="0">
                <a:solidFill>
                  <a:srgbClr val="0000FF"/>
                </a:solidFill>
              </a:rPr>
              <a:t>ок. 330 </a:t>
            </a:r>
            <a:r>
              <a:rPr lang="ru-RU" sz="1400" b="1" dirty="0" smtClean="0">
                <a:solidFill>
                  <a:srgbClr val="0000FF"/>
                </a:solidFill>
              </a:rPr>
              <a:t>– 390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9236" name="AutoShape 20"/>
          <p:cNvSpPr>
            <a:spLocks noChangeArrowheads="1"/>
          </p:cNvSpPr>
          <p:nvPr/>
        </p:nvSpPr>
        <p:spPr bwMode="auto">
          <a:xfrm>
            <a:off x="4065588" y="5649913"/>
            <a:ext cx="2339975" cy="719137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FF0000"/>
                </a:solidFill>
              </a:rPr>
              <a:t>Григорий Нисский</a:t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400" b="1" dirty="0">
                <a:solidFill>
                  <a:srgbClr val="0000FF"/>
                </a:solidFill>
              </a:rPr>
              <a:t>ок. 335 - ок. </a:t>
            </a:r>
            <a:r>
              <a:rPr lang="ru-RU" sz="1400" b="1" dirty="0" smtClean="0">
                <a:solidFill>
                  <a:srgbClr val="0000FF"/>
                </a:solidFill>
              </a:rPr>
              <a:t>394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9237" name="AutoShape 21"/>
          <p:cNvSpPr>
            <a:spLocks noChangeArrowheads="1"/>
          </p:cNvSpPr>
          <p:nvPr/>
        </p:nvSpPr>
        <p:spPr bwMode="auto">
          <a:xfrm>
            <a:off x="6548438" y="3633788"/>
            <a:ext cx="2339975" cy="8636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Поздняя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патристика</a:t>
            </a:r>
          </a:p>
        </p:txBody>
      </p:sp>
      <p:sp>
        <p:nvSpPr>
          <p:cNvPr id="9238" name="AutoShape 22"/>
          <p:cNvSpPr>
            <a:spLocks noChangeArrowheads="1"/>
          </p:cNvSpPr>
          <p:nvPr/>
        </p:nvSpPr>
        <p:spPr bwMode="auto">
          <a:xfrm>
            <a:off x="6548438" y="5937250"/>
            <a:ext cx="2339975" cy="719138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0000FF"/>
                </a:solidFill>
              </a:rPr>
              <a:t> </a:t>
            </a:r>
            <a:r>
              <a:rPr lang="ru-RU" sz="1600" b="1" dirty="0">
                <a:solidFill>
                  <a:srgbClr val="FF0000"/>
                </a:solidFill>
              </a:rPr>
              <a:t>Иоанн Дамаскин</a:t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400" b="1" dirty="0">
                <a:solidFill>
                  <a:srgbClr val="0000FF"/>
                </a:solidFill>
              </a:rPr>
              <a:t>ок. 675 </a:t>
            </a:r>
            <a:r>
              <a:rPr lang="ru-RU" sz="1400" b="1" dirty="0" smtClean="0">
                <a:solidFill>
                  <a:srgbClr val="0000FF"/>
                </a:solidFill>
              </a:rPr>
              <a:t>– до 753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9240" name="AutoShape 24"/>
          <p:cNvSpPr>
            <a:spLocks noChangeArrowheads="1"/>
          </p:cNvSpPr>
          <p:nvPr/>
        </p:nvSpPr>
        <p:spPr bwMode="auto">
          <a:xfrm>
            <a:off x="6548438" y="4497388"/>
            <a:ext cx="2339975" cy="719137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FF0000"/>
                </a:solidFill>
              </a:rPr>
              <a:t>Псевдо-Дионисий </a:t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0000FF"/>
                </a:solidFill>
              </a:rPr>
              <a:t>V</a:t>
            </a:r>
            <a:r>
              <a:rPr lang="ru-RU" sz="1400" b="1" dirty="0">
                <a:solidFill>
                  <a:srgbClr val="0000FF"/>
                </a:solidFill>
              </a:rPr>
              <a:t>-</a:t>
            </a:r>
            <a:r>
              <a:rPr lang="en-US" sz="1400" b="1" dirty="0">
                <a:solidFill>
                  <a:srgbClr val="0000FF"/>
                </a:solidFill>
              </a:rPr>
              <a:t>VI </a:t>
            </a:r>
            <a:r>
              <a:rPr lang="ru-RU" sz="1400" b="1" dirty="0">
                <a:solidFill>
                  <a:srgbClr val="0000FF"/>
                </a:solidFill>
              </a:rPr>
              <a:t>в.</a:t>
            </a:r>
          </a:p>
        </p:txBody>
      </p:sp>
      <p:sp>
        <p:nvSpPr>
          <p:cNvPr id="9241" name="AutoShape 25"/>
          <p:cNvSpPr>
            <a:spLocks noChangeArrowheads="1"/>
          </p:cNvSpPr>
          <p:nvPr/>
        </p:nvSpPr>
        <p:spPr bwMode="auto">
          <a:xfrm>
            <a:off x="6548438" y="5218113"/>
            <a:ext cx="2339975" cy="719137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FF0000"/>
                </a:solidFill>
              </a:rPr>
              <a:t>Максим Исповедник</a:t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400" b="1" dirty="0">
                <a:solidFill>
                  <a:srgbClr val="0000FF"/>
                </a:solidFill>
              </a:rPr>
              <a:t>ок. 580 – 662</a:t>
            </a:r>
          </a:p>
        </p:txBody>
      </p:sp>
      <p:sp>
        <p:nvSpPr>
          <p:cNvPr id="9242" name="AutoShape 26"/>
          <p:cNvSpPr>
            <a:spLocks noChangeArrowheads="1"/>
          </p:cNvSpPr>
          <p:nvPr/>
        </p:nvSpPr>
        <p:spPr bwMode="auto">
          <a:xfrm>
            <a:off x="269875" y="4497388"/>
            <a:ext cx="2339975" cy="719137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FF0000"/>
                </a:solidFill>
              </a:rPr>
              <a:t>Аврелий Августин</a:t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400" b="1" dirty="0">
                <a:solidFill>
                  <a:srgbClr val="0000FF"/>
                </a:solidFill>
              </a:rPr>
              <a:t>ок. 354 </a:t>
            </a:r>
            <a:r>
              <a:rPr lang="ru-RU" sz="1400" b="1" dirty="0" smtClean="0">
                <a:solidFill>
                  <a:srgbClr val="0000FF"/>
                </a:solidFill>
              </a:rPr>
              <a:t>– ок</a:t>
            </a:r>
            <a:r>
              <a:rPr lang="ru-RU" sz="1400" b="1" dirty="0">
                <a:solidFill>
                  <a:srgbClr val="0000FF"/>
                </a:solidFill>
              </a:rPr>
              <a:t>. 430</a:t>
            </a:r>
          </a:p>
        </p:txBody>
      </p:sp>
      <p:sp>
        <p:nvSpPr>
          <p:cNvPr id="9243" name="AutoShape 27"/>
          <p:cNvSpPr>
            <a:spLocks noChangeArrowheads="1"/>
          </p:cNvSpPr>
          <p:nvPr/>
        </p:nvSpPr>
        <p:spPr bwMode="auto">
          <a:xfrm>
            <a:off x="269875" y="5218113"/>
            <a:ext cx="2339975" cy="719137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FF0000"/>
                </a:solidFill>
              </a:rPr>
              <a:t>Северин Боэций</a:t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400" b="1" dirty="0">
                <a:solidFill>
                  <a:srgbClr val="0000FF"/>
                </a:solidFill>
              </a:rPr>
              <a:t>ок. 480 </a:t>
            </a:r>
            <a:r>
              <a:rPr lang="ru-RU" sz="1400" b="1" dirty="0" smtClean="0">
                <a:solidFill>
                  <a:srgbClr val="0000FF"/>
                </a:solidFill>
              </a:rPr>
              <a:t>– 524</a:t>
            </a:r>
            <a:endParaRPr lang="ru-RU" sz="1400" b="1" dirty="0">
              <a:solidFill>
                <a:srgbClr val="0000FF"/>
              </a:solidFill>
            </a:endParaRPr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5235575" y="2770188"/>
            <a:ext cx="431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7286625" y="2781300"/>
            <a:ext cx="431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cxnSp>
        <p:nvCxnSpPr>
          <p:cNvPr id="9246" name="AutoShape 30"/>
          <p:cNvCxnSpPr>
            <a:cxnSpLocks noChangeShapeType="1"/>
          </p:cNvCxnSpPr>
          <p:nvPr/>
        </p:nvCxnSpPr>
        <p:spPr bwMode="auto">
          <a:xfrm>
            <a:off x="5235575" y="2770188"/>
            <a:ext cx="1588" cy="576262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9247" name="AutoShape 31"/>
          <p:cNvCxnSpPr>
            <a:cxnSpLocks noChangeShapeType="1"/>
          </p:cNvCxnSpPr>
          <p:nvPr/>
        </p:nvCxnSpPr>
        <p:spPr bwMode="auto">
          <a:xfrm>
            <a:off x="7718425" y="2770188"/>
            <a:ext cx="1588" cy="863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9248" name="AutoShape 32"/>
          <p:cNvCxnSpPr>
            <a:cxnSpLocks noChangeShapeType="1"/>
          </p:cNvCxnSpPr>
          <p:nvPr/>
        </p:nvCxnSpPr>
        <p:spPr bwMode="auto">
          <a:xfrm>
            <a:off x="1438275" y="3130550"/>
            <a:ext cx="1588" cy="13668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4" grpId="0" animBg="1"/>
      <p:bldP spid="9235" grpId="0" animBg="1"/>
      <p:bldP spid="9236" grpId="0" animBg="1"/>
      <p:bldP spid="9237" grpId="0" animBg="1"/>
      <p:bldP spid="9238" grpId="0" animBg="1"/>
      <p:bldP spid="9240" grpId="0" animBg="1"/>
      <p:bldP spid="9241" grpId="0" animBg="1"/>
      <p:bldP spid="9242" grpId="0" animBg="1"/>
      <p:bldP spid="9243" grpId="0" animBg="1"/>
      <p:bldP spid="9244" grpId="0" animBg="1"/>
      <p:bldP spid="92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AutoShape 3"/>
          <p:cNvSpPr>
            <a:spLocks noChangeArrowheads="1"/>
          </p:cNvSpPr>
          <p:nvPr/>
        </p:nvSpPr>
        <p:spPr bwMode="auto">
          <a:xfrm rot="10800000">
            <a:off x="288000" y="1727200"/>
            <a:ext cx="6118225" cy="4678363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square" anchor="ctr" anchorCtr="1"/>
          <a:lstStyle/>
          <a:p>
            <a:r>
              <a:rPr lang="ru-RU" b="1" dirty="0" smtClean="0">
                <a:solidFill>
                  <a:srgbClr val="0000FF"/>
                </a:solidFill>
              </a:rPr>
              <a:t>Всякая сущность, надо полагать, означает определённое нечто.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Что касается первых сущностей,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то бесспорно и истинно,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что каждая из них означает </a:t>
            </a:r>
            <a:r>
              <a:rPr lang="ru-RU" b="1" dirty="0" smtClean="0">
                <a:solidFill>
                  <a:srgbClr val="FF0000"/>
                </a:solidFill>
              </a:rPr>
              <a:t>определённое нечто. 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То, что она выражает,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есть нечто </a:t>
            </a:r>
            <a:r>
              <a:rPr lang="ru-RU" b="1" dirty="0" smtClean="0">
                <a:solidFill>
                  <a:srgbClr val="FF0000"/>
                </a:solidFill>
              </a:rPr>
              <a:t>единичное</a:t>
            </a:r>
            <a:r>
              <a:rPr lang="ru-RU" b="1" dirty="0" smtClean="0">
                <a:solidFill>
                  <a:srgbClr val="0000FF"/>
                </a:solidFill>
              </a:rPr>
              <a:t>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и </a:t>
            </a:r>
            <a:r>
              <a:rPr lang="ru-RU" b="1" dirty="0" smtClean="0">
                <a:solidFill>
                  <a:srgbClr val="FF0000"/>
                </a:solidFill>
              </a:rPr>
              <a:t>одно по числу.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endParaRPr lang="ru-RU" sz="1800" b="1" dirty="0">
              <a:solidFill>
                <a:srgbClr val="0000FF"/>
              </a:solidFill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6984000" y="5760000"/>
            <a:ext cx="15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</a:rPr>
              <a:t>Аристотель.</a:t>
            </a:r>
            <a:br>
              <a:rPr lang="ru-RU" sz="1800" b="1" dirty="0">
                <a:solidFill>
                  <a:schemeClr val="bg1"/>
                </a:solidFill>
              </a:rPr>
            </a:br>
            <a:r>
              <a:rPr lang="ru-RU" sz="1800" b="1" dirty="0" smtClean="0">
                <a:solidFill>
                  <a:schemeClr val="bg1"/>
                </a:solidFill>
              </a:rPr>
              <a:t>«Категории».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74638"/>
            <a:ext cx="8589963" cy="1144587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Истоки проблемы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Амбивалентная концепция Аристотеля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12" descr="Аристотель (Рафаэль - в полный рост - red1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6000" y="1800000"/>
            <a:ext cx="1547348" cy="37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AutoShape 3"/>
          <p:cNvSpPr>
            <a:spLocks noChangeArrowheads="1"/>
          </p:cNvSpPr>
          <p:nvPr/>
        </p:nvSpPr>
        <p:spPr bwMode="auto">
          <a:xfrm rot="10800000">
            <a:off x="288000" y="1727200"/>
            <a:ext cx="6118225" cy="4678363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square" anchor="ctr" anchorCtr="1"/>
          <a:lstStyle/>
          <a:p>
            <a:r>
              <a:rPr lang="ru-RU" b="1" dirty="0" smtClean="0">
                <a:solidFill>
                  <a:srgbClr val="0000FF"/>
                </a:solidFill>
              </a:rPr>
              <a:t>Что же касается вторых сущностей,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то из-за формы наименования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кажется, будто они</a:t>
            </a:r>
            <a:r>
              <a:rPr lang="ru-RU" b="1" dirty="0" smtClean="0">
                <a:solidFill>
                  <a:srgbClr val="0000FF"/>
                </a:solidFill>
              </a:rPr>
              <a:t> в равной степени </a:t>
            </a:r>
            <a:r>
              <a:rPr lang="ru-RU" b="1" dirty="0" smtClean="0">
                <a:solidFill>
                  <a:srgbClr val="FF0000"/>
                </a:solidFill>
              </a:rPr>
              <a:t>означают определённое нечто, 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когда, например, говорят о «человеке» или о «живом существе»;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однако это не верно.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Скорее они означают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некоторое качество, 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ведь в отличие от первых сущностей подлежащее здесь не нечто одно: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о многих говорится,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что они люди и живые существа. </a:t>
            </a:r>
            <a:br>
              <a:rPr lang="ru-RU" b="1" dirty="0" smtClean="0">
                <a:solidFill>
                  <a:srgbClr val="0000FF"/>
                </a:solidFill>
              </a:rPr>
            </a:br>
            <a:endParaRPr lang="ru-RU" sz="1800" b="1" dirty="0">
              <a:solidFill>
                <a:srgbClr val="0000FF"/>
              </a:solidFill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6984000" y="5760000"/>
            <a:ext cx="15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</a:rPr>
              <a:t>Аристотель.</a:t>
            </a:r>
            <a:br>
              <a:rPr lang="ru-RU" sz="1800" b="1" dirty="0">
                <a:solidFill>
                  <a:schemeClr val="bg1"/>
                </a:solidFill>
              </a:rPr>
            </a:br>
            <a:r>
              <a:rPr lang="ru-RU" sz="1800" b="1" dirty="0" smtClean="0">
                <a:solidFill>
                  <a:schemeClr val="bg1"/>
                </a:solidFill>
              </a:rPr>
              <a:t>«Категории».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74638"/>
            <a:ext cx="8589963" cy="1144587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Истоки проблемы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Амбивалентная концепция Аристотеля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12" descr="Аристотель (Рафаэль - в полный рост - red1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6000" y="1800000"/>
            <a:ext cx="1547348" cy="37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AutoShape 3"/>
          <p:cNvSpPr>
            <a:spLocks noChangeArrowheads="1"/>
          </p:cNvSpPr>
          <p:nvPr/>
        </p:nvSpPr>
        <p:spPr bwMode="auto">
          <a:xfrm rot="10800000">
            <a:off x="288000" y="1727200"/>
            <a:ext cx="6118225" cy="4678363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square" anchor="ctr" anchorCtr="1"/>
          <a:lstStyle/>
          <a:p>
            <a:r>
              <a:rPr lang="ru-RU" b="1" dirty="0" smtClean="0">
                <a:solidFill>
                  <a:srgbClr val="0000FF"/>
                </a:solidFill>
              </a:rPr>
              <a:t>Однако вторые сущности означают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не просто какое-то качество, 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как, </a:t>
            </a:r>
            <a:r>
              <a:rPr lang="ru-RU" b="1" dirty="0" smtClean="0">
                <a:solidFill>
                  <a:srgbClr val="008080"/>
                </a:solidFill>
              </a:rPr>
              <a:t>[например],</a:t>
            </a:r>
            <a:r>
              <a:rPr lang="ru-RU" b="1" dirty="0" smtClean="0">
                <a:solidFill>
                  <a:srgbClr val="0000FF"/>
                </a:solidFill>
              </a:rPr>
              <a:t> белое: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ведь белое не означает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ничего другого, кроме качества.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Вид же и род определяют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качество сущности: 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ведь они указывают,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какова та или иная сущность.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Род при этом определяет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нечто большее, чем вид: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тот, кто говорит «живое существо», охватывает нечто большее,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чем тот, кто говорит «человек».</a:t>
            </a:r>
            <a:br>
              <a:rPr lang="ru-RU" b="1" dirty="0" smtClean="0">
                <a:solidFill>
                  <a:srgbClr val="0000FF"/>
                </a:solidFill>
              </a:rPr>
            </a:br>
            <a:endParaRPr lang="ru-RU" sz="1800" b="1" dirty="0">
              <a:solidFill>
                <a:srgbClr val="0000FF"/>
              </a:solidFill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6984000" y="5760000"/>
            <a:ext cx="15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</a:rPr>
              <a:t>Аристотель.</a:t>
            </a:r>
            <a:br>
              <a:rPr lang="ru-RU" sz="1800" b="1" dirty="0">
                <a:solidFill>
                  <a:schemeClr val="bg1"/>
                </a:solidFill>
              </a:rPr>
            </a:br>
            <a:r>
              <a:rPr lang="ru-RU" sz="1800" b="1" dirty="0" smtClean="0">
                <a:solidFill>
                  <a:schemeClr val="bg1"/>
                </a:solidFill>
              </a:rPr>
              <a:t>«Категории».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74638"/>
            <a:ext cx="8589963" cy="1144587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Истоки проблемы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Амбивалентная концепция Аристотеля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12" descr="Аристотель (Рафаэль - в полный рост - red1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6000" y="1800000"/>
            <a:ext cx="1547348" cy="37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900000" y="1978025"/>
            <a:ext cx="5038725" cy="25200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2000" b="1" dirty="0" smtClean="0">
                <a:solidFill>
                  <a:srgbClr val="0000FF"/>
                </a:solidFill>
              </a:rPr>
              <a:t>Вид же и род определяют </a:t>
            </a:r>
            <a:br>
              <a:rPr lang="ru-RU" sz="2000" b="1" dirty="0" smtClean="0">
                <a:solidFill>
                  <a:srgbClr val="0000FF"/>
                </a:solidFill>
              </a:rPr>
            </a:br>
            <a:r>
              <a:rPr lang="ru-RU" sz="2000" b="1" dirty="0" smtClean="0">
                <a:solidFill>
                  <a:srgbClr val="FF0000"/>
                </a:solidFill>
              </a:rPr>
              <a:t>качество сущности: </a:t>
            </a:r>
            <a:br>
              <a:rPr lang="ru-RU" sz="2000" b="1" dirty="0" smtClean="0">
                <a:solidFill>
                  <a:srgbClr val="FF0000"/>
                </a:solidFill>
              </a:rPr>
            </a:br>
            <a:r>
              <a:rPr lang="ru-RU" sz="2000" b="1" dirty="0" smtClean="0">
                <a:solidFill>
                  <a:srgbClr val="0000FF"/>
                </a:solidFill>
              </a:rPr>
              <a:t>ведь они указывают, </a:t>
            </a:r>
            <a:br>
              <a:rPr lang="ru-RU" sz="2000" b="1" dirty="0" smtClean="0">
                <a:solidFill>
                  <a:srgbClr val="0000FF"/>
                </a:solidFill>
              </a:rPr>
            </a:br>
            <a:r>
              <a:rPr lang="ru-RU" sz="2000" b="1" dirty="0" smtClean="0">
                <a:solidFill>
                  <a:srgbClr val="0000FF"/>
                </a:solidFill>
              </a:rPr>
              <a:t>какова та или иная сущность</a:t>
            </a:r>
            <a:r>
              <a:rPr lang="ru-RU" sz="2000" b="1" baseline="0" dirty="0" smtClean="0">
                <a:solidFill>
                  <a:srgbClr val="0000FF"/>
                </a:solidFill>
              </a:rPr>
              <a:t>.</a:t>
            </a:r>
            <a:endParaRPr lang="ru-RU" sz="2000" b="1" baseline="0" dirty="0">
              <a:solidFill>
                <a:srgbClr val="0000FF"/>
              </a:solidFill>
            </a:endParaRPr>
          </a:p>
        </p:txBody>
      </p:sp>
      <p:pic>
        <p:nvPicPr>
          <p:cNvPr id="508932" name="Picture 4" descr="Аристотель (Рафаэль - в полный рост - red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6000" y="1800000"/>
            <a:ext cx="1547348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74638"/>
            <a:ext cx="8589963" cy="1144587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Истоки проблемы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Амбивалентная концепция Аристотеля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4000" y="5760000"/>
            <a:ext cx="15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</a:rPr>
              <a:t>Аристотель.</a:t>
            </a:r>
            <a:br>
              <a:rPr lang="ru-RU" sz="1800" b="1" dirty="0">
                <a:solidFill>
                  <a:schemeClr val="bg1"/>
                </a:solidFill>
              </a:rPr>
            </a:br>
            <a:r>
              <a:rPr lang="ru-RU" sz="1800" b="1" dirty="0" smtClean="0">
                <a:solidFill>
                  <a:schemeClr val="bg1"/>
                </a:solidFill>
              </a:rPr>
              <a:t>«Категории».</a:t>
            </a:r>
            <a:endParaRPr lang="ru-RU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AutoShape 3"/>
          <p:cNvSpPr>
            <a:spLocks noChangeArrowheads="1"/>
          </p:cNvSpPr>
          <p:nvPr/>
        </p:nvSpPr>
        <p:spPr bwMode="auto">
          <a:xfrm rot="10800000">
            <a:off x="288000" y="1727200"/>
            <a:ext cx="6118225" cy="4678363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square" anchor="ctr" anchorCtr="1"/>
          <a:lstStyle/>
          <a:p>
            <a:r>
              <a:rPr lang="ru-RU" b="1" dirty="0" smtClean="0">
                <a:solidFill>
                  <a:srgbClr val="0000FF"/>
                </a:solidFill>
              </a:rPr>
              <a:t>… я не стану говорить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относительно родов и видов, </a:t>
            </a:r>
            <a:r>
              <a:rPr lang="ru-RU" b="1" dirty="0" smtClean="0">
                <a:solidFill>
                  <a:srgbClr val="FF0000"/>
                </a:solidFill>
              </a:rPr>
              <a:t>существуют ли они самостоятельно, 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или же </a:t>
            </a:r>
            <a:r>
              <a:rPr lang="ru-RU" b="1" dirty="0" smtClean="0">
                <a:solidFill>
                  <a:srgbClr val="FF0000"/>
                </a:solidFill>
              </a:rPr>
              <a:t>находятся в одних только мыслях,</a:t>
            </a:r>
            <a:r>
              <a:rPr lang="ru-RU" b="1" dirty="0" smtClean="0">
                <a:solidFill>
                  <a:srgbClr val="0000FF"/>
                </a:solidFill>
              </a:rPr>
              <a:t> и если они существуют,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то </a:t>
            </a:r>
            <a:r>
              <a:rPr lang="ru-RU" b="1" dirty="0" smtClean="0">
                <a:solidFill>
                  <a:srgbClr val="FF0000"/>
                </a:solidFill>
              </a:rPr>
              <a:t>тела</a:t>
            </a:r>
            <a:r>
              <a:rPr lang="ru-RU" b="1" dirty="0" smtClean="0">
                <a:solidFill>
                  <a:srgbClr val="0000FF"/>
                </a:solidFill>
              </a:rPr>
              <a:t> ли это, или </a:t>
            </a:r>
            <a:r>
              <a:rPr lang="ru-RU" b="1" dirty="0" smtClean="0">
                <a:solidFill>
                  <a:srgbClr val="FF0000"/>
                </a:solidFill>
              </a:rPr>
              <a:t>бестелесные вещи,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и обладают ли они </a:t>
            </a:r>
            <a:r>
              <a:rPr lang="ru-RU" b="1" dirty="0" smtClean="0">
                <a:solidFill>
                  <a:srgbClr val="FF0000"/>
                </a:solidFill>
              </a:rPr>
              <a:t>отдельным бытием,</a:t>
            </a:r>
            <a:r>
              <a:rPr lang="ru-RU" b="1" dirty="0" smtClean="0">
                <a:solidFill>
                  <a:srgbClr val="0000FF"/>
                </a:solidFill>
              </a:rPr>
              <a:t> или же </a:t>
            </a:r>
            <a:r>
              <a:rPr lang="ru-RU" b="1" dirty="0" smtClean="0">
                <a:solidFill>
                  <a:srgbClr val="FF0000"/>
                </a:solidFill>
              </a:rPr>
              <a:t>существуют в чувственных предметах</a:t>
            </a:r>
            <a:r>
              <a:rPr lang="ru-RU" b="1" dirty="0" smtClean="0">
                <a:solidFill>
                  <a:srgbClr val="0000FF"/>
                </a:solidFill>
              </a:rPr>
              <a:t> и опираясь на них: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ведь такая постановка вопроса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заводит очень глубоко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и требует другого,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более обширного исследования.</a:t>
            </a:r>
            <a:br>
              <a:rPr lang="ru-RU" b="1" dirty="0" smtClean="0">
                <a:solidFill>
                  <a:srgbClr val="0000FF"/>
                </a:solidFill>
              </a:rPr>
            </a:br>
            <a:endParaRPr lang="ru-RU" sz="1800" b="1" dirty="0">
              <a:solidFill>
                <a:srgbClr val="0000FF"/>
              </a:solidFill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5832000" y="5508000"/>
            <a:ext cx="3351600" cy="9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ru-RU" sz="1800" b="1" dirty="0" smtClean="0">
                <a:solidFill>
                  <a:schemeClr val="bg1"/>
                </a:solidFill>
              </a:rPr>
              <a:t>Порфирий.</a:t>
            </a:r>
            <a:r>
              <a:rPr lang="ru-RU" sz="1800" b="1" dirty="0">
                <a:solidFill>
                  <a:schemeClr val="bg1"/>
                </a:solidFill>
              </a:rPr>
              <a:t/>
            </a:r>
            <a:br>
              <a:rPr lang="ru-RU" sz="1800" b="1" dirty="0">
                <a:solidFill>
                  <a:schemeClr val="bg1"/>
                </a:solidFill>
              </a:rPr>
            </a:br>
            <a:r>
              <a:rPr lang="ru-RU" sz="1800" b="1" dirty="0" smtClean="0">
                <a:solidFill>
                  <a:schemeClr val="bg1"/>
                </a:solidFill>
              </a:rPr>
              <a:t>«</a:t>
            </a:r>
            <a:r>
              <a:rPr lang="ru-RU" b="1" dirty="0" smtClean="0">
                <a:solidFill>
                  <a:schemeClr val="bg1"/>
                </a:solidFill>
              </a:rPr>
              <a:t>Введение к </a:t>
            </a:r>
            <a:r>
              <a:rPr lang="en-US" b="1" dirty="0" smtClean="0">
                <a:solidFill>
                  <a:schemeClr val="bg1"/>
                </a:solidFill>
              </a:rPr>
              <a:t>“</a:t>
            </a:r>
            <a:r>
              <a:rPr lang="ru-RU" b="1" dirty="0" smtClean="0">
                <a:solidFill>
                  <a:schemeClr val="bg1"/>
                </a:solidFill>
              </a:rPr>
              <a:t>Категориям</a:t>
            </a:r>
            <a:r>
              <a:rPr lang="en-US" b="1" dirty="0" smtClean="0">
                <a:solidFill>
                  <a:schemeClr val="bg1"/>
                </a:solidFill>
              </a:rPr>
              <a:t>”</a:t>
            </a:r>
            <a:r>
              <a:rPr lang="ru-RU" b="1" dirty="0" smtClean="0">
                <a:solidFill>
                  <a:schemeClr val="bg1"/>
                </a:solidFill>
              </a:rPr>
              <a:t> Аристотеля</a:t>
            </a:r>
            <a:r>
              <a:rPr lang="ru-RU" sz="1800" b="1" dirty="0" smtClean="0">
                <a:solidFill>
                  <a:schemeClr val="bg1"/>
                </a:solidFill>
              </a:rPr>
              <a:t>».</a:t>
            </a:r>
            <a:endParaRPr lang="ru-RU" sz="1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Disk_N\NICK\POWERPOINT\=Archive\Средневековая философия\Porphiry_y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000" y="1800000"/>
            <a:ext cx="2271020" cy="2880000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74638"/>
            <a:ext cx="8589963" cy="1144587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Истоки проблемы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Амбивалентная концепция Аристотеля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229600" cy="928688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Номинализм против реализма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180000" y="1512000"/>
            <a:ext cx="2806700" cy="36000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sz="2000" b="1" dirty="0" smtClean="0">
                <a:solidFill>
                  <a:srgbClr val="FFFF00"/>
                </a:solidFill>
              </a:rPr>
              <a:t>Номинализм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(</a:t>
            </a:r>
            <a:r>
              <a:rPr lang="ru-RU" b="1" i="1" dirty="0">
                <a:solidFill>
                  <a:schemeClr val="bg1"/>
                </a:solidFill>
              </a:rPr>
              <a:t>лат</a:t>
            </a:r>
            <a:r>
              <a:rPr lang="ru-RU" b="1" dirty="0">
                <a:solidFill>
                  <a:schemeClr val="bg1"/>
                </a:solidFill>
              </a:rPr>
              <a:t>. </a:t>
            </a:r>
            <a:r>
              <a:rPr lang="la-Latn" b="1" dirty="0" smtClean="0">
                <a:solidFill>
                  <a:srgbClr val="00FF00"/>
                </a:solidFill>
              </a:rPr>
              <a:t>nomen</a:t>
            </a:r>
            <a:r>
              <a:rPr lang="ru-RU" b="1" dirty="0" smtClean="0">
                <a:solidFill>
                  <a:srgbClr val="00FF00"/>
                </a:solidFill>
              </a:rPr>
              <a:t>, </a:t>
            </a:r>
            <a:r>
              <a:rPr lang="ru-RU" b="1" dirty="0" smtClean="0">
                <a:solidFill>
                  <a:schemeClr val="bg1"/>
                </a:solidFill>
              </a:rPr>
              <a:t>имя</a:t>
            </a:r>
            <a:r>
              <a:rPr lang="ru-RU" b="1" dirty="0">
                <a:solidFill>
                  <a:schemeClr val="bg1"/>
                </a:solidFill>
              </a:rPr>
              <a:t>) </a:t>
            </a:r>
            <a:r>
              <a:rPr lang="ru-RU" b="1" dirty="0" smtClean="0">
                <a:solidFill>
                  <a:schemeClr val="bg1"/>
                </a:solidFill>
              </a:rPr>
              <a:t>–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философское учение</a:t>
            </a:r>
            <a:r>
              <a:rPr lang="ru-RU" b="1" dirty="0" smtClean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утверждающее, </a:t>
            </a:r>
            <a:r>
              <a:rPr lang="ru-RU" b="1" dirty="0" smtClean="0">
                <a:solidFill>
                  <a:schemeClr val="bg1"/>
                </a:solidFill>
              </a:rPr>
              <a:t>что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реальны </a:t>
            </a:r>
            <a:r>
              <a:rPr lang="ru-RU" b="1" dirty="0" smtClean="0">
                <a:solidFill>
                  <a:schemeClr val="bg1"/>
                </a:solidFill>
              </a:rPr>
              <a:t>лишь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единичные вещи</a:t>
            </a:r>
            <a:r>
              <a:rPr lang="ru-RU" b="1" dirty="0" smtClean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а </a:t>
            </a:r>
            <a:r>
              <a:rPr lang="ru-RU" b="1" dirty="0" smtClean="0">
                <a:solidFill>
                  <a:schemeClr val="bg1"/>
                </a:solidFill>
              </a:rPr>
              <a:t>универсалии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сами </a:t>
            </a:r>
            <a:r>
              <a:rPr lang="ru-RU" b="1" dirty="0">
                <a:solidFill>
                  <a:schemeClr val="bg1"/>
                </a:solidFill>
              </a:rPr>
              <a:t>по </a:t>
            </a:r>
            <a:r>
              <a:rPr lang="ru-RU" b="1" dirty="0" smtClean="0">
                <a:solidFill>
                  <a:schemeClr val="bg1"/>
                </a:solidFill>
              </a:rPr>
              <a:t>себе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(вне </a:t>
            </a:r>
            <a:r>
              <a:rPr lang="ru-RU" b="1" dirty="0" smtClean="0">
                <a:solidFill>
                  <a:schemeClr val="bg1"/>
                </a:solidFill>
              </a:rPr>
              <a:t>мышления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и </a:t>
            </a:r>
            <a:r>
              <a:rPr lang="ru-RU" b="1" dirty="0">
                <a:solidFill>
                  <a:schemeClr val="bg1"/>
                </a:solidFill>
              </a:rPr>
              <a:t>речи</a:t>
            </a:r>
            <a:r>
              <a:rPr lang="ru-RU" b="1" dirty="0" smtClean="0">
                <a:solidFill>
                  <a:schemeClr val="bg1"/>
                </a:solidFill>
              </a:rPr>
              <a:t>)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не существуют.</a:t>
            </a:r>
          </a:p>
        </p:txBody>
      </p:sp>
      <p:sp>
        <p:nvSpPr>
          <p:cNvPr id="197636" name="AutoShape 4"/>
          <p:cNvSpPr>
            <a:spLocks noChangeArrowheads="1"/>
          </p:cNvSpPr>
          <p:nvPr/>
        </p:nvSpPr>
        <p:spPr bwMode="auto">
          <a:xfrm>
            <a:off x="144000" y="5400000"/>
            <a:ext cx="2879725" cy="12588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la-Latn" sz="1600" b="1" dirty="0" smtClean="0">
                <a:solidFill>
                  <a:srgbClr val="0000FF"/>
                </a:solidFill>
              </a:rPr>
              <a:t>Universalia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la-Latn" sz="1600" b="1" dirty="0" smtClean="0">
                <a:solidFill>
                  <a:srgbClr val="0000FF"/>
                </a:solidFill>
              </a:rPr>
              <a:t>sunt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la-Latn" sz="1600" b="1" dirty="0" smtClean="0">
                <a:solidFill>
                  <a:srgbClr val="0000FF"/>
                </a:solidFill>
              </a:rPr>
              <a:t>nomina</a:t>
            </a:r>
            <a:r>
              <a:rPr lang="en-US" sz="1600" b="1" dirty="0" smtClean="0">
                <a:solidFill>
                  <a:srgbClr val="0000FF"/>
                </a:solidFill>
              </a:rPr>
              <a:t>.</a:t>
            </a:r>
            <a:r>
              <a:rPr lang="ru-RU" sz="1600" b="1" dirty="0" smtClean="0">
                <a:solidFill>
                  <a:srgbClr val="0000FF"/>
                </a:solidFill>
              </a:rPr>
              <a:t> </a:t>
            </a:r>
            <a:r>
              <a:rPr lang="ru-RU" sz="1600" b="1" dirty="0">
                <a:solidFill>
                  <a:srgbClr val="0000FF"/>
                </a:solidFill>
              </a:rPr>
              <a:t/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6600"/>
                </a:solidFill>
              </a:rPr>
              <a:t>Универсалии </a:t>
            </a:r>
            <a:r>
              <a:rPr lang="ru-RU" sz="1600" b="1" dirty="0" smtClean="0">
                <a:solidFill>
                  <a:srgbClr val="006600"/>
                </a:solidFill>
              </a:rPr>
              <a:t>– </a:t>
            </a:r>
            <a:r>
              <a:rPr lang="ru-RU" sz="1600" b="1" dirty="0">
                <a:solidFill>
                  <a:srgbClr val="006600"/>
                </a:solidFill>
              </a:rPr>
              <a:t/>
            </a:r>
            <a:br>
              <a:rPr lang="ru-RU" sz="1600" b="1" dirty="0">
                <a:solidFill>
                  <a:srgbClr val="006600"/>
                </a:solidFill>
              </a:rPr>
            </a:br>
            <a:r>
              <a:rPr lang="ru-RU" sz="1600" b="1" dirty="0">
                <a:solidFill>
                  <a:srgbClr val="006600"/>
                </a:solidFill>
              </a:rPr>
              <a:t>это имена (слова).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6156000" y="1512000"/>
            <a:ext cx="2806700" cy="36000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sz="2000" b="1" dirty="0" smtClean="0">
                <a:solidFill>
                  <a:srgbClr val="FFFF00"/>
                </a:solidFill>
              </a:rPr>
              <a:t>Реализм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(</a:t>
            </a:r>
            <a:r>
              <a:rPr lang="ru-RU" b="1" i="1" dirty="0">
                <a:solidFill>
                  <a:schemeClr val="bg1"/>
                </a:solidFill>
              </a:rPr>
              <a:t>лат</a:t>
            </a:r>
            <a:r>
              <a:rPr lang="ru-RU" b="1" dirty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rgbClr val="00FF00"/>
                </a:solidFill>
              </a:rPr>
              <a:t>realis</a:t>
            </a:r>
            <a:r>
              <a:rPr lang="ru-RU" b="1" dirty="0">
                <a:solidFill>
                  <a:srgbClr val="00FF00"/>
                </a:solidFill>
              </a:rPr>
              <a:t>,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действительный) </a:t>
            </a:r>
            <a:r>
              <a:rPr lang="ru-RU" b="1" dirty="0" smtClean="0">
                <a:solidFill>
                  <a:schemeClr val="bg1"/>
                </a:solidFill>
              </a:rPr>
              <a:t>–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философское учение</a:t>
            </a:r>
            <a:r>
              <a:rPr lang="ru-RU" b="1" dirty="0" smtClean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утверждающее, что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универсалии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существуют реально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и независимо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от сознания.</a:t>
            </a:r>
          </a:p>
        </p:txBody>
      </p:sp>
      <p:sp>
        <p:nvSpPr>
          <p:cNvPr id="197639" name="AutoShape 7"/>
          <p:cNvSpPr>
            <a:spLocks noChangeArrowheads="1"/>
          </p:cNvSpPr>
          <p:nvPr/>
        </p:nvSpPr>
        <p:spPr bwMode="auto">
          <a:xfrm>
            <a:off x="6120000" y="5400000"/>
            <a:ext cx="2879725" cy="12588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la-Latn" sz="1600" b="1" dirty="0" smtClean="0">
                <a:solidFill>
                  <a:srgbClr val="0000FF"/>
                </a:solidFill>
              </a:rPr>
              <a:t>Universalia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la-Latn" sz="1600" b="1" dirty="0" smtClean="0">
                <a:solidFill>
                  <a:srgbClr val="0000FF"/>
                </a:solidFill>
              </a:rPr>
              <a:t>sunt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la-Latn" sz="1600" b="1" dirty="0" smtClean="0">
                <a:solidFill>
                  <a:srgbClr val="0000FF"/>
                </a:solidFill>
              </a:rPr>
              <a:t>realia</a:t>
            </a:r>
            <a:r>
              <a:rPr lang="en-US" sz="1600" b="1" dirty="0" smtClean="0">
                <a:solidFill>
                  <a:srgbClr val="0000FF"/>
                </a:solidFill>
              </a:rPr>
              <a:t>.</a:t>
            </a:r>
            <a:r>
              <a:rPr lang="ru-RU" sz="1600" b="1" dirty="0" smtClean="0">
                <a:solidFill>
                  <a:srgbClr val="0000FF"/>
                </a:solidFill>
              </a:rPr>
              <a:t> </a:t>
            </a:r>
            <a:r>
              <a:rPr lang="ru-RU" sz="1600" b="1" dirty="0">
                <a:solidFill>
                  <a:srgbClr val="0000FF"/>
                </a:solidFill>
              </a:rPr>
              <a:t/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6600"/>
                </a:solidFill>
              </a:rPr>
              <a:t>Универсалии – </a:t>
            </a:r>
            <a:br>
              <a:rPr lang="ru-RU" sz="1600" b="1" dirty="0">
                <a:solidFill>
                  <a:srgbClr val="006600"/>
                </a:solidFill>
              </a:rPr>
            </a:br>
            <a:r>
              <a:rPr lang="ru-RU" sz="1600" b="1" dirty="0">
                <a:solidFill>
                  <a:srgbClr val="006600"/>
                </a:solidFill>
              </a:rPr>
              <a:t>реальные сущности.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3168000" y="1512000"/>
            <a:ext cx="2808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/>
          <a:lstStyle/>
          <a:p>
            <a:pPr>
              <a:lnSpc>
                <a:spcPct val="90000"/>
              </a:lnSpc>
            </a:pPr>
            <a:r>
              <a:rPr lang="ru-RU" sz="1600" b="1" dirty="0">
                <a:solidFill>
                  <a:schemeClr val="bg1"/>
                </a:solidFill>
              </a:rPr>
              <a:t>Логические трудности</a:t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возникают при попытке</a:t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мыслить универсалии </a:t>
            </a:r>
            <a:endParaRPr lang="ru-RU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как </a:t>
            </a:r>
            <a:r>
              <a:rPr lang="ru-RU" sz="1600" b="1" dirty="0">
                <a:solidFill>
                  <a:schemeClr val="bg1"/>
                </a:solidFill>
              </a:rPr>
              <a:t>существующие</a:t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rgbClr val="00FFFF"/>
                </a:solidFill>
              </a:rPr>
              <a:t>отдельно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от единичных </a:t>
            </a:r>
            <a:r>
              <a:rPr lang="ru-RU" sz="1600" b="1" dirty="0" smtClean="0">
                <a:solidFill>
                  <a:schemeClr val="bg1"/>
                </a:solidFill>
              </a:rPr>
              <a:t>вещей</a:t>
            </a:r>
          </a:p>
          <a:p>
            <a:pPr>
              <a:lnSpc>
                <a:spcPct val="90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и </a:t>
            </a:r>
            <a:r>
              <a:rPr lang="ru-RU" sz="1600" b="1" dirty="0">
                <a:solidFill>
                  <a:schemeClr val="bg1"/>
                </a:solidFill>
              </a:rPr>
              <a:t>в то же время</a:t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rgbClr val="00FFFF"/>
                </a:solidFill>
              </a:rPr>
              <a:t>«присутствующие»</a:t>
            </a:r>
            <a:br>
              <a:rPr lang="ru-RU" sz="1600" b="1" dirty="0">
                <a:solidFill>
                  <a:srgbClr val="00FFFF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в единичных вещах,</a:t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причём присутствующие</a:t>
            </a:r>
          </a:p>
          <a:p>
            <a:pPr marL="342900" indent="-342900">
              <a:lnSpc>
                <a:spcPct val="90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(1) </a:t>
            </a:r>
            <a:r>
              <a:rPr lang="ru-RU" sz="1600" b="1" dirty="0" smtClean="0">
                <a:solidFill>
                  <a:srgbClr val="00FFFF"/>
                </a:solidFill>
              </a:rPr>
              <a:t>во </a:t>
            </a:r>
            <a:r>
              <a:rPr lang="ru-RU" sz="1600" b="1" dirty="0">
                <a:solidFill>
                  <a:srgbClr val="00FFFF"/>
                </a:solidFill>
              </a:rPr>
              <a:t>всех и каждой</a:t>
            </a:r>
            <a:r>
              <a:rPr lang="ru-RU" sz="1600" b="1" dirty="0" smtClean="0">
                <a:solidFill>
                  <a:srgbClr val="00FFFF"/>
                </a:solidFill>
              </a:rPr>
              <a:t>,</a:t>
            </a:r>
            <a:endParaRPr lang="ru-RU" sz="16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2</a:t>
            </a:r>
            <a:r>
              <a:rPr lang="ru-RU" sz="1600" b="1" dirty="0">
                <a:solidFill>
                  <a:schemeClr val="bg1"/>
                </a:solidFill>
              </a:rPr>
              <a:t>) </a:t>
            </a:r>
            <a:r>
              <a:rPr lang="ru-RU" sz="1600" b="1" dirty="0">
                <a:solidFill>
                  <a:srgbClr val="00FFFF"/>
                </a:solidFill>
              </a:rPr>
              <a:t>неделимо</a:t>
            </a:r>
            <a:r>
              <a:rPr lang="ru-RU" sz="1600" b="1" dirty="0" smtClean="0">
                <a:solidFill>
                  <a:srgbClr val="00FFFF"/>
                </a:solidFill>
              </a:rPr>
              <a:t>,</a:t>
            </a:r>
            <a:endParaRPr lang="ru-RU" sz="16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3</a:t>
            </a:r>
            <a:r>
              <a:rPr lang="ru-RU" sz="1600" b="1" dirty="0">
                <a:solidFill>
                  <a:schemeClr val="bg1"/>
                </a:solidFill>
              </a:rPr>
              <a:t>) </a:t>
            </a:r>
            <a:r>
              <a:rPr lang="ru-RU" sz="1600" b="1" dirty="0" smtClean="0">
                <a:solidFill>
                  <a:srgbClr val="00FFFF"/>
                </a:solidFill>
              </a:rPr>
              <a:t>одновременно</a:t>
            </a:r>
            <a:endParaRPr lang="ru-RU" sz="16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ru-RU" sz="1600" b="1" dirty="0" smtClean="0">
                <a:solidFill>
                  <a:schemeClr val="bg1"/>
                </a:solidFill>
              </a:rPr>
              <a:t>и </a:t>
            </a:r>
            <a:r>
              <a:rPr lang="ru-RU" sz="1600" b="1" dirty="0">
                <a:solidFill>
                  <a:schemeClr val="bg1"/>
                </a:solidFill>
              </a:rPr>
              <a:t>4) </a:t>
            </a:r>
            <a:r>
              <a:rPr lang="ru-RU" sz="1600" b="1" dirty="0" smtClean="0">
                <a:solidFill>
                  <a:srgbClr val="00FFFF"/>
                </a:solidFill>
              </a:rPr>
              <a:t>составляя </a:t>
            </a:r>
            <a:br>
              <a:rPr lang="ru-RU" sz="1600" b="1" dirty="0" smtClean="0">
                <a:solidFill>
                  <a:srgbClr val="00FFFF"/>
                </a:solidFill>
              </a:rPr>
            </a:br>
            <a:r>
              <a:rPr lang="ru-RU" sz="1600" b="1" dirty="0" smtClean="0">
                <a:solidFill>
                  <a:srgbClr val="00FFFF"/>
                </a:solidFill>
              </a:rPr>
              <a:t>их сущность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(субстанцию</a:t>
            </a:r>
            <a:r>
              <a:rPr lang="ru-RU" sz="1600" b="1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nimBg="1"/>
      <p:bldP spid="197636" grpId="0" animBg="1"/>
      <p:bldP spid="197638" grpId="0" animBg="1"/>
      <p:bldP spid="197639" grpId="0" animBg="1"/>
      <p:bldP spid="19764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2122488" y="5002213"/>
            <a:ext cx="647700" cy="1223962"/>
          </a:xfrm>
          <a:prstGeom prst="curvedRightArrow">
            <a:avLst>
              <a:gd name="adj1" fmla="val 37794"/>
              <a:gd name="adj2" fmla="val 7558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>
            <a:off x="1295400" y="3706813"/>
            <a:ext cx="647700" cy="1223962"/>
          </a:xfrm>
          <a:prstGeom prst="curvedRightArrow">
            <a:avLst>
              <a:gd name="adj1" fmla="val 37794"/>
              <a:gd name="adj2" fmla="val 7558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85348" name="AutoShape 4"/>
          <p:cNvSpPr>
            <a:spLocks noChangeArrowheads="1"/>
          </p:cNvSpPr>
          <p:nvPr/>
        </p:nvSpPr>
        <p:spPr bwMode="auto">
          <a:xfrm>
            <a:off x="466725" y="2409825"/>
            <a:ext cx="647700" cy="1223963"/>
          </a:xfrm>
          <a:prstGeom prst="curvedRightArrow">
            <a:avLst>
              <a:gd name="adj1" fmla="val 37794"/>
              <a:gd name="adj2" fmla="val 7558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287338" y="1511300"/>
            <a:ext cx="6118225" cy="1150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Роды и виды или существуют и </a:t>
            </a:r>
            <a:r>
              <a:rPr lang="ru-RU" b="1" dirty="0" smtClean="0">
                <a:solidFill>
                  <a:srgbClr val="0000FF"/>
                </a:solidFill>
              </a:rPr>
              <a:t>имеют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самостоятельное бытие, или же </a:t>
            </a:r>
            <a:r>
              <a:rPr lang="ru-RU" b="1" dirty="0" smtClean="0">
                <a:solidFill>
                  <a:srgbClr val="0000FF"/>
                </a:solidFill>
              </a:rPr>
              <a:t>образуются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разумом и одним лишь мышлением</a:t>
            </a:r>
            <a:r>
              <a:rPr lang="ru-RU" b="1" dirty="0" smtClean="0">
                <a:solidFill>
                  <a:srgbClr val="0000FF"/>
                </a:solidFill>
              </a:rPr>
              <a:t>.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Однако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роды и виды существовать не могут.</a:t>
            </a:r>
          </a:p>
        </p:txBody>
      </p:sp>
      <p:sp>
        <p:nvSpPr>
          <p:cNvPr id="185350" name="AutoShape 6"/>
          <p:cNvSpPr>
            <a:spLocks noChangeArrowheads="1"/>
          </p:cNvSpPr>
          <p:nvPr/>
        </p:nvSpPr>
        <p:spPr bwMode="auto">
          <a:xfrm>
            <a:off x="1114425" y="2806700"/>
            <a:ext cx="6118225" cy="1150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rIns="0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Ведь сколько бы ни было видов, во всех них </a:t>
            </a:r>
            <a:r>
              <a:rPr lang="ru-RU" b="1" dirty="0" smtClean="0">
                <a:solidFill>
                  <a:srgbClr val="0000FF"/>
                </a:solidFill>
              </a:rPr>
              <a:t>–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один род, причём не то чтобы отдельные </a:t>
            </a:r>
            <a:r>
              <a:rPr lang="ru-RU" b="1" dirty="0" smtClean="0">
                <a:solidFill>
                  <a:srgbClr val="0000FF"/>
                </a:solidFill>
              </a:rPr>
              <a:t>виды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получали от него что-нибудь вроде частей – нет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33CC"/>
                </a:solidFill>
              </a:rPr>
              <a:t/>
            </a:r>
            <a:br>
              <a:rPr lang="ru-RU" b="1" dirty="0">
                <a:solidFill>
                  <a:srgbClr val="0033CC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каждый вид в одно и то же время имеет целый род.</a:t>
            </a:r>
          </a:p>
        </p:txBody>
      </p:sp>
      <p:sp>
        <p:nvSpPr>
          <p:cNvPr id="185351" name="AutoShape 7"/>
          <p:cNvSpPr>
            <a:spLocks noChangeArrowheads="1"/>
          </p:cNvSpPr>
          <p:nvPr/>
        </p:nvSpPr>
        <p:spPr bwMode="auto">
          <a:xfrm>
            <a:off x="1943100" y="4102100"/>
            <a:ext cx="6118225" cy="1150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Следовательно, если один род находится в </a:t>
            </a:r>
            <a:r>
              <a:rPr lang="ru-RU" b="1" dirty="0" smtClean="0">
                <a:solidFill>
                  <a:srgbClr val="0000FF"/>
                </a:solidFill>
              </a:rPr>
              <a:t>одно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 то же время целиком во множестве </a:t>
            </a:r>
            <a:r>
              <a:rPr lang="ru-RU" b="1" dirty="0" smtClean="0">
                <a:solidFill>
                  <a:srgbClr val="0000FF"/>
                </a:solidFill>
              </a:rPr>
              <a:t>отдельных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видов, </a:t>
            </a:r>
            <a:r>
              <a:rPr lang="ru-RU" b="1" dirty="0">
                <a:solidFill>
                  <a:srgbClr val="FF0000"/>
                </a:solidFill>
              </a:rPr>
              <a:t>он не может быть един.</a:t>
            </a:r>
            <a:r>
              <a:rPr lang="ru-RU" b="1" dirty="0">
                <a:solidFill>
                  <a:srgbClr val="0000FF"/>
                </a:solidFill>
              </a:rPr>
              <a:t> Ибо не может быть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чтобы целое, находясь одновременно во </a:t>
            </a:r>
            <a:r>
              <a:rPr lang="ru-RU" b="1" dirty="0" smtClean="0">
                <a:solidFill>
                  <a:srgbClr val="0000FF"/>
                </a:solidFill>
              </a:rPr>
              <a:t>многих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8080"/>
                </a:solidFill>
              </a:rPr>
              <a:t>[вещах]</a:t>
            </a:r>
            <a:r>
              <a:rPr lang="ru-RU" b="1" dirty="0">
                <a:solidFill>
                  <a:srgbClr val="0033CC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>было в самом себе едино по числу.</a:t>
            </a:r>
          </a:p>
        </p:txBody>
      </p:sp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2770188" y="5397500"/>
            <a:ext cx="6118225" cy="1150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Но в таком случае, если род не может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быть чем-то </a:t>
            </a:r>
            <a:r>
              <a:rPr lang="ru-RU" b="1" dirty="0">
                <a:solidFill>
                  <a:srgbClr val="0000FF"/>
                </a:solidFill>
              </a:rPr>
              <a:t>единым, то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он и вообще ничто.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 smtClean="0">
                <a:solidFill>
                  <a:srgbClr val="0033CC"/>
                </a:solidFill>
              </a:rPr>
              <a:t/>
            </a:r>
            <a:br>
              <a:rPr lang="ru-RU" b="1" dirty="0" smtClean="0">
                <a:solidFill>
                  <a:srgbClr val="0033CC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Ибо всё</a:t>
            </a:r>
            <a:r>
              <a:rPr lang="ru-RU" b="1" dirty="0">
                <a:solidFill>
                  <a:srgbClr val="0000FF"/>
                </a:solidFill>
              </a:rPr>
              <a:t>, что есть, именно потому есть, что едино</a:t>
            </a:r>
            <a:r>
              <a:rPr lang="ru-RU" b="1" dirty="0" smtClean="0">
                <a:solidFill>
                  <a:srgbClr val="0000FF"/>
                </a:solidFill>
              </a:rPr>
              <a:t>;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 то же самое следует сказать и о виде.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>
          <a:xfrm>
            <a:off x="396000" y="274638"/>
            <a:ext cx="8352000" cy="1143000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Онтологическая аргументация номиналистов</a:t>
            </a:r>
          </a:p>
        </p:txBody>
      </p:sp>
      <p:pic>
        <p:nvPicPr>
          <p:cNvPr id="185356" name="Picture 12" descr="Рафаэль, Боэций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4786313"/>
            <a:ext cx="1076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7092950" y="1511300"/>
            <a:ext cx="1908000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chemeClr val="bg1"/>
                </a:solidFill>
              </a:rPr>
              <a:t>Боэций.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«Комментарий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 </a:t>
            </a:r>
            <a:r>
              <a:rPr lang="en-US" b="1" dirty="0" smtClean="0">
                <a:solidFill>
                  <a:schemeClr val="bg1"/>
                </a:solidFill>
              </a:rPr>
              <a:t>“</a:t>
            </a:r>
            <a:r>
              <a:rPr lang="ru-RU" b="1" dirty="0" smtClean="0">
                <a:solidFill>
                  <a:schemeClr val="bg1"/>
                </a:solidFill>
              </a:rPr>
              <a:t>Введению</a:t>
            </a:r>
            <a:r>
              <a:rPr lang="en-US" b="1" dirty="0" smtClean="0">
                <a:solidFill>
                  <a:schemeClr val="bg1"/>
                </a:solidFill>
              </a:rPr>
              <a:t>”</a:t>
            </a:r>
            <a:r>
              <a:rPr lang="ru-RU" b="1" dirty="0" smtClean="0">
                <a:solidFill>
                  <a:schemeClr val="bg1"/>
                </a:solidFill>
              </a:rPr>
              <a:t>»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Порфирия».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nimBg="1"/>
      <p:bldP spid="185347" grpId="0" animBg="1"/>
      <p:bldP spid="185348" grpId="0" animBg="1"/>
      <p:bldP spid="185349" grpId="0" animBg="1"/>
      <p:bldP spid="185350" grpId="0" animBg="1"/>
      <p:bldP spid="185351" grpId="0" animBg="1"/>
      <p:bldP spid="185352" grpId="0" animBg="1"/>
      <p:bldP spid="18535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AutoShape 4"/>
          <p:cNvSpPr>
            <a:spLocks noChangeArrowheads="1"/>
          </p:cNvSpPr>
          <p:nvPr/>
        </p:nvSpPr>
        <p:spPr bwMode="auto">
          <a:xfrm>
            <a:off x="3165475" y="5253038"/>
            <a:ext cx="2806700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spcBef>
                <a:spcPct val="20000"/>
              </a:spcBef>
            </a:pPr>
            <a:r>
              <a:rPr lang="ru-RU" b="1" dirty="0">
                <a:solidFill>
                  <a:srgbClr val="0033CC"/>
                </a:solidFill>
              </a:rPr>
              <a:t>и </a:t>
            </a:r>
            <a:r>
              <a:rPr lang="ru-RU" b="1" dirty="0">
                <a:solidFill>
                  <a:srgbClr val="FF0000"/>
                </a:solidFill>
              </a:rPr>
              <a:t>одновременно,</a:t>
            </a:r>
          </a:p>
        </p:txBody>
      </p:sp>
      <p:sp>
        <p:nvSpPr>
          <p:cNvPr id="189445" name="AutoShape 5"/>
          <p:cNvSpPr>
            <a:spLocks noChangeArrowheads="1"/>
          </p:cNvSpPr>
          <p:nvPr/>
        </p:nvSpPr>
        <p:spPr bwMode="auto">
          <a:xfrm>
            <a:off x="4389438" y="5110163"/>
            <a:ext cx="360362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89446" name="AutoShape 6"/>
          <p:cNvSpPr>
            <a:spLocks noChangeArrowheads="1"/>
          </p:cNvSpPr>
          <p:nvPr/>
        </p:nvSpPr>
        <p:spPr bwMode="auto">
          <a:xfrm>
            <a:off x="3165475" y="2230438"/>
            <a:ext cx="2806700" cy="2159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либо она </a:t>
            </a:r>
            <a:r>
              <a:rPr lang="ru-RU" b="1" dirty="0" smtClean="0">
                <a:solidFill>
                  <a:srgbClr val="0000FF"/>
                </a:solidFill>
              </a:rPr>
              <a:t>общая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потому, что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в </a:t>
            </a:r>
            <a:r>
              <a:rPr lang="ru-RU" b="1" dirty="0" smtClean="0">
                <a:solidFill>
                  <a:srgbClr val="FF0000"/>
                </a:solidFill>
              </a:rPr>
              <a:t>разное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время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переходит </a:t>
            </a:r>
            <a:r>
              <a:rPr lang="ru-RU" b="1" dirty="0" smtClean="0">
                <a:solidFill>
                  <a:srgbClr val="0000FF"/>
                </a:solidFill>
              </a:rPr>
              <a:t>в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пользование </a:t>
            </a:r>
            <a:r>
              <a:rPr lang="ru-RU" b="1" dirty="0" smtClean="0">
                <a:solidFill>
                  <a:srgbClr val="0000FF"/>
                </a:solidFill>
              </a:rPr>
              <a:t>разных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её обладателей, </a:t>
            </a:r>
            <a:r>
              <a:rPr lang="ru-RU" b="1" dirty="0" smtClean="0">
                <a:solidFill>
                  <a:srgbClr val="0000FF"/>
                </a:solidFill>
              </a:rPr>
              <a:t>как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могут быть </a:t>
            </a:r>
            <a:r>
              <a:rPr lang="ru-RU" b="1" dirty="0" smtClean="0">
                <a:solidFill>
                  <a:srgbClr val="0000FF"/>
                </a:solidFill>
              </a:rPr>
              <a:t>общими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колодец и источник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раб или лошадь;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4389438" y="2085975"/>
            <a:ext cx="360362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89450" name="AutoShape 10"/>
          <p:cNvSpPr>
            <a:spLocks noChangeArrowheads="1"/>
          </p:cNvSpPr>
          <p:nvPr/>
        </p:nvSpPr>
        <p:spPr bwMode="auto">
          <a:xfrm>
            <a:off x="6116638" y="5253038"/>
            <a:ext cx="2806700" cy="14398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и при </a:t>
            </a:r>
            <a:r>
              <a:rPr lang="ru-RU" b="1" dirty="0" smtClean="0">
                <a:solidFill>
                  <a:srgbClr val="0000FF"/>
                </a:solidFill>
              </a:rPr>
              <a:t>этом составлять 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образовывать </a:t>
            </a:r>
            <a:r>
              <a:rPr lang="ru-RU" b="1" dirty="0">
                <a:solidFill>
                  <a:srgbClr val="0033CC"/>
                </a:solidFill>
              </a:rPr>
              <a:t/>
            </a:r>
            <a:br>
              <a:rPr lang="ru-RU" b="1" dirty="0">
                <a:solidFill>
                  <a:srgbClr val="0033CC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субстанцию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тех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для кого </a:t>
            </a:r>
            <a:r>
              <a:rPr lang="ru-RU" b="1" dirty="0" smtClean="0">
                <a:solidFill>
                  <a:srgbClr val="0000FF"/>
                </a:solidFill>
              </a:rPr>
              <a:t>он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является общим.</a:t>
            </a:r>
          </a:p>
        </p:txBody>
      </p:sp>
      <p:sp>
        <p:nvSpPr>
          <p:cNvPr id="189451" name="AutoShape 11"/>
          <p:cNvSpPr>
            <a:spLocks noChangeArrowheads="1"/>
          </p:cNvSpPr>
          <p:nvPr/>
        </p:nvSpPr>
        <p:spPr bwMode="auto">
          <a:xfrm>
            <a:off x="215900" y="5253038"/>
            <a:ext cx="2806700" cy="14398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ведь он </a:t>
            </a:r>
            <a:r>
              <a:rPr lang="ru-RU" b="1" dirty="0" smtClean="0">
                <a:solidFill>
                  <a:srgbClr val="0000FF"/>
                </a:solidFill>
              </a:rPr>
              <a:t>должен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быть общим так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чтобы и </a:t>
            </a:r>
            <a:r>
              <a:rPr lang="ru-RU" b="1" dirty="0" smtClean="0">
                <a:solidFill>
                  <a:srgbClr val="FF0000"/>
                </a:solidFill>
              </a:rPr>
              <a:t>целиком </a:t>
            </a:r>
            <a:r>
              <a:rPr lang="ru-RU" b="1" dirty="0">
                <a:solidFill>
                  <a:srgbClr val="0033CC"/>
                </a:solidFill>
              </a:rPr>
              <a:t/>
            </a:r>
            <a:br>
              <a:rPr lang="ru-RU" b="1" dirty="0">
                <a:solidFill>
                  <a:srgbClr val="0033CC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находиться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 отдельных </a:t>
            </a:r>
            <a:r>
              <a:rPr lang="ru-RU" b="1" dirty="0">
                <a:solidFill>
                  <a:srgbClr val="008080"/>
                </a:solidFill>
              </a:rPr>
              <a:t>[видах]</a:t>
            </a:r>
            <a:r>
              <a:rPr lang="ru-RU" b="1" dirty="0">
                <a:solidFill>
                  <a:srgbClr val="0033CC"/>
                </a:solidFill>
              </a:rPr>
              <a:t>,</a:t>
            </a:r>
          </a:p>
        </p:txBody>
      </p:sp>
      <p:sp>
        <p:nvSpPr>
          <p:cNvPr id="189452" name="AutoShape 12"/>
          <p:cNvSpPr>
            <a:spLocks noChangeArrowheads="1"/>
          </p:cNvSpPr>
          <p:nvPr/>
        </p:nvSpPr>
        <p:spPr bwMode="auto">
          <a:xfrm>
            <a:off x="8564563" y="4749800"/>
            <a:ext cx="360362" cy="755650"/>
          </a:xfrm>
          <a:prstGeom prst="curvedLeftArrow">
            <a:avLst>
              <a:gd name="adj1" fmla="val 41938"/>
              <a:gd name="adj2" fmla="val 8387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89453" name="AutoShape 13"/>
          <p:cNvSpPr>
            <a:spLocks noChangeArrowheads="1"/>
          </p:cNvSpPr>
          <p:nvPr/>
        </p:nvSpPr>
        <p:spPr bwMode="auto">
          <a:xfrm>
            <a:off x="6116638" y="2230438"/>
            <a:ext cx="2806700" cy="2159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либо она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становится общей для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всех одновременно,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но тогда она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не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составляет субстанции</a:t>
            </a:r>
            <a:r>
              <a:rPr lang="ru-RU" b="1" dirty="0">
                <a:solidFill>
                  <a:srgbClr val="0033CC"/>
                </a:solidFill>
              </a:rPr>
              <a:t/>
            </a:r>
            <a:br>
              <a:rPr lang="ru-RU" b="1" dirty="0">
                <a:solidFill>
                  <a:srgbClr val="0033CC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тех, для кого является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общей, как, например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театр, общий для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всех зрителей.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89454" name="AutoShape 14"/>
          <p:cNvSpPr>
            <a:spLocks noChangeArrowheads="1"/>
          </p:cNvSpPr>
          <p:nvPr/>
        </p:nvSpPr>
        <p:spPr bwMode="auto">
          <a:xfrm flipH="1">
            <a:off x="215900" y="4749800"/>
            <a:ext cx="360363" cy="755650"/>
          </a:xfrm>
          <a:prstGeom prst="curvedLeftArrow">
            <a:avLst>
              <a:gd name="adj1" fmla="val 41938"/>
              <a:gd name="adj2" fmla="val 8387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89456" name="AutoShape 16"/>
          <p:cNvSpPr>
            <a:spLocks noChangeArrowheads="1"/>
          </p:cNvSpPr>
          <p:nvPr/>
        </p:nvSpPr>
        <p:spPr bwMode="auto">
          <a:xfrm>
            <a:off x="215900" y="2230438"/>
            <a:ext cx="2806700" cy="2159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ибо единая </a:t>
            </a:r>
            <a:r>
              <a:rPr lang="ru-RU" b="1" dirty="0" smtClean="0">
                <a:solidFill>
                  <a:srgbClr val="0000FF"/>
                </a:solidFill>
              </a:rPr>
              <a:t>вещь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может быть </a:t>
            </a:r>
            <a:r>
              <a:rPr lang="ru-RU" b="1" dirty="0" smtClean="0">
                <a:solidFill>
                  <a:srgbClr val="0000FF"/>
                </a:solidFill>
              </a:rPr>
              <a:t>общей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либо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частями,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и </a:t>
            </a:r>
            <a:r>
              <a:rPr lang="ru-RU" b="1" dirty="0" smtClean="0">
                <a:solidFill>
                  <a:srgbClr val="0000FF"/>
                </a:solidFill>
              </a:rPr>
              <a:t>тогда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собственностью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единичных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8080"/>
                </a:solidFill>
              </a:rPr>
              <a:t>[вещей</a:t>
            </a:r>
            <a:r>
              <a:rPr lang="ru-RU" b="1" dirty="0" smtClean="0">
                <a:solidFill>
                  <a:srgbClr val="008080"/>
                </a:solidFill>
              </a:rPr>
              <a:t>] </a:t>
            </a:r>
            <a:r>
              <a:rPr lang="ru-RU" b="1" dirty="0">
                <a:solidFill>
                  <a:srgbClr val="0033CC"/>
                </a:solidFill>
              </a:rPr>
              <a:t/>
            </a:r>
            <a:br>
              <a:rPr lang="ru-RU" b="1" dirty="0">
                <a:solidFill>
                  <a:srgbClr val="0033CC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является не вся </a:t>
            </a:r>
            <a:r>
              <a:rPr lang="ru-RU" b="1" dirty="0" smtClean="0">
                <a:solidFill>
                  <a:srgbClr val="0000FF"/>
                </a:solidFill>
              </a:rPr>
              <a:t>она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целиком, но её части;</a:t>
            </a:r>
          </a:p>
        </p:txBody>
      </p:sp>
      <p:sp>
        <p:nvSpPr>
          <p:cNvPr id="189457" name="AutoShape 17"/>
          <p:cNvSpPr>
            <a:spLocks noChangeArrowheads="1"/>
          </p:cNvSpPr>
          <p:nvPr/>
        </p:nvSpPr>
        <p:spPr bwMode="auto">
          <a:xfrm>
            <a:off x="8564563" y="1727200"/>
            <a:ext cx="360362" cy="755650"/>
          </a:xfrm>
          <a:prstGeom prst="curvedLeftArrow">
            <a:avLst>
              <a:gd name="adj1" fmla="val 41938"/>
              <a:gd name="adj2" fmla="val 8387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89455" name="AutoShape 15"/>
          <p:cNvSpPr>
            <a:spLocks noChangeArrowheads="1"/>
          </p:cNvSpPr>
          <p:nvPr/>
        </p:nvSpPr>
        <p:spPr bwMode="auto">
          <a:xfrm flipH="1">
            <a:off x="215900" y="1727200"/>
            <a:ext cx="360363" cy="755650"/>
          </a:xfrm>
          <a:prstGeom prst="curvedLeftArrow">
            <a:avLst>
              <a:gd name="adj1" fmla="val 41938"/>
              <a:gd name="adj2" fmla="val 8387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89459" name="AutoShape 19"/>
          <p:cNvSpPr>
            <a:spLocks noChangeArrowheads="1"/>
          </p:cNvSpPr>
          <p:nvPr/>
        </p:nvSpPr>
        <p:spPr bwMode="auto">
          <a:xfrm>
            <a:off x="574675" y="1546225"/>
            <a:ext cx="7989888" cy="539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</a:pPr>
            <a:r>
              <a:rPr lang="ru-RU" b="1" dirty="0">
                <a:solidFill>
                  <a:srgbClr val="0000FF"/>
                </a:solidFill>
              </a:rPr>
              <a:t>А если род – нечто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единое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по числу,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то он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не может быть общим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для многих:</a:t>
            </a:r>
          </a:p>
        </p:txBody>
      </p:sp>
      <p:sp>
        <p:nvSpPr>
          <p:cNvPr id="189442" name="AutoShape 2"/>
          <p:cNvSpPr>
            <a:spLocks noChangeArrowheads="1"/>
          </p:cNvSpPr>
          <p:nvPr/>
        </p:nvSpPr>
        <p:spPr bwMode="auto">
          <a:xfrm>
            <a:off x="574675" y="4570413"/>
            <a:ext cx="7989888" cy="539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</a:pPr>
            <a:r>
              <a:rPr lang="ru-RU" b="1" dirty="0">
                <a:solidFill>
                  <a:srgbClr val="0000FF"/>
                </a:solidFill>
              </a:rPr>
              <a:t>Но род ни одним из перечисленных способов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не может быть общим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для видов:</a:t>
            </a:r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3165475" y="6116638"/>
            <a:ext cx="28067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chemeClr val="bg1"/>
                </a:solidFill>
              </a:rPr>
              <a:t>Боэций.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«Комментарий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к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“</a:t>
            </a:r>
            <a:r>
              <a:rPr lang="ru-RU" b="1" dirty="0" smtClean="0">
                <a:solidFill>
                  <a:schemeClr val="bg1"/>
                </a:solidFill>
              </a:rPr>
              <a:t>Введению</a:t>
            </a:r>
            <a:r>
              <a:rPr lang="en-US" b="1" dirty="0" smtClean="0">
                <a:solidFill>
                  <a:schemeClr val="bg1"/>
                </a:solidFill>
              </a:rPr>
              <a:t>” </a:t>
            </a:r>
            <a:r>
              <a:rPr lang="ru-RU" b="1" dirty="0" smtClean="0">
                <a:solidFill>
                  <a:schemeClr val="bg1"/>
                </a:solidFill>
              </a:rPr>
              <a:t>Порфирия».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>
          <a:xfrm>
            <a:off x="396000" y="274638"/>
            <a:ext cx="8352000" cy="1143000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Онтологическая аргументация номиналистов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nimBg="1"/>
      <p:bldP spid="189445" grpId="0" animBg="1"/>
      <p:bldP spid="189446" grpId="0" animBg="1"/>
      <p:bldP spid="189447" grpId="0" animBg="1"/>
      <p:bldP spid="189450" grpId="0" animBg="1"/>
      <p:bldP spid="189451" grpId="0" animBg="1"/>
      <p:bldP spid="189452" grpId="0" animBg="1"/>
      <p:bldP spid="189453" grpId="0" animBg="1"/>
      <p:bldP spid="189454" grpId="0" animBg="1"/>
      <p:bldP spid="189456" grpId="0" animBg="1"/>
      <p:bldP spid="189457" grpId="0" animBg="1"/>
      <p:bldP spid="189455" grpId="0" animBg="1"/>
      <p:bldP spid="189459" grpId="0" animBg="1"/>
      <p:bldP spid="189442" grpId="0" animBg="1"/>
      <p:bldP spid="18946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AutoShape 14"/>
          <p:cNvSpPr>
            <a:spLocks noChangeArrowheads="1"/>
          </p:cNvSpPr>
          <p:nvPr/>
        </p:nvSpPr>
        <p:spPr bwMode="auto">
          <a:xfrm>
            <a:off x="2409825" y="5505450"/>
            <a:ext cx="4318000" cy="107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Следовательно, </a:t>
            </a:r>
            <a:r>
              <a:rPr lang="ru-RU" b="1" dirty="0" smtClean="0">
                <a:solidFill>
                  <a:srgbClr val="0000FF"/>
                </a:solidFill>
              </a:rPr>
              <a:t>универсалия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как самостоятельная </a:t>
            </a:r>
            <a:r>
              <a:rPr lang="ru-RU" b="1" dirty="0" smtClean="0">
                <a:solidFill>
                  <a:srgbClr val="0000FF"/>
                </a:solidFill>
              </a:rPr>
              <a:t>сущность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невозможна.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2359" name="AutoShape 23"/>
          <p:cNvSpPr>
            <a:spLocks noChangeArrowheads="1"/>
          </p:cNvSpPr>
          <p:nvPr/>
        </p:nvSpPr>
        <p:spPr bwMode="auto">
          <a:xfrm>
            <a:off x="4356100" y="5145088"/>
            <a:ext cx="4318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2356" name="AutoShape 20"/>
          <p:cNvSpPr>
            <a:spLocks noChangeArrowheads="1"/>
          </p:cNvSpPr>
          <p:nvPr/>
        </p:nvSpPr>
        <p:spPr bwMode="auto">
          <a:xfrm>
            <a:off x="3417888" y="4246563"/>
            <a:ext cx="23034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(тогда она </a:t>
            </a:r>
            <a:r>
              <a:rPr lang="ru-RU" sz="1600" b="1" dirty="0">
                <a:solidFill>
                  <a:srgbClr val="FF0000"/>
                </a:solidFill>
              </a:rPr>
              <a:t>не будет </a:t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600" b="1" dirty="0">
                <a:solidFill>
                  <a:srgbClr val="FF0000"/>
                </a:solidFill>
              </a:rPr>
              <a:t>универсалией</a:t>
            </a:r>
            <a:r>
              <a:rPr lang="ru-RU" sz="1600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142358" name="AutoShape 22"/>
          <p:cNvSpPr>
            <a:spLocks noChangeArrowheads="1"/>
          </p:cNvSpPr>
          <p:nvPr/>
        </p:nvSpPr>
        <p:spPr bwMode="auto">
          <a:xfrm>
            <a:off x="4354513" y="3886200"/>
            <a:ext cx="4318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2353" name="AutoShape 17"/>
          <p:cNvSpPr>
            <a:spLocks noChangeArrowheads="1"/>
          </p:cNvSpPr>
          <p:nvPr/>
        </p:nvSpPr>
        <p:spPr bwMode="auto">
          <a:xfrm>
            <a:off x="3276600" y="2986088"/>
            <a:ext cx="2590800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rIns="0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либо каким-то </a:t>
            </a:r>
            <a:r>
              <a:rPr lang="ru-RU" sz="1600" b="1" dirty="0">
                <a:solidFill>
                  <a:srgbClr val="FF0000"/>
                </a:solidFill>
              </a:rPr>
              <a:t>одним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 smtClean="0">
                <a:solidFill>
                  <a:srgbClr val="0000FF"/>
                </a:solidFill>
              </a:rPr>
              <a:t>из взаимоисключающих </a:t>
            </a:r>
            <a:r>
              <a:rPr lang="ru-RU" sz="1600" b="1" dirty="0">
                <a:solidFill>
                  <a:srgbClr val="0000FF"/>
                </a:solidFill>
              </a:rPr>
              <a:t/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признаков подклассов</a:t>
            </a:r>
          </a:p>
        </p:txBody>
      </p:sp>
      <p:sp>
        <p:nvSpPr>
          <p:cNvPr id="142357" name="AutoShape 21"/>
          <p:cNvSpPr>
            <a:spLocks noChangeArrowheads="1"/>
          </p:cNvSpPr>
          <p:nvPr/>
        </p:nvSpPr>
        <p:spPr bwMode="auto">
          <a:xfrm>
            <a:off x="4354513" y="2625725"/>
            <a:ext cx="4318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2361" name="AutoShape 25"/>
          <p:cNvSpPr>
            <a:spLocks noChangeArrowheads="1"/>
          </p:cNvSpPr>
          <p:nvPr/>
        </p:nvSpPr>
        <p:spPr bwMode="auto">
          <a:xfrm>
            <a:off x="6621463" y="4965700"/>
            <a:ext cx="539750" cy="900113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2360" name="AutoShape 24"/>
          <p:cNvSpPr>
            <a:spLocks noChangeArrowheads="1"/>
          </p:cNvSpPr>
          <p:nvPr/>
        </p:nvSpPr>
        <p:spPr bwMode="auto">
          <a:xfrm flipH="1">
            <a:off x="1978025" y="4965700"/>
            <a:ext cx="539750" cy="900113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2347" name="AutoShape 11"/>
          <p:cNvSpPr>
            <a:spLocks noChangeArrowheads="1"/>
          </p:cNvSpPr>
          <p:nvPr/>
        </p:nvSpPr>
        <p:spPr bwMode="auto">
          <a:xfrm>
            <a:off x="5937250" y="4246563"/>
            <a:ext cx="23034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(тогда она </a:t>
            </a:r>
            <a:r>
              <a:rPr lang="ru-RU" sz="1600" b="1" dirty="0">
                <a:solidFill>
                  <a:srgbClr val="FF0000"/>
                </a:solidFill>
              </a:rPr>
              <a:t>не </a:t>
            </a:r>
            <a:r>
              <a:rPr lang="ru-RU" sz="1600" b="1" dirty="0" smtClean="0">
                <a:solidFill>
                  <a:srgbClr val="FF0000"/>
                </a:solidFill>
              </a:rPr>
              <a:t>будет </a:t>
            </a:r>
            <a:r>
              <a:rPr lang="ru-RU" sz="1600" b="1" dirty="0">
                <a:solidFill>
                  <a:srgbClr val="FF0000"/>
                </a:solidFill>
              </a:rPr>
              <a:t/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600" b="1" dirty="0">
                <a:solidFill>
                  <a:srgbClr val="FF0000"/>
                </a:solidFill>
              </a:rPr>
              <a:t>их сущностью</a:t>
            </a:r>
            <a:r>
              <a:rPr lang="ru-RU" sz="1600" b="1" dirty="0">
                <a:solidFill>
                  <a:srgbClr val="0000FF"/>
                </a:solidFill>
              </a:rPr>
              <a:t>).</a:t>
            </a:r>
          </a:p>
        </p:txBody>
      </p:sp>
      <p:sp>
        <p:nvSpPr>
          <p:cNvPr id="142346" name="AutoShape 10"/>
          <p:cNvSpPr>
            <a:spLocks noChangeArrowheads="1"/>
          </p:cNvSpPr>
          <p:nvPr/>
        </p:nvSpPr>
        <p:spPr bwMode="auto">
          <a:xfrm>
            <a:off x="898525" y="4246563"/>
            <a:ext cx="23034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(что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>
                <a:solidFill>
                  <a:srgbClr val="FF0000"/>
                </a:solidFill>
              </a:rPr>
              <a:t>нелепо</a:t>
            </a:r>
            <a:r>
              <a:rPr lang="ru-RU" sz="1600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142341" name="AutoShape 5"/>
          <p:cNvSpPr>
            <a:spLocks noChangeArrowheads="1"/>
          </p:cNvSpPr>
          <p:nvPr/>
        </p:nvSpPr>
        <p:spPr bwMode="auto">
          <a:xfrm>
            <a:off x="8132763" y="3706813"/>
            <a:ext cx="539750" cy="900112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2343" name="AutoShape 7"/>
          <p:cNvSpPr>
            <a:spLocks noChangeArrowheads="1"/>
          </p:cNvSpPr>
          <p:nvPr/>
        </p:nvSpPr>
        <p:spPr bwMode="auto">
          <a:xfrm>
            <a:off x="6332538" y="2986088"/>
            <a:ext cx="2590800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либо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>
                <a:solidFill>
                  <a:srgbClr val="FF0000"/>
                </a:solidFill>
              </a:rPr>
              <a:t>ни одним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 smtClean="0">
                <a:solidFill>
                  <a:srgbClr val="0000FF"/>
                </a:solidFill>
              </a:rPr>
              <a:t>из </a:t>
            </a:r>
            <a:r>
              <a:rPr lang="ru-RU" sz="1600" b="1" dirty="0">
                <a:solidFill>
                  <a:srgbClr val="0000FF"/>
                </a:solidFill>
              </a:rPr>
              <a:t/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 smtClean="0">
                <a:solidFill>
                  <a:srgbClr val="0000FF"/>
                </a:solidFill>
              </a:rPr>
              <a:t>взаимоисключающих </a:t>
            </a:r>
            <a:r>
              <a:rPr lang="ru-RU" sz="1600" b="1" dirty="0">
                <a:solidFill>
                  <a:srgbClr val="0000FF"/>
                </a:solidFill>
              </a:rPr>
              <a:t/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признаков подклассов</a:t>
            </a:r>
          </a:p>
        </p:txBody>
      </p:sp>
      <p:sp>
        <p:nvSpPr>
          <p:cNvPr id="142355" name="AutoShape 19"/>
          <p:cNvSpPr>
            <a:spLocks noChangeArrowheads="1"/>
          </p:cNvSpPr>
          <p:nvPr/>
        </p:nvSpPr>
        <p:spPr bwMode="auto">
          <a:xfrm flipH="1">
            <a:off x="466725" y="3706813"/>
            <a:ext cx="539750" cy="900112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2354" name="AutoShape 18"/>
          <p:cNvSpPr>
            <a:spLocks noChangeArrowheads="1"/>
          </p:cNvSpPr>
          <p:nvPr/>
        </p:nvSpPr>
        <p:spPr bwMode="auto">
          <a:xfrm flipH="1">
            <a:off x="5900738" y="2446338"/>
            <a:ext cx="539750" cy="900112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2342" name="AutoShape 6"/>
          <p:cNvSpPr>
            <a:spLocks noChangeArrowheads="1"/>
          </p:cNvSpPr>
          <p:nvPr/>
        </p:nvSpPr>
        <p:spPr bwMode="auto">
          <a:xfrm>
            <a:off x="215900" y="2986088"/>
            <a:ext cx="2590800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rIns="0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либо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</a:rPr>
              <a:t>всеми </a:t>
            </a:r>
            <a:r>
              <a:rPr lang="ru-RU" sz="1600" b="1" dirty="0">
                <a:solidFill>
                  <a:srgbClr val="0033CC"/>
                </a:solidFill>
              </a:rPr>
              <a:t/>
            </a:r>
            <a:br>
              <a:rPr lang="ru-RU" sz="1600" b="1" dirty="0">
                <a:solidFill>
                  <a:srgbClr val="0033CC"/>
                </a:solidFill>
              </a:rPr>
            </a:br>
            <a:r>
              <a:rPr lang="ru-RU" sz="1600" b="1" dirty="0" smtClean="0">
                <a:solidFill>
                  <a:srgbClr val="0000FF"/>
                </a:solidFill>
              </a:rPr>
              <a:t>взаимоисключающими </a:t>
            </a:r>
            <a:r>
              <a:rPr lang="ru-RU" sz="1600" b="1" dirty="0">
                <a:solidFill>
                  <a:srgbClr val="0000FF"/>
                </a:solidFill>
              </a:rPr>
              <a:t/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признаками подклассов</a:t>
            </a:r>
            <a:endParaRPr lang="ru-RU" sz="1600" dirty="0">
              <a:solidFill>
                <a:srgbClr val="0000FF"/>
              </a:solidFill>
            </a:endParaRPr>
          </a:p>
        </p:txBody>
      </p:sp>
      <p:sp>
        <p:nvSpPr>
          <p:cNvPr id="142351" name="AutoShape 15"/>
          <p:cNvSpPr>
            <a:spLocks noChangeArrowheads="1"/>
          </p:cNvSpPr>
          <p:nvPr/>
        </p:nvSpPr>
        <p:spPr bwMode="auto">
          <a:xfrm>
            <a:off x="2698750" y="2446338"/>
            <a:ext cx="539750" cy="900112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2349" name="AutoShape 13"/>
          <p:cNvSpPr>
            <a:spLocks noChangeArrowheads="1"/>
          </p:cNvSpPr>
          <p:nvPr/>
        </p:nvSpPr>
        <p:spPr bwMode="auto">
          <a:xfrm>
            <a:off x="972000" y="1546225"/>
            <a:ext cx="7200000" cy="107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FF0000"/>
                </a:solidFill>
              </a:rPr>
              <a:t>Если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универсалия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существует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реально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а не как идея или имя, она должна, </a:t>
            </a:r>
            <a:r>
              <a:rPr lang="ru-RU" b="1" dirty="0" smtClean="0">
                <a:solidFill>
                  <a:srgbClr val="0000FF"/>
                </a:solidFill>
              </a:rPr>
              <a:t>помимо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общего </a:t>
            </a:r>
            <a:r>
              <a:rPr lang="ru-RU" b="1" dirty="0">
                <a:solidFill>
                  <a:srgbClr val="0000FF"/>
                </a:solidFill>
              </a:rPr>
              <a:t>(определяющего) признака класса, обладать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Логическая аргументация номиналистов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nimBg="1"/>
      <p:bldP spid="142359" grpId="0" animBg="1"/>
      <p:bldP spid="142356" grpId="0" animBg="1"/>
      <p:bldP spid="142358" grpId="0" animBg="1"/>
      <p:bldP spid="142353" grpId="0" animBg="1"/>
      <p:bldP spid="142357" grpId="0" animBg="1"/>
      <p:bldP spid="142361" grpId="0" animBg="1"/>
      <p:bldP spid="142360" grpId="0" animBg="1"/>
      <p:bldP spid="142347" grpId="0" animBg="1"/>
      <p:bldP spid="142346" grpId="0" animBg="1"/>
      <p:bldP spid="142341" grpId="0" animBg="1"/>
      <p:bldP spid="142343" grpId="0" animBg="1"/>
      <p:bldP spid="142355" grpId="0" animBg="1"/>
      <p:bldP spid="142354" grpId="0" animBg="1"/>
      <p:bldP spid="142342" grpId="0" animBg="1"/>
      <p:bldP spid="142351" grpId="0" animBg="1"/>
      <p:bldP spid="1423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AutoShape 2"/>
          <p:cNvSpPr>
            <a:spLocks noChangeArrowheads="1"/>
          </p:cNvSpPr>
          <p:nvPr/>
        </p:nvSpPr>
        <p:spPr bwMode="auto">
          <a:xfrm>
            <a:off x="2409825" y="5505450"/>
            <a:ext cx="4318000" cy="107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Следовательно, </a:t>
            </a:r>
            <a:r>
              <a:rPr lang="ru-RU" b="1" dirty="0">
                <a:solidFill>
                  <a:srgbClr val="FF0000"/>
                </a:solidFill>
              </a:rPr>
              <a:t>«целое число 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ru-RU" b="1" dirty="0">
                <a:solidFill>
                  <a:srgbClr val="FF0000"/>
                </a:solidFill>
              </a:rPr>
              <a:t>вообще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ru-RU" b="1" dirty="0" smtClean="0">
                <a:solidFill>
                  <a:srgbClr val="FF0000"/>
                </a:solidFill>
              </a:rPr>
              <a:t>», </a:t>
            </a:r>
            <a:r>
              <a:rPr lang="ru-RU" b="1" dirty="0" smtClean="0">
                <a:solidFill>
                  <a:srgbClr val="0000FF"/>
                </a:solidFill>
              </a:rPr>
              <a:t>как </a:t>
            </a:r>
            <a:r>
              <a:rPr lang="ru-RU" b="1" dirty="0">
                <a:solidFill>
                  <a:srgbClr val="0000FF"/>
                </a:solidFill>
              </a:rPr>
              <a:t>самостоятельная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сущность,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невозможно.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4387" name="AutoShape 3"/>
          <p:cNvSpPr>
            <a:spLocks noChangeArrowheads="1"/>
          </p:cNvSpPr>
          <p:nvPr/>
        </p:nvSpPr>
        <p:spPr bwMode="auto">
          <a:xfrm>
            <a:off x="4356100" y="5145088"/>
            <a:ext cx="4318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4388" name="AutoShape 4"/>
          <p:cNvSpPr>
            <a:spLocks noChangeArrowheads="1"/>
          </p:cNvSpPr>
          <p:nvPr/>
        </p:nvSpPr>
        <p:spPr bwMode="auto">
          <a:xfrm>
            <a:off x="3417888" y="4246563"/>
            <a:ext cx="23034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(тогда оно </a:t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FF0000"/>
                </a:solidFill>
              </a:rPr>
              <a:t>не будет </a:t>
            </a:r>
            <a:r>
              <a:rPr lang="ru-RU" sz="1600" b="1" dirty="0">
                <a:solidFill>
                  <a:srgbClr val="0000FF"/>
                </a:solidFill>
              </a:rPr>
              <a:t>целым </a:t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числом</a:t>
            </a:r>
            <a:r>
              <a:rPr lang="ru-RU" sz="1600" b="1" dirty="0">
                <a:solidFill>
                  <a:srgbClr val="FF0000"/>
                </a:solidFill>
              </a:rPr>
              <a:t> «</a:t>
            </a:r>
            <a:r>
              <a:rPr lang="ru-RU" sz="1600" b="1" u="sng" dirty="0">
                <a:solidFill>
                  <a:srgbClr val="FF0000"/>
                </a:solidFill>
              </a:rPr>
              <a:t>вообще</a:t>
            </a:r>
            <a:r>
              <a:rPr lang="ru-RU" sz="1600" b="1" dirty="0">
                <a:solidFill>
                  <a:srgbClr val="FF0000"/>
                </a:solidFill>
              </a:rPr>
              <a:t>»</a:t>
            </a:r>
            <a:r>
              <a:rPr lang="ru-RU" sz="1600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144389" name="AutoShape 5"/>
          <p:cNvSpPr>
            <a:spLocks noChangeArrowheads="1"/>
          </p:cNvSpPr>
          <p:nvPr/>
        </p:nvSpPr>
        <p:spPr bwMode="auto">
          <a:xfrm>
            <a:off x="4354513" y="3886200"/>
            <a:ext cx="4318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4390" name="AutoShape 6"/>
          <p:cNvSpPr>
            <a:spLocks noChangeArrowheads="1"/>
          </p:cNvSpPr>
          <p:nvPr/>
        </p:nvSpPr>
        <p:spPr bwMode="auto">
          <a:xfrm>
            <a:off x="3276600" y="2986088"/>
            <a:ext cx="2590800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либо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>
                <a:solidFill>
                  <a:srgbClr val="FF0000"/>
                </a:solidFill>
              </a:rPr>
              <a:t>только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 smtClean="0">
                <a:solidFill>
                  <a:srgbClr val="0000FF"/>
                </a:solidFill>
              </a:rPr>
              <a:t>чётным </a:t>
            </a:r>
            <a:r>
              <a:rPr lang="ru-RU" sz="1600" b="1" dirty="0">
                <a:solidFill>
                  <a:srgbClr val="0033CC"/>
                </a:solidFill>
              </a:rPr>
              <a:t/>
            </a:r>
            <a:br>
              <a:rPr lang="ru-RU" sz="1600" b="1" dirty="0">
                <a:solidFill>
                  <a:srgbClr val="0033CC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(</a:t>
            </a:r>
            <a:r>
              <a:rPr lang="ru-RU" sz="1600" b="1" i="1" dirty="0">
                <a:solidFill>
                  <a:srgbClr val="0000FF"/>
                </a:solidFill>
              </a:rPr>
              <a:t>вариант</a:t>
            </a:r>
            <a:r>
              <a:rPr lang="ru-RU" sz="1600" b="1" i="1" dirty="0" smtClean="0">
                <a:solidFill>
                  <a:srgbClr val="0000FF"/>
                </a:solidFill>
              </a:rPr>
              <a:t>: </a:t>
            </a:r>
            <a:r>
              <a:rPr lang="ru-RU" sz="1600" b="1" dirty="0">
                <a:solidFill>
                  <a:srgbClr val="0000FF"/>
                </a:solidFill>
              </a:rPr>
              <a:t/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FF0000"/>
                </a:solidFill>
              </a:rPr>
              <a:t>только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>
                <a:solidFill>
                  <a:srgbClr val="0000FF"/>
                </a:solidFill>
              </a:rPr>
              <a:t>нечётным)</a:t>
            </a:r>
            <a:endParaRPr lang="ru-RU" sz="1600" dirty="0">
              <a:solidFill>
                <a:srgbClr val="0000FF"/>
              </a:solidFill>
            </a:endParaRP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4354513" y="2625725"/>
            <a:ext cx="4318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4392" name="AutoShape 8"/>
          <p:cNvSpPr>
            <a:spLocks noChangeArrowheads="1"/>
          </p:cNvSpPr>
          <p:nvPr/>
        </p:nvSpPr>
        <p:spPr bwMode="auto">
          <a:xfrm>
            <a:off x="6621463" y="4965700"/>
            <a:ext cx="539750" cy="900113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4393" name="AutoShape 9"/>
          <p:cNvSpPr>
            <a:spLocks noChangeArrowheads="1"/>
          </p:cNvSpPr>
          <p:nvPr/>
        </p:nvSpPr>
        <p:spPr bwMode="auto">
          <a:xfrm flipH="1">
            <a:off x="1978025" y="4965700"/>
            <a:ext cx="539750" cy="900113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5937250" y="4246563"/>
            <a:ext cx="23034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(тогда чётные </a:t>
            </a:r>
            <a:r>
              <a:rPr lang="ru-RU" sz="1600" b="1" dirty="0" smtClean="0">
                <a:solidFill>
                  <a:srgbClr val="0000FF"/>
                </a:solidFill>
              </a:rPr>
              <a:t>и </a:t>
            </a:r>
            <a:r>
              <a:rPr lang="ru-RU" sz="1600" b="1" dirty="0">
                <a:solidFill>
                  <a:srgbClr val="0000FF"/>
                </a:solidFill>
              </a:rPr>
              <a:t/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нечётные </a:t>
            </a:r>
            <a:r>
              <a:rPr lang="ru-RU" sz="1600" b="1" dirty="0" smtClean="0">
                <a:solidFill>
                  <a:srgbClr val="0000FF"/>
                </a:solidFill>
              </a:rPr>
              <a:t>числа </a:t>
            </a:r>
            <a:r>
              <a:rPr lang="ru-RU" sz="1600" b="1" dirty="0">
                <a:solidFill>
                  <a:srgbClr val="0000FF"/>
                </a:solidFill>
              </a:rPr>
              <a:t/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FF0000"/>
                </a:solidFill>
              </a:rPr>
              <a:t>не </a:t>
            </a:r>
            <a:r>
              <a:rPr lang="ru-RU" sz="1600" b="1" dirty="0" smtClean="0">
                <a:solidFill>
                  <a:srgbClr val="FF0000"/>
                </a:solidFill>
              </a:rPr>
              <a:t>будут </a:t>
            </a:r>
            <a:r>
              <a:rPr lang="ru-RU" sz="1600" b="1" dirty="0">
                <a:solidFill>
                  <a:srgbClr val="FF0000"/>
                </a:solidFill>
              </a:rPr>
              <a:t/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600" b="1" u="sng" dirty="0">
                <a:solidFill>
                  <a:srgbClr val="FF0000"/>
                </a:solidFill>
              </a:rPr>
              <a:t>целыми</a:t>
            </a:r>
            <a:r>
              <a:rPr lang="ru-RU" sz="1600" b="1" dirty="0">
                <a:solidFill>
                  <a:srgbClr val="FF0000"/>
                </a:solidFill>
              </a:rPr>
              <a:t> </a:t>
            </a:r>
            <a:r>
              <a:rPr lang="ru-RU" sz="1600" b="1" dirty="0">
                <a:solidFill>
                  <a:srgbClr val="0000FF"/>
                </a:solidFill>
              </a:rPr>
              <a:t>числами).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898525" y="4246563"/>
            <a:ext cx="23034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(что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>
                <a:solidFill>
                  <a:srgbClr val="FF0000"/>
                </a:solidFill>
              </a:rPr>
              <a:t>нелепо</a:t>
            </a:r>
            <a:r>
              <a:rPr lang="ru-RU" sz="1600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8132763" y="3706813"/>
            <a:ext cx="539750" cy="900112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4397" name="AutoShape 13"/>
          <p:cNvSpPr>
            <a:spLocks noChangeArrowheads="1"/>
          </p:cNvSpPr>
          <p:nvPr/>
        </p:nvSpPr>
        <p:spPr bwMode="auto">
          <a:xfrm>
            <a:off x="6332538" y="2986088"/>
            <a:ext cx="2590800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либо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>
                <a:solidFill>
                  <a:srgbClr val="FF0000"/>
                </a:solidFill>
              </a:rPr>
              <a:t>ни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>
                <a:solidFill>
                  <a:srgbClr val="0000FF"/>
                </a:solidFill>
              </a:rPr>
              <a:t>чётным</a:t>
            </a:r>
            <a:r>
              <a:rPr lang="ru-RU" sz="1600" b="1" dirty="0" smtClean="0">
                <a:solidFill>
                  <a:srgbClr val="0033CC"/>
                </a:solidFill>
              </a:rPr>
              <a:t>, </a:t>
            </a:r>
            <a:r>
              <a:rPr lang="ru-RU" sz="1600" b="1" dirty="0">
                <a:solidFill>
                  <a:srgbClr val="0033CC"/>
                </a:solidFill>
              </a:rPr>
              <a:t/>
            </a:r>
            <a:br>
              <a:rPr lang="ru-RU" sz="1600" b="1" dirty="0">
                <a:solidFill>
                  <a:srgbClr val="0033CC"/>
                </a:solidFill>
              </a:rPr>
            </a:br>
            <a:r>
              <a:rPr lang="ru-RU" sz="1600" b="1" dirty="0">
                <a:solidFill>
                  <a:srgbClr val="FF0000"/>
                </a:solidFill>
              </a:rPr>
              <a:t>ни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>
                <a:solidFill>
                  <a:srgbClr val="0000FF"/>
                </a:solidFill>
              </a:rPr>
              <a:t>нечётным</a:t>
            </a:r>
            <a:endParaRPr lang="ru-RU" sz="1600" dirty="0">
              <a:solidFill>
                <a:srgbClr val="0000FF"/>
              </a:solidFill>
            </a:endParaRPr>
          </a:p>
        </p:txBody>
      </p:sp>
      <p:sp>
        <p:nvSpPr>
          <p:cNvPr id="144398" name="AutoShape 14"/>
          <p:cNvSpPr>
            <a:spLocks noChangeArrowheads="1"/>
          </p:cNvSpPr>
          <p:nvPr/>
        </p:nvSpPr>
        <p:spPr bwMode="auto">
          <a:xfrm flipH="1">
            <a:off x="466725" y="3706813"/>
            <a:ext cx="539750" cy="900112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4399" name="AutoShape 15"/>
          <p:cNvSpPr>
            <a:spLocks noChangeArrowheads="1"/>
          </p:cNvSpPr>
          <p:nvPr/>
        </p:nvSpPr>
        <p:spPr bwMode="auto">
          <a:xfrm flipH="1">
            <a:off x="5900738" y="2446338"/>
            <a:ext cx="539750" cy="900112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4400" name="AutoShape 16"/>
          <p:cNvSpPr>
            <a:spLocks noChangeArrowheads="1"/>
          </p:cNvSpPr>
          <p:nvPr/>
        </p:nvSpPr>
        <p:spPr bwMode="auto">
          <a:xfrm>
            <a:off x="215900" y="2986088"/>
            <a:ext cx="2590800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spcBef>
                <a:spcPct val="20000"/>
              </a:spcBef>
            </a:pPr>
            <a:r>
              <a:rPr lang="ru-RU" sz="1600" b="1" dirty="0">
                <a:solidFill>
                  <a:srgbClr val="0000FF"/>
                </a:solidFill>
              </a:rPr>
              <a:t>либо </a:t>
            </a:r>
            <a:r>
              <a:rPr lang="ru-RU" sz="1600" b="1" dirty="0" smtClean="0">
                <a:solidFill>
                  <a:srgbClr val="0000FF"/>
                </a:solidFill>
              </a:rPr>
              <a:t>одновременно </a:t>
            </a:r>
            <a:r>
              <a:rPr lang="ru-RU" sz="1600" b="1" dirty="0">
                <a:solidFill>
                  <a:srgbClr val="0000FF"/>
                </a:solidFill>
              </a:rPr>
              <a:t/>
            </a:r>
            <a:br>
              <a:rPr lang="ru-RU" sz="1600" b="1" dirty="0">
                <a:solidFill>
                  <a:srgbClr val="0000FF"/>
                </a:solidFill>
              </a:rPr>
            </a:br>
            <a:r>
              <a:rPr lang="ru-RU" sz="1600" b="1" dirty="0">
                <a:solidFill>
                  <a:srgbClr val="0000FF"/>
                </a:solidFill>
              </a:rPr>
              <a:t>чётным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>
                <a:solidFill>
                  <a:srgbClr val="FF0000"/>
                </a:solidFill>
              </a:rPr>
              <a:t>и</a:t>
            </a:r>
            <a:r>
              <a:rPr lang="ru-RU" sz="1600" b="1" dirty="0">
                <a:solidFill>
                  <a:srgbClr val="0033CC"/>
                </a:solidFill>
              </a:rPr>
              <a:t> </a:t>
            </a:r>
            <a:r>
              <a:rPr lang="ru-RU" sz="1600" b="1" dirty="0">
                <a:solidFill>
                  <a:srgbClr val="0000FF"/>
                </a:solidFill>
              </a:rPr>
              <a:t>нечётным</a:t>
            </a:r>
            <a:endParaRPr lang="ru-RU" sz="1600" dirty="0">
              <a:solidFill>
                <a:srgbClr val="0000FF"/>
              </a:solidFill>
            </a:endParaRPr>
          </a:p>
        </p:txBody>
      </p:sp>
      <p:sp>
        <p:nvSpPr>
          <p:cNvPr id="144401" name="AutoShape 17"/>
          <p:cNvSpPr>
            <a:spLocks noChangeArrowheads="1"/>
          </p:cNvSpPr>
          <p:nvPr/>
        </p:nvSpPr>
        <p:spPr bwMode="auto">
          <a:xfrm>
            <a:off x="2698750" y="2446338"/>
            <a:ext cx="539750" cy="900112"/>
          </a:xfrm>
          <a:prstGeom prst="curvedLeftArrow">
            <a:avLst>
              <a:gd name="adj1" fmla="val 33353"/>
              <a:gd name="adj2" fmla="val 667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4403" name="AutoShape 19"/>
          <p:cNvSpPr>
            <a:spLocks noChangeArrowheads="1"/>
          </p:cNvSpPr>
          <p:nvPr/>
        </p:nvSpPr>
        <p:spPr bwMode="auto">
          <a:xfrm>
            <a:off x="972000" y="1546225"/>
            <a:ext cx="7200000" cy="107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Например,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все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целые числа подразделяются на </a:t>
            </a:r>
            <a:r>
              <a:rPr lang="ru-RU" b="1" dirty="0" smtClean="0">
                <a:solidFill>
                  <a:srgbClr val="0000FF"/>
                </a:solidFill>
              </a:rPr>
              <a:t>чётные 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нечётные</a:t>
            </a:r>
            <a:r>
              <a:rPr lang="ru-RU" b="1" dirty="0">
                <a:solidFill>
                  <a:srgbClr val="0000FF"/>
                </a:solidFill>
              </a:rPr>
              <a:t>; но если, </a:t>
            </a:r>
            <a:r>
              <a:rPr lang="ru-RU" b="1" dirty="0" smtClean="0">
                <a:solidFill>
                  <a:srgbClr val="0000FF"/>
                </a:solidFill>
              </a:rPr>
              <a:t>наряду с чётными </a:t>
            </a:r>
            <a:r>
              <a:rPr lang="ru-RU" b="1" dirty="0">
                <a:solidFill>
                  <a:srgbClr val="0000FF"/>
                </a:solidFill>
              </a:rPr>
              <a:t>и </a:t>
            </a:r>
            <a:r>
              <a:rPr lang="ru-RU" b="1" dirty="0" smtClean="0">
                <a:solidFill>
                  <a:srgbClr val="0000FF"/>
                </a:solidFill>
              </a:rPr>
              <a:t>нечётными числами,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есть </a:t>
            </a:r>
            <a:r>
              <a:rPr lang="ru-RU" b="1" dirty="0">
                <a:solidFill>
                  <a:srgbClr val="0000FF"/>
                </a:solidFill>
              </a:rPr>
              <a:t>ещё и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«целое число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ru-RU" b="1" dirty="0">
                <a:solidFill>
                  <a:srgbClr val="FF0000"/>
                </a:solidFill>
              </a:rPr>
              <a:t>вообще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ru-RU" b="1" dirty="0">
                <a:solidFill>
                  <a:srgbClr val="FF0000"/>
                </a:solidFill>
              </a:rPr>
              <a:t>»</a:t>
            </a:r>
            <a:r>
              <a:rPr lang="ru-RU" b="1" dirty="0">
                <a:solidFill>
                  <a:srgbClr val="0033CC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>оно должно быть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Логическая аргументация номиналистов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/>
      <p:bldP spid="144387" grpId="0" animBg="1"/>
      <p:bldP spid="144389" grpId="0" animBg="1"/>
      <p:bldP spid="144390" grpId="0" animBg="1"/>
      <p:bldP spid="144391" grpId="0" animBg="1"/>
      <p:bldP spid="144392" grpId="0" animBg="1"/>
      <p:bldP spid="144393" grpId="0" animBg="1"/>
      <p:bldP spid="144394" grpId="0" animBg="1"/>
      <p:bldP spid="144395" grpId="0" animBg="1"/>
      <p:bldP spid="144396" grpId="0" animBg="1"/>
      <p:bldP spid="144397" grpId="0" animBg="1"/>
      <p:bldP spid="144398" grpId="0" animBg="1"/>
      <p:bldP spid="144399" grpId="0" animBg="1"/>
      <p:bldP spid="144400" grpId="0" animBg="1"/>
      <p:bldP spid="144401" grpId="0" animBg="1"/>
      <p:bldP spid="1444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Средневековая философия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Патристика</a:t>
            </a:r>
          </a:p>
        </p:txBody>
      </p:sp>
      <p:pic>
        <p:nvPicPr>
          <p:cNvPr id="6147" name="Picture 3" descr="0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52550" y="1619250"/>
            <a:ext cx="6434138" cy="4832350"/>
          </a:xfrm>
          <a:solidFill>
            <a:srgbClr val="FF0000"/>
          </a:solidFill>
          <a:ln w="38100" cmpd="dbl">
            <a:solidFill>
              <a:schemeClr val="bg1"/>
            </a:solidFill>
          </a:ln>
        </p:spPr>
      </p:pic>
      <p:sp>
        <p:nvSpPr>
          <p:cNvPr id="10246" name="Oval 6"/>
          <p:cNvSpPr>
            <a:spLocks noChangeAspect="1" noChangeArrowheads="1"/>
          </p:cNvSpPr>
          <p:nvPr/>
        </p:nvSpPr>
        <p:spPr bwMode="auto">
          <a:xfrm>
            <a:off x="6548438" y="3706813"/>
            <a:ext cx="90487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00738" y="3273425"/>
            <a:ext cx="881062" cy="376238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Нисса</a:t>
            </a:r>
          </a:p>
        </p:txBody>
      </p:sp>
      <p:sp>
        <p:nvSpPr>
          <p:cNvPr id="6150" name="Oval 12"/>
          <p:cNvSpPr>
            <a:spLocks noChangeAspect="1" noChangeArrowheads="1"/>
          </p:cNvSpPr>
          <p:nvPr/>
        </p:nvSpPr>
        <p:spPr bwMode="auto">
          <a:xfrm>
            <a:off x="4516438" y="3976688"/>
            <a:ext cx="90487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151" name="Text Box 13"/>
          <p:cNvSpPr txBox="1">
            <a:spLocks noChangeArrowheads="1"/>
          </p:cNvSpPr>
          <p:nvPr/>
        </p:nvSpPr>
        <p:spPr bwMode="auto">
          <a:xfrm>
            <a:off x="3851275" y="3525838"/>
            <a:ext cx="1033463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Афины</a:t>
            </a:r>
          </a:p>
        </p:txBody>
      </p:sp>
      <p:sp>
        <p:nvSpPr>
          <p:cNvPr id="6152" name="Oval 24"/>
          <p:cNvSpPr>
            <a:spLocks noChangeAspect="1" noChangeArrowheads="1"/>
          </p:cNvSpPr>
          <p:nvPr/>
        </p:nvSpPr>
        <p:spPr bwMode="auto">
          <a:xfrm>
            <a:off x="2268538" y="2949575"/>
            <a:ext cx="90487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153" name="Text Box 25"/>
          <p:cNvSpPr txBox="1">
            <a:spLocks noChangeArrowheads="1"/>
          </p:cNvSpPr>
          <p:nvPr/>
        </p:nvSpPr>
        <p:spPr bwMode="auto">
          <a:xfrm>
            <a:off x="2014538" y="2482850"/>
            <a:ext cx="657225" cy="376238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Рим</a:t>
            </a:r>
          </a:p>
        </p:txBody>
      </p:sp>
      <p:sp>
        <p:nvSpPr>
          <p:cNvPr id="6154" name="Oval 30"/>
          <p:cNvSpPr>
            <a:spLocks noChangeAspect="1" noChangeArrowheads="1"/>
          </p:cNvSpPr>
          <p:nvPr/>
        </p:nvSpPr>
        <p:spPr bwMode="auto">
          <a:xfrm>
            <a:off x="5757863" y="5684838"/>
            <a:ext cx="90487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155" name="Text Box 31"/>
          <p:cNvSpPr txBox="1">
            <a:spLocks noChangeArrowheads="1"/>
          </p:cNvSpPr>
          <p:nvPr/>
        </p:nvSpPr>
        <p:spPr bwMode="auto">
          <a:xfrm>
            <a:off x="4497388" y="5865813"/>
            <a:ext cx="1695450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Александрия</a:t>
            </a:r>
          </a:p>
        </p:txBody>
      </p:sp>
      <p:sp>
        <p:nvSpPr>
          <p:cNvPr id="6156" name="Oval 34"/>
          <p:cNvSpPr>
            <a:spLocks noChangeAspect="1" noChangeArrowheads="1"/>
          </p:cNvSpPr>
          <p:nvPr/>
        </p:nvSpPr>
        <p:spPr bwMode="auto">
          <a:xfrm>
            <a:off x="6804025" y="5516563"/>
            <a:ext cx="90488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157" name="Text Box 35"/>
          <p:cNvSpPr txBox="1">
            <a:spLocks noChangeArrowheads="1"/>
          </p:cNvSpPr>
          <p:nvPr/>
        </p:nvSpPr>
        <p:spPr bwMode="auto">
          <a:xfrm>
            <a:off x="6948488" y="5516563"/>
            <a:ext cx="1462087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Иерусалим</a:t>
            </a:r>
          </a:p>
        </p:txBody>
      </p:sp>
      <p:sp>
        <p:nvSpPr>
          <p:cNvPr id="6158" name="Oval 36"/>
          <p:cNvSpPr>
            <a:spLocks noChangeAspect="1" noChangeArrowheads="1"/>
          </p:cNvSpPr>
          <p:nvPr/>
        </p:nvSpPr>
        <p:spPr bwMode="auto">
          <a:xfrm>
            <a:off x="1835150" y="4318000"/>
            <a:ext cx="90488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159" name="Text Box 38"/>
          <p:cNvSpPr txBox="1">
            <a:spLocks noChangeArrowheads="1"/>
          </p:cNvSpPr>
          <p:nvPr/>
        </p:nvSpPr>
        <p:spPr bwMode="auto">
          <a:xfrm>
            <a:off x="1844675" y="4497388"/>
            <a:ext cx="1287463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Карфаген</a:t>
            </a:r>
          </a:p>
        </p:txBody>
      </p:sp>
      <p:sp>
        <p:nvSpPr>
          <p:cNvPr id="10279" name="Oval 39"/>
          <p:cNvSpPr>
            <a:spLocks noChangeAspect="1" noChangeArrowheads="1"/>
          </p:cNvSpPr>
          <p:nvPr/>
        </p:nvSpPr>
        <p:spPr bwMode="auto">
          <a:xfrm>
            <a:off x="1457325" y="4292600"/>
            <a:ext cx="90488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539750" y="3849688"/>
            <a:ext cx="1019175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Гиппон</a:t>
            </a:r>
          </a:p>
        </p:txBody>
      </p:sp>
      <p:sp>
        <p:nvSpPr>
          <p:cNvPr id="10282" name="Oval 42"/>
          <p:cNvSpPr>
            <a:spLocks noChangeAspect="1" noChangeArrowheads="1"/>
          </p:cNvSpPr>
          <p:nvPr/>
        </p:nvSpPr>
        <p:spPr bwMode="auto">
          <a:xfrm>
            <a:off x="6908800" y="3670300"/>
            <a:ext cx="90488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7088188" y="3489325"/>
            <a:ext cx="1128712" cy="376238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Кесария</a:t>
            </a:r>
          </a:p>
        </p:txBody>
      </p:sp>
      <p:sp>
        <p:nvSpPr>
          <p:cNvPr id="6164" name="Oval 44"/>
          <p:cNvSpPr>
            <a:spLocks noChangeAspect="1" noChangeArrowheads="1"/>
          </p:cNvSpPr>
          <p:nvPr/>
        </p:nvSpPr>
        <p:spPr bwMode="auto">
          <a:xfrm>
            <a:off x="5541963" y="3184525"/>
            <a:ext cx="90487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165" name="Text Box 45"/>
          <p:cNvSpPr txBox="1">
            <a:spLocks noChangeArrowheads="1"/>
          </p:cNvSpPr>
          <p:nvPr/>
        </p:nvSpPr>
        <p:spPr bwMode="auto">
          <a:xfrm>
            <a:off x="4713288" y="2733675"/>
            <a:ext cx="2211387" cy="376238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Константинополь</a:t>
            </a:r>
          </a:p>
        </p:txBody>
      </p:sp>
      <p:sp>
        <p:nvSpPr>
          <p:cNvPr id="10286" name="Oval 46"/>
          <p:cNvSpPr>
            <a:spLocks noChangeAspect="1" noChangeArrowheads="1"/>
          </p:cNvSpPr>
          <p:nvPr/>
        </p:nvSpPr>
        <p:spPr bwMode="auto">
          <a:xfrm>
            <a:off x="7088188" y="4994275"/>
            <a:ext cx="90487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7235825" y="4565650"/>
            <a:ext cx="1022350" cy="376238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Дамаск</a:t>
            </a:r>
          </a:p>
        </p:txBody>
      </p:sp>
      <p:sp>
        <p:nvSpPr>
          <p:cNvPr id="10289" name="Oval 49"/>
          <p:cNvSpPr>
            <a:spLocks noChangeAspect="1" noChangeArrowheads="1"/>
          </p:cNvSpPr>
          <p:nvPr/>
        </p:nvSpPr>
        <p:spPr bwMode="auto">
          <a:xfrm>
            <a:off x="1528763" y="4491038"/>
            <a:ext cx="90487" cy="90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684213" y="4652963"/>
            <a:ext cx="922337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Тагаст</a:t>
            </a:r>
          </a:p>
        </p:txBody>
      </p:sp>
      <p:sp>
        <p:nvSpPr>
          <p:cNvPr id="10291" name="Oval 51"/>
          <p:cNvSpPr>
            <a:spLocks noChangeAspect="1" noChangeArrowheads="1"/>
          </p:cNvSpPr>
          <p:nvPr/>
        </p:nvSpPr>
        <p:spPr bwMode="auto">
          <a:xfrm>
            <a:off x="1601788" y="2060575"/>
            <a:ext cx="90487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1752600" y="1700213"/>
            <a:ext cx="901700" cy="376237"/>
          </a:xfrm>
          <a:prstGeom prst="rect">
            <a:avLst/>
          </a:prstGeom>
          <a:solidFill>
            <a:schemeClr val="bg1">
              <a:alpha val="749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Павия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 animBg="1"/>
      <p:bldP spid="10279" grpId="0" animBg="1"/>
      <p:bldP spid="10281" grpId="0" animBg="1"/>
      <p:bldP spid="10282" grpId="0" animBg="1"/>
      <p:bldP spid="10283" grpId="0" animBg="1"/>
      <p:bldP spid="10286" grpId="0" animBg="1"/>
      <p:bldP spid="10287" grpId="0" animBg="1"/>
      <p:bldP spid="10289" grpId="0" animBg="1"/>
      <p:bldP spid="10290" grpId="0" animBg="1"/>
      <p:bldP spid="10291" grpId="0" animBg="1"/>
      <p:bldP spid="1029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2000" y="1600199"/>
            <a:ext cx="2988000" cy="4788000"/>
          </a:xfrm>
        </p:spPr>
        <p:txBody>
          <a:bodyPr/>
          <a:lstStyle/>
          <a:p>
            <a:r>
              <a:rPr lang="ru-RU" sz="1600" b="1" dirty="0" smtClean="0">
                <a:solidFill>
                  <a:schemeClr val="accent3"/>
                </a:solidFill>
              </a:rPr>
              <a:t>Реально сущим может быть признано лишь то, что характеризуется </a:t>
            </a:r>
            <a:r>
              <a:rPr lang="ru-RU" sz="1600" b="1" dirty="0" smtClean="0">
                <a:solidFill>
                  <a:srgbClr val="00FFFF"/>
                </a:solidFill>
              </a:rPr>
              <a:t>субстанциальным единством</a:t>
            </a:r>
            <a:r>
              <a:rPr lang="ru-RU" sz="1600" b="1" dirty="0" smtClean="0">
                <a:solidFill>
                  <a:schemeClr val="bg1"/>
                </a:solidFill>
              </a:rPr>
              <a:t>, каковым обладают лишь конкретные единичные вещи, но никоим образом не их общие, </a:t>
            </a:r>
            <a:br>
              <a:rPr lang="ru-RU" sz="1600" b="1" dirty="0" smtClean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т. е. принадлежащие разным единичным вещам, свойства.</a:t>
            </a:r>
          </a:p>
          <a:p>
            <a:r>
              <a:rPr lang="ru-RU" sz="1600" b="1" dirty="0" smtClean="0">
                <a:solidFill>
                  <a:schemeClr val="accent3"/>
                </a:solidFill>
              </a:rPr>
              <a:t>Не может быть реально сущим то, что, подобно видам и родам, </a:t>
            </a:r>
            <a:r>
              <a:rPr lang="ru-RU" sz="1600" b="1" dirty="0" smtClean="0">
                <a:solidFill>
                  <a:srgbClr val="00FFFF"/>
                </a:solidFill>
              </a:rPr>
              <a:t>соединяет в себе несовместимые признаки</a:t>
            </a:r>
            <a:r>
              <a:rPr lang="ru-RU" sz="1600" b="1" dirty="0" smtClean="0">
                <a:solidFill>
                  <a:schemeClr val="bg1"/>
                </a:solidFill>
              </a:rPr>
              <a:t> единичных вещей.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Аргументация номиналистов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2" name="AutoShape 6"/>
          <p:cNvSpPr>
            <a:spLocks noChangeAspect="1" noChangeArrowheads="1"/>
          </p:cNvSpPr>
          <p:nvPr/>
        </p:nvSpPr>
        <p:spPr bwMode="auto">
          <a:xfrm>
            <a:off x="431800" y="21875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3783" name="AutoShape 7"/>
          <p:cNvSpPr>
            <a:spLocks noChangeArrowheads="1"/>
          </p:cNvSpPr>
          <p:nvPr/>
        </p:nvSpPr>
        <p:spPr bwMode="auto">
          <a:xfrm>
            <a:off x="179388" y="13668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ru-RU" b="1" dirty="0" smtClean="0">
                <a:solidFill>
                  <a:srgbClr val="0000FF"/>
                </a:solidFill>
              </a:rPr>
              <a:t>Единичные вещи не существуют,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во всяком случае, не возникают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 изоляции от других вещей того же вида.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03784" name="AutoShape 8"/>
          <p:cNvSpPr>
            <a:spLocks noChangeArrowheads="1"/>
          </p:cNvSpPr>
          <p:nvPr/>
        </p:nvSpPr>
        <p:spPr bwMode="auto">
          <a:xfrm>
            <a:off x="1006475" y="24463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 smtClean="0">
                <a:solidFill>
                  <a:srgbClr val="0000FF"/>
                </a:solidFill>
              </a:rPr>
              <a:t>Свойства, определяющие их принадлежность к тому или иному виду, они получают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именно благодаря этой принадлежности,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например – от других вещей того же вида.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39944" name="Rectangle 9"/>
          <p:cNvSpPr>
            <a:spLocks noGrp="1" noChangeArrowheads="1"/>
          </p:cNvSpPr>
          <p:nvPr>
            <p:ph type="title"/>
          </p:nvPr>
        </p:nvSpPr>
        <p:spPr>
          <a:xfrm>
            <a:off x="455613" y="274638"/>
            <a:ext cx="8231187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Онтологическая аргументация реалистов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 animBg="1"/>
      <p:bldP spid="203783" grpId="0" animBg="1"/>
      <p:bldP spid="20378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900000" y="1978025"/>
            <a:ext cx="5038725" cy="25200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2000" b="1" dirty="0" smtClean="0">
                <a:solidFill>
                  <a:srgbClr val="0000FF"/>
                </a:solidFill>
              </a:rPr>
              <a:t>Вид же и род определяют </a:t>
            </a:r>
            <a:br>
              <a:rPr lang="ru-RU" sz="2000" b="1" dirty="0" smtClean="0">
                <a:solidFill>
                  <a:srgbClr val="0000FF"/>
                </a:solidFill>
              </a:rPr>
            </a:br>
            <a:r>
              <a:rPr lang="ru-RU" sz="2000" b="1" dirty="0" smtClean="0">
                <a:solidFill>
                  <a:srgbClr val="FF0000"/>
                </a:solidFill>
              </a:rPr>
              <a:t>качество сущности: </a:t>
            </a:r>
            <a:br>
              <a:rPr lang="ru-RU" sz="2000" b="1" dirty="0" smtClean="0">
                <a:solidFill>
                  <a:srgbClr val="FF0000"/>
                </a:solidFill>
              </a:rPr>
            </a:br>
            <a:r>
              <a:rPr lang="ru-RU" sz="2000" b="1" dirty="0" smtClean="0">
                <a:solidFill>
                  <a:srgbClr val="0000FF"/>
                </a:solidFill>
              </a:rPr>
              <a:t>ведь они указывают, </a:t>
            </a:r>
            <a:br>
              <a:rPr lang="ru-RU" sz="2000" b="1" dirty="0" smtClean="0">
                <a:solidFill>
                  <a:srgbClr val="0000FF"/>
                </a:solidFill>
              </a:rPr>
            </a:br>
            <a:r>
              <a:rPr lang="ru-RU" sz="2000" b="1" dirty="0" smtClean="0">
                <a:solidFill>
                  <a:srgbClr val="0000FF"/>
                </a:solidFill>
              </a:rPr>
              <a:t>какова та или иная сущность</a:t>
            </a:r>
            <a:r>
              <a:rPr lang="ru-RU" sz="2000" b="1" baseline="0" dirty="0" smtClean="0">
                <a:solidFill>
                  <a:srgbClr val="0000FF"/>
                </a:solidFill>
              </a:rPr>
              <a:t>.</a:t>
            </a:r>
            <a:endParaRPr lang="ru-RU" sz="2000" b="1" baseline="0" dirty="0">
              <a:solidFill>
                <a:srgbClr val="0000FF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>
          <a:xfrm>
            <a:off x="455613" y="274638"/>
            <a:ext cx="8231187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Аргументация реалистов</a:t>
            </a:r>
          </a:p>
        </p:txBody>
      </p:sp>
      <p:pic>
        <p:nvPicPr>
          <p:cNvPr id="10" name="Picture 12" descr="Аристотель (Рафаэль - в полный рост - red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6000" y="1800000"/>
            <a:ext cx="1547348" cy="3780000"/>
          </a:xfrm>
          <a:prstGeom prst="rect">
            <a:avLst/>
          </a:prstGeom>
          <a:noFill/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00" y="5760000"/>
            <a:ext cx="15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</a:rPr>
              <a:t>Аристотель.</a:t>
            </a:r>
            <a:br>
              <a:rPr lang="ru-RU" sz="1800" b="1" dirty="0">
                <a:solidFill>
                  <a:schemeClr val="bg1"/>
                </a:solidFill>
              </a:rPr>
            </a:br>
            <a:r>
              <a:rPr lang="ru-RU" sz="1800" b="1" dirty="0" smtClean="0">
                <a:solidFill>
                  <a:schemeClr val="bg1"/>
                </a:solidFill>
              </a:rPr>
              <a:t>«Категории».</a:t>
            </a:r>
            <a:endParaRPr lang="ru-RU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AutoShape 3"/>
          <p:cNvSpPr>
            <a:spLocks noChangeAspect="1" noChangeArrowheads="1"/>
          </p:cNvSpPr>
          <p:nvPr/>
        </p:nvSpPr>
        <p:spPr bwMode="auto">
          <a:xfrm>
            <a:off x="2914650" y="54260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3780" name="AutoShape 4"/>
          <p:cNvSpPr>
            <a:spLocks noChangeAspect="1" noChangeArrowheads="1"/>
          </p:cNvSpPr>
          <p:nvPr/>
        </p:nvSpPr>
        <p:spPr bwMode="auto">
          <a:xfrm>
            <a:off x="2085975" y="43465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3781" name="AutoShape 5"/>
          <p:cNvSpPr>
            <a:spLocks noChangeAspect="1" noChangeArrowheads="1"/>
          </p:cNvSpPr>
          <p:nvPr/>
        </p:nvSpPr>
        <p:spPr bwMode="auto">
          <a:xfrm>
            <a:off x="1258888" y="3267075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3782" name="AutoShape 6"/>
          <p:cNvSpPr>
            <a:spLocks noChangeAspect="1" noChangeArrowheads="1"/>
          </p:cNvSpPr>
          <p:nvPr/>
        </p:nvSpPr>
        <p:spPr bwMode="auto">
          <a:xfrm>
            <a:off x="431800" y="21875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3783" name="AutoShape 7"/>
          <p:cNvSpPr>
            <a:spLocks noChangeArrowheads="1"/>
          </p:cNvSpPr>
          <p:nvPr/>
        </p:nvSpPr>
        <p:spPr bwMode="auto">
          <a:xfrm>
            <a:off x="179388" y="13668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ru-RU" b="1" dirty="0" smtClean="0">
                <a:solidFill>
                  <a:srgbClr val="0000FF"/>
                </a:solidFill>
              </a:rPr>
              <a:t>Единичные вещи не существуют,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во всяком случае, не возникают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 изоляции от других вещей того же вида.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03784" name="AutoShape 8"/>
          <p:cNvSpPr>
            <a:spLocks noChangeArrowheads="1"/>
          </p:cNvSpPr>
          <p:nvPr/>
        </p:nvSpPr>
        <p:spPr bwMode="auto">
          <a:xfrm>
            <a:off x="1006475" y="24463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 smtClean="0">
                <a:solidFill>
                  <a:srgbClr val="0000FF"/>
                </a:solidFill>
              </a:rPr>
              <a:t>Свойства, определяющие их принадлежность к тому или иному виду, они получают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именно благодаря этой принадлежности,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например – от других вещей того же вида.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39944" name="Rectangle 9"/>
          <p:cNvSpPr>
            <a:spLocks noGrp="1" noChangeArrowheads="1"/>
          </p:cNvSpPr>
          <p:nvPr>
            <p:ph type="title"/>
          </p:nvPr>
        </p:nvSpPr>
        <p:spPr>
          <a:xfrm>
            <a:off x="455613" y="274638"/>
            <a:ext cx="8231187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Аргументация реалистов</a:t>
            </a:r>
          </a:p>
        </p:txBody>
      </p:sp>
      <p:sp>
        <p:nvSpPr>
          <p:cNvPr id="203786" name="AutoShape 10"/>
          <p:cNvSpPr>
            <a:spLocks noChangeArrowheads="1"/>
          </p:cNvSpPr>
          <p:nvPr/>
        </p:nvSpPr>
        <p:spPr bwMode="auto">
          <a:xfrm>
            <a:off x="3489325" y="56848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 smtClean="0">
                <a:solidFill>
                  <a:srgbClr val="0000FF"/>
                </a:solidFill>
              </a:rPr>
              <a:t>При этом она должна быть также </a:t>
            </a:r>
            <a:r>
              <a:rPr lang="ru-RU" b="1" dirty="0" smtClean="0">
                <a:solidFill>
                  <a:srgbClr val="FF0000"/>
                </a:solidFill>
              </a:rPr>
              <a:t>реально сущим,</a:t>
            </a:r>
            <a:r>
              <a:rPr lang="ru-RU" b="1" dirty="0" smtClean="0">
                <a:solidFill>
                  <a:srgbClr val="0000FF"/>
                </a:solidFill>
              </a:rPr>
              <a:t> ибо ничто несуществующее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не может быть причиной существующего.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03787" name="AutoShape 11"/>
          <p:cNvSpPr>
            <a:spLocks noChangeArrowheads="1"/>
          </p:cNvSpPr>
          <p:nvPr/>
        </p:nvSpPr>
        <p:spPr bwMode="auto">
          <a:xfrm>
            <a:off x="1835150" y="35258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 smtClean="0">
                <a:solidFill>
                  <a:srgbClr val="FF0000"/>
                </a:solidFill>
              </a:rPr>
              <a:t>Общее онтологически предшествует единичному:</a:t>
            </a:r>
            <a:r>
              <a:rPr lang="ru-RU" b="1" dirty="0" smtClean="0">
                <a:solidFill>
                  <a:srgbClr val="0000FF"/>
                </a:solidFill>
              </a:rPr>
              <a:t> ни одна конечная вещь не есть причина своих свойств, тем более – свойств, общих для множества единичных вещей.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203788" name="AutoShape 12"/>
          <p:cNvSpPr>
            <a:spLocks noChangeArrowheads="1"/>
          </p:cNvSpPr>
          <p:nvPr/>
        </p:nvSpPr>
        <p:spPr bwMode="auto">
          <a:xfrm>
            <a:off x="2662238" y="46053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ru-RU" b="1" dirty="0" smtClean="0">
                <a:solidFill>
                  <a:srgbClr val="FF0000"/>
                </a:solidFill>
              </a:rPr>
              <a:t>Причина общих свойств единичных вещей сама должна быть чем-то общим.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nimBg="1"/>
      <p:bldP spid="203780" grpId="0" animBg="1"/>
      <p:bldP spid="203781" grpId="0" animBg="1"/>
      <p:bldP spid="203786" grpId="0" animBg="1"/>
      <p:bldP spid="203787" grpId="0" animBg="1"/>
      <p:bldP spid="2037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AutoShape 3"/>
          <p:cNvSpPr>
            <a:spLocks noChangeAspect="1" noChangeArrowheads="1"/>
          </p:cNvSpPr>
          <p:nvPr/>
        </p:nvSpPr>
        <p:spPr bwMode="auto">
          <a:xfrm>
            <a:off x="2914650" y="54260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3780" name="AutoShape 4"/>
          <p:cNvSpPr>
            <a:spLocks noChangeAspect="1" noChangeArrowheads="1"/>
          </p:cNvSpPr>
          <p:nvPr/>
        </p:nvSpPr>
        <p:spPr bwMode="auto">
          <a:xfrm>
            <a:off x="2085975" y="43465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3781" name="AutoShape 5"/>
          <p:cNvSpPr>
            <a:spLocks noChangeAspect="1" noChangeArrowheads="1"/>
          </p:cNvSpPr>
          <p:nvPr/>
        </p:nvSpPr>
        <p:spPr bwMode="auto">
          <a:xfrm>
            <a:off x="1258888" y="3267075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3782" name="AutoShape 6"/>
          <p:cNvSpPr>
            <a:spLocks noChangeAspect="1" noChangeArrowheads="1"/>
          </p:cNvSpPr>
          <p:nvPr/>
        </p:nvSpPr>
        <p:spPr bwMode="auto">
          <a:xfrm>
            <a:off x="431800" y="2187575"/>
            <a:ext cx="576263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3783" name="AutoShape 7"/>
          <p:cNvSpPr>
            <a:spLocks noChangeArrowheads="1"/>
          </p:cNvSpPr>
          <p:nvPr/>
        </p:nvSpPr>
        <p:spPr bwMode="auto">
          <a:xfrm>
            <a:off x="179388" y="13668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Положим, универсалии – это имена</a:t>
            </a:r>
            <a:r>
              <a:rPr lang="ru-RU" b="1" dirty="0" smtClean="0">
                <a:solidFill>
                  <a:srgbClr val="0000FF"/>
                </a:solidFill>
              </a:rPr>
              <a:t>.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Но </a:t>
            </a:r>
            <a:r>
              <a:rPr lang="ru-RU" b="1" dirty="0">
                <a:solidFill>
                  <a:srgbClr val="FF0000"/>
                </a:solidFill>
              </a:rPr>
              <a:t>имена чего?</a:t>
            </a:r>
          </a:p>
        </p:txBody>
      </p:sp>
      <p:sp>
        <p:nvSpPr>
          <p:cNvPr id="203784" name="AutoShape 8"/>
          <p:cNvSpPr>
            <a:spLocks noChangeArrowheads="1"/>
          </p:cNvSpPr>
          <p:nvPr/>
        </p:nvSpPr>
        <p:spPr bwMode="auto">
          <a:xfrm>
            <a:off x="1006475" y="24463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rIns="90000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Они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не могут быть именами </a:t>
            </a:r>
            <a:r>
              <a:rPr lang="ru-RU" b="1" dirty="0" smtClean="0">
                <a:solidFill>
                  <a:srgbClr val="FF0000"/>
                </a:solidFill>
              </a:rPr>
              <a:t>единичных 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вещей </a:t>
            </a:r>
            <a:r>
              <a:rPr lang="ru-RU" b="1" dirty="0" smtClean="0">
                <a:solidFill>
                  <a:srgbClr val="006600"/>
                </a:solidFill>
              </a:rPr>
              <a:t>(именами </a:t>
            </a:r>
            <a:r>
              <a:rPr lang="ru-RU" b="1" dirty="0">
                <a:solidFill>
                  <a:srgbClr val="006600"/>
                </a:solidFill>
              </a:rPr>
              <a:t>собственными),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 smtClean="0">
                <a:solidFill>
                  <a:srgbClr val="0000FF"/>
                </a:solidFill>
              </a:rPr>
              <a:t>потому </a:t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что тогда они не будут универсалиями</a:t>
            </a:r>
            <a:r>
              <a:rPr lang="ru-RU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9944" name="Rectangle 9"/>
          <p:cNvSpPr>
            <a:spLocks noGrp="1" noChangeArrowheads="1"/>
          </p:cNvSpPr>
          <p:nvPr>
            <p:ph type="title"/>
          </p:nvPr>
        </p:nvSpPr>
        <p:spPr>
          <a:xfrm>
            <a:off x="455613" y="274638"/>
            <a:ext cx="8231187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Гносеологическая аргументация реалистов</a:t>
            </a:r>
          </a:p>
        </p:txBody>
      </p:sp>
      <p:sp>
        <p:nvSpPr>
          <p:cNvPr id="203786" name="AutoShape 10"/>
          <p:cNvSpPr>
            <a:spLocks noChangeArrowheads="1"/>
          </p:cNvSpPr>
          <p:nvPr/>
        </p:nvSpPr>
        <p:spPr bwMode="auto">
          <a:xfrm>
            <a:off x="3489325" y="56848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rIns="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 smtClean="0">
                <a:solidFill>
                  <a:srgbClr val="0000FF"/>
                </a:solidFill>
              </a:rPr>
              <a:t>Между тем, </a:t>
            </a:r>
            <a:r>
              <a:rPr lang="ru-RU" b="1" dirty="0">
                <a:solidFill>
                  <a:srgbClr val="0000FF"/>
                </a:solidFill>
              </a:rPr>
              <a:t>всё наше знание, включая знание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единичных вещей, выражено </a:t>
            </a:r>
            <a:r>
              <a:rPr lang="ru-RU" b="1" dirty="0">
                <a:solidFill>
                  <a:srgbClr val="006600"/>
                </a:solidFill>
              </a:rPr>
              <a:t>именами</a:t>
            </a:r>
            <a:br>
              <a:rPr lang="ru-RU" b="1" dirty="0">
                <a:solidFill>
                  <a:srgbClr val="006600"/>
                </a:solidFill>
              </a:rPr>
            </a:br>
            <a:r>
              <a:rPr lang="ru-RU" b="1" dirty="0">
                <a:solidFill>
                  <a:srgbClr val="006600"/>
                </a:solidFill>
              </a:rPr>
              <a:t>нарицательными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(универсалиями), и если они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 имеют смысла, у нас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нет никакого знания.</a:t>
            </a:r>
          </a:p>
        </p:txBody>
      </p:sp>
      <p:sp>
        <p:nvSpPr>
          <p:cNvPr id="203787" name="AutoShape 11"/>
          <p:cNvSpPr>
            <a:spLocks noChangeArrowheads="1"/>
          </p:cNvSpPr>
          <p:nvPr/>
        </p:nvSpPr>
        <p:spPr bwMode="auto">
          <a:xfrm>
            <a:off x="1835150" y="35258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Следовательно, они должны быть именами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каких-то сущностей, отличных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от единичных вещей.</a:t>
            </a:r>
          </a:p>
        </p:txBody>
      </p:sp>
      <p:sp>
        <p:nvSpPr>
          <p:cNvPr id="203788" name="AutoShape 12"/>
          <p:cNvSpPr>
            <a:spLocks noChangeArrowheads="1"/>
          </p:cNvSpPr>
          <p:nvPr/>
        </p:nvSpPr>
        <p:spPr bwMode="auto">
          <a:xfrm>
            <a:off x="2662238" y="4605338"/>
            <a:ext cx="5470525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rIns="90000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Однако, если ничего, кроме единичных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0000FF"/>
                </a:solidFill>
              </a:rPr>
              <a:t>вещей, не </a:t>
            </a:r>
            <a:r>
              <a:rPr lang="ru-RU" b="1" dirty="0">
                <a:solidFill>
                  <a:srgbClr val="0000FF"/>
                </a:solidFill>
              </a:rPr>
              <a:t>существует, универсалии – это </a:t>
            </a:r>
            <a:r>
              <a:rPr lang="ru-RU" b="1" dirty="0" smtClean="0">
                <a:solidFill>
                  <a:srgbClr val="0000FF"/>
                </a:solidFill>
              </a:rPr>
              <a:t/>
            </a:r>
            <a:br>
              <a:rPr lang="ru-RU" b="1" dirty="0" smtClean="0">
                <a:solidFill>
                  <a:srgbClr val="0000FF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имена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несуществующих </a:t>
            </a:r>
            <a:r>
              <a:rPr lang="ru-RU" b="1" dirty="0">
                <a:solidFill>
                  <a:srgbClr val="FF0000"/>
                </a:solidFill>
              </a:rPr>
              <a:t>сущностей,</a:t>
            </a:r>
            <a:r>
              <a:rPr lang="ru-RU" b="1" dirty="0">
                <a:solidFill>
                  <a:srgbClr val="0000FF"/>
                </a:solidFill>
              </a:rPr>
              <a:t> </a:t>
            </a:r>
            <a:r>
              <a:rPr lang="ru-RU" b="1" dirty="0" smtClean="0">
                <a:solidFill>
                  <a:srgbClr val="0000FF"/>
                </a:solidFill>
              </a:rPr>
              <a:t>т. е</a:t>
            </a:r>
            <a:r>
              <a:rPr lang="ru-RU" b="1" dirty="0">
                <a:solidFill>
                  <a:srgbClr val="0000FF"/>
                </a:solidFill>
              </a:rPr>
              <a:t>. </a:t>
            </a:r>
            <a:r>
              <a:rPr lang="ru-RU" b="1" dirty="0" smtClean="0">
                <a:solidFill>
                  <a:srgbClr val="0000FF"/>
                </a:solidFill>
              </a:rPr>
              <a:t>слова, не </a:t>
            </a:r>
            <a:r>
              <a:rPr lang="ru-RU" b="1" dirty="0">
                <a:solidFill>
                  <a:srgbClr val="0000FF"/>
                </a:solidFill>
              </a:rPr>
              <a:t>имеющие ни значения, ни смысла.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nimBg="1"/>
      <p:bldP spid="203780" grpId="0" animBg="1"/>
      <p:bldP spid="203781" grpId="0" animBg="1"/>
      <p:bldP spid="203782" grpId="0" animBg="1"/>
      <p:bldP spid="203783" grpId="0" animBg="1"/>
      <p:bldP spid="203784" grpId="0" animBg="1"/>
      <p:bldP spid="203786" grpId="0" animBg="1"/>
      <p:bldP spid="203787" grpId="0" animBg="1"/>
      <p:bldP spid="20378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2000" y="1600199"/>
            <a:ext cx="2988000" cy="4788000"/>
          </a:xfrm>
        </p:spPr>
        <p:txBody>
          <a:bodyPr/>
          <a:lstStyle/>
          <a:p>
            <a:r>
              <a:rPr lang="ru-RU" sz="1600" b="1" dirty="0" smtClean="0">
                <a:solidFill>
                  <a:schemeClr val="accent3"/>
                </a:solidFill>
              </a:rPr>
              <a:t>Реально сущим может быть признано лишь то, что характеризуется </a:t>
            </a:r>
            <a:r>
              <a:rPr lang="ru-RU" sz="1600" b="1" dirty="0" smtClean="0">
                <a:solidFill>
                  <a:srgbClr val="00FFFF"/>
                </a:solidFill>
              </a:rPr>
              <a:t>субстанциальным единством</a:t>
            </a:r>
            <a:r>
              <a:rPr lang="ru-RU" sz="1600" b="1" dirty="0" smtClean="0">
                <a:solidFill>
                  <a:schemeClr val="bg1"/>
                </a:solidFill>
              </a:rPr>
              <a:t>, каковым обладают лишь конкретные единичные вещи, но никоим образом не их общие, </a:t>
            </a:r>
            <a:br>
              <a:rPr lang="ru-RU" sz="1600" b="1" dirty="0" smtClean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т. е. принадлежащие разным единичным вещам, свойства.</a:t>
            </a:r>
          </a:p>
          <a:p>
            <a:r>
              <a:rPr lang="ru-RU" sz="1600" b="1" dirty="0" smtClean="0">
                <a:solidFill>
                  <a:schemeClr val="accent3"/>
                </a:solidFill>
              </a:rPr>
              <a:t>Не может быть реально сущим то, что, подобно видам и родам, </a:t>
            </a:r>
            <a:r>
              <a:rPr lang="ru-RU" sz="1600" b="1" dirty="0" smtClean="0">
                <a:solidFill>
                  <a:srgbClr val="00FFFF"/>
                </a:solidFill>
              </a:rPr>
              <a:t>соединяет в себе несовместимые признаки</a:t>
            </a:r>
            <a:r>
              <a:rPr lang="ru-RU" sz="1600" b="1" dirty="0" smtClean="0">
                <a:solidFill>
                  <a:schemeClr val="bg1"/>
                </a:solidFill>
              </a:rPr>
              <a:t> единичных вещей.</a:t>
            </a:r>
          </a:p>
        </p:txBody>
      </p:sp>
      <p:sp>
        <p:nvSpPr>
          <p:cNvPr id="6" name="Содержимое 2"/>
          <p:cNvSpPr txBox="1">
            <a:spLocks/>
          </p:cNvSpPr>
          <p:nvPr/>
        </p:nvSpPr>
        <p:spPr bwMode="auto">
          <a:xfrm>
            <a:off x="3060000" y="1601999"/>
            <a:ext cx="3132000" cy="47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ru-RU" sz="1600" b="1" dirty="0" smtClean="0">
                <a:solidFill>
                  <a:srgbClr val="00FFFF"/>
                </a:solidFill>
              </a:rPr>
              <a:t>Общее </a:t>
            </a:r>
            <a:r>
              <a:rPr lang="ru-RU" sz="1600" b="1" dirty="0" smtClean="0">
                <a:solidFill>
                  <a:srgbClr val="00FFFF"/>
                </a:solidFill>
              </a:rPr>
              <a:t>предшествует </a:t>
            </a:r>
            <a:r>
              <a:rPr lang="ru-RU" sz="1600" b="1" dirty="0" smtClean="0">
                <a:solidFill>
                  <a:srgbClr val="00FFFF"/>
                </a:solidFill>
              </a:rPr>
              <a:t>единичному: </a:t>
            </a:r>
            <a:r>
              <a:rPr lang="ru-RU" sz="1600" b="1" dirty="0" smtClean="0">
                <a:solidFill>
                  <a:schemeClr val="accent3"/>
                </a:solidFill>
              </a:rPr>
              <a:t>ни одна конечная вещь не есть причина своих свойств, тем более </a:t>
            </a:r>
            <a:r>
              <a:rPr lang="ru-RU" sz="1600" b="1" dirty="0" smtClean="0">
                <a:solidFill>
                  <a:schemeClr val="bg1"/>
                </a:solidFill>
              </a:rPr>
              <a:t>общих</a:t>
            </a:r>
            <a:r>
              <a:rPr lang="ru-RU" sz="1600" b="1" dirty="0" smtClean="0">
                <a:solidFill>
                  <a:schemeClr val="accent3"/>
                </a:solidFill>
              </a:rPr>
              <a:t> для множества единичных вещей – </a:t>
            </a:r>
            <a:r>
              <a:rPr lang="ru-RU" sz="1600" b="1" dirty="0" smtClean="0">
                <a:solidFill>
                  <a:srgbClr val="00FFFF"/>
                </a:solidFill>
              </a:rPr>
              <a:t>причина общих свойств </a:t>
            </a:r>
            <a:r>
              <a:rPr lang="ru-RU" sz="1600" b="1" dirty="0" smtClean="0">
                <a:solidFill>
                  <a:srgbClr val="00FFFF"/>
                </a:solidFill>
              </a:rPr>
              <a:t>реально существующих вещей сама </a:t>
            </a:r>
            <a:r>
              <a:rPr lang="ru-RU" sz="1600" b="1" dirty="0" smtClean="0">
                <a:solidFill>
                  <a:srgbClr val="00FFFF"/>
                </a:solidFill>
              </a:rPr>
              <a:t>должна быть чем-то </a:t>
            </a:r>
            <a:r>
              <a:rPr lang="ru-RU" sz="1600" b="1" dirty="0" smtClean="0">
                <a:solidFill>
                  <a:srgbClr val="00FFFF"/>
                </a:solidFill>
              </a:rPr>
              <a:t>общим и реальным.</a:t>
            </a:r>
            <a:endParaRPr lang="ru-RU" sz="1600" b="1" dirty="0" smtClean="0">
              <a:solidFill>
                <a:srgbClr val="00FFFF"/>
              </a:solidFill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ru-RU" sz="1600" b="1" dirty="0" smtClean="0">
                <a:solidFill>
                  <a:schemeClr val="accent3"/>
                </a:solidFill>
              </a:rPr>
              <a:t>Отрицание </a:t>
            </a:r>
            <a:r>
              <a:rPr lang="ru-RU" sz="1600" b="1" dirty="0" smtClean="0">
                <a:solidFill>
                  <a:schemeClr val="accent3"/>
                </a:solidFill>
              </a:rPr>
              <a:t>объективного существования </a:t>
            </a:r>
            <a:r>
              <a:rPr lang="ru-RU" sz="1600" b="1" dirty="0" smtClean="0">
                <a:solidFill>
                  <a:schemeClr val="accent3"/>
                </a:solidFill>
              </a:rPr>
              <a:t>универсалий </a:t>
            </a:r>
            <a:r>
              <a:rPr lang="ru-RU" sz="1600" b="1" dirty="0" smtClean="0">
                <a:solidFill>
                  <a:srgbClr val="00FFFF"/>
                </a:solidFill>
              </a:rPr>
              <a:t>лишает объективного смысла все наши понятия,</a:t>
            </a:r>
            <a:r>
              <a:rPr lang="ru-RU" sz="1600" b="1" dirty="0" smtClean="0">
                <a:solidFill>
                  <a:schemeClr val="accent3"/>
                </a:solidFill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</a:rPr>
              <a:t/>
            </a:r>
            <a:br>
              <a:rPr lang="en-US" sz="1600" b="1" dirty="0" smtClean="0">
                <a:solidFill>
                  <a:schemeClr val="accent3"/>
                </a:solidFill>
              </a:rPr>
            </a:br>
            <a:r>
              <a:rPr lang="ru-RU" sz="1600" b="1" dirty="0" smtClean="0">
                <a:solidFill>
                  <a:schemeClr val="accent3"/>
                </a:solidFill>
              </a:rPr>
              <a:t>а вместе с ними – и </a:t>
            </a:r>
            <a:r>
              <a:rPr lang="ru-RU" sz="1600" b="1" dirty="0" smtClean="0">
                <a:solidFill>
                  <a:srgbClr val="00FFFF"/>
                </a:solidFill>
              </a:rPr>
              <a:t>выраженное в этих понятиях знание.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Аргументация реалистов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200" y="200025"/>
            <a:ext cx="8589600" cy="928688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Концептуализм в поисках «золотой середины»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80000" y="1512000"/>
            <a:ext cx="2806700" cy="36000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sz="2000" b="1" dirty="0" smtClean="0">
                <a:solidFill>
                  <a:srgbClr val="FFFF00"/>
                </a:solidFill>
              </a:rPr>
              <a:t>Номинализм 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(</a:t>
            </a:r>
            <a:r>
              <a:rPr lang="ru-RU" b="1" i="1" dirty="0" smtClean="0">
                <a:solidFill>
                  <a:schemeClr val="bg1"/>
                </a:solidFill>
              </a:rPr>
              <a:t>лат</a:t>
            </a:r>
            <a:r>
              <a:rPr lang="ru-RU" b="1" dirty="0" smtClean="0">
                <a:solidFill>
                  <a:schemeClr val="bg1"/>
                </a:solidFill>
              </a:rPr>
              <a:t>. </a:t>
            </a:r>
            <a:r>
              <a:rPr lang="la-Latn" b="1" dirty="0" smtClean="0">
                <a:solidFill>
                  <a:srgbClr val="00FF00"/>
                </a:solidFill>
              </a:rPr>
              <a:t>nomen</a:t>
            </a:r>
            <a:r>
              <a:rPr lang="ru-RU" b="1" dirty="0" smtClean="0">
                <a:solidFill>
                  <a:srgbClr val="00FF00"/>
                </a:solidFill>
              </a:rPr>
              <a:t>, </a:t>
            </a:r>
            <a:r>
              <a:rPr lang="ru-RU" b="1" dirty="0" smtClean="0">
                <a:solidFill>
                  <a:schemeClr val="bg1"/>
                </a:solidFill>
              </a:rPr>
              <a:t>имя) –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философское учение,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утверждающее, что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реальны лишь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единичные вещи,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а универсалии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сами по себе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(вне мышления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и речи)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не существуют.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144000" y="5400000"/>
            <a:ext cx="2879725" cy="12588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la-Latn" sz="1600" b="1" dirty="0" smtClean="0">
                <a:solidFill>
                  <a:srgbClr val="0000FF"/>
                </a:solidFill>
              </a:rPr>
              <a:t>Universalia sunt nomina. </a:t>
            </a:r>
            <a:br>
              <a:rPr lang="la-Latn" sz="1600" b="1" dirty="0" smtClean="0">
                <a:solidFill>
                  <a:srgbClr val="0000FF"/>
                </a:solidFill>
              </a:rPr>
            </a:br>
            <a:r>
              <a:rPr lang="ru-RU" sz="1600" b="1" dirty="0" smtClean="0">
                <a:solidFill>
                  <a:srgbClr val="006600"/>
                </a:solidFill>
              </a:rPr>
              <a:t>Универсалии – </a:t>
            </a:r>
            <a:r>
              <a:rPr lang="ru-RU" sz="1600" b="1" dirty="0">
                <a:solidFill>
                  <a:srgbClr val="006600"/>
                </a:solidFill>
              </a:rPr>
              <a:t/>
            </a:r>
            <a:br>
              <a:rPr lang="ru-RU" sz="1600" b="1" dirty="0">
                <a:solidFill>
                  <a:srgbClr val="006600"/>
                </a:solidFill>
              </a:rPr>
            </a:br>
            <a:r>
              <a:rPr lang="ru-RU" sz="1600" b="1" dirty="0">
                <a:solidFill>
                  <a:srgbClr val="006600"/>
                </a:solidFill>
              </a:rPr>
              <a:t>это имена (слова).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156000" y="1512000"/>
            <a:ext cx="2806700" cy="36000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sz="2000" b="1" dirty="0" smtClean="0">
                <a:solidFill>
                  <a:srgbClr val="FFFF00"/>
                </a:solidFill>
              </a:rPr>
              <a:t>Реализм 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(</a:t>
            </a:r>
            <a:r>
              <a:rPr lang="ru-RU" b="1" i="1" dirty="0" smtClean="0">
                <a:solidFill>
                  <a:schemeClr val="bg1"/>
                </a:solidFill>
              </a:rPr>
              <a:t>лат</a:t>
            </a:r>
            <a:r>
              <a:rPr lang="ru-RU" b="1" dirty="0" smtClean="0">
                <a:solidFill>
                  <a:schemeClr val="bg1"/>
                </a:solidFill>
              </a:rPr>
              <a:t>. </a:t>
            </a:r>
            <a:r>
              <a:rPr lang="la-Latn" b="1" dirty="0" smtClean="0">
                <a:solidFill>
                  <a:srgbClr val="00FF00"/>
                </a:solidFill>
              </a:rPr>
              <a:t>realis</a:t>
            </a:r>
            <a:r>
              <a:rPr lang="ru-RU" b="1" dirty="0" smtClean="0">
                <a:solidFill>
                  <a:srgbClr val="00FF00"/>
                </a:solidFill>
              </a:rPr>
              <a:t>,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действительный) –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философское учение,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утверждающее, что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универсалии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существуют реально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и независимо 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от сознания.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120000" y="5400000"/>
            <a:ext cx="2879725" cy="12588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la-Latn" sz="1600" b="1" dirty="0" smtClean="0">
                <a:solidFill>
                  <a:srgbClr val="0000FF"/>
                </a:solidFill>
              </a:rPr>
              <a:t>Universalia sunt realia. </a:t>
            </a:r>
            <a:br>
              <a:rPr lang="la-Latn" sz="1600" b="1" dirty="0" smtClean="0">
                <a:solidFill>
                  <a:srgbClr val="0000FF"/>
                </a:solidFill>
              </a:rPr>
            </a:br>
            <a:r>
              <a:rPr lang="ru-RU" sz="1600" b="1" dirty="0" smtClean="0">
                <a:solidFill>
                  <a:srgbClr val="006600"/>
                </a:solidFill>
              </a:rPr>
              <a:t>Универсалии </a:t>
            </a:r>
            <a:r>
              <a:rPr lang="ru-RU" sz="1600" b="1" dirty="0">
                <a:solidFill>
                  <a:srgbClr val="006600"/>
                </a:solidFill>
              </a:rPr>
              <a:t>– </a:t>
            </a:r>
            <a:br>
              <a:rPr lang="ru-RU" sz="1600" b="1" dirty="0">
                <a:solidFill>
                  <a:srgbClr val="006600"/>
                </a:solidFill>
              </a:rPr>
            </a:br>
            <a:r>
              <a:rPr lang="ru-RU" sz="1600" b="1" dirty="0">
                <a:solidFill>
                  <a:srgbClr val="006600"/>
                </a:solidFill>
              </a:rPr>
              <a:t>реальные сущности.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3168000" y="1512000"/>
            <a:ext cx="2806700" cy="36000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FFFF00"/>
                </a:solidFill>
              </a:rPr>
              <a:t>Концептуализм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(</a:t>
            </a:r>
            <a:r>
              <a:rPr lang="ru-RU" b="1" i="1" dirty="0">
                <a:solidFill>
                  <a:schemeClr val="bg1"/>
                </a:solidFill>
              </a:rPr>
              <a:t>лат</a:t>
            </a:r>
            <a:r>
              <a:rPr lang="ru-RU" b="1" dirty="0">
                <a:solidFill>
                  <a:schemeClr val="bg1"/>
                </a:solidFill>
              </a:rPr>
              <a:t>. </a:t>
            </a:r>
            <a:r>
              <a:rPr lang="la-Latn" b="1" dirty="0" smtClean="0">
                <a:solidFill>
                  <a:srgbClr val="00FF00"/>
                </a:solidFill>
              </a:rPr>
              <a:t>conceptus</a:t>
            </a:r>
            <a:r>
              <a:rPr lang="ru-RU" b="1" dirty="0" smtClean="0">
                <a:solidFill>
                  <a:srgbClr val="00FF00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понятие) </a:t>
            </a:r>
            <a:r>
              <a:rPr lang="ru-RU" b="1" dirty="0" smtClean="0">
                <a:solidFill>
                  <a:schemeClr val="bg1"/>
                </a:solidFill>
              </a:rPr>
              <a:t>–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философское учение</a:t>
            </a:r>
            <a:r>
              <a:rPr lang="ru-RU" b="1" dirty="0" smtClean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которое</a:t>
            </a:r>
            <a:r>
              <a:rPr lang="ru-RU" b="1" dirty="0" smtClean="0">
                <a:solidFill>
                  <a:schemeClr val="bg1"/>
                </a:solidFill>
              </a:rPr>
              <a:t>, не наделяя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общие понятия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самостоятельным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онтологическим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статусом, утверждает, что они обозначают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реальные сходные (</a:t>
            </a:r>
            <a:r>
              <a:rPr lang="ru-RU" b="1" dirty="0">
                <a:solidFill>
                  <a:schemeClr val="bg1"/>
                </a:solidFill>
              </a:rPr>
              <a:t>общие</a:t>
            </a:r>
            <a:r>
              <a:rPr lang="ru-RU" b="1" dirty="0" smtClean="0">
                <a:solidFill>
                  <a:schemeClr val="bg1"/>
                </a:solidFill>
              </a:rPr>
              <a:t>) признаки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единичных вещей.</a:t>
            </a:r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auto">
          <a:xfrm>
            <a:off x="3130550" y="5400000"/>
            <a:ext cx="2879725" cy="12588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rIns="0" anchor="ctr"/>
          <a:lstStyle/>
          <a:p>
            <a:r>
              <a:rPr lang="la-Latn" sz="1600" b="1" dirty="0" smtClean="0">
                <a:solidFill>
                  <a:srgbClr val="0000FF"/>
                </a:solidFill>
              </a:rPr>
              <a:t>Universalia sunt concepta. </a:t>
            </a:r>
            <a:br>
              <a:rPr lang="la-Latn" sz="1600" b="1" dirty="0" smtClean="0">
                <a:solidFill>
                  <a:srgbClr val="0000FF"/>
                </a:solidFill>
              </a:rPr>
            </a:br>
            <a:r>
              <a:rPr lang="ru-RU" sz="1600" b="1" dirty="0" smtClean="0">
                <a:solidFill>
                  <a:srgbClr val="006600"/>
                </a:solidFill>
              </a:rPr>
              <a:t>Универсалии </a:t>
            </a:r>
            <a:r>
              <a:rPr lang="ru-RU" sz="1600" b="1" dirty="0">
                <a:solidFill>
                  <a:srgbClr val="006600"/>
                </a:solidFill>
              </a:rPr>
              <a:t>– </a:t>
            </a:r>
            <a:br>
              <a:rPr lang="ru-RU" sz="1600" b="1" dirty="0">
                <a:solidFill>
                  <a:srgbClr val="006600"/>
                </a:solidFill>
              </a:rPr>
            </a:br>
            <a:r>
              <a:rPr lang="ru-RU" sz="1600" b="1" dirty="0">
                <a:solidFill>
                  <a:srgbClr val="006600"/>
                </a:solidFill>
              </a:rPr>
              <a:t>это понятия.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7" grpId="0" animBg="1"/>
      <p:bldP spid="19968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AutoShape 2"/>
          <p:cNvSpPr>
            <a:spLocks noChangeArrowheads="1"/>
          </p:cNvSpPr>
          <p:nvPr/>
        </p:nvSpPr>
        <p:spPr bwMode="auto">
          <a:xfrm>
            <a:off x="2122488" y="5002213"/>
            <a:ext cx="647700" cy="1223962"/>
          </a:xfrm>
          <a:prstGeom prst="curvedRightArrow">
            <a:avLst>
              <a:gd name="adj1" fmla="val 37794"/>
              <a:gd name="adj2" fmla="val 7558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5827" name="AutoShape 3"/>
          <p:cNvSpPr>
            <a:spLocks noChangeArrowheads="1"/>
          </p:cNvSpPr>
          <p:nvPr/>
        </p:nvSpPr>
        <p:spPr bwMode="auto">
          <a:xfrm>
            <a:off x="1295400" y="3706813"/>
            <a:ext cx="647700" cy="1223962"/>
          </a:xfrm>
          <a:prstGeom prst="curvedRightArrow">
            <a:avLst>
              <a:gd name="adj1" fmla="val 37794"/>
              <a:gd name="adj2" fmla="val 7558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5828" name="AutoShape 4"/>
          <p:cNvSpPr>
            <a:spLocks noChangeArrowheads="1"/>
          </p:cNvSpPr>
          <p:nvPr/>
        </p:nvSpPr>
        <p:spPr bwMode="auto">
          <a:xfrm>
            <a:off x="466725" y="2409825"/>
            <a:ext cx="647700" cy="1223963"/>
          </a:xfrm>
          <a:prstGeom prst="curvedRightArrow">
            <a:avLst>
              <a:gd name="adj1" fmla="val 37794"/>
              <a:gd name="adj2" fmla="val 7558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5829" name="AutoShape 5"/>
          <p:cNvSpPr>
            <a:spLocks noChangeArrowheads="1"/>
          </p:cNvSpPr>
          <p:nvPr/>
        </p:nvSpPr>
        <p:spPr bwMode="auto">
          <a:xfrm>
            <a:off x="287338" y="1511300"/>
            <a:ext cx="6118225" cy="1150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Не обязательно рассматривать всякий </a:t>
            </a:r>
            <a:r>
              <a:rPr lang="ru-RU" b="1" dirty="0" smtClean="0">
                <a:solidFill>
                  <a:srgbClr val="0000FF"/>
                </a:solidFill>
              </a:rPr>
              <a:t>раз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как ложное и бесплодное такое понятие, которое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происходя от некоего подлежащего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мыслит его не так, как оно само есть.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05830" name="AutoShape 6"/>
          <p:cNvSpPr>
            <a:spLocks noChangeArrowheads="1"/>
          </p:cNvSpPr>
          <p:nvPr/>
        </p:nvSpPr>
        <p:spPr bwMode="auto">
          <a:xfrm>
            <a:off x="1114425" y="2806700"/>
            <a:ext cx="6118225" cy="1150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Когда мы занимаемся делением </a:t>
            </a:r>
            <a:r>
              <a:rPr lang="ru-RU" b="1" dirty="0" smtClean="0">
                <a:solidFill>
                  <a:srgbClr val="0000FF"/>
                </a:solidFill>
              </a:rPr>
              <a:t>или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абстрагированием, мы тоже мыслим не то, </a:t>
            </a:r>
            <a:r>
              <a:rPr lang="ru-RU" b="1" dirty="0" smtClean="0">
                <a:solidFill>
                  <a:srgbClr val="0000FF"/>
                </a:solidFill>
              </a:rPr>
              <a:t>что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есть на самом деле; но при этом само </a:t>
            </a:r>
            <a:r>
              <a:rPr lang="ru-RU" b="1" dirty="0" smtClean="0">
                <a:solidFill>
                  <a:srgbClr val="FF0000"/>
                </a:solidFill>
              </a:rPr>
              <a:t>мышление 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ни </a:t>
            </a:r>
            <a:r>
              <a:rPr lang="ru-RU" b="1" dirty="0">
                <a:solidFill>
                  <a:srgbClr val="FF0000"/>
                </a:solidFill>
              </a:rPr>
              <a:t>в коей мере не является ложным.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05831" name="AutoShape 7"/>
          <p:cNvSpPr>
            <a:spLocks noChangeArrowheads="1"/>
          </p:cNvSpPr>
          <p:nvPr/>
        </p:nvSpPr>
        <p:spPr bwMode="auto">
          <a:xfrm>
            <a:off x="1943100" y="4102100"/>
            <a:ext cx="6118225" cy="1150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Дело в том, что существует много вещей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которые </a:t>
            </a:r>
            <a:r>
              <a:rPr lang="ru-RU" b="1" dirty="0">
                <a:solidFill>
                  <a:srgbClr val="FF0000"/>
                </a:solidFill>
              </a:rPr>
              <a:t>имеют бытие в других;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от этих </a:t>
            </a:r>
            <a:r>
              <a:rPr lang="ru-RU" b="1" dirty="0" smtClean="0">
                <a:solidFill>
                  <a:srgbClr val="0000FF"/>
                </a:solidFill>
              </a:rPr>
              <a:t>других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они либо вообще не могут быть отделены</a:t>
            </a:r>
            <a:r>
              <a:rPr lang="ru-RU" b="1" dirty="0" smtClean="0">
                <a:solidFill>
                  <a:srgbClr val="0000FF"/>
                </a:solidFill>
              </a:rPr>
              <a:t>,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либо, раз отделённые, никоим </a:t>
            </a:r>
            <a:r>
              <a:rPr lang="ru-RU" b="1" dirty="0" smtClean="0">
                <a:solidFill>
                  <a:srgbClr val="0000FF"/>
                </a:solidFill>
              </a:rPr>
              <a:t>образом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 продолжают своего существования.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205832" name="AutoShape 8"/>
          <p:cNvSpPr>
            <a:spLocks noChangeArrowheads="1"/>
          </p:cNvSpPr>
          <p:nvPr/>
        </p:nvSpPr>
        <p:spPr bwMode="auto">
          <a:xfrm>
            <a:off x="2770188" y="5397500"/>
            <a:ext cx="6118225" cy="1150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rgbClr val="0000FF"/>
                </a:solidFill>
              </a:rPr>
              <a:t>Предметы такого рода существуют в </a:t>
            </a:r>
            <a:r>
              <a:rPr lang="ru-RU" b="1" dirty="0" smtClean="0">
                <a:solidFill>
                  <a:srgbClr val="0000FF"/>
                </a:solidFill>
              </a:rPr>
              <a:t>телесных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 чувственно воспринимаемых вещах</a:t>
            </a:r>
            <a:r>
              <a:rPr lang="ru-RU" b="1" dirty="0" smtClean="0">
                <a:solidFill>
                  <a:srgbClr val="0000FF"/>
                </a:solidFill>
              </a:rPr>
              <a:t>. </a:t>
            </a:r>
            <a:r>
              <a:rPr lang="ru-RU" b="1" dirty="0">
                <a:solidFill>
                  <a:srgbClr val="0033CC"/>
                </a:solidFill>
              </a:rPr>
              <a:t/>
            </a:r>
            <a:br>
              <a:rPr lang="ru-RU" b="1" dirty="0">
                <a:solidFill>
                  <a:srgbClr val="0033CC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Но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постигаются они отдельно от чувственного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 только так может быть понята их </a:t>
            </a:r>
            <a:r>
              <a:rPr lang="ru-RU" b="1" dirty="0" smtClean="0">
                <a:solidFill>
                  <a:srgbClr val="0000FF"/>
                </a:solidFill>
              </a:rPr>
              <a:t>природа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и уловлены их свойства.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Аргументация концептуалистов</a:t>
            </a:r>
          </a:p>
        </p:txBody>
      </p:sp>
      <p:pic>
        <p:nvPicPr>
          <p:cNvPr id="205834" name="Picture 10" descr="Рафаэль, Боэций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4786313"/>
            <a:ext cx="1076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7092950" y="1511300"/>
            <a:ext cx="1871218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chemeClr val="bg1"/>
                </a:solidFill>
              </a:rPr>
              <a:t>Боэций.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«Комментарий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 </a:t>
            </a:r>
            <a:r>
              <a:rPr lang="en-US" b="1" dirty="0" smtClean="0">
                <a:solidFill>
                  <a:schemeClr val="bg1"/>
                </a:solidFill>
              </a:rPr>
              <a:t>“</a:t>
            </a:r>
            <a:r>
              <a:rPr lang="ru-RU" b="1" dirty="0" smtClean="0">
                <a:solidFill>
                  <a:schemeClr val="bg1"/>
                </a:solidFill>
              </a:rPr>
              <a:t>Введению</a:t>
            </a:r>
            <a:r>
              <a:rPr lang="en-US" b="1" dirty="0" smtClean="0">
                <a:solidFill>
                  <a:schemeClr val="bg1"/>
                </a:solidFill>
              </a:rPr>
              <a:t>”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Порфирия».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/>
      <p:bldP spid="205827" grpId="0" animBg="1"/>
      <p:bldP spid="205828" grpId="0" animBg="1"/>
      <p:bldP spid="205829" grpId="0" animBg="1"/>
      <p:bldP spid="205830" grpId="0" animBg="1"/>
      <p:bldP spid="205831" grpId="0" animBg="1"/>
      <p:bldP spid="205832" grpId="0" animBg="1"/>
      <p:bldP spid="20583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Аргументация концептуалистов</a:t>
            </a:r>
          </a:p>
        </p:txBody>
      </p:sp>
      <p:sp>
        <p:nvSpPr>
          <p:cNvPr id="209925" name="AutoShape 5"/>
          <p:cNvSpPr>
            <a:spLocks noChangeAspect="1" noChangeArrowheads="1"/>
          </p:cNvSpPr>
          <p:nvPr/>
        </p:nvSpPr>
        <p:spPr bwMode="auto">
          <a:xfrm>
            <a:off x="3670300" y="2878138"/>
            <a:ext cx="1820863" cy="18208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79388" y="1798638"/>
            <a:ext cx="3312000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b="1" dirty="0">
                <a:solidFill>
                  <a:schemeClr val="bg1"/>
                </a:solidFill>
              </a:rPr>
              <a:t>Линия в теле есть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нечто; и тем, что она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есть, обязана телу,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то есть получает своё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бытие благодаря телу,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в чём нетрудно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убедиться – ведь если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она отделена от тела,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она больше не существует.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9927" name="Line 7"/>
          <p:cNvSpPr>
            <a:spLocks noChangeShapeType="1"/>
          </p:cNvSpPr>
          <p:nvPr/>
        </p:nvSpPr>
        <p:spPr bwMode="auto">
          <a:xfrm>
            <a:off x="3670300" y="3335338"/>
            <a:ext cx="1366838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5652000" y="1798638"/>
            <a:ext cx="3312000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ru-RU" b="1" dirty="0">
                <a:solidFill>
                  <a:schemeClr val="bg1"/>
                </a:solidFill>
              </a:rPr>
              <a:t>Но</a:t>
            </a:r>
            <a:r>
              <a:rPr lang="en-US" b="1" dirty="0">
                <a:solidFill>
                  <a:schemeClr val="bg1"/>
                </a:solidFill>
              </a:rPr>
              <a:t>] </a:t>
            </a:r>
            <a:r>
              <a:rPr lang="ru-RU" b="1" dirty="0">
                <a:solidFill>
                  <a:schemeClr val="bg1"/>
                </a:solidFill>
              </a:rPr>
              <a:t>никто не назовёт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наше представление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о линии ложным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только оттого, что мы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в уме представляем её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существующей как бы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помимо тела, в то время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как помимо тела она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существовать не может.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3015" name="Picture 11" descr="Рафаэль, Боэций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4786313"/>
            <a:ext cx="1076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6837363" y="5145088"/>
            <a:ext cx="1871218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chemeClr val="bg1"/>
                </a:solidFill>
              </a:rPr>
              <a:t>Боэций.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«Комментарий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 </a:t>
            </a:r>
            <a:r>
              <a:rPr lang="en-US" b="1" dirty="0" smtClean="0">
                <a:solidFill>
                  <a:schemeClr val="bg1"/>
                </a:solidFill>
              </a:rPr>
              <a:t>“</a:t>
            </a:r>
            <a:r>
              <a:rPr lang="ru-RU" b="1" dirty="0" smtClean="0">
                <a:solidFill>
                  <a:schemeClr val="bg1"/>
                </a:solidFill>
              </a:rPr>
              <a:t>Введению</a:t>
            </a:r>
            <a:r>
              <a:rPr lang="en-US" b="1" dirty="0" smtClean="0">
                <a:solidFill>
                  <a:schemeClr val="bg1"/>
                </a:solidFill>
              </a:rPr>
              <a:t>”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Порфирия».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6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6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nimBg="1"/>
      <p:bldP spid="209925" grpId="1" animBg="1"/>
      <p:bldP spid="209926" grpId="0"/>
      <p:bldP spid="209927" grpId="0" animBg="1"/>
      <p:bldP spid="209928" grpId="0"/>
      <p:bldP spid="20993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AutoShape 3"/>
          <p:cNvSpPr>
            <a:spLocks noChangeArrowheads="1"/>
          </p:cNvSpPr>
          <p:nvPr/>
        </p:nvSpPr>
        <p:spPr bwMode="auto">
          <a:xfrm rot="10800000">
            <a:off x="1692000" y="1512000"/>
            <a:ext cx="7308000" cy="51120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anchor="ctr" anchorCtr="1"/>
          <a:lstStyle/>
          <a:p>
            <a:pPr>
              <a:lnSpc>
                <a:spcPct val="85000"/>
              </a:lnSpc>
            </a:pPr>
            <a:r>
              <a:rPr lang="ru-RU" b="1" dirty="0">
                <a:solidFill>
                  <a:srgbClr val="0033CC"/>
                </a:solidFill>
              </a:rPr>
              <a:t>… </a:t>
            </a:r>
            <a:r>
              <a:rPr lang="ru-RU" b="1" dirty="0">
                <a:solidFill>
                  <a:srgbClr val="FF0000"/>
                </a:solidFill>
              </a:rPr>
              <a:t>мы мыслим роды и виды, отбирая из 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единичных предметов, в которых они находятся, 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черты, делающие эти предметы похожими.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Так,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например, из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u="sng" dirty="0">
                <a:solidFill>
                  <a:srgbClr val="006600"/>
                </a:solidFill>
              </a:rPr>
              <a:t>единичных людей</a:t>
            </a:r>
            <a:r>
              <a:rPr lang="ru-RU" b="1" dirty="0">
                <a:solidFill>
                  <a:srgbClr val="006600"/>
                </a:solidFill>
              </a:rPr>
              <a:t>,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непохожих друг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на друга, мы выделяем то, что делает их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похожими –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u="sng" dirty="0">
                <a:solidFill>
                  <a:srgbClr val="006600"/>
                </a:solidFill>
              </a:rPr>
              <a:t>человеческое</a:t>
            </a:r>
            <a:r>
              <a:rPr lang="ru-RU" b="1" dirty="0">
                <a:solidFill>
                  <a:srgbClr val="006600"/>
                </a:solidFill>
              </a:rPr>
              <a:t>;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и эта </a:t>
            </a:r>
            <a:r>
              <a:rPr lang="ru-RU" b="1" dirty="0">
                <a:solidFill>
                  <a:srgbClr val="008080"/>
                </a:solidFill>
              </a:rPr>
              <a:t>[черта]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сходства,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помысленная и истинным образом рассмотренная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духом, становится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u="sng" dirty="0">
                <a:solidFill>
                  <a:srgbClr val="006600"/>
                </a:solidFill>
              </a:rPr>
              <a:t>видом</a:t>
            </a:r>
            <a:r>
              <a:rPr lang="ru-RU" b="1" dirty="0">
                <a:solidFill>
                  <a:srgbClr val="006600"/>
                </a:solidFill>
              </a:rPr>
              <a:t>;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в свою очередь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рассмотрение сходства различных видов, которое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не может существовать нигде, кроме как в самих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видах или в составляющих их индивидах,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производит род. Таким образом, они </a:t>
            </a:r>
            <a:r>
              <a:rPr lang="ru-RU" b="1" dirty="0">
                <a:solidFill>
                  <a:srgbClr val="008080"/>
                </a:solidFill>
              </a:rPr>
              <a:t>[т</a:t>
            </a:r>
            <a:r>
              <a:rPr lang="ru-RU" b="1" dirty="0" smtClean="0">
                <a:solidFill>
                  <a:srgbClr val="008080"/>
                </a:solidFill>
              </a:rPr>
              <a:t>. е</a:t>
            </a:r>
            <a:r>
              <a:rPr lang="ru-RU" b="1" dirty="0">
                <a:solidFill>
                  <a:srgbClr val="008080"/>
                </a:solidFill>
              </a:rPr>
              <a:t>. роды </a:t>
            </a:r>
            <a:r>
              <a:rPr lang="ru-RU" b="1" dirty="0" smtClean="0">
                <a:solidFill>
                  <a:srgbClr val="008080"/>
                </a:solidFill>
              </a:rPr>
              <a:t/>
            </a:r>
            <a:br>
              <a:rPr lang="ru-RU" b="1" dirty="0" smtClean="0">
                <a:solidFill>
                  <a:srgbClr val="008080"/>
                </a:solidFill>
              </a:rPr>
            </a:br>
            <a:r>
              <a:rPr lang="ru-RU" b="1" dirty="0" smtClean="0">
                <a:solidFill>
                  <a:srgbClr val="008080"/>
                </a:solidFill>
              </a:rPr>
              <a:t>и виды </a:t>
            </a:r>
            <a:r>
              <a:rPr lang="ru-RU" b="1" dirty="0">
                <a:solidFill>
                  <a:srgbClr val="008080"/>
                </a:solidFill>
              </a:rPr>
              <a:t>чувственного]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существуют именно </a:t>
            </a:r>
            <a:r>
              <a:rPr lang="ru-RU" b="1" dirty="0" smtClean="0">
                <a:solidFill>
                  <a:srgbClr val="0000FF"/>
                </a:solidFill>
              </a:rPr>
              <a:t>в единичных </a:t>
            </a:r>
            <a:r>
              <a:rPr lang="ru-RU" b="1" dirty="0">
                <a:solidFill>
                  <a:srgbClr val="0000FF"/>
                </a:solidFill>
              </a:rPr>
              <a:t>вещах. Мыслится же </a:t>
            </a:r>
            <a:r>
              <a:rPr lang="ru-RU" b="1" dirty="0">
                <a:solidFill>
                  <a:srgbClr val="008080"/>
                </a:solidFill>
              </a:rPr>
              <a:t>[только]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общее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br>
              <a:rPr lang="ru-RU" b="1" dirty="0">
                <a:solidFill>
                  <a:srgbClr val="0033CC"/>
                </a:solidFill>
              </a:rPr>
            </a:br>
            <a:r>
              <a:rPr lang="ru-RU" b="1" dirty="0">
                <a:solidFill>
                  <a:srgbClr val="008080"/>
                </a:solidFill>
              </a:rPr>
              <a:t>(universalia),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и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видом следует считать не что иное, 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как мысль, выведенную из субстанциального 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сходства множества несхожих индивидов;</a:t>
            </a:r>
            <a:r>
              <a:rPr lang="ru-RU" b="1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00FF"/>
                </a:solidFill>
              </a:rPr>
              <a:t>родом </a:t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же – мысль, выведенную из сходства видов.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>
                <a:solidFill>
                  <a:srgbClr val="0033CC"/>
                </a:solidFill>
              </a:rPr>
              <a:t/>
            </a:r>
            <a:br>
              <a:rPr lang="ru-RU" dirty="0">
                <a:solidFill>
                  <a:srgbClr val="0033CC"/>
                </a:solidFill>
              </a:rPr>
            </a:br>
            <a:endParaRPr lang="ru-RU" dirty="0">
              <a:solidFill>
                <a:srgbClr val="0033CC"/>
              </a:solidFill>
            </a:endParaRPr>
          </a:p>
        </p:txBody>
      </p:sp>
      <p:pic>
        <p:nvPicPr>
          <p:cNvPr id="207878" name="Picture 6" descr="Рафаэль, Боэций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000" y="1584000"/>
            <a:ext cx="1292400" cy="216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0" y="5004000"/>
            <a:ext cx="2012400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chemeClr val="bg1"/>
                </a:solidFill>
              </a:rPr>
              <a:t>Боэций.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«Комментарий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 </a:t>
            </a:r>
            <a:r>
              <a:rPr lang="en-US" b="1" dirty="0" smtClean="0">
                <a:solidFill>
                  <a:schemeClr val="bg1"/>
                </a:solidFill>
              </a:rPr>
              <a:t>“</a:t>
            </a:r>
            <a:r>
              <a:rPr lang="ru-RU" b="1" dirty="0" smtClean="0">
                <a:solidFill>
                  <a:schemeClr val="bg1"/>
                </a:solidFill>
              </a:rPr>
              <a:t>Введению</a:t>
            </a:r>
            <a:r>
              <a:rPr lang="en-US" b="1" dirty="0" smtClean="0">
                <a:solidFill>
                  <a:schemeClr val="bg1"/>
                </a:solidFill>
              </a:rPr>
              <a:t>”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Порфирия».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Аргументация концептуалистов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animBg="1"/>
      <p:bldP spid="2078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085975" y="2268000"/>
            <a:ext cx="4930775" cy="44989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Августин. Против академиков.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Августин. О порядке.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Августин. Исповедь.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Августин. О граде Божием.</a:t>
            </a:r>
            <a:br>
              <a:rPr lang="ru-RU" sz="1800" b="1" dirty="0" smtClean="0">
                <a:solidFill>
                  <a:schemeClr val="bg1"/>
                </a:solidFill>
              </a:rPr>
            </a:br>
            <a:endParaRPr lang="ru-RU" sz="18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Боэций. Комментарии к Порфирию.</a:t>
            </a:r>
          </a:p>
          <a:p>
            <a:pPr eaLnBrk="1" hangingPunct="1">
              <a:lnSpc>
                <a:spcPct val="85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Боэций. Утешение философией.</a:t>
            </a:r>
          </a:p>
          <a:p>
            <a:pPr eaLnBrk="1" hangingPunct="1">
              <a:lnSpc>
                <a:spcPct val="85000"/>
              </a:lnSpc>
            </a:pPr>
            <a:endParaRPr lang="ru-RU" sz="18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Псевдо-Дионисий. Ареопагитики: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600" b="1" dirty="0" smtClean="0">
                <a:solidFill>
                  <a:schemeClr val="bg1"/>
                </a:solidFill>
              </a:rPr>
              <a:t>Об именах Божиих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600" b="1" dirty="0" smtClean="0">
                <a:solidFill>
                  <a:schemeClr val="bg1"/>
                </a:solidFill>
              </a:rPr>
              <a:t>Таинственное богословие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600" b="1" dirty="0" smtClean="0">
                <a:solidFill>
                  <a:schemeClr val="bg1"/>
                </a:solidFill>
              </a:rPr>
              <a:t>О небесной иерархии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600" b="1" dirty="0" smtClean="0">
                <a:solidFill>
                  <a:schemeClr val="bg1"/>
                </a:solidFill>
              </a:rPr>
              <a:t>О церковной иерархии</a:t>
            </a:r>
            <a:br>
              <a:rPr lang="ru-RU" sz="1600" b="1" dirty="0" smtClean="0">
                <a:solidFill>
                  <a:schemeClr val="bg1"/>
                </a:solidFill>
              </a:rPr>
            </a:br>
            <a:endParaRPr lang="ru-RU" sz="16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b="1" dirty="0" smtClean="0">
                <a:solidFill>
                  <a:schemeClr val="bg1"/>
                </a:solidFill>
              </a:rPr>
              <a:t>Иоанн Дамаскин. Источник знания: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600" b="1" dirty="0" smtClean="0">
                <a:solidFill>
                  <a:schemeClr val="bg1"/>
                </a:solidFill>
              </a:rPr>
              <a:t>Диалектика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600" b="1" dirty="0" smtClean="0">
                <a:solidFill>
                  <a:schemeClr val="bg1"/>
                </a:solidFill>
              </a:rPr>
              <a:t>Точное изложение православной веры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2770188" y="1512000"/>
            <a:ext cx="3598862" cy="539750"/>
          </a:xfrm>
          <a:prstGeom prst="flowChartAlternateProcess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сочинения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088188" y="3417888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Аврелий Августин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34925" y="6224588"/>
            <a:ext cx="1851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Иоанн Дамаскин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177159" name="Picture 7" descr="Августин (Гоццоли-16-red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7725" y="971550"/>
            <a:ext cx="18002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60" name="Picture 8" descr="nb_pinacoteca_unknown_greek_xiv_st_john_of_damascus_red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38" y="3778250"/>
            <a:ext cx="16668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61" name="Picture 9" descr="Рафаэль, Боэций_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1438275"/>
            <a:ext cx="1076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34925" y="3346450"/>
            <a:ext cx="1868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Северин Боэций</a:t>
            </a:r>
          </a:p>
        </p:txBody>
      </p:sp>
      <p:pic>
        <p:nvPicPr>
          <p:cNvPr id="177163" name="Picture 11" descr="nb_pinacoteca_raphael_st_paul_preaching_in_athens_st_dionysius_the_areopagite_re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45313" y="3886200"/>
            <a:ext cx="21431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7183438" y="6224588"/>
            <a:ext cx="200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Псевдо-Дионисий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Средневековая философия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Патристика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10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7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7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7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7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7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7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  <p:bldP spid="177156" grpId="0" animBg="1"/>
      <p:bldP spid="177157" grpId="0"/>
      <p:bldP spid="177158" grpId="0"/>
      <p:bldP spid="177162" grpId="0"/>
      <p:bldP spid="17716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2000" y="1600199"/>
            <a:ext cx="2988000" cy="4788000"/>
          </a:xfrm>
        </p:spPr>
        <p:txBody>
          <a:bodyPr/>
          <a:lstStyle/>
          <a:p>
            <a:r>
              <a:rPr lang="ru-RU" sz="1600" b="1" dirty="0" smtClean="0">
                <a:solidFill>
                  <a:schemeClr val="accent3"/>
                </a:solidFill>
              </a:rPr>
              <a:t>Реально сущим может быть признано лишь то, что характеризуется </a:t>
            </a:r>
            <a:r>
              <a:rPr lang="ru-RU" sz="1600" b="1" dirty="0" smtClean="0">
                <a:solidFill>
                  <a:srgbClr val="00FFFF"/>
                </a:solidFill>
              </a:rPr>
              <a:t>субстанциальным единством</a:t>
            </a:r>
            <a:r>
              <a:rPr lang="ru-RU" sz="1600" b="1" dirty="0" smtClean="0">
                <a:solidFill>
                  <a:schemeClr val="bg1"/>
                </a:solidFill>
              </a:rPr>
              <a:t>, каковым обладают лишь конкретные единичные вещи, но никоим образом не их общие, </a:t>
            </a:r>
            <a:br>
              <a:rPr lang="ru-RU" sz="1600" b="1" dirty="0" smtClean="0">
                <a:solidFill>
                  <a:schemeClr val="bg1"/>
                </a:solidFill>
              </a:rPr>
            </a:br>
            <a:r>
              <a:rPr lang="ru-RU" sz="1600" b="1" dirty="0" smtClean="0">
                <a:solidFill>
                  <a:schemeClr val="bg1"/>
                </a:solidFill>
              </a:rPr>
              <a:t>т. е. принадлежащие разным единичным вещам, свойства.</a:t>
            </a:r>
          </a:p>
          <a:p>
            <a:r>
              <a:rPr lang="ru-RU" sz="1600" b="1" dirty="0" smtClean="0">
                <a:solidFill>
                  <a:schemeClr val="accent3"/>
                </a:solidFill>
              </a:rPr>
              <a:t>Не может быть реально сущим то, что, подобно видам и родам, </a:t>
            </a:r>
            <a:r>
              <a:rPr lang="ru-RU" sz="1600" b="1" dirty="0" smtClean="0">
                <a:solidFill>
                  <a:srgbClr val="00FFFF"/>
                </a:solidFill>
              </a:rPr>
              <a:t>соединяет в себе несовместимые признаки</a:t>
            </a:r>
            <a:r>
              <a:rPr lang="ru-RU" sz="1600" b="1" dirty="0" smtClean="0">
                <a:solidFill>
                  <a:schemeClr val="bg1"/>
                </a:solidFill>
              </a:rPr>
              <a:t> единичных вещей.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48000" y="1600199"/>
            <a:ext cx="2988000" cy="4788000"/>
          </a:xfrm>
        </p:spPr>
        <p:txBody>
          <a:bodyPr/>
          <a:lstStyle/>
          <a:p>
            <a:r>
              <a:rPr lang="ru-RU" sz="1600" b="1" dirty="0" smtClean="0">
                <a:solidFill>
                  <a:schemeClr val="accent3"/>
                </a:solidFill>
              </a:rPr>
              <a:t>Поскольку быть и быть мыслимым – не одно </a:t>
            </a:r>
            <a:br>
              <a:rPr lang="ru-RU" sz="1600" b="1" dirty="0" smtClean="0">
                <a:solidFill>
                  <a:schemeClr val="accent3"/>
                </a:solidFill>
              </a:rPr>
            </a:br>
            <a:r>
              <a:rPr lang="ru-RU" sz="1600" b="1" dirty="0" smtClean="0">
                <a:solidFill>
                  <a:schemeClr val="accent3"/>
                </a:solidFill>
              </a:rPr>
              <a:t>и то же, нет ничего принципиально неправильного в том, чтобы мыслить нечто в каких-то отношениях не совсем таким, каково оно само по себе, в частности </a:t>
            </a:r>
            <a:r>
              <a:rPr lang="ru-RU" sz="1600" b="1" dirty="0" smtClean="0">
                <a:solidFill>
                  <a:srgbClr val="00FFFF"/>
                </a:solidFill>
              </a:rPr>
              <a:t>мыслить сущностные признаки вещей как бы отдельно от них;</a:t>
            </a:r>
            <a:r>
              <a:rPr lang="ru-RU" sz="1600" b="1" dirty="0" smtClean="0">
                <a:solidFill>
                  <a:schemeClr val="accent3"/>
                </a:solidFill>
              </a:rPr>
              <a:t> но было бы ошибкой </a:t>
            </a:r>
            <a:r>
              <a:rPr lang="ru-RU" sz="1600" b="1" dirty="0" smtClean="0">
                <a:solidFill>
                  <a:srgbClr val="00FFFF"/>
                </a:solidFill>
              </a:rPr>
              <a:t>приписывать эти признаки чему-то, реально отличному </a:t>
            </a:r>
            <a:br>
              <a:rPr lang="ru-RU" sz="1600" b="1" dirty="0" smtClean="0">
                <a:solidFill>
                  <a:srgbClr val="00FFFF"/>
                </a:solidFill>
              </a:rPr>
            </a:br>
            <a:r>
              <a:rPr lang="ru-RU" sz="1600" b="1" dirty="0" smtClean="0">
                <a:solidFill>
                  <a:srgbClr val="00FFFF"/>
                </a:solidFill>
              </a:rPr>
              <a:t>от тех сущностей,</a:t>
            </a:r>
            <a:r>
              <a:rPr lang="ru-RU" sz="1600" b="1" dirty="0" smtClean="0">
                <a:solidFill>
                  <a:schemeClr val="accent3"/>
                </a:solidFill>
              </a:rPr>
              <a:t> от которых они отвлечены нашей мыслью.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 bwMode="auto">
          <a:xfrm>
            <a:off x="3060000" y="1601999"/>
            <a:ext cx="3132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ru-RU" sz="1600" b="1" dirty="0" smtClean="0">
                <a:solidFill>
                  <a:srgbClr val="00FFFF"/>
                </a:solidFill>
              </a:rPr>
              <a:t>Общее предшествует единичному: </a:t>
            </a:r>
            <a:r>
              <a:rPr lang="ru-RU" sz="1600" b="1" dirty="0" smtClean="0">
                <a:solidFill>
                  <a:schemeClr val="accent3"/>
                </a:solidFill>
              </a:rPr>
              <a:t>ни одна конечная вещь не есть причина своих свойств, тем более </a:t>
            </a:r>
            <a:r>
              <a:rPr lang="ru-RU" sz="1600" b="1" dirty="0" smtClean="0">
                <a:solidFill>
                  <a:schemeClr val="bg1"/>
                </a:solidFill>
              </a:rPr>
              <a:t>общих</a:t>
            </a:r>
            <a:r>
              <a:rPr lang="ru-RU" sz="1600" b="1" dirty="0" smtClean="0">
                <a:solidFill>
                  <a:schemeClr val="accent3"/>
                </a:solidFill>
              </a:rPr>
              <a:t> для множества единичных вещей – </a:t>
            </a:r>
            <a:r>
              <a:rPr lang="ru-RU" sz="1600" b="1" dirty="0" smtClean="0">
                <a:solidFill>
                  <a:srgbClr val="00FFFF"/>
                </a:solidFill>
              </a:rPr>
              <a:t>причина общих свойств реально существующих вещей сама должна быть чем-то общим и реальным.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ru-RU" sz="1600" b="1" dirty="0" smtClean="0">
                <a:solidFill>
                  <a:schemeClr val="accent3"/>
                </a:solidFill>
              </a:rPr>
              <a:t>Отрицание объективного существования универсалий </a:t>
            </a:r>
            <a:r>
              <a:rPr lang="ru-RU" sz="1600" b="1" dirty="0" smtClean="0">
                <a:solidFill>
                  <a:srgbClr val="00FFFF"/>
                </a:solidFill>
              </a:rPr>
              <a:t>лишает объективного смысла все наши понятия,</a:t>
            </a:r>
            <a:r>
              <a:rPr lang="ru-RU" sz="1600" b="1" dirty="0" smtClean="0">
                <a:solidFill>
                  <a:schemeClr val="accent3"/>
                </a:solidFill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</a:rPr>
              <a:t/>
            </a:r>
            <a:br>
              <a:rPr lang="en-US" sz="1600" b="1" dirty="0" smtClean="0">
                <a:solidFill>
                  <a:schemeClr val="accent3"/>
                </a:solidFill>
              </a:rPr>
            </a:br>
            <a:r>
              <a:rPr lang="ru-RU" sz="1600" b="1" dirty="0" smtClean="0">
                <a:solidFill>
                  <a:schemeClr val="accent3"/>
                </a:solidFill>
              </a:rPr>
              <a:t>а вместе с ними – и </a:t>
            </a:r>
            <a:r>
              <a:rPr lang="ru-RU" sz="1600" b="1" dirty="0" smtClean="0">
                <a:solidFill>
                  <a:srgbClr val="00FFFF"/>
                </a:solidFill>
              </a:rPr>
              <a:t>выраженное в этих понятиях знание.</a:t>
            </a:r>
            <a:endParaRPr lang="ru-RU" sz="1600" b="1" dirty="0" smtClean="0">
              <a:solidFill>
                <a:srgbClr val="00FFFF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Аргументация концептуалистов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8525" y="4857750"/>
            <a:ext cx="7666038" cy="14398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1800" b="1" dirty="0" smtClean="0">
                <a:solidFill>
                  <a:schemeClr val="bg1"/>
                </a:solidFill>
              </a:rPr>
              <a:t>Универсалии существуют трояко: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eaLnBrk="1" hangingPunct="1">
              <a:buClr>
                <a:schemeClr val="bg1"/>
              </a:buClr>
            </a:pPr>
            <a:r>
              <a:rPr lang="ru-RU" sz="1800" b="1" dirty="0" smtClean="0">
                <a:solidFill>
                  <a:srgbClr val="FFFF00"/>
                </a:solidFill>
              </a:rPr>
              <a:t>до вещей</a:t>
            </a:r>
            <a:r>
              <a:rPr lang="ru-RU" sz="1800" dirty="0" smtClean="0"/>
              <a:t> </a:t>
            </a:r>
            <a:r>
              <a:rPr lang="ru-RU" sz="1800" b="1" dirty="0" smtClean="0">
                <a:solidFill>
                  <a:srgbClr val="00FF00"/>
                </a:solidFill>
              </a:rPr>
              <a:t>(</a:t>
            </a:r>
            <a:r>
              <a:rPr lang="en-US" sz="1800" b="1" dirty="0" smtClean="0">
                <a:solidFill>
                  <a:srgbClr val="00FF00"/>
                </a:solidFill>
              </a:rPr>
              <a:t>ante rem</a:t>
            </a:r>
            <a:r>
              <a:rPr lang="ru-RU" sz="1800" b="1" dirty="0" smtClean="0">
                <a:solidFill>
                  <a:srgbClr val="00FF00"/>
                </a:solidFill>
              </a:rPr>
              <a:t>)</a:t>
            </a:r>
            <a:r>
              <a:rPr lang="ru-RU" sz="1800" b="1" dirty="0" smtClean="0">
                <a:solidFill>
                  <a:schemeClr val="bg1"/>
                </a:solidFill>
              </a:rPr>
              <a:t> – как их </a:t>
            </a:r>
            <a:r>
              <a:rPr lang="ru-RU" sz="1800" b="1" dirty="0" smtClean="0">
                <a:solidFill>
                  <a:srgbClr val="00FFFF"/>
                </a:solidFill>
              </a:rPr>
              <a:t>прообразы</a:t>
            </a:r>
            <a:r>
              <a:rPr lang="ru-RU" sz="1800" b="1" dirty="0" smtClean="0">
                <a:solidFill>
                  <a:schemeClr val="bg1"/>
                </a:solidFill>
              </a:rPr>
              <a:t> в Божественном уме;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eaLnBrk="1" hangingPunct="1">
              <a:buClr>
                <a:schemeClr val="bg1"/>
              </a:buClr>
            </a:pPr>
            <a:r>
              <a:rPr lang="ru-RU" sz="1800" b="1" dirty="0" smtClean="0">
                <a:solidFill>
                  <a:srgbClr val="FFFF00"/>
                </a:solidFill>
              </a:rPr>
              <a:t>в вещах</a:t>
            </a:r>
            <a:r>
              <a:rPr lang="ru-RU" sz="1800" dirty="0" smtClean="0"/>
              <a:t> </a:t>
            </a:r>
            <a:r>
              <a:rPr lang="ru-RU" sz="1800" b="1" dirty="0" smtClean="0">
                <a:solidFill>
                  <a:srgbClr val="00FF00"/>
                </a:solidFill>
              </a:rPr>
              <a:t>(</a:t>
            </a:r>
            <a:r>
              <a:rPr lang="en-US" sz="1800" b="1" dirty="0" smtClean="0">
                <a:solidFill>
                  <a:srgbClr val="00FF00"/>
                </a:solidFill>
              </a:rPr>
              <a:t>in rem</a:t>
            </a:r>
            <a:r>
              <a:rPr lang="ru-RU" sz="1800" b="1" dirty="0" smtClean="0">
                <a:solidFill>
                  <a:srgbClr val="00FF00"/>
                </a:solidFill>
              </a:rPr>
              <a:t>)</a:t>
            </a:r>
            <a:r>
              <a:rPr lang="ru-RU" sz="1800" b="1" dirty="0" smtClean="0">
                <a:solidFill>
                  <a:schemeClr val="bg1"/>
                </a:solidFill>
              </a:rPr>
              <a:t> – как их </a:t>
            </a:r>
            <a:r>
              <a:rPr lang="ru-RU" sz="1800" b="1" dirty="0" smtClean="0">
                <a:solidFill>
                  <a:srgbClr val="00FFFF"/>
                </a:solidFill>
              </a:rPr>
              <a:t>общие</a:t>
            </a:r>
            <a:r>
              <a:rPr lang="ru-RU" sz="1800" b="1" dirty="0" smtClean="0">
                <a:solidFill>
                  <a:schemeClr val="bg1"/>
                </a:solidFill>
              </a:rPr>
              <a:t> свойства;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eaLnBrk="1" hangingPunct="1">
              <a:buClr>
                <a:schemeClr val="bg1"/>
              </a:buClr>
            </a:pPr>
            <a:r>
              <a:rPr lang="ru-RU" sz="1800" b="1" dirty="0" smtClean="0">
                <a:solidFill>
                  <a:srgbClr val="FFFF00"/>
                </a:solidFill>
              </a:rPr>
              <a:t>после вещей</a:t>
            </a:r>
            <a:r>
              <a:rPr lang="ru-RU" sz="1800" b="1" dirty="0" smtClean="0">
                <a:solidFill>
                  <a:schemeClr val="bg1"/>
                </a:solidFill>
              </a:rPr>
              <a:t> </a:t>
            </a:r>
            <a:r>
              <a:rPr lang="ru-RU" sz="1800" b="1" dirty="0" smtClean="0">
                <a:solidFill>
                  <a:srgbClr val="00FF00"/>
                </a:solidFill>
              </a:rPr>
              <a:t>(</a:t>
            </a:r>
            <a:r>
              <a:rPr lang="en-US" sz="1800" b="1" dirty="0" smtClean="0">
                <a:solidFill>
                  <a:srgbClr val="00FF00"/>
                </a:solidFill>
              </a:rPr>
              <a:t>post rem</a:t>
            </a:r>
            <a:r>
              <a:rPr lang="ru-RU" sz="1800" b="1" dirty="0" smtClean="0">
                <a:solidFill>
                  <a:srgbClr val="00FF00"/>
                </a:solidFill>
              </a:rPr>
              <a:t>)</a:t>
            </a:r>
            <a:r>
              <a:rPr lang="ru-RU" sz="1800" b="1" dirty="0" smtClean="0">
                <a:solidFill>
                  <a:schemeClr val="bg1"/>
                </a:solidFill>
              </a:rPr>
              <a:t> – как </a:t>
            </a:r>
            <a:r>
              <a:rPr lang="ru-RU" sz="1800" b="1" dirty="0" smtClean="0">
                <a:solidFill>
                  <a:srgbClr val="00FFFF"/>
                </a:solidFill>
              </a:rPr>
              <a:t>понятия</a:t>
            </a:r>
            <a:r>
              <a:rPr lang="ru-RU" sz="1800" b="1" dirty="0" smtClean="0">
                <a:solidFill>
                  <a:schemeClr val="bg1"/>
                </a:solidFill>
              </a:rPr>
              <a:t> нашего ума.</a:t>
            </a:r>
            <a:endParaRPr lang="ru-RU" sz="1800" dirty="0" smtClean="0"/>
          </a:p>
        </p:txBody>
      </p:sp>
      <p:sp>
        <p:nvSpPr>
          <p:cNvPr id="157704" name="AutoShape 8"/>
          <p:cNvSpPr>
            <a:spLocks noChangeArrowheads="1"/>
          </p:cNvSpPr>
          <p:nvPr/>
        </p:nvSpPr>
        <p:spPr bwMode="auto">
          <a:xfrm>
            <a:off x="2554288" y="2159000"/>
            <a:ext cx="4030662" cy="10795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la-Latn" b="1" dirty="0" smtClean="0">
                <a:solidFill>
                  <a:srgbClr val="0000FF"/>
                </a:solidFill>
              </a:rPr>
              <a:t>Universalia sunt concepta. </a:t>
            </a:r>
            <a:br>
              <a:rPr lang="la-Latn" b="1" dirty="0" smtClean="0">
                <a:solidFill>
                  <a:srgbClr val="0000FF"/>
                </a:solidFill>
              </a:rPr>
            </a:br>
            <a:r>
              <a:rPr lang="ru-RU" sz="1600" b="1" dirty="0" smtClean="0">
                <a:solidFill>
                  <a:srgbClr val="006600"/>
                </a:solidFill>
              </a:rPr>
              <a:t>Универсалии </a:t>
            </a:r>
            <a:r>
              <a:rPr lang="ru-RU" sz="1600" b="1" dirty="0">
                <a:solidFill>
                  <a:srgbClr val="006600"/>
                </a:solidFill>
              </a:rPr>
              <a:t>– это понятия.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395288" y="395763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Пьер Абеляр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7124700" y="3957638"/>
            <a:ext cx="1887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Фома Аквинский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157707" name="Picture 11" descr="Crivelli, Thomas with Book and Church Model_red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7725" y="1582738"/>
            <a:ext cx="156845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708" name="Picture 12" descr="Абеляр П (БСЭ)_rm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800" y="1619250"/>
            <a:ext cx="1389063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Аргументация концептуалистов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  <p:bldP spid="157704" grpId="0" animBg="1"/>
      <p:bldP spid="157705" grpId="0"/>
      <p:bldP spid="15770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Номинализм, реализм, концептуализм</a:t>
            </a:r>
          </a:p>
        </p:txBody>
      </p:sp>
      <p:sp>
        <p:nvSpPr>
          <p:cNvPr id="150531" name="AutoShape 3"/>
          <p:cNvSpPr>
            <a:spLocks noChangeArrowheads="1"/>
          </p:cNvSpPr>
          <p:nvPr/>
        </p:nvSpPr>
        <p:spPr bwMode="auto">
          <a:xfrm>
            <a:off x="1330325" y="2159000"/>
            <a:ext cx="2087563" cy="611188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Реализм</a:t>
            </a:r>
          </a:p>
        </p:txBody>
      </p:sp>
      <p:sp>
        <p:nvSpPr>
          <p:cNvPr id="150532" name="AutoShape 4"/>
          <p:cNvSpPr>
            <a:spLocks noChangeArrowheads="1"/>
          </p:cNvSpPr>
          <p:nvPr/>
        </p:nvSpPr>
        <p:spPr bwMode="auto">
          <a:xfrm>
            <a:off x="5757863" y="2159000"/>
            <a:ext cx="2087562" cy="611188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Номинализм</a:t>
            </a:r>
          </a:p>
        </p:txBody>
      </p:sp>
      <p:cxnSp>
        <p:nvCxnSpPr>
          <p:cNvPr id="150533" name="AutoShape 5"/>
          <p:cNvCxnSpPr>
            <a:cxnSpLocks noChangeShapeType="1"/>
          </p:cNvCxnSpPr>
          <p:nvPr/>
        </p:nvCxnSpPr>
        <p:spPr bwMode="auto">
          <a:xfrm>
            <a:off x="2374900" y="2770188"/>
            <a:ext cx="1588" cy="179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150534" name="Line 6"/>
          <p:cNvSpPr>
            <a:spLocks noChangeShapeType="1"/>
          </p:cNvSpPr>
          <p:nvPr/>
        </p:nvSpPr>
        <p:spPr bwMode="auto">
          <a:xfrm>
            <a:off x="1258888" y="2949575"/>
            <a:ext cx="111601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>
            <a:off x="2374900" y="2949575"/>
            <a:ext cx="111601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cxnSp>
        <p:nvCxnSpPr>
          <p:cNvPr id="150536" name="AutoShape 8"/>
          <p:cNvCxnSpPr>
            <a:cxnSpLocks noChangeShapeType="1"/>
          </p:cNvCxnSpPr>
          <p:nvPr/>
        </p:nvCxnSpPr>
        <p:spPr bwMode="auto">
          <a:xfrm>
            <a:off x="1258888" y="2949575"/>
            <a:ext cx="1587" cy="1793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0537" name="AutoShape 9"/>
          <p:cNvCxnSpPr>
            <a:cxnSpLocks noChangeShapeType="1"/>
          </p:cNvCxnSpPr>
          <p:nvPr/>
        </p:nvCxnSpPr>
        <p:spPr bwMode="auto">
          <a:xfrm>
            <a:off x="3489325" y="2949575"/>
            <a:ext cx="1588" cy="1793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150538" name="AutoShape 10"/>
          <p:cNvSpPr>
            <a:spLocks noChangeArrowheads="1"/>
          </p:cNvSpPr>
          <p:nvPr/>
        </p:nvSpPr>
        <p:spPr bwMode="auto">
          <a:xfrm>
            <a:off x="250825" y="3130550"/>
            <a:ext cx="2016125" cy="100806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ru-RU" sz="1600" b="1" dirty="0" smtClean="0">
                <a:solidFill>
                  <a:srgbClr val="0000FF"/>
                </a:solidFill>
              </a:rPr>
              <a:t>Крайний реализм</a:t>
            </a:r>
            <a:endParaRPr lang="ru-RU" sz="1600" b="1" dirty="0">
              <a:solidFill>
                <a:srgbClr val="0000FF"/>
              </a:solidFill>
            </a:endParaRPr>
          </a:p>
        </p:txBody>
      </p:sp>
      <p:sp>
        <p:nvSpPr>
          <p:cNvPr id="150539" name="AutoShape 11"/>
          <p:cNvSpPr>
            <a:spLocks noChangeArrowheads="1"/>
          </p:cNvSpPr>
          <p:nvPr/>
        </p:nvSpPr>
        <p:spPr bwMode="auto">
          <a:xfrm>
            <a:off x="2482850" y="3130550"/>
            <a:ext cx="2016125" cy="100806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ru-RU" sz="1600" b="1" dirty="0" smtClean="0">
                <a:solidFill>
                  <a:srgbClr val="0000FF"/>
                </a:solidFill>
              </a:rPr>
              <a:t>Умеренный реализм</a:t>
            </a:r>
            <a:endParaRPr lang="ru-RU" sz="1600" b="1" dirty="0">
              <a:solidFill>
                <a:srgbClr val="0000FF"/>
              </a:solidFill>
            </a:endParaRPr>
          </a:p>
        </p:txBody>
      </p:sp>
      <p:cxnSp>
        <p:nvCxnSpPr>
          <p:cNvPr id="150540" name="AutoShape 12"/>
          <p:cNvCxnSpPr>
            <a:cxnSpLocks noChangeShapeType="1"/>
          </p:cNvCxnSpPr>
          <p:nvPr/>
        </p:nvCxnSpPr>
        <p:spPr bwMode="auto">
          <a:xfrm>
            <a:off x="6800850" y="2770188"/>
            <a:ext cx="1588" cy="179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5684838" y="2949575"/>
            <a:ext cx="111601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6800850" y="2949575"/>
            <a:ext cx="111601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cxnSp>
        <p:nvCxnSpPr>
          <p:cNvPr id="150543" name="AutoShape 15"/>
          <p:cNvCxnSpPr>
            <a:cxnSpLocks noChangeShapeType="1"/>
          </p:cNvCxnSpPr>
          <p:nvPr/>
        </p:nvCxnSpPr>
        <p:spPr bwMode="auto">
          <a:xfrm>
            <a:off x="5684838" y="2949575"/>
            <a:ext cx="1587" cy="1793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0544" name="AutoShape 16"/>
          <p:cNvCxnSpPr>
            <a:cxnSpLocks noChangeShapeType="1"/>
          </p:cNvCxnSpPr>
          <p:nvPr/>
        </p:nvCxnSpPr>
        <p:spPr bwMode="auto">
          <a:xfrm>
            <a:off x="7916863" y="2949575"/>
            <a:ext cx="1587" cy="1793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150545" name="AutoShape 17"/>
          <p:cNvSpPr>
            <a:spLocks noChangeArrowheads="1"/>
          </p:cNvSpPr>
          <p:nvPr/>
        </p:nvSpPr>
        <p:spPr bwMode="auto">
          <a:xfrm>
            <a:off x="4678363" y="3130550"/>
            <a:ext cx="2016125" cy="100806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</a:pPr>
            <a:r>
              <a:rPr lang="ru-RU" sz="1600" b="1" dirty="0" smtClean="0">
                <a:solidFill>
                  <a:srgbClr val="0000FF"/>
                </a:solidFill>
              </a:rPr>
              <a:t>Умеренный номинализм</a:t>
            </a:r>
            <a:endParaRPr lang="ru-RU" sz="1600" b="1" dirty="0">
              <a:solidFill>
                <a:srgbClr val="0000FF"/>
              </a:solidFill>
            </a:endParaRPr>
          </a:p>
        </p:txBody>
      </p:sp>
      <p:sp>
        <p:nvSpPr>
          <p:cNvPr id="150546" name="AutoShape 18"/>
          <p:cNvSpPr>
            <a:spLocks noChangeArrowheads="1"/>
          </p:cNvSpPr>
          <p:nvPr/>
        </p:nvSpPr>
        <p:spPr bwMode="auto">
          <a:xfrm>
            <a:off x="6908800" y="3130550"/>
            <a:ext cx="2016125" cy="100806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ru-RU" sz="1600" b="1" dirty="0" smtClean="0">
                <a:solidFill>
                  <a:srgbClr val="0000FF"/>
                </a:solidFill>
              </a:rPr>
              <a:t>Крайний номинализм</a:t>
            </a:r>
            <a:endParaRPr lang="ru-RU" sz="1600" b="1" dirty="0">
              <a:solidFill>
                <a:srgbClr val="0000FF"/>
              </a:solidFill>
            </a:endParaRPr>
          </a:p>
        </p:txBody>
      </p:sp>
      <p:sp>
        <p:nvSpPr>
          <p:cNvPr id="150547" name="AutoShape 19"/>
          <p:cNvSpPr>
            <a:spLocks noChangeArrowheads="1"/>
          </p:cNvSpPr>
          <p:nvPr/>
        </p:nvSpPr>
        <p:spPr bwMode="auto">
          <a:xfrm>
            <a:off x="250825" y="4138613"/>
            <a:ext cx="2016125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Ансельм Кентерберийский</a:t>
            </a:r>
            <a:endParaRPr lang="ru-RU" sz="1600" b="1" dirty="0">
              <a:solidFill>
                <a:srgbClr val="FF0000"/>
              </a:solidFill>
            </a:endParaRPr>
          </a:p>
          <a:p>
            <a:r>
              <a:rPr lang="ru-RU" sz="1400" b="1" dirty="0" smtClean="0">
                <a:solidFill>
                  <a:srgbClr val="0000FF"/>
                </a:solidFill>
              </a:rPr>
              <a:t>(1033/34 – 1109</a:t>
            </a:r>
            <a:r>
              <a:rPr lang="ru-RU" sz="1400" b="1" dirty="0">
                <a:solidFill>
                  <a:srgbClr val="0000FF"/>
                </a:solidFill>
              </a:rPr>
              <a:t>)</a:t>
            </a:r>
            <a:r>
              <a:rPr lang="ru-RU" sz="16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0548" name="AutoShape 20"/>
          <p:cNvSpPr>
            <a:spLocks noChangeArrowheads="1"/>
          </p:cNvSpPr>
          <p:nvPr/>
        </p:nvSpPr>
        <p:spPr bwMode="auto">
          <a:xfrm>
            <a:off x="250825" y="5037138"/>
            <a:ext cx="2016125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Гийом </a:t>
            </a:r>
            <a:br>
              <a:rPr lang="ru-RU" sz="1600" b="1" dirty="0" smtClean="0">
                <a:solidFill>
                  <a:srgbClr val="FF0000"/>
                </a:solidFill>
              </a:rPr>
            </a:br>
            <a:r>
              <a:rPr lang="ru-RU" sz="1600" b="1" dirty="0" smtClean="0">
                <a:solidFill>
                  <a:srgbClr val="FF0000"/>
                </a:solidFill>
              </a:rPr>
              <a:t>из </a:t>
            </a:r>
            <a:r>
              <a:rPr lang="ru-RU" sz="1600" b="1" dirty="0">
                <a:solidFill>
                  <a:srgbClr val="FF0000"/>
                </a:solidFill>
              </a:rPr>
              <a:t>Шампо</a:t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400" b="1" dirty="0" smtClean="0">
                <a:solidFill>
                  <a:srgbClr val="0000FF"/>
                </a:solidFill>
              </a:rPr>
              <a:t>(</a:t>
            </a:r>
            <a:r>
              <a:rPr lang="ru-RU" sz="1400" b="1" dirty="0">
                <a:solidFill>
                  <a:srgbClr val="0000FF"/>
                </a:solidFill>
              </a:rPr>
              <a:t>ок. </a:t>
            </a:r>
            <a:r>
              <a:rPr lang="ru-RU" sz="1400" b="1" dirty="0" smtClean="0">
                <a:solidFill>
                  <a:srgbClr val="0000FF"/>
                </a:solidFill>
              </a:rPr>
              <a:t>1070 </a:t>
            </a:r>
            <a:r>
              <a:rPr lang="ru-RU" sz="1400" b="1" dirty="0">
                <a:solidFill>
                  <a:srgbClr val="0000FF"/>
                </a:solidFill>
              </a:rPr>
              <a:t>– 1121)</a:t>
            </a:r>
            <a:r>
              <a:rPr lang="ru-RU" sz="16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0549" name="AutoShape 21"/>
          <p:cNvSpPr>
            <a:spLocks noChangeArrowheads="1"/>
          </p:cNvSpPr>
          <p:nvPr/>
        </p:nvSpPr>
        <p:spPr bwMode="auto">
          <a:xfrm>
            <a:off x="6908800" y="4138613"/>
            <a:ext cx="2016125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Жан Росцелин </a:t>
            </a:r>
            <a:r>
              <a:rPr lang="ru-RU" sz="1600" b="1" dirty="0">
                <a:solidFill>
                  <a:srgbClr val="FF0000"/>
                </a:solidFill>
              </a:rPr>
              <a:t/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400" b="1" dirty="0" smtClean="0">
                <a:solidFill>
                  <a:srgbClr val="0000FF"/>
                </a:solidFill>
              </a:rPr>
              <a:t>(</a:t>
            </a:r>
            <a:r>
              <a:rPr lang="ru-RU" sz="1400" b="1" dirty="0">
                <a:solidFill>
                  <a:srgbClr val="0000FF"/>
                </a:solidFill>
              </a:rPr>
              <a:t>ок. </a:t>
            </a:r>
            <a:r>
              <a:rPr lang="ru-RU" sz="1400" b="1" dirty="0" smtClean="0">
                <a:solidFill>
                  <a:srgbClr val="0000FF"/>
                </a:solidFill>
              </a:rPr>
              <a:t>1050 </a:t>
            </a:r>
            <a:r>
              <a:rPr lang="ru-RU" sz="1400" b="1" dirty="0">
                <a:solidFill>
                  <a:srgbClr val="0000FF"/>
                </a:solidFill>
              </a:rPr>
              <a:t>– ок. 1125)</a:t>
            </a:r>
            <a:r>
              <a:rPr lang="ru-RU" sz="16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0550" name="AutoShape 22"/>
          <p:cNvSpPr>
            <a:spLocks noChangeArrowheads="1"/>
          </p:cNvSpPr>
          <p:nvPr/>
        </p:nvSpPr>
        <p:spPr bwMode="auto">
          <a:xfrm>
            <a:off x="2482850" y="4138613"/>
            <a:ext cx="2016125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Альберт </a:t>
            </a:r>
            <a:br>
              <a:rPr lang="ru-RU" sz="1600" b="1" dirty="0" smtClean="0">
                <a:solidFill>
                  <a:srgbClr val="FF0000"/>
                </a:solidFill>
              </a:rPr>
            </a:br>
            <a:r>
              <a:rPr lang="ru-RU" sz="1600" b="1" dirty="0" smtClean="0">
                <a:solidFill>
                  <a:srgbClr val="FF0000"/>
                </a:solidFill>
              </a:rPr>
              <a:t>Великий</a:t>
            </a:r>
            <a:endParaRPr lang="ru-RU" sz="1600" b="1" dirty="0">
              <a:solidFill>
                <a:srgbClr val="FF0000"/>
              </a:solidFill>
            </a:endParaRPr>
          </a:p>
          <a:p>
            <a:r>
              <a:rPr lang="ru-RU" sz="1400" b="1" dirty="0" smtClean="0">
                <a:solidFill>
                  <a:srgbClr val="0000FF"/>
                </a:solidFill>
              </a:rPr>
              <a:t>(</a:t>
            </a:r>
            <a:r>
              <a:rPr lang="ru-RU" sz="1400" b="1" dirty="0">
                <a:solidFill>
                  <a:srgbClr val="0000FF"/>
                </a:solidFill>
              </a:rPr>
              <a:t>ок. </a:t>
            </a:r>
            <a:r>
              <a:rPr lang="ru-RU" sz="1400" b="1" dirty="0" smtClean="0">
                <a:solidFill>
                  <a:srgbClr val="0000FF"/>
                </a:solidFill>
              </a:rPr>
              <a:t>1200 – 1280</a:t>
            </a:r>
            <a:r>
              <a:rPr lang="ru-RU" sz="1400" b="1" dirty="0">
                <a:solidFill>
                  <a:srgbClr val="0000FF"/>
                </a:solidFill>
              </a:rPr>
              <a:t>)</a:t>
            </a:r>
            <a:r>
              <a:rPr lang="ru-RU" sz="16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0551" name="AutoShape 23"/>
          <p:cNvSpPr>
            <a:spLocks noChangeArrowheads="1"/>
          </p:cNvSpPr>
          <p:nvPr/>
        </p:nvSpPr>
        <p:spPr bwMode="auto">
          <a:xfrm>
            <a:off x="2482850" y="5037138"/>
            <a:ext cx="2016125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Фома </a:t>
            </a:r>
            <a:br>
              <a:rPr lang="ru-RU" sz="1600" b="1" dirty="0" smtClean="0">
                <a:solidFill>
                  <a:srgbClr val="FF0000"/>
                </a:solidFill>
              </a:rPr>
            </a:br>
            <a:r>
              <a:rPr lang="ru-RU" sz="1600" b="1" dirty="0" smtClean="0">
                <a:solidFill>
                  <a:srgbClr val="FF0000"/>
                </a:solidFill>
              </a:rPr>
              <a:t>Аквинский</a:t>
            </a:r>
            <a:endParaRPr lang="ru-RU" sz="1600" b="1" dirty="0">
              <a:solidFill>
                <a:srgbClr val="FF0000"/>
              </a:solidFill>
            </a:endParaRPr>
          </a:p>
          <a:p>
            <a:r>
              <a:rPr lang="ru-RU" sz="1400" b="1" dirty="0" smtClean="0">
                <a:solidFill>
                  <a:srgbClr val="0000FF"/>
                </a:solidFill>
              </a:rPr>
              <a:t>(1225/26 – 1274</a:t>
            </a:r>
            <a:r>
              <a:rPr lang="ru-RU" sz="1400" b="1" dirty="0">
                <a:solidFill>
                  <a:srgbClr val="0000FF"/>
                </a:solidFill>
              </a:rPr>
              <a:t>)</a:t>
            </a:r>
            <a:r>
              <a:rPr lang="ru-RU" sz="16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0552" name="AutoShape 24"/>
          <p:cNvSpPr>
            <a:spLocks noChangeArrowheads="1"/>
          </p:cNvSpPr>
          <p:nvPr/>
        </p:nvSpPr>
        <p:spPr bwMode="auto">
          <a:xfrm>
            <a:off x="4678363" y="4138613"/>
            <a:ext cx="2016125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sz="1600" b="1" dirty="0">
                <a:solidFill>
                  <a:srgbClr val="FF0000"/>
                </a:solidFill>
              </a:rPr>
              <a:t>Пьер </a:t>
            </a:r>
            <a:r>
              <a:rPr lang="ru-RU" sz="1600" b="1" dirty="0" smtClean="0">
                <a:solidFill>
                  <a:srgbClr val="FF0000"/>
                </a:solidFill>
              </a:rPr>
              <a:t>Абеляр </a:t>
            </a:r>
            <a:r>
              <a:rPr lang="ru-RU" sz="1600" b="1" dirty="0">
                <a:solidFill>
                  <a:srgbClr val="FF0000"/>
                </a:solidFill>
              </a:rPr>
              <a:t/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400" b="1" dirty="0" smtClean="0">
                <a:solidFill>
                  <a:srgbClr val="0000FF"/>
                </a:solidFill>
              </a:rPr>
              <a:t>(1079 – 1142</a:t>
            </a:r>
            <a:r>
              <a:rPr lang="ru-RU" sz="1400" b="1" dirty="0">
                <a:solidFill>
                  <a:srgbClr val="0000FF"/>
                </a:solidFill>
              </a:rPr>
              <a:t>)</a:t>
            </a:r>
            <a:r>
              <a:rPr lang="ru-RU" sz="16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0553" name="AutoShape 25"/>
          <p:cNvSpPr>
            <a:spLocks noChangeArrowheads="1"/>
          </p:cNvSpPr>
          <p:nvPr/>
        </p:nvSpPr>
        <p:spPr bwMode="auto">
          <a:xfrm>
            <a:off x="323850" y="1438275"/>
            <a:ext cx="1511300" cy="539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6600"/>
                </a:solidFill>
              </a:rPr>
              <a:t>Платон</a:t>
            </a:r>
          </a:p>
        </p:txBody>
      </p:sp>
      <p:sp>
        <p:nvSpPr>
          <p:cNvPr id="150554" name="AutoShape 26"/>
          <p:cNvSpPr>
            <a:spLocks noChangeArrowheads="1"/>
          </p:cNvSpPr>
          <p:nvPr/>
        </p:nvSpPr>
        <p:spPr bwMode="auto">
          <a:xfrm>
            <a:off x="3832225" y="1438275"/>
            <a:ext cx="1511300" cy="539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6600"/>
                </a:solidFill>
              </a:rPr>
              <a:t>Аристотель</a:t>
            </a:r>
          </a:p>
        </p:txBody>
      </p:sp>
      <p:sp>
        <p:nvSpPr>
          <p:cNvPr id="150555" name="AutoShape 27"/>
          <p:cNvSpPr>
            <a:spLocks noChangeArrowheads="1"/>
          </p:cNvSpPr>
          <p:nvPr/>
        </p:nvSpPr>
        <p:spPr bwMode="auto">
          <a:xfrm>
            <a:off x="7340600" y="1438275"/>
            <a:ext cx="1511300" cy="539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6600"/>
                </a:solidFill>
              </a:rPr>
              <a:t>Антисфен</a:t>
            </a:r>
          </a:p>
        </p:txBody>
      </p:sp>
      <p:cxnSp>
        <p:nvCxnSpPr>
          <p:cNvPr id="150556" name="AutoShape 28"/>
          <p:cNvCxnSpPr>
            <a:cxnSpLocks noChangeShapeType="1"/>
          </p:cNvCxnSpPr>
          <p:nvPr/>
        </p:nvCxnSpPr>
        <p:spPr bwMode="auto">
          <a:xfrm>
            <a:off x="682625" y="1978025"/>
            <a:ext cx="1588" cy="1150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50557" name="AutoShape 29"/>
          <p:cNvCxnSpPr>
            <a:cxnSpLocks noChangeShapeType="1"/>
          </p:cNvCxnSpPr>
          <p:nvPr/>
        </p:nvCxnSpPr>
        <p:spPr bwMode="auto">
          <a:xfrm>
            <a:off x="8493125" y="2051050"/>
            <a:ext cx="1588" cy="10795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50558" name="AutoShape 30"/>
          <p:cNvCxnSpPr>
            <a:cxnSpLocks noChangeShapeType="1"/>
          </p:cNvCxnSpPr>
          <p:nvPr/>
        </p:nvCxnSpPr>
        <p:spPr bwMode="auto">
          <a:xfrm>
            <a:off x="4587875" y="1978025"/>
            <a:ext cx="1588" cy="971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150559" name="Line 31"/>
          <p:cNvSpPr>
            <a:spLocks noChangeShapeType="1"/>
          </p:cNvSpPr>
          <p:nvPr/>
        </p:nvSpPr>
        <p:spPr bwMode="auto">
          <a:xfrm>
            <a:off x="4065588" y="2949575"/>
            <a:ext cx="5222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50560" name="Line 32"/>
          <p:cNvSpPr>
            <a:spLocks noChangeShapeType="1"/>
          </p:cNvSpPr>
          <p:nvPr/>
        </p:nvSpPr>
        <p:spPr bwMode="auto">
          <a:xfrm>
            <a:off x="4587875" y="2949575"/>
            <a:ext cx="52228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cxnSp>
        <p:nvCxnSpPr>
          <p:cNvPr id="150561" name="AutoShape 33"/>
          <p:cNvCxnSpPr>
            <a:cxnSpLocks noChangeShapeType="1"/>
          </p:cNvCxnSpPr>
          <p:nvPr/>
        </p:nvCxnSpPr>
        <p:spPr bwMode="auto">
          <a:xfrm>
            <a:off x="4065588" y="2949575"/>
            <a:ext cx="1587" cy="1793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50562" name="AutoShape 34"/>
          <p:cNvCxnSpPr>
            <a:cxnSpLocks noChangeShapeType="1"/>
          </p:cNvCxnSpPr>
          <p:nvPr/>
        </p:nvCxnSpPr>
        <p:spPr bwMode="auto">
          <a:xfrm>
            <a:off x="5110163" y="2949575"/>
            <a:ext cx="1587" cy="1793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50563" name="AutoShape 35"/>
          <p:cNvCxnSpPr>
            <a:cxnSpLocks noChangeShapeType="1"/>
          </p:cNvCxnSpPr>
          <p:nvPr/>
        </p:nvCxnSpPr>
        <p:spPr bwMode="auto">
          <a:xfrm>
            <a:off x="6800850" y="2949575"/>
            <a:ext cx="1588" cy="2266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150564" name="AutoShape 36"/>
          <p:cNvSpPr>
            <a:spLocks noChangeArrowheads="1"/>
          </p:cNvSpPr>
          <p:nvPr/>
        </p:nvSpPr>
        <p:spPr bwMode="auto">
          <a:xfrm>
            <a:off x="5792788" y="5218113"/>
            <a:ext cx="2016125" cy="53975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b="1" dirty="0">
                <a:solidFill>
                  <a:srgbClr val="0000FF"/>
                </a:solidFill>
              </a:rPr>
              <a:t>Терминизм</a:t>
            </a:r>
          </a:p>
        </p:txBody>
      </p:sp>
      <p:sp>
        <p:nvSpPr>
          <p:cNvPr id="150565" name="AutoShape 37"/>
          <p:cNvSpPr>
            <a:spLocks noChangeArrowheads="1"/>
          </p:cNvSpPr>
          <p:nvPr/>
        </p:nvSpPr>
        <p:spPr bwMode="auto">
          <a:xfrm>
            <a:off x="5792788" y="5757863"/>
            <a:ext cx="2016125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sz="1600" b="1" dirty="0">
                <a:solidFill>
                  <a:srgbClr val="FF0000"/>
                </a:solidFill>
              </a:rPr>
              <a:t>Уильям </a:t>
            </a:r>
            <a:r>
              <a:rPr lang="ru-RU" sz="1600" b="1" dirty="0" smtClean="0">
                <a:solidFill>
                  <a:srgbClr val="FF0000"/>
                </a:solidFill>
              </a:rPr>
              <a:t>Оккам </a:t>
            </a:r>
            <a:r>
              <a:rPr lang="ru-RU" sz="1600" b="1" dirty="0">
                <a:solidFill>
                  <a:srgbClr val="FF0000"/>
                </a:solidFill>
              </a:rPr>
              <a:t/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400" b="1" dirty="0" smtClean="0">
                <a:solidFill>
                  <a:srgbClr val="0000FF"/>
                </a:solidFill>
              </a:rPr>
              <a:t>(</a:t>
            </a:r>
            <a:r>
              <a:rPr lang="ru-RU" sz="1400" b="1" dirty="0">
                <a:solidFill>
                  <a:srgbClr val="0000FF"/>
                </a:solidFill>
              </a:rPr>
              <a:t>ок. </a:t>
            </a:r>
            <a:r>
              <a:rPr lang="ru-RU" sz="1400" b="1" dirty="0" smtClean="0">
                <a:solidFill>
                  <a:srgbClr val="0000FF"/>
                </a:solidFill>
              </a:rPr>
              <a:t>1285 – 1347/49</a:t>
            </a:r>
            <a:r>
              <a:rPr lang="ru-RU" sz="1400" b="1" dirty="0">
                <a:solidFill>
                  <a:srgbClr val="0000FF"/>
                </a:solidFill>
              </a:rPr>
              <a:t>)</a:t>
            </a:r>
            <a:r>
              <a:rPr lang="ru-RU" sz="16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0567" name="AutoShape 39"/>
          <p:cNvSpPr>
            <a:spLocks noChangeArrowheads="1"/>
          </p:cNvSpPr>
          <p:nvPr/>
        </p:nvSpPr>
        <p:spPr bwMode="auto">
          <a:xfrm>
            <a:off x="3543300" y="2159000"/>
            <a:ext cx="2087563" cy="611188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 dirty="0">
                <a:solidFill>
                  <a:srgbClr val="0000FF"/>
                </a:solidFill>
              </a:rPr>
              <a:t>Концептуализм</a:t>
            </a:r>
          </a:p>
        </p:txBody>
      </p:sp>
      <p:sp>
        <p:nvSpPr>
          <p:cNvPr id="150568" name="Rectangle 40"/>
          <p:cNvSpPr>
            <a:spLocks noChangeArrowheads="1"/>
          </p:cNvSpPr>
          <p:nvPr/>
        </p:nvSpPr>
        <p:spPr bwMode="auto">
          <a:xfrm>
            <a:off x="4497388" y="3238500"/>
            <a:ext cx="1793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0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5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000"/>
                                        <p:tgtEl>
                                          <p:spTgt spid="1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50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 animBg="1"/>
      <p:bldP spid="150534" grpId="0" animBg="1"/>
      <p:bldP spid="150535" grpId="0" animBg="1"/>
      <p:bldP spid="150538" grpId="0" animBg="1"/>
      <p:bldP spid="150541" grpId="0" animBg="1"/>
      <p:bldP spid="150542" grpId="0" animBg="1"/>
      <p:bldP spid="150553" grpId="0" animBg="1"/>
      <p:bldP spid="150554" grpId="0" animBg="1"/>
      <p:bldP spid="150555" grpId="0" animBg="1"/>
      <p:bldP spid="150559" grpId="0" animBg="1"/>
      <p:bldP spid="150560" grpId="0" animBg="1"/>
      <p:bldP spid="150567" grpId="0" animBg="1"/>
      <p:bldP spid="15056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180000" y="1368000"/>
            <a:ext cx="2806700" cy="4680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ru-RU" sz="2000" b="1" dirty="0">
                <a:solidFill>
                  <a:srgbClr val="FFFF00"/>
                </a:solidFill>
              </a:rPr>
              <a:t>(</a:t>
            </a:r>
            <a:r>
              <a:rPr lang="ru-RU" sz="2000" b="1" dirty="0" smtClean="0">
                <a:solidFill>
                  <a:srgbClr val="FFFF00"/>
                </a:solidFill>
              </a:rPr>
              <a:t>Крайний) номинализм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11972" name="AutoShape 4"/>
          <p:cNvSpPr>
            <a:spLocks noChangeArrowheads="1"/>
          </p:cNvSpPr>
          <p:nvPr/>
        </p:nvSpPr>
        <p:spPr bwMode="auto">
          <a:xfrm>
            <a:off x="144000" y="1908000"/>
            <a:ext cx="2879725" cy="12588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la-Latn" sz="1600" b="1" dirty="0" smtClean="0">
                <a:solidFill>
                  <a:srgbClr val="0000FF"/>
                </a:solidFill>
              </a:rPr>
              <a:t>Universalia sunt nomina. </a:t>
            </a:r>
            <a:br>
              <a:rPr lang="la-Latn" sz="1600" b="1" dirty="0" smtClean="0">
                <a:solidFill>
                  <a:srgbClr val="0000FF"/>
                </a:solidFill>
              </a:rPr>
            </a:br>
            <a:r>
              <a:rPr lang="ru-RU" sz="1600" b="1" dirty="0" smtClean="0">
                <a:solidFill>
                  <a:srgbClr val="006600"/>
                </a:solidFill>
              </a:rPr>
              <a:t>Универсалии –</a:t>
            </a:r>
            <a:r>
              <a:rPr lang="en-US" sz="1600" b="1" dirty="0" smtClean="0">
                <a:solidFill>
                  <a:srgbClr val="006600"/>
                </a:solidFill>
              </a:rPr>
              <a:t> </a:t>
            </a:r>
            <a:r>
              <a:rPr lang="ru-RU" sz="1600" b="1" dirty="0">
                <a:solidFill>
                  <a:srgbClr val="006600"/>
                </a:solidFill>
              </a:rPr>
              <a:t/>
            </a:r>
            <a:br>
              <a:rPr lang="ru-RU" sz="1600" b="1" dirty="0">
                <a:solidFill>
                  <a:srgbClr val="006600"/>
                </a:solidFill>
              </a:rPr>
            </a:br>
            <a:r>
              <a:rPr lang="ru-RU" sz="1600" b="1" dirty="0">
                <a:solidFill>
                  <a:srgbClr val="006600"/>
                </a:solidFill>
              </a:rPr>
              <a:t>это имена (слова).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6156000" y="1368000"/>
            <a:ext cx="2806700" cy="4680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ru-RU" sz="2000" b="1" dirty="0">
                <a:solidFill>
                  <a:srgbClr val="FFFF00"/>
                </a:solidFill>
              </a:rPr>
              <a:t>(Крайний</a:t>
            </a:r>
            <a:r>
              <a:rPr lang="ru-RU" sz="2000" b="1" dirty="0" smtClean="0">
                <a:solidFill>
                  <a:srgbClr val="FFFF00"/>
                </a:solidFill>
              </a:rPr>
              <a:t>) реализм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11974" name="AutoShape 6"/>
          <p:cNvSpPr>
            <a:spLocks noChangeArrowheads="1"/>
          </p:cNvSpPr>
          <p:nvPr/>
        </p:nvSpPr>
        <p:spPr bwMode="auto">
          <a:xfrm>
            <a:off x="6120000" y="1908000"/>
            <a:ext cx="2879725" cy="12588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la-Latn" sz="1600" b="1" dirty="0" smtClean="0">
                <a:solidFill>
                  <a:srgbClr val="0000FF"/>
                </a:solidFill>
              </a:rPr>
              <a:t>Universalia sunt realia. </a:t>
            </a:r>
            <a:br>
              <a:rPr lang="la-Latn" sz="1600" b="1" dirty="0" smtClean="0">
                <a:solidFill>
                  <a:srgbClr val="0000FF"/>
                </a:solidFill>
              </a:rPr>
            </a:br>
            <a:r>
              <a:rPr lang="ru-RU" sz="1600" b="1" dirty="0" smtClean="0">
                <a:solidFill>
                  <a:srgbClr val="006600"/>
                </a:solidFill>
              </a:rPr>
              <a:t>Универсалии </a:t>
            </a:r>
            <a:r>
              <a:rPr lang="ru-RU" sz="1600" b="1" dirty="0">
                <a:solidFill>
                  <a:srgbClr val="006600"/>
                </a:solidFill>
              </a:rPr>
              <a:t>– </a:t>
            </a:r>
            <a:br>
              <a:rPr lang="ru-RU" sz="1600" b="1" dirty="0">
                <a:solidFill>
                  <a:srgbClr val="006600"/>
                </a:solidFill>
              </a:rPr>
            </a:br>
            <a:r>
              <a:rPr lang="ru-RU" sz="1600" b="1" dirty="0">
                <a:solidFill>
                  <a:srgbClr val="006600"/>
                </a:solidFill>
              </a:rPr>
              <a:t>реальные сущности.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3165475" y="1368000"/>
            <a:ext cx="2806700" cy="4680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lnSpc>
                <a:spcPct val="90000"/>
              </a:lnSpc>
            </a:pPr>
            <a:r>
              <a:rPr lang="ru-RU" sz="2000" b="1" dirty="0">
                <a:solidFill>
                  <a:srgbClr val="FFFF00"/>
                </a:solidFill>
              </a:rPr>
              <a:t>Концептуализм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11976" name="AutoShape 8"/>
          <p:cNvSpPr>
            <a:spLocks noChangeArrowheads="1"/>
          </p:cNvSpPr>
          <p:nvPr/>
        </p:nvSpPr>
        <p:spPr bwMode="auto">
          <a:xfrm>
            <a:off x="3130550" y="1908000"/>
            <a:ext cx="2879725" cy="12588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rIns="0" anchor="ctr"/>
          <a:lstStyle/>
          <a:p>
            <a:r>
              <a:rPr lang="la-Latn" sz="1600" b="1" dirty="0" smtClean="0">
                <a:solidFill>
                  <a:srgbClr val="0000FF"/>
                </a:solidFill>
              </a:rPr>
              <a:t>Universalia sunt concepta. </a:t>
            </a:r>
            <a:br>
              <a:rPr lang="la-Latn" sz="1600" b="1" dirty="0" smtClean="0">
                <a:solidFill>
                  <a:srgbClr val="0000FF"/>
                </a:solidFill>
              </a:rPr>
            </a:br>
            <a:r>
              <a:rPr lang="ru-RU" sz="1600" b="1" dirty="0" smtClean="0">
                <a:solidFill>
                  <a:srgbClr val="006600"/>
                </a:solidFill>
              </a:rPr>
              <a:t>Универсалии </a:t>
            </a:r>
            <a:r>
              <a:rPr lang="ru-RU" sz="1600" b="1" dirty="0">
                <a:solidFill>
                  <a:srgbClr val="006600"/>
                </a:solidFill>
              </a:rPr>
              <a:t>– </a:t>
            </a:r>
            <a:br>
              <a:rPr lang="ru-RU" sz="1600" b="1" dirty="0">
                <a:solidFill>
                  <a:srgbClr val="006600"/>
                </a:solidFill>
              </a:rPr>
            </a:br>
            <a:r>
              <a:rPr lang="ru-RU" sz="1600" b="1" dirty="0">
                <a:solidFill>
                  <a:srgbClr val="006600"/>
                </a:solidFill>
              </a:rPr>
              <a:t>это понятия.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252000" y="3420000"/>
            <a:ext cx="2663825" cy="180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b="1" dirty="0" smtClean="0">
                <a:solidFill>
                  <a:schemeClr val="bg1"/>
                </a:solidFill>
              </a:rPr>
              <a:t>Существуют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ru-RU" b="1" dirty="0" smtClean="0">
                <a:solidFill>
                  <a:schemeClr val="bg1"/>
                </a:solidFill>
              </a:rPr>
              <a:t>мыслимы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только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единичные вещи.</a:t>
            </a:r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6228000" y="3420000"/>
            <a:ext cx="2664000" cy="180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b="1" dirty="0" smtClean="0">
                <a:solidFill>
                  <a:schemeClr val="bg1"/>
                </a:solidFill>
              </a:rPr>
              <a:t>Мыслимо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только общее</a:t>
            </a:r>
            <a:r>
              <a:rPr lang="ru-RU" b="1" dirty="0" smtClean="0">
                <a:solidFill>
                  <a:schemeClr val="bg1"/>
                </a:solidFill>
              </a:rPr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ru-RU" b="1" dirty="0" smtClean="0">
                <a:solidFill>
                  <a:schemeClr val="bg1"/>
                </a:solidFill>
              </a:rPr>
              <a:t>только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общие </a:t>
            </a:r>
            <a:r>
              <a:rPr lang="ru-RU" b="1" dirty="0" smtClean="0">
                <a:solidFill>
                  <a:schemeClr val="bg1"/>
                </a:solidFill>
              </a:rPr>
              <a:t>сущности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по-настоящему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и существуют.</a:t>
            </a: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3276000" y="3420000"/>
            <a:ext cx="2663825" cy="180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b="1" dirty="0" smtClean="0">
                <a:solidFill>
                  <a:schemeClr val="bg1"/>
                </a:solidFill>
              </a:rPr>
              <a:t>Существуют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только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единичные вещи</a:t>
            </a:r>
            <a:r>
              <a:rPr lang="ru-RU" b="1" dirty="0" smtClean="0">
                <a:solidFill>
                  <a:schemeClr val="bg1"/>
                </a:solidFill>
              </a:rPr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но </a:t>
            </a:r>
            <a:r>
              <a:rPr lang="ru-RU" b="1" dirty="0" smtClean="0">
                <a:solidFill>
                  <a:schemeClr val="bg1"/>
                </a:solidFill>
              </a:rPr>
              <a:t>мыслимо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только общее.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00" y="5400000"/>
            <a:ext cx="3024000" cy="12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600" b="1" dirty="0" smtClean="0">
                <a:solidFill>
                  <a:schemeClr val="accent3"/>
                </a:solidFill>
              </a:rPr>
              <a:t>Что следует понимать под мышлением </a:t>
            </a:r>
            <a:r>
              <a:rPr lang="ru-RU" sz="1600" b="1" dirty="0" smtClean="0">
                <a:solidFill>
                  <a:srgbClr val="00FFFF"/>
                </a:solidFill>
              </a:rPr>
              <a:t>единичного, </a:t>
            </a:r>
            <a:r>
              <a:rPr lang="ru-RU" sz="1600" b="1" dirty="0" smtClean="0">
                <a:solidFill>
                  <a:schemeClr val="accent3"/>
                </a:solidFill>
              </a:rPr>
              <a:t>если мышление оперирует исключительно </a:t>
            </a:r>
            <a:r>
              <a:rPr lang="ru-RU" sz="1600" b="1" dirty="0" smtClean="0">
                <a:solidFill>
                  <a:srgbClr val="00FFFF"/>
                </a:solidFill>
              </a:rPr>
              <a:t>общими</a:t>
            </a:r>
            <a:r>
              <a:rPr lang="ru-RU" sz="1600" b="1" dirty="0" smtClean="0">
                <a:solidFill>
                  <a:schemeClr val="accent3"/>
                </a:solidFill>
              </a:rPr>
              <a:t> понятиями?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8000" y="5400000"/>
            <a:ext cx="3024000" cy="12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600" b="1" dirty="0" smtClean="0">
                <a:solidFill>
                  <a:schemeClr val="accent3"/>
                </a:solidFill>
              </a:rPr>
              <a:t>Какое отношение имеют эти </a:t>
            </a:r>
            <a:r>
              <a:rPr lang="ru-RU" sz="1600" b="1" dirty="0" smtClean="0">
                <a:solidFill>
                  <a:srgbClr val="00FFFF"/>
                </a:solidFill>
              </a:rPr>
              <a:t>общие</a:t>
            </a:r>
            <a:r>
              <a:rPr lang="ru-RU" sz="1600" b="1" dirty="0" smtClean="0">
                <a:solidFill>
                  <a:schemeClr val="accent3"/>
                </a:solidFill>
              </a:rPr>
              <a:t> сущности </a:t>
            </a:r>
            <a:br>
              <a:rPr lang="ru-RU" sz="1600" b="1" dirty="0" smtClean="0">
                <a:solidFill>
                  <a:schemeClr val="accent3"/>
                </a:solidFill>
              </a:rPr>
            </a:br>
            <a:r>
              <a:rPr lang="ru-RU" sz="1600" b="1" dirty="0" smtClean="0">
                <a:solidFill>
                  <a:schemeClr val="accent3"/>
                </a:solidFill>
              </a:rPr>
              <a:t>к воспринимаемым нашими чувствами </a:t>
            </a:r>
            <a:r>
              <a:rPr lang="ru-RU" sz="1600" b="1" dirty="0" smtClean="0">
                <a:solidFill>
                  <a:srgbClr val="00FFFF"/>
                </a:solidFill>
              </a:rPr>
              <a:t>единичным</a:t>
            </a:r>
            <a:r>
              <a:rPr lang="ru-RU" sz="1600" b="1" dirty="0" smtClean="0">
                <a:solidFill>
                  <a:schemeClr val="accent3"/>
                </a:solidFill>
              </a:rPr>
              <a:t> вещам?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6000" y="5400000"/>
            <a:ext cx="3024000" cy="12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600" b="1" dirty="0" smtClean="0">
                <a:solidFill>
                  <a:schemeClr val="accent3"/>
                </a:solidFill>
              </a:rPr>
              <a:t>Не получается ли в таком случае, что </a:t>
            </a:r>
            <a:r>
              <a:rPr lang="ru-RU" sz="1600" b="1" dirty="0" smtClean="0">
                <a:solidFill>
                  <a:srgbClr val="FFFF00"/>
                </a:solidFill>
              </a:rPr>
              <a:t>существующее</a:t>
            </a:r>
            <a:r>
              <a:rPr lang="ru-RU" sz="1600" b="1" dirty="0" smtClean="0">
                <a:solidFill>
                  <a:schemeClr val="accent3"/>
                </a:solidFill>
              </a:rPr>
              <a:t> </a:t>
            </a:r>
            <a:br>
              <a:rPr lang="ru-RU" sz="1600" b="1" dirty="0" smtClean="0">
                <a:solidFill>
                  <a:schemeClr val="accent3"/>
                </a:solidFill>
              </a:rPr>
            </a:br>
            <a:r>
              <a:rPr lang="ru-RU" sz="1600" b="1" dirty="0" smtClean="0">
                <a:solidFill>
                  <a:schemeClr val="accent3"/>
                </a:solidFill>
              </a:rPr>
              <a:t>в действительности </a:t>
            </a:r>
            <a:r>
              <a:rPr lang="ru-RU" sz="1600" b="1" dirty="0" smtClean="0">
                <a:solidFill>
                  <a:srgbClr val="00FFFF"/>
                </a:solidFill>
              </a:rPr>
              <a:t>не мыслимо,</a:t>
            </a:r>
            <a:r>
              <a:rPr lang="ru-RU" sz="1600" b="1" dirty="0" smtClean="0">
                <a:solidFill>
                  <a:schemeClr val="accent3"/>
                </a:solidFill>
              </a:rPr>
              <a:t> а </a:t>
            </a:r>
            <a:r>
              <a:rPr lang="ru-RU" sz="1600" b="1" dirty="0" smtClean="0">
                <a:solidFill>
                  <a:srgbClr val="FFFF00"/>
                </a:solidFill>
              </a:rPr>
              <a:t>мыслимое</a:t>
            </a:r>
            <a:r>
              <a:rPr lang="ru-RU" sz="1600" b="1" dirty="0" smtClean="0">
                <a:solidFill>
                  <a:schemeClr val="accent3"/>
                </a:solidFill>
              </a:rPr>
              <a:t> на самом деле </a:t>
            </a:r>
            <a:r>
              <a:rPr lang="ru-RU" sz="1600" b="1" dirty="0" smtClean="0">
                <a:solidFill>
                  <a:srgbClr val="00FFFF"/>
                </a:solidFill>
              </a:rPr>
              <a:t>не существует?</a:t>
            </a:r>
            <a:endParaRPr lang="ru-RU" sz="1600" b="1" dirty="0">
              <a:solidFill>
                <a:srgbClr val="00FFFF"/>
              </a:solidFill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892175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универсалий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Номинализм, реализм, концептуализм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/>
      <p:bldP spid="211972" grpId="0" animBg="1"/>
      <p:bldP spid="211973" grpId="0"/>
      <p:bldP spid="211974" grpId="0" animBg="1"/>
      <p:bldP spid="211975" grpId="0"/>
      <p:bldP spid="211976" grpId="0" animBg="1"/>
      <p:bldP spid="211978" grpId="0" animBg="1"/>
      <p:bldP spid="211980" grpId="0" animBg="1"/>
      <p:bldP spid="211981" grpId="0" animBg="1"/>
      <p:bldP spid="12" grpId="0"/>
      <p:bldP spid="13" grpId="0"/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979613" y="1438275"/>
            <a:ext cx="50387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Вопросы?</a:t>
            </a:r>
          </a:p>
        </p:txBody>
      </p:sp>
      <p:pic>
        <p:nvPicPr>
          <p:cNvPr id="38915" name="Picture 3" descr="Gozzoli, Averro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0" y="3598863"/>
            <a:ext cx="4822825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>
                <a:solidFill>
                  <a:srgbClr val="FFFF00"/>
                </a:solidFill>
              </a:rPr>
              <a:t>Проблема теодицеи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085975" y="1798638"/>
            <a:ext cx="5038725" cy="34194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/>
          <a:lstStyle/>
          <a:p>
            <a:r>
              <a:rPr lang="ru-RU" sz="2000" b="1" dirty="0">
                <a:solidFill>
                  <a:srgbClr val="FFFF00"/>
                </a:solidFill>
              </a:rPr>
              <a:t>Теодицея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(</a:t>
            </a:r>
            <a:r>
              <a:rPr lang="ru-RU" b="1" i="1" dirty="0">
                <a:solidFill>
                  <a:schemeClr val="bg1"/>
                </a:solidFill>
              </a:rPr>
              <a:t>греч</a:t>
            </a:r>
            <a:r>
              <a:rPr lang="ru-RU" b="1" dirty="0">
                <a:solidFill>
                  <a:schemeClr val="bg1"/>
                </a:solidFill>
              </a:rPr>
              <a:t>. </a:t>
            </a:r>
            <a:r>
              <a:rPr lang="el-GR" sz="2100" b="1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θεός</a:t>
            </a:r>
            <a:r>
              <a:rPr lang="ru-RU" b="1" dirty="0">
                <a:solidFill>
                  <a:srgbClr val="66FF33"/>
                </a:solidFill>
                <a:latin typeface="Times New Roman" pitchFamily="18" charset="0"/>
                <a:cs typeface="Arial" charset="0"/>
              </a:rPr>
              <a:t>,</a:t>
            </a:r>
            <a:r>
              <a:rPr lang="ru-RU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бог, </a:t>
            </a:r>
            <a:r>
              <a:rPr lang="el-GR" sz="2100" b="1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δίκη</a:t>
            </a:r>
            <a:r>
              <a:rPr lang="ru-RU" b="1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b="1" dirty="0">
                <a:solidFill>
                  <a:schemeClr val="bg1"/>
                </a:solidFill>
              </a:rPr>
              <a:t> справедливость)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–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ru-RU" b="1" i="1" dirty="0">
                <a:solidFill>
                  <a:schemeClr val="bg1"/>
                </a:solidFill>
              </a:rPr>
              <a:t>букв</a:t>
            </a:r>
            <a:r>
              <a:rPr lang="ru-RU" b="1" dirty="0">
                <a:solidFill>
                  <a:schemeClr val="bg1"/>
                </a:solidFill>
              </a:rPr>
              <a:t>., «оправдание Бога</a:t>
            </a:r>
            <a:r>
              <a:rPr lang="ru-RU" b="1" dirty="0" smtClean="0">
                <a:solidFill>
                  <a:schemeClr val="bg1"/>
                </a:solidFill>
              </a:rPr>
              <a:t>»,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общее </a:t>
            </a:r>
            <a:r>
              <a:rPr lang="ru-RU" b="1" dirty="0" smtClean="0">
                <a:solidFill>
                  <a:schemeClr val="bg1"/>
                </a:solidFill>
              </a:rPr>
              <a:t>обозначение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религиозно-философских доктрин</a:t>
            </a:r>
            <a:r>
              <a:rPr lang="ru-RU" b="1" dirty="0" smtClean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стремящихся </a:t>
            </a:r>
            <a:r>
              <a:rPr lang="ru-RU" b="1" dirty="0" smtClean="0">
                <a:solidFill>
                  <a:schemeClr val="bg1"/>
                </a:solidFill>
              </a:rPr>
              <a:t>согласовать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идею благого и </a:t>
            </a:r>
            <a:r>
              <a:rPr lang="ru-RU" b="1" dirty="0" smtClean="0">
                <a:solidFill>
                  <a:schemeClr val="bg1"/>
                </a:solidFill>
              </a:rPr>
              <a:t>разумного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божественного управления </a:t>
            </a:r>
            <a:r>
              <a:rPr lang="ru-RU" b="1" dirty="0" smtClean="0">
                <a:solidFill>
                  <a:schemeClr val="bg1"/>
                </a:solidFill>
              </a:rPr>
              <a:t>миром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 наличием мирового зла</a:t>
            </a:r>
            <a:r>
              <a:rPr lang="ru-RU" b="1" dirty="0" smtClean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«оправдать» это </a:t>
            </a:r>
            <a:r>
              <a:rPr lang="ru-RU" b="1" dirty="0" smtClean="0">
                <a:solidFill>
                  <a:schemeClr val="bg1"/>
                </a:solidFill>
              </a:rPr>
              <a:t>управление 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перед лицом тёмных сторон бытия.</a:t>
            </a:r>
          </a:p>
        </p:txBody>
      </p:sp>
      <p:pic>
        <p:nvPicPr>
          <p:cNvPr id="33805" name="Picture 13" descr="Leibniz (5-red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000" y="2340000"/>
            <a:ext cx="1658937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8" name="Picture 16" descr="Августин (Гоццоли-16-red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000" y="2160000"/>
            <a:ext cx="18002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7700963" y="4680000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Лейбниц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28596" y="4680000"/>
            <a:ext cx="1231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Августин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11" grpId="0"/>
      <p:bldP spid="338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AutoShape 4"/>
          <p:cNvSpPr>
            <a:spLocks noChangeArrowheads="1"/>
          </p:cNvSpPr>
          <p:nvPr/>
        </p:nvSpPr>
        <p:spPr bwMode="auto">
          <a:xfrm rot="10800000">
            <a:off x="2736000" y="1728000"/>
            <a:ext cx="6120000" cy="4678362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square" lIns="90000" rIns="90000" anchor="ctr" anchorCtr="1"/>
          <a:lstStyle/>
          <a:p>
            <a:r>
              <a:rPr lang="ru-RU" b="1" dirty="0" smtClean="0">
                <a:solidFill>
                  <a:srgbClr val="0000FF"/>
                </a:solidFill>
              </a:rPr>
              <a:t>Бог, – говорит он </a:t>
            </a:r>
            <a:r>
              <a:rPr lang="en-US" b="1" dirty="0" smtClean="0">
                <a:solidFill>
                  <a:srgbClr val="009999"/>
                </a:solidFill>
              </a:rPr>
              <a:t>[</a:t>
            </a:r>
            <a:r>
              <a:rPr lang="ru-RU" b="1" dirty="0" smtClean="0">
                <a:solidFill>
                  <a:srgbClr val="009999"/>
                </a:solidFill>
              </a:rPr>
              <a:t>Эпикур</a:t>
            </a:r>
            <a:r>
              <a:rPr lang="en-US" b="1" dirty="0" smtClean="0">
                <a:solidFill>
                  <a:srgbClr val="009999"/>
                </a:solidFill>
              </a:rPr>
              <a:t>]</a:t>
            </a:r>
            <a:r>
              <a:rPr lang="ru-RU" b="1" dirty="0" smtClean="0">
                <a:solidFill>
                  <a:srgbClr val="0000FF"/>
                </a:solidFill>
              </a:rPr>
              <a:t>, – или хочет уничтожить зло, но не может, или может, но не хочет, или как не хочет, так и не может, или и хочет и может. Если Он </a:t>
            </a:r>
            <a:r>
              <a:rPr lang="ru-RU" b="1" dirty="0" smtClean="0">
                <a:solidFill>
                  <a:srgbClr val="FF0000"/>
                </a:solidFill>
              </a:rPr>
              <a:t>хочет и не может, </a:t>
            </a:r>
            <a:r>
              <a:rPr lang="ru-RU" b="1" dirty="0" smtClean="0">
                <a:solidFill>
                  <a:srgbClr val="0000FF"/>
                </a:solidFill>
              </a:rPr>
              <a:t>то Он </a:t>
            </a:r>
            <a:r>
              <a:rPr lang="ru-RU" b="1" dirty="0" smtClean="0">
                <a:solidFill>
                  <a:srgbClr val="FF0000"/>
                </a:solidFill>
              </a:rPr>
              <a:t>слаб,</a:t>
            </a:r>
            <a:r>
              <a:rPr lang="ru-RU" b="1" dirty="0" smtClean="0">
                <a:solidFill>
                  <a:srgbClr val="0000FF"/>
                </a:solidFill>
              </a:rPr>
              <a:t> что не соответствует Богу. Если Он </a:t>
            </a:r>
            <a:r>
              <a:rPr lang="ru-RU" b="1" dirty="0" smtClean="0">
                <a:solidFill>
                  <a:srgbClr val="FF0000"/>
                </a:solidFill>
              </a:rPr>
              <a:t>может, но не хочет, </a:t>
            </a:r>
            <a:r>
              <a:rPr lang="ru-RU" b="1" dirty="0" smtClean="0">
                <a:solidFill>
                  <a:srgbClr val="0000FF"/>
                </a:solidFill>
              </a:rPr>
              <a:t>то Он </a:t>
            </a:r>
            <a:r>
              <a:rPr lang="ru-RU" b="1" dirty="0" smtClean="0">
                <a:solidFill>
                  <a:srgbClr val="FF0000"/>
                </a:solidFill>
              </a:rPr>
              <a:t>недоброжелателен,</a:t>
            </a:r>
            <a:r>
              <a:rPr lang="ru-RU" b="1" dirty="0" smtClean="0">
                <a:solidFill>
                  <a:srgbClr val="0000FF"/>
                </a:solidFill>
              </a:rPr>
              <a:t> что равно чуждо Богу. Если Он </a:t>
            </a:r>
            <a:r>
              <a:rPr lang="ru-RU" b="1" dirty="0" smtClean="0">
                <a:solidFill>
                  <a:srgbClr val="FF0000"/>
                </a:solidFill>
              </a:rPr>
              <a:t>как не хочет, так и не может, </a:t>
            </a:r>
            <a:r>
              <a:rPr lang="ru-RU" b="1" dirty="0" smtClean="0">
                <a:solidFill>
                  <a:srgbClr val="0000FF"/>
                </a:solidFill>
              </a:rPr>
              <a:t>то Он </a:t>
            </a:r>
            <a:r>
              <a:rPr lang="ru-RU" b="1" dirty="0" smtClean="0">
                <a:solidFill>
                  <a:srgbClr val="FF0000"/>
                </a:solidFill>
              </a:rPr>
              <a:t>как недоброжелателен, так и слаб,</a:t>
            </a:r>
            <a:r>
              <a:rPr lang="ru-RU" b="1" dirty="0" smtClean="0">
                <a:solidFill>
                  <a:srgbClr val="0000FF"/>
                </a:solidFill>
              </a:rPr>
              <a:t> а потому и не Бог. Если же Он </a:t>
            </a:r>
            <a:r>
              <a:rPr lang="ru-RU" b="1" dirty="0" smtClean="0">
                <a:solidFill>
                  <a:srgbClr val="FF0000"/>
                </a:solidFill>
              </a:rPr>
              <a:t>и хочет, и может,</a:t>
            </a:r>
            <a:r>
              <a:rPr lang="ru-RU" b="1" dirty="0" smtClean="0">
                <a:solidFill>
                  <a:srgbClr val="0000FF"/>
                </a:solidFill>
              </a:rPr>
              <a:t> что только Богу присуще, откуда тогда зло, или </a:t>
            </a:r>
            <a:r>
              <a:rPr lang="ru-RU" b="1" dirty="0" smtClean="0">
                <a:solidFill>
                  <a:srgbClr val="FF0000"/>
                </a:solidFill>
              </a:rPr>
              <a:t>почему тогда Он его не уничтожает?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44000" y="5760000"/>
            <a:ext cx="273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Лактанций.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«О гневе Божием».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теодицеи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Трилемма Эпикура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D:\Disk_N\MISCEL\ФИЛОСОФИЯ\Personalia\Лактанций\Lactanti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000" y="1785926"/>
            <a:ext cx="2520000" cy="1879194"/>
          </a:xfrm>
          <a:prstGeom prst="rect">
            <a:avLst/>
          </a:prstGeom>
          <a:noFill/>
          <a:ln w="38100" cmpd="dbl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53" name="AutoShape 21"/>
          <p:cNvSpPr>
            <a:spLocks noChangeArrowheads="1"/>
          </p:cNvSpPr>
          <p:nvPr/>
        </p:nvSpPr>
        <p:spPr bwMode="auto">
          <a:xfrm flipH="1">
            <a:off x="4894263" y="5434013"/>
            <a:ext cx="611187" cy="900112"/>
          </a:xfrm>
          <a:prstGeom prst="curvedLeftArrow">
            <a:avLst>
              <a:gd name="adj1" fmla="val 29455"/>
              <a:gd name="adj2" fmla="val 5890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6452" name="AutoShape 20"/>
          <p:cNvSpPr>
            <a:spLocks noChangeArrowheads="1"/>
          </p:cNvSpPr>
          <p:nvPr/>
        </p:nvSpPr>
        <p:spPr bwMode="auto">
          <a:xfrm>
            <a:off x="3706813" y="5434013"/>
            <a:ext cx="611187" cy="900112"/>
          </a:xfrm>
          <a:prstGeom prst="curvedLeftArrow">
            <a:avLst>
              <a:gd name="adj1" fmla="val 29455"/>
              <a:gd name="adj2" fmla="val 5890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6434" name="AutoShape 2"/>
          <p:cNvSpPr>
            <a:spLocks noChangeArrowheads="1"/>
          </p:cNvSpPr>
          <p:nvPr/>
        </p:nvSpPr>
        <p:spPr bwMode="auto">
          <a:xfrm>
            <a:off x="6584950" y="4371975"/>
            <a:ext cx="611188" cy="1008063"/>
          </a:xfrm>
          <a:prstGeom prst="curvedLeftArrow">
            <a:avLst>
              <a:gd name="adj1" fmla="val 32987"/>
              <a:gd name="adj2" fmla="val 6597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6435" name="AutoShape 3"/>
          <p:cNvSpPr>
            <a:spLocks noChangeArrowheads="1"/>
          </p:cNvSpPr>
          <p:nvPr/>
        </p:nvSpPr>
        <p:spPr bwMode="auto">
          <a:xfrm>
            <a:off x="2014538" y="4371975"/>
            <a:ext cx="611187" cy="1008063"/>
          </a:xfrm>
          <a:prstGeom prst="curvedRightArrow">
            <a:avLst>
              <a:gd name="adj1" fmla="val 32987"/>
              <a:gd name="adj2" fmla="val 6597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6436" name="AutoShape 4"/>
          <p:cNvSpPr>
            <a:spLocks noChangeArrowheads="1"/>
          </p:cNvSpPr>
          <p:nvPr/>
        </p:nvSpPr>
        <p:spPr bwMode="auto">
          <a:xfrm>
            <a:off x="7700963" y="3489325"/>
            <a:ext cx="611187" cy="900113"/>
          </a:xfrm>
          <a:prstGeom prst="curvedLeftArrow">
            <a:avLst>
              <a:gd name="adj1" fmla="val 29455"/>
              <a:gd name="adj2" fmla="val 5890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>
            <a:off x="898525" y="3489325"/>
            <a:ext cx="611188" cy="900113"/>
          </a:xfrm>
          <a:prstGeom prst="curvedRightArrow">
            <a:avLst>
              <a:gd name="adj1" fmla="val 29455"/>
              <a:gd name="adj2" fmla="val 5890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6438" name="AutoShape 6"/>
          <p:cNvSpPr>
            <a:spLocks noChangeArrowheads="1"/>
          </p:cNvSpPr>
          <p:nvPr/>
        </p:nvSpPr>
        <p:spPr bwMode="auto">
          <a:xfrm>
            <a:off x="4894263" y="2428875"/>
            <a:ext cx="611187" cy="1008063"/>
          </a:xfrm>
          <a:prstGeom prst="curvedRightArrow">
            <a:avLst>
              <a:gd name="adj1" fmla="val 32987"/>
              <a:gd name="adj2" fmla="val 6597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6439" name="AutoShape 7"/>
          <p:cNvSpPr>
            <a:spLocks noChangeArrowheads="1"/>
          </p:cNvSpPr>
          <p:nvPr/>
        </p:nvSpPr>
        <p:spPr bwMode="auto">
          <a:xfrm>
            <a:off x="3706813" y="2428875"/>
            <a:ext cx="611187" cy="1008063"/>
          </a:xfrm>
          <a:prstGeom prst="curvedLeftArrow">
            <a:avLst>
              <a:gd name="adj1" fmla="val 32987"/>
              <a:gd name="adj2" fmla="val 6597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25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Проблема теодицеи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Трилемма Эпикура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146441" name="AutoShape 9"/>
          <p:cNvSpPr>
            <a:spLocks noChangeArrowheads="1"/>
          </p:cNvSpPr>
          <p:nvPr/>
        </p:nvSpPr>
        <p:spPr bwMode="auto">
          <a:xfrm>
            <a:off x="2625725" y="1258888"/>
            <a:ext cx="3959225" cy="827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b="1" dirty="0">
                <a:solidFill>
                  <a:srgbClr val="0000FF"/>
                </a:solidFill>
              </a:rPr>
              <a:t>Если Бог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всеблаг</a:t>
            </a:r>
            <a:r>
              <a:rPr lang="ru-RU" b="1" dirty="0">
                <a:solidFill>
                  <a:srgbClr val="0000FF"/>
                </a:solidFill>
              </a:rPr>
              <a:t> и </a:t>
            </a:r>
            <a:r>
              <a:rPr lang="ru-RU" b="1" dirty="0">
                <a:solidFill>
                  <a:srgbClr val="FF0000"/>
                </a:solidFill>
              </a:rPr>
              <a:t>всемогущ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почему в мире столько </a:t>
            </a:r>
            <a:r>
              <a:rPr lang="ru-RU" b="1" dirty="0">
                <a:solidFill>
                  <a:srgbClr val="FF0000"/>
                </a:solidFill>
              </a:rPr>
              <a:t>зла?</a:t>
            </a:r>
          </a:p>
        </p:txBody>
      </p:sp>
      <p:sp>
        <p:nvSpPr>
          <p:cNvPr id="146442" name="AutoShape 10"/>
          <p:cNvSpPr>
            <a:spLocks noChangeArrowheads="1"/>
          </p:cNvSpPr>
          <p:nvPr/>
        </p:nvSpPr>
        <p:spPr bwMode="auto">
          <a:xfrm>
            <a:off x="647700" y="2770188"/>
            <a:ext cx="305911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или </a:t>
            </a:r>
            <a:r>
              <a:rPr lang="ru-RU" b="1" dirty="0" smtClean="0">
                <a:solidFill>
                  <a:srgbClr val="FF0000"/>
                </a:solidFill>
              </a:rPr>
              <a:t>может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уничтожить зло, </a:t>
            </a:r>
            <a:r>
              <a:rPr lang="ru-RU" b="1" dirty="0" smtClean="0">
                <a:solidFill>
                  <a:srgbClr val="0000FF"/>
                </a:solidFill>
              </a:rPr>
              <a:t>но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не желает </a:t>
            </a:r>
            <a:r>
              <a:rPr lang="ru-RU" b="1" dirty="0">
                <a:solidFill>
                  <a:srgbClr val="0000FF"/>
                </a:solidFill>
              </a:rPr>
              <a:t>этого –</a:t>
            </a:r>
          </a:p>
        </p:txBody>
      </p:sp>
      <p:sp>
        <p:nvSpPr>
          <p:cNvPr id="146443" name="AutoShape 11"/>
          <p:cNvSpPr>
            <a:spLocks noChangeArrowheads="1"/>
          </p:cNvSpPr>
          <p:nvPr/>
        </p:nvSpPr>
        <p:spPr bwMode="auto">
          <a:xfrm>
            <a:off x="5505450" y="2770188"/>
            <a:ext cx="305911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или </a:t>
            </a:r>
            <a:r>
              <a:rPr lang="ru-RU" b="1" dirty="0" smtClean="0">
                <a:solidFill>
                  <a:srgbClr val="FF0000"/>
                </a:solidFill>
              </a:rPr>
              <a:t>желает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уничтожить зло, </a:t>
            </a:r>
            <a:r>
              <a:rPr lang="ru-RU" b="1" dirty="0" smtClean="0">
                <a:solidFill>
                  <a:srgbClr val="0000FF"/>
                </a:solidFill>
              </a:rPr>
              <a:t>но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не может </a:t>
            </a:r>
            <a:r>
              <a:rPr lang="ru-RU" b="1" dirty="0">
                <a:solidFill>
                  <a:srgbClr val="0000FF"/>
                </a:solidFill>
              </a:rPr>
              <a:t>(не в силах)</a:t>
            </a:r>
            <a:r>
              <a:rPr lang="ru-RU" dirty="0"/>
              <a:t> </a:t>
            </a:r>
            <a:r>
              <a:rPr lang="ru-RU" b="1" dirty="0">
                <a:solidFill>
                  <a:srgbClr val="0000FF"/>
                </a:solidFill>
              </a:rPr>
              <a:t>–</a:t>
            </a:r>
          </a:p>
        </p:txBody>
      </p:sp>
      <p:sp>
        <p:nvSpPr>
          <p:cNvPr id="146444" name="AutoShape 12"/>
          <p:cNvSpPr>
            <a:spLocks noChangeArrowheads="1"/>
          </p:cNvSpPr>
          <p:nvPr/>
        </p:nvSpPr>
        <p:spPr bwMode="auto">
          <a:xfrm>
            <a:off x="1511300" y="3849688"/>
            <a:ext cx="1800225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тогда </a:t>
            </a:r>
            <a:r>
              <a:rPr lang="ru-RU" b="1" dirty="0" smtClean="0">
                <a:solidFill>
                  <a:srgbClr val="0000FF"/>
                </a:solidFill>
              </a:rPr>
              <a:t>Он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не всеблаг;</a:t>
            </a:r>
          </a:p>
        </p:txBody>
      </p:sp>
      <p:sp>
        <p:nvSpPr>
          <p:cNvPr id="146445" name="AutoShape 13"/>
          <p:cNvSpPr>
            <a:spLocks noChangeArrowheads="1"/>
          </p:cNvSpPr>
          <p:nvPr/>
        </p:nvSpPr>
        <p:spPr bwMode="auto">
          <a:xfrm>
            <a:off x="5900738" y="3849688"/>
            <a:ext cx="1800225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тогда </a:t>
            </a:r>
            <a:r>
              <a:rPr lang="ru-RU" b="1" dirty="0" smtClean="0">
                <a:solidFill>
                  <a:srgbClr val="0000FF"/>
                </a:solidFill>
              </a:rPr>
              <a:t>Он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не всемогущ.</a:t>
            </a:r>
          </a:p>
        </p:txBody>
      </p:sp>
      <p:sp>
        <p:nvSpPr>
          <p:cNvPr id="146446" name="AutoShape 14"/>
          <p:cNvSpPr>
            <a:spLocks noChangeArrowheads="1"/>
          </p:cNvSpPr>
          <p:nvPr/>
        </p:nvSpPr>
        <p:spPr bwMode="auto">
          <a:xfrm>
            <a:off x="3346450" y="2085975"/>
            <a:ext cx="2519363" cy="539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r>
              <a:rPr lang="ru-RU" b="1" dirty="0">
                <a:solidFill>
                  <a:srgbClr val="0000FF"/>
                </a:solidFill>
              </a:rPr>
              <a:t>Выходит, что Бог</a:t>
            </a:r>
          </a:p>
        </p:txBody>
      </p:sp>
      <p:sp>
        <p:nvSpPr>
          <p:cNvPr id="146447" name="AutoShape 15"/>
          <p:cNvSpPr>
            <a:spLocks noChangeArrowheads="1"/>
          </p:cNvSpPr>
          <p:nvPr/>
        </p:nvSpPr>
        <p:spPr bwMode="auto">
          <a:xfrm>
            <a:off x="2625725" y="4713288"/>
            <a:ext cx="3959225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FF"/>
                </a:solidFill>
              </a:rPr>
              <a:t>Поскольку как то, так и </a:t>
            </a:r>
            <a:r>
              <a:rPr lang="ru-RU" b="1" dirty="0" smtClean="0">
                <a:solidFill>
                  <a:srgbClr val="0000FF"/>
                </a:solidFill>
              </a:rPr>
              <a:t>другое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противоречит понятию Бога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0000FF"/>
                </a:solidFill>
              </a:rPr>
              <a:t>приходится отрицать</a:t>
            </a:r>
          </a:p>
        </p:txBody>
      </p:sp>
      <p:sp>
        <p:nvSpPr>
          <p:cNvPr id="146450" name="AutoShape 18"/>
          <p:cNvSpPr>
            <a:spLocks noChangeArrowheads="1"/>
          </p:cNvSpPr>
          <p:nvPr/>
        </p:nvSpPr>
        <p:spPr bwMode="auto">
          <a:xfrm>
            <a:off x="1548000" y="5792788"/>
            <a:ext cx="2160000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lnSpc>
                <a:spcPct val="95000"/>
              </a:lnSpc>
            </a:pPr>
            <a:r>
              <a:rPr lang="ru-RU" b="1" dirty="0" smtClean="0">
                <a:solidFill>
                  <a:srgbClr val="0000FF"/>
                </a:solidFill>
              </a:rPr>
              <a:t>либо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бытие Бога,</a:t>
            </a:r>
          </a:p>
        </p:txBody>
      </p:sp>
      <p:sp>
        <p:nvSpPr>
          <p:cNvPr id="146454" name="AutoShape 22"/>
          <p:cNvSpPr>
            <a:spLocks noChangeArrowheads="1"/>
          </p:cNvSpPr>
          <p:nvPr/>
        </p:nvSpPr>
        <p:spPr bwMode="auto">
          <a:xfrm>
            <a:off x="5505449" y="5792788"/>
            <a:ext cx="2160000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anchor="ctr"/>
          <a:lstStyle/>
          <a:p>
            <a:pPr>
              <a:lnSpc>
                <a:spcPct val="95000"/>
              </a:lnSpc>
            </a:pPr>
            <a:r>
              <a:rPr lang="ru-RU" b="1" dirty="0" smtClean="0">
                <a:solidFill>
                  <a:srgbClr val="0000FF"/>
                </a:solidFill>
              </a:rPr>
              <a:t>либо </a:t>
            </a:r>
            <a:r>
              <a:rPr lang="ru-RU" b="1" dirty="0">
                <a:solidFill>
                  <a:srgbClr val="0000FF"/>
                </a:solidFill>
              </a:rPr>
              <a:t/>
            </a:r>
            <a:br>
              <a:rPr lang="ru-RU" b="1" dirty="0">
                <a:solidFill>
                  <a:srgbClr val="0000FF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реальность зла.</a:t>
            </a:r>
          </a:p>
        </p:txBody>
      </p:sp>
      <p:pic>
        <p:nvPicPr>
          <p:cNvPr id="20" name="Picture 23" descr="Эпикур (Рим - Капитолийский музей - red5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775" y="360000"/>
            <a:ext cx="150495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D:\Disk_N\MISCEL\ФИЛОСОФИЯ\Personalia\Юм\Юм 1-7_автоконтраст+автотоновая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0000" y="360000"/>
            <a:ext cx="1223648" cy="1872000"/>
          </a:xfrm>
          <a:prstGeom prst="rect">
            <a:avLst/>
          </a:prstGeom>
          <a:noFill/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60000" y="2268000"/>
            <a:ext cx="15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Эпикур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559999" y="2285992"/>
            <a:ext cx="12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Юм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10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nimBg="1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3|0.4"/>
</p:tagLst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11209</TotalTime>
  <Words>1835</Words>
  <Application>Microsoft Office PowerPoint</Application>
  <PresentationFormat>Экран (4:3)</PresentationFormat>
  <Paragraphs>535</Paragraphs>
  <Slides>64</Slides>
  <Notes>58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5" baseType="lpstr">
      <vt:lpstr>Оформление по умолчанию</vt:lpstr>
      <vt:lpstr>Философия</vt:lpstr>
      <vt:lpstr>Средневековая западноевропейская философия</vt:lpstr>
      <vt:lpstr>Позднеантичная и раннехристианская философия</vt:lpstr>
      <vt:lpstr>Средневековая философия  Патристика</vt:lpstr>
      <vt:lpstr>Средневековая философия  Патристика</vt:lpstr>
      <vt:lpstr>Средневековая философия  Патристика</vt:lpstr>
      <vt:lpstr>Проблема теодицеи</vt:lpstr>
      <vt:lpstr>Проблема теодицеи Трилемма Эпикура</vt:lpstr>
      <vt:lpstr>Проблема теодицеи Трилемма Эпикура</vt:lpstr>
      <vt:lpstr>Три варианта теодицеи</vt:lpstr>
      <vt:lpstr>Средневековая философия  Схоластика</vt:lpstr>
      <vt:lpstr>Средневековая философия  Схоластика</vt:lpstr>
      <vt:lpstr>Средневековая философия  Схоластика</vt:lpstr>
      <vt:lpstr>Средневековая философия  Схоластика</vt:lpstr>
      <vt:lpstr>Проблема бытия Бога  Доказательства бытия Бога</vt:lpstr>
      <vt:lpstr>Проблема бытия Бога  Доказательства бытия Бога</vt:lpstr>
      <vt:lpstr>Доказательства бытия Бога Онтологическое доказательство</vt:lpstr>
      <vt:lpstr>Доказательства бытия Бога Онтологическое доказательство</vt:lpstr>
      <vt:lpstr>Доказательства бытия Бога Критика онтологического доказательства</vt:lpstr>
      <vt:lpstr>Доказательства бытия Бога Критика онтологического доказательства</vt:lpstr>
      <vt:lpstr>Доказательства бытия Бога Критика онтологического доказательства</vt:lpstr>
      <vt:lpstr>Доказательства бытия Бога Критика онтологического доказательства</vt:lpstr>
      <vt:lpstr>Доказательства бытия Бога Критика онтологического доказательства</vt:lpstr>
      <vt:lpstr>Космологическое доказательство Каузальный вариант</vt:lpstr>
      <vt:lpstr>Доказательства бытия Бога Критика космологического доказательства</vt:lpstr>
      <vt:lpstr>Доказательства бытия Бога Критика космологического доказательства</vt:lpstr>
      <vt:lpstr>Доказательства бытия Бога Критика космологического доказательства</vt:lpstr>
      <vt:lpstr>Космологическое доказательство Модальный вариант</vt:lpstr>
      <vt:lpstr>Космологическое доказательство Модальный вариант</vt:lpstr>
      <vt:lpstr>Доказательства бытия Бога Телеологическое доказательство</vt:lpstr>
      <vt:lpstr>Доказательства бытия Бога Телеологическое доказательство</vt:lpstr>
      <vt:lpstr>Доказательства бытия Бога Критика телеологического доказательства</vt:lpstr>
      <vt:lpstr>Доказательства бытия Бога Понятие и определения Бога</vt:lpstr>
      <vt:lpstr>Средневековая философия Проблема универсалий</vt:lpstr>
      <vt:lpstr>Проблема универсалий</vt:lpstr>
      <vt:lpstr>Истоки проблемы Платоновская ноуменализация и абсолютизация общего и наивный сенсуализм Антисфена</vt:lpstr>
      <vt:lpstr>Истоки проблемы Амбивалентная концепция Аристотеля</vt:lpstr>
      <vt:lpstr>Истоки проблемы Амбивалентная концепция Аристотеля</vt:lpstr>
      <vt:lpstr>Истоки проблемы Амбивалентная концепция Аристотеля</vt:lpstr>
      <vt:lpstr>Истоки проблемы Амбивалентная концепция Аристотеля</vt:lpstr>
      <vt:lpstr>Истоки проблемы Амбивалентная концепция Аристотеля</vt:lpstr>
      <vt:lpstr>Истоки проблемы Амбивалентная концепция Аристотеля</vt:lpstr>
      <vt:lpstr>Истоки проблемы Амбивалентная концепция Аристотеля</vt:lpstr>
      <vt:lpstr>Истоки проблемы Амбивалентная концепция Аристотеля</vt:lpstr>
      <vt:lpstr>Проблема универсалий Номинализм против реализма</vt:lpstr>
      <vt:lpstr>Проблема универсалий Онтологическая аргументация номиналистов</vt:lpstr>
      <vt:lpstr>Проблема универсалий Онтологическая аргументация номиналистов</vt:lpstr>
      <vt:lpstr>Проблема универсалий Логическая аргументация номиналистов</vt:lpstr>
      <vt:lpstr>Проблема универсалий Логическая аргументация номиналистов</vt:lpstr>
      <vt:lpstr>Проблема универсалий Аргументация номиналистов</vt:lpstr>
      <vt:lpstr>Проблема универсалий Онтологическая аргументация реалистов</vt:lpstr>
      <vt:lpstr>Проблема универсалий Аргументация реалистов</vt:lpstr>
      <vt:lpstr>Проблема универсалий Аргументация реалистов</vt:lpstr>
      <vt:lpstr>Проблема универсалий Гносеологическая аргументация реалистов</vt:lpstr>
      <vt:lpstr>Проблема универсалий Аргументация реалистов</vt:lpstr>
      <vt:lpstr>Проблема универсалий Концептуализм в поисках «золотой середины»</vt:lpstr>
      <vt:lpstr>Проблема универсалий Аргументация концептуалистов</vt:lpstr>
      <vt:lpstr>Проблема универсалий Аргументация концептуалистов</vt:lpstr>
      <vt:lpstr>Проблема универсалий Аргументация концептуалистов</vt:lpstr>
      <vt:lpstr>Проблема универсалий Аргументация концептуалистов</vt:lpstr>
      <vt:lpstr>Проблема универсалий Аргументация концептуалистов</vt:lpstr>
      <vt:lpstr>Проблема универсалий Номинализм, реализм, концептуализм</vt:lpstr>
      <vt:lpstr>Проблема универсалий Номинализм, реализм, концептуализм</vt:lpstr>
      <vt:lpstr>Слайд 64</vt:lpstr>
    </vt:vector>
  </TitlesOfParts>
  <Company>МГИМО / MGIMO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Средневековая западноевропейская философия</dc:title>
  <dc:subject>Философия - лекция 9 (из 17)</dc:subject>
  <dc:creator>Николай Бирюков / Nikolai Biryukov</dc:creator>
  <dc:description>Редакция декабря 2023 г.</dc:description>
  <cp:lastModifiedBy>NICK</cp:lastModifiedBy>
  <cp:revision>894</cp:revision>
  <dcterms:created xsi:type="dcterms:W3CDTF">2004-12-04T15:43:35Z</dcterms:created>
  <dcterms:modified xsi:type="dcterms:W3CDTF">2023-12-25T15:02:43Z</dcterms:modified>
</cp:coreProperties>
</file>