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70" r:id="rId6"/>
    <p:sldId id="258" r:id="rId7"/>
    <p:sldId id="268" r:id="rId8"/>
    <p:sldId id="269" r:id="rId9"/>
    <p:sldId id="271" r:id="rId10"/>
    <p:sldId id="267"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492" autoAdjust="0"/>
  </p:normalViewPr>
  <p:slideViewPr>
    <p:cSldViewPr>
      <p:cViewPr varScale="1">
        <p:scale>
          <a:sx n="96" d="100"/>
          <a:sy n="96" d="100"/>
        </p:scale>
        <p:origin x="86" y="125"/>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6/3/2020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6/3/2020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7</a:t>
            </a:fld>
            <a:endParaRPr lang="en-US"/>
          </a:p>
        </p:txBody>
      </p:sp>
    </p:spTree>
    <p:extLst>
      <p:ext uri="{BB962C8B-B14F-4D97-AF65-F5344CB8AC3E}">
        <p14:creationId xmlns:p14="http://schemas.microsoft.com/office/powerpoint/2010/main" val="2959738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6/3/2020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6/3/2020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6/3/2020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6/3/2020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6/3/2020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6/3/2020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6/3/2020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6/3/2020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6/3/2020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6/3/2020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6/3/2020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6/3/2020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FARMASSIST</a:t>
            </a:r>
          </a:p>
        </p:txBody>
      </p:sp>
      <p:sp>
        <p:nvSpPr>
          <p:cNvPr id="3" name="Subtitle 2"/>
          <p:cNvSpPr>
            <a:spLocks noGrp="1"/>
          </p:cNvSpPr>
          <p:nvPr>
            <p:ph type="subTitle" idx="1"/>
          </p:nvPr>
        </p:nvSpPr>
        <p:spPr/>
        <p:txBody>
          <a:bodyPr/>
          <a:lstStyle/>
          <a:p>
            <a:r>
              <a:rPr lang="en-US" dirty="0"/>
              <a:t>One stop for farmers..</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DEFF-DC46-4325-BD4C-5D164B806914}"/>
              </a:ext>
            </a:extLst>
          </p:cNvPr>
          <p:cNvSpPr>
            <a:spLocks noGrp="1"/>
          </p:cNvSpPr>
          <p:nvPr>
            <p:ph type="title"/>
          </p:nvPr>
        </p:nvSpPr>
        <p:spPr>
          <a:xfrm>
            <a:off x="333772" y="1484784"/>
            <a:ext cx="9751060" cy="1295400"/>
          </a:xfrm>
        </p:spPr>
        <p:txBody>
          <a:bodyPr/>
          <a:lstStyle/>
          <a:p>
            <a:r>
              <a:rPr lang="en-AU" dirty="0"/>
              <a:t>By-</a:t>
            </a:r>
          </a:p>
        </p:txBody>
      </p:sp>
      <p:sp>
        <p:nvSpPr>
          <p:cNvPr id="4" name="Title 2">
            <a:extLst>
              <a:ext uri="{FF2B5EF4-FFF2-40B4-BE49-F238E27FC236}">
                <a16:creationId xmlns:a16="http://schemas.microsoft.com/office/drawing/2014/main" id="{7829EAE5-960C-461A-B4FE-9F64D33BAFB8}"/>
              </a:ext>
            </a:extLst>
          </p:cNvPr>
          <p:cNvSpPr txBox="1">
            <a:spLocks/>
          </p:cNvSpPr>
          <p:nvPr/>
        </p:nvSpPr>
        <p:spPr>
          <a:xfrm>
            <a:off x="333772" y="3140968"/>
            <a:ext cx="6798250" cy="1674470"/>
          </a:xfrm>
          <a:prstGeom prst="rect">
            <a:avLst/>
          </a:prstGeom>
        </p:spPr>
        <p:txBody>
          <a:bodyPr vert="horz" lIns="121899" tIns="60949" rIns="121899" bIns="60949" rtlCol="0" anchor="b">
            <a:normAutofit fontScale="62500" lnSpcReduction="20000"/>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4800" dirty="0"/>
              <a:t>SHIVAM SHARMA</a:t>
            </a:r>
            <a:br>
              <a:rPr lang="en-US" sz="4800" dirty="0"/>
            </a:br>
            <a:r>
              <a:rPr lang="en-US" sz="4800" dirty="0"/>
              <a:t>JITIN KUMAR SINGH</a:t>
            </a:r>
          </a:p>
          <a:p>
            <a:r>
              <a:rPr lang="en-US" sz="4800" dirty="0"/>
              <a:t>HARSHVARDHAN</a:t>
            </a:r>
          </a:p>
          <a:p>
            <a:r>
              <a:rPr lang="en-US" sz="4800" dirty="0"/>
              <a:t>VIVEK TYAGI</a:t>
            </a:r>
          </a:p>
        </p:txBody>
      </p:sp>
      <p:sp>
        <p:nvSpPr>
          <p:cNvPr id="5" name="Subtitle 3">
            <a:extLst>
              <a:ext uri="{FF2B5EF4-FFF2-40B4-BE49-F238E27FC236}">
                <a16:creationId xmlns:a16="http://schemas.microsoft.com/office/drawing/2014/main" id="{587E227F-4D2B-46BC-9DFC-4054841BA39F}"/>
              </a:ext>
            </a:extLst>
          </p:cNvPr>
          <p:cNvSpPr txBox="1">
            <a:spLocks/>
          </p:cNvSpPr>
          <p:nvPr/>
        </p:nvSpPr>
        <p:spPr>
          <a:xfrm>
            <a:off x="8398668" y="3284984"/>
            <a:ext cx="2456210" cy="119203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r>
              <a:rPr lang="en-US" dirty="0"/>
              <a:t>B-Tech, CSE, 2</a:t>
            </a:r>
            <a:r>
              <a:rPr lang="en-US" baseline="30000" dirty="0"/>
              <a:t>nd</a:t>
            </a:r>
            <a:r>
              <a:rPr lang="en-US" dirty="0"/>
              <a:t> year </a:t>
            </a:r>
          </a:p>
        </p:txBody>
      </p:sp>
    </p:spTree>
    <p:extLst>
      <p:ext uri="{BB962C8B-B14F-4D97-AF65-F5344CB8AC3E}">
        <p14:creationId xmlns:p14="http://schemas.microsoft.com/office/powerpoint/2010/main" val="2418702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Problem Statement</a:t>
            </a:r>
          </a:p>
        </p:txBody>
      </p:sp>
      <p:sp>
        <p:nvSpPr>
          <p:cNvPr id="6" name="Content Placeholder 5"/>
          <p:cNvSpPr>
            <a:spLocks noGrp="1"/>
          </p:cNvSpPr>
          <p:nvPr>
            <p:ph idx="1"/>
          </p:nvPr>
        </p:nvSpPr>
        <p:spPr>
          <a:xfrm>
            <a:off x="333772" y="1700808"/>
            <a:ext cx="9751060" cy="4572000"/>
          </a:xfrm>
        </p:spPr>
        <p:txBody>
          <a:bodyPr/>
          <a:lstStyle/>
          <a:p>
            <a:pPr marL="0" indent="0" algn="just">
              <a:buNone/>
            </a:pPr>
            <a:r>
              <a:rPr lang="en-AU" dirty="0"/>
              <a:t>Nowadays we can see the farmers are committing suicides because of no proper cost for </a:t>
            </a:r>
            <a:r>
              <a:rPr lang="en-AU" dirty="0" err="1"/>
              <a:t>agro</a:t>
            </a:r>
            <a:r>
              <a:rPr lang="en-AU" dirty="0"/>
              <a:t> products. The middlemen who will not allow the farmers to sell their </a:t>
            </a:r>
            <a:r>
              <a:rPr lang="en-AU" dirty="0" err="1"/>
              <a:t>agro</a:t>
            </a:r>
            <a:r>
              <a:rPr lang="en-AU" dirty="0"/>
              <a:t> products in government market yards. Middlemen are buying the </a:t>
            </a:r>
            <a:r>
              <a:rPr lang="en-AU" dirty="0" err="1"/>
              <a:t>agro</a:t>
            </a:r>
            <a:r>
              <a:rPr lang="en-AU" dirty="0"/>
              <a:t> products at cheaper cost and selling the products at government price tags. Here the farmer hardship has no result. There is no proper platform till now which helps farmers in all info for farmers at one place.</a:t>
            </a:r>
          </a:p>
          <a:p>
            <a:pPr marL="0" indent="0">
              <a:buNone/>
            </a:pPr>
            <a:endParaRPr lang="en-US"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Farmassist</a:t>
            </a:r>
            <a:endParaRPr lang="en-US" dirty="0"/>
          </a:p>
        </p:txBody>
      </p:sp>
      <p:sp>
        <p:nvSpPr>
          <p:cNvPr id="6" name="Content Placeholder 5">
            <a:extLst>
              <a:ext uri="{FF2B5EF4-FFF2-40B4-BE49-F238E27FC236}">
                <a16:creationId xmlns:a16="http://schemas.microsoft.com/office/drawing/2014/main" id="{2728D0CD-41E9-4D49-AEAA-4860899309A7}"/>
              </a:ext>
            </a:extLst>
          </p:cNvPr>
          <p:cNvSpPr>
            <a:spLocks noGrp="1"/>
          </p:cNvSpPr>
          <p:nvPr>
            <p:ph idx="1"/>
          </p:nvPr>
        </p:nvSpPr>
        <p:spPr>
          <a:xfrm>
            <a:off x="318274" y="1747635"/>
            <a:ext cx="7073408" cy="4572000"/>
          </a:xfrm>
        </p:spPr>
        <p:txBody>
          <a:bodyPr>
            <a:normAutofit/>
          </a:bodyPr>
          <a:lstStyle/>
          <a:p>
            <a:pPr marL="0" indent="0" algn="just">
              <a:buNone/>
            </a:pPr>
            <a:r>
              <a:rPr lang="en-AU" dirty="0"/>
              <a:t>The main aim is to design and develop a digital trading platform</a:t>
            </a:r>
            <a:r>
              <a:rPr lang="en-AU" b="1" dirty="0"/>
              <a:t> “Digital Trading Platform For Agro Products”</a:t>
            </a:r>
            <a:r>
              <a:rPr lang="en-AU" dirty="0"/>
              <a:t> for </a:t>
            </a:r>
            <a:r>
              <a:rPr lang="en-AU" dirty="0" err="1"/>
              <a:t>agro</a:t>
            </a:r>
            <a:r>
              <a:rPr lang="en-AU" dirty="0"/>
              <a:t> products to support small scale farmers in marketing their farm produces. It also provides them other necessary services during farming season. The demand from the large scale consumers across the country will be mapped to the supply from the famers eliminating the middle men. </a:t>
            </a:r>
            <a:endParaRPr lang="en-US" dirty="0"/>
          </a:p>
        </p:txBody>
      </p:sp>
      <p:sp>
        <p:nvSpPr>
          <p:cNvPr id="8" name="Block Arc 7" title="Colored circle connected to tasks">
            <a:extLst>
              <a:ext uri="{FF2B5EF4-FFF2-40B4-BE49-F238E27FC236}">
                <a16:creationId xmlns:a16="http://schemas.microsoft.com/office/drawing/2014/main" id="{32EEFEFA-638C-43AF-B51E-F89E202ACE94}"/>
              </a:ext>
            </a:extLst>
          </p:cNvPr>
          <p:cNvSpPr/>
          <p:nvPr/>
        </p:nvSpPr>
        <p:spPr>
          <a:xfrm>
            <a:off x="8038628" y="2132856"/>
            <a:ext cx="3765425" cy="3765425"/>
          </a:xfrm>
          <a:prstGeom prst="blockArc">
            <a:avLst>
              <a:gd name="adj1" fmla="val 9000000"/>
              <a:gd name="adj2" fmla="val 16200000"/>
              <a:gd name="adj3" fmla="val 4639"/>
            </a:avLst>
          </a:prstGeom>
        </p:spPr>
        <p:style>
          <a:lnRef idx="0">
            <a:schemeClr val="accent4">
              <a:tint val="60000"/>
              <a:hueOff val="0"/>
              <a:satOff val="0"/>
              <a:lumOff val="0"/>
              <a:alphaOff val="0"/>
            </a:schemeClr>
          </a:lnRef>
          <a:fillRef idx="1">
            <a:schemeClr val="accent4">
              <a:tint val="60000"/>
              <a:hueOff val="0"/>
              <a:satOff val="0"/>
              <a:lumOff val="0"/>
              <a:alphaOff val="0"/>
            </a:schemeClr>
          </a:fillRef>
          <a:effectRef idx="0">
            <a:schemeClr val="accent4">
              <a:tint val="60000"/>
              <a:hueOff val="0"/>
              <a:satOff val="0"/>
              <a:lumOff val="0"/>
              <a:alphaOff val="0"/>
            </a:schemeClr>
          </a:effectRef>
          <a:fontRef idx="minor">
            <a:schemeClr val="dk1">
              <a:hueOff val="0"/>
              <a:satOff val="0"/>
              <a:lumOff val="0"/>
              <a:alphaOff val="0"/>
            </a:schemeClr>
          </a:fontRef>
        </p:style>
      </p:sp>
      <p:sp>
        <p:nvSpPr>
          <p:cNvPr id="9" name="Block Arc 8" title="Colored circle connected to tasks">
            <a:extLst>
              <a:ext uri="{FF2B5EF4-FFF2-40B4-BE49-F238E27FC236}">
                <a16:creationId xmlns:a16="http://schemas.microsoft.com/office/drawing/2014/main" id="{3DF4AEAE-F4C1-4A82-9072-0DEC09FEE5B2}"/>
              </a:ext>
            </a:extLst>
          </p:cNvPr>
          <p:cNvSpPr/>
          <p:nvPr/>
        </p:nvSpPr>
        <p:spPr>
          <a:xfrm>
            <a:off x="8038628" y="2132856"/>
            <a:ext cx="3765425" cy="3765425"/>
          </a:xfrm>
          <a:prstGeom prst="blockArc">
            <a:avLst>
              <a:gd name="adj1" fmla="val 1800000"/>
              <a:gd name="adj2" fmla="val 9000000"/>
              <a:gd name="adj3" fmla="val 4639"/>
            </a:avLst>
          </a:prstGeom>
        </p:spPr>
        <p:style>
          <a:lnRef idx="0">
            <a:schemeClr val="accent4">
              <a:tint val="60000"/>
              <a:hueOff val="0"/>
              <a:satOff val="0"/>
              <a:lumOff val="0"/>
              <a:alphaOff val="0"/>
            </a:schemeClr>
          </a:lnRef>
          <a:fillRef idx="1">
            <a:schemeClr val="accent4">
              <a:tint val="60000"/>
              <a:hueOff val="0"/>
              <a:satOff val="0"/>
              <a:lumOff val="0"/>
              <a:alphaOff val="0"/>
            </a:schemeClr>
          </a:fillRef>
          <a:effectRef idx="0">
            <a:schemeClr val="accent4">
              <a:tint val="60000"/>
              <a:hueOff val="0"/>
              <a:satOff val="0"/>
              <a:lumOff val="0"/>
              <a:alphaOff val="0"/>
            </a:schemeClr>
          </a:effectRef>
          <a:fontRef idx="minor">
            <a:schemeClr val="dk1">
              <a:hueOff val="0"/>
              <a:satOff val="0"/>
              <a:lumOff val="0"/>
              <a:alphaOff val="0"/>
            </a:schemeClr>
          </a:fontRef>
        </p:style>
      </p:sp>
      <p:sp>
        <p:nvSpPr>
          <p:cNvPr id="11" name="Block Arc 10" title="Colored circle connected to tasks">
            <a:extLst>
              <a:ext uri="{FF2B5EF4-FFF2-40B4-BE49-F238E27FC236}">
                <a16:creationId xmlns:a16="http://schemas.microsoft.com/office/drawing/2014/main" id="{BDFE6DED-7179-4A2A-81E7-FE845D15FD26}"/>
              </a:ext>
            </a:extLst>
          </p:cNvPr>
          <p:cNvSpPr/>
          <p:nvPr/>
        </p:nvSpPr>
        <p:spPr>
          <a:xfrm>
            <a:off x="8038628" y="2132856"/>
            <a:ext cx="3765425" cy="3765425"/>
          </a:xfrm>
          <a:prstGeom prst="blockArc">
            <a:avLst>
              <a:gd name="adj1" fmla="val 16200000"/>
              <a:gd name="adj2" fmla="val 1800000"/>
              <a:gd name="adj3" fmla="val 4639"/>
            </a:avLst>
          </a:prstGeom>
        </p:spPr>
        <p:style>
          <a:lnRef idx="0">
            <a:schemeClr val="accent4">
              <a:tint val="60000"/>
              <a:hueOff val="0"/>
              <a:satOff val="0"/>
              <a:lumOff val="0"/>
              <a:alphaOff val="0"/>
            </a:schemeClr>
          </a:lnRef>
          <a:fillRef idx="1">
            <a:schemeClr val="accent4">
              <a:tint val="60000"/>
              <a:hueOff val="0"/>
              <a:satOff val="0"/>
              <a:lumOff val="0"/>
              <a:alphaOff val="0"/>
            </a:schemeClr>
          </a:fillRef>
          <a:effectRef idx="0">
            <a:schemeClr val="accent4">
              <a:tint val="60000"/>
              <a:hueOff val="0"/>
              <a:satOff val="0"/>
              <a:lumOff val="0"/>
              <a:alphaOff val="0"/>
            </a:schemeClr>
          </a:effectRef>
          <a:fontRef idx="minor">
            <a:schemeClr val="dk1">
              <a:hueOff val="0"/>
              <a:satOff val="0"/>
              <a:lumOff val="0"/>
              <a:alphaOff val="0"/>
            </a:schemeClr>
          </a:fontRef>
        </p:style>
      </p:sp>
      <p:grpSp>
        <p:nvGrpSpPr>
          <p:cNvPr id="12" name="Group 11">
            <a:extLst>
              <a:ext uri="{FF2B5EF4-FFF2-40B4-BE49-F238E27FC236}">
                <a16:creationId xmlns:a16="http://schemas.microsoft.com/office/drawing/2014/main" id="{7A85CABD-EC55-4B8F-8C41-20674ABDC54C}"/>
              </a:ext>
            </a:extLst>
          </p:cNvPr>
          <p:cNvGrpSpPr/>
          <p:nvPr/>
        </p:nvGrpSpPr>
        <p:grpSpPr>
          <a:xfrm>
            <a:off x="9054848" y="3149076"/>
            <a:ext cx="1732985" cy="1732985"/>
            <a:chOff x="1571113" y="1580408"/>
            <a:chExt cx="1732985" cy="1732985"/>
          </a:xfrm>
        </p:grpSpPr>
        <p:sp>
          <p:nvSpPr>
            <p:cNvPr id="22" name="Oval 21" title="Group A">
              <a:extLst>
                <a:ext uri="{FF2B5EF4-FFF2-40B4-BE49-F238E27FC236}">
                  <a16:creationId xmlns:a16="http://schemas.microsoft.com/office/drawing/2014/main" id="{C15FA58A-2702-47E0-9A2D-ABDE01AA4A7D}"/>
                </a:ext>
              </a:extLst>
            </p:cNvPr>
            <p:cNvSpPr/>
            <p:nvPr/>
          </p:nvSpPr>
          <p:spPr>
            <a:xfrm>
              <a:off x="1571113" y="1580408"/>
              <a:ext cx="1732985" cy="1732985"/>
            </a:xfrm>
            <a:prstGeom prst="ellipse">
              <a:avLst/>
            </a:pr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Oval 7">
              <a:extLst>
                <a:ext uri="{FF2B5EF4-FFF2-40B4-BE49-F238E27FC236}">
                  <a16:creationId xmlns:a16="http://schemas.microsoft.com/office/drawing/2014/main" id="{54145D97-B367-40C3-B32D-9B867CC2F015}"/>
                </a:ext>
              </a:extLst>
            </p:cNvPr>
            <p:cNvSpPr txBox="1"/>
            <p:nvPr/>
          </p:nvSpPr>
          <p:spPr>
            <a:xfrm>
              <a:off x="1824903" y="1834198"/>
              <a:ext cx="1225405" cy="122540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Farmers</a:t>
              </a:r>
            </a:p>
          </p:txBody>
        </p:sp>
      </p:grpSp>
      <p:grpSp>
        <p:nvGrpSpPr>
          <p:cNvPr id="13" name="Group 12">
            <a:extLst>
              <a:ext uri="{FF2B5EF4-FFF2-40B4-BE49-F238E27FC236}">
                <a16:creationId xmlns:a16="http://schemas.microsoft.com/office/drawing/2014/main" id="{033EA7D8-96E6-4C9F-AB56-67383A08CF43}"/>
              </a:ext>
            </a:extLst>
          </p:cNvPr>
          <p:cNvGrpSpPr/>
          <p:nvPr/>
        </p:nvGrpSpPr>
        <p:grpSpPr>
          <a:xfrm>
            <a:off x="9314796" y="1569982"/>
            <a:ext cx="1213089" cy="1213089"/>
            <a:chOff x="1831061" y="1314"/>
            <a:chExt cx="1213089" cy="1213089"/>
          </a:xfrm>
        </p:grpSpPr>
        <p:sp>
          <p:nvSpPr>
            <p:cNvPr id="20" name="Oval 19" title="Task 1">
              <a:extLst>
                <a:ext uri="{FF2B5EF4-FFF2-40B4-BE49-F238E27FC236}">
                  <a16:creationId xmlns:a16="http://schemas.microsoft.com/office/drawing/2014/main" id="{79A489C5-33AB-47C4-99A4-16CCF2819775}"/>
                </a:ext>
              </a:extLst>
            </p:cNvPr>
            <p:cNvSpPr/>
            <p:nvPr/>
          </p:nvSpPr>
          <p:spPr>
            <a:xfrm>
              <a:off x="1831061" y="1314"/>
              <a:ext cx="1213089" cy="1213089"/>
            </a:xfrm>
            <a:prstGeom prst="ellipse">
              <a:avLst/>
            </a:pr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Oval 9">
              <a:extLst>
                <a:ext uri="{FF2B5EF4-FFF2-40B4-BE49-F238E27FC236}">
                  <a16:creationId xmlns:a16="http://schemas.microsoft.com/office/drawing/2014/main" id="{51968F4F-7B58-4118-8322-01F44537A515}"/>
                </a:ext>
              </a:extLst>
            </p:cNvPr>
            <p:cNvSpPr txBox="1"/>
            <p:nvPr/>
          </p:nvSpPr>
          <p:spPr>
            <a:xfrm>
              <a:off x="2008714" y="178967"/>
              <a:ext cx="857783" cy="8577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Farmers</a:t>
              </a:r>
            </a:p>
          </p:txBody>
        </p:sp>
      </p:grpSp>
      <p:grpSp>
        <p:nvGrpSpPr>
          <p:cNvPr id="14" name="Group 13">
            <a:extLst>
              <a:ext uri="{FF2B5EF4-FFF2-40B4-BE49-F238E27FC236}">
                <a16:creationId xmlns:a16="http://schemas.microsoft.com/office/drawing/2014/main" id="{78D70E4E-7137-421D-A067-DD70A9CE9B8A}"/>
              </a:ext>
            </a:extLst>
          </p:cNvPr>
          <p:cNvGrpSpPr/>
          <p:nvPr/>
        </p:nvGrpSpPr>
        <p:grpSpPr>
          <a:xfrm>
            <a:off x="10907452" y="4328544"/>
            <a:ext cx="1213089" cy="1213089"/>
            <a:chOff x="3423717" y="2759876"/>
            <a:chExt cx="1213089" cy="1213089"/>
          </a:xfrm>
        </p:grpSpPr>
        <p:sp>
          <p:nvSpPr>
            <p:cNvPr id="18" name="Oval 17" title="Task 2">
              <a:extLst>
                <a:ext uri="{FF2B5EF4-FFF2-40B4-BE49-F238E27FC236}">
                  <a16:creationId xmlns:a16="http://schemas.microsoft.com/office/drawing/2014/main" id="{508580E2-2C88-4381-9A2A-D6D497446C9A}"/>
                </a:ext>
              </a:extLst>
            </p:cNvPr>
            <p:cNvSpPr/>
            <p:nvPr/>
          </p:nvSpPr>
          <p:spPr>
            <a:xfrm>
              <a:off x="3423717" y="2759876"/>
              <a:ext cx="1213089" cy="1213089"/>
            </a:xfrm>
            <a:prstGeom prst="ellipse">
              <a:avLst/>
            </a:pr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Oval 11">
              <a:extLst>
                <a:ext uri="{FF2B5EF4-FFF2-40B4-BE49-F238E27FC236}">
                  <a16:creationId xmlns:a16="http://schemas.microsoft.com/office/drawing/2014/main" id="{F7175519-B58E-43D7-8C1F-4744C226E3EC}"/>
                </a:ext>
              </a:extLst>
            </p:cNvPr>
            <p:cNvSpPr txBox="1"/>
            <p:nvPr/>
          </p:nvSpPr>
          <p:spPr>
            <a:xfrm>
              <a:off x="3601370" y="2937529"/>
              <a:ext cx="857783" cy="8577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Farmassist</a:t>
              </a:r>
              <a:endParaRPr lang="en-US" sz="1300" kern="1200" dirty="0"/>
            </a:p>
          </p:txBody>
        </p:sp>
      </p:grpSp>
      <p:grpSp>
        <p:nvGrpSpPr>
          <p:cNvPr id="15" name="Group 14">
            <a:extLst>
              <a:ext uri="{FF2B5EF4-FFF2-40B4-BE49-F238E27FC236}">
                <a16:creationId xmlns:a16="http://schemas.microsoft.com/office/drawing/2014/main" id="{763017BC-A0EF-4D56-8E6B-69FCE68E747B}"/>
              </a:ext>
            </a:extLst>
          </p:cNvPr>
          <p:cNvGrpSpPr/>
          <p:nvPr/>
        </p:nvGrpSpPr>
        <p:grpSpPr>
          <a:xfrm>
            <a:off x="7722139" y="4328544"/>
            <a:ext cx="1213089" cy="1213089"/>
            <a:chOff x="238404" y="2759876"/>
            <a:chExt cx="1213089" cy="1213089"/>
          </a:xfrm>
        </p:grpSpPr>
        <p:sp>
          <p:nvSpPr>
            <p:cNvPr id="16" name="Oval 15" title="Task 3">
              <a:extLst>
                <a:ext uri="{FF2B5EF4-FFF2-40B4-BE49-F238E27FC236}">
                  <a16:creationId xmlns:a16="http://schemas.microsoft.com/office/drawing/2014/main" id="{4CA2AFBC-A22F-4EB0-9A54-9C436969CB12}"/>
                </a:ext>
              </a:extLst>
            </p:cNvPr>
            <p:cNvSpPr/>
            <p:nvPr/>
          </p:nvSpPr>
          <p:spPr>
            <a:xfrm>
              <a:off x="238404" y="2759876"/>
              <a:ext cx="1213089" cy="1213089"/>
            </a:xfrm>
            <a:prstGeom prst="ellipse">
              <a:avLst/>
            </a:pr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Oval 13">
              <a:extLst>
                <a:ext uri="{FF2B5EF4-FFF2-40B4-BE49-F238E27FC236}">
                  <a16:creationId xmlns:a16="http://schemas.microsoft.com/office/drawing/2014/main" id="{3C925D37-F3AF-4481-A6A4-F0B637DAFC3E}"/>
                </a:ext>
              </a:extLst>
            </p:cNvPr>
            <p:cNvSpPr txBox="1"/>
            <p:nvPr/>
          </p:nvSpPr>
          <p:spPr>
            <a:xfrm>
              <a:off x="416057" y="2937529"/>
              <a:ext cx="857783" cy="8577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Consumer/</a:t>
              </a:r>
            </a:p>
            <a:p>
              <a:pPr marL="0" lvl="0" indent="0" algn="ctr" defTabSz="577850">
                <a:lnSpc>
                  <a:spcPct val="90000"/>
                </a:lnSpc>
                <a:spcBef>
                  <a:spcPct val="0"/>
                </a:spcBef>
                <a:spcAft>
                  <a:spcPct val="35000"/>
                </a:spcAft>
                <a:buNone/>
              </a:pPr>
              <a:r>
                <a:rPr lang="en-US" sz="1300" kern="1200" dirty="0"/>
                <a:t>User</a:t>
              </a:r>
            </a:p>
          </p:txBody>
        </p:sp>
      </p:gr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 Used:</a:t>
            </a:r>
          </a:p>
        </p:txBody>
      </p:sp>
      <p:sp>
        <p:nvSpPr>
          <p:cNvPr id="8" name="Content Placeholder 7">
            <a:extLst>
              <a:ext uri="{FF2B5EF4-FFF2-40B4-BE49-F238E27FC236}">
                <a16:creationId xmlns:a16="http://schemas.microsoft.com/office/drawing/2014/main" id="{39A7A8F9-F50E-4B69-A536-D7DCFF86AA48}"/>
              </a:ext>
            </a:extLst>
          </p:cNvPr>
          <p:cNvSpPr>
            <a:spLocks noGrp="1"/>
          </p:cNvSpPr>
          <p:nvPr>
            <p:ph sz="half" idx="1"/>
          </p:nvPr>
        </p:nvSpPr>
        <p:spPr>
          <a:xfrm>
            <a:off x="261764" y="1600200"/>
            <a:ext cx="11737304" cy="4572000"/>
          </a:xfrm>
        </p:spPr>
        <p:txBody>
          <a:bodyPr>
            <a:normAutofit/>
          </a:bodyPr>
          <a:lstStyle/>
          <a:p>
            <a:pPr marL="0" indent="0">
              <a:buNone/>
            </a:pPr>
            <a:r>
              <a:rPr lang="en-AU" b="1" dirty="0"/>
              <a:t> </a:t>
            </a:r>
            <a:r>
              <a:rPr lang="en-AU" sz="1200" b="1" dirty="0"/>
              <a:t>Hardware Specifications</a:t>
            </a:r>
            <a:endParaRPr lang="en-AU" sz="1200" dirty="0"/>
          </a:p>
          <a:p>
            <a:pPr lvl="0"/>
            <a:r>
              <a:rPr lang="en-US" sz="1200" dirty="0"/>
              <a:t>Processor: Run on any processor</a:t>
            </a:r>
            <a:endParaRPr lang="en-AU" sz="1200" dirty="0"/>
          </a:p>
          <a:p>
            <a:pPr lvl="0"/>
            <a:r>
              <a:rPr lang="en-US" sz="1200" dirty="0"/>
              <a:t>Laptop or PC</a:t>
            </a:r>
            <a:endParaRPr lang="en-AU" sz="1200" dirty="0"/>
          </a:p>
          <a:p>
            <a:pPr lvl="0"/>
            <a:r>
              <a:rPr lang="en-US" sz="1200" dirty="0"/>
              <a:t>RAM: 4 GB</a:t>
            </a:r>
            <a:endParaRPr lang="en-AU" sz="1200" dirty="0"/>
          </a:p>
          <a:p>
            <a:pPr lvl="0"/>
            <a:r>
              <a:rPr lang="en-US" sz="1200" dirty="0"/>
              <a:t>System type: 32-bit or 64-bit Operating System</a:t>
            </a:r>
            <a:endParaRPr lang="en-AU" sz="1200" dirty="0"/>
          </a:p>
          <a:p>
            <a:r>
              <a:rPr lang="en-AU" sz="1200" b="1" dirty="0"/>
              <a:t>Software Specifications</a:t>
            </a:r>
            <a:endParaRPr lang="en-AU" sz="1200" dirty="0"/>
          </a:p>
          <a:p>
            <a:pPr lvl="0"/>
            <a:r>
              <a:rPr lang="en-US" sz="1200" dirty="0"/>
              <a:t>Operating System – Windows 10 </a:t>
            </a:r>
            <a:endParaRPr lang="en-AU" sz="1200" dirty="0"/>
          </a:p>
          <a:p>
            <a:pPr lvl="0"/>
            <a:r>
              <a:rPr lang="en-US" sz="1200" dirty="0"/>
              <a:t>Google Maps</a:t>
            </a:r>
            <a:endParaRPr lang="en-AU" sz="1200" dirty="0"/>
          </a:p>
          <a:p>
            <a:pPr lvl="0"/>
            <a:r>
              <a:rPr lang="en-US" sz="1200" dirty="0"/>
              <a:t> Web Browser</a:t>
            </a:r>
            <a:endParaRPr lang="en-AU" sz="1200" dirty="0"/>
          </a:p>
          <a:p>
            <a:pPr lvl="0"/>
            <a:r>
              <a:rPr lang="en-US" sz="1200" dirty="0"/>
              <a:t>Visual Studio Code</a:t>
            </a:r>
          </a:p>
          <a:p>
            <a:pPr marL="0" lvl="0" indent="0">
              <a:buNone/>
            </a:pPr>
            <a:r>
              <a:rPr lang="en-US" sz="1200" dirty="0"/>
              <a:t>Further info in report..</a:t>
            </a:r>
            <a:endParaRPr lang="en-AU" sz="1200" dirty="0"/>
          </a:p>
          <a:p>
            <a:pPr marL="0" indent="0">
              <a:buNone/>
            </a:pPr>
            <a:endParaRPr lang="en-AU" dirty="0"/>
          </a:p>
        </p:txBody>
      </p:sp>
      <p:pic>
        <p:nvPicPr>
          <p:cNvPr id="9" name="Picture 8">
            <a:extLst>
              <a:ext uri="{FF2B5EF4-FFF2-40B4-BE49-F238E27FC236}">
                <a16:creationId xmlns:a16="http://schemas.microsoft.com/office/drawing/2014/main" id="{445472CA-6369-4130-9E8D-1374DA8294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30316" y="2590800"/>
            <a:ext cx="5524500" cy="1676400"/>
          </a:xfrm>
          <a:prstGeom prst="rect">
            <a:avLst/>
          </a:prstGeom>
          <a:noFill/>
          <a:ln>
            <a:noFill/>
          </a:ln>
        </p:spPr>
      </p:pic>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8FD4308-2776-4647-85E0-6975BDCD4AE1}"/>
              </a:ext>
            </a:extLst>
          </p:cNvPr>
          <p:cNvSpPr>
            <a:spLocks noGrp="1"/>
          </p:cNvSpPr>
          <p:nvPr>
            <p:ph type="title"/>
          </p:nvPr>
        </p:nvSpPr>
        <p:spPr>
          <a:xfrm>
            <a:off x="1141413" y="152400"/>
            <a:ext cx="9750425" cy="1295400"/>
          </a:xfrm>
        </p:spPr>
        <p:txBody>
          <a:bodyPr/>
          <a:lstStyle/>
          <a:p>
            <a:r>
              <a:rPr lang="en-US" sz="3600" dirty="0">
                <a:solidFill>
                  <a:schemeClr val="accent2">
                    <a:lumMod val="75000"/>
                  </a:schemeClr>
                </a:solidFill>
              </a:rPr>
              <a:t>SYSTEM DESIGN</a:t>
            </a:r>
          </a:p>
        </p:txBody>
      </p:sp>
      <p:sp>
        <p:nvSpPr>
          <p:cNvPr id="6" name="Rectangle 5">
            <a:extLst>
              <a:ext uri="{FF2B5EF4-FFF2-40B4-BE49-F238E27FC236}">
                <a16:creationId xmlns:a16="http://schemas.microsoft.com/office/drawing/2014/main" id="{30E4C2C8-CA6C-4FB8-9F55-2FFEC16A5AFA}"/>
              </a:ext>
            </a:extLst>
          </p:cNvPr>
          <p:cNvSpPr/>
          <p:nvPr/>
        </p:nvSpPr>
        <p:spPr>
          <a:xfrm>
            <a:off x="333772" y="1700808"/>
            <a:ext cx="8735045" cy="3416320"/>
          </a:xfrm>
          <a:prstGeom prst="rect">
            <a:avLst/>
          </a:prstGeom>
        </p:spPr>
        <p:txBody>
          <a:bodyPr wrap="square">
            <a:spAutoFit/>
          </a:bodyPr>
          <a:lstStyle/>
          <a:p>
            <a:pPr algn="just"/>
            <a:r>
              <a:rPr lang="en-US" dirty="0"/>
              <a:t>The system under consideration has been divided into several modules taking in consideration the above-mentioned criteria. The different modules are:</a:t>
            </a:r>
            <a:endParaRPr lang="en-AU" dirty="0"/>
          </a:p>
          <a:p>
            <a:pPr algn="just"/>
            <a:endParaRPr lang="en-AU" dirty="0"/>
          </a:p>
          <a:p>
            <a:pPr lvl="0" algn="just"/>
            <a:r>
              <a:rPr lang="en-US" dirty="0"/>
              <a:t>Main Module</a:t>
            </a:r>
            <a:endParaRPr lang="en-AU" dirty="0"/>
          </a:p>
          <a:p>
            <a:pPr lvl="0" algn="just"/>
            <a:r>
              <a:rPr lang="en-US" dirty="0"/>
              <a:t>Tutorial Module</a:t>
            </a:r>
            <a:endParaRPr lang="en-AU" dirty="0"/>
          </a:p>
          <a:p>
            <a:pPr lvl="0" algn="just"/>
            <a:r>
              <a:rPr lang="en-US" dirty="0"/>
              <a:t>Buy Product Module</a:t>
            </a:r>
            <a:endParaRPr lang="en-AU" dirty="0"/>
          </a:p>
          <a:p>
            <a:pPr lvl="0" algn="just"/>
            <a:r>
              <a:rPr lang="en-US" dirty="0"/>
              <a:t>Sell Product</a:t>
            </a:r>
            <a:endParaRPr lang="en-AU" dirty="0"/>
          </a:p>
          <a:p>
            <a:pPr lvl="0" algn="just"/>
            <a:r>
              <a:rPr lang="en-US" dirty="0"/>
              <a:t>Weather Report Module</a:t>
            </a:r>
            <a:endParaRPr lang="en-AU" dirty="0"/>
          </a:p>
        </p:txBody>
      </p:sp>
    </p:spTree>
    <p:extLst>
      <p:ext uri="{BB962C8B-B14F-4D97-AF65-F5344CB8AC3E}">
        <p14:creationId xmlns:p14="http://schemas.microsoft.com/office/powerpoint/2010/main" val="286376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876" y="2420888"/>
            <a:ext cx="9751060" cy="1295400"/>
          </a:xfrm>
        </p:spPr>
        <p:txBody>
          <a:bodyPr/>
          <a:lstStyle/>
          <a:p>
            <a:pPr algn="ctr"/>
            <a:r>
              <a:rPr lang="en-US" dirty="0"/>
              <a:t>Thank You!</a:t>
            </a:r>
          </a:p>
        </p:txBody>
      </p:sp>
    </p:spTree>
    <p:extLst>
      <p:ext uri="{BB962C8B-B14F-4D97-AF65-F5344CB8AC3E}">
        <p14:creationId xmlns:p14="http://schemas.microsoft.com/office/powerpoint/2010/main" val="154484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51</TotalTime>
  <Words>268</Words>
  <Application>Microsoft Office PowerPoint</Application>
  <PresentationFormat>Custom</PresentationFormat>
  <Paragraphs>38</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Constantia</vt:lpstr>
      <vt:lpstr>Cooking 16x9</vt:lpstr>
      <vt:lpstr>FARMASSIST</vt:lpstr>
      <vt:lpstr>By-</vt:lpstr>
      <vt:lpstr>Problem Statement</vt:lpstr>
      <vt:lpstr>Farmassist</vt:lpstr>
      <vt:lpstr>Tech Used:</vt:lpstr>
      <vt:lpstr>SYSTEM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FARMASSIST</dc:title>
  <dc:creator>Shivam Sharma</dc:creator>
  <cp:lastModifiedBy>Shivam Sharma</cp:lastModifiedBy>
  <cp:revision>9</cp:revision>
  <dcterms:created xsi:type="dcterms:W3CDTF">2020-06-03T04:08:51Z</dcterms:created>
  <dcterms:modified xsi:type="dcterms:W3CDTF">2020-06-03T05:00:33Z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