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2" r:id="rId5"/>
    <p:sldId id="259" r:id="rId6"/>
    <p:sldId id="286" r:id="rId7"/>
    <p:sldId id="273" r:id="rId8"/>
    <p:sldId id="287" r:id="rId9"/>
    <p:sldId id="257" r:id="rId10"/>
    <p:sldId id="274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7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10/19/2019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52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5E4AF-373C-429A-8AD0-F68B6D2914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87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4863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46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10/19/2019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676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  <p:sldLayoutId id="2147483681" r:id="rId3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young girls looking at a laptop screen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55208"/>
            <a:ext cx="12192000" cy="6786563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5999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539896" y="2602631"/>
            <a:ext cx="298394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Sharda Linkedin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Disrupting the gaps in networking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 new way to engage with seniors, faculties &amp; alumnus from across the university and beyond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77" y="1520520"/>
            <a:ext cx="4416225" cy="5419011"/>
          </a:xfrm>
        </p:spPr>
        <p:txBody>
          <a:bodyPr/>
          <a:lstStyle/>
          <a:p>
            <a:pPr marL="0" indent="0">
              <a:buNone/>
            </a:pPr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Sharda Linked.in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basically will be a social media cum networking platform geared to Students of different sessions / Faculties of different departments &amp; Alumnus. It enables you to  network and to build your professional portfolio, you can also go out into the world and look for a mentor who can help you in your career.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5658103" y="3981451"/>
            <a:ext cx="5749483" cy="1343026"/>
          </a:xfrm>
        </p:spPr>
        <p:txBody>
          <a:bodyPr/>
          <a:lstStyle/>
          <a:p>
            <a:r>
              <a:rPr lang="en-US" dirty="0"/>
              <a:t>By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5749144" cy="1119943"/>
          </a:xfrm>
        </p:spPr>
        <p:txBody>
          <a:bodyPr/>
          <a:lstStyle/>
          <a:p>
            <a:r>
              <a:rPr lang="en-US" sz="3200" dirty="0" err="1">
                <a:latin typeface="Arial Nova Cond Light" panose="020B0306020202020204" pitchFamily="34" charset="0"/>
              </a:rPr>
              <a:t>Shivam</a:t>
            </a:r>
            <a:r>
              <a:rPr lang="en-US" sz="3200">
                <a:latin typeface="Arial Nova Cond Light" panose="020B0306020202020204" pitchFamily="34" charset="0"/>
              </a:rPr>
              <a:t> Sharma</a:t>
            </a:r>
            <a:endParaRPr lang="en-US" sz="3200" dirty="0">
              <a:latin typeface="Arial Nova Cond Light" panose="020B0306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Placeholder 13" descr="A man sitting at his desk with a book in his hand">
            <a:extLst>
              <a:ext uri="{FF2B5EF4-FFF2-40B4-BE49-F238E27FC236}">
                <a16:creationId xmlns:a16="http://schemas.microsoft.com/office/drawing/2014/main" id="{26FF7574-F608-4C1E-B0BD-DA0B217F0A4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0229" y="0"/>
            <a:ext cx="6409772" cy="373379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850D01-EFA1-4CFD-A1ED-D4869DC88A82}"/>
              </a:ext>
            </a:extLst>
          </p:cNvPr>
          <p:cNvSpPr/>
          <p:nvPr/>
        </p:nvSpPr>
        <p:spPr>
          <a:xfrm>
            <a:off x="5350229" y="3981451"/>
            <a:ext cx="4507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Sharda Linked.in</a:t>
            </a:r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0"/>
            <a:ext cx="6991350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198107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BIG IDEA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i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EE24B5-652C-4DB5-B7C3-B5BBEC1280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6313932" y="3042424"/>
            <a:ext cx="2970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There are nearly 5000 students studying and more than 200 faculties  in </a:t>
            </a:r>
            <a:r>
              <a:rPr lang="en-US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sharda</a:t>
            </a: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university . our idea is to provide them a single platform so that they can develop a professional network with other students and faculties within the university and share there productive thoughts with each other. </a:t>
            </a:r>
          </a:p>
        </p:txBody>
      </p:sp>
      <p:pic>
        <p:nvPicPr>
          <p:cNvPr id="10" name="Picture Placeholder 12" descr="A group of people around a table having a meeting">
            <a:extLst>
              <a:ext uri="{FF2B5EF4-FFF2-40B4-BE49-F238E27FC236}">
                <a16:creationId xmlns:a16="http://schemas.microsoft.com/office/drawing/2014/main" id="{3600F4AB-9455-484A-9ACE-50B0F45FEB9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200650" cy="679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Audience(s)</a:t>
            </a:r>
          </a:p>
        </p:txBody>
      </p:sp>
      <p:pic>
        <p:nvPicPr>
          <p:cNvPr id="88" name="Picture Placeholder 87" descr="Portrait of a man looking down">
            <a:extLst>
              <a:ext uri="{FF2B5EF4-FFF2-40B4-BE49-F238E27FC236}">
                <a16:creationId xmlns:a16="http://schemas.microsoft.com/office/drawing/2014/main" id="{19C1C15E-A3C7-49BA-BCDD-5C95EE28036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799" y="2319681"/>
            <a:ext cx="1352367" cy="1352367"/>
          </a:xfrm>
        </p:spPr>
      </p:pic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Faculties 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0BC67F4-4E33-4709-9D60-593B322A8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74854" y="3332591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07F9DC5B-EFCF-4160-9CA2-67357CDD54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Sharda University</a:t>
            </a:r>
          </a:p>
        </p:txBody>
      </p:sp>
      <p:pic>
        <p:nvPicPr>
          <p:cNvPr id="92" name="Picture Placeholder 91" descr="Portrait of a woman with a phone in her hand">
            <a:extLst>
              <a:ext uri="{FF2B5EF4-FFF2-40B4-BE49-F238E27FC236}">
                <a16:creationId xmlns:a16="http://schemas.microsoft.com/office/drawing/2014/main" id="{921A3CFA-B715-446B-83FD-D5AA8586EBE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8028" y="2319681"/>
            <a:ext cx="1352367" cy="1352367"/>
          </a:xfrm>
        </p:spPr>
      </p:pic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E86E6499-D2B1-4F88-A5B6-F0C83093D6C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11083" y="2485913"/>
            <a:ext cx="1808917" cy="7015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57D445D-9983-4AAC-8E68-88EA351CB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11084" y="3332591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7496B20D-BD66-4B27-84AA-E50FEB2506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Sharda University</a:t>
            </a:r>
          </a:p>
        </p:txBody>
      </p:sp>
      <p:pic>
        <p:nvPicPr>
          <p:cNvPr id="94" name="Picture Placeholder 93" descr="Portrait of a woman looking relaxed">
            <a:extLst>
              <a:ext uri="{FF2B5EF4-FFF2-40B4-BE49-F238E27FC236}">
                <a16:creationId xmlns:a16="http://schemas.microsoft.com/office/drawing/2014/main" id="{678140F2-20DC-49B9-8BD8-815437A060C9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2825" y="2319681"/>
            <a:ext cx="1352367" cy="1352367"/>
          </a:xfrm>
        </p:spPr>
      </p:pic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33A97CBA-B92B-47D6-939E-FC794AA85C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Alumnus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BCA98FD-268D-47AA-8871-119024D92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47313" y="3332591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F71D59A8-B12B-4EFC-8838-C21115F7614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5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9120" y="-10837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479503" y="1690689"/>
            <a:ext cx="2983732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Find and connect with classmates, senior or faculties</a:t>
            </a:r>
          </a:p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843363" y="1702826"/>
            <a:ext cx="3148965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Build and maintain your professional network within campus or globally</a:t>
            </a:r>
          </a:p>
          <a:p>
            <a:pPr marL="12700">
              <a:lnSpc>
                <a:spcPct val="120000"/>
              </a:lnSpc>
              <a:spcBef>
                <a:spcPts val="100"/>
              </a:spcBef>
            </a:pPr>
            <a:endParaRPr lang="en-US" sz="1900" b="1" dirty="0">
              <a:solidFill>
                <a:schemeClr val="bg1"/>
              </a:solidFill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/>
              <a:t>	How </a:t>
            </a:r>
            <a:r>
              <a:rPr lang="en-US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Sharda Linked.in </a:t>
            </a:r>
            <a:r>
              <a:rPr lang="en-US" b="1" noProof="1"/>
              <a:t>can help</a:t>
            </a:r>
            <a:br>
              <a:rPr lang="en-US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</a:br>
            <a:r>
              <a:rPr lang="en-US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148965" cy="2146629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Establish your professional profile and control one of the top search results for your name </a:t>
            </a:r>
          </a:p>
          <a:p>
            <a:pPr marL="12700">
              <a:lnSpc>
                <a:spcPct val="120000"/>
              </a:lnSpc>
              <a:spcBef>
                <a:spcPts val="100"/>
              </a:spcBef>
            </a:pPr>
            <a:endParaRPr lang="en-US" sz="1900" b="1" dirty="0">
              <a:solidFill>
                <a:schemeClr val="bg1"/>
              </a:solidFill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4843363" y="3849456"/>
            <a:ext cx="3690011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Discover new career opportunities by interacting with professionals</a:t>
            </a:r>
          </a:p>
          <a:p>
            <a:pPr marL="12700">
              <a:lnSpc>
                <a:spcPct val="120000"/>
              </a:lnSpc>
              <a:spcBef>
                <a:spcPts val="100"/>
              </a:spcBef>
            </a:pP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1337076" y="3880998"/>
            <a:ext cx="3259789" cy="2377977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Find other professionals in the same fields as you</a:t>
            </a:r>
          </a:p>
          <a:p>
            <a:pPr marL="12700">
              <a:lnSpc>
                <a:spcPct val="120000"/>
              </a:lnSpc>
              <a:spcBef>
                <a:spcPts val="100"/>
              </a:spcBef>
            </a:pPr>
            <a:endParaRPr lang="en-US" dirty="0"/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1679575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1679575"/>
            <a:ext cx="576000" cy="576000"/>
          </a:xfrm>
        </p:spPr>
      </p:pic>
      <p:pic>
        <p:nvPicPr>
          <p:cNvPr id="34" name="Picture Placeholder 33" descr="Check icon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3792079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3792078"/>
            <a:ext cx="576000" cy="576000"/>
          </a:xfrm>
        </p:spPr>
      </p:pic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106" descr="Outside Tier Circle">
            <a:extLst>
              <a:ext uri="{FF2B5EF4-FFF2-40B4-BE49-F238E27FC236}">
                <a16:creationId xmlns:a16="http://schemas.microsoft.com/office/drawing/2014/main" id="{DA5F6E6D-A9ED-471F-B5D3-C84B846650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653806" y="-89453"/>
            <a:ext cx="10937756" cy="6858000"/>
          </a:xfrm>
          <a:custGeom>
            <a:avLst/>
            <a:gdLst>
              <a:gd name="connsiteX0" fmla="*/ 1784518 w 10937756"/>
              <a:gd name="connsiteY0" fmla="*/ 0 h 6858000"/>
              <a:gd name="connsiteX1" fmla="*/ 9153238 w 10937756"/>
              <a:gd name="connsiteY1" fmla="*/ 0 h 6858000"/>
              <a:gd name="connsiteX2" fmla="*/ 9335959 w 10937756"/>
              <a:gd name="connsiteY2" fmla="*/ 174208 h 6858000"/>
              <a:gd name="connsiteX3" fmla="*/ 10937756 w 10937756"/>
              <a:gd name="connsiteY3" fmla="*/ 4041289 h 6858000"/>
              <a:gd name="connsiteX4" fmla="*/ 10277692 w 10937756"/>
              <a:gd name="connsiteY4" fmla="*/ 6648081 h 6858000"/>
              <a:gd name="connsiteX5" fmla="*/ 10156991 w 10937756"/>
              <a:gd name="connsiteY5" fmla="*/ 6858000 h 6858000"/>
              <a:gd name="connsiteX6" fmla="*/ 780765 w 10937756"/>
              <a:gd name="connsiteY6" fmla="*/ 6858000 h 6858000"/>
              <a:gd name="connsiteX7" fmla="*/ 660064 w 10937756"/>
              <a:gd name="connsiteY7" fmla="*/ 6648081 h 6858000"/>
              <a:gd name="connsiteX8" fmla="*/ 0 w 10937756"/>
              <a:gd name="connsiteY8" fmla="*/ 4041289 h 6858000"/>
              <a:gd name="connsiteX9" fmla="*/ 1601797 w 10937756"/>
              <a:gd name="connsiteY9" fmla="*/ 1742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37756" h="6858000">
                <a:moveTo>
                  <a:pt x="1784518" y="0"/>
                </a:moveTo>
                <a:lnTo>
                  <a:pt x="9153238" y="0"/>
                </a:lnTo>
                <a:lnTo>
                  <a:pt x="9335959" y="174208"/>
                </a:lnTo>
                <a:cubicBezTo>
                  <a:pt x="10325631" y="1163881"/>
                  <a:pt x="10937756" y="2531100"/>
                  <a:pt x="10937756" y="4041289"/>
                </a:cubicBezTo>
                <a:cubicBezTo>
                  <a:pt x="10937756" y="4985157"/>
                  <a:pt x="10698645" y="5873178"/>
                  <a:pt x="10277692" y="6648081"/>
                </a:cubicBezTo>
                <a:lnTo>
                  <a:pt x="10156991" y="6858000"/>
                </a:lnTo>
                <a:lnTo>
                  <a:pt x="780765" y="6858000"/>
                </a:lnTo>
                <a:lnTo>
                  <a:pt x="660064" y="6648081"/>
                </a:lnTo>
                <a:cubicBezTo>
                  <a:pt x="239111" y="5873178"/>
                  <a:pt x="0" y="4985157"/>
                  <a:pt x="0" y="4041289"/>
                </a:cubicBezTo>
                <a:cubicBezTo>
                  <a:pt x="0" y="2531100"/>
                  <a:pt x="612125" y="1163881"/>
                  <a:pt x="1601797" y="1742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 descr="Second Tier Hierarchy Color Large Circle">
            <a:extLst>
              <a:ext uri="{FF2B5EF4-FFF2-40B4-BE49-F238E27FC236}">
                <a16:creationId xmlns:a16="http://schemas.microsoft.com/office/drawing/2014/main" id="{44864D6A-CDDD-4D60-8619-C1AD786F3FBA}"/>
              </a:ext>
            </a:extLst>
          </p:cNvPr>
          <p:cNvSpPr/>
          <p:nvPr/>
        </p:nvSpPr>
        <p:spPr>
          <a:xfrm>
            <a:off x="7037076" y="3040141"/>
            <a:ext cx="1980000" cy="1980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 descr="Second Tier Hierarchy Color Large Circle">
            <a:extLst>
              <a:ext uri="{FF2B5EF4-FFF2-40B4-BE49-F238E27FC236}">
                <a16:creationId xmlns:a16="http://schemas.microsoft.com/office/drawing/2014/main" id="{9CD1768A-EC26-4C6A-A57C-E2300589049F}"/>
              </a:ext>
            </a:extLst>
          </p:cNvPr>
          <p:cNvSpPr/>
          <p:nvPr/>
        </p:nvSpPr>
        <p:spPr>
          <a:xfrm>
            <a:off x="6444530" y="4425522"/>
            <a:ext cx="1980000" cy="1980000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 descr="Second Tier Hierarchy Color Large Circle">
            <a:extLst>
              <a:ext uri="{FF2B5EF4-FFF2-40B4-BE49-F238E27FC236}">
                <a16:creationId xmlns:a16="http://schemas.microsoft.com/office/drawing/2014/main" id="{99530F13-2430-4DB9-9637-7708CFDD87D8}"/>
              </a:ext>
            </a:extLst>
          </p:cNvPr>
          <p:cNvSpPr/>
          <p:nvPr/>
        </p:nvSpPr>
        <p:spPr>
          <a:xfrm>
            <a:off x="6444530" y="1763284"/>
            <a:ext cx="1980000" cy="198000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 descr="Second Tier Hierarchy Color Large Circle">
            <a:extLst>
              <a:ext uri="{FF2B5EF4-FFF2-40B4-BE49-F238E27FC236}">
                <a16:creationId xmlns:a16="http://schemas.microsoft.com/office/drawing/2014/main" id="{A4F69744-BE77-4CA9-862A-54E574EE8336}"/>
              </a:ext>
            </a:extLst>
          </p:cNvPr>
          <p:cNvSpPr/>
          <p:nvPr/>
        </p:nvSpPr>
        <p:spPr>
          <a:xfrm>
            <a:off x="3841485" y="4435047"/>
            <a:ext cx="1980000" cy="198000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 descr="Second Tier Hierarchy Color Large Circle">
            <a:extLst>
              <a:ext uri="{FF2B5EF4-FFF2-40B4-BE49-F238E27FC236}">
                <a16:creationId xmlns:a16="http://schemas.microsoft.com/office/drawing/2014/main" id="{D8B7D5AE-8D15-48A8-BF79-863756AB2273}"/>
              </a:ext>
            </a:extLst>
          </p:cNvPr>
          <p:cNvSpPr/>
          <p:nvPr/>
        </p:nvSpPr>
        <p:spPr>
          <a:xfrm>
            <a:off x="3841485" y="1820635"/>
            <a:ext cx="1980000" cy="198000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 descr="Mid Tier Circle">
            <a:extLst>
              <a:ext uri="{FF2B5EF4-FFF2-40B4-BE49-F238E27FC236}">
                <a16:creationId xmlns:a16="http://schemas.microsoft.com/office/drawing/2014/main" id="{0E26D681-9D60-4729-9BAF-8F1BC982F3C1}"/>
              </a:ext>
            </a:extLst>
          </p:cNvPr>
          <p:cNvSpPr/>
          <p:nvPr/>
        </p:nvSpPr>
        <p:spPr>
          <a:xfrm>
            <a:off x="3776663" y="1744399"/>
            <a:ext cx="4638675" cy="4638675"/>
          </a:xfrm>
          <a:prstGeom prst="ellipse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 descr="High Tier Cricle">
            <a:extLst>
              <a:ext uri="{FF2B5EF4-FFF2-40B4-BE49-F238E27FC236}">
                <a16:creationId xmlns:a16="http://schemas.microsoft.com/office/drawing/2014/main" id="{EFD3B067-A626-42D5-A3BC-823CE088FD62}"/>
              </a:ext>
            </a:extLst>
          </p:cNvPr>
          <p:cNvSpPr/>
          <p:nvPr/>
        </p:nvSpPr>
        <p:spPr>
          <a:xfrm>
            <a:off x="4636294" y="2604030"/>
            <a:ext cx="2919412" cy="29194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Network Chart </a:t>
            </a:r>
            <a:r>
              <a:rPr lang="en-US" sz="1800" dirty="0"/>
              <a:t>#</a:t>
            </a:r>
            <a:r>
              <a:rPr lang="en-US" sz="1800" dirty="0" err="1"/>
              <a:t>ConnectingProfessionals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267414-C32D-40FE-972B-255FF1A8576C}"/>
              </a:ext>
            </a:extLst>
          </p:cNvPr>
          <p:cNvSpPr/>
          <p:nvPr/>
        </p:nvSpPr>
        <p:spPr>
          <a:xfrm>
            <a:off x="5475185" y="4839442"/>
            <a:ext cx="1332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Fresher</a:t>
            </a:r>
            <a:endParaRPr lang="en-US" sz="1300" b="1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13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year </a:t>
            </a:r>
            <a:r>
              <a:rPr lang="en-US" sz="1300" kern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sz="13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Sharda University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48265B-D934-4BC5-8F2B-2322214922F8}"/>
              </a:ext>
            </a:extLst>
          </p:cNvPr>
          <p:cNvSpPr/>
          <p:nvPr/>
        </p:nvSpPr>
        <p:spPr>
          <a:xfrm>
            <a:off x="2001371" y="2087302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</a:t>
            </a:r>
          </a:p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b="1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9B8C93-9BD8-4437-9379-8B7C1D9398C3}"/>
              </a:ext>
            </a:extLst>
          </p:cNvPr>
          <p:cNvSpPr/>
          <p:nvPr/>
        </p:nvSpPr>
        <p:spPr>
          <a:xfrm>
            <a:off x="789895" y="5699074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Needs Guidance 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56577-55A5-4AC0-A86E-107F2E113581}"/>
              </a:ext>
            </a:extLst>
          </p:cNvPr>
          <p:cNvSpPr/>
          <p:nvPr/>
        </p:nvSpPr>
        <p:spPr>
          <a:xfrm>
            <a:off x="653637" y="1920030"/>
            <a:ext cx="1216258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1682DD-5C22-4B97-83AE-86C7996FB90B}"/>
              </a:ext>
            </a:extLst>
          </p:cNvPr>
          <p:cNvSpPr/>
          <p:nvPr/>
        </p:nvSpPr>
        <p:spPr>
          <a:xfrm>
            <a:off x="2093570" y="5635246"/>
            <a:ext cx="1452403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Fresher</a:t>
            </a:r>
            <a:endParaRPr lang="en-US" sz="1200" b="1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D54CB4-0066-4140-96B8-95930CD77276}"/>
              </a:ext>
            </a:extLst>
          </p:cNvPr>
          <p:cNvSpPr/>
          <p:nvPr/>
        </p:nvSpPr>
        <p:spPr>
          <a:xfrm>
            <a:off x="3325652" y="2742433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8E41E6-B0BF-44BC-98F9-F8F486ABC7F1}"/>
              </a:ext>
            </a:extLst>
          </p:cNvPr>
          <p:cNvSpPr/>
          <p:nvPr/>
        </p:nvSpPr>
        <p:spPr>
          <a:xfrm>
            <a:off x="3061654" y="5501074"/>
            <a:ext cx="1312337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Yale</a:t>
            </a:r>
          </a:p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BBA 3</a:t>
            </a:r>
            <a:r>
              <a:rPr lang="en-US" sz="13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rd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year</a:t>
            </a:r>
          </a:p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Sharda University</a:t>
            </a:r>
          </a:p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b="1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b="1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CA2203-78D4-4184-A8B1-8D6E3C28C889}"/>
              </a:ext>
            </a:extLst>
          </p:cNvPr>
          <p:cNvSpPr/>
          <p:nvPr/>
        </p:nvSpPr>
        <p:spPr>
          <a:xfrm>
            <a:off x="8770175" y="2021207"/>
            <a:ext cx="1486898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Business Expert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MBA - final year Sharda University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06DAE2-9434-42D9-B876-2B856348AD4A}"/>
              </a:ext>
            </a:extLst>
          </p:cNvPr>
          <p:cNvSpPr/>
          <p:nvPr/>
        </p:nvSpPr>
        <p:spPr>
          <a:xfrm>
            <a:off x="8433624" y="3789148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MIRA KARLSSON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CSE – 3</a:t>
            </a:r>
            <a:r>
              <a:rPr lang="en-US" sz="12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year</a:t>
            </a:r>
          </a:p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CSE - Expert</a:t>
            </a:r>
          </a:p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Sharda Univer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sity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8C1A8A-DB3C-4362-B041-C35C08C0195F}"/>
              </a:ext>
            </a:extLst>
          </p:cNvPr>
          <p:cNvSpPr/>
          <p:nvPr/>
        </p:nvSpPr>
        <p:spPr>
          <a:xfrm>
            <a:off x="7942969" y="5175050"/>
            <a:ext cx="163396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Krishna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Engineering 2</a:t>
            </a:r>
            <a:r>
              <a:rPr lang="en-US" sz="12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year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Sharda University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6E30C7-762E-4337-B852-3A7938FA969D}"/>
              </a:ext>
            </a:extLst>
          </p:cNvPr>
          <p:cNvSpPr/>
          <p:nvPr/>
        </p:nvSpPr>
        <p:spPr>
          <a:xfrm>
            <a:off x="9503811" y="1920030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0C271F-C24A-4E69-9D4E-298D827B8460}"/>
              </a:ext>
            </a:extLst>
          </p:cNvPr>
          <p:cNvSpPr/>
          <p:nvPr/>
        </p:nvSpPr>
        <p:spPr>
          <a:xfrm>
            <a:off x="5851984" y="1944210"/>
            <a:ext cx="1810467" cy="447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Mira Nitin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Alumni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Author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9" name="Picture 68" descr="Profile Photo Placeholder&#10;">
            <a:extLst>
              <a:ext uri="{FF2B5EF4-FFF2-40B4-BE49-F238E27FC236}">
                <a16:creationId xmlns:a16="http://schemas.microsoft.com/office/drawing/2014/main" id="{4DC7ECF1-1B8F-4313-92C3-52C9D0C4A6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2324746"/>
            <a:ext cx="720000" cy="720000"/>
          </a:xfrm>
          <a:prstGeom prst="ellipse">
            <a:avLst/>
          </a:prstGeom>
        </p:spPr>
      </p:pic>
      <p:pic>
        <p:nvPicPr>
          <p:cNvPr id="61" name="Picture 60" descr="Profile Photo Placeholder&#10;">
            <a:extLst>
              <a:ext uri="{FF2B5EF4-FFF2-40B4-BE49-F238E27FC236}">
                <a16:creationId xmlns:a16="http://schemas.microsoft.com/office/drawing/2014/main" id="{A9876A92-3526-4DF7-9FC0-8126BB1AB7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71" y="2382433"/>
            <a:ext cx="720000" cy="720000"/>
          </a:xfrm>
          <a:prstGeom prst="ellipse">
            <a:avLst/>
          </a:prstGeom>
        </p:spPr>
      </p:pic>
      <p:pic>
        <p:nvPicPr>
          <p:cNvPr id="62" name="Picture 61" descr="Profile Photo Placeholder&#10;">
            <a:extLst>
              <a:ext uri="{FF2B5EF4-FFF2-40B4-BE49-F238E27FC236}">
                <a16:creationId xmlns:a16="http://schemas.microsoft.com/office/drawing/2014/main" id="{12EDC4B6-81AB-4D32-995C-F037D579E5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84" y="3699148"/>
            <a:ext cx="720000" cy="720000"/>
          </a:xfrm>
          <a:prstGeom prst="ellipse">
            <a:avLst/>
          </a:prstGeom>
        </p:spPr>
      </p:pic>
      <p:pic>
        <p:nvPicPr>
          <p:cNvPr id="66" name="Picture 65" descr="Profile Photo Placeholder&#10;">
            <a:extLst>
              <a:ext uri="{FF2B5EF4-FFF2-40B4-BE49-F238E27FC236}">
                <a16:creationId xmlns:a16="http://schemas.microsoft.com/office/drawing/2014/main" id="{007B2302-AD72-4EAC-AEC0-435DCDB24A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24" y="5085050"/>
            <a:ext cx="720000" cy="720000"/>
          </a:xfrm>
          <a:prstGeom prst="ellipse">
            <a:avLst/>
          </a:prstGeom>
        </p:spPr>
      </p:pic>
      <p:pic>
        <p:nvPicPr>
          <p:cNvPr id="68" name="Picture 67" descr="Profile Photo Placeholder&#10;">
            <a:extLst>
              <a:ext uri="{FF2B5EF4-FFF2-40B4-BE49-F238E27FC236}">
                <a16:creationId xmlns:a16="http://schemas.microsoft.com/office/drawing/2014/main" id="{32DF3820-446F-414C-B6F3-A01CADD666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36" y="2382433"/>
            <a:ext cx="720000" cy="720000"/>
          </a:xfrm>
          <a:prstGeom prst="ellipse">
            <a:avLst/>
          </a:prstGeom>
        </p:spPr>
      </p:pic>
      <p:pic>
        <p:nvPicPr>
          <p:cNvPr id="76" name="Picture 75" descr="Profile Photo Placeholder&#10;">
            <a:extLst>
              <a:ext uri="{FF2B5EF4-FFF2-40B4-BE49-F238E27FC236}">
                <a16:creationId xmlns:a16="http://schemas.microsoft.com/office/drawing/2014/main" id="{5724F535-05DD-4582-83D7-3DDEC981BD4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5480" y="5085050"/>
            <a:ext cx="720000" cy="720000"/>
          </a:xfrm>
          <a:prstGeom prst="ellipse">
            <a:avLst/>
          </a:prstGeom>
        </p:spPr>
      </p:pic>
      <p:sp>
        <p:nvSpPr>
          <p:cNvPr id="71" name="Oval 70" descr="Second Tier Hierarchy Color Small Circle">
            <a:extLst>
              <a:ext uri="{FF2B5EF4-FFF2-40B4-BE49-F238E27FC236}">
                <a16:creationId xmlns:a16="http://schemas.microsoft.com/office/drawing/2014/main" id="{4B1786F3-631A-4BEE-8323-68AB581BC49E}"/>
              </a:ext>
            </a:extLst>
          </p:cNvPr>
          <p:cNvSpPr/>
          <p:nvPr/>
        </p:nvSpPr>
        <p:spPr>
          <a:xfrm>
            <a:off x="4952221" y="2929105"/>
            <a:ext cx="213490" cy="2134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 descr="Second Tier Hierarchy Color Small Circle">
            <a:extLst>
              <a:ext uri="{FF2B5EF4-FFF2-40B4-BE49-F238E27FC236}">
                <a16:creationId xmlns:a16="http://schemas.microsoft.com/office/drawing/2014/main" id="{D13F3AC2-C134-452A-A575-2AEDD5FDD44A}"/>
              </a:ext>
            </a:extLst>
          </p:cNvPr>
          <p:cNvSpPr/>
          <p:nvPr/>
        </p:nvSpPr>
        <p:spPr>
          <a:xfrm>
            <a:off x="7026968" y="2948970"/>
            <a:ext cx="213490" cy="2134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 descr="Second Tier Hierarchy Color Small Circle">
            <a:extLst>
              <a:ext uri="{FF2B5EF4-FFF2-40B4-BE49-F238E27FC236}">
                <a16:creationId xmlns:a16="http://schemas.microsoft.com/office/drawing/2014/main" id="{F74C5EF9-9647-43F7-B54F-97E136BDC2F4}"/>
              </a:ext>
            </a:extLst>
          </p:cNvPr>
          <p:cNvSpPr/>
          <p:nvPr/>
        </p:nvSpPr>
        <p:spPr>
          <a:xfrm>
            <a:off x="7020654" y="5004920"/>
            <a:ext cx="213490" cy="2134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 descr="Second Tier Hierarchy Color Small Circle">
            <a:extLst>
              <a:ext uri="{FF2B5EF4-FFF2-40B4-BE49-F238E27FC236}">
                <a16:creationId xmlns:a16="http://schemas.microsoft.com/office/drawing/2014/main" id="{B6143EC5-1312-45C8-8A63-08B7FD81AEEC}"/>
              </a:ext>
            </a:extLst>
          </p:cNvPr>
          <p:cNvSpPr/>
          <p:nvPr/>
        </p:nvSpPr>
        <p:spPr>
          <a:xfrm>
            <a:off x="7448961" y="3968701"/>
            <a:ext cx="213490" cy="2134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 descr="Second Tier Hierarchy Color Small Circle">
            <a:extLst>
              <a:ext uri="{FF2B5EF4-FFF2-40B4-BE49-F238E27FC236}">
                <a16:creationId xmlns:a16="http://schemas.microsoft.com/office/drawing/2014/main" id="{E95005B3-E7A9-43A7-9097-E5C0B12D0AF3}"/>
              </a:ext>
            </a:extLst>
          </p:cNvPr>
          <p:cNvSpPr/>
          <p:nvPr/>
        </p:nvSpPr>
        <p:spPr>
          <a:xfrm>
            <a:off x="4968596" y="5007567"/>
            <a:ext cx="213490" cy="2134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 descr="Third Tier Hierarchy Color Connectors">
            <a:extLst>
              <a:ext uri="{FF2B5EF4-FFF2-40B4-BE49-F238E27FC236}">
                <a16:creationId xmlns:a16="http://schemas.microsoft.com/office/drawing/2014/main" id="{3D4169F2-589F-4BCC-9E24-FF0760B9A064}"/>
              </a:ext>
            </a:extLst>
          </p:cNvPr>
          <p:cNvSpPr/>
          <p:nvPr/>
        </p:nvSpPr>
        <p:spPr>
          <a:xfrm>
            <a:off x="2984253" y="2586848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 descr="Third Tier Hierarchy Color Connectors">
            <a:extLst>
              <a:ext uri="{FF2B5EF4-FFF2-40B4-BE49-F238E27FC236}">
                <a16:creationId xmlns:a16="http://schemas.microsoft.com/office/drawing/2014/main" id="{2E67447B-A1BE-4C7F-841C-1D52C3E335AD}"/>
              </a:ext>
            </a:extLst>
          </p:cNvPr>
          <p:cNvSpPr/>
          <p:nvPr/>
        </p:nvSpPr>
        <p:spPr>
          <a:xfrm>
            <a:off x="1787585" y="2586848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 descr="Third Tier Hierarchy Color Connectors">
            <a:extLst>
              <a:ext uri="{FF2B5EF4-FFF2-40B4-BE49-F238E27FC236}">
                <a16:creationId xmlns:a16="http://schemas.microsoft.com/office/drawing/2014/main" id="{8547C6B6-4C5C-4A9B-97B5-B9DAA62B6507}"/>
              </a:ext>
            </a:extLst>
          </p:cNvPr>
          <p:cNvSpPr/>
          <p:nvPr/>
        </p:nvSpPr>
        <p:spPr>
          <a:xfrm>
            <a:off x="2984253" y="5613510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 descr="Third Tier Hierarchy Color Connectors">
            <a:extLst>
              <a:ext uri="{FF2B5EF4-FFF2-40B4-BE49-F238E27FC236}">
                <a16:creationId xmlns:a16="http://schemas.microsoft.com/office/drawing/2014/main" id="{53B8C8A1-B8C7-423C-89FE-51E9ECFCB75D}"/>
              </a:ext>
            </a:extLst>
          </p:cNvPr>
          <p:cNvSpPr/>
          <p:nvPr/>
        </p:nvSpPr>
        <p:spPr>
          <a:xfrm>
            <a:off x="1787585" y="5613510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Connector: Elbow 112" descr="Connector Lines">
            <a:extLst>
              <a:ext uri="{FF2B5EF4-FFF2-40B4-BE49-F238E27FC236}">
                <a16:creationId xmlns:a16="http://schemas.microsoft.com/office/drawing/2014/main" id="{622A3281-34A2-40FA-8168-008FF717654E}"/>
              </a:ext>
            </a:extLst>
          </p:cNvPr>
          <p:cNvCxnSpPr>
            <a:cxnSpLocks/>
            <a:stCxn id="68" idx="4"/>
            <a:endCxn id="108" idx="4"/>
          </p:cNvCxnSpPr>
          <p:nvPr/>
        </p:nvCxnSpPr>
        <p:spPr>
          <a:xfrm rot="5400000" flipH="1">
            <a:off x="3678934" y="2015632"/>
            <a:ext cx="433275" cy="1740328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 descr="Connector Lines">
            <a:extLst>
              <a:ext uri="{FF2B5EF4-FFF2-40B4-BE49-F238E27FC236}">
                <a16:creationId xmlns:a16="http://schemas.microsoft.com/office/drawing/2014/main" id="{3776E844-35AA-4B61-8A75-6DA7A2EE915E}"/>
              </a:ext>
            </a:extLst>
          </p:cNvPr>
          <p:cNvCxnSpPr>
            <a:cxnSpLocks/>
            <a:stCxn id="68" idx="4"/>
            <a:endCxn id="109" idx="4"/>
          </p:cNvCxnSpPr>
          <p:nvPr/>
        </p:nvCxnSpPr>
        <p:spPr>
          <a:xfrm rot="5400000" flipH="1">
            <a:off x="3080600" y="1417298"/>
            <a:ext cx="433275" cy="2936996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 descr="Third Tier Hierarchy Color Connectors">
            <a:extLst>
              <a:ext uri="{FF2B5EF4-FFF2-40B4-BE49-F238E27FC236}">
                <a16:creationId xmlns:a16="http://schemas.microsoft.com/office/drawing/2014/main" id="{8A0D58C4-E3D8-4575-8BF0-37F45BB95AE4}"/>
              </a:ext>
            </a:extLst>
          </p:cNvPr>
          <p:cNvSpPr/>
          <p:nvPr/>
        </p:nvSpPr>
        <p:spPr>
          <a:xfrm>
            <a:off x="9494619" y="2586848"/>
            <a:ext cx="82310" cy="82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Connector: Elbow 121" descr="Connector Lines">
            <a:extLst>
              <a:ext uri="{FF2B5EF4-FFF2-40B4-BE49-F238E27FC236}">
                <a16:creationId xmlns:a16="http://schemas.microsoft.com/office/drawing/2014/main" id="{DB6E0B7E-8974-4A28-BC51-7F85C7F5B3E8}"/>
              </a:ext>
            </a:extLst>
          </p:cNvPr>
          <p:cNvCxnSpPr>
            <a:cxnSpLocks/>
            <a:stCxn id="66" idx="0"/>
            <a:endCxn id="110" idx="0"/>
          </p:cNvCxnSpPr>
          <p:nvPr/>
        </p:nvCxnSpPr>
        <p:spPr>
          <a:xfrm rot="16200000" flipH="1" flipV="1">
            <a:off x="3641086" y="4469372"/>
            <a:ext cx="528460" cy="1759816"/>
          </a:xfrm>
          <a:prstGeom prst="bentConnector3">
            <a:avLst>
              <a:gd name="adj1" fmla="val -4325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 descr="Connector Lines">
            <a:extLst>
              <a:ext uri="{FF2B5EF4-FFF2-40B4-BE49-F238E27FC236}">
                <a16:creationId xmlns:a16="http://schemas.microsoft.com/office/drawing/2014/main" id="{5DE74E47-57A7-4EFA-83E1-B978BCE6B9A1}"/>
              </a:ext>
            </a:extLst>
          </p:cNvPr>
          <p:cNvCxnSpPr>
            <a:cxnSpLocks/>
            <a:stCxn id="66" idx="0"/>
            <a:endCxn id="111" idx="0"/>
          </p:cNvCxnSpPr>
          <p:nvPr/>
        </p:nvCxnSpPr>
        <p:spPr>
          <a:xfrm rot="16200000" flipH="1" flipV="1">
            <a:off x="3042752" y="3871038"/>
            <a:ext cx="528460" cy="2956484"/>
          </a:xfrm>
          <a:prstGeom prst="bentConnector3">
            <a:avLst>
              <a:gd name="adj1" fmla="val -4325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 descr="Connector Lines">
            <a:extLst>
              <a:ext uri="{FF2B5EF4-FFF2-40B4-BE49-F238E27FC236}">
                <a16:creationId xmlns:a16="http://schemas.microsoft.com/office/drawing/2014/main" id="{FE82DF5B-C60E-4257-B370-A4B302DC12A0}"/>
              </a:ext>
            </a:extLst>
          </p:cNvPr>
          <p:cNvCxnSpPr>
            <a:cxnSpLocks/>
            <a:stCxn id="61" idx="4"/>
            <a:endCxn id="119" idx="4"/>
          </p:cNvCxnSpPr>
          <p:nvPr/>
        </p:nvCxnSpPr>
        <p:spPr>
          <a:xfrm rot="5400000" flipH="1" flipV="1">
            <a:off x="8271884" y="1838544"/>
            <a:ext cx="433275" cy="2094503"/>
          </a:xfrm>
          <a:prstGeom prst="bentConnector3">
            <a:avLst>
              <a:gd name="adj1" fmla="val -52761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772BBE7-C6D8-4BF9-BA45-DC3C6BC93DE2}"/>
              </a:ext>
            </a:extLst>
          </p:cNvPr>
          <p:cNvSpPr/>
          <p:nvPr/>
        </p:nvSpPr>
        <p:spPr>
          <a:xfrm>
            <a:off x="9207747" y="5627765"/>
            <a:ext cx="1216258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Helping Hands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Oval 133" descr="Third Tier Hierarchy Color Connectors">
            <a:extLst>
              <a:ext uri="{FF2B5EF4-FFF2-40B4-BE49-F238E27FC236}">
                <a16:creationId xmlns:a16="http://schemas.microsoft.com/office/drawing/2014/main" id="{716F090E-A9F1-4775-801C-A297BCFA7C8F}"/>
              </a:ext>
            </a:extLst>
          </p:cNvPr>
          <p:cNvSpPr/>
          <p:nvPr/>
        </p:nvSpPr>
        <p:spPr>
          <a:xfrm>
            <a:off x="9506735" y="5613510"/>
            <a:ext cx="82310" cy="82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5" name="Connector: Elbow 134" descr="Connector Lines">
            <a:extLst>
              <a:ext uri="{FF2B5EF4-FFF2-40B4-BE49-F238E27FC236}">
                <a16:creationId xmlns:a16="http://schemas.microsoft.com/office/drawing/2014/main" id="{6A5E1044-F23D-446F-BE87-4E46A9AA5A32}"/>
              </a:ext>
            </a:extLst>
          </p:cNvPr>
          <p:cNvCxnSpPr>
            <a:cxnSpLocks/>
            <a:stCxn id="76" idx="0"/>
            <a:endCxn id="134" idx="0"/>
          </p:cNvCxnSpPr>
          <p:nvPr/>
        </p:nvCxnSpPr>
        <p:spPr>
          <a:xfrm rot="16200000" flipH="1">
            <a:off x="8217455" y="4283075"/>
            <a:ext cx="528460" cy="2132410"/>
          </a:xfrm>
          <a:prstGeom prst="bentConnector3">
            <a:avLst>
              <a:gd name="adj1" fmla="val -43258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 descr="Profile Photo Placeholder&#10;">
            <a:extLst>
              <a:ext uri="{FF2B5EF4-FFF2-40B4-BE49-F238E27FC236}">
                <a16:creationId xmlns:a16="http://schemas.microsoft.com/office/drawing/2014/main" id="{712CA1E6-782B-42EB-A174-22B38D09835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75" y="3536570"/>
            <a:ext cx="1054152" cy="1054152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1D6C55E-7EDC-4E15-9307-B1EBDDF0A1BE}"/>
              </a:ext>
            </a:extLst>
          </p:cNvPr>
          <p:cNvSpPr/>
          <p:nvPr/>
        </p:nvSpPr>
        <p:spPr>
          <a:xfrm>
            <a:off x="1143000" y="222968"/>
            <a:ext cx="250572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Sharda Linkedin</a:t>
            </a:r>
          </a:p>
        </p:txBody>
      </p:sp>
    </p:spTree>
    <p:extLst>
      <p:ext uri="{BB962C8B-B14F-4D97-AF65-F5344CB8AC3E}">
        <p14:creationId xmlns:p14="http://schemas.microsoft.com/office/powerpoint/2010/main" val="102063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Requirements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HTML | CSS | JS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1413" y="448423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For coding the dynamic and attractive UI of the website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PHP | Servers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71850" y="4605832"/>
            <a:ext cx="1980000" cy="720000"/>
          </a:xfrm>
        </p:spPr>
        <p:txBody>
          <a:bodyPr/>
          <a:lstStyle/>
          <a:p>
            <a:r>
              <a:rPr lang="en-US" dirty="0"/>
              <a:t>For developing connections with the servers or we can say dynamic webpages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MySQL | Storage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11900" y="4605832"/>
            <a:ext cx="1980000" cy="720000"/>
          </a:xfrm>
        </p:spPr>
        <p:txBody>
          <a:bodyPr/>
          <a:lstStyle/>
          <a:p>
            <a:r>
              <a:rPr lang="en-US" dirty="0"/>
              <a:t>For Database Manipulation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Java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3BE7D2-4C35-4BA9-9A98-1A6E17A84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1950" y="4484234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51950" y="4605832"/>
            <a:ext cx="1980000" cy="720000"/>
          </a:xfrm>
        </p:spPr>
        <p:txBody>
          <a:bodyPr/>
          <a:lstStyle/>
          <a:p>
            <a:r>
              <a:rPr lang="en-US" dirty="0"/>
              <a:t>For coding of the Sharda </a:t>
            </a:r>
            <a:r>
              <a:rPr lang="en-US" dirty="0" err="1"/>
              <a:t>Linkedin’s</a:t>
            </a:r>
            <a:r>
              <a:rPr lang="en-US" dirty="0"/>
              <a:t> Android Application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780200" y="3888670"/>
            <a:ext cx="1980000" cy="360000"/>
          </a:xfrm>
        </p:spPr>
        <p:txBody>
          <a:bodyPr/>
          <a:lstStyle/>
          <a:p>
            <a:r>
              <a:rPr lang="en-US" dirty="0"/>
              <a:t>Android Development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979D46-D664-4267-B673-E6B048C08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82000" y="4484234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92000" y="4605832"/>
            <a:ext cx="1980000" cy="720000"/>
          </a:xfrm>
        </p:spPr>
        <p:txBody>
          <a:bodyPr/>
          <a:lstStyle/>
          <a:p>
            <a:r>
              <a:rPr lang="en-US" dirty="0"/>
              <a:t>For developing the Android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BF1AD72-5B1F-4DF8-8796-6918CA481484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8" r="25068"/>
          <a:stretch>
            <a:fillRect/>
          </a:stretch>
        </p:blipFill>
        <p:spPr/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65A394AB-0402-4C88-A357-5812EEE262C5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5" r="14635"/>
          <a:stretch>
            <a:fillRect/>
          </a:stretch>
        </p:blipFill>
        <p:spPr/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4843450-DE16-42B5-B266-7BA838D5A88C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3" b="7373"/>
          <a:stretch>
            <a:fillRect/>
          </a:stretch>
        </p:blipFill>
        <p:spPr>
          <a:xfrm>
            <a:off x="9780587" y="1752894"/>
            <a:ext cx="1979613" cy="1981200"/>
          </a:xfrm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02A1D250-3673-4295-8F6B-E54BE11C9399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4" r="21134"/>
          <a:stretch>
            <a:fillRect/>
          </a:stretch>
        </p:blipFill>
        <p:spPr/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62754D0C-5630-466D-9894-5C83C53FB56A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4" r="211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B5E6-B409-4DC6-A6BD-4CDB7349C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is an opportunity for success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E2A3AC-B89F-458B-A103-9681AD901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0089" y="6014822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94E1CA-0600-4970-93CD-9FB5EC22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224000" y="5038278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1A06865-89D7-40DC-B57A-B69A16BA3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33"/>
            <a:ext cx="12174126" cy="6786563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DDC73936-5E81-4473-9724-8083DE794AD4}"/>
              </a:ext>
            </a:extLst>
          </p:cNvPr>
          <p:cNvSpPr txBox="1">
            <a:spLocks/>
          </p:cNvSpPr>
          <p:nvPr/>
        </p:nvSpPr>
        <p:spPr>
          <a:xfrm>
            <a:off x="432000" y="329820"/>
            <a:ext cx="9875520" cy="1356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Working / 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erson standing on a sidewalk looking at his phone">
            <a:extLst>
              <a:ext uri="{FF2B5EF4-FFF2-40B4-BE49-F238E27FC236}">
                <a16:creationId xmlns:a16="http://schemas.microsoft.com/office/drawing/2014/main" id="{5AC4910C-C9A9-41E9-9252-939FB7AA00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159E9FA-E2FE-4ED3-AF77-6A386F661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Sharda Linked.</a:t>
            </a:r>
            <a:r>
              <a:rPr lang="en-US" sz="8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atin typeface="Arial Nova Cond" panose="020B0506020202020204" pitchFamily="34" charset="0"/>
              </a:rPr>
              <a:t>In</a:t>
            </a:r>
            <a:endParaRPr lang="en-US" sz="8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 new way to engage with your seniors, faculties and professionals from across the university &amp; beyond.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1FB8E-298A-40CB-93EE-D30F46EA0A60}"/>
              </a:ext>
            </a:extLst>
          </p:cNvPr>
          <p:cNvSpPr/>
          <p:nvPr/>
        </p:nvSpPr>
        <p:spPr>
          <a:xfrm>
            <a:off x="9814736" y="321821"/>
            <a:ext cx="17620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atin typeface="Arial Nova Cond Light" panose="020B0306020202020204" pitchFamily="34" charset="0"/>
              </a:rPr>
              <a:t>SL</a:t>
            </a:r>
            <a:r>
              <a:rPr lang="en-US" sz="6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.</a:t>
            </a:r>
            <a:r>
              <a:rPr lang="en-US" sz="54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atin typeface="Arial Nova Cond" panose="020B0506020202020204" pitchFamily="34" charset="0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0BFDF-D948-4F4A-854E-477525F57792}">
  <ds:schemaRefs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351</Words>
  <Application>Microsoft Office PowerPoint</Application>
  <PresentationFormat>Widescreen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Arial Nova Cond</vt:lpstr>
      <vt:lpstr>Arial Nova Cond Light</vt:lpstr>
      <vt:lpstr>Calibri</vt:lpstr>
      <vt:lpstr>Tahoma</vt:lpstr>
      <vt:lpstr>Times New Roman</vt:lpstr>
      <vt:lpstr>Office Theme</vt:lpstr>
      <vt:lpstr>Disrupting the gaps in networking</vt:lpstr>
      <vt:lpstr>By </vt:lpstr>
      <vt:lpstr>OUR BIG IDEA</vt:lpstr>
      <vt:lpstr>Target Audience(s)</vt:lpstr>
      <vt:lpstr> How Sharda Linked.in can help  </vt:lpstr>
      <vt:lpstr>Network Chart #ConnectingProfessionals</vt:lpstr>
      <vt:lpstr>Tech Requirements </vt:lpstr>
      <vt:lpstr>Business Model</vt:lpstr>
      <vt:lpstr>Sharda Linked.In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2019-08-28T15:51:20Z</dcterms:created>
  <dcterms:modified xsi:type="dcterms:W3CDTF">2019-10-18T19:31:10Z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