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03" d="100"/>
          <a:sy n="103" d="100"/>
        </p:scale>
        <p:origin x="8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5:52:45.5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77 24575,'95'0'0,"1"0"0,-1 0 0,-42 0 0,2 0 0,13 0 0,13 0 0,4 0 0,-9 0 0,27 0 0,-14 0 0,5 0-494,-3 0 0,-7 0 494,-41 0 324,-10 0-324,10 0 164,-4-10-164,0 7 0,4-7 0,-10 10 500,10 0-500,-4 0 0,0-4 0,4 3 0,-4-4 0,0 5 0,5-5 0,-6 4 0,15-4 0,-6 0 0,-1 3 0,-8-7 0,-7 8 0,6-4 0,-5 5 0,6 0 0,-7 0 0,0 0 0,0 0 0,0 0 0,0 0 0,6 0 0,-4 0 0,4 0 0,-11 0 0,10 0 0,-9 0 0,5 0 0,-3 0 0,-3 0 0,5-5 0,0 4 0,-5-3 0,3 4 0,-3 0 0,-1 0 0,5 0 0,-10 0 0,10 0 0,-10 0 0,5 0 0,-1 0 0,-4 0 0,4 0 0,-5 0 0,0 0 0,0 0 0,0 0 0,0 0 0,-1 0 0,1 0 0,0 0 0,0 0 0,0 0 0,0 0 0,8 0 0,-6 0 0,6 0 0,-8 0 0,0 0 0,0 0 0,0 0 0,-1 0 0,1 0 0,0 0 0,0 0 0,5 0 0,-8 0 0,12 0 0,-12 0 0,8 0 0,-5 0 0,0 0 0,0 0 0,0 0 0,0 0 0,-1 0 0,1 0 0,-4 0 0,11 0 0,-10 0 0,11 0 0,-8 0 0,0 0 0,0 0 0,0 4 0,0-3 0,-1 3 0,1-4 0,-5 0 0,4 0 0,-4 0 0,1 0 0,2 4 0,-7-3 0,8 4 0,-9-5 0,5 0 0,-6 0 0,1 0 0,-1 0 0,4 0 0,-2 0 0,2 0 0,-3 0 0,-1 0 0,1 0 0,-5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2:35:57.5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24575,'34'0'0,"1"0"0,4 0 0,8 0 0,-15 0 0,13 0 0,-14 0 0,-2 0 0,-6 0 0,6 0 0,-4 0 0,-2 0 0,-2 0 0,-9 0 0,9 0 0,-9 0 0,16 0 0,-15 0 0,15 0 0,-11 0 0,6 0 0,-1 0 0,1 0 0,-6 0 0,5 0 0,-11 0 0,5 0 0,-6 0 0,0 0 0,-8 4 0,-9 2 0,-4 10 0,-11 1 0,10 6 0,-10 0 0,10 0 0,-5-1 0,1 1 0,3 0 0,-3-1 0,5-5 0,0 5 0,5-11 0,-4 11 0,4-11 0,-5 5 0,6-6 0,-4 1 0,7-1 0,-7 0 0,8 0 0,-3 1 0,-1-1 0,4 0 0,-4 0 0,5-4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2:59:17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24575,'43'0'0,"-8"0"0,8 0 0,22 0 0,4 0 0,12 0 0,-9 0 0,-8 0 0,10 0 0,8 0 0,-15 0 0,14 0 0,-17 0 0,9 0 0,0 0 0,0 0 0,0 0 0,-9 0 0,6 0 0,-13 0 0,5 0 0,-8 0 0,0 0 0,0 0 0,-7 0 0,5 0 0,4 0 0,0 0 0,0 0 0,-11 0 0,-8 0 0,1 0 0,-8 0 0,0 0 0,-8 5 0,1-4 0,-6 4 0,-1-5 0,-6 0 0,0 0 0,-4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2:59:20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5965 1 24575,'0'27'0,"0"-4"0,0 13 0,0-5 0,0 6 0,0 0 0,0-6 0,0 5 0,0-5 0,0 0 0,0 4 0,0-10 0,0 4 0,0-7 0,0-4 0,0-3 0,0-4 0,0-1 0,0 0 0,0 0 0,0 1 0,0-1 0,-9 0 0,2-4 0,-7 3 0,3-3 0,1 4 0,-6 1 0,5-1 0,-11 1 0,5 0 0,-5 0 0,-1 1 0,0 4 0,1 2 0,-8 5 0,-1 1 0,-6 1 0,-8 1 0,-3 8 0,-7-5 0,-19 14 0,23-14 0,2-7 0,-1 2-482,-22 13 482,21-16 0,-3 0 0,7 2 0,0 0 0,-5-2 0,-1-1 0,-1 5 0,0 0 0,0-1 0,1 1 0,6-5 0,-2 0-561,-14 5 1,0 0 560,16-4 0,0-2 0,-22 5 0,-1-2 0,16-2 0,0 0 0,-5-2 0,0-2-415,-30 8 415,38-8 0,1-1 0,-37 9 0,39-11 0,-1-1 0,-3 4 0,-1-1 0,-41 2 0,-1 13 0,10-13 0,-7 6 0,7-1 0,0-5 0,-7 6 0,7-1 0,-1-5 0,-6 6 0,7-1 0,22-10 0,-1 0 0,13 0 0,-1 0 0,-7 3 0,1-1 0,-25 2 0,10 12 0,0-12 0,-1 5 0,1 1 0,0-6 0,0 5 0,-1 0 0,-8-4 0,6 4 0,-16-5 0,17-1 0,-8 0 0,10-1 0,-1 1 0,1 0 0,0-1-17,8 0 17,-6-6 445,15 5-445,-15-5 1121,14-1-1121,-5 6 0,-16-6 0,17 1 450,-9 3-450,25-9 19,8 9-19,-1-10 0,1 5 0,6-6 0,2 5 0,6-4 0,6 4 0,-4-5 0,9 0 0,-3 0 0,5 0 0,4-5 0,2-6 0,4-12 0,0 8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2:59:21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356 0 24575,'-28'10'0,"-12"5"0,14 3 0,-12 12 0,7-3 0,-1 5 0,-7 0 0,8-8 0,2 0 0,12-7 0,-4-1 0,13-5 0,-6-1 0,13 1 0,0-6 0,12 0 0,6-5 0,6-5 0,6 3 0,2-8 0,6 9 0,0-5 0,1 6 0,7 0 0,-6 0 0,6 0 0,-1 0 0,-4 0 0,4 0 0,-6 0 0,-7 0 0,4 5 0,-10 2 0,4 0 0,-6 3 0,-1-9 0,-5 9 0,5-4 0,-11 0 0,5-1 0,-6-5 0,-4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5:52:48.0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24575,'28'0'0,"11"0"0,15 0 0,7 0 0,8 0 0,1 0 0,9 0 0,8 0-745,2 0 745,10 0 0,-45 0 0,-1 0 0,39 0 0,-3 0 0,-4 0 0,-34 0 0,-1 0 0,24 0 0,-23 0 0,0 0 0,15 0-165,14 0 165,0 0 0,-4 0 0,-13 0 0,14 0 0,-14 5 0,5-3 0,-7 3 0,-7 0 739,-2-4-739,-7 4 171,-6-5-171,5 0 0,-12 0 0,5 0 0,-6 0 0,1 0 0,-1 0 0,6 0 0,-5 0 0,32 0 0,-13 0 0,16 0 0,-8 0 0,-12 0 0,12 0 0,-13 0 0,14 0 0,-14 0 0,6 0 0,-7 0 0,1 0 0,-1 0 0,-7 0 0,6 0 0,-12 0 0,12 5 0,-11-4 0,4 4 0,-6-5 0,6 0 0,-4 5 0,4-4 0,0 4 0,10-5 0,-7 0 0,5 0 0,-14 0 0,0 0 0,6 0 0,-4 0 0,4 0 0,1 0 0,-6 0 0,5 0 0,-6 0 0,0 0 0,7 0 0,-6 0 0,6 0 0,-7 0 0,6 0 0,-5 0 0,6 0 0,-7 0 0,6 0 0,-4 0 0,10 0 0,-10 0 0,10 0 0,-10 0 0,10 0 0,-4 0 0,0 0 0,-2 0 0,-6 0 0,0 0 0,0 4 0,-5-2 0,-2 2 0,-5-4 0,5 0 0,-8 0 0,7 0 0,-9 0 0,0 0 0,4 0 0,-4 0 0,1 0 0,-2 0 0,-5 0 0,5 0 0,-4 0 0,3 0 0,-3 0 0,-1 0 0,1 0 0,-1 0 0,-3 4 0,-1-4 0,-4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6:10:30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1391 24575,'52'0'0,"2"0"0,-8 0 0,24 0 0,12 0-1232,16 0 1232,-45 0 0,2 0 0,4 0 0,2 0 0,5 1 0,0-2 0,0-5 0,1-1-594,9 2 0,-1-1 594,-12-8 0,-1 0 0,8 2 0,1-1 0,-6-1 0,-1-2 0,3-3 0,-1 0 0,1 2 0,-2 1-279,-12 1 0,-2 0 279,1 2 0,-1-1 0,31-13 0,-23 8 0,0 0 0,20-10 0,-26 11 0,-2 2 0,12-4 0,16-12 0,-1 5 0,1-5 0,8-2 0,-21 8 0,18-13 0,-39 18 0,0 0 0,41-21 0,-37 17 0,-1 1 0,21-9 0,-8-2 0,-5 4 834,-4 1-834,2 0 1512,-6 1-1512,6-2 632,-7 1-632,2-5 0,3 10 0,-2-10 0,4 4 0,-7 0 0,2-3 0,-2 3 0,0 1 0,-5-4 0,-5 11 0,-5-3 0,2 2 0,-7 7 0,-5 0 0,-4 12 0,-8-3 0,3 7 0,-5-7 0,-3 4 0,-1-4 0,-4 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6:10:35.0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24575,'17'0'0,"4"0"0,4 0 0,5 0 0,-5 0 0,5 0 0,-10 0 0,5 0 0,-7 0 0,1 0 0,6 0 0,0 0 0,1 0 0,3 0 0,-3 0 0,0 0 0,3 0 0,-8 0 0,8 0 0,-8 0 0,3 0 0,-5 0 0,0 0 0,-1 0 0,-3 0 0,-2 0 0,-5 0 0,1 0 0,-1 0 0,5 0 0,-4 0 0,3 0 0,-3 0 0,-1 0 0,1 0 0,-1 0 0,1 0 0,-8 0 0,2 8 0,-10-2 0,1 12 0,-3-4 0,4 10 0,-4 2 0,4 5 0,-6 0 0,1-5 0,5 3 0,-4-3 0,8 0 0,-8-2 0,8-5 0,-7 0 0,6 0 0,-6-1 0,7-3 0,-3-2 0,0-5 0,3 1 0,-3-1 0,4 1 0,-3-1 0,2 1 0,-3-1 0,4 1 0,0-1 0,0 1 0,0-1 0,-4-4 0,4 0 0,-4-4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7:02:38.0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62 24575,'48'0'0,"23"0"0,3 0 0,16 0-1044,-2 0 1044,1 0 0,9 0 0,-44 0 0,0 0 0,-4 0 0,0 0 0,9 0 0,-1 0 0,-7 0 0,-1 0 0,8 0 0,1 0 0,-4 0 0,0 0 0,0 0 0,0 0 0,0 0 0,-3 0 0,30 0 0,3 0 0,-5 0 0,0 0 0,8 0 0,-18 0 0,7 0 342,-14 0-342,6 0 173,-9 0-173,1 0 0,8 0 0,-6 0 529,6 0-529,-8 0 0,-1 0 0,1 0 0,-7 5 0,5-4 0,-12 4 0,12 1 0,-12-5 0,5 9 0,0-8 0,-5 3 0,5-5 0,0 5 0,-5-4 0,12 5 0,-5-6 0,0 5 0,5-4 0,-5 4 0,0 0 0,5-4 0,-13 4 0,7-5 0,-8 0 0,7 0 0,-5 5 0,0-3 0,-10 3 0,-6-5 0,0 0 0,0 0 0,0 0 0,-5 0 0,3 0 0,-3 0 0,-1 0 0,0 0 0,-1 0 0,-4 0 0,4 0 0,1 0 0,-5 0 0,10 0 0,-10 0 0,10 0 0,-5 0 0,15 0 0,-7 0 0,1 0 0,-5 0 0,-3 0 0,0 0 0,3 0 0,-3 0 0,5 0 0,-5 0 0,9 0 0,-7 0 0,9 0 0,-6 0 0,0 0 0,6 0 0,2 0 0,6 0 0,0 0 0,0 0 0,0 0 0,7 0 0,-5 0 0,5 0 0,20 0 0,-20 0 0,20 0 0,-27 0 0,0 0 0,0-5 0,7 3 0,-5-3 0,12 5 0,-5-5 0,15 3 0,-6-8 0,6 8 0,-1-3 0,-5-1 0,14 5 0,-7-10 0,9 9-619,18-10 619,-14 10 0,-30-4 0,-1-1 0,29 6 0,-11-6 0,3 1 0,-22 5 0,-1 0 0,15-5 0,-2-1 0,23 6 0,-16-4 0,9-1 0,-9 4 0,-1-3 0,-8 5 0,0 0 0,-7 0 0,5 0 619,-12 0-619,5 0 0,0 0 0,-5-5 0,5 3 0,0-3 0,-5 5 0,5 0 0,-7 0 0,0 0 0,0 0 0,0 0 0,-6 0 0,4 0 0,-10 0 0,10 0 0,10 0 0,-5 0 0,11 0 0,-14 0 0,0 0 0,7 0 0,-5 0 0,5 0 0,-7 0 0,0 0 0,-6 0 0,4 0 0,-10 0 0,4 0 0,-11 0 0,3 0 0,-9 0 0,10 0 0,-10 0 0,5 0 0,-7 5 0,1-4 0,8 3 0,0-4 0,1 0 0,-3 4 0,-1-3 0,-4 3 0,10-4 0,-10 0 0,4 4 0,-5-3 0,5 4 0,-3-5 0,8 4 0,-8-3 0,3 4 0,-5-1 0,0-3 0,-5 3 0,-1-4 0,-5 0 0,1 0 0,-1 0 0,-3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07:02:46.4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24575,'18'0'0,"23"0"0,-17 0 0,21 0 0,-20 0 0,5 0 0,2 0 0,-5 8 0,9-1 0,-4 12 0,0-7 0,0 7 0,-2-7 0,-4 2 0,-1 0 0,0-3 0,-11 2 0,3-4 0,-7 0 0,3 0 0,-4-4 0,-1-2 0,1 1 0,-1-3 0,1 3 0,-1 0 0,1-3 0,-1 2 0,-3 1 0,2-3 0,-6 6 0,3-2 0,-4 3 0,0 0 0,-4 1 0,-1-1 0,-8 1 0,4 0 0,-9 4 0,4 1 0,-5 5 0,0 0 0,-1 5 0,1-3 0,-1 8 0,1-8 0,3 3 0,-2-5 0,3 5 0,-4-8 0,3 7 0,-1-8 0,7-1 0,-4-1 0,6-4 0,-1-1 0,5 1 0,-4-1 0,7 1 0,-6-4 0,6 2 0,-3-6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2:19:40.1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1 407 24575,'97'-9'0,"0"0"0,1 1 0,-1-1 0,1 0 0,-1 1 0,0-1 0,1 0 0,-1 0 0,0 1 0,1-1 0,-1 0 0,1 1 0,-1-1 0,0 0 0,1 1 0,-1-1 0,0 0 0,1 0 0,-1 1 0,1-1 0,-1 0 0,0 1 0,1-1 0,-1 0 0,7 0 0,4 0 0,4-1 0,1 0 0,1 0 0,2 0 0,-1 0 0,0 0 0,-2 0 0,-3 1 0,-2-1 0,-4 1 0,-5 1 0,-5 0 0,-6 0 0,-7 1 0,-8 1 0,-8 0 0,-9 2 0,-10 0 0,37-4 0,-27 4 0,9 4 0,-53 0 0,3 0 0,-9-4 0,-1 3 0,-5-3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2:19:41.8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24575,'32'0'0,"1"0"0,12 0 0,-6 0 0,6 0 0,0 0 0,-6 0 0,21 0 0,-18 0 0,11 0 0,-16 0 0,-6 0 0,5 0 0,-12 0 0,5 0 0,-12 0 0,-1 0 0,-6 0 0,1 0 0,-1 0 0,0 0 0,-4 4 0,-2 2 0,-4 3 0,0 1 0,-4 0 0,-7 1 0,-1-1 0,-9 6 0,4 1 0,-6 6 0,5 0 0,-4 6 0,3 2 0,-6 6 0,0 1 0,0-1 0,0 0 0,1-6 0,0 5 0,6-12 0,-5 5 0,10 0 0,-3-4 0,-1 4 0,4-6 0,-3-1 0,5 1 0,4 0 0,-3-1 0,4 1 0,0-6 0,-4-1 0,9-6 0,-4 1 0,1-1 0,3 0 0,-4-5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2:35:56.1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1 852 24575,'77'0'0,"-27"0"0,2 0 0,7 0 0,4 0-1864,21 0 0,2 0 1864,-12 0 0,2 0 0,20 0 0,3 0-1122,-4 0 0,1 0 1122,-29 0 0,1 0 0,2 0 0,6 0 0,2 0 0,-1 0 0,-8 0 0,-1 0 0,0 0 0,4 0 0,1 0 0,-2 0 0,24 0 0,-1 0-239,-1 0 0,-1 0 239,-12 1 0,-1-2-555,0-2 1,-2-2 554,-11 1 0,0-1 0,4-7 0,1-2 0,0 0 0,2-1 0,6-3 0,2-1-99,4 0 0,1 0 99,0 1 0,0-2 0,0-3 0,0-1 0,-6 1 0,-1-1 0,1 0 0,-4 1 483,-20 2 1,0 1-484,27-4 0,-4 2 1050,0-10-1050,-5 9 0,0 1 0,6-8 0,-29 17 0,3 1 0,40-18 0,-9 6 0,7 0 1072,-16-4-1072,-2 12 0,-3-12 1943,-14 13-1943,5-5 1573,-15 7-1573,-2 0 905,-14 6-905,-2-4 247,-7 10-247,-4-9 0,-3 9 0,-4-8 0,-1 8 0,-4-8 0,3 3 0,-4-4 0,5 4 0,-4-2 0,3 6 0,-8-7 0,4 8 0,-5-3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87D7-AD8A-3A45-A228-3987711C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66B62-BDE8-20E2-CF31-965A8CF2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B175-6D14-53D1-60A6-58811920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194E-5BBD-69B6-45D8-F5B1CECE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10B6-44AA-731F-A1B5-F2FB2F5B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9809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37CC-162C-8B33-5F57-C8649538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51CC3-908C-3BC9-BDFF-6645FB56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D833-0A45-8226-0427-46F5F47A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224D-EC1C-B77E-DF3F-70F4DF32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30AD-D844-8D66-B9AA-CF3057C9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085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3EFC8-3872-F193-5849-D184FB56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C11D4-64DD-F935-DFA2-CAF3AA18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D9C0-33DE-074D-7D41-2E28D932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D27F-0CFC-03EF-5DF9-27E9A5CF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59B66-F4FA-1891-63E9-40D41CA8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90636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336F-B563-9253-3C8C-69DBA5FB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53A1-19D9-1968-2DE6-CEDB3289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7C1C-1C68-2CD8-3FE0-B892A27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B56F-1FF7-9C2F-0512-82B35B5F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3D80-2AF3-F539-9581-8E1329D3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3330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DE86-BC1D-35BF-D48B-3D6BEE5A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4421-6611-6DD2-9A39-43B0666D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C358-6CDD-BDFF-9DD5-7C5BD11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A7BF-CD40-2283-3766-628807E2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1EBB-A949-D324-FEE4-12CA8D5F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6495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6EE4-8067-6805-419E-CFF6E7DB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51A-DDEA-8F56-A4F1-B3FF91FEE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E84EF-640C-5270-DA25-87BFBE51A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B9BA-CDA5-CAE1-E54A-22B6288E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26AB0-7C5B-FFAD-60D6-4D98961C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6F89B-E218-F6D2-D3AA-09745680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673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1991-B472-A447-2DB7-C816936C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D577-5495-8875-F73A-EC6ADBB7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4AC4-F4A2-231E-2DDC-67835C89A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7137D-29C1-E637-A2F1-A5650463E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2C3B0-1782-6168-2D50-10B1D7CB0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11B9-E41A-E946-97E6-B5E0F074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769FA-D071-A25A-9366-F24693E7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822E3-B43E-DD4E-3AE8-A90CA051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238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D43E-6AC7-A899-A1C4-E2455627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EB29A-9744-C59E-4585-9B705813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9740C-27D6-D807-F98A-B33CECA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0823B-2724-1645-1E79-B4353B9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6922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851A4-44DE-BEEF-1306-DDCDAF7B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22DE5-80BA-72C2-93EA-3CCCFC45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34AA7-F892-68FB-8C97-83FE06D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26304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9BAC-0877-0E78-8C7E-38E35B08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B2EB-756C-1FAF-BD98-F1DBD92C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0793-8C9F-9895-4A96-CDA3FE3F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FF207-3037-CB60-1D24-2593CBD0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D25AC-AC02-BF57-23F0-015E506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588B-DF7A-09EB-E337-7182727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039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FC50-B1A4-5E69-8A0C-EEF4AEE9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12AA0-77AA-A4CA-1DF7-15F3C02F6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7CA3-7A03-88E2-A38E-E00A757A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7900-C185-75D8-0833-F88DB976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96416-EC53-D65E-4160-252C1E3A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49002-05C8-8781-D405-BAEEF29A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491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90BF2-41D6-DDA8-EC2F-36A1708B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6822-4FA8-A7ED-D882-961DBD67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6F9E-31F8-A799-C996-C659CC432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6122-FF42-5143-A6B0-21B4531AFF46}" type="datetimeFigureOut">
              <a:rPr lang="en-IR" smtClean="0"/>
              <a:t>12/27/2022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2EC4-EFBA-64D8-ADC1-88C8F4811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67BD-01C9-EC7B-E3EC-A306476D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9BD6-3C8D-FB40-8CBC-0D2102301F18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3730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Phrase_structure_gramm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5F9C-247F-D8E4-C76F-2A185A17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877"/>
            <a:ext cx="9144000" cy="2387600"/>
          </a:xfrm>
        </p:spPr>
        <p:txBody>
          <a:bodyPr/>
          <a:lstStyle/>
          <a:p>
            <a:r>
              <a:rPr lang="en-IR" dirty="0"/>
              <a:t>Solving a Russian Grammar Error with NLP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4A7CB-0193-60D8-165C-9D4635DD09C7}"/>
              </a:ext>
            </a:extLst>
          </p:cNvPr>
          <p:cNvSpPr txBox="1"/>
          <p:nvPr/>
        </p:nvSpPr>
        <p:spPr>
          <a:xfrm>
            <a:off x="4856205" y="4250724"/>
            <a:ext cx="325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IR" dirty="0"/>
              <a:t>repared by Nooshin Pourkamali</a:t>
            </a:r>
          </a:p>
          <a:p>
            <a:pPr algn="ctr"/>
            <a:r>
              <a:rPr lang="en-IR" dirty="0"/>
              <a:t>Professor: Dr. Zahraii</a:t>
            </a:r>
          </a:p>
        </p:txBody>
      </p:sp>
    </p:spTree>
    <p:extLst>
      <p:ext uri="{BB962C8B-B14F-4D97-AF65-F5344CB8AC3E}">
        <p14:creationId xmlns:p14="http://schemas.microsoft.com/office/powerpoint/2010/main" val="106310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ABD06-AC04-FC4C-4CF4-E97B4B42C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3" y="842962"/>
            <a:ext cx="8470900" cy="304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461F7-FEE7-9E43-99DC-435D6A7A5A04}"/>
              </a:ext>
            </a:extLst>
          </p:cNvPr>
          <p:cNvSpPr txBox="1"/>
          <p:nvPr/>
        </p:nvSpPr>
        <p:spPr>
          <a:xfrm>
            <a:off x="100013" y="128588"/>
            <a:ext cx="361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/>
              <a:t>Choosing tools is language specific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484139-AC0A-7614-8EFF-1A478164EE9B}"/>
              </a:ext>
            </a:extLst>
          </p:cNvPr>
          <p:cNvGrpSpPr/>
          <p:nvPr/>
        </p:nvGrpSpPr>
        <p:grpSpPr>
          <a:xfrm>
            <a:off x="1977502" y="1331122"/>
            <a:ext cx="2158920" cy="352800"/>
            <a:chOff x="1977502" y="1331122"/>
            <a:chExt cx="215892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331C7D-040C-D525-3901-65C3A4239813}"/>
                    </a:ext>
                  </a:extLst>
                </p14:cNvPr>
                <p14:cNvContentPartPr/>
                <p14:nvPr/>
              </p14:nvContentPartPr>
              <p14:xfrm>
                <a:off x="1977502" y="1376842"/>
                <a:ext cx="1993320" cy="30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331C7D-040C-D525-3901-65C3A42398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59862" y="1359202"/>
                  <a:ext cx="2028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34CF26-A763-28F0-4E53-C5AEC549189E}"/>
                    </a:ext>
                  </a:extLst>
                </p14:cNvPr>
                <p14:cNvContentPartPr/>
                <p14:nvPr/>
              </p14:nvContentPartPr>
              <p14:xfrm>
                <a:off x="3884062" y="1331122"/>
                <a:ext cx="252360" cy="14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34CF26-A763-28F0-4E53-C5AEC5491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6422" y="1313122"/>
                  <a:ext cx="28800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28F123-8A03-0A53-F40E-A47CFA521877}"/>
              </a:ext>
            </a:extLst>
          </p:cNvPr>
          <p:cNvSpPr txBox="1"/>
          <p:nvPr/>
        </p:nvSpPr>
        <p:spPr>
          <a:xfrm>
            <a:off x="4257675" y="1000125"/>
            <a:ext cx="398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/>
              <a:t>Morphological analyser with great dictionaries as data 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89EAA-8AAF-4B07-2D95-6BA957E39264}"/>
              </a:ext>
            </a:extLst>
          </p:cNvPr>
          <p:cNvSpPr txBox="1"/>
          <p:nvPr/>
        </p:nvSpPr>
        <p:spPr>
          <a:xfrm>
            <a:off x="228600" y="4048125"/>
            <a:ext cx="1131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/>
              <a:t>For grammar errors we need grammar trees, and building them is hard. Bert model is the most recent successful attempt, converting the text into a gramatical tree, and then converting it to the assembely language as the machine language. </a:t>
            </a:r>
            <a:r>
              <a:rPr lang="en-US" dirty="0"/>
              <a:t>I</a:t>
            </a:r>
            <a:r>
              <a:rPr lang="en-IR" dirty="0"/>
              <a:t>t also comes for many languages</a:t>
            </a:r>
          </a:p>
          <a:p>
            <a:r>
              <a:rPr lang="en-IR" b="1" dirty="0"/>
              <a:t>Disadvantages of Bert</a:t>
            </a:r>
            <a:r>
              <a:rPr lang="en-IR" dirty="0"/>
              <a:t>: it needs version languages, a docker container to allow it to communicate with api, which is not fast, also Bert is huge.</a:t>
            </a:r>
          </a:p>
          <a:p>
            <a:r>
              <a:rPr lang="en-IR" dirty="0"/>
              <a:t>For Russian language theres a solution to aviod these problem Slovnet, language entity recognition on a very highlevel wich is specifically designed for Russain Language, so its faster not that heavy with the same accuracy</a:t>
            </a:r>
          </a:p>
        </p:txBody>
      </p:sp>
    </p:spTree>
    <p:extLst>
      <p:ext uri="{BB962C8B-B14F-4D97-AF65-F5344CB8AC3E}">
        <p14:creationId xmlns:p14="http://schemas.microsoft.com/office/powerpoint/2010/main" val="22582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95377-F11E-4ABF-3F95-DE760A084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8" r="5698"/>
          <a:stretch/>
        </p:blipFill>
        <p:spPr>
          <a:xfrm>
            <a:off x="2431256" y="342900"/>
            <a:ext cx="7329487" cy="4064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F86FB-9552-BF49-FBA1-37C59FC631AC}"/>
              </a:ext>
            </a:extLst>
          </p:cNvPr>
          <p:cNvSpPr txBox="1"/>
          <p:nvPr/>
        </p:nvSpPr>
        <p:spPr>
          <a:xfrm>
            <a:off x="2200275" y="4843463"/>
            <a:ext cx="814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/>
              <a:t>Features of every single word needs to be compared with its context in separate table and then emerge them to one. Technically it is impossible especially for long texts.</a:t>
            </a:r>
          </a:p>
          <a:p>
            <a:r>
              <a:rPr lang="en-US" dirty="0"/>
              <a:t>S</a:t>
            </a:r>
            <a:r>
              <a:rPr lang="en-IR" dirty="0"/>
              <a:t>o we need the model training. </a:t>
            </a:r>
            <a:r>
              <a:rPr lang="en-US" dirty="0"/>
              <a:t>A</a:t>
            </a:r>
            <a:r>
              <a:rPr lang="en-IR" dirty="0"/>
              <a:t>n example of the problems may oc</a:t>
            </a:r>
            <a:r>
              <a:rPr lang="en-US" dirty="0"/>
              <a:t>c</a:t>
            </a:r>
            <a:r>
              <a:rPr lang="en-IR" dirty="0"/>
              <a:t>ur are in the next slide:</a:t>
            </a:r>
          </a:p>
        </p:txBody>
      </p:sp>
    </p:spTree>
    <p:extLst>
      <p:ext uri="{BB962C8B-B14F-4D97-AF65-F5344CB8AC3E}">
        <p14:creationId xmlns:p14="http://schemas.microsoft.com/office/powerpoint/2010/main" val="173380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3CF5C-57F1-E8B3-6889-D17B6CDE9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99232"/>
            <a:ext cx="8077200" cy="40894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ED58FB7-7BE2-48E5-9403-4438AEAA837F}"/>
              </a:ext>
            </a:extLst>
          </p:cNvPr>
          <p:cNvGrpSpPr/>
          <p:nvPr/>
        </p:nvGrpSpPr>
        <p:grpSpPr>
          <a:xfrm>
            <a:off x="1458382" y="1307722"/>
            <a:ext cx="2695320" cy="1035000"/>
            <a:chOff x="1458382" y="1307722"/>
            <a:chExt cx="2695320" cy="10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39E9CA-F95F-5E26-7313-FFEA3A7D121D}"/>
                    </a:ext>
                  </a:extLst>
                </p14:cNvPr>
                <p14:cNvContentPartPr/>
                <p14:nvPr/>
              </p14:nvContentPartPr>
              <p14:xfrm>
                <a:off x="3396622" y="1307722"/>
                <a:ext cx="757080" cy="4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39E9CA-F95F-5E26-7313-FFEA3A7D12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78622" y="1290082"/>
                  <a:ext cx="792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F3150F-7E26-8A8D-F7C8-CC218CCE8284}"/>
                    </a:ext>
                  </a:extLst>
                </p14:cNvPr>
                <p14:cNvContentPartPr/>
                <p14:nvPr/>
              </p14:nvContentPartPr>
              <p14:xfrm>
                <a:off x="1588702" y="1440562"/>
                <a:ext cx="2147760" cy="83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F3150F-7E26-8A8D-F7C8-CC218CCE82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71062" y="1422922"/>
                  <a:ext cx="218340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50882F-51C6-924E-57D9-87112CB30AAF}"/>
                    </a:ext>
                  </a:extLst>
                </p14:cNvPr>
                <p14:cNvContentPartPr/>
                <p14:nvPr/>
              </p14:nvContentPartPr>
              <p14:xfrm>
                <a:off x="1458382" y="2227522"/>
                <a:ext cx="277200" cy="11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50882F-51C6-924E-57D9-87112CB30A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40382" y="2209522"/>
                  <a:ext cx="312840" cy="15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C80213-12FC-7953-1C9D-FDCBD79906D4}"/>
              </a:ext>
            </a:extLst>
          </p:cNvPr>
          <p:cNvSpPr txBox="1"/>
          <p:nvPr/>
        </p:nvSpPr>
        <p:spPr>
          <a:xfrm>
            <a:off x="314325" y="2757488"/>
            <a:ext cx="321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IR" sz="1400" dirty="0"/>
              <a:t>rong place in English but true in Russian</a:t>
            </a:r>
          </a:p>
          <a:p>
            <a:r>
              <a:rPr lang="en-US" sz="1400" dirty="0"/>
              <a:t>I</a:t>
            </a:r>
            <a:r>
              <a:rPr lang="en-IR" sz="1400" dirty="0"/>
              <a:t>t can be in any place in Russain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AC2B1-1D61-DF83-FFE3-36AB1B36D849}"/>
              </a:ext>
            </a:extLst>
          </p:cNvPr>
          <p:cNvSpPr txBox="1"/>
          <p:nvPr/>
        </p:nvSpPr>
        <p:spPr>
          <a:xfrm>
            <a:off x="1754117" y="4469428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Ему должно понравиться с его утонченным вкусом</a:t>
            </a:r>
            <a:endParaRPr lang="en-US" dirty="0"/>
          </a:p>
          <a:p>
            <a:r>
              <a:rPr lang="en-US" dirty="0"/>
              <a:t>He should like it with his sophisticated taste</a:t>
            </a:r>
            <a:endParaRPr lang="en-I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595FB-CDB8-D1E1-06D5-3ED451988931}"/>
              </a:ext>
            </a:extLst>
          </p:cNvPr>
          <p:cNvSpPr/>
          <p:nvPr/>
        </p:nvSpPr>
        <p:spPr>
          <a:xfrm>
            <a:off x="6351373" y="939114"/>
            <a:ext cx="3546389" cy="3686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AA4D8-25ED-CCCA-F842-EF7D42EA05E1}"/>
              </a:ext>
            </a:extLst>
          </p:cNvPr>
          <p:cNvSpPr txBox="1"/>
          <p:nvPr/>
        </p:nvSpPr>
        <p:spPr>
          <a:xfrm>
            <a:off x="6351373" y="939114"/>
            <a:ext cx="1773194" cy="36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IR" dirty="0"/>
              <a:t>ike it</a:t>
            </a:r>
          </a:p>
        </p:txBody>
      </p:sp>
    </p:spTree>
    <p:extLst>
      <p:ext uri="{BB962C8B-B14F-4D97-AF65-F5344CB8AC3E}">
        <p14:creationId xmlns:p14="http://schemas.microsoft.com/office/powerpoint/2010/main" val="371868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60FF2-6B0C-D776-0ECA-082B3EC9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20" r="3536"/>
          <a:stretch/>
        </p:blipFill>
        <p:spPr>
          <a:xfrm>
            <a:off x="1675905" y="1450840"/>
            <a:ext cx="8389751" cy="250719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4D79C2-F5AA-6275-B79A-3B53550282C6}"/>
                  </a:ext>
                </a:extLst>
              </p14:cNvPr>
              <p14:cNvContentPartPr/>
              <p14:nvPr/>
            </p14:nvContentPartPr>
            <p14:xfrm>
              <a:off x="3023373" y="3518464"/>
              <a:ext cx="1438200" cy="2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4D79C2-F5AA-6275-B79A-3B53550282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5373" y="3500824"/>
                <a:ext cx="1473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8E4BDE5-3FAC-A131-BE8C-38C5281F3C3D}"/>
                  </a:ext>
                </a:extLst>
              </p14:cNvPr>
              <p14:cNvContentPartPr/>
              <p14:nvPr/>
            </p14:nvContentPartPr>
            <p14:xfrm>
              <a:off x="8438853" y="3570664"/>
              <a:ext cx="1814760" cy="23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8E4BDE5-3FAC-A131-BE8C-38C5281F3C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1213" y="3553024"/>
                <a:ext cx="1850400" cy="58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22A0A7-E449-C15D-506E-4E66BC8D77CC}"/>
              </a:ext>
            </a:extLst>
          </p:cNvPr>
          <p:cNvSpPr txBox="1"/>
          <p:nvPr/>
        </p:nvSpPr>
        <p:spPr>
          <a:xfrm>
            <a:off x="3023373" y="3593704"/>
            <a:ext cx="14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/>
              <a:t>Finite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B7916-C10F-F9B7-8F32-7B352DC0DCCD}"/>
              </a:ext>
            </a:extLst>
          </p:cNvPr>
          <p:cNvSpPr txBox="1"/>
          <p:nvPr/>
        </p:nvSpPr>
        <p:spPr>
          <a:xfrm>
            <a:off x="8557489" y="3687673"/>
            <a:ext cx="150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/>
              <a:t>infinite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A706DC-801E-0F10-D953-F6A8DCFCFA3C}"/>
              </a:ext>
            </a:extLst>
          </p:cNvPr>
          <p:cNvSpPr txBox="1"/>
          <p:nvPr/>
        </p:nvSpPr>
        <p:spPr>
          <a:xfrm>
            <a:off x="1675905" y="4985246"/>
            <a:ext cx="853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/>
              <a:t>Because the pronounciation is the same thing some language models don’t t distinct them, which is one of the most whidespread and irritating grammar errors with Russian language in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215922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325C-675E-0528-49CA-FDCCB8B5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5229" cy="1249919"/>
          </a:xfrm>
        </p:spPr>
        <p:txBody>
          <a:bodyPr>
            <a:normAutofit/>
          </a:bodyPr>
          <a:lstStyle/>
          <a:p>
            <a:r>
              <a:rPr lang="en-IR" sz="2800" dirty="0"/>
              <a:t>So, What is the state of the art to control this and other grammar error in Russian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3F7E-0642-96C4-0AD2-A3205800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R" sz="2000" dirty="0"/>
              <a:t>MS word model/Algorithm can catch that, in a paid version of the software</a:t>
            </a:r>
          </a:p>
          <a:p>
            <a:r>
              <a:rPr lang="en-IR" sz="2000" dirty="0"/>
              <a:t>For the English we have Grammarly and for the German language for example we have two startups that are already compatible as German Versions of Grammarly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01768-3837-DFC4-7D1D-11F4E4428B00}"/>
              </a:ext>
            </a:extLst>
          </p:cNvPr>
          <p:cNvSpPr txBox="1"/>
          <p:nvPr/>
        </p:nvSpPr>
        <p:spPr>
          <a:xfrm>
            <a:off x="838200" y="4168239"/>
            <a:ext cx="9393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IR" dirty="0"/>
              <a:t>hat is a language model?</a:t>
            </a:r>
          </a:p>
          <a:p>
            <a:r>
              <a:rPr lang="en-US" dirty="0"/>
              <a:t>Long story short, A</a:t>
            </a:r>
            <a:r>
              <a:rPr lang="en-IR" dirty="0"/>
              <a:t> language model gives data as input, and predit the rest of it based on the patterns on the data received. </a:t>
            </a:r>
            <a:r>
              <a:rPr lang="en-US" dirty="0"/>
              <a:t>D</a:t>
            </a:r>
            <a:r>
              <a:rPr lang="en-IR" dirty="0"/>
              <a:t>ifferent patterns result different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9778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BECE7-C9A8-FCE5-EADB-CA9312DBC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20" y="746136"/>
            <a:ext cx="6540500" cy="4064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218A41-CEF9-B046-9365-0B2025F801FC}"/>
                  </a:ext>
                </a:extLst>
              </p14:cNvPr>
              <p14:cNvContentPartPr/>
              <p14:nvPr/>
            </p14:nvContentPartPr>
            <p14:xfrm>
              <a:off x="3267790" y="1292134"/>
              <a:ext cx="1509840" cy="50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218A41-CEF9-B046-9365-0B2025F801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9790" y="1274494"/>
                <a:ext cx="15454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F39767-3C82-FAB3-3D01-C79760C0D53C}"/>
                  </a:ext>
                </a:extLst>
              </p14:cNvPr>
              <p14:cNvContentPartPr/>
              <p14:nvPr/>
            </p14:nvContentPartPr>
            <p14:xfrm>
              <a:off x="4650550" y="1223014"/>
              <a:ext cx="252360" cy="177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F39767-3C82-FAB3-3D01-C79760C0D5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2550" y="1205374"/>
                <a:ext cx="28800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C23EE42-D880-9CA7-399F-90BD2EE11391}"/>
              </a:ext>
            </a:extLst>
          </p:cNvPr>
          <p:cNvSpPr txBox="1"/>
          <p:nvPr/>
        </p:nvSpPr>
        <p:spPr>
          <a:xfrm>
            <a:off x="4902910" y="988094"/>
            <a:ext cx="35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IR" dirty="0"/>
              <a:t>ord2vec, bags of words, etc…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CF8D62-49B4-23C1-EBC8-F01018FAB322}"/>
                  </a:ext>
                </a:extLst>
              </p14:cNvPr>
              <p14:cNvContentPartPr/>
              <p14:nvPr/>
            </p14:nvContentPartPr>
            <p14:xfrm>
              <a:off x="4311430" y="2807374"/>
              <a:ext cx="3504960" cy="51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CF8D62-49B4-23C1-EBC8-F01018FAB3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3790" y="2789374"/>
                <a:ext cx="35406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DFF6DF-CBE6-FE45-8384-688B8A206475}"/>
                  </a:ext>
                </a:extLst>
              </p14:cNvPr>
              <p14:cNvContentPartPr/>
              <p14:nvPr/>
            </p14:nvContentPartPr>
            <p14:xfrm>
              <a:off x="7782910" y="2733214"/>
              <a:ext cx="223200" cy="222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DFF6DF-CBE6-FE45-8384-688B8A2064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5270" y="2715574"/>
                <a:ext cx="258840" cy="2581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7B574D8-7910-7B4F-AC5D-32E34ABD48B1}"/>
              </a:ext>
            </a:extLst>
          </p:cNvPr>
          <p:cNvSpPr txBox="1"/>
          <p:nvPr/>
        </p:nvSpPr>
        <p:spPr>
          <a:xfrm>
            <a:off x="8006110" y="2733214"/>
            <a:ext cx="3916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R" dirty="0"/>
              <a:t>he first model was Bert by Google, the most recent one is GPT-3, which is the one Microsoft also has it for Russian, while the English versio is not useable for case studies.</a:t>
            </a:r>
          </a:p>
          <a:p>
            <a:r>
              <a:rPr lang="en-US" dirty="0"/>
              <a:t>F</a:t>
            </a:r>
            <a:r>
              <a:rPr lang="en-IR" dirty="0"/>
              <a:t>or educational matters you can have access to this model asa open source model.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F8999-7DA5-0F01-EBA6-4EC00822E740}"/>
              </a:ext>
            </a:extLst>
          </p:cNvPr>
          <p:cNvSpPr txBox="1"/>
          <p:nvPr/>
        </p:nvSpPr>
        <p:spPr>
          <a:xfrm>
            <a:off x="818820" y="5153891"/>
            <a:ext cx="1080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R" dirty="0"/>
              <a:t>he problems with gp3: 1. needs a cloud for a reasonable speed 2. expensive to train</a:t>
            </a:r>
          </a:p>
          <a:p>
            <a:r>
              <a:rPr lang="en-US" dirty="0"/>
              <a:t>S</a:t>
            </a:r>
            <a:r>
              <a:rPr lang="en-IR" dirty="0"/>
              <a:t>o the choice here is to not to train data but use the deep learning solutions available</a:t>
            </a:r>
          </a:p>
          <a:p>
            <a:r>
              <a:rPr lang="en-IR" dirty="0"/>
              <a:t>Having a rich dataset helps us avoid this gramatical mistake, and at the end we train a classifier to recognize wether the mistake was made or avoided.</a:t>
            </a:r>
          </a:p>
        </p:txBody>
      </p:sp>
    </p:spTree>
    <p:extLst>
      <p:ext uri="{BB962C8B-B14F-4D97-AF65-F5344CB8AC3E}">
        <p14:creationId xmlns:p14="http://schemas.microsoft.com/office/powerpoint/2010/main" val="195125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D55C8-4D1F-00EA-DEB0-BA109F0A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5609"/>
            <a:ext cx="12192000" cy="52308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809D0-5CA7-87BC-F3C7-B3CECB3A0F05}"/>
              </a:ext>
            </a:extLst>
          </p:cNvPr>
          <p:cNvSpPr txBox="1"/>
          <p:nvPr/>
        </p:nvSpPr>
        <p:spPr>
          <a:xfrm>
            <a:off x="8634412" y="5217081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dirty="0"/>
              <a:t>Source: Google cloud NLP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1A8D8-E652-5B7F-5953-4E4CCA9A4C6B}"/>
              </a:ext>
            </a:extLst>
          </p:cNvPr>
          <p:cNvSpPr txBox="1"/>
          <p:nvPr/>
        </p:nvSpPr>
        <p:spPr>
          <a:xfrm>
            <a:off x="300038" y="5586413"/>
            <a:ext cx="1164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IR" dirty="0"/>
              <a:t>e use these features of the sentence words in order to use them as our input for the prediction result desired.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0BF75B-6948-045A-85CD-E7802AE04CB7}"/>
              </a:ext>
            </a:extLst>
          </p:cNvPr>
          <p:cNvGrpSpPr/>
          <p:nvPr/>
        </p:nvGrpSpPr>
        <p:grpSpPr>
          <a:xfrm>
            <a:off x="1918102" y="4894762"/>
            <a:ext cx="1938240" cy="277560"/>
            <a:chOff x="1918102" y="4894762"/>
            <a:chExt cx="193824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F77653-6E19-2F11-55D9-677C846B6605}"/>
                    </a:ext>
                  </a:extLst>
                </p14:cNvPr>
                <p14:cNvContentPartPr/>
                <p14:nvPr/>
              </p14:nvContentPartPr>
              <p14:xfrm>
                <a:off x="1918102" y="5010322"/>
                <a:ext cx="1659960" cy="14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F77653-6E19-2F11-55D9-677C846B66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0462" y="4992682"/>
                  <a:ext cx="1695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969B7D-487D-C9A2-0489-2E1FF16A7124}"/>
                    </a:ext>
                  </a:extLst>
                </p14:cNvPr>
                <p14:cNvContentPartPr/>
                <p14:nvPr/>
              </p14:nvContentPartPr>
              <p14:xfrm>
                <a:off x="3613342" y="4894762"/>
                <a:ext cx="243000" cy="27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969B7D-487D-C9A2-0489-2E1FF16A71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95702" y="4876762"/>
                  <a:ext cx="278640" cy="31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7F7B4D-098E-2094-31B2-F7A4C865A0BB}"/>
              </a:ext>
            </a:extLst>
          </p:cNvPr>
          <p:cNvSpPr txBox="1"/>
          <p:nvPr/>
        </p:nvSpPr>
        <p:spPr>
          <a:xfrm>
            <a:off x="4014788" y="4586288"/>
            <a:ext cx="792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high-performance, open-source library for gradient boosting on decision trees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From release 0.19. 1, it supports text features for classification on GPU out-of-the-box. The main advantage is that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can include categorical functions and text functions in your data without additional preprocessing.</a:t>
            </a:r>
            <a:endParaRPr lang="en-IR" sz="1200" dirty="0"/>
          </a:p>
        </p:txBody>
      </p:sp>
    </p:spTree>
    <p:extLst>
      <p:ext uri="{BB962C8B-B14F-4D97-AF65-F5344CB8AC3E}">
        <p14:creationId xmlns:p14="http://schemas.microsoft.com/office/powerpoint/2010/main" val="145813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51D9C2-B324-97A8-84A4-7B41545DE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91"/>
          <a:stretch/>
        </p:blipFill>
        <p:spPr>
          <a:xfrm>
            <a:off x="757237" y="128587"/>
            <a:ext cx="10315575" cy="62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8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3E39E-CD7D-3A3D-F8B8-B0064035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3" y="-1"/>
            <a:ext cx="12199453" cy="63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6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C8CEE-57C0-6201-7C78-37ACE94C9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840" y="0"/>
            <a:ext cx="10952279" cy="6657975"/>
          </a:xfrm>
        </p:spPr>
      </p:pic>
    </p:spTree>
    <p:extLst>
      <p:ext uri="{BB962C8B-B14F-4D97-AF65-F5344CB8AC3E}">
        <p14:creationId xmlns:p14="http://schemas.microsoft.com/office/powerpoint/2010/main" val="197721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FEFD-5D03-0593-D4DA-953D4755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412461"/>
            <a:ext cx="10781805" cy="2520743"/>
          </a:xfrm>
        </p:spPr>
        <p:txBody>
          <a:bodyPr>
            <a:noAutofit/>
          </a:bodyPr>
          <a:lstStyle/>
          <a:p>
            <a:pPr algn="l"/>
            <a:r>
              <a:rPr lang="ru-RU" sz="1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1. Разбиение предложения на синтаксические единицы</a:t>
            </a:r>
          </a:p>
          <a:p>
            <a:pPr algn="l"/>
            <a:r>
              <a:rPr lang="ru-RU" sz="1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2. Определение грамматических параметров (граммем)</a:t>
            </a:r>
          </a:p>
          <a:p>
            <a:br>
              <a:rPr lang="ru-RU" sz="1400" dirty="0"/>
            </a:br>
            <a:r>
              <a:rPr lang="ru-RU" sz="1400" b="1" i="0" dirty="0">
                <a:solidFill>
                  <a:srgbClr val="111111"/>
                </a:solidFill>
                <a:effectLst/>
                <a:latin typeface="-apple-system"/>
              </a:rPr>
              <a:t>Граммемой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 называется элемент грамматической категории; различные граммемы одной категории исключают друг друга и не могут быть выражены вместе. Для каждой словоформы определяем набор из семи граммем: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[ ЧАСТЬ РЕЧИ, ЧИСЛО, ЛИЦО, РОД, ПАДЕЖ, ВАЛЕНТНОСТЬ, ВРЕМЯ ]</a:t>
            </a:r>
            <a:endParaRPr lang="ru-RU" sz="1400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r>
              <a:rPr lang="ru-RU" sz="1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3. Определение синтаксической связи между словами</a:t>
            </a:r>
          </a:p>
          <a:p>
            <a:pPr marL="0" indent="0">
              <a:buNone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Для описания русского языка будем использовать теорию грамматики составляющих (</a:t>
            </a:r>
            <a:r>
              <a:rPr lang="en-US" sz="1400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phrase structure grammar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), 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которая утверждает что всякая сложная грамматическая единица складывается из двух более простых и не пересекающихся единиц, называемых её непосредственными составляющими. Выделяют следующие составляющие:</a:t>
            </a:r>
            <a:br>
              <a:rPr lang="ru-RU" sz="1400" dirty="0"/>
            </a:br>
            <a:endParaRPr lang="en-I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81138-37A2-D49C-B6E4-B1C34B7ED62F}"/>
              </a:ext>
            </a:extLst>
          </p:cNvPr>
          <p:cNvSpPr txBox="1"/>
          <p:nvPr/>
        </p:nvSpPr>
        <p:spPr>
          <a:xfrm>
            <a:off x="702623" y="3491293"/>
            <a:ext cx="3009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ru-RU" sz="1400" i="0" dirty="0">
                <a:solidFill>
                  <a:srgbClr val="111111"/>
                </a:solidFill>
                <a:effectLst/>
                <a:latin typeface="-apple-system"/>
              </a:rPr>
              <a:t>Именная группа (</a:t>
            </a:r>
            <a:r>
              <a:rPr lang="en-US" sz="1400" i="0" dirty="0">
                <a:solidFill>
                  <a:srgbClr val="111111"/>
                </a:solidFill>
                <a:effectLst/>
                <a:latin typeface="-apple-system"/>
              </a:rPr>
              <a:t>NP)</a:t>
            </a:r>
          </a:p>
          <a:p>
            <a:pPr marL="342900" indent="-342900">
              <a:buAutoNum type="arabicParenBoth"/>
            </a:pPr>
            <a:r>
              <a:rPr lang="ru-RU" sz="1400" i="0" dirty="0">
                <a:solidFill>
                  <a:srgbClr val="111111"/>
                </a:solidFill>
                <a:effectLst/>
                <a:latin typeface="-apple-system"/>
              </a:rPr>
              <a:t>Глагольная группа (</a:t>
            </a:r>
            <a:r>
              <a:rPr lang="en-US" sz="1400" i="0" dirty="0">
                <a:solidFill>
                  <a:srgbClr val="111111"/>
                </a:solidFill>
                <a:effectLst/>
                <a:latin typeface="-apple-system"/>
              </a:rPr>
              <a:t>VP)</a:t>
            </a:r>
          </a:p>
          <a:p>
            <a:pPr marL="342900" indent="-342900">
              <a:buAutoNum type="arabicParenBoth"/>
            </a:pPr>
            <a:r>
              <a:rPr lang="ru-RU" sz="1400" i="0" dirty="0">
                <a:solidFill>
                  <a:srgbClr val="111111"/>
                </a:solidFill>
                <a:effectLst/>
                <a:latin typeface="-apple-system"/>
              </a:rPr>
              <a:t>Предложная группа (</a:t>
            </a:r>
            <a:r>
              <a:rPr lang="en-US" sz="1400" i="0" dirty="0">
                <a:solidFill>
                  <a:srgbClr val="111111"/>
                </a:solidFill>
                <a:effectLst/>
                <a:latin typeface="-apple-system"/>
              </a:rPr>
              <a:t>PP)</a:t>
            </a:r>
          </a:p>
          <a:p>
            <a:pPr marL="342900" indent="-342900">
              <a:buAutoNum type="arabicParenBoth"/>
            </a:pPr>
            <a:r>
              <a:rPr lang="ru-RU" sz="1400" i="0" dirty="0">
                <a:solidFill>
                  <a:srgbClr val="111111"/>
                </a:solidFill>
                <a:effectLst/>
                <a:latin typeface="-apple-system"/>
              </a:rPr>
              <a:t>(4) Полное предложение (</a:t>
            </a:r>
            <a:r>
              <a:rPr lang="en-US" sz="1400" i="0" dirty="0">
                <a:solidFill>
                  <a:srgbClr val="111111"/>
                </a:solidFill>
                <a:effectLst/>
                <a:latin typeface="-apple-system"/>
              </a:rPr>
              <a:t>S)</a:t>
            </a:r>
            <a:endParaRPr lang="en-IR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F228E-DE2F-32F7-A2DC-087B474B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392" y="3243262"/>
            <a:ext cx="7452984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6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719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</vt:lpstr>
      <vt:lpstr>Calibri</vt:lpstr>
      <vt:lpstr>Calibri Light</vt:lpstr>
      <vt:lpstr>Fira Sans</vt:lpstr>
      <vt:lpstr>Office Theme 2013 - 2022</vt:lpstr>
      <vt:lpstr>Solving a Russian Grammar Error with NLP</vt:lpstr>
      <vt:lpstr>PowerPoint Presentation</vt:lpstr>
      <vt:lpstr>So, What is the state of the art to control this and other grammar error in Russian language?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Russian Grammar Error with NLP</dc:title>
  <dc:creator>nooshin poorkamali</dc:creator>
  <cp:lastModifiedBy>nooshin poorkamali</cp:lastModifiedBy>
  <cp:revision>1</cp:revision>
  <dcterms:created xsi:type="dcterms:W3CDTF">2022-12-27T05:47:41Z</dcterms:created>
  <dcterms:modified xsi:type="dcterms:W3CDTF">2022-12-27T13:43:43Z</dcterms:modified>
</cp:coreProperties>
</file>