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81" r:id="rId3"/>
    <p:sldId id="282" r:id="rId4"/>
    <p:sldId id="283" r:id="rId5"/>
    <p:sldId id="287" r:id="rId6"/>
    <p:sldId id="286" r:id="rId7"/>
    <p:sldId id="284" r:id="rId8"/>
    <p:sldId id="258" r:id="rId9"/>
    <p:sldId id="288" r:id="rId10"/>
    <p:sldId id="289" r:id="rId11"/>
    <p:sldId id="290" r:id="rId12"/>
    <p:sldId id="291" r:id="rId13"/>
    <p:sldId id="263" r:id="rId14"/>
    <p:sldId id="268" r:id="rId15"/>
    <p:sldId id="267" r:id="rId16"/>
    <p:sldId id="269" r:id="rId17"/>
    <p:sldId id="270" r:id="rId18"/>
    <p:sldId id="271" r:id="rId19"/>
    <p:sldId id="272" r:id="rId20"/>
    <p:sldId id="293" r:id="rId21"/>
    <p:sldId id="273" r:id="rId22"/>
    <p:sldId id="274" r:id="rId23"/>
    <p:sldId id="275" r:id="rId24"/>
    <p:sldId id="276" r:id="rId25"/>
    <p:sldId id="277" r:id="rId26"/>
    <p:sldId id="279" r:id="rId27"/>
    <p:sldId id="285" r:id="rId28"/>
    <p:sldId id="278" r:id="rId29"/>
    <p:sldId id="292" r:id="rId30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399" autoAdjust="0"/>
  </p:normalViewPr>
  <p:slideViewPr>
    <p:cSldViewPr>
      <p:cViewPr varScale="1">
        <p:scale>
          <a:sx n="62" d="100"/>
          <a:sy n="62" d="100"/>
        </p:scale>
        <p:origin x="-14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40D2B-0FCB-43DF-BAB3-699F8E7C7FB3}" type="datetimeFigureOut">
              <a:rPr lang="en-US" smtClean="0"/>
              <a:t>18/10/15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CE8D8-1B4D-4C8C-BCEB-02CDFBC01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6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18E4A-3D2C-4A47-BD07-91A99EBD1728}" type="datetimeFigureOut">
              <a:rPr lang="en-US" smtClean="0"/>
              <a:t>18/10/15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C68DD-908E-432D-8098-0E2CFB4C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1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truth table to show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C68DD-908E-432D-8098-0E2CFB4C46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46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meet on Monday, M=True,</a:t>
            </a:r>
            <a:r>
              <a:rPr lang="en-US" baseline="0" dirty="0" smtClean="0"/>
              <a:t> other: T, W, Thu, F = false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Satisfy john: (M V W V Thu) is True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Satisfy everyone: whole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formula is true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C68DD-908E-432D-8098-0E2CFB4C46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45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truth table to show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C68DD-908E-432D-8098-0E2CFB4C46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46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convert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formula into </a:t>
            </a:r>
            <a:r>
              <a:rPr lang="en-US" baseline="0" dirty="0" err="1" smtClean="0"/>
              <a:t>cnf</a:t>
            </a:r>
            <a:r>
              <a:rPr lang="en-US" baseline="0" dirty="0" smtClean="0"/>
              <a:t>?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C68DD-908E-432D-8098-0E2CFB4C46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85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need to try</a:t>
            </a:r>
            <a:r>
              <a:rPr lang="en-US" baseline="0" dirty="0" smtClean="0"/>
              <a:t> more;</a:t>
            </a:r>
          </a:p>
          <a:p>
            <a:endParaRPr lang="en-US" baseline="0" dirty="0" smtClean="0"/>
          </a:p>
          <a:p>
            <a:r>
              <a:rPr lang="en-US" baseline="0" dirty="0" smtClean="0"/>
              <a:t>H must be set, into true or false.  But either way, false in one clause, i.e., false in entire formula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formula cannot be satisfied.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With backtracking, no need to try all, e.g. set H -&gt; set M, not M -&gt; set S, not S; but no need to test S in the LHS, because </a:t>
            </a:r>
            <a:r>
              <a:rPr lang="en-US" baseline="0" smtClean="0"/>
              <a:t>fail definitely.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C68DD-908E-432D-8098-0E2CFB4C46A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45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truth table to show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C68DD-908E-432D-8098-0E2CFB4C46A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46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  ) ^</a:t>
            </a:r>
            <a:r>
              <a:rPr lang="en-US" baseline="0" dirty="0" smtClean="0"/>
              <a:t> ()</a:t>
            </a:r>
          </a:p>
          <a:p>
            <a:endParaRPr lang="en-US" baseline="0" dirty="0" smtClean="0"/>
          </a:p>
          <a:p>
            <a:r>
              <a:rPr lang="en-US" baseline="0" dirty="0" smtClean="0"/>
              <a:t>Each must be true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Since “V” inside, need at least one true, e.g. P=true, R=true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C68DD-908E-432D-8098-0E2CFB4C46A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39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hyperlink" Target="http://www.youtube.com/watch?v=rdftOloAH9Q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Information Systems and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Boolean Satisfiability (SAT)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87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 has a lot of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Example: Scheduling under multiple constraints</a:t>
            </a:r>
          </a:p>
          <a:p>
            <a:pPr lvl="1"/>
            <a:r>
              <a:rPr lang="en-US" dirty="0"/>
              <a:t>John can only meet either on Monday, Wednesday or Thursday</a:t>
            </a:r>
          </a:p>
          <a:p>
            <a:pPr lvl="1"/>
            <a:r>
              <a:rPr lang="en-US" dirty="0" smtClean="0"/>
              <a:t>Catherine </a:t>
            </a:r>
            <a:r>
              <a:rPr lang="en-US" dirty="0"/>
              <a:t>cannot meet on Wednesday</a:t>
            </a:r>
          </a:p>
          <a:p>
            <a:pPr lvl="1"/>
            <a:r>
              <a:rPr lang="en-US" dirty="0" smtClean="0"/>
              <a:t>Anne </a:t>
            </a:r>
            <a:r>
              <a:rPr lang="en-US" dirty="0"/>
              <a:t>cannot meet on Friday</a:t>
            </a:r>
          </a:p>
          <a:p>
            <a:pPr lvl="1"/>
            <a:r>
              <a:rPr lang="en-US" dirty="0" smtClean="0"/>
              <a:t>Peter </a:t>
            </a:r>
            <a:r>
              <a:rPr lang="en-US" dirty="0"/>
              <a:t>cannot meet neither on Tuesday nor on Thursday</a:t>
            </a:r>
          </a:p>
          <a:p>
            <a:pPr lvl="1"/>
            <a:r>
              <a:rPr lang="en-US" dirty="0" smtClean="0"/>
              <a:t>Question</a:t>
            </a:r>
            <a:r>
              <a:rPr lang="en-US" dirty="0"/>
              <a:t>: When can the meeting take place</a:t>
            </a:r>
            <a:r>
              <a:rPr lang="en-US" dirty="0" smtClean="0"/>
              <a:t>? (or can the meeting take place?)</a:t>
            </a:r>
          </a:p>
          <a:p>
            <a:r>
              <a:rPr lang="en-US" dirty="0" smtClean="0"/>
              <a:t>Encode into Boolean formula:</a:t>
            </a:r>
            <a:endParaRPr lang="en-US" dirty="0"/>
          </a:p>
          <a:p>
            <a:pPr marL="0" indent="0">
              <a:buNone/>
            </a:pPr>
            <a:r>
              <a:rPr lang="en-US" sz="3000" dirty="0"/>
              <a:t>    </a:t>
            </a:r>
            <a:r>
              <a:rPr lang="en-US" sz="3000" dirty="0" smtClean="0"/>
              <a:t>(Mon ∨ Wed ∨ Thu)</a:t>
            </a:r>
            <a:r>
              <a:rPr lang="en-US" sz="3000" dirty="0"/>
              <a:t>∧</a:t>
            </a:r>
            <a:r>
              <a:rPr lang="en-US" sz="3000" dirty="0" smtClean="0"/>
              <a:t>(¬Wed)</a:t>
            </a:r>
            <a:r>
              <a:rPr lang="en-US" sz="3000" dirty="0"/>
              <a:t> ∧</a:t>
            </a:r>
            <a:r>
              <a:rPr lang="en-US" sz="3000" dirty="0" smtClean="0"/>
              <a:t>(¬Fri)</a:t>
            </a:r>
            <a:r>
              <a:rPr lang="en-US" sz="3000" dirty="0"/>
              <a:t> ∧</a:t>
            </a:r>
            <a:r>
              <a:rPr lang="en-US" sz="3000" dirty="0" smtClean="0"/>
              <a:t>(¬Tue </a:t>
            </a:r>
            <a:r>
              <a:rPr lang="en-US" sz="3000" dirty="0"/>
              <a:t>∧ </a:t>
            </a:r>
            <a:r>
              <a:rPr lang="en-US" sz="3000" dirty="0" smtClean="0"/>
              <a:t>¬Thu)</a:t>
            </a: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Assignment (</a:t>
            </a:r>
            <a:r>
              <a:rPr lang="en-US" dirty="0" err="1" smtClean="0"/>
              <a:t>Mon,Tue,Wed,Thu,Fri</a:t>
            </a:r>
            <a:r>
              <a:rPr lang="en-US" dirty="0" smtClean="0"/>
              <a:t>)=(T,F,F,F,F) can satisfy the formula, i.e., meet Monday</a:t>
            </a:r>
          </a:p>
        </p:txBody>
      </p:sp>
    </p:spTree>
    <p:extLst>
      <p:ext uri="{BB962C8B-B14F-4D97-AF65-F5344CB8AC3E}">
        <p14:creationId xmlns:p14="http://schemas.microsoft.com/office/powerpoint/2010/main" val="3515913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 has a lot of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Hardware verification (1,000,000,000 transistors processor) [2D Project]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388652"/>
            <a:ext cx="6345478" cy="3566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819400"/>
            <a:ext cx="209550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6553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 has a lot of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Solving Sudoku puzzle</a:t>
            </a:r>
          </a:p>
        </p:txBody>
      </p:sp>
      <p:pic>
        <p:nvPicPr>
          <p:cNvPr id="4" name="Picture 2" descr="https://lh6.googleusercontent.com/VdmutGtmtaiThnTRuBhkc_k0yEw2rFhGCY_FfmSRGDXEmwODCPmjf8no19mO8eob2U981OTyDd4qcJm9US2E3Q4knE8OWaP8JeFNHmjbfMMdOJlaKV1IesK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286000"/>
            <a:ext cx="3314700" cy="331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676400" y="5791200"/>
            <a:ext cx="571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http://www.youtube.com/watch?v=rdftOloAH9Q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205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this Boolean formula satisfiable?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24200" y="2895600"/>
            <a:ext cx="2543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(P∨Q)∧(¬P∨R)</a:t>
            </a:r>
          </a:p>
        </p:txBody>
      </p:sp>
    </p:spTree>
    <p:extLst>
      <p:ext uri="{BB962C8B-B14F-4D97-AF65-F5344CB8AC3E}">
        <p14:creationId xmlns:p14="http://schemas.microsoft.com/office/powerpoint/2010/main" val="2904703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Propositional (Boolean) 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Propositional (Boolean) formula f is </a:t>
            </a:r>
            <a:r>
              <a:rPr lang="en-US" dirty="0"/>
              <a:t>defined over a set of </a:t>
            </a:r>
            <a:r>
              <a:rPr lang="en-US" dirty="0" smtClean="0"/>
              <a:t>propositional variables x1</a:t>
            </a:r>
            <a:r>
              <a:rPr lang="en-US" dirty="0"/>
              <a:t>, . . . , </a:t>
            </a:r>
            <a:r>
              <a:rPr lang="en-US" dirty="0" err="1"/>
              <a:t>xn</a:t>
            </a:r>
            <a:r>
              <a:rPr lang="en-US" dirty="0"/>
              <a:t>, using the standard </a:t>
            </a:r>
            <a:r>
              <a:rPr lang="en-US" dirty="0" smtClean="0"/>
              <a:t>propositional connectives ¬, </a:t>
            </a:r>
            <a:r>
              <a:rPr lang="en-US" dirty="0"/>
              <a:t>∧, ∨, </a:t>
            </a:r>
            <a:r>
              <a:rPr lang="en-US" dirty="0" smtClean="0"/>
              <a:t>→ and </a:t>
            </a:r>
            <a:r>
              <a:rPr lang="en-US" dirty="0"/>
              <a:t>parenthesis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domain of propositional variables </a:t>
            </a:r>
            <a:r>
              <a:rPr lang="en-US" dirty="0" smtClean="0"/>
              <a:t>is {0, 1}: 0=False, 1=True</a:t>
            </a:r>
            <a:endParaRPr lang="en-US" dirty="0"/>
          </a:p>
          <a:p>
            <a:pPr lvl="1"/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dirty="0" smtClean="0"/>
              <a:t>f(x1, x2, x3</a:t>
            </a:r>
            <a:r>
              <a:rPr lang="en-US" dirty="0"/>
              <a:t>) = </a:t>
            </a:r>
            <a:r>
              <a:rPr lang="en-US" dirty="0" smtClean="0"/>
              <a:t>((</a:t>
            </a:r>
            <a:r>
              <a:rPr lang="en-US" dirty="0"/>
              <a:t>¬</a:t>
            </a:r>
            <a:r>
              <a:rPr lang="en-US" dirty="0" smtClean="0"/>
              <a:t>x1 </a:t>
            </a:r>
            <a:r>
              <a:rPr lang="en-US" dirty="0"/>
              <a:t>∧ x2) ∨ x3) ∧ </a:t>
            </a:r>
            <a:r>
              <a:rPr lang="en-US" dirty="0" smtClean="0"/>
              <a:t>(</a:t>
            </a:r>
            <a:r>
              <a:rPr lang="en-US" dirty="0"/>
              <a:t>¬</a:t>
            </a:r>
            <a:r>
              <a:rPr lang="en-US" dirty="0" smtClean="0"/>
              <a:t>x2 </a:t>
            </a:r>
            <a:r>
              <a:rPr lang="en-US" dirty="0"/>
              <a:t>∨ x3)</a:t>
            </a:r>
          </a:p>
          <a:p>
            <a:r>
              <a:rPr lang="en-US" dirty="0" smtClean="0"/>
              <a:t>A formula f in </a:t>
            </a:r>
            <a:r>
              <a:rPr lang="en-US" dirty="0">
                <a:solidFill>
                  <a:srgbClr val="FF0000"/>
                </a:solidFill>
              </a:rPr>
              <a:t>conjunctive normal form (CNF)</a:t>
            </a:r>
            <a:r>
              <a:rPr lang="en-US" dirty="0"/>
              <a:t> is </a:t>
            </a:r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conjunction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>
                <a:solidFill>
                  <a:srgbClr val="FF0000"/>
                </a:solidFill>
              </a:rPr>
              <a:t>disjunctions (clauses) </a:t>
            </a:r>
            <a:r>
              <a:rPr lang="en-US" dirty="0"/>
              <a:t>of </a:t>
            </a:r>
            <a:r>
              <a:rPr lang="en-US" dirty="0">
                <a:solidFill>
                  <a:srgbClr val="FF0000"/>
                </a:solidFill>
              </a:rPr>
              <a:t>literals</a:t>
            </a:r>
            <a:r>
              <a:rPr lang="en-US" dirty="0"/>
              <a:t>, where a </a:t>
            </a:r>
            <a:r>
              <a:rPr lang="en-US" dirty="0" smtClean="0"/>
              <a:t>literal is </a:t>
            </a:r>
            <a:r>
              <a:rPr lang="en-US" dirty="0"/>
              <a:t>a variable or its complement</a:t>
            </a:r>
          </a:p>
          <a:p>
            <a:pPr lvl="1"/>
            <a:r>
              <a:rPr lang="en-US" dirty="0" smtClean="0"/>
              <a:t>Example: f(x1, x2, x3</a:t>
            </a:r>
            <a:r>
              <a:rPr lang="en-US" dirty="0"/>
              <a:t>) = </a:t>
            </a:r>
            <a:r>
              <a:rPr lang="en-US" dirty="0" smtClean="0"/>
              <a:t>(</a:t>
            </a:r>
            <a:r>
              <a:rPr lang="en-US" dirty="0"/>
              <a:t>¬</a:t>
            </a:r>
            <a:r>
              <a:rPr lang="en-US" dirty="0" smtClean="0"/>
              <a:t>x1 </a:t>
            </a:r>
            <a:r>
              <a:rPr lang="en-US" dirty="0"/>
              <a:t>∨ x3) ∧ (x2 ∨ x3) ∧ </a:t>
            </a:r>
            <a:r>
              <a:rPr lang="en-US" dirty="0" smtClean="0"/>
              <a:t>(</a:t>
            </a:r>
            <a:r>
              <a:rPr lang="en-US" dirty="0"/>
              <a:t>¬</a:t>
            </a:r>
            <a:r>
              <a:rPr lang="en-US" dirty="0" smtClean="0"/>
              <a:t>x2 </a:t>
            </a:r>
            <a:r>
              <a:rPr lang="en-US" dirty="0"/>
              <a:t>∨ x3)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encode any Boolean formula into </a:t>
            </a:r>
            <a:r>
              <a:rPr lang="en-US" dirty="0" smtClean="0"/>
              <a:t>CNF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27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 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rogram </a:t>
            </a:r>
            <a:r>
              <a:rPr lang="en-US" dirty="0"/>
              <a:t>that takes a B</a:t>
            </a:r>
            <a:r>
              <a:rPr lang="en-US" dirty="0" smtClean="0"/>
              <a:t>oolean </a:t>
            </a:r>
            <a:r>
              <a:rPr lang="en-US" dirty="0"/>
              <a:t>formula </a:t>
            </a:r>
            <a:r>
              <a:rPr lang="en-US" dirty="0" smtClean="0"/>
              <a:t>in conjunctive normal form (CNF)</a:t>
            </a:r>
          </a:p>
          <a:p>
            <a:r>
              <a:rPr lang="en-US" dirty="0" smtClean="0"/>
              <a:t>Returns </a:t>
            </a:r>
            <a:r>
              <a:rPr lang="en-US" dirty="0"/>
              <a:t>an assignment, or says none </a:t>
            </a:r>
            <a:r>
              <a:rPr lang="en-US" dirty="0" smtClean="0"/>
              <a:t>exists (satisfiability: yes / no)</a:t>
            </a:r>
          </a:p>
          <a:p>
            <a:r>
              <a:rPr lang="en-US" dirty="0" smtClean="0"/>
              <a:t>Straight forward approach: enumerate all assignments, check formula for each</a:t>
            </a:r>
          </a:p>
          <a:p>
            <a:r>
              <a:rPr lang="en-US" dirty="0" smtClean="0"/>
              <a:t>For n variables, 2</a:t>
            </a:r>
            <a:r>
              <a:rPr lang="en-US" baseline="30000" dirty="0" smtClean="0"/>
              <a:t>n</a:t>
            </a:r>
            <a:r>
              <a:rPr lang="en-US" dirty="0" smtClean="0"/>
              <a:t> assignments!</a:t>
            </a:r>
          </a:p>
          <a:p>
            <a:r>
              <a:rPr lang="en-US" dirty="0" smtClean="0"/>
              <a:t>Can we do better?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79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 Solver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Unfortunately, it is generally believed that can’t do better in the worst case (not proven)</a:t>
            </a:r>
          </a:p>
          <a:p>
            <a:r>
              <a:rPr lang="en-US" sz="2400" dirty="0" smtClean="0"/>
              <a:t>SAT was the first known example of an “NP-complete” problem</a:t>
            </a:r>
          </a:p>
          <a:p>
            <a:pPr lvl="1"/>
            <a:r>
              <a:rPr lang="en-US" sz="2000" dirty="0" smtClean="0"/>
              <a:t>Cannot be solved in polynomial time in any known way</a:t>
            </a:r>
          </a:p>
          <a:p>
            <a:r>
              <a:rPr lang="en-US" sz="2400" dirty="0" smtClean="0"/>
              <a:t>No </a:t>
            </a:r>
            <a:r>
              <a:rPr lang="en-US" sz="2400" b="1" dirty="0" smtClean="0"/>
              <a:t>known</a:t>
            </a:r>
            <a:r>
              <a:rPr lang="en-US" sz="2400" dirty="0" smtClean="0"/>
              <a:t> algorithm that efficiently solves all SAT instances</a:t>
            </a:r>
          </a:p>
          <a:p>
            <a:r>
              <a:rPr lang="en-US" sz="2400" dirty="0" smtClean="0"/>
              <a:t>It is generally believed that no such algorithm can exist (not proven)</a:t>
            </a:r>
          </a:p>
          <a:p>
            <a:r>
              <a:rPr lang="en-US" sz="2400" dirty="0" smtClean="0"/>
              <a:t>That is, hard problem</a:t>
            </a:r>
          </a:p>
          <a:p>
            <a:r>
              <a:rPr lang="en-US" sz="2400" dirty="0" smtClean="0"/>
              <a:t>Fortunately, a large enough subset of SAT can be solved efficiently (but no solver can efficiently solve </a:t>
            </a:r>
            <a:r>
              <a:rPr lang="en-US" sz="2400" b="1" dirty="0" smtClean="0"/>
              <a:t>all</a:t>
            </a:r>
            <a:r>
              <a:rPr lang="en-US" sz="2400" dirty="0" smtClean="0"/>
              <a:t> SAT instances)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2392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 Solver Representation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600199"/>
            <a:ext cx="64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one way to represent </a:t>
            </a:r>
            <a:r>
              <a:rPr lang="en-US" sz="2400" b="1" dirty="0" err="1"/>
              <a:t>boolean</a:t>
            </a:r>
            <a:r>
              <a:rPr lang="en-US" sz="2400" b="1" dirty="0"/>
              <a:t> </a:t>
            </a:r>
            <a:r>
              <a:rPr lang="en-US" sz="2400" b="1" dirty="0" smtClean="0"/>
              <a:t>formulas:</a:t>
            </a:r>
          </a:p>
          <a:p>
            <a:endParaRPr lang="en-US" sz="2400" b="1" dirty="0"/>
          </a:p>
          <a:p>
            <a:r>
              <a:rPr lang="en-US" sz="2400" dirty="0"/>
              <a:t>Formula = </a:t>
            </a:r>
            <a:r>
              <a:rPr lang="en-US" sz="2400" dirty="0" err="1"/>
              <a:t>Var</a:t>
            </a:r>
            <a:r>
              <a:rPr lang="en-US" sz="2400" dirty="0"/>
              <a:t>(name</a:t>
            </a:r>
            <a:r>
              <a:rPr lang="en-US" sz="2400" dirty="0" smtClean="0"/>
              <a:t>: </a:t>
            </a:r>
            <a:r>
              <a:rPr lang="en-US" sz="2400" b="1" dirty="0" smtClean="0"/>
              <a:t>String</a:t>
            </a:r>
            <a:r>
              <a:rPr lang="en-US" sz="2400" dirty="0"/>
              <a:t>) </a:t>
            </a:r>
          </a:p>
          <a:p>
            <a:r>
              <a:rPr lang="en-US" sz="2400" dirty="0"/>
              <a:t>+ Not(formula: </a:t>
            </a:r>
            <a:r>
              <a:rPr lang="en-US" sz="2400" b="1" dirty="0"/>
              <a:t>Formula</a:t>
            </a:r>
            <a:r>
              <a:rPr lang="en-US" sz="2400" dirty="0"/>
              <a:t>) </a:t>
            </a:r>
          </a:p>
          <a:p>
            <a:r>
              <a:rPr lang="en-US" sz="2400" dirty="0"/>
              <a:t>+ Or(left: </a:t>
            </a:r>
            <a:r>
              <a:rPr lang="en-US" sz="2400" b="1" dirty="0"/>
              <a:t>Formula</a:t>
            </a:r>
            <a:r>
              <a:rPr lang="en-US" sz="2400" b="1" dirty="0" smtClean="0"/>
              <a:t>, </a:t>
            </a:r>
            <a:r>
              <a:rPr lang="en-US" sz="2400" dirty="0" smtClean="0"/>
              <a:t>right</a:t>
            </a:r>
            <a:r>
              <a:rPr lang="en-US" sz="2400" dirty="0"/>
              <a:t>: </a:t>
            </a:r>
            <a:r>
              <a:rPr lang="en-US" sz="2400" b="1" dirty="0"/>
              <a:t>Formula</a:t>
            </a:r>
            <a:r>
              <a:rPr lang="en-US" sz="2400" dirty="0"/>
              <a:t>) </a:t>
            </a:r>
          </a:p>
          <a:p>
            <a:r>
              <a:rPr lang="en-US" sz="2400" dirty="0"/>
              <a:t>+ And(left: </a:t>
            </a:r>
            <a:r>
              <a:rPr lang="en-US" sz="2400" b="1" dirty="0"/>
              <a:t>Formula</a:t>
            </a:r>
            <a:r>
              <a:rPr lang="en-US" sz="2400" b="1" dirty="0" smtClean="0"/>
              <a:t>, </a:t>
            </a:r>
            <a:r>
              <a:rPr lang="en-US" sz="2400" dirty="0" smtClean="0"/>
              <a:t>right</a:t>
            </a:r>
            <a:r>
              <a:rPr lang="en-US" sz="2400" dirty="0"/>
              <a:t>: </a:t>
            </a:r>
            <a:r>
              <a:rPr lang="en-US" sz="2400" b="1" dirty="0"/>
              <a:t>Formula</a:t>
            </a:r>
            <a:r>
              <a:rPr lang="en-US" sz="2400" dirty="0"/>
              <a:t>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52052" y="4038600"/>
            <a:ext cx="740696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(P∨Q)∧(¬P∨R) would be 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	And( </a:t>
            </a:r>
            <a:r>
              <a:rPr lang="en-US" dirty="0" smtClean="0"/>
              <a:t>Or(</a:t>
            </a:r>
            <a:r>
              <a:rPr lang="en-US" dirty="0" err="1" smtClean="0"/>
              <a:t>Var</a:t>
            </a:r>
            <a:r>
              <a:rPr lang="en-US" dirty="0" smtClean="0"/>
              <a:t>(“P</a:t>
            </a:r>
            <a:r>
              <a:rPr lang="en-US" dirty="0"/>
              <a:t>”), </a:t>
            </a:r>
            <a:r>
              <a:rPr lang="en-US" dirty="0" err="1"/>
              <a:t>Var</a:t>
            </a:r>
            <a:r>
              <a:rPr lang="en-US" dirty="0"/>
              <a:t>(“Q”)),</a:t>
            </a:r>
          </a:p>
          <a:p>
            <a:r>
              <a:rPr lang="en-US" dirty="0"/>
              <a:t>	     Or(Not(</a:t>
            </a:r>
            <a:r>
              <a:rPr lang="en-US" dirty="0" err="1"/>
              <a:t>Var</a:t>
            </a:r>
            <a:r>
              <a:rPr lang="en-US" dirty="0"/>
              <a:t>(“P”)), </a:t>
            </a:r>
            <a:r>
              <a:rPr lang="en-US" dirty="0" err="1"/>
              <a:t>Var</a:t>
            </a:r>
            <a:r>
              <a:rPr lang="en-US" dirty="0"/>
              <a:t>(“R”)) 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(Socrates </a:t>
            </a:r>
            <a:r>
              <a:rPr lang="en-US" dirty="0"/>
              <a:t>→ </a:t>
            </a:r>
            <a:r>
              <a:rPr lang="en-US" dirty="0" smtClean="0"/>
              <a:t>Human) </a:t>
            </a:r>
            <a:r>
              <a:rPr lang="en-US" dirty="0"/>
              <a:t>∧ </a:t>
            </a:r>
            <a:r>
              <a:rPr lang="en-US" dirty="0" smtClean="0"/>
              <a:t>(Human </a:t>
            </a:r>
            <a:r>
              <a:rPr lang="en-US" dirty="0"/>
              <a:t>→ </a:t>
            </a:r>
            <a:r>
              <a:rPr lang="en-US" dirty="0" smtClean="0"/>
              <a:t>Mortal) </a:t>
            </a:r>
            <a:r>
              <a:rPr lang="en-US" dirty="0"/>
              <a:t>∧ ¬ (</a:t>
            </a:r>
            <a:r>
              <a:rPr lang="en-US" dirty="0" smtClean="0"/>
              <a:t>Socrates</a:t>
            </a:r>
            <a:r>
              <a:rPr lang="en-US" dirty="0"/>
              <a:t> → </a:t>
            </a:r>
            <a:r>
              <a:rPr lang="en-US" dirty="0" smtClean="0"/>
              <a:t>Mortal</a:t>
            </a:r>
            <a:r>
              <a:rPr lang="en-US" dirty="0"/>
              <a:t>) would be: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And( Or(Not(</a:t>
            </a:r>
            <a:r>
              <a:rPr lang="en-US" dirty="0" err="1"/>
              <a:t>Var</a:t>
            </a:r>
            <a:r>
              <a:rPr lang="en-US" dirty="0"/>
              <a:t>(“Socrates”)), </a:t>
            </a:r>
            <a:r>
              <a:rPr lang="en-US" dirty="0" err="1"/>
              <a:t>Var</a:t>
            </a:r>
            <a:r>
              <a:rPr lang="en-US" dirty="0"/>
              <a:t>(“Human”)), </a:t>
            </a:r>
          </a:p>
          <a:p>
            <a:r>
              <a:rPr lang="en-US" dirty="0"/>
              <a:t>     And ( Or(Not(</a:t>
            </a:r>
            <a:r>
              <a:rPr lang="en-US" dirty="0" err="1"/>
              <a:t>Var</a:t>
            </a:r>
            <a:r>
              <a:rPr lang="en-US" dirty="0"/>
              <a:t>(“Human”)), </a:t>
            </a:r>
            <a:r>
              <a:rPr lang="en-US" dirty="0" err="1"/>
              <a:t>Var</a:t>
            </a:r>
            <a:r>
              <a:rPr lang="en-US" dirty="0"/>
              <a:t>(“Mortal”)),</a:t>
            </a:r>
          </a:p>
          <a:p>
            <a:r>
              <a:rPr lang="en-US" dirty="0"/>
              <a:t>                  Not( Or(Not(</a:t>
            </a:r>
            <a:r>
              <a:rPr lang="en-US" dirty="0" err="1"/>
              <a:t>Var</a:t>
            </a:r>
            <a:r>
              <a:rPr lang="en-US" dirty="0"/>
              <a:t>(“Socrates”)),</a:t>
            </a:r>
            <a:r>
              <a:rPr lang="en-US" dirty="0" err="1"/>
              <a:t>Var</a:t>
            </a:r>
            <a:r>
              <a:rPr lang="en-US" dirty="0"/>
              <a:t>(“</a:t>
            </a:r>
            <a:r>
              <a:rPr lang="en-US" dirty="0" smtClean="0"/>
              <a:t>Mortal”)))))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305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 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Based on conjunctive </a:t>
            </a:r>
            <a:r>
              <a:rPr lang="en-US" dirty="0"/>
              <a:t>normal form (CNF) or </a:t>
            </a:r>
            <a:r>
              <a:rPr lang="en-US" dirty="0" smtClean="0"/>
              <a:t>“product </a:t>
            </a:r>
            <a:r>
              <a:rPr lang="en-US" dirty="0"/>
              <a:t>of sums”</a:t>
            </a:r>
          </a:p>
          <a:p>
            <a:r>
              <a:rPr lang="en-US" dirty="0"/>
              <a:t>(P∨Q)∧(¬P∨R) is in conjunctive normal </a:t>
            </a:r>
            <a:r>
              <a:rPr lang="en-US" dirty="0" smtClean="0"/>
              <a:t>form:</a:t>
            </a:r>
            <a:endParaRPr lang="en-US" dirty="0"/>
          </a:p>
          <a:p>
            <a:pPr lvl="1"/>
            <a:r>
              <a:rPr lang="en-US" dirty="0" smtClean="0"/>
              <a:t>set </a:t>
            </a:r>
            <a:r>
              <a:rPr lang="en-US" dirty="0"/>
              <a:t>of </a:t>
            </a:r>
            <a:r>
              <a:rPr lang="en-US" b="1" dirty="0"/>
              <a:t>clauses</a:t>
            </a:r>
            <a:r>
              <a:rPr lang="en-US" dirty="0"/>
              <a:t>, each containing a set of literals {{P, Q}, {¬P, R</a:t>
            </a:r>
            <a:r>
              <a:rPr lang="en-US" dirty="0" smtClean="0"/>
              <a:t>}}</a:t>
            </a:r>
          </a:p>
          <a:p>
            <a:pPr lvl="1"/>
            <a:r>
              <a:rPr lang="en-US" dirty="0" smtClean="0"/>
              <a:t>literal </a:t>
            </a:r>
            <a:r>
              <a:rPr lang="en-US" dirty="0"/>
              <a:t>is just a variable, maybe negated</a:t>
            </a:r>
          </a:p>
          <a:p>
            <a:r>
              <a:rPr lang="en-US" dirty="0" smtClean="0"/>
              <a:t>can </a:t>
            </a:r>
            <a:r>
              <a:rPr lang="en-US" dirty="0"/>
              <a:t>only negate variables, and not </a:t>
            </a:r>
            <a:r>
              <a:rPr lang="en-US" dirty="0" smtClean="0"/>
              <a:t>clauses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62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backtracking algorithm using CNF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CNF is a product of </a:t>
            </a:r>
            <a:r>
              <a:rPr lang="en-US" dirty="0" smtClean="0"/>
              <a:t>sums: we </a:t>
            </a:r>
            <a:r>
              <a:rPr lang="en-US" dirty="0"/>
              <a:t>need every clause true, and at least one literal in each clause</a:t>
            </a:r>
          </a:p>
          <a:p>
            <a:pPr lvl="1"/>
            <a:r>
              <a:rPr lang="en-US" dirty="0" smtClean="0"/>
              <a:t>backtracking </a:t>
            </a:r>
            <a:r>
              <a:rPr lang="en-US" dirty="0"/>
              <a:t>search: pick a literal, try false then true 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clause set is empty, </a:t>
            </a:r>
            <a:r>
              <a:rPr lang="en-US" dirty="0" smtClean="0"/>
              <a:t>success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clause set contains empty clause, </a:t>
            </a:r>
            <a:r>
              <a:rPr lang="en-US" dirty="0" smtClean="0"/>
              <a:t>failure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ystematic way of enumeration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186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and Truth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 conjunction (AND, p </a:t>
            </a:r>
            <a:r>
              <a:rPr lang="el-GR" dirty="0" smtClean="0"/>
              <a:t>ᴧ</a:t>
            </a:r>
            <a:r>
              <a:rPr lang="en-US" dirty="0" smtClean="0"/>
              <a:t> q, p . q)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515826"/>
              </p:ext>
            </p:extLst>
          </p:nvPr>
        </p:nvGraphicFramePr>
        <p:xfrm>
          <a:off x="1524000" y="28956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r>
                        <a:rPr lang="el-GR" dirty="0" smtClean="0"/>
                        <a:t>ᴧ</a:t>
                      </a:r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638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Basic backtracking algorithm using CNF:</a:t>
            </a:r>
            <a:br>
              <a:rPr lang="en-US" sz="3600" dirty="0" smtClean="0"/>
            </a:br>
            <a:r>
              <a:rPr lang="en-US" sz="3600" dirty="0" smtClean="0"/>
              <a:t>Important observations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a CNF, if one of the clauses is false, the entire formula is always false (back-tracking)</a:t>
            </a:r>
          </a:p>
          <a:p>
            <a:r>
              <a:rPr lang="en-US" dirty="0" smtClean="0"/>
              <a:t>In a clause, if one literal is true, the entire clause can be removed, as it does not affect the truth value of the entire formula</a:t>
            </a:r>
            <a:r>
              <a:rPr lang="en-US" dirty="0"/>
              <a:t> </a:t>
            </a:r>
            <a:r>
              <a:rPr lang="en-US" dirty="0" smtClean="0"/>
              <a:t>(formula simplification)</a:t>
            </a:r>
          </a:p>
          <a:p>
            <a:r>
              <a:rPr lang="en-US" dirty="0" smtClean="0"/>
              <a:t>In a clause, if one literal is false, the literal can be removed, as it does not affect the truth value of the clause (formula simplification)</a:t>
            </a:r>
          </a:p>
        </p:txBody>
      </p:sp>
    </p:spTree>
    <p:extLst>
      <p:ext uri="{BB962C8B-B14F-4D97-AF65-F5344CB8AC3E}">
        <p14:creationId xmlns:p14="http://schemas.microsoft.com/office/powerpoint/2010/main" val="3877605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backtracking algorithm using CNF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Example: satisfiability of 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Socrates → Human) ∧ (Human → Mortal) ∧ ¬ (Socrates → Mortal)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CNF: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¬ </a:t>
            </a:r>
            <a:r>
              <a:rPr lang="en-US" dirty="0" smtClean="0"/>
              <a:t>S</a:t>
            </a:r>
            <a:r>
              <a:rPr lang="en-US" dirty="0"/>
              <a:t> </a:t>
            </a:r>
            <a:r>
              <a:rPr lang="en-US" dirty="0" smtClean="0"/>
              <a:t>∨H)</a:t>
            </a:r>
            <a:r>
              <a:rPr lang="en-US" dirty="0"/>
              <a:t> ∧ </a:t>
            </a:r>
            <a:r>
              <a:rPr lang="en-US" dirty="0" smtClean="0"/>
              <a:t>(</a:t>
            </a:r>
            <a:r>
              <a:rPr lang="en-US" dirty="0"/>
              <a:t>¬</a:t>
            </a:r>
            <a:r>
              <a:rPr lang="en-US" dirty="0" smtClean="0"/>
              <a:t>H </a:t>
            </a:r>
            <a:r>
              <a:rPr lang="en-US" dirty="0"/>
              <a:t>∨ </a:t>
            </a:r>
            <a:r>
              <a:rPr lang="en-US" dirty="0" smtClean="0"/>
              <a:t>M) ∧ S ∧¬M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Shorthand: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r>
              <a:rPr lang="en-US" u="sng" dirty="0" smtClean="0"/>
              <a:t>S</a:t>
            </a:r>
            <a:r>
              <a:rPr lang="en-US" dirty="0" smtClean="0"/>
              <a:t>H}{</a:t>
            </a:r>
            <a:r>
              <a:rPr lang="en-US" u="sng" dirty="0" smtClean="0"/>
              <a:t>H</a:t>
            </a:r>
            <a:r>
              <a:rPr lang="en-US" dirty="0" smtClean="0"/>
              <a:t>M}{S}{</a:t>
            </a:r>
            <a:r>
              <a:rPr lang="en-US" u="sng" dirty="0" smtClean="0"/>
              <a:t>M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(underlines mean negation)</a:t>
            </a:r>
          </a:p>
        </p:txBody>
      </p:sp>
    </p:spTree>
    <p:extLst>
      <p:ext uri="{BB962C8B-B14F-4D97-AF65-F5344CB8AC3E}">
        <p14:creationId xmlns:p14="http://schemas.microsoft.com/office/powerpoint/2010/main" val="3709626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backtracking algorithm using CNF</a:t>
            </a: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6096000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28601" y="20574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H in {</a:t>
            </a:r>
            <a:r>
              <a:rPr lang="en-US" u="sng" dirty="0" smtClean="0"/>
              <a:t>H</a:t>
            </a:r>
            <a:r>
              <a:rPr lang="en-US" dirty="0" smtClean="0"/>
              <a:t>M}, now depends on M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47800" y="2703731"/>
            <a:ext cx="609600" cy="268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8200" y="5410200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M, {</a:t>
            </a:r>
            <a:r>
              <a:rPr lang="en-US" u="sng" dirty="0" smtClean="0"/>
              <a:t>M</a:t>
            </a:r>
            <a:r>
              <a:rPr lang="en-US" dirty="0" smtClean="0"/>
              <a:t>} will fail definitely (rep. as {}).  Formula cannot be satisfied.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066003" y="4916269"/>
            <a:ext cx="0" cy="341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666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backtracking algorithm using CNF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contains {} -&gt; fail to satisfy</a:t>
            </a:r>
          </a:p>
          <a:p>
            <a:r>
              <a:rPr lang="en-US" dirty="0" smtClean="0"/>
              <a:t>A empty node -&gt; succeed (found one assignment that satisfies the formula)</a:t>
            </a:r>
          </a:p>
          <a:p>
            <a:r>
              <a:rPr lang="en-US" dirty="0" smtClean="0"/>
              <a:t>In this case, all paths fail, so formula is not satisfiable</a:t>
            </a:r>
          </a:p>
          <a:p>
            <a:r>
              <a:rPr lang="en-US" dirty="0" smtClean="0"/>
              <a:t>Worst case: number of leaves = 2^(</a:t>
            </a:r>
            <a:r>
              <a:rPr lang="en-US" dirty="0" err="1" smtClean="0"/>
              <a:t>num_of_literals</a:t>
            </a:r>
            <a:r>
              <a:rPr lang="en-US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299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DPLL: Classic SAT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idea: unit propagation on top of backtracking search</a:t>
            </a:r>
          </a:p>
          <a:p>
            <a:r>
              <a:rPr lang="en-US" dirty="0" smtClean="0"/>
              <a:t>If a clause contains one literal, set that literal to true</a:t>
            </a:r>
          </a:p>
          <a:p>
            <a:pPr lvl="1"/>
            <a:r>
              <a:rPr lang="en-US" dirty="0" smtClean="0"/>
              <a:t>Necessary for any satisfiable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938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DPLL: Classic SAT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4525963"/>
          </a:xfrm>
        </p:spPr>
        <p:txBody>
          <a:bodyPr/>
          <a:lstStyle/>
          <a:p>
            <a:r>
              <a:rPr lang="en-US" dirty="0" smtClean="0"/>
              <a:t>In this case, no splitting needed</a:t>
            </a:r>
          </a:p>
          <a:p>
            <a:r>
              <a:rPr lang="en-US" dirty="0" smtClean="0"/>
              <a:t>Propagate S, then H, then M</a:t>
            </a:r>
          </a:p>
          <a:p>
            <a:r>
              <a:rPr lang="en-US" dirty="0" smtClean="0"/>
              <a:t>Much faster, but worst case is still exponential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600200"/>
            <a:ext cx="3009900" cy="4545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451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</a:t>
            </a:r>
            <a:r>
              <a:rPr lang="en-US" dirty="0"/>
              <a:t>the following propositional formula of Boolean variables A, B, C, D satisfiable?  </a:t>
            </a:r>
            <a:r>
              <a:rPr lang="en-US" dirty="0" smtClean="0"/>
              <a:t>Give </a:t>
            </a:r>
            <a:r>
              <a:rPr lang="en-US" dirty="0"/>
              <a:t>detail explanation and derivation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76200" y="3639424"/>
            <a:ext cx="777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 (¬A ∨ B) ∧ B ∧ (¬B ∨ C) ∧ (¬C ∨ D) ∧ (¬D)</a:t>
            </a:r>
          </a:p>
        </p:txBody>
      </p:sp>
    </p:spTree>
    <p:extLst>
      <p:ext uri="{BB962C8B-B14F-4D97-AF65-F5344CB8AC3E}">
        <p14:creationId xmlns:p14="http://schemas.microsoft.com/office/powerpoint/2010/main" val="2173096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(solution)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you show that (</a:t>
            </a:r>
            <a:r>
              <a:rPr lang="en-US" dirty="0" err="1" smtClean="0"/>
              <a:t>i</a:t>
            </a:r>
            <a:r>
              <a:rPr lang="en-US" dirty="0" smtClean="0"/>
              <a:t>) p </a:t>
            </a:r>
            <a:r>
              <a:rPr lang="en-US" dirty="0"/>
              <a:t>→</a:t>
            </a:r>
            <a:r>
              <a:rPr lang="en-US" dirty="0" smtClean="0"/>
              <a:t>q (ii) ¬p ᴠ q are equivalent? (</a:t>
            </a:r>
            <a:r>
              <a:rPr lang="en-US" dirty="0" err="1" smtClean="0"/>
              <a:t>ans</a:t>
            </a:r>
            <a:r>
              <a:rPr lang="en-US" dirty="0" smtClean="0"/>
              <a:t>: by truth table)</a:t>
            </a:r>
          </a:p>
          <a:p>
            <a:endParaRPr lang="en-US" dirty="0"/>
          </a:p>
          <a:p>
            <a:r>
              <a:rPr lang="en-US" dirty="0" smtClean="0"/>
              <a:t>What is the negation </a:t>
            </a:r>
            <a:r>
              <a:rPr lang="en-US" dirty="0"/>
              <a:t>of p →</a:t>
            </a:r>
            <a:r>
              <a:rPr lang="en-US" dirty="0" smtClean="0"/>
              <a:t>q?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14800" y="4102303"/>
            <a:ext cx="1213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</a:t>
            </a:r>
            <a:r>
              <a:rPr lang="en-US" sz="3200" dirty="0" smtClean="0"/>
              <a:t> ^ ¬q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317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(Solution)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3048000"/>
            <a:ext cx="3604256" cy="28469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40080"/>
                </a:solidFill>
                <a:latin typeface="Garamond"/>
                <a:ea typeface="MS Mincho"/>
                <a:cs typeface="Times New Roman"/>
              </a:rPr>
              <a:t>{P = false, Q = false, R = false} </a:t>
            </a:r>
            <a:endParaRPr lang="en-US" dirty="0">
              <a:latin typeface="Garamond"/>
              <a:ea typeface="MS Mincho"/>
              <a:cs typeface="Times New Roman"/>
            </a:endParaRP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40080"/>
                </a:solidFill>
                <a:latin typeface="Garamond"/>
                <a:ea typeface="MS Mincho"/>
                <a:cs typeface="Times New Roman"/>
              </a:rPr>
              <a:t>{P = false, Q = false, R = true} </a:t>
            </a:r>
            <a:endParaRPr lang="en-US" dirty="0">
              <a:latin typeface="Garamond"/>
              <a:ea typeface="MS Mincho"/>
              <a:cs typeface="Times New Roman"/>
            </a:endParaRP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08040"/>
                </a:solidFill>
                <a:latin typeface="Garamond"/>
                <a:ea typeface="MS Mincho"/>
                <a:cs typeface="Times New Roman"/>
              </a:rPr>
              <a:t>{P = false, Q = true, R = false}</a:t>
            </a:r>
            <a:endParaRPr lang="en-US" dirty="0">
              <a:latin typeface="Garamond"/>
              <a:ea typeface="MS Mincho"/>
              <a:cs typeface="Times New Roman"/>
            </a:endParaRP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08040"/>
                </a:solidFill>
                <a:latin typeface="Garamond"/>
                <a:ea typeface="MS Mincho"/>
                <a:cs typeface="Times New Roman"/>
              </a:rPr>
              <a:t>{P = false, Q = true, R = true}</a:t>
            </a:r>
            <a:endParaRPr lang="en-US" dirty="0">
              <a:latin typeface="Garamond"/>
              <a:ea typeface="MS Mincho"/>
              <a:cs typeface="Times New Roman"/>
            </a:endParaRP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40080"/>
                </a:solidFill>
                <a:latin typeface="Garamond"/>
                <a:ea typeface="MS Mincho"/>
                <a:cs typeface="Times New Roman"/>
              </a:rPr>
              <a:t>{P = true, Q = false, R = false}</a:t>
            </a:r>
            <a:endParaRPr lang="en-US" dirty="0">
              <a:latin typeface="Garamond"/>
              <a:ea typeface="MS Mincho"/>
              <a:cs typeface="Times New Roman"/>
            </a:endParaRP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08040"/>
                </a:solidFill>
                <a:latin typeface="Garamond"/>
                <a:ea typeface="MS Mincho"/>
                <a:cs typeface="Times New Roman"/>
              </a:rPr>
              <a:t>{P = true, Q = false, R = true}</a:t>
            </a:r>
            <a:endParaRPr lang="en-US" dirty="0">
              <a:latin typeface="Garamond"/>
              <a:ea typeface="MS Mincho"/>
              <a:cs typeface="Times New Roman"/>
            </a:endParaRP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40080"/>
                </a:solidFill>
                <a:latin typeface="Garamond"/>
                <a:ea typeface="MS Mincho"/>
                <a:cs typeface="Times New Roman"/>
              </a:rPr>
              <a:t>{P = true, Q = true, R = false</a:t>
            </a:r>
            <a:r>
              <a:rPr lang="en-US" dirty="0" smtClean="0">
                <a:solidFill>
                  <a:srgbClr val="040080"/>
                </a:solidFill>
                <a:latin typeface="Garamond"/>
                <a:ea typeface="MS Mincho"/>
                <a:cs typeface="Times New Roman"/>
              </a:rPr>
              <a:t>}</a:t>
            </a:r>
            <a:endParaRPr lang="en-US" dirty="0" smtClean="0">
              <a:latin typeface="Garamond"/>
              <a:ea typeface="MS Mincho"/>
              <a:cs typeface="Times New Roman"/>
            </a:endParaRP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008040"/>
                </a:solidFill>
                <a:latin typeface="Garamond"/>
                <a:ea typeface="MS Mincho"/>
                <a:cs typeface="Times New Roman"/>
              </a:rPr>
              <a:t>{</a:t>
            </a:r>
            <a:r>
              <a:rPr lang="en-US" dirty="0">
                <a:solidFill>
                  <a:srgbClr val="008040"/>
                </a:solidFill>
                <a:latin typeface="Garamond"/>
                <a:ea typeface="MS Mincho"/>
                <a:cs typeface="Times New Roman"/>
              </a:rPr>
              <a:t>P = true, Q = true, R = true}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200" y="1981200"/>
            <a:ext cx="2543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(P∨Q)∧(¬P∨R)</a:t>
            </a:r>
          </a:p>
        </p:txBody>
      </p:sp>
    </p:spTree>
    <p:extLst>
      <p:ext uri="{BB962C8B-B14F-4D97-AF65-F5344CB8AC3E}">
        <p14:creationId xmlns:p14="http://schemas.microsoft.com/office/powerpoint/2010/main" val="215361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Activity (solution)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</a:t>
            </a:r>
            <a:r>
              <a:rPr lang="en-US" dirty="0"/>
              <a:t>the following propositional formula of Boolean variables A, B, C, D satisfiable?  </a:t>
            </a:r>
            <a:r>
              <a:rPr lang="en-US" dirty="0" smtClean="0"/>
              <a:t>Give </a:t>
            </a:r>
            <a:r>
              <a:rPr lang="en-US" dirty="0"/>
              <a:t>detail explanation and derivation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581400" y="4863653"/>
            <a:ext cx="2268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satisfiable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76200" y="3639424"/>
            <a:ext cx="777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 (¬A ∨ B) ∧ B ∧ (¬B ∨ C) ∧ (¬C ∨ D) ∧ (¬D)</a:t>
            </a:r>
          </a:p>
        </p:txBody>
      </p:sp>
    </p:spTree>
    <p:extLst>
      <p:ext uri="{BB962C8B-B14F-4D97-AF65-F5344CB8AC3E}">
        <p14:creationId xmlns:p14="http://schemas.microsoft.com/office/powerpoint/2010/main" val="1403566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and Truth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 disjunction (OR, p </a:t>
            </a:r>
            <a:r>
              <a:rPr lang="el-GR" dirty="0" smtClean="0"/>
              <a:t>ᴠ</a:t>
            </a:r>
            <a:r>
              <a:rPr lang="en-US" dirty="0" smtClean="0"/>
              <a:t> q, p + q)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645897"/>
              </p:ext>
            </p:extLst>
          </p:nvPr>
        </p:nvGraphicFramePr>
        <p:xfrm>
          <a:off x="1524000" y="28956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r>
                        <a:rPr lang="en-US" baseline="0" dirty="0" smtClean="0"/>
                        <a:t> </a:t>
                      </a:r>
                      <a:r>
                        <a:rPr lang="el-GR" dirty="0" smtClean="0"/>
                        <a:t>ᴠ</a:t>
                      </a:r>
                      <a:r>
                        <a:rPr lang="en-US" dirty="0" smtClean="0"/>
                        <a:t> 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325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and Truth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 implication (p implies q, if p then q, p →q)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742144"/>
              </p:ext>
            </p:extLst>
          </p:nvPr>
        </p:nvGraphicFramePr>
        <p:xfrm>
          <a:off x="1524000" y="28956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p→q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521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Distributive Law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two propositions P and Q: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81200" y="3124200"/>
            <a:ext cx="6232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 P</a:t>
            </a:r>
            <a:r>
              <a:rPr lang="el-GR" sz="3200" dirty="0" smtClean="0"/>
              <a:t> </a:t>
            </a:r>
            <a:r>
              <a:rPr lang="el-GR" sz="3200" dirty="0"/>
              <a:t>ᴧ </a:t>
            </a:r>
            <a:r>
              <a:rPr lang="en-US" sz="3200" dirty="0" smtClean="0"/>
              <a:t>(Q</a:t>
            </a:r>
            <a:r>
              <a:rPr lang="en-US" sz="3200" dirty="0"/>
              <a:t> ᴠ </a:t>
            </a:r>
            <a:r>
              <a:rPr lang="en-US" sz="3200" dirty="0" smtClean="0"/>
              <a:t>R)     &lt;=&gt;     (P</a:t>
            </a:r>
            <a:r>
              <a:rPr lang="el-GR" sz="3200" dirty="0"/>
              <a:t> ᴧ </a:t>
            </a:r>
            <a:r>
              <a:rPr lang="en-US" sz="3200" dirty="0"/>
              <a:t>Q</a:t>
            </a:r>
            <a:r>
              <a:rPr lang="en-US" sz="3200" dirty="0" smtClean="0"/>
              <a:t>) </a:t>
            </a:r>
            <a:r>
              <a:rPr lang="en-US" sz="3200" dirty="0"/>
              <a:t>ᴠ </a:t>
            </a:r>
            <a:r>
              <a:rPr lang="en-US" sz="3200" dirty="0" smtClean="0"/>
              <a:t>(P</a:t>
            </a:r>
            <a:r>
              <a:rPr lang="el-GR" sz="3200" dirty="0" smtClean="0"/>
              <a:t> </a:t>
            </a:r>
            <a:r>
              <a:rPr lang="el-GR" sz="3200" dirty="0"/>
              <a:t>ᴧ </a:t>
            </a:r>
            <a:r>
              <a:rPr lang="en-US" sz="3200" dirty="0" smtClean="0"/>
              <a:t>R) 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981200" y="4139625"/>
            <a:ext cx="6227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 P</a:t>
            </a:r>
            <a:r>
              <a:rPr lang="el-GR" sz="3200" dirty="0" smtClean="0"/>
              <a:t> </a:t>
            </a:r>
            <a:r>
              <a:rPr lang="en-US" sz="3200" dirty="0"/>
              <a:t>ᴠ </a:t>
            </a:r>
            <a:r>
              <a:rPr lang="en-US" sz="3200" dirty="0" smtClean="0"/>
              <a:t>(Q</a:t>
            </a:r>
            <a:r>
              <a:rPr lang="en-US" sz="3200" dirty="0"/>
              <a:t> </a:t>
            </a:r>
            <a:r>
              <a:rPr lang="el-GR" sz="3200" dirty="0"/>
              <a:t>ᴧ</a:t>
            </a:r>
            <a:r>
              <a:rPr lang="en-US" sz="3200" dirty="0" smtClean="0"/>
              <a:t> R)     &lt;=&gt;     (P</a:t>
            </a:r>
            <a:r>
              <a:rPr lang="el-GR" sz="3200" dirty="0"/>
              <a:t> </a:t>
            </a:r>
            <a:r>
              <a:rPr lang="en-US" sz="3200" dirty="0"/>
              <a:t>ᴠ </a:t>
            </a:r>
            <a:r>
              <a:rPr lang="en-US" sz="3200" dirty="0" smtClean="0"/>
              <a:t>Q) </a:t>
            </a:r>
            <a:r>
              <a:rPr lang="el-GR" sz="3200" dirty="0"/>
              <a:t>ᴧ</a:t>
            </a:r>
            <a:r>
              <a:rPr lang="en-US" sz="3200" dirty="0" smtClean="0"/>
              <a:t> (P</a:t>
            </a:r>
            <a:r>
              <a:rPr lang="el-GR" sz="3200" dirty="0" smtClean="0"/>
              <a:t> </a:t>
            </a:r>
            <a:r>
              <a:rPr lang="en-US" sz="3200" dirty="0"/>
              <a:t>ᴠ </a:t>
            </a:r>
            <a:r>
              <a:rPr lang="en-US" sz="3200" dirty="0" smtClean="0"/>
              <a:t>R)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05541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Morgan’s Law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two propositions P and Q: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81200" y="3124200"/>
            <a:ext cx="5130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¬ </a:t>
            </a:r>
            <a:r>
              <a:rPr lang="en-US" sz="3200" dirty="0" smtClean="0"/>
              <a:t>(P</a:t>
            </a:r>
            <a:r>
              <a:rPr lang="el-GR" sz="3200" dirty="0"/>
              <a:t> ᴧ </a:t>
            </a:r>
            <a:r>
              <a:rPr lang="en-US" sz="3200" dirty="0" smtClean="0"/>
              <a:t>Q)     &lt;=&gt;     (¬P) </a:t>
            </a:r>
            <a:r>
              <a:rPr lang="en-US" sz="3200" dirty="0"/>
              <a:t>ᴠ </a:t>
            </a:r>
            <a:r>
              <a:rPr lang="en-US" sz="3200" dirty="0" smtClean="0"/>
              <a:t>(¬ Q) 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981200" y="4368225"/>
            <a:ext cx="5130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¬ </a:t>
            </a:r>
            <a:r>
              <a:rPr lang="en-US" sz="3200" dirty="0" smtClean="0"/>
              <a:t>(P</a:t>
            </a:r>
            <a:r>
              <a:rPr lang="el-GR" sz="3200" dirty="0"/>
              <a:t> </a:t>
            </a:r>
            <a:r>
              <a:rPr lang="en-US" sz="3200" dirty="0" smtClean="0"/>
              <a:t>ᴠ</a:t>
            </a:r>
            <a:r>
              <a:rPr lang="el-GR" sz="3200" dirty="0" smtClean="0"/>
              <a:t> </a:t>
            </a:r>
            <a:r>
              <a:rPr lang="en-US" sz="3200" dirty="0" smtClean="0"/>
              <a:t>Q)     &lt;=&gt;     (¬P) </a:t>
            </a:r>
            <a:r>
              <a:rPr lang="el-GR" sz="3200" dirty="0"/>
              <a:t>ᴧ</a:t>
            </a:r>
            <a:r>
              <a:rPr lang="en-US" sz="3200" dirty="0" smtClean="0"/>
              <a:t> (¬ Q)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52902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you show that (</a:t>
            </a:r>
            <a:r>
              <a:rPr lang="en-US" dirty="0" err="1" smtClean="0"/>
              <a:t>i</a:t>
            </a:r>
            <a:r>
              <a:rPr lang="en-US" dirty="0" smtClean="0"/>
              <a:t>) p </a:t>
            </a:r>
            <a:r>
              <a:rPr lang="en-US" dirty="0"/>
              <a:t>→</a:t>
            </a:r>
            <a:r>
              <a:rPr lang="en-US" dirty="0" smtClean="0"/>
              <a:t>q (ii) ¬p ᴠ q are equivalent?</a:t>
            </a:r>
          </a:p>
          <a:p>
            <a:endParaRPr lang="en-US" dirty="0"/>
          </a:p>
          <a:p>
            <a:r>
              <a:rPr lang="en-US" dirty="0" smtClean="0"/>
              <a:t>What is the negation </a:t>
            </a:r>
            <a:r>
              <a:rPr lang="en-US" dirty="0"/>
              <a:t>of p →</a:t>
            </a:r>
            <a:r>
              <a:rPr lang="en-US" dirty="0" smtClean="0"/>
              <a:t>q?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014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Satisfiability (SAT)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SAT: Decide whether there is an assignment to the variables of a Boolean formula such that the formula is true (satisfied)</a:t>
            </a:r>
          </a:p>
          <a:p>
            <a:endParaRPr lang="en-US" dirty="0" smtClean="0"/>
          </a:p>
          <a:p>
            <a:r>
              <a:rPr lang="en-US" dirty="0" smtClean="0"/>
              <a:t>Yes (if there exists such assignment), satisfiable</a:t>
            </a:r>
          </a:p>
          <a:p>
            <a:endParaRPr lang="en-US" dirty="0"/>
          </a:p>
          <a:p>
            <a:r>
              <a:rPr lang="en-US" dirty="0" smtClean="0"/>
              <a:t>No (if all assignments cannot make the formula true)</a:t>
            </a:r>
          </a:p>
          <a:p>
            <a:endParaRPr lang="en-US" dirty="0"/>
          </a:p>
          <a:p>
            <a:r>
              <a:rPr lang="en-US" dirty="0" smtClean="0"/>
              <a:t>E.g. consider the formula: f(</a:t>
            </a:r>
            <a:r>
              <a:rPr lang="en-US" dirty="0" err="1" smtClean="0"/>
              <a:t>a,b,c</a:t>
            </a:r>
            <a:r>
              <a:rPr lang="en-US" dirty="0" smtClean="0"/>
              <a:t>) = (a </a:t>
            </a:r>
            <a:r>
              <a:rPr lang="en-US" dirty="0"/>
              <a:t>ᴠ </a:t>
            </a:r>
            <a:r>
              <a:rPr lang="en-US" dirty="0" smtClean="0"/>
              <a:t>b) </a:t>
            </a:r>
            <a:r>
              <a:rPr lang="el-GR" dirty="0" smtClean="0"/>
              <a:t>ᴧ</a:t>
            </a:r>
            <a:r>
              <a:rPr lang="en-US" dirty="0" smtClean="0"/>
              <a:t> (¬a </a:t>
            </a:r>
            <a:r>
              <a:rPr lang="en-US" dirty="0"/>
              <a:t>ᴠ ¬</a:t>
            </a:r>
            <a:r>
              <a:rPr lang="en-US" dirty="0" smtClean="0"/>
              <a:t>c), satisfiable or not?</a:t>
            </a:r>
          </a:p>
        </p:txBody>
      </p:sp>
    </p:spTree>
    <p:extLst>
      <p:ext uri="{BB962C8B-B14F-4D97-AF65-F5344CB8AC3E}">
        <p14:creationId xmlns:p14="http://schemas.microsoft.com/office/powerpoint/2010/main" val="1559859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Satisfiability (SAT)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SAT: Decide whether there is an assignment to the variables of a Boolean formula such that the formula is true (satisfied)</a:t>
            </a:r>
          </a:p>
          <a:p>
            <a:endParaRPr lang="en-US" dirty="0" smtClean="0"/>
          </a:p>
          <a:p>
            <a:r>
              <a:rPr lang="en-US" dirty="0" smtClean="0"/>
              <a:t>Yes (if there exists such assignment), satisfiable</a:t>
            </a:r>
          </a:p>
          <a:p>
            <a:endParaRPr lang="en-US" dirty="0"/>
          </a:p>
          <a:p>
            <a:r>
              <a:rPr lang="en-US" dirty="0" smtClean="0"/>
              <a:t>No (if all assignments cannot make the formula true)</a:t>
            </a:r>
          </a:p>
          <a:p>
            <a:endParaRPr lang="en-US" dirty="0"/>
          </a:p>
          <a:p>
            <a:r>
              <a:rPr lang="en-US" dirty="0" smtClean="0"/>
              <a:t>E.g. consider the formula: f(</a:t>
            </a:r>
            <a:r>
              <a:rPr lang="en-US" dirty="0" err="1" smtClean="0"/>
              <a:t>a,b,c</a:t>
            </a:r>
            <a:r>
              <a:rPr lang="en-US" dirty="0" smtClean="0"/>
              <a:t>) = (a </a:t>
            </a:r>
            <a:r>
              <a:rPr lang="en-US" dirty="0"/>
              <a:t>ᴠ </a:t>
            </a:r>
            <a:r>
              <a:rPr lang="en-US" dirty="0" smtClean="0"/>
              <a:t>b) </a:t>
            </a:r>
            <a:r>
              <a:rPr lang="el-GR" dirty="0" smtClean="0"/>
              <a:t>ᴧ</a:t>
            </a:r>
            <a:r>
              <a:rPr lang="en-US" dirty="0" smtClean="0"/>
              <a:t> (¬a </a:t>
            </a:r>
            <a:r>
              <a:rPr lang="en-US" dirty="0"/>
              <a:t>ᴠ ¬</a:t>
            </a:r>
            <a:r>
              <a:rPr lang="en-US" dirty="0" smtClean="0"/>
              <a:t>c), satisfiable or not?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6248400"/>
            <a:ext cx="3273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(satisfiable, e.g., b=True, c=False)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749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</TotalTime>
  <Words>1864</Words>
  <Application>Microsoft Macintosh PowerPoint</Application>
  <PresentationFormat>On-screen Show (4:3)</PresentationFormat>
  <Paragraphs>235</Paragraphs>
  <Slides>29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Introduction to Information Systems and Programming</vt:lpstr>
      <vt:lpstr>Logic and Truth Table</vt:lpstr>
      <vt:lpstr>Logic and Truth Table</vt:lpstr>
      <vt:lpstr>Logic and Truth Table</vt:lpstr>
      <vt:lpstr>Distributive Law</vt:lpstr>
      <vt:lpstr>De Morgan’s Law</vt:lpstr>
      <vt:lpstr>Activity</vt:lpstr>
      <vt:lpstr>Boolean Satisfiability (SAT)</vt:lpstr>
      <vt:lpstr>Boolean Satisfiability (SAT)</vt:lpstr>
      <vt:lpstr>SAT has a lot of applications</vt:lpstr>
      <vt:lpstr>SAT has a lot of applications</vt:lpstr>
      <vt:lpstr>SAT has a lot of applications</vt:lpstr>
      <vt:lpstr>Activity</vt:lpstr>
      <vt:lpstr>Propositional (Boolean) Formula</vt:lpstr>
      <vt:lpstr>SAT Solver</vt:lpstr>
      <vt:lpstr>SAT Solver</vt:lpstr>
      <vt:lpstr>SAT Solver Representation</vt:lpstr>
      <vt:lpstr>SAT Solver</vt:lpstr>
      <vt:lpstr>Basic backtracking algorithm using CNF</vt:lpstr>
      <vt:lpstr>Basic backtracking algorithm using CNF: Important observations</vt:lpstr>
      <vt:lpstr>Basic backtracking algorithm using CNF</vt:lpstr>
      <vt:lpstr>Basic backtracking algorithm using CNF</vt:lpstr>
      <vt:lpstr>Basic backtracking algorithm using CNF</vt:lpstr>
      <vt:lpstr>DPLL: Classic SAT algorithm</vt:lpstr>
      <vt:lpstr>DPLL: Classic SAT algorithm</vt:lpstr>
      <vt:lpstr>Activity</vt:lpstr>
      <vt:lpstr>Activity (solution)</vt:lpstr>
      <vt:lpstr>Activity (Solution)</vt:lpstr>
      <vt:lpstr>Activity (solution)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Cheung Ngai Man</dc:creator>
  <cp:lastModifiedBy>Ngai-Man (Man) Cheung</cp:lastModifiedBy>
  <cp:revision>96</cp:revision>
  <cp:lastPrinted>2014-10-16T02:15:34Z</cp:lastPrinted>
  <dcterms:created xsi:type="dcterms:W3CDTF">2006-08-16T00:00:00Z</dcterms:created>
  <dcterms:modified xsi:type="dcterms:W3CDTF">2015-10-18T11:14:36Z</dcterms:modified>
</cp:coreProperties>
</file>