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4199" autoAdjust="0"/>
  </p:normalViewPr>
  <p:slideViewPr>
    <p:cSldViewPr snapToGrid="0">
      <p:cViewPr>
        <p:scale>
          <a:sx n="100" d="100"/>
          <a:sy n="100" d="100"/>
        </p:scale>
        <p:origin x="456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22:26:38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3,'16'-1,"-9"1,-1-1,0 1,1 0,-1 0,1 1,-1-1,1 2,-1-1,0 1,0 0,0 0,0 0,3 2,-7-1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22:26:41.8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1,'0'21,"1"-13,-1 0,0 0,0 0,-1 0,0 0,0-1,-1 1,-2 6,2-7,0-1,1 1,0 0,0 0,1 0,0 0,0 0,1-1,0 5,0-2,0 0,-1 0,0 0,-1 0,-1 6,-1 1,1 1,1-1,0 1,2 10,-3 36,2 19,1-58,0 8,0-7,0 0,-4 21,-10 14,9-48,1 1,1 0,0 0,0 0,1 5,7 125,-1-99,-4-37,1-1,-1 1,-1 0,1-1,-1 1,0 0,-1 0,0-1,0 3,-1 1,1-1,0 0,0 1,1 5,0-6,0 0,-1 0,0 0,0 0,-2 4,-8 50,8-42,2 1,0 0,2 0,2 17,1-3,-2-27,0 0,-1 1,0-1,-1 1,0 0,-1-1,1 1,-2-1,0 0,-1 6,1-4,0 0,0 0,2 0,-1 0,1 0,1 0,1 4,0 23,-2-29,-1 4,1 1,0 0,1-1,1 1,0-1,1 1,0-1,5 10,-3-8,0 0,-1-1,-1 1,0 1,-1-1,0 14,-2-19,0-5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6T22:26:43.2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21,'8'-1,"1"1,-1-1,1-1,-1 1,0-1,0-1,1 0,5-3,-10 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37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474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50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7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62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21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85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99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23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12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7591-F2D5-4371-B091-D1F32BD0ED97}" type="datetimeFigureOut">
              <a:rPr lang="en-SG" smtClean="0"/>
              <a:t>17/12/2020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947A-4CCB-4AAD-9A2B-A37D180A2F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4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image" Target="../media/image10.png"/><Relationship Id="rId22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C99746-37B5-4CFD-97ED-FE3E933603C8}"/>
              </a:ext>
            </a:extLst>
          </p:cNvPr>
          <p:cNvSpPr/>
          <p:nvPr/>
        </p:nvSpPr>
        <p:spPr>
          <a:xfrm>
            <a:off x="-64770" y="-26670"/>
            <a:ext cx="2152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network-layer functions: (Network layer-data plane – control plane)</a:t>
            </a:r>
          </a:p>
          <a:p>
            <a:r>
              <a:rPr lang="en-US" sz="500" dirty="0"/>
              <a:t>•forwarding: move packets from router’s input to appropriate router output</a:t>
            </a:r>
          </a:p>
          <a:p>
            <a:r>
              <a:rPr lang="en-US" sz="500" dirty="0"/>
              <a:t>•routing: determine route taken by packets from source to destination</a:t>
            </a:r>
          </a:p>
          <a:p>
            <a:r>
              <a:rPr lang="en-US" sz="500" dirty="0"/>
              <a:t>–routing algorithms</a:t>
            </a:r>
          </a:p>
          <a:p>
            <a:r>
              <a:rPr lang="en-US" sz="500" dirty="0"/>
              <a:t>transport segment from sending to receiving host</a:t>
            </a:r>
          </a:p>
          <a:p>
            <a:r>
              <a:rPr lang="en-US" sz="500" dirty="0"/>
              <a:t>on sending side encapsulates segments into datagrams</a:t>
            </a:r>
          </a:p>
          <a:p>
            <a:r>
              <a:rPr lang="en-US" sz="500" dirty="0"/>
              <a:t>on receiving side, delivers segments to transport layer</a:t>
            </a:r>
          </a:p>
          <a:p>
            <a:r>
              <a:rPr lang="en-US" sz="500" dirty="0"/>
              <a:t>network layer protocols in every host, router</a:t>
            </a:r>
          </a:p>
          <a:p>
            <a:r>
              <a:rPr lang="en-US" sz="500" dirty="0"/>
              <a:t>router examines header fields in all IP datagrams passing through it</a:t>
            </a:r>
          </a:p>
          <a:p>
            <a:r>
              <a:rPr lang="en-US" sz="500" dirty="0"/>
              <a:t>Data plane</a:t>
            </a:r>
          </a:p>
          <a:p>
            <a:r>
              <a:rPr lang="en-US" sz="500" dirty="0"/>
              <a:t>•local, per-router function</a:t>
            </a:r>
          </a:p>
          <a:p>
            <a:r>
              <a:rPr lang="en-US" sz="500" dirty="0"/>
              <a:t>•determines how datagram arriving on router input port is forwarded to router output port</a:t>
            </a:r>
          </a:p>
          <a:p>
            <a:r>
              <a:rPr lang="en-US" sz="500" dirty="0"/>
              <a:t>•forwarding function</a:t>
            </a:r>
          </a:p>
          <a:p>
            <a:r>
              <a:rPr lang="en-US" sz="500" dirty="0"/>
              <a:t>Control plane</a:t>
            </a:r>
          </a:p>
          <a:p>
            <a:r>
              <a:rPr lang="en-US" sz="500" dirty="0"/>
              <a:t>- network-wide logic</a:t>
            </a:r>
          </a:p>
          <a:p>
            <a:r>
              <a:rPr lang="en-US" sz="500" dirty="0"/>
              <a:t>- determines how datagram is routed among routers along end-end path from source host to destination host</a:t>
            </a:r>
          </a:p>
          <a:p>
            <a:r>
              <a:rPr lang="en-US" sz="500" dirty="0"/>
              <a:t>- two control-plane approaches:</a:t>
            </a:r>
          </a:p>
          <a:p>
            <a:r>
              <a:rPr lang="en-US" sz="500" dirty="0"/>
              <a:t>    - traditional routing algorithms: implemented in routers</a:t>
            </a:r>
          </a:p>
          <a:p>
            <a:r>
              <a:rPr lang="en-US" sz="500" dirty="0"/>
              <a:t>    - software-defined networking (SDN): implemented in (remote) servers</a:t>
            </a:r>
          </a:p>
          <a:p>
            <a:r>
              <a:rPr lang="en-US" sz="500" dirty="0"/>
              <a:t>•destination-based forwarding: forward based only on destination IP address (traditional)</a:t>
            </a:r>
          </a:p>
          <a:p>
            <a:r>
              <a:rPr lang="en-US" sz="500" dirty="0"/>
              <a:t>•generalized forwarding: forward based on any set of header field values</a:t>
            </a:r>
            <a:endParaRPr lang="en-SG" sz="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CA5EFF-1BB0-451B-BF12-AB4A7663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322"/>
            <a:ext cx="1902649" cy="978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744BC-9481-463A-A880-8EC7B2CA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0520"/>
            <a:ext cx="1786890" cy="1259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A08D42-0671-4DA1-B63B-912B80B18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50065"/>
            <a:ext cx="1806066" cy="12595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FEE73BC-28B4-4161-A0F3-3941E9F24E5C}"/>
              </a:ext>
            </a:extLst>
          </p:cNvPr>
          <p:cNvSpPr/>
          <p:nvPr/>
        </p:nvSpPr>
        <p:spPr>
          <a:xfrm>
            <a:off x="1920429" y="-26670"/>
            <a:ext cx="25550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FIFO (first in first out) scheduling: send in order of arrival to queue</a:t>
            </a:r>
          </a:p>
          <a:p>
            <a:r>
              <a:rPr lang="en-US" sz="500" dirty="0"/>
              <a:t>–discard policy: if packet arrives to full queue: who to discard?</a:t>
            </a:r>
          </a:p>
          <a:p>
            <a:r>
              <a:rPr lang="en-US" sz="500" dirty="0"/>
              <a:t>•tail drop: drop arriving packet</a:t>
            </a:r>
          </a:p>
          <a:p>
            <a:r>
              <a:rPr lang="en-US" sz="500" dirty="0"/>
              <a:t>•priority: drop/remove on priority basis</a:t>
            </a:r>
          </a:p>
          <a:p>
            <a:r>
              <a:rPr lang="en-US" sz="500" dirty="0"/>
              <a:t>•random: drop/remove randomly</a:t>
            </a:r>
          </a:p>
          <a:p>
            <a:r>
              <a:rPr lang="en-US" sz="500" dirty="0"/>
              <a:t>priority scheduling: send highest priority queued packet</a:t>
            </a:r>
          </a:p>
          <a:p>
            <a:r>
              <a:rPr lang="en-US" sz="500" dirty="0"/>
              <a:t>•multiple classes, with different priorities</a:t>
            </a:r>
          </a:p>
          <a:p>
            <a:r>
              <a:rPr lang="en-US" sz="500" dirty="0"/>
              <a:t>–class may depend on marking or other header info, e.g. IP source/</a:t>
            </a:r>
            <a:r>
              <a:rPr lang="en-US" sz="500" dirty="0" err="1"/>
              <a:t>dest</a:t>
            </a:r>
            <a:r>
              <a:rPr lang="en-US" sz="500" dirty="0"/>
              <a:t>, port numbers, etc.</a:t>
            </a:r>
          </a:p>
          <a:p>
            <a:r>
              <a:rPr lang="en-US" sz="500" dirty="0"/>
              <a:t>Round Robin (RR) scheduling:</a:t>
            </a:r>
          </a:p>
          <a:p>
            <a:r>
              <a:rPr lang="en-US" sz="500" dirty="0"/>
              <a:t>•multiple classes</a:t>
            </a:r>
          </a:p>
          <a:p>
            <a:r>
              <a:rPr lang="en-US" sz="500" dirty="0"/>
              <a:t>•cyclically scan class queues, sending one complete packet from each class (if available)</a:t>
            </a:r>
          </a:p>
          <a:p>
            <a:r>
              <a:rPr lang="en-US" sz="500" dirty="0"/>
              <a:t>Weighted Fair Queuing (WFQ):</a:t>
            </a:r>
          </a:p>
          <a:p>
            <a:r>
              <a:rPr lang="en-US" sz="500" dirty="0"/>
              <a:t>•generalized Round Robin</a:t>
            </a:r>
          </a:p>
          <a:p>
            <a:r>
              <a:rPr lang="en-US" sz="500" dirty="0"/>
              <a:t>•each class gets weighted amount of service in each cycle</a:t>
            </a:r>
            <a:endParaRPr lang="en-SG" sz="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A1EA36-8749-4ED9-BD12-510F5B38F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49"/>
          <a:stretch/>
        </p:blipFill>
        <p:spPr>
          <a:xfrm>
            <a:off x="0" y="5409610"/>
            <a:ext cx="2078385" cy="13107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64EB89-0867-4592-83C6-8A6E5BAD29B7}"/>
              </a:ext>
            </a:extLst>
          </p:cNvPr>
          <p:cNvSpPr/>
          <p:nvPr/>
        </p:nvSpPr>
        <p:spPr>
          <a:xfrm>
            <a:off x="1920429" y="1142881"/>
            <a:ext cx="25550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00" dirty="0"/>
              <a:t>network links have MTU (</a:t>
            </a:r>
            <a:r>
              <a:rPr lang="en-SG" sz="500" dirty="0" err="1"/>
              <a:t>max.transfer</a:t>
            </a:r>
            <a:r>
              <a:rPr lang="en-SG" sz="500" dirty="0"/>
              <a:t> size) - largest possible link-level frame</a:t>
            </a:r>
          </a:p>
          <a:p>
            <a:r>
              <a:rPr lang="en-SG" sz="500" dirty="0"/>
              <a:t>–different link types, different MTUs</a:t>
            </a:r>
          </a:p>
          <a:p>
            <a:r>
              <a:rPr lang="en-SG" sz="500" dirty="0"/>
              <a:t>•large IP datagram divided (“fragmented”) within net</a:t>
            </a:r>
          </a:p>
          <a:p>
            <a:r>
              <a:rPr lang="en-SG" sz="500" dirty="0"/>
              <a:t>–one datagram becomes several datagrams</a:t>
            </a:r>
          </a:p>
          <a:p>
            <a:r>
              <a:rPr lang="en-SG" sz="500" dirty="0"/>
              <a:t>–“reassembled” only at final destination</a:t>
            </a:r>
          </a:p>
          <a:p>
            <a:r>
              <a:rPr lang="en-SG" sz="500" dirty="0"/>
              <a:t>–IP header bits used to identify, order related fragments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1E65DC-163A-4456-A4A3-25AE71A02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537" y="1750471"/>
            <a:ext cx="2485943" cy="13546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3F0C34-BEBD-4A7B-84A3-651B37CAD53A}"/>
              </a:ext>
            </a:extLst>
          </p:cNvPr>
          <p:cNvSpPr txBox="1"/>
          <p:nvPr/>
        </p:nvSpPr>
        <p:spPr>
          <a:xfrm>
            <a:off x="9058656" y="-26670"/>
            <a:ext cx="848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1 byte = 8 bit</a:t>
            </a:r>
          </a:p>
          <a:p>
            <a:r>
              <a:rPr lang="en-SG" sz="800" dirty="0"/>
              <a:t>1kB = 1000 byte</a:t>
            </a:r>
          </a:p>
          <a:p>
            <a:r>
              <a:rPr lang="en-SG" sz="800" dirty="0"/>
              <a:t>1kb = 1000 bit</a:t>
            </a:r>
          </a:p>
          <a:p>
            <a:r>
              <a:rPr lang="en-SG" sz="800" dirty="0"/>
              <a:t>k = 10^3</a:t>
            </a:r>
          </a:p>
          <a:p>
            <a:r>
              <a:rPr lang="en-SG" sz="800" dirty="0"/>
              <a:t>M = 10^6</a:t>
            </a:r>
          </a:p>
          <a:p>
            <a:r>
              <a:rPr lang="en-SG" sz="800" dirty="0"/>
              <a:t>G = 10^9</a:t>
            </a:r>
          </a:p>
          <a:p>
            <a:r>
              <a:rPr lang="en-SG" sz="800" dirty="0"/>
              <a:t>m = 10^-3</a:t>
            </a:r>
          </a:p>
          <a:p>
            <a:r>
              <a:rPr lang="en-SG" sz="800" dirty="0"/>
              <a:t>u = 10^-6</a:t>
            </a:r>
          </a:p>
          <a:p>
            <a:r>
              <a:rPr lang="en-SG" sz="800" dirty="0"/>
              <a:t>n = 10^-9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656520-92BC-4BE1-82FD-3B34387BED39}"/>
              </a:ext>
            </a:extLst>
          </p:cNvPr>
          <p:cNvSpPr txBox="1"/>
          <p:nvPr/>
        </p:nvSpPr>
        <p:spPr>
          <a:xfrm>
            <a:off x="1645504" y="5787967"/>
            <a:ext cx="663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Header size = 20 bytes fixed part</a:t>
            </a:r>
          </a:p>
          <a:p>
            <a:r>
              <a:rPr lang="en-SG" sz="500" dirty="0"/>
              <a:t>Transmitted from big endian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882ED-D5A2-40F3-8A18-54F872C79D96}"/>
              </a:ext>
            </a:extLst>
          </p:cNvPr>
          <p:cNvSpPr txBox="1"/>
          <p:nvPr/>
        </p:nvSpPr>
        <p:spPr>
          <a:xfrm>
            <a:off x="1617109" y="6443323"/>
            <a:ext cx="744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Big endian high byte transferred first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47FD23-0FC7-4BEC-B581-AFD4FDA9E6DE}"/>
                  </a:ext>
                </a:extLst>
              </p14:cNvPr>
              <p14:cNvContentPartPr/>
              <p14:nvPr/>
            </p14:nvContentPartPr>
            <p14:xfrm>
              <a:off x="666510" y="5550150"/>
              <a:ext cx="39600" cy="7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47FD23-0FC7-4BEC-B581-AFD4FDA9E6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870" y="5541510"/>
                <a:ext cx="572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1F329A2-6176-4817-8316-D373425B8B6C}"/>
              </a:ext>
            </a:extLst>
          </p:cNvPr>
          <p:cNvGrpSpPr/>
          <p:nvPr/>
        </p:nvGrpSpPr>
        <p:grpSpPr>
          <a:xfrm>
            <a:off x="653190" y="5558430"/>
            <a:ext cx="30960" cy="699480"/>
            <a:chOff x="653190" y="5558430"/>
            <a:chExt cx="30960" cy="69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47F95A-69A3-4935-9428-7BED8438C000}"/>
                    </a:ext>
                  </a:extLst>
                </p14:cNvPr>
                <p14:cNvContentPartPr/>
                <p14:nvPr/>
              </p14:nvContentPartPr>
              <p14:xfrm>
                <a:off x="659310" y="5558430"/>
                <a:ext cx="23400" cy="67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47F95A-69A3-4935-9428-7BED8438C0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0310" y="5549790"/>
                  <a:ext cx="4104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9693EE-E617-465F-9635-66E70D6BB93B}"/>
                    </a:ext>
                  </a:extLst>
                </p14:cNvPr>
                <p14:cNvContentPartPr/>
                <p14:nvPr/>
              </p14:nvContentPartPr>
              <p14:xfrm>
                <a:off x="653190" y="6250350"/>
                <a:ext cx="30960" cy="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9693EE-E617-465F-9635-66E70D6BB9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550" y="6241710"/>
                  <a:ext cx="48600" cy="2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5E3B729-232A-4EF0-A07C-97A2AC545806}"/>
              </a:ext>
            </a:extLst>
          </p:cNvPr>
          <p:cNvSpPr txBox="1"/>
          <p:nvPr/>
        </p:nvSpPr>
        <p:spPr>
          <a:xfrm>
            <a:off x="384952" y="6163686"/>
            <a:ext cx="56311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" dirty="0"/>
              <a:t>header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09695B-B049-45EC-8176-C89130165EB7}"/>
              </a:ext>
            </a:extLst>
          </p:cNvPr>
          <p:cNvSpPr/>
          <p:nvPr/>
        </p:nvSpPr>
        <p:spPr>
          <a:xfrm>
            <a:off x="1902649" y="3081873"/>
            <a:ext cx="257283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•IP address:</a:t>
            </a:r>
          </a:p>
          <a:p>
            <a:r>
              <a:rPr lang="en-US" sz="500" dirty="0"/>
              <a:t>–subnet part - high order bits</a:t>
            </a:r>
          </a:p>
          <a:p>
            <a:r>
              <a:rPr lang="en-US" sz="500" dirty="0"/>
              <a:t>–host part - low order bits</a:t>
            </a:r>
          </a:p>
          <a:p>
            <a:r>
              <a:rPr lang="en-US" sz="500" dirty="0"/>
              <a:t>•what’s a subnet ?</a:t>
            </a:r>
          </a:p>
          <a:p>
            <a:r>
              <a:rPr lang="en-US" sz="500" dirty="0"/>
              <a:t>–device interfaces with same subnet part of IP address</a:t>
            </a:r>
          </a:p>
          <a:p>
            <a:r>
              <a:rPr lang="en-US" sz="500" dirty="0"/>
              <a:t>–can physically reach each other without intervening router</a:t>
            </a:r>
          </a:p>
          <a:p>
            <a:r>
              <a:rPr lang="en-SG" sz="500" dirty="0"/>
              <a:t>CIDR: Classless </a:t>
            </a:r>
            <a:r>
              <a:rPr lang="en-SG" sz="500" dirty="0" err="1"/>
              <a:t>InterDomain</a:t>
            </a:r>
            <a:r>
              <a:rPr lang="en-SG" sz="500" dirty="0"/>
              <a:t> Routing</a:t>
            </a:r>
          </a:p>
          <a:p>
            <a:r>
              <a:rPr lang="en-SG" sz="500" dirty="0"/>
              <a:t>2 IP reserve for special, broadcast and gateway</a:t>
            </a:r>
          </a:p>
          <a:p>
            <a:r>
              <a:rPr lang="en-SG" sz="500" dirty="0"/>
              <a:t>- Smallest and largest, largest is for broadcast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156D14-5A58-4E69-BB08-509C646C7875}"/>
              </a:ext>
            </a:extLst>
          </p:cNvPr>
          <p:cNvSpPr/>
          <p:nvPr/>
        </p:nvSpPr>
        <p:spPr>
          <a:xfrm>
            <a:off x="1920429" y="3811886"/>
            <a:ext cx="255505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DHCP: Dynamic Host Configuration Protocol: dynamically get address from a server</a:t>
            </a:r>
          </a:p>
          <a:p>
            <a:r>
              <a:rPr lang="en-US" sz="500" dirty="0"/>
              <a:t>goal: allow host to dynamically obtain its IP address from network server when it joins network</a:t>
            </a:r>
          </a:p>
          <a:p>
            <a:r>
              <a:rPr lang="en-US" sz="500" dirty="0"/>
              <a:t>–can renew its lease on address in use</a:t>
            </a:r>
          </a:p>
          <a:p>
            <a:r>
              <a:rPr lang="en-US" sz="500" dirty="0"/>
              <a:t>–allows reuse of addresses (only hold address while connected / “on”)</a:t>
            </a:r>
          </a:p>
          <a:p>
            <a:r>
              <a:rPr lang="en-US" sz="500" dirty="0"/>
              <a:t>–support for mobile users who want to join network</a:t>
            </a:r>
          </a:p>
          <a:p>
            <a:r>
              <a:rPr lang="en-US" sz="500" dirty="0"/>
              <a:t>DHCP overview:</a:t>
            </a:r>
          </a:p>
          <a:p>
            <a:r>
              <a:rPr lang="en-US" sz="500" dirty="0"/>
              <a:t>–host broadcasts “DHCP discover” msg [optional]</a:t>
            </a:r>
          </a:p>
          <a:p>
            <a:r>
              <a:rPr lang="en-US" sz="500" dirty="0"/>
              <a:t>–DHCP server responds with “DHCP offer” msg [optional]</a:t>
            </a:r>
          </a:p>
          <a:p>
            <a:r>
              <a:rPr lang="en-US" sz="500" dirty="0"/>
              <a:t>–host requests IP address: “DHCP request” msg</a:t>
            </a:r>
          </a:p>
          <a:p>
            <a:r>
              <a:rPr lang="en-US" sz="500" dirty="0"/>
              <a:t>–DHCP server sends address: “DHCP ack” msg</a:t>
            </a:r>
          </a:p>
          <a:p>
            <a:r>
              <a:rPr lang="en-US" sz="500" dirty="0"/>
              <a:t>DHCP can return more than just allocated IP address on subnet:</a:t>
            </a:r>
          </a:p>
          <a:p>
            <a:r>
              <a:rPr lang="en-US" sz="500" dirty="0"/>
              <a:t>•address of first-hop router for client</a:t>
            </a:r>
          </a:p>
          <a:p>
            <a:r>
              <a:rPr lang="en-US" sz="500" dirty="0"/>
              <a:t>•name and IP address of DNS sever</a:t>
            </a:r>
          </a:p>
          <a:p>
            <a:r>
              <a:rPr lang="en-US" sz="500" dirty="0"/>
              <a:t>•network mask (indicating network versus host portion of address)</a:t>
            </a:r>
          </a:p>
          <a:p>
            <a:r>
              <a:rPr lang="en-US" sz="500" dirty="0"/>
              <a:t>Q: how does an ISP get block of addresses?</a:t>
            </a:r>
          </a:p>
          <a:p>
            <a:r>
              <a:rPr lang="en-US" sz="500" dirty="0"/>
              <a:t>A: ICANN: Internet Corporation for Assigned</a:t>
            </a:r>
          </a:p>
          <a:p>
            <a:r>
              <a:rPr lang="en-US" sz="500" dirty="0"/>
              <a:t>Names and Numbers http://www.icann.org/</a:t>
            </a:r>
          </a:p>
          <a:p>
            <a:r>
              <a:rPr lang="en-US" sz="500" dirty="0"/>
              <a:t>•allocates addresses</a:t>
            </a:r>
          </a:p>
          <a:p>
            <a:r>
              <a:rPr lang="en-US" sz="500" dirty="0"/>
              <a:t>•manages DNS</a:t>
            </a:r>
          </a:p>
          <a:p>
            <a:r>
              <a:rPr lang="en-US" sz="500" dirty="0"/>
              <a:t>•assigns domain names, resolves disputes</a:t>
            </a:r>
            <a:endParaRPr lang="en-SG" sz="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4106ED-EFF8-4BD3-B677-E29EFBF76935}"/>
              </a:ext>
            </a:extLst>
          </p:cNvPr>
          <p:cNvSpPr/>
          <p:nvPr/>
        </p:nvSpPr>
        <p:spPr>
          <a:xfrm>
            <a:off x="4366964" y="-31573"/>
            <a:ext cx="25728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all datagrams leaving local</a:t>
            </a:r>
          </a:p>
          <a:p>
            <a:r>
              <a:rPr lang="en-US" sz="500" dirty="0"/>
              <a:t>network have same single source NAT IP address: 138.76.29.7,different source port numbers</a:t>
            </a:r>
          </a:p>
          <a:p>
            <a:r>
              <a:rPr lang="en-US" sz="500" b="1" dirty="0"/>
              <a:t>motivation</a:t>
            </a:r>
            <a:r>
              <a:rPr lang="en-US" sz="500" dirty="0"/>
              <a:t>: local network uses just one IP address as far as outside world is concerned:</a:t>
            </a:r>
          </a:p>
          <a:p>
            <a:r>
              <a:rPr lang="en-US" sz="500" dirty="0"/>
              <a:t>range of addresses not needed from ISP: just one IP address for all devices</a:t>
            </a:r>
          </a:p>
          <a:p>
            <a:r>
              <a:rPr lang="en-US" sz="500" dirty="0"/>
              <a:t>can change addresses of devices in local network without notifying outside world</a:t>
            </a:r>
          </a:p>
          <a:p>
            <a:r>
              <a:rPr lang="en-US" sz="500" dirty="0"/>
              <a:t>can change ISP without changing addresses of devices in local network</a:t>
            </a:r>
          </a:p>
          <a:p>
            <a:r>
              <a:rPr lang="en-US" sz="500" dirty="0"/>
              <a:t>devices inside local net not explicitly addressable, visible by outside world (a security plus)</a:t>
            </a:r>
          </a:p>
          <a:p>
            <a:r>
              <a:rPr lang="en-US" sz="500" b="1" dirty="0"/>
              <a:t>implementation</a:t>
            </a:r>
            <a:r>
              <a:rPr lang="en-US" sz="500" dirty="0"/>
              <a:t>: NAT router must:</a:t>
            </a:r>
          </a:p>
          <a:p>
            <a:r>
              <a:rPr lang="en-US" sz="500" dirty="0"/>
              <a:t>outgoing datagrams: replace (source IP address, port #) of every outgoing datagram to (NAT IP address, new port #)</a:t>
            </a:r>
          </a:p>
          <a:p>
            <a:r>
              <a:rPr lang="en-US" sz="500" dirty="0"/>
              <a:t>. . . remote clients/servers will respond using (NAT IP address, new port #) as destination </a:t>
            </a:r>
            <a:r>
              <a:rPr lang="en-US" sz="500" dirty="0" err="1"/>
              <a:t>addr</a:t>
            </a:r>
            <a:endParaRPr lang="en-US" sz="500" dirty="0"/>
          </a:p>
          <a:p>
            <a:r>
              <a:rPr lang="en-US" sz="500" dirty="0"/>
              <a:t>remember (in NAT translation table) every (source IP address, port #) to (NAT IP address, new port #) translation pair</a:t>
            </a:r>
          </a:p>
          <a:p>
            <a:r>
              <a:rPr lang="en-US" sz="500" dirty="0"/>
              <a:t>incoming datagrams: replace (NAT IP address, new port #) in </a:t>
            </a:r>
            <a:r>
              <a:rPr lang="en-US" sz="500" dirty="0" err="1"/>
              <a:t>dest</a:t>
            </a:r>
            <a:r>
              <a:rPr lang="en-US" sz="500" dirty="0"/>
              <a:t> fields of every incoming datagram with corresponding (source IP address, port #) stored in NAT table</a:t>
            </a:r>
            <a:endParaRPr lang="en-SG" sz="5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540C872-1960-4106-A04D-B701F7AA8E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70345" y="5473016"/>
            <a:ext cx="1659036" cy="13728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295D57-6B4B-48B1-BF0F-468F15E7AC78}"/>
              </a:ext>
            </a:extLst>
          </p:cNvPr>
          <p:cNvSpPr/>
          <p:nvPr/>
        </p:nvSpPr>
        <p:spPr>
          <a:xfrm>
            <a:off x="3776615" y="5469886"/>
            <a:ext cx="890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00" dirty="0"/>
              <a:t>connecting laptop needs its IP address, </a:t>
            </a:r>
            <a:r>
              <a:rPr lang="en-SG" sz="500" dirty="0" err="1"/>
              <a:t>addr</a:t>
            </a:r>
            <a:r>
              <a:rPr lang="en-SG" sz="500" dirty="0"/>
              <a:t> of first-hop router, </a:t>
            </a:r>
            <a:r>
              <a:rPr lang="en-SG" sz="500" dirty="0" err="1"/>
              <a:t>addr</a:t>
            </a:r>
            <a:r>
              <a:rPr lang="en-SG" sz="500" dirty="0"/>
              <a:t> of DNS server: use DHCP</a:t>
            </a:r>
          </a:p>
          <a:p>
            <a:r>
              <a:rPr lang="en-SG" sz="500" dirty="0"/>
              <a:t>DHCP request encapsulated in UDP, encapsulated in IP, encapsulated in 802.1 Ethernet</a:t>
            </a:r>
          </a:p>
          <a:p>
            <a:r>
              <a:rPr lang="en-SG" sz="500" dirty="0"/>
              <a:t>Ethernet frame broadcast (</a:t>
            </a:r>
            <a:r>
              <a:rPr lang="en-SG" sz="500" dirty="0" err="1"/>
              <a:t>dest</a:t>
            </a:r>
            <a:r>
              <a:rPr lang="en-SG" sz="500" dirty="0"/>
              <a:t>: FFFFFFFFFFFF) on LAN, received at router running DHCP server</a:t>
            </a:r>
          </a:p>
          <a:p>
            <a:r>
              <a:rPr lang="en-SG" sz="500" dirty="0"/>
              <a:t>Ethernet </a:t>
            </a:r>
            <a:r>
              <a:rPr lang="en-SG" sz="500" dirty="0" err="1"/>
              <a:t>demuxed</a:t>
            </a:r>
            <a:r>
              <a:rPr lang="en-SG" sz="500" dirty="0"/>
              <a:t> to IP </a:t>
            </a:r>
            <a:r>
              <a:rPr lang="en-SG" sz="500" dirty="0" err="1"/>
              <a:t>demuxed</a:t>
            </a:r>
            <a:r>
              <a:rPr lang="en-SG" sz="500" dirty="0"/>
              <a:t>, UDP </a:t>
            </a:r>
            <a:r>
              <a:rPr lang="en-SG" sz="500" dirty="0" err="1"/>
              <a:t>demuxed</a:t>
            </a:r>
            <a:r>
              <a:rPr lang="en-SG" sz="500" dirty="0"/>
              <a:t> to DHCP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56D8B1-80EC-4236-8045-A052914E7982}"/>
              </a:ext>
            </a:extLst>
          </p:cNvPr>
          <p:cNvSpPr txBox="1"/>
          <p:nvPr/>
        </p:nvSpPr>
        <p:spPr>
          <a:xfrm>
            <a:off x="4589843" y="5499531"/>
            <a:ext cx="85344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DHCP server formulates DHCP ACK containing client’s IP address, IP address of first-hop router for client, name &amp; IP address of DNS server</a:t>
            </a:r>
          </a:p>
          <a:p>
            <a:r>
              <a:rPr lang="en-US" sz="500" dirty="0"/>
              <a:t>encapsulation of DHCP server, frame forwarded to client, </a:t>
            </a:r>
            <a:r>
              <a:rPr lang="en-US" sz="500" dirty="0" err="1"/>
              <a:t>demuxing</a:t>
            </a:r>
            <a:r>
              <a:rPr lang="en-US" sz="500" dirty="0"/>
              <a:t> up to DHCP at client</a:t>
            </a:r>
          </a:p>
          <a:p>
            <a:r>
              <a:rPr lang="en-US" sz="500" dirty="0"/>
              <a:t>client now knows its IP address, name and IP address of DSN server, IP address of its first-hop router</a:t>
            </a:r>
            <a:endParaRPr lang="en-SG" sz="5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8BB715E-45AB-4DD7-B4F9-690516692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9915" y="1275009"/>
            <a:ext cx="3078645" cy="1677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76FADAE-59DF-4244-98C0-67F580BBD6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97136" y="5389199"/>
            <a:ext cx="1542659" cy="140412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E49A5DC-2F51-4554-A0F4-29B695CBD857}"/>
              </a:ext>
            </a:extLst>
          </p:cNvPr>
          <p:cNvSpPr/>
          <p:nvPr/>
        </p:nvSpPr>
        <p:spPr>
          <a:xfrm>
            <a:off x="4178300" y="3104619"/>
            <a:ext cx="4953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500" dirty="0"/>
              <a:t>Transition from IPv4 to IPv6</a:t>
            </a:r>
          </a:p>
          <a:p>
            <a:r>
              <a:rPr lang="en-SG" sz="500" dirty="0"/>
              <a:t>•not all routers can be upgraded simultaneously</a:t>
            </a:r>
          </a:p>
          <a:p>
            <a:r>
              <a:rPr lang="en-SG" sz="500" dirty="0"/>
              <a:t>–no “flag days”</a:t>
            </a:r>
          </a:p>
          <a:p>
            <a:r>
              <a:rPr lang="en-SG" sz="500" dirty="0"/>
              <a:t>–how will network operate with mixed IPv4 and IPv6 routers?</a:t>
            </a:r>
          </a:p>
          <a:p>
            <a:r>
              <a:rPr lang="en-SG" sz="500" dirty="0"/>
              <a:t>•</a:t>
            </a:r>
            <a:r>
              <a:rPr lang="en-SG" sz="500" dirty="0" err="1"/>
              <a:t>tunneling</a:t>
            </a:r>
            <a:r>
              <a:rPr lang="en-SG" sz="500" dirty="0"/>
              <a:t>: IPv6 datagram carried as payload in IPv4 datagram among IPv4 routers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F9F64BF-367D-49A1-8083-01393508BE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50321" y="3575561"/>
            <a:ext cx="2145588" cy="76997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035B9B-1DA9-45FD-B099-DFF5813A0E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43403" y="5728147"/>
            <a:ext cx="1784504" cy="117885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E9F0281-9AA3-4D18-A039-0A3600F77E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8465" y="3811886"/>
            <a:ext cx="2100086" cy="148766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B2026E0-06BA-42C6-A803-8E1ABB65F5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6615" y="4794667"/>
            <a:ext cx="2119745" cy="5945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4B669FE-BD6C-466C-9882-38CEB51EBDF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958571" y="17299"/>
            <a:ext cx="1784504" cy="11123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0049DDE-30DF-405D-A338-BB5C6A952B74}"/>
              </a:ext>
            </a:extLst>
          </p:cNvPr>
          <p:cNvSpPr/>
          <p:nvPr/>
        </p:nvSpPr>
        <p:spPr>
          <a:xfrm>
            <a:off x="7470809" y="1275009"/>
            <a:ext cx="1912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 err="1"/>
              <a:t>VLAN:switch</a:t>
            </a:r>
            <a:r>
              <a:rPr lang="en-US" sz="500" dirty="0"/>
              <a:t>(es) supporting VLAN capabilities can be configured to define multiple virtual LANS over single physical LAN infrastructure.</a:t>
            </a:r>
          </a:p>
          <a:p>
            <a:r>
              <a:rPr lang="en-US" sz="500" dirty="0"/>
              <a:t>port-based VLAN: switch ports grouped (by switch management software) so that single physical switch operates as multiple virtual switches</a:t>
            </a:r>
          </a:p>
          <a:p>
            <a:r>
              <a:rPr lang="en-SG" sz="500" dirty="0"/>
              <a:t>trunk port: carries frames between VLANS defined over multiple physical switches</a:t>
            </a:r>
          </a:p>
          <a:p>
            <a:r>
              <a:rPr lang="en-SG" sz="500" dirty="0"/>
              <a:t>–frames forwarded within VLAN between switches can’t be vanilla 802.1 frames (must carry VLAN ID info)</a:t>
            </a:r>
          </a:p>
          <a:p>
            <a:r>
              <a:rPr lang="en-SG" sz="500" dirty="0"/>
              <a:t>–802.1q protocol adds/removed additional header fields for frames forwarded between trunk ports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945E76-3F1D-4ECC-9EED-BBC313D4183B}"/>
              </a:ext>
            </a:extLst>
          </p:cNvPr>
          <p:cNvSpPr/>
          <p:nvPr/>
        </p:nvSpPr>
        <p:spPr>
          <a:xfrm>
            <a:off x="7470809" y="2204683"/>
            <a:ext cx="142257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00" dirty="0"/>
              <a:t>Which services are needed to operate a network like SUTD’s?</a:t>
            </a:r>
          </a:p>
          <a:p>
            <a:r>
              <a:rPr lang="en-SG" sz="500" dirty="0"/>
              <a:t>•Layer 2 connectivity --- switches, APs</a:t>
            </a:r>
          </a:p>
          <a:p>
            <a:r>
              <a:rPr lang="en-SG" sz="500" dirty="0"/>
              <a:t>•Routing (intra &amp; inter) --- Routers</a:t>
            </a:r>
          </a:p>
          <a:p>
            <a:r>
              <a:rPr lang="en-SG" sz="500" dirty="0"/>
              <a:t>•DHCP, local DNS server</a:t>
            </a:r>
          </a:p>
          <a:p>
            <a:r>
              <a:rPr lang="en-SG" sz="500" dirty="0"/>
              <a:t>•NAT, proxies</a:t>
            </a:r>
          </a:p>
          <a:p>
            <a:r>
              <a:rPr lang="en-SG" sz="500" dirty="0"/>
              <a:t>•Security: firewall, DMZ, IDS, IPS</a:t>
            </a:r>
          </a:p>
          <a:p>
            <a:r>
              <a:rPr lang="en-SG" sz="500" dirty="0"/>
              <a:t>•User DB and authentication</a:t>
            </a:r>
          </a:p>
          <a:p>
            <a:r>
              <a:rPr lang="en-SG" sz="500" dirty="0"/>
              <a:t>•Network-attached Storage (NAS)</a:t>
            </a:r>
          </a:p>
          <a:p>
            <a:r>
              <a:rPr lang="en-US" sz="500" dirty="0"/>
              <a:t>•journey down protocol stack complete!</a:t>
            </a:r>
          </a:p>
          <a:p>
            <a:r>
              <a:rPr lang="en-US" sz="500" dirty="0"/>
              <a:t>–application, transport, network, link</a:t>
            </a:r>
          </a:p>
          <a:p>
            <a:r>
              <a:rPr lang="en-US" sz="500" dirty="0"/>
              <a:t>•putting-it-all-together: synthesis!</a:t>
            </a:r>
          </a:p>
          <a:p>
            <a:r>
              <a:rPr lang="en-US" sz="500" dirty="0"/>
              <a:t>–goal: identify, review, understand protocols (at all layers) involved in seemingly simple scenario: requesting www page</a:t>
            </a:r>
          </a:p>
          <a:p>
            <a:r>
              <a:rPr lang="en-US" sz="500" dirty="0"/>
              <a:t>–scenario: student attaches laptop to campus network, requests/receives www.google.com</a:t>
            </a:r>
            <a:endParaRPr lang="en-SG" sz="5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630E878-22FE-4BB5-90E2-CF21C93809C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13307" y="5205846"/>
            <a:ext cx="1542660" cy="1164241"/>
          </a:xfrm>
          <a:prstGeom prst="rect">
            <a:avLst/>
          </a:prstGeom>
        </p:spPr>
      </p:pic>
      <p:pic>
        <p:nvPicPr>
          <p:cNvPr id="60" name="Picture 59" descr="Table&#10;&#10;Description automatically generated">
            <a:extLst>
              <a:ext uri="{FF2B5EF4-FFF2-40B4-BE49-F238E27FC236}">
                <a16:creationId xmlns:a16="http://schemas.microsoft.com/office/drawing/2014/main" id="{D2201FB0-6F98-4B42-93B8-514889EEAD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51" y="3544824"/>
            <a:ext cx="1519890" cy="16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4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B21D93-326F-4FCD-8D64-C746B43D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0173"/>
            <a:ext cx="2240280" cy="14078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6989D1-427B-4367-A936-91832CFFED11}"/>
              </a:ext>
            </a:extLst>
          </p:cNvPr>
          <p:cNvSpPr/>
          <p:nvPr/>
        </p:nvSpPr>
        <p:spPr>
          <a:xfrm>
            <a:off x="0" y="0"/>
            <a:ext cx="21183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Dijkstra’s algorithm</a:t>
            </a:r>
          </a:p>
          <a:p>
            <a:r>
              <a:rPr lang="en-US" sz="500" dirty="0"/>
              <a:t>•net topology, link costs known to all nodes</a:t>
            </a:r>
          </a:p>
          <a:p>
            <a:r>
              <a:rPr lang="en-US" sz="500" dirty="0"/>
              <a:t>–accomplished via “link state broadcast”</a:t>
            </a:r>
          </a:p>
          <a:p>
            <a:r>
              <a:rPr lang="en-US" sz="500" dirty="0"/>
              <a:t>–all nodes have same info</a:t>
            </a:r>
          </a:p>
          <a:p>
            <a:r>
              <a:rPr lang="en-US" sz="500" dirty="0"/>
              <a:t>•computes least cost paths from one node (‘source”) to all other nodes</a:t>
            </a:r>
          </a:p>
          <a:p>
            <a:r>
              <a:rPr lang="en-US" sz="500" dirty="0"/>
              <a:t>–gives forwarding table for that node</a:t>
            </a:r>
          </a:p>
          <a:p>
            <a:r>
              <a:rPr lang="en-US" sz="500" dirty="0"/>
              <a:t>•iterative: after k iterations, know least cost path to k </a:t>
            </a:r>
            <a:r>
              <a:rPr lang="en-US" sz="500" dirty="0" err="1"/>
              <a:t>dest</a:t>
            </a:r>
            <a:r>
              <a:rPr lang="en-US" sz="500" dirty="0"/>
              <a:t>.’s</a:t>
            </a:r>
          </a:p>
          <a:p>
            <a:r>
              <a:rPr lang="en-US" sz="500" dirty="0"/>
              <a:t>notation:</a:t>
            </a:r>
          </a:p>
          <a:p>
            <a:r>
              <a:rPr lang="en-US" sz="500" dirty="0"/>
              <a:t>•c(</a:t>
            </a:r>
            <a:r>
              <a:rPr lang="en-US" sz="500" dirty="0" err="1"/>
              <a:t>x,y</a:t>
            </a:r>
            <a:r>
              <a:rPr lang="en-US" sz="500" dirty="0"/>
              <a:t>): link cost from node x to y; = ∞ if not direct neighbors</a:t>
            </a:r>
          </a:p>
          <a:p>
            <a:r>
              <a:rPr lang="en-US" sz="500" dirty="0"/>
              <a:t>•D(v): current value of cost of path from source to </a:t>
            </a:r>
            <a:r>
              <a:rPr lang="en-US" sz="500" dirty="0" err="1"/>
              <a:t>dest</a:t>
            </a:r>
            <a:r>
              <a:rPr lang="en-US" sz="500" dirty="0"/>
              <a:t>. v</a:t>
            </a:r>
          </a:p>
          <a:p>
            <a:r>
              <a:rPr lang="en-US" sz="500" dirty="0"/>
              <a:t>•p(v): predecessor node along path from source to v</a:t>
            </a:r>
          </a:p>
          <a:p>
            <a:r>
              <a:rPr lang="en-US" sz="500" dirty="0"/>
              <a:t>•N': set of nodes whose least cost path definitively known</a:t>
            </a:r>
          </a:p>
          <a:p>
            <a:r>
              <a:rPr lang="en-US" sz="500" dirty="0"/>
              <a:t>Bellman-Ford equation (dynamic programming) let (distance vector)</a:t>
            </a:r>
          </a:p>
          <a:p>
            <a:r>
              <a:rPr lang="en-US" sz="500" dirty="0"/>
              <a:t>dx(y) := cost of least-cost path from x to y</a:t>
            </a:r>
          </a:p>
          <a:p>
            <a:r>
              <a:rPr lang="en-US" sz="500" dirty="0"/>
              <a:t>then</a:t>
            </a:r>
          </a:p>
          <a:p>
            <a:r>
              <a:rPr lang="en-US" sz="500" dirty="0"/>
              <a:t>dx(y) = min {c(</a:t>
            </a:r>
            <a:r>
              <a:rPr lang="en-US" sz="500" dirty="0" err="1"/>
              <a:t>x,v</a:t>
            </a:r>
            <a:r>
              <a:rPr lang="en-US" sz="500" dirty="0"/>
              <a:t>) + dv(y) }</a:t>
            </a:r>
          </a:p>
          <a:p>
            <a:r>
              <a:rPr lang="en-US" sz="500" dirty="0" err="1"/>
              <a:t>dvy</a:t>
            </a:r>
            <a:r>
              <a:rPr lang="en-US" sz="500" dirty="0"/>
              <a:t> cost from neighbor v to destination y</a:t>
            </a:r>
          </a:p>
          <a:p>
            <a:r>
              <a:rPr lang="en-SG" sz="500" dirty="0" err="1"/>
              <a:t>Cxv</a:t>
            </a:r>
            <a:r>
              <a:rPr lang="en-SG" sz="500" dirty="0"/>
              <a:t> cost to </a:t>
            </a:r>
            <a:r>
              <a:rPr lang="en-SG" sz="500" dirty="0" err="1"/>
              <a:t>neighbor</a:t>
            </a:r>
            <a:r>
              <a:rPr lang="en-SG" sz="500" dirty="0"/>
              <a:t> v</a:t>
            </a:r>
          </a:p>
          <a:p>
            <a:r>
              <a:rPr lang="en-US" sz="500" dirty="0" err="1"/>
              <a:t>minv</a:t>
            </a:r>
            <a:r>
              <a:rPr lang="en-US" sz="500" dirty="0"/>
              <a:t> min taken over all neighbors v of x</a:t>
            </a:r>
          </a:p>
          <a:p>
            <a:r>
              <a:rPr lang="en-US" sz="500" dirty="0"/>
              <a:t>link cost changes:</a:t>
            </a:r>
          </a:p>
          <a:p>
            <a:r>
              <a:rPr lang="en-US" sz="500" dirty="0"/>
              <a:t>node detects local link cost change</a:t>
            </a:r>
          </a:p>
          <a:p>
            <a:r>
              <a:rPr lang="en-US" sz="500" dirty="0"/>
              <a:t>bad news travels slow - “count to infinity” problem!</a:t>
            </a:r>
          </a:p>
          <a:p>
            <a:r>
              <a:rPr lang="en-US" sz="500" dirty="0"/>
              <a:t>44 iterations before algorithm stabilizes</a:t>
            </a:r>
          </a:p>
          <a:p>
            <a:r>
              <a:rPr lang="en-US" sz="500" dirty="0"/>
              <a:t>poisoned reverse:</a:t>
            </a:r>
          </a:p>
          <a:p>
            <a:r>
              <a:rPr lang="en-US" sz="500" dirty="0"/>
              <a:t>If Z routes through Y to get to X :</a:t>
            </a:r>
          </a:p>
          <a:p>
            <a:r>
              <a:rPr lang="en-US" sz="500" dirty="0"/>
              <a:t>Z tells Y its (Z’s) distance to X is infinite (so Y won’t route to X via Z)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9E1B3-F71A-4050-9304-6CEDE203A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5455746"/>
            <a:ext cx="2429256" cy="1402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4165A-9BC2-4716-A162-418A16B97326}"/>
              </a:ext>
            </a:extLst>
          </p:cNvPr>
          <p:cNvSpPr txBox="1"/>
          <p:nvPr/>
        </p:nvSpPr>
        <p:spPr>
          <a:xfrm>
            <a:off x="4005072" y="11460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73DAE2-464C-45DD-92C0-59F896E369AA}"/>
              </a:ext>
            </a:extLst>
          </p:cNvPr>
          <p:cNvSpPr/>
          <p:nvPr/>
        </p:nvSpPr>
        <p:spPr>
          <a:xfrm>
            <a:off x="0" y="2005412"/>
            <a:ext cx="17133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message complexity</a:t>
            </a:r>
          </a:p>
          <a:p>
            <a:r>
              <a:rPr lang="en-US" sz="500" dirty="0"/>
              <a:t>•LS: with n nodes, E links, O(</a:t>
            </a:r>
            <a:r>
              <a:rPr lang="en-US" sz="500" dirty="0" err="1"/>
              <a:t>nE</a:t>
            </a:r>
            <a:r>
              <a:rPr lang="en-US" sz="500" dirty="0"/>
              <a:t>) </a:t>
            </a:r>
            <a:r>
              <a:rPr lang="en-US" sz="500" dirty="0" err="1"/>
              <a:t>msgs</a:t>
            </a:r>
            <a:r>
              <a:rPr lang="en-US" sz="500" dirty="0"/>
              <a:t> sent</a:t>
            </a:r>
          </a:p>
          <a:p>
            <a:r>
              <a:rPr lang="en-US" sz="500" dirty="0"/>
              <a:t>•DV: exchange between neighbors only</a:t>
            </a:r>
          </a:p>
          <a:p>
            <a:r>
              <a:rPr lang="en-US" sz="500" dirty="0"/>
              <a:t>–convergence time varies</a:t>
            </a:r>
          </a:p>
          <a:p>
            <a:r>
              <a:rPr lang="en-US" sz="500" dirty="0"/>
              <a:t>speed of convergence</a:t>
            </a:r>
          </a:p>
          <a:p>
            <a:r>
              <a:rPr lang="en-US" sz="500" dirty="0"/>
              <a:t>•LS: O(n2) algorithm requires O(</a:t>
            </a:r>
            <a:r>
              <a:rPr lang="en-US" sz="500" dirty="0" err="1"/>
              <a:t>nE</a:t>
            </a:r>
            <a:r>
              <a:rPr lang="en-US" sz="500" dirty="0"/>
              <a:t>) </a:t>
            </a:r>
            <a:r>
              <a:rPr lang="en-US" sz="500" dirty="0" err="1"/>
              <a:t>msgs</a:t>
            </a:r>
            <a:endParaRPr lang="en-US" sz="500" dirty="0"/>
          </a:p>
          <a:p>
            <a:r>
              <a:rPr lang="en-US" sz="500" dirty="0"/>
              <a:t>–may have oscillations</a:t>
            </a:r>
          </a:p>
          <a:p>
            <a:r>
              <a:rPr lang="en-US" sz="500" dirty="0"/>
              <a:t>•DV: convergence time varies</a:t>
            </a:r>
          </a:p>
          <a:p>
            <a:r>
              <a:rPr lang="en-US" sz="500" dirty="0"/>
              <a:t>–may have routing loops</a:t>
            </a:r>
          </a:p>
          <a:p>
            <a:r>
              <a:rPr lang="en-US" sz="500" dirty="0"/>
              <a:t>–count-to-infinity problem</a:t>
            </a:r>
          </a:p>
          <a:p>
            <a:r>
              <a:rPr lang="en-US" sz="500" dirty="0"/>
              <a:t>robustness: what happens if router malfunctions?</a:t>
            </a:r>
          </a:p>
          <a:p>
            <a:r>
              <a:rPr lang="en-US" sz="500" dirty="0"/>
              <a:t>LS:</a:t>
            </a:r>
          </a:p>
          <a:p>
            <a:r>
              <a:rPr lang="en-US" sz="500" dirty="0"/>
              <a:t>–node can advertise incorrect link cost</a:t>
            </a:r>
          </a:p>
          <a:p>
            <a:r>
              <a:rPr lang="en-US" sz="500" dirty="0"/>
              <a:t>–each node computes only its own table</a:t>
            </a:r>
          </a:p>
          <a:p>
            <a:r>
              <a:rPr lang="en-US" sz="500" dirty="0"/>
              <a:t>DV:</a:t>
            </a:r>
          </a:p>
          <a:p>
            <a:r>
              <a:rPr lang="en-US" sz="500" dirty="0"/>
              <a:t>–DV node can advertise incorrect path cost</a:t>
            </a:r>
          </a:p>
          <a:p>
            <a:r>
              <a:rPr lang="en-US" sz="500" dirty="0"/>
              <a:t>–each node’s table used by others</a:t>
            </a:r>
          </a:p>
          <a:p>
            <a:r>
              <a:rPr lang="en-US" sz="500" dirty="0"/>
              <a:t>•error propagate thru network</a:t>
            </a:r>
            <a:endParaRPr lang="en-SG" sz="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722BB-98F7-4C60-B983-6E91C7539CA6}"/>
              </a:ext>
            </a:extLst>
          </p:cNvPr>
          <p:cNvSpPr/>
          <p:nvPr/>
        </p:nvSpPr>
        <p:spPr>
          <a:xfrm>
            <a:off x="0" y="3377949"/>
            <a:ext cx="225933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intra-AS routing</a:t>
            </a:r>
          </a:p>
          <a:p>
            <a:r>
              <a:rPr lang="en-US" sz="500" dirty="0"/>
              <a:t>routing among hosts, routers in same AS (“network”)</a:t>
            </a:r>
          </a:p>
          <a:p>
            <a:r>
              <a:rPr lang="en-US" sz="500" dirty="0"/>
              <a:t>all routers in AS must run same intra-domain protocol</a:t>
            </a:r>
          </a:p>
          <a:p>
            <a:r>
              <a:rPr lang="en-US" sz="500" dirty="0"/>
              <a:t>routers in different AS can run different intra-domain routing protocol</a:t>
            </a:r>
          </a:p>
          <a:p>
            <a:r>
              <a:rPr lang="en-US" sz="500" dirty="0"/>
              <a:t>gateway router: at “edge” of its own AS, has link(s) to router(s) in other </a:t>
            </a:r>
            <a:r>
              <a:rPr lang="en-US" sz="500" dirty="0" err="1"/>
              <a:t>AS’es</a:t>
            </a:r>
            <a:endParaRPr lang="en-SG" sz="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A3EDC-78FC-4B57-A875-F582B46EE0C8}"/>
              </a:ext>
            </a:extLst>
          </p:cNvPr>
          <p:cNvSpPr/>
          <p:nvPr/>
        </p:nvSpPr>
        <p:spPr>
          <a:xfrm>
            <a:off x="0" y="3775128"/>
            <a:ext cx="21930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inter-AS routing</a:t>
            </a:r>
          </a:p>
          <a:p>
            <a:r>
              <a:rPr lang="en-US" sz="500" dirty="0"/>
              <a:t>•routing among </a:t>
            </a:r>
            <a:r>
              <a:rPr lang="en-US" sz="500" dirty="0" err="1"/>
              <a:t>AS’es</a:t>
            </a:r>
            <a:endParaRPr lang="en-US" sz="500" dirty="0"/>
          </a:p>
          <a:p>
            <a:r>
              <a:rPr lang="en-US" sz="500" dirty="0"/>
              <a:t>•gateways perform inter-domain routing (as well as intra-domain routing)</a:t>
            </a:r>
            <a:endParaRPr lang="en-SG" sz="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86E63-B50F-4B5F-A3AD-1336162F753F}"/>
              </a:ext>
            </a:extLst>
          </p:cNvPr>
          <p:cNvSpPr/>
          <p:nvPr/>
        </p:nvSpPr>
        <p:spPr>
          <a:xfrm>
            <a:off x="0" y="3997097"/>
            <a:ext cx="4953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forwarding table configured by both intra- and inter-AS routing algorithm</a:t>
            </a:r>
          </a:p>
          <a:p>
            <a:r>
              <a:rPr lang="en-US" sz="500" dirty="0"/>
              <a:t>–intra-AS routing determine entries for destinations within AS</a:t>
            </a:r>
          </a:p>
          <a:p>
            <a:r>
              <a:rPr lang="en-US" sz="500" dirty="0"/>
              <a:t>–inter-AS &amp; intra-AS determine entries for external destinations</a:t>
            </a:r>
            <a:endParaRPr lang="en-SG" sz="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6FB9C-2812-4D8E-AD49-F849A51374A9}"/>
              </a:ext>
            </a:extLst>
          </p:cNvPr>
          <p:cNvSpPr/>
          <p:nvPr/>
        </p:nvSpPr>
        <p:spPr>
          <a:xfrm>
            <a:off x="0" y="4240387"/>
            <a:ext cx="2429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00" dirty="0"/>
              <a:t>OSPF (Open Shortest Path First)</a:t>
            </a:r>
          </a:p>
          <a:p>
            <a:r>
              <a:rPr lang="en-SG" sz="500" dirty="0"/>
              <a:t>•“open”: publicly available</a:t>
            </a:r>
          </a:p>
          <a:p>
            <a:r>
              <a:rPr lang="en-SG" sz="500" dirty="0"/>
              <a:t>•uses link-state algorithm</a:t>
            </a:r>
          </a:p>
          <a:p>
            <a:r>
              <a:rPr lang="en-SG" sz="500" dirty="0"/>
              <a:t>–link state packet dissemination</a:t>
            </a:r>
          </a:p>
          <a:p>
            <a:r>
              <a:rPr lang="en-SG" sz="500" dirty="0"/>
              <a:t>–topology map at each node</a:t>
            </a:r>
          </a:p>
          <a:p>
            <a:r>
              <a:rPr lang="en-SG" sz="500" dirty="0"/>
              <a:t>–route computation using Dijkstra’s algorithm</a:t>
            </a:r>
          </a:p>
          <a:p>
            <a:r>
              <a:rPr lang="en-SG" sz="500" dirty="0"/>
              <a:t>•router floods OSPF link-state advertisements to all other routers in entire AS</a:t>
            </a:r>
          </a:p>
          <a:p>
            <a:r>
              <a:rPr lang="en-SG" sz="500" dirty="0"/>
              <a:t>–carried in OSPF messages directly over IP (rather than TCP or UDP</a:t>
            </a:r>
          </a:p>
          <a:p>
            <a:r>
              <a:rPr lang="en-SG" sz="500" dirty="0"/>
              <a:t>–link state: for each attached link</a:t>
            </a:r>
          </a:p>
          <a:p>
            <a:r>
              <a:rPr lang="en-SG" sz="500" dirty="0"/>
              <a:t>•IS-IS routing protocol: nearly identical to OSPF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FA5936-1394-43F6-8DA6-BFCDF4469903}"/>
              </a:ext>
            </a:extLst>
          </p:cNvPr>
          <p:cNvSpPr/>
          <p:nvPr/>
        </p:nvSpPr>
        <p:spPr>
          <a:xfrm>
            <a:off x="1879092" y="0"/>
            <a:ext cx="29621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Internet inter-AS routing: BGP</a:t>
            </a:r>
          </a:p>
          <a:p>
            <a:r>
              <a:rPr lang="en-US" sz="500" dirty="0"/>
              <a:t>•BGP (Border Gateway Protocol):</a:t>
            </a:r>
          </a:p>
          <a:p>
            <a:r>
              <a:rPr lang="en-US" sz="500" dirty="0"/>
              <a:t>–A path-vector protocol</a:t>
            </a:r>
          </a:p>
          <a:p>
            <a:r>
              <a:rPr lang="en-US" sz="500" dirty="0"/>
              <a:t>–Route info:</a:t>
            </a:r>
          </a:p>
          <a:p>
            <a:r>
              <a:rPr lang="en-US" sz="500" dirty="0"/>
              <a:t>•</a:t>
            </a:r>
            <a:r>
              <a:rPr lang="en-US" sz="500" dirty="0" err="1"/>
              <a:t>CIDRized</a:t>
            </a:r>
            <a:r>
              <a:rPr lang="en-US" sz="500" dirty="0"/>
              <a:t> Prefix (e.g., 1.1.8.0/24) + AS-path + Next-hop (IP address of gateway router to enter the path) –Why AS-path? Import-policy, avoid loop</a:t>
            </a:r>
          </a:p>
          <a:p>
            <a:r>
              <a:rPr lang="en-US" sz="500" dirty="0"/>
              <a:t>•BGP provides each AS a means to:</a:t>
            </a:r>
          </a:p>
          <a:p>
            <a:r>
              <a:rPr lang="en-US" sz="500" dirty="0"/>
              <a:t>–</a:t>
            </a:r>
            <a:r>
              <a:rPr lang="en-US" sz="500" dirty="0" err="1"/>
              <a:t>eBGP</a:t>
            </a:r>
            <a:r>
              <a:rPr lang="en-US" sz="500" dirty="0"/>
              <a:t>: obtain subnet reachability information from neighboring </a:t>
            </a:r>
            <a:r>
              <a:rPr lang="en-US" sz="500" dirty="0" err="1"/>
              <a:t>ASes</a:t>
            </a:r>
            <a:endParaRPr lang="en-US" sz="500" dirty="0"/>
          </a:p>
          <a:p>
            <a:r>
              <a:rPr lang="en-US" sz="500" dirty="0"/>
              <a:t>–</a:t>
            </a:r>
            <a:r>
              <a:rPr lang="en-US" sz="500" dirty="0" err="1"/>
              <a:t>iBGP</a:t>
            </a:r>
            <a:r>
              <a:rPr lang="en-US" sz="500" dirty="0"/>
              <a:t>: propagate reachability information to all AS-internal routers.</a:t>
            </a:r>
          </a:p>
          <a:p>
            <a:r>
              <a:rPr lang="en-US" sz="500" dirty="0"/>
              <a:t>–determine “good” routes to other networks based on reachability information and policy</a:t>
            </a:r>
            <a:endParaRPr lang="en-SG" sz="5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0509E9C-4582-40A4-84F3-2D313605D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536" y="5497219"/>
            <a:ext cx="2240280" cy="13607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00F5A7-2240-45E4-942E-78DA9C72D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816" y="5617735"/>
            <a:ext cx="2193036" cy="12402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834DD57-3263-4B8C-8600-3A5EC55B232E}"/>
              </a:ext>
            </a:extLst>
          </p:cNvPr>
          <p:cNvSpPr/>
          <p:nvPr/>
        </p:nvSpPr>
        <p:spPr>
          <a:xfrm>
            <a:off x="0" y="4999429"/>
            <a:ext cx="4953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/>
              <a:t>BGP sequentially invokes the following rules to select a route:</a:t>
            </a:r>
          </a:p>
          <a:p>
            <a:r>
              <a:rPr lang="en-US" sz="500" dirty="0"/>
              <a:t>1.local preference value attribute: policy decision</a:t>
            </a:r>
          </a:p>
          <a:p>
            <a:r>
              <a:rPr lang="en-US" sz="500" dirty="0"/>
              <a:t>2.shortest AS-PATH</a:t>
            </a:r>
          </a:p>
          <a:p>
            <a:r>
              <a:rPr lang="en-US" sz="500" dirty="0"/>
              <a:t>3.closest NEXT-HOP router: hot potato routing</a:t>
            </a:r>
          </a:p>
          <a:p>
            <a:r>
              <a:rPr lang="en-US" sz="500" dirty="0"/>
              <a:t>4.additional criteria</a:t>
            </a:r>
            <a:endParaRPr lang="en-SG" sz="5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A7515-C083-4326-8EC7-53EC72ED8EDD}"/>
              </a:ext>
            </a:extLst>
          </p:cNvPr>
          <p:cNvSpPr/>
          <p:nvPr/>
        </p:nvSpPr>
        <p:spPr>
          <a:xfrm>
            <a:off x="1879092" y="761747"/>
            <a:ext cx="289544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policy:</a:t>
            </a:r>
          </a:p>
          <a:p>
            <a:r>
              <a:rPr lang="en-US" sz="500" dirty="0"/>
              <a:t>•inter-AS: admin wants control over how its traffic routed, who routes through its net.</a:t>
            </a:r>
          </a:p>
          <a:p>
            <a:r>
              <a:rPr lang="en-US" sz="500" dirty="0"/>
              <a:t>•intra-AS: single admin, so no policy decisions needed</a:t>
            </a:r>
          </a:p>
          <a:p>
            <a:r>
              <a:rPr lang="en-US" sz="500" dirty="0"/>
              <a:t>scale:</a:t>
            </a:r>
          </a:p>
          <a:p>
            <a:r>
              <a:rPr lang="en-US" sz="500" dirty="0"/>
              <a:t>•Scalability is critical for inter-AS routing</a:t>
            </a:r>
          </a:p>
          <a:p>
            <a:r>
              <a:rPr lang="en-US" sz="500" dirty="0"/>
              <a:t>•intra-AS: less an issue, can always use hierarchical routing to reduce scale</a:t>
            </a:r>
          </a:p>
          <a:p>
            <a:r>
              <a:rPr lang="en-US" sz="500" dirty="0"/>
              <a:t>performance:</a:t>
            </a:r>
          </a:p>
          <a:p>
            <a:r>
              <a:rPr lang="en-US" sz="500" dirty="0"/>
              <a:t>•intra-AS: can focus on performance</a:t>
            </a:r>
          </a:p>
          <a:p>
            <a:r>
              <a:rPr lang="en-US" sz="500" dirty="0"/>
              <a:t>•inter-AS: policy may dominate over performance</a:t>
            </a:r>
            <a:endParaRPr lang="en-SG" sz="5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ECAC90-7CAE-4EEF-ADD4-2593FBE62ACA}"/>
              </a:ext>
            </a:extLst>
          </p:cNvPr>
          <p:cNvSpPr/>
          <p:nvPr/>
        </p:nvSpPr>
        <p:spPr>
          <a:xfrm>
            <a:off x="3273937" y="1498558"/>
            <a:ext cx="102260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00" dirty="0"/>
              <a:t>-S1, experiencing link failure using OpenFlow port status message to notify controller</a:t>
            </a:r>
          </a:p>
          <a:p>
            <a:r>
              <a:rPr lang="en-SG" sz="500" dirty="0"/>
              <a:t>-SDN controller receives OpenFlow message, updates link status info</a:t>
            </a:r>
          </a:p>
          <a:p>
            <a:r>
              <a:rPr lang="en-SG" sz="500" dirty="0"/>
              <a:t>-Dijkstra’s routing algorithm application has previously registered to be called when ever link status changes. It is called.</a:t>
            </a:r>
          </a:p>
          <a:p>
            <a:r>
              <a:rPr lang="en-SG" sz="500" dirty="0"/>
              <a:t>-Dijkstra’s routing algorithm access network graph info, link state info in controller, computes new routes</a:t>
            </a:r>
          </a:p>
          <a:p>
            <a:r>
              <a:rPr lang="en-US" sz="500" dirty="0"/>
              <a:t>-link state routing app interacts with flow-table-computation component in SDN controller, which computes new flow tables needed</a:t>
            </a:r>
          </a:p>
          <a:p>
            <a:r>
              <a:rPr lang="en-US" sz="500" dirty="0"/>
              <a:t>-Controller uses OpenFlow to install new tables in switches that need updating</a:t>
            </a:r>
            <a:endParaRPr lang="en-SG" sz="5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7EB7A9-E604-465E-B8F8-F4DC7B251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092" y="1581407"/>
            <a:ext cx="1394845" cy="16963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BF45117-C89A-4E09-A366-3E18AA7B14D2}"/>
              </a:ext>
            </a:extLst>
          </p:cNvPr>
          <p:cNvSpPr/>
          <p:nvPr/>
        </p:nvSpPr>
        <p:spPr>
          <a:xfrm>
            <a:off x="2193036" y="3277758"/>
            <a:ext cx="21035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terminology:</a:t>
            </a:r>
          </a:p>
          <a:p>
            <a:r>
              <a:rPr lang="en-US" sz="500" dirty="0"/>
              <a:t>•hosts and routers: nodes</a:t>
            </a:r>
          </a:p>
          <a:p>
            <a:r>
              <a:rPr lang="en-US" sz="500" dirty="0"/>
              <a:t>•communication channels that connect adjacent nodes along communication path: links</a:t>
            </a:r>
          </a:p>
          <a:p>
            <a:r>
              <a:rPr lang="en-US" sz="500" dirty="0"/>
              <a:t>–wired links</a:t>
            </a:r>
          </a:p>
          <a:p>
            <a:r>
              <a:rPr lang="en-US" sz="500" dirty="0"/>
              <a:t>–wireless links</a:t>
            </a:r>
          </a:p>
          <a:p>
            <a:r>
              <a:rPr lang="en-US" sz="500" dirty="0"/>
              <a:t>•layer-2 packet: frame, encapsulates datagram</a:t>
            </a:r>
          </a:p>
          <a:p>
            <a:r>
              <a:rPr lang="en-US" sz="500" dirty="0"/>
              <a:t>data-link layer has responsibility of transferring datagram from one node to physically adjacent node over a link</a:t>
            </a:r>
          </a:p>
          <a:p>
            <a:r>
              <a:rPr lang="en-US" sz="500" dirty="0"/>
              <a:t>ARP table: each IP node (host, router) on LAN has table</a:t>
            </a:r>
          </a:p>
          <a:p>
            <a:r>
              <a:rPr lang="en-US" sz="500" dirty="0"/>
              <a:t>–IP/MAC address mappings for some LAN nodes:</a:t>
            </a:r>
          </a:p>
          <a:p>
            <a:r>
              <a:rPr lang="en-US" sz="500" dirty="0"/>
              <a:t>&lt; IP address; MAC address; TTL&gt;</a:t>
            </a:r>
          </a:p>
          <a:p>
            <a:r>
              <a:rPr lang="en-US" sz="500" dirty="0"/>
              <a:t>–TTL (Time To Live): time after which address mapping will be forgotten (typically 20 min)</a:t>
            </a:r>
            <a:endParaRPr lang="en-SG" sz="5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549CB-6ECB-4FED-BA71-DD30BE987E79}"/>
              </a:ext>
            </a:extLst>
          </p:cNvPr>
          <p:cNvSpPr/>
          <p:nvPr/>
        </p:nvSpPr>
        <p:spPr>
          <a:xfrm>
            <a:off x="2118360" y="4333836"/>
            <a:ext cx="22402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A wants to send datagram to B</a:t>
            </a:r>
          </a:p>
          <a:p>
            <a:r>
              <a:rPr lang="en-US" sz="500" dirty="0"/>
              <a:t>–B’s MAC address not in A’s ARP table.</a:t>
            </a:r>
          </a:p>
          <a:p>
            <a:r>
              <a:rPr lang="en-US" sz="500" dirty="0"/>
              <a:t>•A broadcasts ARP query packet, containing B's IP address</a:t>
            </a:r>
          </a:p>
          <a:p>
            <a:r>
              <a:rPr lang="en-US" sz="500" dirty="0"/>
              <a:t>–destination MAC address = FF-FF-FF-FF-FF-FF</a:t>
            </a:r>
          </a:p>
          <a:p>
            <a:r>
              <a:rPr lang="en-US" sz="500" dirty="0"/>
              <a:t>–all nodes on LAN receive ARP query</a:t>
            </a:r>
          </a:p>
          <a:p>
            <a:r>
              <a:rPr lang="en-US" sz="500" dirty="0"/>
              <a:t>•B receives ARP packet, replies to A with its (B's) MAC address</a:t>
            </a:r>
          </a:p>
          <a:p>
            <a:r>
              <a:rPr lang="en-US" sz="500" dirty="0"/>
              <a:t>–frame sent to A’s MAC address (unicast)</a:t>
            </a:r>
          </a:p>
          <a:p>
            <a:r>
              <a:rPr lang="en-US" sz="500" dirty="0"/>
              <a:t>•A caches (saves) IP-to-MAC address pair in its ARP table until information becomes old (times out)</a:t>
            </a:r>
          </a:p>
          <a:p>
            <a:r>
              <a:rPr lang="en-US" sz="500" dirty="0"/>
              <a:t>–soft state: information that times out (goes away) unless refreshed</a:t>
            </a:r>
          </a:p>
          <a:p>
            <a:r>
              <a:rPr lang="en-US" sz="500" dirty="0"/>
              <a:t>•ARP is “plug-and-play”:</a:t>
            </a:r>
          </a:p>
          <a:p>
            <a:r>
              <a:rPr lang="en-US" sz="500" dirty="0"/>
              <a:t>–nodes create their ARP tables without intervention from net administrator</a:t>
            </a:r>
            <a:endParaRPr lang="en-SG" sz="5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A80DD-669B-4A24-8BCA-7DF48C83395F}"/>
              </a:ext>
            </a:extLst>
          </p:cNvPr>
          <p:cNvSpPr/>
          <p:nvPr/>
        </p:nvSpPr>
        <p:spPr>
          <a:xfrm>
            <a:off x="4774540" y="0"/>
            <a:ext cx="2676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walkthrough: send datagram from A to B via R</a:t>
            </a:r>
          </a:p>
          <a:p>
            <a:r>
              <a:rPr lang="en-US" sz="500" dirty="0"/>
              <a:t>focus on addressing – at IP (datagram) and MAC layer (frame)</a:t>
            </a:r>
          </a:p>
          <a:p>
            <a:r>
              <a:rPr lang="en-US" sz="500" dirty="0"/>
              <a:t>assume A knows B’s IP address</a:t>
            </a:r>
          </a:p>
          <a:p>
            <a:r>
              <a:rPr lang="en-US" sz="500" dirty="0"/>
              <a:t>assume A knows IP address of first hop router, R (how?)</a:t>
            </a:r>
          </a:p>
          <a:p>
            <a:r>
              <a:rPr lang="en-US" sz="500" dirty="0"/>
              <a:t>assume A knows R’s MAC address (how?)</a:t>
            </a:r>
          </a:p>
          <a:p>
            <a:r>
              <a:rPr lang="en-US" sz="500" dirty="0"/>
              <a:t>A creates IP datagram with IP source A, destination B</a:t>
            </a:r>
          </a:p>
          <a:p>
            <a:r>
              <a:rPr lang="en-US" sz="500" dirty="0"/>
              <a:t>A creates link-layer frame with R's MAC address as destination address, frame contains A-to-B IP datagram</a:t>
            </a:r>
          </a:p>
          <a:p>
            <a:r>
              <a:rPr lang="en-US" sz="500" dirty="0"/>
              <a:t>frame sent from A to R</a:t>
            </a:r>
          </a:p>
          <a:p>
            <a:r>
              <a:rPr lang="en-US" sz="500" dirty="0"/>
              <a:t>frame received at R, datagram removed, passed up </a:t>
            </a:r>
            <a:r>
              <a:rPr lang="en-US" sz="500" dirty="0" err="1"/>
              <a:t>tR</a:t>
            </a:r>
            <a:r>
              <a:rPr lang="en-US" sz="500" dirty="0"/>
              <a:t> forwards datagram with IP source A, destination B</a:t>
            </a:r>
          </a:p>
          <a:p>
            <a:r>
              <a:rPr lang="en-US" sz="500" dirty="0"/>
              <a:t>R creates link-layer frame with B's MAC address as destination address, frame contains A-to-B IP datagram</a:t>
            </a:r>
          </a:p>
          <a:p>
            <a:r>
              <a:rPr lang="en-US" sz="500" dirty="0"/>
              <a:t>R forwards datagram with IP source A, destination B</a:t>
            </a:r>
          </a:p>
          <a:p>
            <a:r>
              <a:rPr lang="en-US" sz="500" dirty="0"/>
              <a:t>R creates link-layer frame with B's MAC address as </a:t>
            </a:r>
            <a:r>
              <a:rPr lang="en-US" sz="500" dirty="0" err="1"/>
              <a:t>dest</a:t>
            </a:r>
            <a:r>
              <a:rPr lang="en-US" sz="500" dirty="0"/>
              <a:t>, frame contains A-to-B IP datagram</a:t>
            </a:r>
          </a:p>
          <a:p>
            <a:endParaRPr lang="en-SG" sz="5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0DC8746-499C-4831-8353-885DE26F3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803" y="1190259"/>
            <a:ext cx="3261266" cy="17164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411B4C-7478-4A81-BD55-9639A23FD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7445" y="1367650"/>
            <a:ext cx="1211616" cy="71089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2E79CD0-89F8-4F21-80CE-E01D455F9B62}"/>
              </a:ext>
            </a:extLst>
          </p:cNvPr>
          <p:cNvSpPr/>
          <p:nvPr/>
        </p:nvSpPr>
        <p:spPr>
          <a:xfrm>
            <a:off x="4149852" y="2787130"/>
            <a:ext cx="4953000" cy="4770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sz="500" dirty="0"/>
              <a:t>sending adapter encapsulates IP datagram (or other network layer protocol packet) in Ethernet frame</a:t>
            </a:r>
          </a:p>
          <a:p>
            <a:r>
              <a:rPr lang="en-US" sz="500" dirty="0"/>
              <a:t>preamble:</a:t>
            </a:r>
          </a:p>
          <a:p>
            <a:r>
              <a:rPr lang="en-US" sz="500" dirty="0"/>
              <a:t>•7 bytes with pattern 10101010 followed by one byte with pattern 10101011</a:t>
            </a:r>
          </a:p>
          <a:p>
            <a:r>
              <a:rPr lang="en-US" sz="500" dirty="0"/>
              <a:t>• used to synchronize receiver, sender clock rates</a:t>
            </a:r>
            <a:endParaRPr lang="en-SG" sz="500" dirty="0"/>
          </a:p>
          <a:p>
            <a:endParaRPr lang="en-SG" sz="5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CDBEFC-2403-47E8-B1CB-7A0A55C57D8F}"/>
              </a:ext>
            </a:extLst>
          </p:cNvPr>
          <p:cNvSpPr/>
          <p:nvPr/>
        </p:nvSpPr>
        <p:spPr>
          <a:xfrm>
            <a:off x="4137904" y="3138420"/>
            <a:ext cx="163019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00" dirty="0"/>
              <a:t>•more powerful error-detection coding</a:t>
            </a:r>
          </a:p>
          <a:p>
            <a:r>
              <a:rPr lang="en-SG" sz="500" dirty="0"/>
              <a:t>•view data bits, D, as a binary number</a:t>
            </a:r>
          </a:p>
          <a:p>
            <a:r>
              <a:rPr lang="en-SG" sz="500" dirty="0"/>
              <a:t>•choose r+1 bit pattern (generator), G</a:t>
            </a:r>
          </a:p>
          <a:p>
            <a:r>
              <a:rPr lang="en-SG" sz="500" dirty="0"/>
              <a:t>•goal: choose r CRC bits, R, such that</a:t>
            </a:r>
          </a:p>
          <a:p>
            <a:r>
              <a:rPr lang="en-SG" sz="500" dirty="0"/>
              <a:t>– &lt;D,R&gt; exactly divisible by G (modulo 2)</a:t>
            </a:r>
          </a:p>
          <a:p>
            <a:r>
              <a:rPr lang="en-SG" sz="500" dirty="0"/>
              <a:t>–receiver knows G, divides &lt;D,R&gt; by G. If non-zero remainder: error detected!</a:t>
            </a:r>
          </a:p>
          <a:p>
            <a:r>
              <a:rPr lang="en-SG" sz="500" dirty="0"/>
              <a:t>–can detect all burst errors less than r+1 bits</a:t>
            </a:r>
          </a:p>
          <a:p>
            <a:r>
              <a:rPr lang="en-SG" sz="500" dirty="0"/>
              <a:t>•widely used in practice (Ethernet, 802.11 </a:t>
            </a:r>
            <a:r>
              <a:rPr lang="en-SG" sz="500" dirty="0" err="1"/>
              <a:t>WiFi</a:t>
            </a:r>
            <a:r>
              <a:rPr lang="en-SG" sz="500" dirty="0"/>
              <a:t>, ATM)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E74C45-F51A-497C-AF4A-2C45D13D5535}"/>
              </a:ext>
            </a:extLst>
          </p:cNvPr>
          <p:cNvSpPr/>
          <p:nvPr/>
        </p:nvSpPr>
        <p:spPr>
          <a:xfrm>
            <a:off x="5405978" y="3137064"/>
            <a:ext cx="15118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switch learns which hosts can be reached through which interfaces</a:t>
            </a:r>
          </a:p>
          <a:p>
            <a:r>
              <a:rPr lang="en-US" sz="500" dirty="0"/>
              <a:t>–when frame received, switch “learns” location of sender: incoming LAN segment</a:t>
            </a:r>
          </a:p>
          <a:p>
            <a:r>
              <a:rPr lang="en-US" sz="500" dirty="0"/>
              <a:t>–records sender/location pair in switch table</a:t>
            </a:r>
            <a:endParaRPr lang="en-SG" sz="5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2D63CD-E1F0-4AC3-A518-CD497B47F5AF}"/>
              </a:ext>
            </a:extLst>
          </p:cNvPr>
          <p:cNvSpPr/>
          <p:nvPr/>
        </p:nvSpPr>
        <p:spPr>
          <a:xfrm>
            <a:off x="7299959" y="-2427"/>
            <a:ext cx="23647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500" dirty="0"/>
              <a:t>Switches vs. routers</a:t>
            </a:r>
          </a:p>
          <a:p>
            <a:r>
              <a:rPr lang="en-SG" sz="500" dirty="0"/>
              <a:t>both are store-and-forward:</a:t>
            </a:r>
          </a:p>
          <a:p>
            <a:r>
              <a:rPr lang="en-SG" sz="500" dirty="0"/>
              <a:t>routers: network-layer devices (examine network-layer headers)</a:t>
            </a:r>
          </a:p>
          <a:p>
            <a:r>
              <a:rPr lang="en-SG" sz="500" dirty="0"/>
              <a:t>switches: link-layer devices (examine link-layer headers)</a:t>
            </a:r>
          </a:p>
          <a:p>
            <a:r>
              <a:rPr lang="en-SG" sz="500" dirty="0"/>
              <a:t>both have forwarding tables:</a:t>
            </a:r>
          </a:p>
          <a:p>
            <a:r>
              <a:rPr lang="en-SG" sz="500" dirty="0"/>
              <a:t>routers: compute tables using routing algorithms, IP addresses</a:t>
            </a:r>
          </a:p>
          <a:p>
            <a:r>
              <a:rPr lang="en-SG" sz="500" dirty="0"/>
              <a:t>switches: learn forwarding table using flooding, learning, MAC addresses</a:t>
            </a:r>
          </a:p>
          <a:p>
            <a:r>
              <a:rPr lang="en-SG" sz="500" dirty="0"/>
              <a:t>Switch link + physical (frame)</a:t>
            </a:r>
          </a:p>
          <a:p>
            <a:r>
              <a:rPr lang="en-SG" sz="500" dirty="0"/>
              <a:t>Router network link physical  (datagram, frame)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882AD2-BDA3-4334-BF7F-C8B1CB08C6AA}"/>
              </a:ext>
            </a:extLst>
          </p:cNvPr>
          <p:cNvSpPr/>
          <p:nvPr/>
        </p:nvSpPr>
        <p:spPr>
          <a:xfrm>
            <a:off x="7304531" y="751075"/>
            <a:ext cx="1981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802.11</a:t>
            </a:r>
          </a:p>
          <a:p>
            <a:r>
              <a:rPr lang="en-US" sz="500" dirty="0"/>
              <a:t>wireless host communicates with base station</a:t>
            </a:r>
          </a:p>
          <a:p>
            <a:r>
              <a:rPr lang="en-US" sz="500" dirty="0"/>
              <a:t>•base station = access point (AP)</a:t>
            </a:r>
          </a:p>
          <a:p>
            <a:r>
              <a:rPr lang="en-US" sz="500" dirty="0"/>
              <a:t>Basic Service Set (BSS) (aka “cell”) in infrastructure mode contains:</a:t>
            </a:r>
          </a:p>
          <a:p>
            <a:r>
              <a:rPr lang="en-US" sz="500" dirty="0"/>
              <a:t>•wireless hosts</a:t>
            </a:r>
          </a:p>
          <a:p>
            <a:r>
              <a:rPr lang="en-US" sz="500" dirty="0"/>
              <a:t>•access point (AP): base station</a:t>
            </a:r>
          </a:p>
          <a:p>
            <a:r>
              <a:rPr lang="en-US" sz="500" dirty="0"/>
              <a:t>passive scanning:</a:t>
            </a:r>
          </a:p>
          <a:p>
            <a:r>
              <a:rPr lang="en-US" sz="500" dirty="0"/>
              <a:t>(1)Beacon frames sent from APs</a:t>
            </a:r>
          </a:p>
          <a:p>
            <a:r>
              <a:rPr lang="en-US" sz="500" dirty="0"/>
              <a:t>(2)Association Request frame sent: H1 to selected AP</a:t>
            </a:r>
          </a:p>
          <a:p>
            <a:r>
              <a:rPr lang="en-US" sz="500" dirty="0"/>
              <a:t>(3)Association Response frame sent from selected AP to H1</a:t>
            </a:r>
          </a:p>
          <a:p>
            <a:r>
              <a:rPr lang="en-US" sz="500" dirty="0"/>
              <a:t>active scanning:</a:t>
            </a:r>
          </a:p>
          <a:p>
            <a:r>
              <a:rPr lang="en-US" sz="500" dirty="0"/>
              <a:t>(1)Probe Request frame broadcast from H1</a:t>
            </a:r>
          </a:p>
          <a:p>
            <a:r>
              <a:rPr lang="en-US" sz="500" dirty="0"/>
              <a:t>(2)Probe Response frames sent from APs</a:t>
            </a:r>
          </a:p>
          <a:p>
            <a:r>
              <a:rPr lang="en-US" sz="500" dirty="0"/>
              <a:t>(3)Association Request frame sent: H1 to selected AP</a:t>
            </a:r>
          </a:p>
          <a:p>
            <a:r>
              <a:rPr lang="en-US" sz="500" dirty="0"/>
              <a:t>(4)Association Response frame sent from selected AP to H1</a:t>
            </a:r>
            <a:endParaRPr lang="en-SG" sz="5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01DA46-8617-465B-A890-DE0E1C311EEA}"/>
              </a:ext>
            </a:extLst>
          </p:cNvPr>
          <p:cNvSpPr/>
          <p:nvPr/>
        </p:nvSpPr>
        <p:spPr>
          <a:xfrm>
            <a:off x="7436461" y="1921083"/>
            <a:ext cx="23647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CSMA/CD for wired link</a:t>
            </a:r>
          </a:p>
          <a:p>
            <a:r>
              <a:rPr lang="en-US" sz="500" dirty="0"/>
              <a:t>•collisions detected within short time</a:t>
            </a:r>
          </a:p>
          <a:p>
            <a:r>
              <a:rPr lang="en-US" sz="500" dirty="0"/>
              <a:t>–colliding transmissions aborted, reducing channel wastage</a:t>
            </a:r>
          </a:p>
          <a:p>
            <a:r>
              <a:rPr lang="en-US" sz="500" dirty="0"/>
              <a:t>•collision detection:</a:t>
            </a:r>
          </a:p>
          <a:p>
            <a:r>
              <a:rPr lang="en-US" sz="500" dirty="0"/>
              <a:t>–easy in wired LANs: measure signal strengths, compare transmitted, received signals</a:t>
            </a:r>
          </a:p>
          <a:p>
            <a:r>
              <a:rPr lang="en-US" sz="500" dirty="0"/>
              <a:t>–difficult in wireless LANs: received signal strength overwhelmed by local transmission strength</a:t>
            </a:r>
            <a:endParaRPr lang="en-SG" sz="5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82966-8285-4BFB-ACF3-2849008DA290}"/>
              </a:ext>
            </a:extLst>
          </p:cNvPr>
          <p:cNvSpPr/>
          <p:nvPr/>
        </p:nvSpPr>
        <p:spPr>
          <a:xfrm>
            <a:off x="6826610" y="2767550"/>
            <a:ext cx="163019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" dirty="0"/>
              <a:t>IEEE 802.11: multiple access</a:t>
            </a:r>
          </a:p>
          <a:p>
            <a:r>
              <a:rPr lang="en-US" sz="500" dirty="0"/>
              <a:t>•802.11: no collision detection!</a:t>
            </a:r>
          </a:p>
          <a:p>
            <a:r>
              <a:rPr lang="en-US" sz="500" dirty="0"/>
              <a:t>–difficult to receive (sense collisions) when transmitting due to weak received signals (fading)</a:t>
            </a:r>
          </a:p>
          <a:p>
            <a:r>
              <a:rPr lang="en-US" sz="500" dirty="0"/>
              <a:t>–can’t sense all collisions in any case: hidden terminal, fading</a:t>
            </a:r>
          </a:p>
          <a:p>
            <a:r>
              <a:rPr lang="en-US" sz="500" dirty="0"/>
              <a:t>–goal: avoid collisions: CSMA/C(</a:t>
            </a:r>
            <a:r>
              <a:rPr lang="en-US" sz="500" dirty="0" err="1"/>
              <a:t>ollision</a:t>
            </a:r>
            <a:r>
              <a:rPr lang="en-US" sz="500" dirty="0"/>
              <a:t>)A(voidance)</a:t>
            </a:r>
          </a:p>
          <a:p>
            <a:r>
              <a:rPr lang="en-SG" sz="500" dirty="0"/>
              <a:t>802.11 sender</a:t>
            </a:r>
          </a:p>
          <a:p>
            <a:r>
              <a:rPr lang="en-SG" sz="500" dirty="0"/>
              <a:t>1 if sense channel idle for DIFS (DCF Inter-frame space) then</a:t>
            </a:r>
          </a:p>
          <a:p>
            <a:r>
              <a:rPr lang="en-SG" sz="500" dirty="0"/>
              <a:t>transmit entire frame (no Collision Detection)</a:t>
            </a:r>
          </a:p>
          <a:p>
            <a:r>
              <a:rPr lang="en-SG" sz="500" dirty="0"/>
              <a:t>2 if sense channel busy then</a:t>
            </a:r>
          </a:p>
          <a:p>
            <a:r>
              <a:rPr lang="en-SG" sz="500" dirty="0"/>
              <a:t>start random </a:t>
            </a:r>
            <a:r>
              <a:rPr lang="en-SG" sz="500" dirty="0" err="1"/>
              <a:t>backoff</a:t>
            </a:r>
            <a:r>
              <a:rPr lang="en-SG" sz="500" dirty="0"/>
              <a:t> time</a:t>
            </a:r>
          </a:p>
          <a:p>
            <a:r>
              <a:rPr lang="en-SG" sz="500" dirty="0"/>
              <a:t>timer counts down while channel idle</a:t>
            </a:r>
          </a:p>
          <a:p>
            <a:r>
              <a:rPr lang="en-SG" sz="500" dirty="0"/>
              <a:t>transmit when timer expires</a:t>
            </a:r>
          </a:p>
          <a:p>
            <a:r>
              <a:rPr lang="en-SG" sz="500" dirty="0"/>
              <a:t>if no ACK, increase random </a:t>
            </a:r>
            <a:r>
              <a:rPr lang="en-SG" sz="500" dirty="0" err="1"/>
              <a:t>backoff</a:t>
            </a:r>
            <a:r>
              <a:rPr lang="en-SG" sz="500" dirty="0"/>
              <a:t> interval (exponential increase here), repeat 2</a:t>
            </a:r>
          </a:p>
          <a:p>
            <a:r>
              <a:rPr lang="en-SG" sz="500" dirty="0"/>
              <a:t>802.11 receiver</a:t>
            </a:r>
          </a:p>
          <a:p>
            <a:r>
              <a:rPr lang="en-SG" sz="500" dirty="0"/>
              <a:t>- if frame received OK</a:t>
            </a:r>
          </a:p>
          <a:p>
            <a:r>
              <a:rPr lang="en-SG" sz="500" dirty="0"/>
              <a:t>return ACK after SIFS (Short inter-frame space)</a:t>
            </a:r>
          </a:p>
          <a:p>
            <a:r>
              <a:rPr lang="en-US" sz="500" dirty="0"/>
              <a:t>idea: allow sender to “reserve” channel rather than random access of data frames: avoid collisions of long data frames</a:t>
            </a:r>
          </a:p>
          <a:p>
            <a:r>
              <a:rPr lang="en-US" sz="500" dirty="0"/>
              <a:t>•sender first transmits small request-to-send (RTS) packets to BS using CSMA</a:t>
            </a:r>
          </a:p>
          <a:p>
            <a:r>
              <a:rPr lang="en-US" sz="500" dirty="0"/>
              <a:t>–RTSs may still collide with each other (but they’re short)</a:t>
            </a:r>
          </a:p>
          <a:p>
            <a:r>
              <a:rPr lang="en-US" sz="500" dirty="0"/>
              <a:t>•BS broadcasts clear-to-send CTS in response to RTS</a:t>
            </a:r>
          </a:p>
          <a:p>
            <a:r>
              <a:rPr lang="en-US" sz="500" dirty="0"/>
              <a:t>•CTS heard by all nodes</a:t>
            </a:r>
          </a:p>
          <a:p>
            <a:r>
              <a:rPr lang="en-US" sz="500" dirty="0"/>
              <a:t>–sender transmits data frame</a:t>
            </a:r>
          </a:p>
          <a:p>
            <a:r>
              <a:rPr lang="en-US" sz="500" dirty="0"/>
              <a:t>–other stations defer transmissions</a:t>
            </a:r>
          </a:p>
          <a:p>
            <a:r>
              <a:rPr lang="en-US" sz="500" dirty="0"/>
              <a:t>avoid data frame collisions completely</a:t>
            </a:r>
          </a:p>
          <a:p>
            <a:r>
              <a:rPr lang="en-US" sz="500" dirty="0"/>
              <a:t>using small reservation packets!</a:t>
            </a:r>
            <a:endParaRPr lang="en-SG" sz="5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CCA069C-3A4E-4789-9D83-E15618BBD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044319" y="3042470"/>
            <a:ext cx="2245595" cy="142063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EDEAA95-2CAF-4B0D-A4B7-32CFB31E0C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4969" y="3997097"/>
            <a:ext cx="1839962" cy="140024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418F05-AFFE-47DB-BC35-84186E4DED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8457850" y="5319077"/>
            <a:ext cx="2509508" cy="3800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17ED05-DA39-4A9F-8FB3-470831BCB5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8565283" y="5724430"/>
            <a:ext cx="1402252" cy="3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1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3178</Words>
  <Application>Microsoft Office PowerPoint</Application>
  <PresentationFormat>A4 Paper (210x297 mm)</PresentationFormat>
  <Paragraphs>323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Poh Shi Hui</dc:creator>
  <cp:lastModifiedBy>Student - Poh Shi Hui</cp:lastModifiedBy>
  <cp:revision>17</cp:revision>
  <cp:lastPrinted>2020-12-17T00:16:59Z</cp:lastPrinted>
  <dcterms:created xsi:type="dcterms:W3CDTF">2020-12-16T17:53:48Z</dcterms:created>
  <dcterms:modified xsi:type="dcterms:W3CDTF">2020-12-17T08:01:35Z</dcterms:modified>
</cp:coreProperties>
</file>