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7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38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4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9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9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0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2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9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7E7A-DA0F-4FE5-81CE-206B6DBF5FF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05E0-C22A-4372-8BC0-34CB2B04C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5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About Coq……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张恒若</a:t>
            </a:r>
          </a:p>
        </p:txBody>
      </p:sp>
    </p:spTree>
    <p:extLst>
      <p:ext uri="{BB962C8B-B14F-4D97-AF65-F5344CB8AC3E}">
        <p14:creationId xmlns:p14="http://schemas.microsoft.com/office/powerpoint/2010/main" val="312721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161084"/>
          </a:xfrm>
        </p:spPr>
        <p:txBody>
          <a:bodyPr>
            <a:normAutofit/>
          </a:bodyPr>
          <a:lstStyle/>
          <a:p>
            <a:r>
              <a:rPr lang="zh-CN" altLang="en-US" dirty="0"/>
              <a:t>位于</a:t>
            </a:r>
            <a:r>
              <a:rPr lang="en-US" altLang="zh-CN" dirty="0"/>
              <a:t>kernel/environ.ml</a:t>
            </a:r>
            <a:r>
              <a:rPr lang="zh-CN" altLang="en-US" dirty="0"/>
              <a:t>，原始定义在</a:t>
            </a:r>
            <a:r>
              <a:rPr lang="en-US" altLang="zh-CN" dirty="0"/>
              <a:t>kernel/pre_env.ml</a:t>
            </a:r>
          </a:p>
          <a:p>
            <a:endParaRPr lang="en-US" altLang="zh-CN" dirty="0"/>
          </a:p>
          <a:p>
            <a:r>
              <a:rPr lang="zh-CN" altLang="en-US" dirty="0"/>
              <a:t>内容：</a:t>
            </a:r>
            <a:endParaRPr lang="en-US" altLang="zh-CN" dirty="0"/>
          </a:p>
          <a:p>
            <a:pPr lvl="1"/>
            <a:r>
              <a:rPr lang="zh-CN" altLang="en-US" dirty="0"/>
              <a:t>全局定义的符号，公理（</a:t>
            </a:r>
            <a:r>
              <a:rPr lang="en-US" altLang="zh-CN" dirty="0"/>
              <a:t>kernel/constr.ml</a:t>
            </a:r>
            <a:r>
              <a:rPr lang="zh-CN" altLang="en-US" dirty="0"/>
              <a:t>中的</a:t>
            </a:r>
            <a:r>
              <a:rPr lang="en-US" altLang="zh-CN" dirty="0"/>
              <a:t>term</a:t>
            </a:r>
            <a:r>
              <a:rPr lang="zh-CN" altLang="en-US" dirty="0"/>
              <a:t>类型）</a:t>
            </a:r>
            <a:endParaRPr lang="en-US" altLang="zh-CN" dirty="0"/>
          </a:p>
          <a:p>
            <a:pPr lvl="1"/>
            <a:r>
              <a:rPr lang="zh-CN" altLang="en-US" dirty="0"/>
              <a:t>归纳类型（</a:t>
            </a:r>
            <a:r>
              <a:rPr lang="en-US" altLang="zh-CN" dirty="0"/>
              <a:t>kernel/inductive.ml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非直谓标志</a:t>
            </a:r>
            <a:endParaRPr lang="en-US" altLang="zh-CN" dirty="0"/>
          </a:p>
          <a:p>
            <a:pPr lvl="1"/>
            <a:r>
              <a:rPr lang="zh-CN" altLang="en-US" dirty="0"/>
              <a:t>当前证明环境的前提条件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1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构造证明项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engine/proofview.ml</a:t>
            </a:r>
            <a:r>
              <a:rPr lang="zh-CN" altLang="en-US" dirty="0"/>
              <a:t>文件中的</a:t>
            </a:r>
            <a:r>
              <a:rPr lang="en-US" altLang="zh-CN" dirty="0" err="1"/>
              <a:t>proofview</a:t>
            </a:r>
            <a:r>
              <a:rPr lang="zh-CN" altLang="en-US" dirty="0"/>
              <a:t>类型储存证明的上下文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tactic</a:t>
            </a:r>
            <a:r>
              <a:rPr lang="zh-CN" altLang="en-US" dirty="0"/>
              <a:t>目录下有很多和</a:t>
            </a:r>
            <a:r>
              <a:rPr lang="en-US" altLang="zh-CN" dirty="0"/>
              <a:t>tactic</a:t>
            </a:r>
            <a:r>
              <a:rPr lang="zh-CN" altLang="en-US" dirty="0"/>
              <a:t>有关的操作（主要在</a:t>
            </a:r>
            <a:r>
              <a:rPr lang="en-US" altLang="zh-CN" dirty="0"/>
              <a:t>tacmach.ml</a:t>
            </a:r>
            <a:r>
              <a:rPr lang="zh-CN" altLang="en-US" dirty="0"/>
              <a:t>文件中）</a:t>
            </a:r>
          </a:p>
        </p:txBody>
      </p:sp>
    </p:spTree>
    <p:extLst>
      <p:ext uri="{BB962C8B-B14F-4D97-AF65-F5344CB8AC3E}">
        <p14:creationId xmlns:p14="http://schemas.microsoft.com/office/powerpoint/2010/main" val="119710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Coq</a:t>
            </a:r>
            <a:r>
              <a:rPr lang="zh-CN" altLang="en-US" dirty="0"/>
              <a:t>未来的展望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丰富开发文档（</a:t>
            </a:r>
            <a:r>
              <a:rPr lang="en-US" altLang="zh-CN" dirty="0"/>
              <a:t>dev/doc/</a:t>
            </a:r>
            <a:r>
              <a:rPr lang="zh-CN" altLang="en-US" dirty="0"/>
              <a:t>下很多</a:t>
            </a:r>
            <a:r>
              <a:rPr lang="en-US" altLang="zh-CN" dirty="0"/>
              <a:t>TODO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丰富</a:t>
            </a:r>
            <a:r>
              <a:rPr lang="en-US" altLang="zh-CN" dirty="0"/>
              <a:t>API</a:t>
            </a:r>
            <a:r>
              <a:rPr lang="zh-CN" altLang="en-US" dirty="0"/>
              <a:t>，更加模块化，接口化（向</a:t>
            </a:r>
            <a:r>
              <a:rPr lang="en-US" altLang="zh-CN" dirty="0"/>
              <a:t>lean</a:t>
            </a:r>
            <a:r>
              <a:rPr lang="zh-CN" altLang="en-US" dirty="0"/>
              <a:t>学习）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让</a:t>
            </a:r>
            <a:r>
              <a:rPr lang="en-US" altLang="zh-CN" dirty="0"/>
              <a:t>tactic</a:t>
            </a:r>
            <a:r>
              <a:rPr lang="zh-CN" altLang="en-US" dirty="0"/>
              <a:t>更像函数；</a:t>
            </a:r>
            <a:r>
              <a:rPr lang="en-US" altLang="zh-CN" dirty="0"/>
              <a:t>monad</a:t>
            </a:r>
            <a:r>
              <a:rPr lang="zh-CN" altLang="en-US" dirty="0"/>
              <a:t>化方便组合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53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CertiKos</a:t>
            </a:r>
            <a:r>
              <a:rPr lang="en-US" altLang="zh-CN" dirty="0"/>
              <a:t> vs </a:t>
            </a:r>
            <a:r>
              <a:rPr lang="en-US" altLang="zh-CN" dirty="0" err="1"/>
              <a:t>certiucos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CertiKOS</a:t>
            </a:r>
            <a:endParaRPr lang="en-US" altLang="zh-CN" dirty="0"/>
          </a:p>
          <a:p>
            <a:pPr lvl="1"/>
            <a:r>
              <a:rPr lang="zh-CN" altLang="en-US" dirty="0"/>
              <a:t>理论基础：并发分离逻辑</a:t>
            </a:r>
            <a:endParaRPr lang="en-US" altLang="zh-CN" dirty="0"/>
          </a:p>
          <a:p>
            <a:pPr lvl="1"/>
            <a:r>
              <a:rPr lang="en-US" altLang="zh-CN" dirty="0"/>
              <a:t>Yale FLINT</a:t>
            </a:r>
            <a:r>
              <a:rPr lang="zh-CN" altLang="en-US" dirty="0"/>
              <a:t>实验室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CertiUcosII</a:t>
            </a:r>
            <a:endParaRPr lang="en-US" altLang="zh-CN" dirty="0"/>
          </a:p>
          <a:p>
            <a:pPr lvl="1"/>
            <a:r>
              <a:rPr lang="zh-CN" altLang="en-US" dirty="0"/>
              <a:t>理论基础：</a:t>
            </a:r>
            <a:r>
              <a:rPr lang="en-US" altLang="zh-CN" dirty="0"/>
              <a:t>Rely-Guarantee Sep</a:t>
            </a:r>
          </a:p>
          <a:p>
            <a:pPr lvl="1"/>
            <a:r>
              <a:rPr lang="zh-CN" altLang="en-US" dirty="0"/>
              <a:t>软件安全实验室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61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（安利环节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冯新宇老师主页：</a:t>
            </a:r>
            <a:r>
              <a:rPr lang="en-US" altLang="zh-CN" dirty="0"/>
              <a:t>http://staff.ustc.edu.cn/~xyfeng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30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Coq</a:t>
            </a:r>
            <a:r>
              <a:rPr lang="zh-CN" altLang="en-US" dirty="0"/>
              <a:t>源码分析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Coq</a:t>
            </a:r>
            <a:r>
              <a:rPr lang="zh-CN" altLang="en-US" dirty="0"/>
              <a:t>的应用</a:t>
            </a:r>
            <a:r>
              <a:rPr lang="en-US" altLang="zh-CN" dirty="0"/>
              <a:t>——</a:t>
            </a:r>
            <a:r>
              <a:rPr lang="en-US" altLang="zh-CN" dirty="0" err="1"/>
              <a:t>CertiKOS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Coq</a:t>
            </a:r>
            <a:r>
              <a:rPr lang="zh-CN" altLang="en-US" dirty="0"/>
              <a:t>的应用</a:t>
            </a:r>
            <a:r>
              <a:rPr lang="en-US" altLang="zh-CN" dirty="0"/>
              <a:t>——</a:t>
            </a:r>
            <a:r>
              <a:rPr lang="en-US" altLang="zh-CN" dirty="0" err="1"/>
              <a:t>CertiUcosII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（安利某实验室</a:t>
            </a:r>
          </a:p>
        </p:txBody>
      </p:sp>
    </p:spTree>
    <p:extLst>
      <p:ext uri="{BB962C8B-B14F-4D97-AF65-F5344CB8AC3E}">
        <p14:creationId xmlns:p14="http://schemas.microsoft.com/office/powerpoint/2010/main" val="78652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Coq</a:t>
            </a:r>
            <a:r>
              <a:rPr lang="zh-CN" altLang="en-US" dirty="0">
                <a:solidFill>
                  <a:srgbClr val="FF0000"/>
                </a:solidFill>
              </a:rPr>
              <a:t>源码分析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Coq</a:t>
            </a:r>
            <a:r>
              <a:rPr lang="zh-CN" altLang="en-US" dirty="0"/>
              <a:t>的应用</a:t>
            </a:r>
            <a:r>
              <a:rPr lang="en-US" altLang="zh-CN" dirty="0"/>
              <a:t>——</a:t>
            </a:r>
            <a:r>
              <a:rPr lang="en-US" altLang="zh-CN" dirty="0" err="1"/>
              <a:t>CertiKOS</a:t>
            </a:r>
            <a:r>
              <a:rPr lang="zh-CN" altLang="en-US" dirty="0"/>
              <a:t>与</a:t>
            </a:r>
            <a:r>
              <a:rPr lang="en-US" altLang="zh-CN" dirty="0" err="1"/>
              <a:t>CertiUcosII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（安利某实验室</a:t>
            </a:r>
          </a:p>
        </p:txBody>
      </p:sp>
    </p:spTree>
    <p:extLst>
      <p:ext uri="{BB962C8B-B14F-4D97-AF65-F5344CB8AC3E}">
        <p14:creationId xmlns:p14="http://schemas.microsoft.com/office/powerpoint/2010/main" val="82958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Coq</a:t>
            </a:r>
            <a:r>
              <a:rPr lang="zh-CN" altLang="en-US" dirty="0"/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5" y="2057401"/>
            <a:ext cx="6655207" cy="39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repl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362857" y="3374571"/>
            <a:ext cx="92668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解析输入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89885" y="2057401"/>
            <a:ext cx="195297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命题（</a:t>
            </a:r>
            <a:r>
              <a:rPr lang="en-US" altLang="zh-CN" dirty="0"/>
              <a:t>Prop</a:t>
            </a:r>
            <a:r>
              <a:rPr lang="zh-CN" altLang="en-US" dirty="0"/>
              <a:t>类型）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989885" y="3367719"/>
            <a:ext cx="195297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Vernacular</a:t>
            </a:r>
            <a:r>
              <a:rPr lang="zh-CN" altLang="en-US" dirty="0"/>
              <a:t>命令</a:t>
            </a:r>
            <a:endParaRPr lang="en-US" altLang="zh-CN" dirty="0"/>
          </a:p>
        </p:txBody>
      </p:sp>
      <p:sp>
        <p:nvSpPr>
          <p:cNvPr id="8" name="矩形: 圆角 7"/>
          <p:cNvSpPr/>
          <p:nvPr/>
        </p:nvSpPr>
        <p:spPr>
          <a:xfrm>
            <a:off x="1989885" y="4678037"/>
            <a:ext cx="195297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Ltac</a:t>
            </a:r>
            <a:r>
              <a:rPr lang="zh-CN" altLang="en-US" dirty="0"/>
              <a:t> </a:t>
            </a:r>
            <a:r>
              <a:rPr lang="en-US" altLang="zh-CN" dirty="0"/>
              <a:t>&amp;&amp; </a:t>
            </a:r>
            <a:r>
              <a:rPr lang="zh-CN" altLang="en-US" dirty="0"/>
              <a:t>非命题表达式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4702909" y="2057401"/>
            <a:ext cx="1217246" cy="812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解析证明策略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6626274" y="2057401"/>
            <a:ext cx="1217246" cy="812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构造出证明项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702909" y="3367719"/>
            <a:ext cx="1217246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执行命令</a:t>
            </a:r>
            <a:endParaRPr lang="en-US" altLang="zh-CN" dirty="0"/>
          </a:p>
        </p:txBody>
      </p:sp>
      <p:sp>
        <p:nvSpPr>
          <p:cNvPr id="13" name="矩形: 圆角 12"/>
          <p:cNvSpPr/>
          <p:nvPr/>
        </p:nvSpPr>
        <p:spPr>
          <a:xfrm>
            <a:off x="4702909" y="4678037"/>
            <a:ext cx="1217246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存储在环境中</a:t>
            </a:r>
            <a:endParaRPr lang="en-US" altLang="zh-CN" dirty="0"/>
          </a:p>
        </p:txBody>
      </p:sp>
      <p:cxnSp>
        <p:nvCxnSpPr>
          <p:cNvPr id="15" name="连接符: 曲线 14"/>
          <p:cNvCxnSpPr>
            <a:stCxn id="4" idx="3"/>
            <a:endCxn id="6" idx="1"/>
          </p:cNvCxnSpPr>
          <p:nvPr/>
        </p:nvCxnSpPr>
        <p:spPr>
          <a:xfrm flipV="1">
            <a:off x="1289538" y="2463801"/>
            <a:ext cx="700347" cy="13171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/>
          <p:cNvCxnSpPr>
            <a:stCxn id="4" idx="3"/>
            <a:endCxn id="7" idx="1"/>
          </p:cNvCxnSpPr>
          <p:nvPr/>
        </p:nvCxnSpPr>
        <p:spPr>
          <a:xfrm flipV="1">
            <a:off x="1289538" y="3774119"/>
            <a:ext cx="700347" cy="68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/>
          <p:cNvCxnSpPr>
            <a:stCxn id="4" idx="3"/>
            <a:endCxn id="8" idx="1"/>
          </p:cNvCxnSpPr>
          <p:nvPr/>
        </p:nvCxnSpPr>
        <p:spPr>
          <a:xfrm>
            <a:off x="1289538" y="3780971"/>
            <a:ext cx="700347" cy="13034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  <a:endCxn id="10" idx="1"/>
          </p:cNvCxnSpPr>
          <p:nvPr/>
        </p:nvCxnSpPr>
        <p:spPr>
          <a:xfrm>
            <a:off x="3942863" y="2463801"/>
            <a:ext cx="76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  <a:endCxn id="11" idx="1"/>
          </p:cNvCxnSpPr>
          <p:nvPr/>
        </p:nvCxnSpPr>
        <p:spPr>
          <a:xfrm>
            <a:off x="5920155" y="2463801"/>
            <a:ext cx="706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11" idx="3"/>
            <a:endCxn id="4" idx="2"/>
          </p:cNvCxnSpPr>
          <p:nvPr/>
        </p:nvCxnSpPr>
        <p:spPr>
          <a:xfrm flipH="1">
            <a:off x="826198" y="2463801"/>
            <a:ext cx="7017322" cy="1723570"/>
          </a:xfrm>
          <a:prstGeom prst="bentConnector4">
            <a:avLst>
              <a:gd name="adj1" fmla="val -3258"/>
              <a:gd name="adj2" fmla="val 198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12" idx="1"/>
          </p:cNvCxnSpPr>
          <p:nvPr/>
        </p:nvCxnSpPr>
        <p:spPr>
          <a:xfrm>
            <a:off x="3942863" y="3774119"/>
            <a:ext cx="76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  <a:endCxn id="13" idx="1"/>
          </p:cNvCxnSpPr>
          <p:nvPr/>
        </p:nvCxnSpPr>
        <p:spPr>
          <a:xfrm>
            <a:off x="3942863" y="5084437"/>
            <a:ext cx="76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2" idx="3"/>
            <a:endCxn id="4" idx="2"/>
          </p:cNvCxnSpPr>
          <p:nvPr/>
        </p:nvCxnSpPr>
        <p:spPr>
          <a:xfrm flipH="1">
            <a:off x="826198" y="3774119"/>
            <a:ext cx="5093957" cy="413252"/>
          </a:xfrm>
          <a:prstGeom prst="bentConnector4">
            <a:avLst>
              <a:gd name="adj1" fmla="val -30724"/>
              <a:gd name="adj2" fmla="val 49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13" idx="3"/>
            <a:endCxn id="4" idx="2"/>
          </p:cNvCxnSpPr>
          <p:nvPr/>
        </p:nvCxnSpPr>
        <p:spPr>
          <a:xfrm flipH="1" flipV="1">
            <a:off x="826198" y="4187371"/>
            <a:ext cx="5093957" cy="897066"/>
          </a:xfrm>
          <a:prstGeom prst="bentConnector4">
            <a:avLst>
              <a:gd name="adj1" fmla="val -18296"/>
              <a:gd name="adj2" fmla="val -7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8000" y="6276622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toplevel</a:t>
            </a:r>
            <a:r>
              <a:rPr lang="zh-CN" altLang="en-US" dirty="0"/>
              <a:t>目录下的</a:t>
            </a:r>
            <a:r>
              <a:rPr lang="en-US" altLang="zh-CN" dirty="0"/>
              <a:t>coqloop.ml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8909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362857" y="3374571"/>
            <a:ext cx="1669143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3149600" y="3374571"/>
            <a:ext cx="1399822" cy="812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Parsing</a:t>
            </a:r>
          </a:p>
          <a:p>
            <a:pPr algn="ctr"/>
            <a:r>
              <a:rPr lang="zh-CN" altLang="en-US" dirty="0"/>
              <a:t>模块</a:t>
            </a: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2032000" y="3780971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/>
        </p:nvSpPr>
        <p:spPr>
          <a:xfrm>
            <a:off x="6084711" y="2064253"/>
            <a:ext cx="195297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Gallina</a:t>
            </a:r>
            <a:endParaRPr lang="en-US" altLang="zh-CN" dirty="0"/>
          </a:p>
          <a:p>
            <a:pPr algn="ctr"/>
            <a:r>
              <a:rPr lang="zh-CN" altLang="en-US" dirty="0"/>
              <a:t>表达式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6084711" y="3374571"/>
            <a:ext cx="195297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Vernacular</a:t>
            </a:r>
          </a:p>
          <a:p>
            <a:pPr algn="ctr"/>
            <a:r>
              <a:rPr lang="zh-CN" altLang="en-US" dirty="0"/>
              <a:t>表达式</a:t>
            </a:r>
            <a:endParaRPr lang="en-US" altLang="zh-CN" dirty="0"/>
          </a:p>
        </p:txBody>
      </p:sp>
      <p:sp>
        <p:nvSpPr>
          <p:cNvPr id="11" name="矩形: 圆角 10"/>
          <p:cNvSpPr/>
          <p:nvPr/>
        </p:nvSpPr>
        <p:spPr>
          <a:xfrm>
            <a:off x="6084711" y="4684889"/>
            <a:ext cx="195297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Ltac</a:t>
            </a:r>
            <a:endParaRPr lang="en-US" altLang="zh-CN" dirty="0"/>
          </a:p>
          <a:p>
            <a:pPr algn="ctr"/>
            <a:r>
              <a:rPr lang="zh-CN" altLang="en-US" dirty="0"/>
              <a:t>表达式</a:t>
            </a:r>
          </a:p>
        </p:txBody>
      </p:sp>
      <p:cxnSp>
        <p:nvCxnSpPr>
          <p:cNvPr id="15" name="连接符: 曲线 14"/>
          <p:cNvCxnSpPr>
            <a:stCxn id="6" idx="3"/>
            <a:endCxn id="9" idx="1"/>
          </p:cNvCxnSpPr>
          <p:nvPr/>
        </p:nvCxnSpPr>
        <p:spPr>
          <a:xfrm flipV="1">
            <a:off x="4549422" y="2470653"/>
            <a:ext cx="1535289" cy="13103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/>
          <p:cNvCxnSpPr>
            <a:stCxn id="6" idx="3"/>
            <a:endCxn id="10" idx="1"/>
          </p:cNvCxnSpPr>
          <p:nvPr/>
        </p:nvCxnSpPr>
        <p:spPr>
          <a:xfrm>
            <a:off x="4549422" y="3780971"/>
            <a:ext cx="15352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/>
          <p:cNvCxnSpPr>
            <a:stCxn id="6" idx="3"/>
            <a:endCxn id="11" idx="1"/>
          </p:cNvCxnSpPr>
          <p:nvPr/>
        </p:nvCxnSpPr>
        <p:spPr>
          <a:xfrm>
            <a:off x="4549422" y="3780971"/>
            <a:ext cx="1535289" cy="13103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对话气泡: 矩形 19"/>
          <p:cNvSpPr/>
          <p:nvPr/>
        </p:nvSpPr>
        <p:spPr>
          <a:xfrm>
            <a:off x="1952978" y="1546578"/>
            <a:ext cx="1828800" cy="1169408"/>
          </a:xfrm>
          <a:prstGeom prst="wedgeRectCallout">
            <a:avLst>
              <a:gd name="adj1" fmla="val 39661"/>
              <a:gd name="adj2" fmla="val 9184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parsing</a:t>
            </a:r>
            <a:r>
              <a:rPr lang="zh-CN" altLang="en-US" dirty="0"/>
              <a:t>目录</a:t>
            </a:r>
            <a:endParaRPr lang="en-US" altLang="zh-CN" dirty="0"/>
          </a:p>
          <a:p>
            <a:pPr algn="ctr"/>
            <a:r>
              <a:rPr lang="zh-CN" altLang="en-US" dirty="0"/>
              <a:t>主要是</a:t>
            </a:r>
            <a:r>
              <a:rPr lang="en-US" altLang="zh-CN" dirty="0"/>
              <a:t>pcoq.ml</a:t>
            </a:r>
          </a:p>
        </p:txBody>
      </p:sp>
    </p:spTree>
    <p:extLst>
      <p:ext uri="{BB962C8B-B14F-4D97-AF65-F5344CB8AC3E}">
        <p14:creationId xmlns:p14="http://schemas.microsoft.com/office/powerpoint/2010/main" val="18540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- </a:t>
            </a:r>
            <a:r>
              <a:rPr lang="en-US" altLang="zh-CN" dirty="0" err="1"/>
              <a:t>Gallina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362857" y="3374571"/>
            <a:ext cx="1669143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Gallina</a:t>
            </a:r>
            <a:endParaRPr lang="zh-CN" altLang="en-US" dirty="0"/>
          </a:p>
        </p:txBody>
      </p:sp>
      <p:sp>
        <p:nvSpPr>
          <p:cNvPr id="5" name="对话气泡: 矩形 4"/>
          <p:cNvSpPr/>
          <p:nvPr/>
        </p:nvSpPr>
        <p:spPr>
          <a:xfrm>
            <a:off x="248355" y="1806222"/>
            <a:ext cx="2212623" cy="1049867"/>
          </a:xfrm>
          <a:prstGeom prst="wedgeRectCallout">
            <a:avLst>
              <a:gd name="adj1" fmla="val 2039"/>
              <a:gd name="adj2" fmla="val 915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intf</a:t>
            </a:r>
            <a:r>
              <a:rPr lang="en-US" altLang="zh-CN" dirty="0"/>
              <a:t>/</a:t>
            </a:r>
            <a:r>
              <a:rPr lang="en-US" altLang="zh-CN" dirty="0" err="1"/>
              <a:t>constrexpr.mli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type </a:t>
            </a:r>
            <a:r>
              <a:rPr lang="en-US" altLang="zh-CN" dirty="0" err="1"/>
              <a:t>constr_expr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2857" y="5746044"/>
            <a:ext cx="6476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intf</a:t>
            </a:r>
            <a:r>
              <a:rPr lang="zh-CN" altLang="en-US" dirty="0"/>
              <a:t>：</a:t>
            </a:r>
            <a:r>
              <a:rPr lang="en-US" altLang="zh-CN" dirty="0"/>
              <a:t>interface</a:t>
            </a:r>
            <a:r>
              <a:rPr lang="zh-CN" altLang="en-US" dirty="0"/>
              <a:t>，对外的</a:t>
            </a:r>
            <a:r>
              <a:rPr lang="en-US" altLang="zh-CN" dirty="0"/>
              <a:t>Coq</a:t>
            </a:r>
            <a:r>
              <a:rPr lang="zh-CN" altLang="en-US" dirty="0"/>
              <a:t>接口，目前还非常不成熟</a:t>
            </a:r>
            <a:r>
              <a:rPr lang="en-US" altLang="zh-CN" dirty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interp</a:t>
            </a:r>
            <a:r>
              <a:rPr lang="zh-CN" altLang="en-US" dirty="0"/>
              <a:t>：</a:t>
            </a:r>
            <a:r>
              <a:rPr lang="en-US" altLang="zh-CN" dirty="0"/>
              <a:t> interpretation</a:t>
            </a:r>
            <a:r>
              <a:rPr lang="zh-CN" altLang="en-US" dirty="0"/>
              <a:t>，翻译有关的函数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pretyping</a:t>
            </a:r>
            <a:r>
              <a:rPr lang="zh-CN" altLang="en-US" dirty="0"/>
              <a:t>：类型推断</a:t>
            </a:r>
          </a:p>
        </p:txBody>
      </p:sp>
      <p:sp>
        <p:nvSpPr>
          <p:cNvPr id="7" name="矩形 6"/>
          <p:cNvSpPr/>
          <p:nvPr/>
        </p:nvSpPr>
        <p:spPr>
          <a:xfrm>
            <a:off x="3138311" y="3374572"/>
            <a:ext cx="1399822" cy="812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翻译模块</a:t>
            </a:r>
          </a:p>
        </p:txBody>
      </p:sp>
      <p:sp>
        <p:nvSpPr>
          <p:cNvPr id="8" name="对话气泡: 矩形 7"/>
          <p:cNvSpPr/>
          <p:nvPr/>
        </p:nvSpPr>
        <p:spPr>
          <a:xfrm>
            <a:off x="2799643" y="1806222"/>
            <a:ext cx="2573867" cy="1049866"/>
          </a:xfrm>
          <a:prstGeom prst="wedgeRectCallout">
            <a:avLst>
              <a:gd name="adj1" fmla="val 976"/>
              <a:gd name="adj2" fmla="val 947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interp/constrintern.ml</a:t>
            </a:r>
          </a:p>
          <a:p>
            <a:r>
              <a:rPr lang="zh-CN" altLang="en-US" dirty="0"/>
              <a:t>展开</a:t>
            </a:r>
            <a:r>
              <a:rPr lang="en-US" altLang="zh-CN" dirty="0"/>
              <a:t>notation</a:t>
            </a:r>
            <a:r>
              <a:rPr lang="zh-CN" altLang="en-US" dirty="0"/>
              <a:t>，查找全局符号</a:t>
            </a:r>
          </a:p>
        </p:txBody>
      </p: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2032000" y="3780971"/>
            <a:ext cx="1106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/>
        </p:nvSpPr>
        <p:spPr>
          <a:xfrm>
            <a:off x="5644444" y="3374571"/>
            <a:ext cx="1669143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term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38133" y="3780970"/>
            <a:ext cx="1106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矩形 13"/>
          <p:cNvSpPr/>
          <p:nvPr/>
        </p:nvSpPr>
        <p:spPr>
          <a:xfrm>
            <a:off x="5922997" y="1806222"/>
            <a:ext cx="2122311" cy="1049867"/>
          </a:xfrm>
          <a:prstGeom prst="wedgeRectCallout">
            <a:avLst>
              <a:gd name="adj1" fmla="val 2039"/>
              <a:gd name="adj2" fmla="val 915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intf</a:t>
            </a:r>
            <a:r>
              <a:rPr lang="en-US" altLang="zh-CN" dirty="0"/>
              <a:t>/</a:t>
            </a:r>
            <a:r>
              <a:rPr lang="en-US" altLang="zh-CN" dirty="0" err="1"/>
              <a:t>glob_term.mli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type </a:t>
            </a:r>
            <a:r>
              <a:rPr lang="en-US" altLang="zh-CN" dirty="0" err="1"/>
              <a:t>glob_constr</a:t>
            </a:r>
            <a:endParaRPr lang="en-US" altLang="zh-CN" dirty="0"/>
          </a:p>
          <a:p>
            <a:r>
              <a:rPr lang="zh-CN" altLang="en-US" dirty="0"/>
              <a:t>无类型表达式</a:t>
            </a:r>
          </a:p>
        </p:txBody>
      </p:sp>
      <p:sp>
        <p:nvSpPr>
          <p:cNvPr id="12" name="矩形 11"/>
          <p:cNvSpPr/>
          <p:nvPr/>
        </p:nvSpPr>
        <p:spPr>
          <a:xfrm>
            <a:off x="3138311" y="4705854"/>
            <a:ext cx="1399822" cy="812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类型推断</a:t>
            </a:r>
            <a:endParaRPr lang="en-US" altLang="zh-CN" dirty="0"/>
          </a:p>
          <a:p>
            <a:pPr algn="ctr"/>
            <a:r>
              <a:rPr lang="zh-CN" altLang="en-US" dirty="0"/>
              <a:t>模块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5644444" y="4705854"/>
            <a:ext cx="1669143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538132" y="5112253"/>
            <a:ext cx="1106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11" idx="3"/>
            <a:endCxn id="12" idx="1"/>
          </p:cNvCxnSpPr>
          <p:nvPr/>
        </p:nvCxnSpPr>
        <p:spPr>
          <a:xfrm flipH="1">
            <a:off x="3138311" y="3780971"/>
            <a:ext cx="4175276" cy="1331283"/>
          </a:xfrm>
          <a:prstGeom prst="bentConnector5">
            <a:avLst>
              <a:gd name="adj1" fmla="val -5475"/>
              <a:gd name="adj2" fmla="val 50000"/>
              <a:gd name="adj3" fmla="val 105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对话气泡: 矩形 18"/>
          <p:cNvSpPr/>
          <p:nvPr/>
        </p:nvSpPr>
        <p:spPr>
          <a:xfrm>
            <a:off x="2799642" y="3099250"/>
            <a:ext cx="2573867" cy="1049866"/>
          </a:xfrm>
          <a:prstGeom prst="wedgeRectCallout">
            <a:avLst>
              <a:gd name="adj1" fmla="val 976"/>
              <a:gd name="adj2" fmla="val 947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pretyping/pretyping.ml</a:t>
            </a:r>
          </a:p>
          <a:p>
            <a:r>
              <a:rPr lang="zh-CN" altLang="en-US" dirty="0"/>
              <a:t>类型推断</a:t>
            </a:r>
            <a:endParaRPr lang="en-US" altLang="zh-CN" dirty="0"/>
          </a:p>
        </p:txBody>
      </p:sp>
      <p:sp>
        <p:nvSpPr>
          <p:cNvPr id="20" name="对话气泡: 矩形 19"/>
          <p:cNvSpPr/>
          <p:nvPr/>
        </p:nvSpPr>
        <p:spPr>
          <a:xfrm>
            <a:off x="5922997" y="3099250"/>
            <a:ext cx="2122311" cy="1049867"/>
          </a:xfrm>
          <a:prstGeom prst="wedgeRectCallout">
            <a:avLst>
              <a:gd name="adj1" fmla="val 2039"/>
              <a:gd name="adj2" fmla="val 915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kernel/constr.ml</a:t>
            </a:r>
          </a:p>
          <a:p>
            <a:r>
              <a:rPr lang="zh-CN" altLang="en-US" dirty="0"/>
              <a:t>归纳演算表达式</a:t>
            </a:r>
          </a:p>
        </p:txBody>
      </p:sp>
    </p:spTree>
    <p:extLst>
      <p:ext uri="{BB962C8B-B14F-4D97-AF65-F5344CB8AC3E}">
        <p14:creationId xmlns:p14="http://schemas.microsoft.com/office/powerpoint/2010/main" val="19261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11" grpId="0" animBg="1"/>
      <p:bldP spid="14" grpId="0" animBg="1"/>
      <p:bldP spid="12" grpId="0" animBg="1"/>
      <p:bldP spid="15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- </a:t>
            </a:r>
            <a:r>
              <a:rPr lang="en-US" altLang="zh-CN" dirty="0" err="1"/>
              <a:t>VERnacular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parsing/g_vernac.ml4</a:t>
            </a:r>
            <a:r>
              <a:rPr lang="zh-CN" altLang="en-US" dirty="0"/>
              <a:t>中定义语法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toplevel/vernac.ml</a:t>
            </a:r>
            <a:r>
              <a:rPr lang="zh-CN" altLang="en-US" dirty="0"/>
              <a:t>进行</a:t>
            </a:r>
            <a:r>
              <a:rPr lang="en-US" altLang="zh-CN" dirty="0"/>
              <a:t>parse</a:t>
            </a:r>
          </a:p>
          <a:p>
            <a:endParaRPr lang="en-US" altLang="zh-CN" dirty="0"/>
          </a:p>
          <a:p>
            <a:r>
              <a:rPr lang="en-US" altLang="zh-CN" dirty="0"/>
              <a:t>toplevel/command.ml</a:t>
            </a:r>
            <a:r>
              <a:rPr lang="zh-CN" altLang="en-US" dirty="0"/>
              <a:t>执行相关功能</a:t>
            </a:r>
          </a:p>
        </p:txBody>
      </p:sp>
    </p:spTree>
    <p:extLst>
      <p:ext uri="{BB962C8B-B14F-4D97-AF65-F5344CB8AC3E}">
        <p14:creationId xmlns:p14="http://schemas.microsoft.com/office/powerpoint/2010/main" val="40585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- </a:t>
            </a:r>
            <a:r>
              <a:rPr lang="en-US" altLang="zh-CN" dirty="0" err="1"/>
              <a:t>Ltac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相关函数都在</a:t>
            </a:r>
            <a:r>
              <a:rPr lang="en-US" altLang="zh-CN" dirty="0" err="1"/>
              <a:t>ltac</a:t>
            </a:r>
            <a:r>
              <a:rPr lang="zh-CN" altLang="en-US" dirty="0"/>
              <a:t>目录下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parsing/pcoq.ml</a:t>
            </a:r>
            <a:r>
              <a:rPr lang="zh-CN" altLang="en-US" dirty="0"/>
              <a:t>发现“</a:t>
            </a:r>
            <a:r>
              <a:rPr lang="en-US" altLang="zh-CN" dirty="0" err="1"/>
              <a:t>Ltac</a:t>
            </a:r>
            <a:r>
              <a:rPr lang="zh-CN" altLang="en-US" dirty="0"/>
              <a:t>”标记之后转入</a:t>
            </a:r>
            <a:r>
              <a:rPr lang="en-US" altLang="zh-CN" dirty="0"/>
              <a:t>ltac/pltac.ml</a:t>
            </a:r>
          </a:p>
          <a:p>
            <a:endParaRPr lang="en-US" altLang="zh-CN" dirty="0"/>
          </a:p>
          <a:p>
            <a:r>
              <a:rPr lang="en-US" altLang="zh-CN" dirty="0" err="1"/>
              <a:t>pltac</a:t>
            </a:r>
            <a:r>
              <a:rPr lang="zh-CN" altLang="en-US" dirty="0"/>
              <a:t>是主要的</a:t>
            </a:r>
            <a:r>
              <a:rPr lang="en-US" altLang="zh-CN" dirty="0"/>
              <a:t>parser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87289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1068</TotalTime>
  <Words>332</Words>
  <Application>Microsoft Office PowerPoint</Application>
  <PresentationFormat>全屏显示(4:3)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Century Gothic</vt:lpstr>
      <vt:lpstr>水汽尾迹</vt:lpstr>
      <vt:lpstr>About Coq……</vt:lpstr>
      <vt:lpstr>提纲</vt:lpstr>
      <vt:lpstr>提纲</vt:lpstr>
      <vt:lpstr>Coq代码</vt:lpstr>
      <vt:lpstr>repl</vt:lpstr>
      <vt:lpstr>Parsing</vt:lpstr>
      <vt:lpstr>Parsing - Gallina</vt:lpstr>
      <vt:lpstr>parsing - VERnacular</vt:lpstr>
      <vt:lpstr>parsing - Ltac</vt:lpstr>
      <vt:lpstr>环境</vt:lpstr>
      <vt:lpstr>构造证明项</vt:lpstr>
      <vt:lpstr>Coq未来的展望</vt:lpstr>
      <vt:lpstr>CertiKos vs certiucos</vt:lpstr>
      <vt:lpstr>（安利环节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Hengruo Zhang</dc:creator>
  <cp:lastModifiedBy>Hengruo Zhang</cp:lastModifiedBy>
  <cp:revision>26</cp:revision>
  <dcterms:created xsi:type="dcterms:W3CDTF">2016-11-21T00:56:48Z</dcterms:created>
  <dcterms:modified xsi:type="dcterms:W3CDTF">2016-11-22T09:29:30Z</dcterms:modified>
</cp:coreProperties>
</file>