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3"/>
  </p:handoutMasterIdLst>
  <p:sldIdLst>
    <p:sldId id="258" r:id="rId2"/>
  </p:sldIdLst>
  <p:sldSz cx="16459200" cy="19202400"/>
  <p:notesSz cx="6858000" cy="9144000"/>
  <p:defaultTextStyle>
    <a:defPPr>
      <a:defRPr lang="en-US"/>
    </a:defPPr>
    <a:lvl1pPr marL="0" algn="l" defTabSz="1746547" rtl="0" eaLnBrk="1" latinLnBrk="0" hangingPunct="1">
      <a:defRPr sz="3400" kern="1200">
        <a:solidFill>
          <a:schemeClr val="tx1"/>
        </a:solidFill>
        <a:latin typeface="+mn-lt"/>
        <a:ea typeface="+mn-ea"/>
        <a:cs typeface="+mn-cs"/>
      </a:defRPr>
    </a:lvl1pPr>
    <a:lvl2pPr marL="873273" algn="l" defTabSz="1746547" rtl="0" eaLnBrk="1" latinLnBrk="0" hangingPunct="1">
      <a:defRPr sz="3400" kern="1200">
        <a:solidFill>
          <a:schemeClr val="tx1"/>
        </a:solidFill>
        <a:latin typeface="+mn-lt"/>
        <a:ea typeface="+mn-ea"/>
        <a:cs typeface="+mn-cs"/>
      </a:defRPr>
    </a:lvl2pPr>
    <a:lvl3pPr marL="1746547" algn="l" defTabSz="1746547" rtl="0" eaLnBrk="1" latinLnBrk="0" hangingPunct="1">
      <a:defRPr sz="3400" kern="1200">
        <a:solidFill>
          <a:schemeClr val="tx1"/>
        </a:solidFill>
        <a:latin typeface="+mn-lt"/>
        <a:ea typeface="+mn-ea"/>
        <a:cs typeface="+mn-cs"/>
      </a:defRPr>
    </a:lvl3pPr>
    <a:lvl4pPr marL="2619821" algn="l" defTabSz="1746547" rtl="0" eaLnBrk="1" latinLnBrk="0" hangingPunct="1">
      <a:defRPr sz="3400" kern="1200">
        <a:solidFill>
          <a:schemeClr val="tx1"/>
        </a:solidFill>
        <a:latin typeface="+mn-lt"/>
        <a:ea typeface="+mn-ea"/>
        <a:cs typeface="+mn-cs"/>
      </a:defRPr>
    </a:lvl4pPr>
    <a:lvl5pPr marL="3493095" algn="l" defTabSz="1746547" rtl="0" eaLnBrk="1" latinLnBrk="0" hangingPunct="1">
      <a:defRPr sz="3400" kern="1200">
        <a:solidFill>
          <a:schemeClr val="tx1"/>
        </a:solidFill>
        <a:latin typeface="+mn-lt"/>
        <a:ea typeface="+mn-ea"/>
        <a:cs typeface="+mn-cs"/>
      </a:defRPr>
    </a:lvl5pPr>
    <a:lvl6pPr marL="4366368" algn="l" defTabSz="1746547" rtl="0" eaLnBrk="1" latinLnBrk="0" hangingPunct="1">
      <a:defRPr sz="3400" kern="1200">
        <a:solidFill>
          <a:schemeClr val="tx1"/>
        </a:solidFill>
        <a:latin typeface="+mn-lt"/>
        <a:ea typeface="+mn-ea"/>
        <a:cs typeface="+mn-cs"/>
      </a:defRPr>
    </a:lvl6pPr>
    <a:lvl7pPr marL="5239642" algn="l" defTabSz="1746547" rtl="0" eaLnBrk="1" latinLnBrk="0" hangingPunct="1">
      <a:defRPr sz="3400" kern="1200">
        <a:solidFill>
          <a:schemeClr val="tx1"/>
        </a:solidFill>
        <a:latin typeface="+mn-lt"/>
        <a:ea typeface="+mn-ea"/>
        <a:cs typeface="+mn-cs"/>
      </a:defRPr>
    </a:lvl7pPr>
    <a:lvl8pPr marL="6112915" algn="l" defTabSz="1746547" rtl="0" eaLnBrk="1" latinLnBrk="0" hangingPunct="1">
      <a:defRPr sz="3400" kern="1200">
        <a:solidFill>
          <a:schemeClr val="tx1"/>
        </a:solidFill>
        <a:latin typeface="+mn-lt"/>
        <a:ea typeface="+mn-ea"/>
        <a:cs typeface="+mn-cs"/>
      </a:defRPr>
    </a:lvl8pPr>
    <a:lvl9pPr marL="6986190" algn="l" defTabSz="1746547" rtl="0" eaLnBrk="1" latinLnBrk="0" hangingPunct="1">
      <a:defRPr sz="3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800">
          <p15:clr>
            <a:srgbClr val="A4A3A4"/>
          </p15:clr>
        </p15:guide>
        <p15:guide id="2" pos="452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1014B"/>
    <a:srgbClr val="C4172F"/>
    <a:srgbClr val="D8324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82"/>
  </p:normalViewPr>
  <p:slideViewPr>
    <p:cSldViewPr>
      <p:cViewPr>
        <p:scale>
          <a:sx n="90" d="100"/>
          <a:sy n="90" d="100"/>
        </p:scale>
        <p:origin x="232" y="-5408"/>
      </p:cViewPr>
      <p:guideLst>
        <p:guide orient="horz" pos="9800"/>
        <p:guide pos="4526"/>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handoutMaster" Target="handoutMasters/handoutMaster1.xml"/><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6467056-10E8-804A-92A7-FB66B4EAB132}" type="doc">
      <dgm:prSet loTypeId="urn:microsoft.com/office/officeart/2005/8/layout/venn1" loCatId="" qsTypeId="urn:microsoft.com/office/officeart/2005/8/quickstyle/simple4" qsCatId="simple" csTypeId="urn:microsoft.com/office/officeart/2005/8/colors/accent1_2" csCatId="accent1" phldr="1"/>
      <dgm:spPr/>
    </dgm:pt>
    <dgm:pt modelId="{FCFE1E80-4E01-454F-8A15-E4A9F59423C3}">
      <dgm:prSet phldrT="[Text]"/>
      <dgm:spPr/>
      <dgm:t>
        <a:bodyPr/>
        <a:lstStyle/>
        <a:p>
          <a:r>
            <a:rPr lang="en-US" dirty="0" smtClean="0"/>
            <a:t>Test ID:69,761</a:t>
          </a:r>
          <a:endParaRPr lang="en-US" dirty="0"/>
        </a:p>
      </dgm:t>
    </dgm:pt>
    <dgm:pt modelId="{BF6D3D66-A1FB-4B46-9901-D69530539107}" type="parTrans" cxnId="{58DDBE71-3172-5E42-92F1-24FE69B2AE95}">
      <dgm:prSet/>
      <dgm:spPr/>
      <dgm:t>
        <a:bodyPr/>
        <a:lstStyle/>
        <a:p>
          <a:endParaRPr lang="en-US"/>
        </a:p>
      </dgm:t>
    </dgm:pt>
    <dgm:pt modelId="{F0465156-C7C8-3A4E-A5AA-ACCD00734735}" type="sibTrans" cxnId="{58DDBE71-3172-5E42-92F1-24FE69B2AE95}">
      <dgm:prSet/>
      <dgm:spPr/>
      <dgm:t>
        <a:bodyPr/>
        <a:lstStyle/>
        <a:p>
          <a:endParaRPr lang="en-US"/>
        </a:p>
      </dgm:t>
    </dgm:pt>
    <dgm:pt modelId="{BAE6D4C3-CDA5-4E43-96A5-7759D0508525}">
      <dgm:prSet phldrT="[Text]"/>
      <dgm:spPr/>
      <dgm:t>
        <a:bodyPr/>
        <a:lstStyle/>
        <a:p>
          <a:r>
            <a:rPr lang="en-US" dirty="0" smtClean="0"/>
            <a:t>Train ID:26,968</a:t>
          </a:r>
          <a:endParaRPr lang="en-US" dirty="0"/>
        </a:p>
      </dgm:t>
    </dgm:pt>
    <dgm:pt modelId="{E903780C-E6D9-5542-A4C5-CF61FECF7383}" type="parTrans" cxnId="{11D62518-F626-CF42-AE82-8FD8590A2FB4}">
      <dgm:prSet/>
      <dgm:spPr/>
      <dgm:t>
        <a:bodyPr/>
        <a:lstStyle/>
        <a:p>
          <a:endParaRPr lang="en-US"/>
        </a:p>
      </dgm:t>
    </dgm:pt>
    <dgm:pt modelId="{12D94A20-9A7E-4640-9A11-4F137162A09D}" type="sibTrans" cxnId="{11D62518-F626-CF42-AE82-8FD8590A2FB4}">
      <dgm:prSet/>
      <dgm:spPr/>
      <dgm:t>
        <a:bodyPr/>
        <a:lstStyle/>
        <a:p>
          <a:endParaRPr lang="en-US"/>
        </a:p>
      </dgm:t>
    </dgm:pt>
    <dgm:pt modelId="{3D628DE6-A926-364A-B44B-DF91E1AA57DB}" type="pres">
      <dgm:prSet presAssocID="{26467056-10E8-804A-92A7-FB66B4EAB132}" presName="compositeShape" presStyleCnt="0">
        <dgm:presLayoutVars>
          <dgm:chMax val="7"/>
          <dgm:dir/>
          <dgm:resizeHandles val="exact"/>
        </dgm:presLayoutVars>
      </dgm:prSet>
      <dgm:spPr/>
    </dgm:pt>
    <dgm:pt modelId="{B63E0994-1B7C-4244-AB7F-36D6377DFA62}" type="pres">
      <dgm:prSet presAssocID="{FCFE1E80-4E01-454F-8A15-E4A9F59423C3}" presName="circ1" presStyleLbl="vennNode1" presStyleIdx="0" presStyleCnt="2"/>
      <dgm:spPr/>
      <dgm:t>
        <a:bodyPr/>
        <a:lstStyle/>
        <a:p>
          <a:endParaRPr lang="en-US"/>
        </a:p>
      </dgm:t>
    </dgm:pt>
    <dgm:pt modelId="{588B4B26-7C92-764B-8AA6-D1185FF91D9A}" type="pres">
      <dgm:prSet presAssocID="{FCFE1E80-4E01-454F-8A15-E4A9F59423C3}" presName="circ1Tx" presStyleLbl="revTx" presStyleIdx="0" presStyleCnt="0">
        <dgm:presLayoutVars>
          <dgm:chMax val="0"/>
          <dgm:chPref val="0"/>
          <dgm:bulletEnabled val="1"/>
        </dgm:presLayoutVars>
      </dgm:prSet>
      <dgm:spPr/>
      <dgm:t>
        <a:bodyPr/>
        <a:lstStyle/>
        <a:p>
          <a:endParaRPr lang="en-US"/>
        </a:p>
      </dgm:t>
    </dgm:pt>
    <dgm:pt modelId="{4231DCC2-7F67-C146-BB2C-51F6F28466DB}" type="pres">
      <dgm:prSet presAssocID="{BAE6D4C3-CDA5-4E43-96A5-7759D0508525}" presName="circ2" presStyleLbl="vennNode1" presStyleIdx="1" presStyleCnt="2"/>
      <dgm:spPr/>
    </dgm:pt>
    <dgm:pt modelId="{C36981A8-0150-6F47-89DA-894FDC7AABFB}" type="pres">
      <dgm:prSet presAssocID="{BAE6D4C3-CDA5-4E43-96A5-7759D0508525}" presName="circ2Tx" presStyleLbl="revTx" presStyleIdx="0" presStyleCnt="0">
        <dgm:presLayoutVars>
          <dgm:chMax val="0"/>
          <dgm:chPref val="0"/>
          <dgm:bulletEnabled val="1"/>
        </dgm:presLayoutVars>
      </dgm:prSet>
      <dgm:spPr/>
    </dgm:pt>
  </dgm:ptLst>
  <dgm:cxnLst>
    <dgm:cxn modelId="{B508B97B-49B0-4F4B-BF90-CBA9B7850FAA}" type="presOf" srcId="{FCFE1E80-4E01-454F-8A15-E4A9F59423C3}" destId="{588B4B26-7C92-764B-8AA6-D1185FF91D9A}" srcOrd="1" destOrd="0" presId="urn:microsoft.com/office/officeart/2005/8/layout/venn1"/>
    <dgm:cxn modelId="{D3E28EDD-A73E-7548-873D-92516E0A6C18}" type="presOf" srcId="{FCFE1E80-4E01-454F-8A15-E4A9F59423C3}" destId="{B63E0994-1B7C-4244-AB7F-36D6377DFA62}" srcOrd="0" destOrd="0" presId="urn:microsoft.com/office/officeart/2005/8/layout/venn1"/>
    <dgm:cxn modelId="{554F920C-7797-D944-9337-A1BD72A0EFE2}" type="presOf" srcId="{BAE6D4C3-CDA5-4E43-96A5-7759D0508525}" destId="{4231DCC2-7F67-C146-BB2C-51F6F28466DB}" srcOrd="0" destOrd="0" presId="urn:microsoft.com/office/officeart/2005/8/layout/venn1"/>
    <dgm:cxn modelId="{A0EA4997-2E8B-FD4D-B4DD-CFC14D4EBA7C}" type="presOf" srcId="{26467056-10E8-804A-92A7-FB66B4EAB132}" destId="{3D628DE6-A926-364A-B44B-DF91E1AA57DB}" srcOrd="0" destOrd="0" presId="urn:microsoft.com/office/officeart/2005/8/layout/venn1"/>
    <dgm:cxn modelId="{58DDBE71-3172-5E42-92F1-24FE69B2AE95}" srcId="{26467056-10E8-804A-92A7-FB66B4EAB132}" destId="{FCFE1E80-4E01-454F-8A15-E4A9F59423C3}" srcOrd="0" destOrd="0" parTransId="{BF6D3D66-A1FB-4B46-9901-D69530539107}" sibTransId="{F0465156-C7C8-3A4E-A5AA-ACCD00734735}"/>
    <dgm:cxn modelId="{5844E962-BE37-EF42-8E64-BA0ACDAF0831}" type="presOf" srcId="{BAE6D4C3-CDA5-4E43-96A5-7759D0508525}" destId="{C36981A8-0150-6F47-89DA-894FDC7AABFB}" srcOrd="1" destOrd="0" presId="urn:microsoft.com/office/officeart/2005/8/layout/venn1"/>
    <dgm:cxn modelId="{11D62518-F626-CF42-AE82-8FD8590A2FB4}" srcId="{26467056-10E8-804A-92A7-FB66B4EAB132}" destId="{BAE6D4C3-CDA5-4E43-96A5-7759D0508525}" srcOrd="1" destOrd="0" parTransId="{E903780C-E6D9-5542-A4C5-CF61FECF7383}" sibTransId="{12D94A20-9A7E-4640-9A11-4F137162A09D}"/>
    <dgm:cxn modelId="{70750484-FF18-694C-AFD0-9B5570C569B6}" type="presParOf" srcId="{3D628DE6-A926-364A-B44B-DF91E1AA57DB}" destId="{B63E0994-1B7C-4244-AB7F-36D6377DFA62}" srcOrd="0" destOrd="0" presId="urn:microsoft.com/office/officeart/2005/8/layout/venn1"/>
    <dgm:cxn modelId="{8CAACBD4-DC0C-FE45-9599-AF6EC7823C4C}" type="presParOf" srcId="{3D628DE6-A926-364A-B44B-DF91E1AA57DB}" destId="{588B4B26-7C92-764B-8AA6-D1185FF91D9A}" srcOrd="1" destOrd="0" presId="urn:microsoft.com/office/officeart/2005/8/layout/venn1"/>
    <dgm:cxn modelId="{51AA39A5-CC39-C747-B37D-62DDCFFE33F4}" type="presParOf" srcId="{3D628DE6-A926-364A-B44B-DF91E1AA57DB}" destId="{4231DCC2-7F67-C146-BB2C-51F6F28466DB}" srcOrd="2" destOrd="0" presId="urn:microsoft.com/office/officeart/2005/8/layout/venn1"/>
    <dgm:cxn modelId="{983FB457-99FA-F546-A2D6-C5E76B0BFC9F}" type="presParOf" srcId="{3D628DE6-A926-364A-B44B-DF91E1AA57DB}" destId="{C36981A8-0150-6F47-89DA-894FDC7AABFB}" srcOrd="3" destOrd="0" presId="urn:microsoft.com/office/officeart/2005/8/layout/venn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3E0994-1B7C-4244-AB7F-36D6377DFA62}">
      <dsp:nvSpPr>
        <dsp:cNvPr id="0" name=""/>
        <dsp:cNvSpPr/>
      </dsp:nvSpPr>
      <dsp:spPr>
        <a:xfrm>
          <a:off x="677468" y="4749"/>
          <a:ext cx="1736750" cy="1736750"/>
        </a:xfrm>
        <a:prstGeom prst="ellipse">
          <a:avLst/>
        </a:prstGeom>
        <a:gradFill rotWithShape="0">
          <a:gsLst>
            <a:gs pos="0">
              <a:schemeClr val="accent1">
                <a:alpha val="50000"/>
                <a:hueOff val="0"/>
                <a:satOff val="0"/>
                <a:lumOff val="0"/>
                <a:alphaOff val="0"/>
                <a:shade val="51000"/>
                <a:satMod val="130000"/>
              </a:schemeClr>
            </a:gs>
            <a:gs pos="80000">
              <a:schemeClr val="accent1">
                <a:alpha val="50000"/>
                <a:hueOff val="0"/>
                <a:satOff val="0"/>
                <a:lumOff val="0"/>
                <a:alphaOff val="0"/>
                <a:shade val="93000"/>
                <a:satMod val="130000"/>
              </a:schemeClr>
            </a:gs>
            <a:gs pos="100000">
              <a:schemeClr val="accent1">
                <a:alpha val="50000"/>
                <a:hueOff val="0"/>
                <a:satOff val="0"/>
                <a:lumOff val="0"/>
                <a:alphaOff val="0"/>
                <a:shade val="94000"/>
                <a:satMod val="135000"/>
              </a:schemeClr>
            </a:gs>
          </a:gsLst>
          <a:lin ang="16200000" scaled="0"/>
        </a:gradFill>
        <a:ln>
          <a:noFill/>
        </a:ln>
        <a:effectLst/>
      </dsp:spPr>
      <dsp:style>
        <a:lnRef idx="0">
          <a:scrgbClr r="0" g="0" b="0"/>
        </a:lnRef>
        <a:fillRef idx="3">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r>
            <a:rPr lang="en-US" sz="1900" kern="1200" dirty="0" smtClean="0"/>
            <a:t>Test ID:69,761</a:t>
          </a:r>
          <a:endParaRPr lang="en-US" sz="1900" kern="1200" dirty="0"/>
        </a:p>
      </dsp:txBody>
      <dsp:txXfrm>
        <a:off x="919988" y="209550"/>
        <a:ext cx="1001369" cy="1327150"/>
      </dsp:txXfrm>
    </dsp:sp>
    <dsp:sp modelId="{4231DCC2-7F67-C146-BB2C-51F6F28466DB}">
      <dsp:nvSpPr>
        <dsp:cNvPr id="0" name=""/>
        <dsp:cNvSpPr/>
      </dsp:nvSpPr>
      <dsp:spPr>
        <a:xfrm>
          <a:off x="1929180" y="4749"/>
          <a:ext cx="1736750" cy="1736750"/>
        </a:xfrm>
        <a:prstGeom prst="ellipse">
          <a:avLst/>
        </a:prstGeom>
        <a:gradFill rotWithShape="0">
          <a:gsLst>
            <a:gs pos="0">
              <a:schemeClr val="accent1">
                <a:alpha val="50000"/>
                <a:hueOff val="0"/>
                <a:satOff val="0"/>
                <a:lumOff val="0"/>
                <a:alphaOff val="0"/>
                <a:shade val="51000"/>
                <a:satMod val="130000"/>
              </a:schemeClr>
            </a:gs>
            <a:gs pos="80000">
              <a:schemeClr val="accent1">
                <a:alpha val="50000"/>
                <a:hueOff val="0"/>
                <a:satOff val="0"/>
                <a:lumOff val="0"/>
                <a:alphaOff val="0"/>
                <a:shade val="93000"/>
                <a:satMod val="130000"/>
              </a:schemeClr>
            </a:gs>
            <a:gs pos="100000">
              <a:schemeClr val="accent1">
                <a:alpha val="50000"/>
                <a:hueOff val="0"/>
                <a:satOff val="0"/>
                <a:lumOff val="0"/>
                <a:alphaOff val="0"/>
                <a:shade val="94000"/>
                <a:satMod val="135000"/>
              </a:schemeClr>
            </a:gs>
          </a:gsLst>
          <a:lin ang="16200000" scaled="0"/>
        </a:gradFill>
        <a:ln>
          <a:noFill/>
        </a:ln>
        <a:effectLst/>
      </dsp:spPr>
      <dsp:style>
        <a:lnRef idx="0">
          <a:scrgbClr r="0" g="0" b="0"/>
        </a:lnRef>
        <a:fillRef idx="3">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r>
            <a:rPr lang="en-US" sz="1900" kern="1200" dirty="0" smtClean="0"/>
            <a:t>Train ID:26,968</a:t>
          </a:r>
          <a:endParaRPr lang="en-US" sz="1900" kern="1200" dirty="0"/>
        </a:p>
      </dsp:txBody>
      <dsp:txXfrm>
        <a:off x="2422042" y="209550"/>
        <a:ext cx="1001369" cy="1327150"/>
      </dsp:txXfrm>
    </dsp:sp>
  </dsp:spTree>
</dsp:drawing>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A27B708-2555-834C-97B8-35CDF758D659}" type="datetimeFigureOut">
              <a:rPr lang="en-US" smtClean="0"/>
              <a:pPr/>
              <a:t>4/25/16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2314C12-B17B-E54E-8510-11A7CCA69E63}" type="slidenum">
              <a:rPr lang="en-US" smtClean="0"/>
              <a:pPr/>
              <a:t>‹#›</a:t>
            </a:fld>
            <a:endParaRPr lang="en-US"/>
          </a:p>
        </p:txBody>
      </p:sp>
    </p:spTree>
    <p:extLst>
      <p:ext uri="{BB962C8B-B14F-4D97-AF65-F5344CB8AC3E}">
        <p14:creationId xmlns:p14="http://schemas.microsoft.com/office/powerpoint/2010/main" val="3423355152"/>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6&quot; x 42&quot; Poster">
    <p:spTree>
      <p:nvGrpSpPr>
        <p:cNvPr id="1" name=""/>
        <p:cNvGrpSpPr/>
        <p:nvPr/>
      </p:nvGrpSpPr>
      <p:grpSpPr>
        <a:xfrm>
          <a:off x="0" y="0"/>
          <a:ext cx="0" cy="0"/>
          <a:chOff x="0" y="0"/>
          <a:chExt cx="0" cy="0"/>
        </a:xfrm>
      </p:grpSpPr>
      <p:sp>
        <p:nvSpPr>
          <p:cNvPr id="20" name="Title 19"/>
          <p:cNvSpPr>
            <a:spLocks noGrp="1"/>
          </p:cNvSpPr>
          <p:nvPr>
            <p:ph type="title" hasCustomPrompt="1"/>
          </p:nvPr>
        </p:nvSpPr>
        <p:spPr>
          <a:xfrm>
            <a:off x="261257" y="355600"/>
            <a:ext cx="15936686" cy="1955800"/>
          </a:xfrm>
          <a:prstGeom prst="rect">
            <a:avLst/>
          </a:prstGeom>
          <a:solidFill>
            <a:srgbClr val="C4172F"/>
          </a:solidFill>
          <a:ln>
            <a:solidFill>
              <a:srgbClr val="C4172F"/>
            </a:solidFill>
          </a:ln>
        </p:spPr>
        <p:txBody>
          <a:bodyPr vert="horz" lIns="78373" tIns="39187" rIns="78373" bIns="39187" anchor="ctr" anchorCtr="1"/>
          <a:lstStyle>
            <a:lvl1pPr>
              <a:defRPr sz="3100" b="1">
                <a:solidFill>
                  <a:schemeClr val="bg1"/>
                </a:solidFill>
                <a:latin typeface="Arial"/>
                <a:cs typeface="Arial"/>
              </a:defRPr>
            </a:lvl1pPr>
          </a:lstStyle>
          <a:p>
            <a:r>
              <a:rPr lang="en-US" dirty="0" smtClean="0"/>
              <a:t>Poster Presentation Title</a:t>
            </a:r>
            <a:br>
              <a:rPr lang="en-US" dirty="0" smtClean="0"/>
            </a:br>
            <a:r>
              <a:rPr lang="en-US" sz="2100" b="1" dirty="0" smtClean="0">
                <a:solidFill>
                  <a:schemeClr val="bg1"/>
                </a:solidFill>
                <a:latin typeface="Arial" pitchFamily="34" charset="0"/>
                <a:cs typeface="Arial" pitchFamily="34" charset="0"/>
              </a:rPr>
              <a:t>List Author Name(s)</a:t>
            </a:r>
            <a:br>
              <a:rPr lang="en-US" sz="2100" b="1" dirty="0" smtClean="0">
                <a:solidFill>
                  <a:schemeClr val="bg1"/>
                </a:solidFill>
                <a:latin typeface="Arial" pitchFamily="34" charset="0"/>
                <a:cs typeface="Arial" pitchFamily="34" charset="0"/>
              </a:rPr>
            </a:br>
            <a:r>
              <a:rPr lang="en-US" sz="2100" b="1" dirty="0" smtClean="0">
                <a:solidFill>
                  <a:schemeClr val="bg1"/>
                </a:solidFill>
                <a:latin typeface="Arial" pitchFamily="34" charset="0"/>
                <a:cs typeface="Arial" pitchFamily="34" charset="0"/>
              </a:rPr>
              <a:t>List Affiliated Institutions</a:t>
            </a:r>
            <a:endParaRPr lang="en-US" dirty="0"/>
          </a:p>
        </p:txBody>
      </p:sp>
      <p:sp>
        <p:nvSpPr>
          <p:cNvPr id="22" name="Text Placeholder 21"/>
          <p:cNvSpPr>
            <a:spLocks noGrp="1"/>
          </p:cNvSpPr>
          <p:nvPr>
            <p:ph type="body" sz="quarter" idx="10" hasCustomPrompt="1"/>
          </p:nvPr>
        </p:nvSpPr>
        <p:spPr>
          <a:xfrm>
            <a:off x="261257" y="2489200"/>
            <a:ext cx="5094514" cy="622300"/>
          </a:xfrm>
          <a:prstGeom prst="rect">
            <a:avLst/>
          </a:prstGeom>
          <a:solidFill>
            <a:srgbClr val="C4172F"/>
          </a:solidFill>
          <a:ln>
            <a:solidFill>
              <a:srgbClr val="C4172F"/>
            </a:solidFill>
          </a:ln>
        </p:spPr>
        <p:txBody>
          <a:bodyPr vert="horz" lIns="78373" tIns="39187" rIns="78373" bIns="39187"/>
          <a:lstStyle>
            <a:lvl1pPr marL="0" indent="0">
              <a:buNone/>
              <a:defRPr sz="2100" b="1" baseline="0">
                <a:solidFill>
                  <a:schemeClr val="bg1"/>
                </a:solidFill>
                <a:latin typeface="Arial"/>
                <a:cs typeface="Arial"/>
              </a:defRPr>
            </a:lvl1pPr>
          </a:lstStyle>
          <a:p>
            <a:pPr lvl="0"/>
            <a:r>
              <a:rPr lang="en-US" sz="2100" dirty="0" smtClean="0"/>
              <a:t>Abstract or Introduction</a:t>
            </a:r>
            <a:endParaRPr lang="en-US" dirty="0"/>
          </a:p>
        </p:txBody>
      </p:sp>
      <p:sp>
        <p:nvSpPr>
          <p:cNvPr id="24" name="Text Placeholder 23"/>
          <p:cNvSpPr>
            <a:spLocks noGrp="1"/>
          </p:cNvSpPr>
          <p:nvPr>
            <p:ph type="body" sz="quarter" idx="11" hasCustomPrompt="1"/>
          </p:nvPr>
        </p:nvSpPr>
        <p:spPr>
          <a:xfrm>
            <a:off x="261257" y="3289300"/>
            <a:ext cx="5094514" cy="5067300"/>
          </a:xfrm>
          <a:prstGeom prst="rect">
            <a:avLst/>
          </a:prstGeom>
        </p:spPr>
        <p:txBody>
          <a:bodyPr vert="horz" lIns="78373" tIns="39187" rIns="78373" bIns="39187"/>
          <a:lstStyle>
            <a:lvl1pPr marL="0" indent="0">
              <a:buNone/>
              <a:defRPr sz="1400" baseline="0"/>
            </a:lvl1pPr>
            <a:lvl2pPr marL="198654" indent="0">
              <a:buNone/>
              <a:defRPr sz="1400" baseline="0"/>
            </a:lvl2pPr>
            <a:lvl3pPr marL="386424" indent="0">
              <a:buNone/>
              <a:defRPr sz="1400" baseline="0"/>
            </a:lvl3pPr>
            <a:lvl4pPr>
              <a:defRPr sz="1400"/>
            </a:lvl4pPr>
            <a:lvl5pPr>
              <a:defRPr sz="1400"/>
            </a:lvl5pPr>
          </a:lstStyle>
          <a:p>
            <a:pPr lvl="0"/>
            <a:r>
              <a:rPr lang="en-US" dirty="0" smtClean="0"/>
              <a:t>Any element of this template (colors, fonts, layouts, etc.) can be edited to suit your needs. To change the color of a title bar: right click the text box, select format shape, edit the “Fill” and “Line” your desired specifications.</a:t>
            </a:r>
          </a:p>
        </p:txBody>
      </p:sp>
      <p:sp>
        <p:nvSpPr>
          <p:cNvPr id="25" name="Text Placeholder 21"/>
          <p:cNvSpPr>
            <a:spLocks noGrp="1"/>
          </p:cNvSpPr>
          <p:nvPr>
            <p:ph type="body" sz="quarter" idx="12" hasCustomPrompt="1"/>
          </p:nvPr>
        </p:nvSpPr>
        <p:spPr>
          <a:xfrm>
            <a:off x="261257" y="8534400"/>
            <a:ext cx="5094514" cy="622300"/>
          </a:xfrm>
          <a:prstGeom prst="rect">
            <a:avLst/>
          </a:prstGeom>
          <a:solidFill>
            <a:srgbClr val="C4172F"/>
          </a:solidFill>
          <a:ln>
            <a:solidFill>
              <a:srgbClr val="C4172F"/>
            </a:solidFill>
          </a:ln>
        </p:spPr>
        <p:txBody>
          <a:bodyPr vert="horz" lIns="78373" tIns="39187" rIns="78373" bIns="39187"/>
          <a:lstStyle>
            <a:lvl1pPr marL="0" indent="0">
              <a:buNone/>
              <a:defRPr sz="2100" b="1" baseline="0">
                <a:solidFill>
                  <a:schemeClr val="bg1"/>
                </a:solidFill>
                <a:latin typeface="Arial"/>
                <a:cs typeface="Arial"/>
              </a:defRPr>
            </a:lvl1pPr>
          </a:lstStyle>
          <a:p>
            <a:pPr lvl="0"/>
            <a:r>
              <a:rPr lang="en-US" sz="2100" dirty="0" smtClean="0"/>
              <a:t>Objectives</a:t>
            </a:r>
            <a:endParaRPr lang="en-US" dirty="0"/>
          </a:p>
        </p:txBody>
      </p:sp>
      <p:sp>
        <p:nvSpPr>
          <p:cNvPr id="26" name="Text Placeholder 23"/>
          <p:cNvSpPr>
            <a:spLocks noGrp="1"/>
          </p:cNvSpPr>
          <p:nvPr>
            <p:ph type="body" sz="quarter" idx="13" hasCustomPrompt="1"/>
          </p:nvPr>
        </p:nvSpPr>
        <p:spPr>
          <a:xfrm>
            <a:off x="261257" y="9334500"/>
            <a:ext cx="5094514" cy="4267200"/>
          </a:xfrm>
          <a:prstGeom prst="rect">
            <a:avLst/>
          </a:prstGeom>
        </p:spPr>
        <p:txBody>
          <a:bodyPr vert="horz" lIns="78373" tIns="39187" rIns="78373" bIns="39187"/>
          <a:lstStyle>
            <a:lvl1pPr marL="0" marR="0" indent="0" algn="l" defTabSz="1746547" rtl="0" eaLnBrk="1" fontAlgn="auto" latinLnBrk="0" hangingPunct="1">
              <a:lnSpc>
                <a:spcPct val="100000"/>
              </a:lnSpc>
              <a:spcBef>
                <a:spcPct val="20000"/>
              </a:spcBef>
              <a:spcAft>
                <a:spcPts val="0"/>
              </a:spcAft>
              <a:buClrTx/>
              <a:buSzTx/>
              <a:buFont typeface="Arial" pitchFamily="34" charset="0"/>
              <a:buNone/>
              <a:tabLst/>
              <a:defRPr sz="1400"/>
            </a:lvl1pPr>
            <a:lvl2pPr>
              <a:defRPr sz="1400"/>
            </a:lvl2pPr>
            <a:lvl3pPr>
              <a:defRPr sz="1400"/>
            </a:lvl3pPr>
            <a:lvl4pPr>
              <a:defRPr sz="1400"/>
            </a:lvl4pPr>
            <a:lvl5pPr>
              <a:defRPr sz="1400"/>
            </a:lvl5pPr>
          </a:lstStyle>
          <a:p>
            <a:pPr marL="0" marR="0" lvl="0" indent="0" algn="l" defTabSz="1746547" rtl="0" eaLnBrk="1" fontAlgn="auto" latinLnBrk="0" hangingPunct="1">
              <a:lnSpc>
                <a:spcPct val="100000"/>
              </a:lnSpc>
              <a:spcBef>
                <a:spcPct val="20000"/>
              </a:spcBef>
              <a:spcAft>
                <a:spcPts val="0"/>
              </a:spcAft>
              <a:buClrTx/>
              <a:buSzTx/>
              <a:buFont typeface="Arial" pitchFamily="34" charset="0"/>
              <a:buNone/>
              <a:tabLst/>
              <a:defRPr/>
            </a:pPr>
            <a:r>
              <a:rPr lang="en-US" dirty="0" smtClean="0"/>
              <a:t>To change the color of a title bar: right click the text box, select format shape, edit the “Fill” and “Line” your desired specifications.</a:t>
            </a:r>
          </a:p>
        </p:txBody>
      </p:sp>
      <p:sp>
        <p:nvSpPr>
          <p:cNvPr id="27" name="Text Placeholder 21"/>
          <p:cNvSpPr>
            <a:spLocks noGrp="1"/>
          </p:cNvSpPr>
          <p:nvPr>
            <p:ph type="body" sz="quarter" idx="14" hasCustomPrompt="1"/>
          </p:nvPr>
        </p:nvSpPr>
        <p:spPr>
          <a:xfrm>
            <a:off x="261257" y="13779500"/>
            <a:ext cx="5094514" cy="622300"/>
          </a:xfrm>
          <a:prstGeom prst="rect">
            <a:avLst/>
          </a:prstGeom>
          <a:solidFill>
            <a:srgbClr val="C4172F"/>
          </a:solidFill>
          <a:ln>
            <a:solidFill>
              <a:srgbClr val="C4172F"/>
            </a:solidFill>
          </a:ln>
        </p:spPr>
        <p:txBody>
          <a:bodyPr vert="horz" lIns="78373" tIns="39187" rIns="78373" bIns="39187"/>
          <a:lstStyle>
            <a:lvl1pPr marL="0" indent="0">
              <a:buNone/>
              <a:defRPr sz="2100" b="1" baseline="0">
                <a:solidFill>
                  <a:schemeClr val="bg1"/>
                </a:solidFill>
                <a:latin typeface="Arial"/>
                <a:cs typeface="Arial"/>
              </a:defRPr>
            </a:lvl1pPr>
          </a:lstStyle>
          <a:p>
            <a:pPr lvl="0"/>
            <a:r>
              <a:rPr lang="en-US" sz="2100" dirty="0" smtClean="0"/>
              <a:t>Methods</a:t>
            </a:r>
            <a:endParaRPr lang="en-US" dirty="0"/>
          </a:p>
        </p:txBody>
      </p:sp>
      <p:sp>
        <p:nvSpPr>
          <p:cNvPr id="28" name="Text Placeholder 23"/>
          <p:cNvSpPr>
            <a:spLocks noGrp="1"/>
          </p:cNvSpPr>
          <p:nvPr>
            <p:ph type="body" sz="quarter" idx="15" hasCustomPrompt="1"/>
          </p:nvPr>
        </p:nvSpPr>
        <p:spPr>
          <a:xfrm>
            <a:off x="261257" y="14579600"/>
            <a:ext cx="5094514" cy="4267200"/>
          </a:xfrm>
          <a:prstGeom prst="rect">
            <a:avLst/>
          </a:prstGeom>
        </p:spPr>
        <p:txBody>
          <a:bodyPr vert="horz" lIns="78373" tIns="39187" rIns="78373" bIns="39187"/>
          <a:lstStyle>
            <a:lvl1pPr marL="0" marR="0" indent="0" algn="l" defTabSz="1746547" rtl="0" eaLnBrk="1" fontAlgn="auto" latinLnBrk="0" hangingPunct="1">
              <a:lnSpc>
                <a:spcPct val="100000"/>
              </a:lnSpc>
              <a:spcBef>
                <a:spcPct val="20000"/>
              </a:spcBef>
              <a:spcAft>
                <a:spcPts val="0"/>
              </a:spcAft>
              <a:buClrTx/>
              <a:buSzTx/>
              <a:buFont typeface="Arial" pitchFamily="34" charset="0"/>
              <a:buNone/>
              <a:tabLst/>
              <a:defRPr sz="1400"/>
            </a:lvl1pPr>
            <a:lvl2pPr>
              <a:defRPr sz="1400"/>
            </a:lvl2pPr>
            <a:lvl3pPr>
              <a:defRPr sz="1400"/>
            </a:lvl3pPr>
            <a:lvl4pPr>
              <a:defRPr sz="1400"/>
            </a:lvl4pPr>
            <a:lvl5pPr>
              <a:defRPr sz="1400"/>
            </a:lvl5pPr>
          </a:lstStyle>
          <a:p>
            <a:pPr marL="0" marR="0" lvl="0" indent="0" algn="l" defTabSz="1746547" rtl="0" eaLnBrk="1" fontAlgn="auto" latinLnBrk="0" hangingPunct="1">
              <a:lnSpc>
                <a:spcPct val="100000"/>
              </a:lnSpc>
              <a:spcBef>
                <a:spcPct val="20000"/>
              </a:spcBef>
              <a:spcAft>
                <a:spcPts val="0"/>
              </a:spcAft>
              <a:buClrTx/>
              <a:buSzTx/>
              <a:buFont typeface="Arial" pitchFamily="34" charset="0"/>
              <a:buNone/>
              <a:tabLst/>
              <a:defRPr/>
            </a:pPr>
            <a:r>
              <a:rPr lang="en-US" dirty="0" smtClean="0"/>
              <a:t>Copy and paste title bars and text boxes to create additional sections.</a:t>
            </a:r>
          </a:p>
        </p:txBody>
      </p:sp>
      <p:sp>
        <p:nvSpPr>
          <p:cNvPr id="29" name="Text Placeholder 21"/>
          <p:cNvSpPr>
            <a:spLocks noGrp="1"/>
          </p:cNvSpPr>
          <p:nvPr>
            <p:ph type="body" sz="quarter" idx="16" hasCustomPrompt="1"/>
          </p:nvPr>
        </p:nvSpPr>
        <p:spPr>
          <a:xfrm>
            <a:off x="5682343" y="2489200"/>
            <a:ext cx="5094514" cy="622300"/>
          </a:xfrm>
          <a:prstGeom prst="rect">
            <a:avLst/>
          </a:prstGeom>
          <a:solidFill>
            <a:srgbClr val="C4172F"/>
          </a:solidFill>
          <a:ln>
            <a:solidFill>
              <a:srgbClr val="C4172F"/>
            </a:solidFill>
          </a:ln>
        </p:spPr>
        <p:txBody>
          <a:bodyPr vert="horz" lIns="78373" tIns="39187" rIns="78373" bIns="39187"/>
          <a:lstStyle>
            <a:lvl1pPr marL="0" indent="0">
              <a:buNone/>
              <a:defRPr sz="2100" b="1" baseline="0">
                <a:solidFill>
                  <a:schemeClr val="bg1"/>
                </a:solidFill>
                <a:latin typeface="Arial"/>
                <a:cs typeface="Arial"/>
              </a:defRPr>
            </a:lvl1pPr>
          </a:lstStyle>
          <a:p>
            <a:pPr lvl="0"/>
            <a:r>
              <a:rPr lang="en-US" sz="2100" dirty="0" smtClean="0"/>
              <a:t>Results</a:t>
            </a:r>
            <a:endParaRPr lang="en-US" dirty="0"/>
          </a:p>
        </p:txBody>
      </p:sp>
      <p:sp>
        <p:nvSpPr>
          <p:cNvPr id="30" name="Text Placeholder 23"/>
          <p:cNvSpPr>
            <a:spLocks noGrp="1"/>
          </p:cNvSpPr>
          <p:nvPr>
            <p:ph type="body" sz="quarter" idx="17"/>
          </p:nvPr>
        </p:nvSpPr>
        <p:spPr>
          <a:xfrm>
            <a:off x="11103429" y="14579600"/>
            <a:ext cx="5094514" cy="4267200"/>
          </a:xfrm>
          <a:prstGeom prst="rect">
            <a:avLst/>
          </a:prstGeom>
        </p:spPr>
        <p:txBody>
          <a:bodyPr vert="horz" lIns="78373" tIns="39187" rIns="78373" bIns="39187"/>
          <a:lstStyle>
            <a:lvl1pPr>
              <a:defRPr sz="1400"/>
            </a:lvl1pPr>
            <a:lvl2pPr>
              <a:defRPr sz="1400"/>
            </a:lvl2pPr>
            <a:lvl3pPr>
              <a:defRPr sz="1400"/>
            </a:lvl3pPr>
            <a:lvl4pPr>
              <a:defRPr sz="1400"/>
            </a:lvl4pPr>
            <a:lvl5pPr>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1" name="Text Placeholder 21"/>
          <p:cNvSpPr>
            <a:spLocks noGrp="1"/>
          </p:cNvSpPr>
          <p:nvPr>
            <p:ph type="body" sz="quarter" idx="18" hasCustomPrompt="1"/>
          </p:nvPr>
        </p:nvSpPr>
        <p:spPr>
          <a:xfrm>
            <a:off x="11103429" y="2489200"/>
            <a:ext cx="5094514" cy="622300"/>
          </a:xfrm>
          <a:prstGeom prst="rect">
            <a:avLst/>
          </a:prstGeom>
          <a:solidFill>
            <a:srgbClr val="C4172F"/>
          </a:solidFill>
          <a:ln>
            <a:solidFill>
              <a:srgbClr val="C4172F"/>
            </a:solidFill>
          </a:ln>
        </p:spPr>
        <p:txBody>
          <a:bodyPr vert="horz" lIns="78373" tIns="39187" rIns="78373" bIns="39187"/>
          <a:lstStyle>
            <a:lvl1pPr marL="0" indent="0">
              <a:buNone/>
              <a:defRPr sz="2100" b="1" baseline="0">
                <a:solidFill>
                  <a:schemeClr val="bg1"/>
                </a:solidFill>
                <a:latin typeface="Arial"/>
                <a:cs typeface="Arial"/>
              </a:defRPr>
            </a:lvl1pPr>
          </a:lstStyle>
          <a:p>
            <a:pPr lvl="0"/>
            <a:r>
              <a:rPr lang="en-US" sz="2100" dirty="0" smtClean="0"/>
              <a:t>Conclusion</a:t>
            </a:r>
            <a:endParaRPr lang="en-US" dirty="0"/>
          </a:p>
        </p:txBody>
      </p:sp>
      <p:sp>
        <p:nvSpPr>
          <p:cNvPr id="32" name="Text Placeholder 23"/>
          <p:cNvSpPr>
            <a:spLocks noGrp="1"/>
          </p:cNvSpPr>
          <p:nvPr>
            <p:ph type="body" sz="quarter" idx="19"/>
          </p:nvPr>
        </p:nvSpPr>
        <p:spPr>
          <a:xfrm>
            <a:off x="11103429" y="3289300"/>
            <a:ext cx="5094514" cy="10312400"/>
          </a:xfrm>
          <a:prstGeom prst="rect">
            <a:avLst/>
          </a:prstGeom>
        </p:spPr>
        <p:txBody>
          <a:bodyPr vert="horz" lIns="78373" tIns="39187" rIns="78373" bIns="39187"/>
          <a:lstStyle>
            <a:lvl1pPr>
              <a:defRPr sz="1400"/>
            </a:lvl1pPr>
            <a:lvl2pPr>
              <a:defRPr sz="1400"/>
            </a:lvl2pPr>
            <a:lvl3pPr>
              <a:defRPr sz="1400"/>
            </a:lvl3pPr>
            <a:lvl4pPr>
              <a:defRPr sz="1400"/>
            </a:lvl4pPr>
            <a:lvl5pPr>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3" name="Text Placeholder 21"/>
          <p:cNvSpPr>
            <a:spLocks noGrp="1"/>
          </p:cNvSpPr>
          <p:nvPr>
            <p:ph type="body" sz="quarter" idx="20" hasCustomPrompt="1"/>
          </p:nvPr>
        </p:nvSpPr>
        <p:spPr>
          <a:xfrm>
            <a:off x="11103429" y="13779500"/>
            <a:ext cx="5094514" cy="622300"/>
          </a:xfrm>
          <a:prstGeom prst="rect">
            <a:avLst/>
          </a:prstGeom>
          <a:solidFill>
            <a:srgbClr val="C4172F"/>
          </a:solidFill>
          <a:ln>
            <a:solidFill>
              <a:srgbClr val="C4172F"/>
            </a:solidFill>
          </a:ln>
        </p:spPr>
        <p:txBody>
          <a:bodyPr vert="horz" lIns="78373" tIns="39187" rIns="78373" bIns="39187"/>
          <a:lstStyle>
            <a:lvl1pPr marL="0" indent="0">
              <a:buNone/>
              <a:defRPr sz="2100" b="1" baseline="0">
                <a:solidFill>
                  <a:schemeClr val="bg1"/>
                </a:solidFill>
                <a:latin typeface="Arial"/>
                <a:cs typeface="Arial"/>
              </a:defRPr>
            </a:lvl1pPr>
          </a:lstStyle>
          <a:p>
            <a:pPr lvl="0"/>
            <a:r>
              <a:rPr lang="en-US" sz="2100" dirty="0" smtClean="0"/>
              <a:t>References</a:t>
            </a:r>
            <a:endParaRPr lang="en-US" dirty="0"/>
          </a:p>
        </p:txBody>
      </p:sp>
      <p:sp>
        <p:nvSpPr>
          <p:cNvPr id="34" name="Text Placeholder 23"/>
          <p:cNvSpPr>
            <a:spLocks noGrp="1"/>
          </p:cNvSpPr>
          <p:nvPr>
            <p:ph type="body" sz="quarter" idx="21" hasCustomPrompt="1"/>
          </p:nvPr>
        </p:nvSpPr>
        <p:spPr>
          <a:xfrm>
            <a:off x="5682343" y="3289300"/>
            <a:ext cx="5094514" cy="15557500"/>
          </a:xfrm>
          <a:prstGeom prst="rect">
            <a:avLst/>
          </a:prstGeom>
        </p:spPr>
        <p:txBody>
          <a:bodyPr vert="horz" lIns="78373" tIns="39187" rIns="78373" bIns="39187"/>
          <a:lstStyle>
            <a:lvl1pPr marL="0" indent="0">
              <a:buNone/>
              <a:defRPr sz="1400" baseline="0"/>
            </a:lvl1pPr>
            <a:lvl2pPr marL="198654" indent="0">
              <a:buNone/>
              <a:defRPr sz="1400"/>
            </a:lvl2pPr>
            <a:lvl3pPr>
              <a:defRPr sz="1400"/>
            </a:lvl3pPr>
            <a:lvl4pPr>
              <a:defRPr sz="1400"/>
            </a:lvl4pPr>
            <a:lvl5pPr>
              <a:defRPr sz="1400"/>
            </a:lvl5pPr>
          </a:lstStyle>
          <a:p>
            <a:pPr lvl="0"/>
            <a:r>
              <a:rPr lang="en-US" dirty="0" smtClean="0"/>
              <a:t>Remember to save all charts, graphs, and tables as 300DPI images prior to inserting them into your posters. Doing so will ensure the best results when printing your posters.</a:t>
            </a:r>
          </a:p>
        </p:txBody>
      </p:sp>
      <p:sp>
        <p:nvSpPr>
          <p:cNvPr id="36" name="Picture Placeholder 35"/>
          <p:cNvSpPr>
            <a:spLocks noGrp="1"/>
          </p:cNvSpPr>
          <p:nvPr>
            <p:ph type="pic" sz="quarter" idx="22" hasCustomPrompt="1"/>
          </p:nvPr>
        </p:nvSpPr>
        <p:spPr>
          <a:xfrm>
            <a:off x="457201" y="533400"/>
            <a:ext cx="1175657" cy="1600200"/>
          </a:xfrm>
          <a:prstGeom prst="rect">
            <a:avLst/>
          </a:prstGeom>
          <a:solidFill>
            <a:schemeClr val="bg1"/>
          </a:solidFill>
        </p:spPr>
        <p:txBody>
          <a:bodyPr vert="horz" lIns="78373" tIns="39187" rIns="78373" bIns="39187"/>
          <a:lstStyle>
            <a:lvl1pPr marL="0" indent="0">
              <a:buNone/>
              <a:defRPr sz="1000"/>
            </a:lvl1pPr>
          </a:lstStyle>
          <a:p>
            <a:r>
              <a:rPr lang="en-US" dirty="0" smtClean="0"/>
              <a:t>LOGO</a:t>
            </a:r>
            <a:endParaRPr lang="en-US" dirty="0"/>
          </a:p>
        </p:txBody>
      </p:sp>
      <p:sp>
        <p:nvSpPr>
          <p:cNvPr id="37" name="Picture Placeholder 35"/>
          <p:cNvSpPr>
            <a:spLocks noGrp="1"/>
          </p:cNvSpPr>
          <p:nvPr>
            <p:ph type="pic" sz="quarter" idx="23" hasCustomPrompt="1"/>
          </p:nvPr>
        </p:nvSpPr>
        <p:spPr>
          <a:xfrm>
            <a:off x="14891658" y="533400"/>
            <a:ext cx="1175657" cy="1600200"/>
          </a:xfrm>
          <a:prstGeom prst="rect">
            <a:avLst/>
          </a:prstGeom>
          <a:solidFill>
            <a:schemeClr val="bg1"/>
          </a:solidFill>
        </p:spPr>
        <p:txBody>
          <a:bodyPr vert="horz" lIns="78373" tIns="39187" rIns="78373" bIns="39187"/>
          <a:lstStyle>
            <a:lvl1pPr marL="0" indent="0">
              <a:buNone/>
              <a:defRPr sz="1000"/>
            </a:lvl1pPr>
          </a:lstStyle>
          <a:p>
            <a:r>
              <a:rPr lang="en-US" dirty="0" smtClean="0"/>
              <a:t>LOGO</a:t>
            </a:r>
            <a:endParaRPr lang="en-US" dirty="0"/>
          </a:p>
        </p:txBody>
      </p:sp>
      <p:sp>
        <p:nvSpPr>
          <p:cNvPr id="39" name="Chart Placeholder 38"/>
          <p:cNvSpPr>
            <a:spLocks noGrp="1"/>
          </p:cNvSpPr>
          <p:nvPr>
            <p:ph type="chart" sz="quarter" idx="24"/>
          </p:nvPr>
        </p:nvSpPr>
        <p:spPr>
          <a:xfrm>
            <a:off x="6074230" y="9423400"/>
            <a:ext cx="4310743" cy="3911600"/>
          </a:xfrm>
          <a:prstGeom prst="rect">
            <a:avLst/>
          </a:prstGeom>
        </p:spPr>
        <p:txBody>
          <a:bodyPr vert="horz" lIns="78373" tIns="39187" rIns="78373" bIns="39187"/>
          <a:lstStyle>
            <a:lvl1pPr marL="0" indent="0">
              <a:buNone/>
              <a:defRPr sz="1400"/>
            </a:lvl1pPr>
          </a:lstStyle>
          <a:p>
            <a:endParaRPr lang="en-US" dirty="0"/>
          </a:p>
        </p:txBody>
      </p:sp>
      <p:sp>
        <p:nvSpPr>
          <p:cNvPr id="40" name="Chart Placeholder 38"/>
          <p:cNvSpPr>
            <a:spLocks noGrp="1"/>
          </p:cNvSpPr>
          <p:nvPr>
            <p:ph type="chart" sz="quarter" idx="25"/>
          </p:nvPr>
        </p:nvSpPr>
        <p:spPr>
          <a:xfrm>
            <a:off x="6074230" y="14312900"/>
            <a:ext cx="4310743" cy="3911600"/>
          </a:xfrm>
          <a:prstGeom prst="rect">
            <a:avLst/>
          </a:prstGeom>
        </p:spPr>
        <p:txBody>
          <a:bodyPr vert="horz" lIns="78373" tIns="39187" rIns="78373" bIns="39187"/>
          <a:lstStyle>
            <a:lvl1pPr marL="0" indent="0">
              <a:buNone/>
              <a:defRPr sz="1400"/>
            </a:lvl1pPr>
          </a:lstStyle>
          <a:p>
            <a:endParaRPr lang="en-US" dirty="0"/>
          </a:p>
        </p:txBody>
      </p:sp>
      <p:pic>
        <p:nvPicPr>
          <p:cNvPr id="2" name="Picture 1" descr="Logo.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859000" y="18897600"/>
            <a:ext cx="1371600" cy="219456"/>
          </a:xfrm>
          <a:prstGeom prst="rect">
            <a:avLst/>
          </a:prstGeom>
        </p:spPr>
      </p:pic>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txStyles>
    <p:titleStyle>
      <a:lvl1pPr algn="ctr" defTabSz="1746547" rtl="0" eaLnBrk="1" latinLnBrk="0" hangingPunct="1">
        <a:spcBef>
          <a:spcPct val="0"/>
        </a:spcBef>
        <a:buNone/>
        <a:defRPr sz="8400" kern="1200">
          <a:solidFill>
            <a:schemeClr val="tx1"/>
          </a:solidFill>
          <a:latin typeface="+mj-lt"/>
          <a:ea typeface="+mj-ea"/>
          <a:cs typeface="+mj-cs"/>
        </a:defRPr>
      </a:lvl1pPr>
    </p:titleStyle>
    <p:bodyStyle>
      <a:lvl1pPr marL="654956" indent="-654956" algn="l" defTabSz="1746547" rtl="0" eaLnBrk="1" latinLnBrk="0" hangingPunct="1">
        <a:spcBef>
          <a:spcPct val="20000"/>
        </a:spcBef>
        <a:buFont typeface="Arial" pitchFamily="34" charset="0"/>
        <a:buChar char="•"/>
        <a:defRPr sz="6100" kern="1200">
          <a:solidFill>
            <a:schemeClr val="tx1"/>
          </a:solidFill>
          <a:latin typeface="+mn-lt"/>
          <a:ea typeface="+mn-ea"/>
          <a:cs typeface="+mn-cs"/>
        </a:defRPr>
      </a:lvl1pPr>
      <a:lvl2pPr marL="1419070" indent="-545796" algn="l" defTabSz="1746547" rtl="0" eaLnBrk="1" latinLnBrk="0" hangingPunct="1">
        <a:spcBef>
          <a:spcPct val="20000"/>
        </a:spcBef>
        <a:buFont typeface="Arial" pitchFamily="34" charset="0"/>
        <a:buChar char="–"/>
        <a:defRPr sz="5300" kern="1200">
          <a:solidFill>
            <a:schemeClr val="tx1"/>
          </a:solidFill>
          <a:latin typeface="+mn-lt"/>
          <a:ea typeface="+mn-ea"/>
          <a:cs typeface="+mn-cs"/>
        </a:defRPr>
      </a:lvl2pPr>
      <a:lvl3pPr marL="2183185" indent="-436637" algn="l" defTabSz="1746547" rtl="0" eaLnBrk="1" latinLnBrk="0" hangingPunct="1">
        <a:spcBef>
          <a:spcPct val="20000"/>
        </a:spcBef>
        <a:buFont typeface="Arial" pitchFamily="34" charset="0"/>
        <a:buChar char="•"/>
        <a:defRPr sz="4500" kern="1200">
          <a:solidFill>
            <a:schemeClr val="tx1"/>
          </a:solidFill>
          <a:latin typeface="+mn-lt"/>
          <a:ea typeface="+mn-ea"/>
          <a:cs typeface="+mn-cs"/>
        </a:defRPr>
      </a:lvl3pPr>
      <a:lvl4pPr marL="3056458" indent="-436637" algn="l" defTabSz="1746547" rtl="0" eaLnBrk="1" latinLnBrk="0" hangingPunct="1">
        <a:spcBef>
          <a:spcPct val="20000"/>
        </a:spcBef>
        <a:buFont typeface="Arial" pitchFamily="34" charset="0"/>
        <a:buChar char="–"/>
        <a:defRPr sz="3900" kern="1200">
          <a:solidFill>
            <a:schemeClr val="tx1"/>
          </a:solidFill>
          <a:latin typeface="+mn-lt"/>
          <a:ea typeface="+mn-ea"/>
          <a:cs typeface="+mn-cs"/>
        </a:defRPr>
      </a:lvl4pPr>
      <a:lvl5pPr marL="3929732" indent="-436637" algn="l" defTabSz="1746547" rtl="0" eaLnBrk="1" latinLnBrk="0" hangingPunct="1">
        <a:spcBef>
          <a:spcPct val="20000"/>
        </a:spcBef>
        <a:buFont typeface="Arial" pitchFamily="34" charset="0"/>
        <a:buChar char="»"/>
        <a:defRPr sz="3900" kern="1200">
          <a:solidFill>
            <a:schemeClr val="tx1"/>
          </a:solidFill>
          <a:latin typeface="+mn-lt"/>
          <a:ea typeface="+mn-ea"/>
          <a:cs typeface="+mn-cs"/>
        </a:defRPr>
      </a:lvl5pPr>
      <a:lvl6pPr marL="4803005" indent="-436637" algn="l" defTabSz="1746547" rtl="0" eaLnBrk="1" latinLnBrk="0" hangingPunct="1">
        <a:spcBef>
          <a:spcPct val="20000"/>
        </a:spcBef>
        <a:buFont typeface="Arial" pitchFamily="34" charset="0"/>
        <a:buChar char="•"/>
        <a:defRPr sz="3900" kern="1200">
          <a:solidFill>
            <a:schemeClr val="tx1"/>
          </a:solidFill>
          <a:latin typeface="+mn-lt"/>
          <a:ea typeface="+mn-ea"/>
          <a:cs typeface="+mn-cs"/>
        </a:defRPr>
      </a:lvl6pPr>
      <a:lvl7pPr marL="5676278" indent="-436637" algn="l" defTabSz="1746547" rtl="0" eaLnBrk="1" latinLnBrk="0" hangingPunct="1">
        <a:spcBef>
          <a:spcPct val="20000"/>
        </a:spcBef>
        <a:buFont typeface="Arial" pitchFamily="34" charset="0"/>
        <a:buChar char="•"/>
        <a:defRPr sz="3900" kern="1200">
          <a:solidFill>
            <a:schemeClr val="tx1"/>
          </a:solidFill>
          <a:latin typeface="+mn-lt"/>
          <a:ea typeface="+mn-ea"/>
          <a:cs typeface="+mn-cs"/>
        </a:defRPr>
      </a:lvl7pPr>
      <a:lvl8pPr marL="6549553" indent="-436637" algn="l" defTabSz="1746547" rtl="0" eaLnBrk="1" latinLnBrk="0" hangingPunct="1">
        <a:spcBef>
          <a:spcPct val="20000"/>
        </a:spcBef>
        <a:buFont typeface="Arial" pitchFamily="34" charset="0"/>
        <a:buChar char="•"/>
        <a:defRPr sz="3900" kern="1200">
          <a:solidFill>
            <a:schemeClr val="tx1"/>
          </a:solidFill>
          <a:latin typeface="+mn-lt"/>
          <a:ea typeface="+mn-ea"/>
          <a:cs typeface="+mn-cs"/>
        </a:defRPr>
      </a:lvl8pPr>
      <a:lvl9pPr marL="7422826" indent="-436637" algn="l" defTabSz="1746547" rtl="0" eaLnBrk="1" latinLnBrk="0" hangingPunct="1">
        <a:spcBef>
          <a:spcPct val="20000"/>
        </a:spcBef>
        <a:buFont typeface="Arial" pitchFamily="34" charset="0"/>
        <a:buChar char="•"/>
        <a:defRPr sz="3900" kern="1200">
          <a:solidFill>
            <a:schemeClr val="tx1"/>
          </a:solidFill>
          <a:latin typeface="+mn-lt"/>
          <a:ea typeface="+mn-ea"/>
          <a:cs typeface="+mn-cs"/>
        </a:defRPr>
      </a:lvl9pPr>
    </p:bodyStyle>
    <p:otherStyle>
      <a:defPPr>
        <a:defRPr lang="en-US"/>
      </a:defPPr>
      <a:lvl1pPr marL="0" algn="l" defTabSz="1746547" rtl="0" eaLnBrk="1" latinLnBrk="0" hangingPunct="1">
        <a:defRPr sz="3400" kern="1200">
          <a:solidFill>
            <a:schemeClr val="tx1"/>
          </a:solidFill>
          <a:latin typeface="+mn-lt"/>
          <a:ea typeface="+mn-ea"/>
          <a:cs typeface="+mn-cs"/>
        </a:defRPr>
      </a:lvl1pPr>
      <a:lvl2pPr marL="873273" algn="l" defTabSz="1746547" rtl="0" eaLnBrk="1" latinLnBrk="0" hangingPunct="1">
        <a:defRPr sz="3400" kern="1200">
          <a:solidFill>
            <a:schemeClr val="tx1"/>
          </a:solidFill>
          <a:latin typeface="+mn-lt"/>
          <a:ea typeface="+mn-ea"/>
          <a:cs typeface="+mn-cs"/>
        </a:defRPr>
      </a:lvl2pPr>
      <a:lvl3pPr marL="1746547" algn="l" defTabSz="1746547" rtl="0" eaLnBrk="1" latinLnBrk="0" hangingPunct="1">
        <a:defRPr sz="3400" kern="1200">
          <a:solidFill>
            <a:schemeClr val="tx1"/>
          </a:solidFill>
          <a:latin typeface="+mn-lt"/>
          <a:ea typeface="+mn-ea"/>
          <a:cs typeface="+mn-cs"/>
        </a:defRPr>
      </a:lvl3pPr>
      <a:lvl4pPr marL="2619821" algn="l" defTabSz="1746547" rtl="0" eaLnBrk="1" latinLnBrk="0" hangingPunct="1">
        <a:defRPr sz="3400" kern="1200">
          <a:solidFill>
            <a:schemeClr val="tx1"/>
          </a:solidFill>
          <a:latin typeface="+mn-lt"/>
          <a:ea typeface="+mn-ea"/>
          <a:cs typeface="+mn-cs"/>
        </a:defRPr>
      </a:lvl4pPr>
      <a:lvl5pPr marL="3493095" algn="l" defTabSz="1746547" rtl="0" eaLnBrk="1" latinLnBrk="0" hangingPunct="1">
        <a:defRPr sz="3400" kern="1200">
          <a:solidFill>
            <a:schemeClr val="tx1"/>
          </a:solidFill>
          <a:latin typeface="+mn-lt"/>
          <a:ea typeface="+mn-ea"/>
          <a:cs typeface="+mn-cs"/>
        </a:defRPr>
      </a:lvl5pPr>
      <a:lvl6pPr marL="4366368" algn="l" defTabSz="1746547" rtl="0" eaLnBrk="1" latinLnBrk="0" hangingPunct="1">
        <a:defRPr sz="3400" kern="1200">
          <a:solidFill>
            <a:schemeClr val="tx1"/>
          </a:solidFill>
          <a:latin typeface="+mn-lt"/>
          <a:ea typeface="+mn-ea"/>
          <a:cs typeface="+mn-cs"/>
        </a:defRPr>
      </a:lvl6pPr>
      <a:lvl7pPr marL="5239642" algn="l" defTabSz="1746547" rtl="0" eaLnBrk="1" latinLnBrk="0" hangingPunct="1">
        <a:defRPr sz="3400" kern="1200">
          <a:solidFill>
            <a:schemeClr val="tx1"/>
          </a:solidFill>
          <a:latin typeface="+mn-lt"/>
          <a:ea typeface="+mn-ea"/>
          <a:cs typeface="+mn-cs"/>
        </a:defRPr>
      </a:lvl7pPr>
      <a:lvl8pPr marL="6112915" algn="l" defTabSz="1746547" rtl="0" eaLnBrk="1" latinLnBrk="0" hangingPunct="1">
        <a:defRPr sz="3400" kern="1200">
          <a:solidFill>
            <a:schemeClr val="tx1"/>
          </a:solidFill>
          <a:latin typeface="+mn-lt"/>
          <a:ea typeface="+mn-ea"/>
          <a:cs typeface="+mn-cs"/>
        </a:defRPr>
      </a:lvl8pPr>
      <a:lvl9pPr marL="6986190" algn="l" defTabSz="1746547" rtl="0" eaLnBrk="1" latinLnBrk="0" hangingPunct="1">
        <a:defRPr sz="3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diagramData" Target="../diagrams/data1.xml"/><Relationship Id="rId6" Type="http://schemas.openxmlformats.org/officeDocument/2006/relationships/diagramLayout" Target="../diagrams/layout1.xml"/><Relationship Id="rId7" Type="http://schemas.openxmlformats.org/officeDocument/2006/relationships/diagramQuickStyle" Target="../diagrams/quickStyle1.xml"/><Relationship Id="rId8" Type="http://schemas.openxmlformats.org/officeDocument/2006/relationships/diagramColors" Target="../diagrams/colors1.xml"/><Relationship Id="rId9" Type="http://schemas.microsoft.com/office/2007/relationships/diagramDrawing" Target="../diagrams/drawing1.xml"/><Relationship Id="rId1" Type="http://schemas.openxmlformats.org/officeDocument/2006/relationships/slideLayout" Target="../slideLayouts/slideLayout1.xml"/><Relationship Id="rId2"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p:cNvSpPr>
            <a:spLocks noGrp="1"/>
          </p:cNvSpPr>
          <p:nvPr>
            <p:ph type="title"/>
          </p:nvPr>
        </p:nvSpPr>
        <p:spPr>
          <a:solidFill>
            <a:srgbClr val="01014B"/>
          </a:solidFill>
          <a:ln>
            <a:solidFill>
              <a:srgbClr val="01014B"/>
            </a:solidFill>
          </a:ln>
        </p:spPr>
        <p:txBody>
          <a:bodyPr/>
          <a:lstStyle/>
          <a:p>
            <a:r>
              <a:rPr lang="en-US" b="0" dirty="0" smtClean="0"/>
              <a:t>Web Search </a:t>
            </a:r>
            <a:r>
              <a:rPr lang="en-US" b="0" dirty="0"/>
              <a:t>Relevance </a:t>
            </a:r>
            <a:r>
              <a:rPr lang="en-US" b="0" dirty="0" smtClean="0"/>
              <a:t>Improvement</a:t>
            </a:r>
            <a:br>
              <a:rPr lang="en-US" b="0" dirty="0" smtClean="0"/>
            </a:br>
            <a:r>
              <a:rPr lang="en-US" b="0" dirty="0" smtClean="0"/>
              <a:t>Shijia Bian</a:t>
            </a:r>
            <a:br>
              <a:rPr lang="en-US" b="0" dirty="0" smtClean="0"/>
            </a:br>
            <a:r>
              <a:rPr lang="en-US" b="0" dirty="0" smtClean="0"/>
              <a:t>STA 571 Final Project</a:t>
            </a:r>
            <a:endParaRPr lang="en-US" b="0" dirty="0"/>
          </a:p>
        </p:txBody>
      </p:sp>
      <p:sp>
        <p:nvSpPr>
          <p:cNvPr id="20" name="Text Placeholder 19"/>
          <p:cNvSpPr>
            <a:spLocks noGrp="1"/>
          </p:cNvSpPr>
          <p:nvPr>
            <p:ph type="body" sz="quarter" idx="10"/>
          </p:nvPr>
        </p:nvSpPr>
        <p:spPr>
          <a:solidFill>
            <a:srgbClr val="01014B"/>
          </a:solidFill>
          <a:ln>
            <a:solidFill>
              <a:srgbClr val="01014B"/>
            </a:solidFill>
          </a:ln>
        </p:spPr>
        <p:txBody>
          <a:bodyPr/>
          <a:lstStyle/>
          <a:p>
            <a:pPr algn="ctr"/>
            <a:r>
              <a:rPr lang="en-US" altLang="zh-CN" dirty="0" smtClean="0"/>
              <a:t>Introduction</a:t>
            </a:r>
            <a:endParaRPr lang="en-US" dirty="0"/>
          </a:p>
        </p:txBody>
      </p:sp>
      <p:sp>
        <p:nvSpPr>
          <p:cNvPr id="21" name="Text Placeholder 20"/>
          <p:cNvSpPr>
            <a:spLocks noGrp="1"/>
          </p:cNvSpPr>
          <p:nvPr>
            <p:ph type="body" sz="quarter" idx="11"/>
          </p:nvPr>
        </p:nvSpPr>
        <p:spPr>
          <a:xfrm>
            <a:off x="299357" y="3332162"/>
            <a:ext cx="5094514" cy="5880100"/>
          </a:xfrm>
        </p:spPr>
        <p:txBody>
          <a:bodyPr/>
          <a:lstStyle/>
          <a:p>
            <a:r>
              <a:rPr lang="en-US" sz="1600" dirty="0"/>
              <a:t>The searching engine is widely implemented on various types of websites. The customers expect the searching engine to give them the most relevant result </a:t>
            </a:r>
            <a:r>
              <a:rPr lang="en-US" sz="1600" dirty="0" smtClean="0"/>
              <a:t>matching </a:t>
            </a:r>
            <a:r>
              <a:rPr lang="en-US" sz="1600" dirty="0"/>
              <a:t>their inputs. The business also </a:t>
            </a:r>
            <a:r>
              <a:rPr lang="en-US" sz="1600" dirty="0" smtClean="0"/>
              <a:t>keep</a:t>
            </a:r>
            <a:r>
              <a:rPr lang="en-US" altLang="zh-CN" sz="1600" dirty="0" smtClean="0"/>
              <a:t>s</a:t>
            </a:r>
            <a:r>
              <a:rPr lang="en-US" sz="1600" dirty="0" smtClean="0"/>
              <a:t> </a:t>
            </a:r>
            <a:r>
              <a:rPr lang="en-US" sz="1600" dirty="0"/>
              <a:t>improving the accuracy of the searching result in order to provide the customers with good user experiences, and also compete with the their competitors. However, it is difficult to have the searching engine to give the accurate searching results all the time, especially when the inputs are not informative. The traditional way of improving the searching experiences is to manually label those inputs that are not able to result the accurate results. This is very expensive and time-consuming. In this project, I am going to summarize the topic modeling and ranking algorithm. Then, I am going to create a new algorithm by combining these two techniques. The topic model is applied to be an initial </a:t>
            </a:r>
            <a:r>
              <a:rPr lang="en-US" sz="1600" dirty="0" smtClean="0"/>
              <a:t>filter (feature generation) </a:t>
            </a:r>
            <a:r>
              <a:rPr lang="en-US" sz="1600" dirty="0"/>
              <a:t>and return the specific topic the inputs might belong to, and then the ranking algorithm can give the relative relevance for each results under this topic. Other possible ML algorithm will be possibly tried in the final paper, but these two algorithms are the main algorithms used to develop the learning method in this paper. The experiment will be carried on the data provided by the "Home Depot Product Search </a:t>
            </a:r>
            <a:r>
              <a:rPr lang="en-US" sz="1600" dirty="0" smtClean="0"/>
              <a:t>Relevance” on </a:t>
            </a:r>
            <a:r>
              <a:rPr lang="en-US" sz="1600" dirty="0" err="1"/>
              <a:t>Kaggle</a:t>
            </a:r>
            <a:r>
              <a:rPr lang="en-US" sz="1600" dirty="0" smtClean="0"/>
              <a:t>.</a:t>
            </a:r>
          </a:p>
          <a:p>
            <a:endParaRPr lang="en-US" sz="1600" dirty="0"/>
          </a:p>
        </p:txBody>
      </p:sp>
      <p:sp>
        <p:nvSpPr>
          <p:cNvPr id="22" name="Text Placeholder 21"/>
          <p:cNvSpPr>
            <a:spLocks noGrp="1"/>
          </p:cNvSpPr>
          <p:nvPr>
            <p:ph type="body" sz="quarter" idx="12"/>
          </p:nvPr>
        </p:nvSpPr>
        <p:spPr>
          <a:xfrm>
            <a:off x="228600" y="14922500"/>
            <a:ext cx="5094514" cy="622300"/>
          </a:xfrm>
          <a:solidFill>
            <a:srgbClr val="01014B"/>
          </a:solidFill>
          <a:ln>
            <a:solidFill>
              <a:srgbClr val="01014B"/>
            </a:solidFill>
          </a:ln>
        </p:spPr>
        <p:txBody>
          <a:bodyPr/>
          <a:lstStyle/>
          <a:p>
            <a:pPr algn="ctr"/>
            <a:endParaRPr lang="en-US" dirty="0"/>
          </a:p>
        </p:txBody>
      </p:sp>
      <p:sp>
        <p:nvSpPr>
          <p:cNvPr id="23" name="Text Placeholder 22"/>
          <p:cNvSpPr>
            <a:spLocks noGrp="1"/>
          </p:cNvSpPr>
          <p:nvPr>
            <p:ph type="body" sz="quarter" idx="13"/>
          </p:nvPr>
        </p:nvSpPr>
        <p:spPr>
          <a:xfrm>
            <a:off x="261257" y="15722600"/>
            <a:ext cx="4963886" cy="3251200"/>
          </a:xfrm>
        </p:spPr>
        <p:txBody>
          <a:bodyPr/>
          <a:lstStyle/>
          <a:p>
            <a:r>
              <a:rPr lang="en-US" sz="1600" dirty="0" smtClean="0"/>
              <a:t>We </a:t>
            </a:r>
            <a:r>
              <a:rPr lang="en-US" sz="1600" dirty="0"/>
              <a:t>are assuming that the training data contains the customer inputs, the returned result, the manually defined relevance score and the detailed description for the returned result. The customer inputs are strings of words. The returned results are item names that are also strings of words. The relevance score is a numeric score, but it only has 13 options. It ranges from 1 to 3 with 0.25 differences. The descriptions are a string of texts describing the returned items. In this supervised learning, we are going to build up a model that can classify these data set in terms of the relevance scores that are like labels. Thus, the input variables are the customers' inputs and the extracted features from the item descriptions. According to </a:t>
            </a:r>
            <a:r>
              <a:rPr lang="en-US" sz="1600" dirty="0" smtClean="0"/>
              <a:t>the</a:t>
            </a:r>
            <a:endParaRPr lang="en-US" sz="1600" dirty="0"/>
          </a:p>
        </p:txBody>
      </p:sp>
      <p:sp>
        <p:nvSpPr>
          <p:cNvPr id="24" name="Text Placeholder 23"/>
          <p:cNvSpPr>
            <a:spLocks noGrp="1"/>
          </p:cNvSpPr>
          <p:nvPr>
            <p:ph type="body" sz="quarter" idx="14"/>
          </p:nvPr>
        </p:nvSpPr>
        <p:spPr>
          <a:xfrm>
            <a:off x="5682342" y="5930900"/>
            <a:ext cx="5094514" cy="622300"/>
          </a:xfrm>
          <a:solidFill>
            <a:srgbClr val="01014B"/>
          </a:solidFill>
          <a:ln>
            <a:solidFill>
              <a:srgbClr val="01014B"/>
            </a:solidFill>
          </a:ln>
        </p:spPr>
        <p:txBody>
          <a:bodyPr/>
          <a:lstStyle/>
          <a:p>
            <a:pPr algn="ctr"/>
            <a:endParaRPr lang="en-US" dirty="0"/>
          </a:p>
        </p:txBody>
      </p:sp>
      <p:sp>
        <p:nvSpPr>
          <p:cNvPr id="25" name="Text Placeholder 24"/>
          <p:cNvSpPr>
            <a:spLocks noGrp="1"/>
          </p:cNvSpPr>
          <p:nvPr>
            <p:ph type="body" sz="quarter" idx="15"/>
          </p:nvPr>
        </p:nvSpPr>
        <p:spPr>
          <a:xfrm>
            <a:off x="5647851" y="6610350"/>
            <a:ext cx="5094514" cy="8788402"/>
          </a:xfrm>
        </p:spPr>
        <p:txBody>
          <a:bodyPr/>
          <a:lstStyle/>
          <a:p>
            <a:r>
              <a:rPr lang="en-US" sz="1600" dirty="0"/>
              <a:t>The two main algorithms we are going to adopt are the topic modeling and ranking algorithm. </a:t>
            </a:r>
            <a:endParaRPr lang="en-US" sz="1600" dirty="0" smtClean="0"/>
          </a:p>
          <a:p>
            <a:r>
              <a:rPr lang="en-US" sz="1600" dirty="0" smtClean="0"/>
              <a:t>       The </a:t>
            </a:r>
            <a:r>
              <a:rPr lang="en-US" sz="1600" dirty="0"/>
              <a:t>topic model serves as a preliminary filter before running the ranking algorithm. The way the filter works is providing a score that can be used for the next step of learning. So we want first to conduct the feature extraction. </a:t>
            </a:r>
            <a:r>
              <a:rPr lang="en-US" sz="1600" dirty="0"/>
              <a:t>The feature extraction needs to be conducted for three parts: the item description, the input query and the item name. This will first eliminate the stopping words in these three parts. The key words can indeed be extracted, such as the product name, usage, size, special instructions and so on. Then we want to calculate the frequency of the key words appearing in the description and item name. Therefore, we have these situations below: 1). the searching key words do not appear in the keywords; 2) the searching key words partially appear in the keywords, such as $1/2, 1/3, 1/4, \</a:t>
            </a:r>
            <a:r>
              <a:rPr lang="en-US" sz="1600" dirty="0" err="1"/>
              <a:t>ldots</a:t>
            </a:r>
            <a:r>
              <a:rPr lang="en-US" sz="1600" dirty="0"/>
              <a:t>$ of the searching keywords appear in the keywords; 3) all of the searching key words appear in the keywords; 4). The frequency of the corresponding keywords appearing in the description and the product name. Therefore, we can build a model to calculate the probability that the returned result falls into the same category in </a:t>
            </a:r>
          </a:p>
          <a:p>
            <a:r>
              <a:rPr lang="en-US" sz="1600" dirty="0"/>
              <a:t>terms of item name and the description. This probability will be considered as a score for the next step of ranking modeling. </a:t>
            </a:r>
          </a:p>
          <a:p>
            <a:r>
              <a:rPr lang="en-US" sz="1600" dirty="0"/>
              <a:t>       The ranking algorithm will take the relevance score as a response variable. We will regress this response variable on the extracted features from the last step. So we can see that the probability of getting a specific score in terms of the available features. </a:t>
            </a:r>
            <a:r>
              <a:rPr lang="en-US" sz="1600" dirty="0" smtClean="0"/>
              <a:t>To simplify, we can use the algorithm, random forest, to automate the process.</a:t>
            </a:r>
            <a:endParaRPr lang="en-US" sz="1600" dirty="0"/>
          </a:p>
          <a:p>
            <a:r>
              <a:rPr lang="en-US" sz="1600" dirty="0"/>
              <a:t>       After training this model, we can test the model in the test data set. The model will output the probability of getting each score. So we can choose the relevance score with the highest probability.</a:t>
            </a:r>
          </a:p>
          <a:p>
            <a:endParaRPr lang="en-US" sz="1600" dirty="0"/>
          </a:p>
          <a:p>
            <a:endParaRPr lang="en-US" sz="1600" dirty="0"/>
          </a:p>
        </p:txBody>
      </p:sp>
      <p:sp>
        <p:nvSpPr>
          <p:cNvPr id="26" name="Text Placeholder 25"/>
          <p:cNvSpPr>
            <a:spLocks noGrp="1"/>
          </p:cNvSpPr>
          <p:nvPr>
            <p:ph type="body" sz="quarter" idx="16"/>
          </p:nvPr>
        </p:nvSpPr>
        <p:spPr>
          <a:xfrm>
            <a:off x="5665096" y="15579726"/>
            <a:ext cx="5094514" cy="622300"/>
          </a:xfrm>
          <a:solidFill>
            <a:srgbClr val="01014B"/>
          </a:solidFill>
          <a:ln>
            <a:solidFill>
              <a:srgbClr val="01014B"/>
            </a:solidFill>
          </a:ln>
        </p:spPr>
        <p:txBody>
          <a:bodyPr/>
          <a:lstStyle/>
          <a:p>
            <a:pPr algn="ctr"/>
            <a:r>
              <a:rPr lang="en-US" altLang="zh-CN" dirty="0" smtClean="0"/>
              <a:t>The</a:t>
            </a:r>
            <a:r>
              <a:rPr lang="en-US" dirty="0" smtClean="0"/>
              <a:t> </a:t>
            </a:r>
            <a:r>
              <a:rPr lang="en-US" dirty="0" smtClean="0"/>
              <a:t>Case Study on </a:t>
            </a:r>
            <a:r>
              <a:rPr lang="en-US" dirty="0" smtClean="0"/>
              <a:t>Home Depot</a:t>
            </a:r>
            <a:endParaRPr lang="en-US" dirty="0"/>
          </a:p>
        </p:txBody>
      </p:sp>
      <p:sp>
        <p:nvSpPr>
          <p:cNvPr id="27" name="Text Placeholder 26"/>
          <p:cNvSpPr>
            <a:spLocks noGrp="1"/>
          </p:cNvSpPr>
          <p:nvPr>
            <p:ph type="body" sz="quarter" idx="17"/>
          </p:nvPr>
        </p:nvSpPr>
        <p:spPr>
          <a:xfrm>
            <a:off x="11103429" y="15265400"/>
            <a:ext cx="5094514" cy="3251200"/>
          </a:xfrm>
        </p:spPr>
        <p:txBody>
          <a:bodyPr/>
          <a:lstStyle/>
          <a:p>
            <a:pPr marL="0" lvl="0" indent="0" defTabSz="914400">
              <a:spcBef>
                <a:spcPts val="0"/>
              </a:spcBef>
              <a:buNone/>
            </a:pPr>
            <a:r>
              <a:rPr lang="en-US" sz="1600" dirty="0" smtClean="0"/>
              <a:t>[1] </a:t>
            </a:r>
            <a:r>
              <a:rPr lang="en-US" sz="1600" dirty="0"/>
              <a:t>H. Zaragoza and M. </a:t>
            </a:r>
            <a:r>
              <a:rPr lang="en-US" sz="1600" dirty="0" err="1"/>
              <a:t>Najork</a:t>
            </a:r>
            <a:r>
              <a:rPr lang="en-US" sz="1600" dirty="0"/>
              <a:t>. </a:t>
            </a:r>
            <a:r>
              <a:rPr lang="en-US" sz="1600" i="1" dirty="0"/>
              <a:t>Web search relevance ranking</a:t>
            </a:r>
            <a:r>
              <a:rPr lang="en-US" sz="1600" dirty="0"/>
              <a:t>. In L. Liu and M. T. </a:t>
            </a:r>
            <a:r>
              <a:rPr lang="en-US" sz="1600" dirty="0" err="1"/>
              <a:t>Ozsu</a:t>
            </a:r>
            <a:r>
              <a:rPr lang="en-US" sz="1600" dirty="0"/>
              <a:t> ¨ (editors), Encyclopedia of Database Systems, pages 3497–3501. Springer US, 2009</a:t>
            </a:r>
            <a:r>
              <a:rPr lang="en-US" sz="1600" dirty="0" smtClean="0"/>
              <a:t>.</a:t>
            </a:r>
          </a:p>
          <a:p>
            <a:pPr marL="0" indent="0" defTabSz="914400">
              <a:spcBef>
                <a:spcPts val="0"/>
              </a:spcBef>
              <a:buNone/>
            </a:pPr>
            <a:r>
              <a:rPr lang="en-US" sz="1600" dirty="0" smtClean="0"/>
              <a:t>[2</a:t>
            </a:r>
            <a:r>
              <a:rPr lang="en-US" sz="1600" dirty="0"/>
              <a:t>] </a:t>
            </a:r>
            <a:r>
              <a:rPr lang="en-US" sz="1600" dirty="0" err="1"/>
              <a:t>Berberich</a:t>
            </a:r>
            <a:r>
              <a:rPr lang="en-US" sz="1600" dirty="0"/>
              <a:t>, Klaus, and </a:t>
            </a:r>
            <a:r>
              <a:rPr lang="en-US" sz="1600" dirty="0" err="1"/>
              <a:t>Dhruv</a:t>
            </a:r>
            <a:r>
              <a:rPr lang="en-US" sz="1600" dirty="0"/>
              <a:t> Gupta. </a:t>
            </a:r>
            <a:r>
              <a:rPr lang="en-US" sz="1600" i="1" dirty="0" smtClean="0"/>
              <a:t>Recommender </a:t>
            </a:r>
            <a:r>
              <a:rPr lang="en-US" sz="1600" i="1" dirty="0"/>
              <a:t>Systems</a:t>
            </a:r>
            <a:r>
              <a:rPr lang="en-US" sz="1600" dirty="0" smtClean="0"/>
              <a:t>.</a:t>
            </a:r>
            <a:r>
              <a:rPr lang="en-US" sz="1600" dirty="0"/>
              <a:t> Max Planck </a:t>
            </a:r>
            <a:r>
              <a:rPr lang="en-US" sz="1600" dirty="0" err="1"/>
              <a:t>Institut</a:t>
            </a:r>
            <a:r>
              <a:rPr lang="en-US" sz="1600" dirty="0"/>
              <a:t> </a:t>
            </a:r>
            <a:r>
              <a:rPr lang="en-US" sz="1600" dirty="0" err="1"/>
              <a:t>Informatik</a:t>
            </a:r>
            <a:r>
              <a:rPr lang="en-US" sz="1600" dirty="0"/>
              <a:t>. Saarland University, 2014. Web</a:t>
            </a:r>
            <a:r>
              <a:rPr lang="en-US" sz="1600" dirty="0" smtClean="0"/>
              <a:t>.</a:t>
            </a:r>
          </a:p>
          <a:p>
            <a:pPr marL="0" indent="0" defTabSz="914400">
              <a:spcBef>
                <a:spcPts val="0"/>
              </a:spcBef>
              <a:buNone/>
            </a:pPr>
            <a:r>
              <a:rPr lang="en-US" sz="1600" dirty="0"/>
              <a:t>[3] Greg Linden , Brent Smith , Jeremy York</a:t>
            </a:r>
            <a:r>
              <a:rPr lang="en-US" sz="1600" i="1" dirty="0"/>
              <a:t>, </a:t>
            </a:r>
            <a:r>
              <a:rPr lang="en-US" sz="1600" i="1" dirty="0" err="1"/>
              <a:t>Amazon.com</a:t>
            </a:r>
            <a:r>
              <a:rPr lang="en-US" sz="1600" i="1" dirty="0"/>
              <a:t> Recommendations: Item-to-Item Collaborative Filtering</a:t>
            </a:r>
            <a:r>
              <a:rPr lang="en-US" sz="1600" dirty="0"/>
              <a:t>, IEEE Internet Computing, v.7 n.1, p.76-80, January 2003  [</a:t>
            </a:r>
            <a:r>
              <a:rPr lang="en-US" sz="1600" dirty="0" err="1"/>
              <a:t>doi</a:t>
            </a:r>
            <a:r>
              <a:rPr lang="en-US" sz="1600" dirty="0"/>
              <a:t>&gt;10.1109/MIC.2003.1167344]</a:t>
            </a:r>
            <a:endParaRPr lang="en-US" sz="1600" dirty="0" smtClean="0"/>
          </a:p>
          <a:p>
            <a:pPr marL="0" indent="0" defTabSz="914400">
              <a:spcBef>
                <a:spcPts val="0"/>
              </a:spcBef>
              <a:buNone/>
            </a:pPr>
            <a:r>
              <a:rPr lang="en-US" sz="1600" dirty="0" smtClean="0"/>
              <a:t>[4</a:t>
            </a:r>
            <a:r>
              <a:rPr lang="en-US" sz="1600" dirty="0"/>
              <a:t>] </a:t>
            </a:r>
            <a:r>
              <a:rPr lang="en-US" sz="1600" dirty="0"/>
              <a:t>Brian </a:t>
            </a:r>
            <a:r>
              <a:rPr lang="en-US" sz="1600" dirty="0" smtClean="0"/>
              <a:t>Carter. </a:t>
            </a:r>
            <a:r>
              <a:rPr lang="en-US" sz="1600" i="1" dirty="0"/>
              <a:t>HomeDepot First Data </a:t>
            </a:r>
            <a:r>
              <a:rPr lang="en-US" sz="1600" i="1" dirty="0" smtClean="0"/>
              <a:t>Exploration</a:t>
            </a:r>
            <a:r>
              <a:rPr lang="en-US" sz="1600" dirty="0" smtClean="0"/>
              <a:t>.</a:t>
            </a:r>
            <a:r>
              <a:rPr lang="en-US" sz="1600" dirty="0"/>
              <a:t> Home Depot Product Search Relevance. </a:t>
            </a:r>
            <a:r>
              <a:rPr lang="en-US" sz="1600" dirty="0" smtClean="0"/>
              <a:t>Kaggle.com, </a:t>
            </a:r>
            <a:r>
              <a:rPr lang="en-US" sz="1600" dirty="0"/>
              <a:t>19 February </a:t>
            </a:r>
            <a:r>
              <a:rPr lang="en-US" sz="1600" dirty="0" smtClean="0"/>
              <a:t>2016. </a:t>
            </a:r>
            <a:r>
              <a:rPr lang="en-US" sz="1600" dirty="0"/>
              <a:t>Web.</a:t>
            </a:r>
          </a:p>
          <a:p>
            <a:pPr marL="0" indent="0" defTabSz="914400">
              <a:spcBef>
                <a:spcPts val="0"/>
              </a:spcBef>
              <a:buNone/>
            </a:pPr>
            <a:endParaRPr lang="en-US" sz="1600" dirty="0"/>
          </a:p>
        </p:txBody>
      </p:sp>
      <p:sp>
        <p:nvSpPr>
          <p:cNvPr id="28" name="Text Placeholder 27"/>
          <p:cNvSpPr>
            <a:spLocks noGrp="1"/>
          </p:cNvSpPr>
          <p:nvPr>
            <p:ph type="body" sz="quarter" idx="18"/>
          </p:nvPr>
        </p:nvSpPr>
        <p:spPr>
          <a:xfrm>
            <a:off x="11103429" y="12560300"/>
            <a:ext cx="5094514" cy="622300"/>
          </a:xfrm>
          <a:solidFill>
            <a:srgbClr val="01014B"/>
          </a:solidFill>
          <a:ln>
            <a:solidFill>
              <a:srgbClr val="01014B"/>
            </a:solidFill>
          </a:ln>
        </p:spPr>
        <p:txBody>
          <a:bodyPr/>
          <a:lstStyle/>
          <a:p>
            <a:pPr algn="ctr"/>
            <a:endParaRPr lang="en-US" dirty="0"/>
          </a:p>
        </p:txBody>
      </p:sp>
      <p:sp>
        <p:nvSpPr>
          <p:cNvPr id="29" name="Text Placeholder 28"/>
          <p:cNvSpPr>
            <a:spLocks noGrp="1"/>
          </p:cNvSpPr>
          <p:nvPr>
            <p:ph type="body" sz="quarter" idx="19"/>
          </p:nvPr>
        </p:nvSpPr>
        <p:spPr>
          <a:xfrm>
            <a:off x="11103429" y="2489200"/>
            <a:ext cx="5094514" cy="9740900"/>
          </a:xfrm>
        </p:spPr>
        <p:txBody>
          <a:bodyPr/>
          <a:lstStyle/>
          <a:p>
            <a:pPr marL="484404" lvl="1" indent="-285750" defTabSz="914400">
              <a:spcBef>
                <a:spcPts val="0"/>
              </a:spcBef>
              <a:buFont typeface="Arial" charset="0"/>
              <a:buChar char="•"/>
            </a:pPr>
            <a:r>
              <a:rPr lang="is-IS" sz="1600" dirty="0"/>
              <a:t>Goal: predict the relevance score for each search_term in the test data set. </a:t>
            </a:r>
          </a:p>
          <a:p>
            <a:pPr marL="198654" lvl="1" indent="0" defTabSz="914400">
              <a:spcBef>
                <a:spcPts val="0"/>
              </a:spcBef>
              <a:buNone/>
            </a:pPr>
            <a:endParaRPr lang="is-IS" sz="1600" dirty="0"/>
          </a:p>
          <a:p>
            <a:pPr marL="285750" indent="-285750" defTabSz="914400">
              <a:spcBef>
                <a:spcPts val="0"/>
              </a:spcBef>
              <a:buFont typeface="Arial" charset="0"/>
              <a:buChar char="•"/>
            </a:pPr>
            <a:r>
              <a:rPr lang="is-IS" sz="1600" b="1" dirty="0"/>
              <a:t>Data </a:t>
            </a:r>
            <a:r>
              <a:rPr lang="is-IS" sz="1600" b="1" dirty="0" smtClean="0"/>
              <a:t>Visualization [4]</a:t>
            </a:r>
          </a:p>
          <a:p>
            <a:pPr marL="0" indent="0" defTabSz="914400">
              <a:spcBef>
                <a:spcPts val="0"/>
              </a:spcBef>
              <a:buNone/>
            </a:pPr>
            <a:endParaRPr lang="is-IS" sz="1600" b="1" dirty="0" smtClean="0"/>
          </a:p>
          <a:p>
            <a:pPr marL="285750" indent="-285750" defTabSz="914400">
              <a:spcBef>
                <a:spcPts val="0"/>
              </a:spcBef>
              <a:buFont typeface="Arial" charset="0"/>
              <a:buChar char="•"/>
            </a:pPr>
            <a:endParaRPr lang="is-IS" sz="1600" b="1" dirty="0"/>
          </a:p>
          <a:p>
            <a:pPr marL="285750" indent="-285750" defTabSz="914400">
              <a:spcBef>
                <a:spcPts val="0"/>
              </a:spcBef>
              <a:buFont typeface="Arial" charset="0"/>
              <a:buChar char="•"/>
            </a:pPr>
            <a:endParaRPr lang="is-IS" sz="1600" b="1" dirty="0" smtClean="0"/>
          </a:p>
          <a:p>
            <a:pPr marL="285750" indent="-285750" defTabSz="914400">
              <a:spcBef>
                <a:spcPts val="0"/>
              </a:spcBef>
              <a:buFont typeface="Arial" charset="0"/>
              <a:buChar char="•"/>
            </a:pPr>
            <a:endParaRPr lang="is-IS" sz="1600" b="1" dirty="0"/>
          </a:p>
          <a:p>
            <a:pPr marL="285750" indent="-285750" defTabSz="914400">
              <a:spcBef>
                <a:spcPts val="0"/>
              </a:spcBef>
              <a:buFont typeface="Arial" charset="0"/>
              <a:buChar char="•"/>
            </a:pPr>
            <a:endParaRPr lang="is-IS" sz="1600" b="1" dirty="0" smtClean="0"/>
          </a:p>
          <a:p>
            <a:pPr marL="285750" indent="-285750" defTabSz="914400">
              <a:spcBef>
                <a:spcPts val="0"/>
              </a:spcBef>
              <a:buFont typeface="Arial" charset="0"/>
              <a:buChar char="•"/>
            </a:pPr>
            <a:endParaRPr lang="is-IS" sz="1600" b="1" dirty="0"/>
          </a:p>
          <a:p>
            <a:pPr marL="285750" indent="-285750" defTabSz="914400">
              <a:spcBef>
                <a:spcPts val="0"/>
              </a:spcBef>
              <a:buFont typeface="Arial" charset="0"/>
              <a:buChar char="•"/>
            </a:pPr>
            <a:endParaRPr lang="is-IS" sz="1600" b="1" dirty="0" smtClean="0"/>
          </a:p>
          <a:p>
            <a:pPr marL="285750" indent="-285750" defTabSz="914400">
              <a:spcBef>
                <a:spcPts val="0"/>
              </a:spcBef>
              <a:buFont typeface="Arial" charset="0"/>
              <a:buChar char="•"/>
            </a:pPr>
            <a:endParaRPr lang="is-IS" sz="1600" b="1" dirty="0"/>
          </a:p>
          <a:p>
            <a:pPr marL="285750" indent="-285750" defTabSz="914400">
              <a:spcBef>
                <a:spcPts val="0"/>
              </a:spcBef>
              <a:buFont typeface="Arial" charset="0"/>
              <a:buChar char="•"/>
            </a:pPr>
            <a:endParaRPr lang="is-IS" sz="1600" b="1" dirty="0" smtClean="0"/>
          </a:p>
          <a:p>
            <a:pPr marL="285750" indent="-285750" defTabSz="914400">
              <a:spcBef>
                <a:spcPts val="0"/>
              </a:spcBef>
              <a:buFont typeface="Arial" charset="0"/>
              <a:buChar char="•"/>
            </a:pPr>
            <a:r>
              <a:rPr lang="is-IS" sz="1600" b="1" dirty="0" smtClean="0"/>
              <a:t>Challenges:</a:t>
            </a:r>
          </a:p>
          <a:p>
            <a:pPr marL="0" indent="0" defTabSz="914400">
              <a:spcBef>
                <a:spcPts val="0"/>
              </a:spcBef>
              <a:buNone/>
            </a:pPr>
            <a:r>
              <a:rPr lang="is-IS" sz="1600" b="1" dirty="0" smtClean="0"/>
              <a:t>      </a:t>
            </a:r>
            <a:r>
              <a:rPr lang="is-IS" sz="1600" dirty="0" smtClean="0"/>
              <a:t>1. overlapping of the products ID from the test data set </a:t>
            </a:r>
          </a:p>
          <a:p>
            <a:pPr marL="0" indent="0" defTabSz="914400">
              <a:spcBef>
                <a:spcPts val="0"/>
              </a:spcBef>
              <a:buNone/>
            </a:pPr>
            <a:r>
              <a:rPr lang="is-IS" sz="1600" dirty="0"/>
              <a:t> </a:t>
            </a:r>
            <a:r>
              <a:rPr lang="is-IS" sz="1600" dirty="0" smtClean="0"/>
              <a:t>         and the training data set is small;</a:t>
            </a:r>
          </a:p>
          <a:p>
            <a:pPr marL="0" indent="0" defTabSz="914400">
              <a:spcBef>
                <a:spcPts val="0"/>
              </a:spcBef>
              <a:buNone/>
            </a:pPr>
            <a:r>
              <a:rPr lang="is-IS" sz="1600" dirty="0"/>
              <a:t> </a:t>
            </a:r>
            <a:r>
              <a:rPr lang="is-IS" sz="1600" dirty="0" smtClean="0"/>
              <a:t>     2. the slight different searching query can result in </a:t>
            </a:r>
          </a:p>
          <a:p>
            <a:pPr marL="0" indent="0" defTabSz="914400">
              <a:spcBef>
                <a:spcPts val="0"/>
              </a:spcBef>
              <a:buNone/>
            </a:pPr>
            <a:r>
              <a:rPr lang="is-IS" sz="1600" dirty="0"/>
              <a:t> </a:t>
            </a:r>
            <a:r>
              <a:rPr lang="is-IS" sz="1600" dirty="0" smtClean="0"/>
              <a:t>         different scores under the same product;</a:t>
            </a:r>
          </a:p>
          <a:p>
            <a:pPr marL="0" indent="0" defTabSz="914400">
              <a:spcBef>
                <a:spcPts val="0"/>
              </a:spcBef>
              <a:buNone/>
            </a:pPr>
            <a:r>
              <a:rPr lang="is-IS" sz="1600" dirty="0"/>
              <a:t> </a:t>
            </a:r>
            <a:r>
              <a:rPr lang="is-IS" sz="1600" dirty="0" smtClean="0"/>
              <a:t>     3. the searching queries that containing the same key </a:t>
            </a:r>
          </a:p>
          <a:p>
            <a:pPr marL="0" indent="0" defTabSz="914400">
              <a:spcBef>
                <a:spcPts val="0"/>
              </a:spcBef>
              <a:buNone/>
            </a:pPr>
            <a:r>
              <a:rPr lang="is-IS" sz="1600" dirty="0"/>
              <a:t> </a:t>
            </a:r>
            <a:r>
              <a:rPr lang="is-IS" sz="1600" dirty="0" smtClean="0"/>
              <a:t>         words can result in different/same scores for different </a:t>
            </a:r>
          </a:p>
          <a:p>
            <a:pPr marL="0" indent="0" defTabSz="914400">
              <a:spcBef>
                <a:spcPts val="0"/>
              </a:spcBef>
              <a:buNone/>
            </a:pPr>
            <a:r>
              <a:rPr lang="is-IS" sz="1600" dirty="0"/>
              <a:t> </a:t>
            </a:r>
            <a:r>
              <a:rPr lang="is-IS" sz="1600" dirty="0" smtClean="0"/>
              <a:t>         products, the extraction of the description word is </a:t>
            </a:r>
          </a:p>
          <a:p>
            <a:pPr marL="0" indent="0" defTabSz="914400">
              <a:spcBef>
                <a:spcPts val="0"/>
              </a:spcBef>
              <a:buNone/>
            </a:pPr>
            <a:r>
              <a:rPr lang="is-IS" sz="1600" dirty="0"/>
              <a:t> </a:t>
            </a:r>
            <a:r>
              <a:rPr lang="is-IS" sz="1600" dirty="0" smtClean="0"/>
              <a:t>         important;</a:t>
            </a:r>
          </a:p>
          <a:p>
            <a:pPr marL="0" indent="0" defTabSz="914400">
              <a:spcBef>
                <a:spcPts val="0"/>
              </a:spcBef>
              <a:buNone/>
            </a:pPr>
            <a:r>
              <a:rPr lang="is-IS" sz="1600" dirty="0"/>
              <a:t> </a:t>
            </a:r>
            <a:r>
              <a:rPr lang="is-IS" sz="1600" dirty="0" smtClean="0"/>
              <a:t>     4. The exact matching of the word might lead to </a:t>
            </a:r>
          </a:p>
          <a:p>
            <a:pPr marL="0" indent="0" defTabSz="914400">
              <a:spcBef>
                <a:spcPts val="0"/>
              </a:spcBef>
              <a:buNone/>
            </a:pPr>
            <a:r>
              <a:rPr lang="is-IS" sz="1600" dirty="0"/>
              <a:t> </a:t>
            </a:r>
            <a:r>
              <a:rPr lang="is-IS" sz="1600" dirty="0" smtClean="0"/>
              <a:t>         overfitting.</a:t>
            </a:r>
          </a:p>
          <a:p>
            <a:pPr marL="0" indent="0" defTabSz="914400">
              <a:spcBef>
                <a:spcPts val="0"/>
              </a:spcBef>
              <a:buNone/>
            </a:pPr>
            <a:endParaRPr lang="is-IS" sz="1600" dirty="0" smtClean="0"/>
          </a:p>
          <a:p>
            <a:pPr marL="285750" indent="-285750" defTabSz="914400">
              <a:spcBef>
                <a:spcPts val="0"/>
              </a:spcBef>
              <a:buFont typeface="Arial" charset="0"/>
              <a:buChar char="•"/>
            </a:pPr>
            <a:r>
              <a:rPr lang="is-IS" sz="1600" b="1" dirty="0" smtClean="0"/>
              <a:t>Adding New Features to Replect the Topic Model</a:t>
            </a:r>
          </a:p>
          <a:p>
            <a:pPr marL="0" indent="0" defTabSz="914400">
              <a:spcBef>
                <a:spcPts val="0"/>
              </a:spcBef>
              <a:buNone/>
            </a:pPr>
            <a:r>
              <a:rPr lang="is-IS" sz="1600" b="1" dirty="0"/>
              <a:t> </a:t>
            </a:r>
            <a:r>
              <a:rPr lang="is-IS" sz="1600" b="1" dirty="0" smtClean="0"/>
              <a:t>     </a:t>
            </a:r>
            <a:r>
              <a:rPr lang="is-IS" sz="1600" dirty="0" smtClean="0"/>
              <a:t>1. the number of word match from the searching query </a:t>
            </a:r>
          </a:p>
          <a:p>
            <a:pPr marL="0" indent="0" defTabSz="914400">
              <a:spcBef>
                <a:spcPts val="0"/>
              </a:spcBef>
              <a:buNone/>
            </a:pPr>
            <a:r>
              <a:rPr lang="is-IS" sz="1600" dirty="0"/>
              <a:t> </a:t>
            </a:r>
            <a:r>
              <a:rPr lang="is-IS" sz="1600" dirty="0" smtClean="0"/>
              <a:t>         to the the product name;</a:t>
            </a:r>
          </a:p>
          <a:p>
            <a:pPr marL="0" indent="0" defTabSz="914400">
              <a:spcBef>
                <a:spcPts val="0"/>
              </a:spcBef>
              <a:buNone/>
            </a:pPr>
            <a:r>
              <a:rPr lang="is-IS" sz="1600" b="1" dirty="0" smtClean="0"/>
              <a:t>      </a:t>
            </a:r>
            <a:r>
              <a:rPr lang="is-IS" sz="1600" dirty="0" smtClean="0"/>
              <a:t>2. </a:t>
            </a:r>
            <a:r>
              <a:rPr lang="is-IS" sz="1600" dirty="0"/>
              <a:t>the number of word match from the searching query </a:t>
            </a:r>
          </a:p>
          <a:p>
            <a:pPr marL="0" indent="0" defTabSz="914400">
              <a:spcBef>
                <a:spcPts val="0"/>
              </a:spcBef>
              <a:buNone/>
            </a:pPr>
            <a:r>
              <a:rPr lang="is-IS" sz="1600" dirty="0"/>
              <a:t>          to the the product </a:t>
            </a:r>
            <a:r>
              <a:rPr lang="is-IS" sz="1600" dirty="0" smtClean="0"/>
              <a:t>description;</a:t>
            </a:r>
          </a:p>
          <a:p>
            <a:pPr marL="0" indent="0" defTabSz="914400">
              <a:spcBef>
                <a:spcPts val="0"/>
              </a:spcBef>
              <a:buNone/>
            </a:pPr>
            <a:r>
              <a:rPr lang="is-IS" sz="1600" b="1" dirty="0"/>
              <a:t> </a:t>
            </a:r>
            <a:r>
              <a:rPr lang="is-IS" sz="1600" b="1" dirty="0" smtClean="0"/>
              <a:t>     </a:t>
            </a:r>
            <a:r>
              <a:rPr lang="is-IS" sz="1600" dirty="0"/>
              <a:t>3</a:t>
            </a:r>
            <a:r>
              <a:rPr lang="is-IS" sz="1600" dirty="0" smtClean="0"/>
              <a:t>. </a:t>
            </a:r>
            <a:r>
              <a:rPr lang="is-IS" sz="1600" dirty="0"/>
              <a:t>the </a:t>
            </a:r>
            <a:r>
              <a:rPr lang="is-IS" sz="1600" dirty="0" smtClean="0"/>
              <a:t>proportionof </a:t>
            </a:r>
            <a:r>
              <a:rPr lang="is-IS" sz="1600" dirty="0"/>
              <a:t>word match from the searching </a:t>
            </a:r>
            <a:endParaRPr lang="is-IS" sz="1600" dirty="0" smtClean="0"/>
          </a:p>
          <a:p>
            <a:pPr marL="0" indent="0" defTabSz="914400">
              <a:spcBef>
                <a:spcPts val="0"/>
              </a:spcBef>
              <a:buNone/>
            </a:pPr>
            <a:r>
              <a:rPr lang="is-IS" sz="1600" dirty="0"/>
              <a:t> </a:t>
            </a:r>
            <a:r>
              <a:rPr lang="is-IS" sz="1600" dirty="0" smtClean="0"/>
              <a:t>         query to </a:t>
            </a:r>
            <a:r>
              <a:rPr lang="is-IS" sz="1600" dirty="0"/>
              <a:t>the the product name;</a:t>
            </a:r>
          </a:p>
          <a:p>
            <a:pPr marL="0" indent="0" defTabSz="914400">
              <a:spcBef>
                <a:spcPts val="0"/>
              </a:spcBef>
              <a:buNone/>
            </a:pPr>
            <a:r>
              <a:rPr lang="is-IS" sz="1600" b="1" dirty="0"/>
              <a:t>      </a:t>
            </a:r>
            <a:r>
              <a:rPr lang="is-IS" sz="1600" dirty="0" smtClean="0"/>
              <a:t>4. </a:t>
            </a:r>
            <a:r>
              <a:rPr lang="is-IS" sz="1600" dirty="0"/>
              <a:t>the </a:t>
            </a:r>
            <a:r>
              <a:rPr lang="is-IS" sz="1600" dirty="0" smtClean="0"/>
              <a:t>proportion of </a:t>
            </a:r>
            <a:r>
              <a:rPr lang="is-IS" sz="1600" dirty="0"/>
              <a:t>word match from the searching </a:t>
            </a:r>
            <a:endParaRPr lang="is-IS" sz="1600" dirty="0" smtClean="0"/>
          </a:p>
          <a:p>
            <a:pPr marL="0" indent="0" defTabSz="914400">
              <a:spcBef>
                <a:spcPts val="0"/>
              </a:spcBef>
              <a:buNone/>
            </a:pPr>
            <a:r>
              <a:rPr lang="is-IS" sz="1600" dirty="0"/>
              <a:t> </a:t>
            </a:r>
            <a:r>
              <a:rPr lang="is-IS" sz="1600" dirty="0" smtClean="0"/>
              <a:t>         query to </a:t>
            </a:r>
            <a:r>
              <a:rPr lang="is-IS" sz="1600" dirty="0"/>
              <a:t>the the product description</a:t>
            </a:r>
            <a:r>
              <a:rPr lang="is-IS" sz="1600" dirty="0" smtClean="0"/>
              <a:t>;</a:t>
            </a:r>
            <a:endParaRPr lang="is-IS" sz="1600" b="1" dirty="0"/>
          </a:p>
          <a:p>
            <a:pPr marL="0" indent="0" defTabSz="914400">
              <a:spcBef>
                <a:spcPts val="0"/>
              </a:spcBef>
              <a:buNone/>
            </a:pPr>
            <a:r>
              <a:rPr lang="is-IS" sz="1600" b="1" dirty="0" smtClean="0"/>
              <a:t>      </a:t>
            </a:r>
            <a:r>
              <a:rPr lang="is-IS" sz="1600" dirty="0" smtClean="0"/>
              <a:t>......</a:t>
            </a:r>
            <a:endParaRPr lang="is-IS" sz="1600" b="1" dirty="0"/>
          </a:p>
          <a:p>
            <a:pPr defTabSz="914400">
              <a:spcBef>
                <a:spcPts val="0"/>
              </a:spcBef>
            </a:pPr>
            <a:endParaRPr lang="is-IS" sz="1600" dirty="0"/>
          </a:p>
          <a:p>
            <a:pPr marL="285750" indent="-285750" defTabSz="914400">
              <a:spcBef>
                <a:spcPts val="0"/>
              </a:spcBef>
              <a:buFont typeface="Arial" charset="0"/>
              <a:buChar char="•"/>
            </a:pPr>
            <a:r>
              <a:rPr lang="is-IS" sz="1600" b="1" dirty="0"/>
              <a:t>Relavance Ranking </a:t>
            </a:r>
            <a:r>
              <a:rPr lang="is-IS" sz="1600" b="1" dirty="0" smtClean="0"/>
              <a:t>Algorithm</a:t>
            </a:r>
          </a:p>
          <a:p>
            <a:pPr marL="0" indent="0" defTabSz="914400">
              <a:spcBef>
                <a:spcPts val="0"/>
              </a:spcBef>
              <a:buNone/>
            </a:pPr>
            <a:r>
              <a:rPr lang="is-IS" sz="1600" b="1" dirty="0" smtClean="0"/>
              <a:t>      </a:t>
            </a:r>
            <a:r>
              <a:rPr lang="is-IS" sz="1600" dirty="0" smtClean="0"/>
              <a:t>1. Rnadom Forest</a:t>
            </a:r>
          </a:p>
          <a:p>
            <a:pPr marL="0" indent="0" defTabSz="914400">
              <a:spcBef>
                <a:spcPts val="0"/>
              </a:spcBef>
              <a:buNone/>
            </a:pPr>
            <a:r>
              <a:rPr lang="is-IS" sz="1600" dirty="0"/>
              <a:t> </a:t>
            </a:r>
            <a:r>
              <a:rPr lang="is-IS" sz="1600" dirty="0" smtClean="0"/>
              <a:t>     2. </a:t>
            </a:r>
            <a:r>
              <a:rPr lang="en-US" sz="1600" dirty="0" err="1" smtClean="0"/>
              <a:t>XGBoost</a:t>
            </a:r>
            <a:endParaRPr lang="is-IS" sz="1600" dirty="0" smtClean="0"/>
          </a:p>
          <a:p>
            <a:pPr marL="285750" indent="-285750" defTabSz="914400">
              <a:spcBef>
                <a:spcPts val="0"/>
              </a:spcBef>
              <a:buFont typeface="Arial" charset="0"/>
              <a:buChar char="•"/>
            </a:pPr>
            <a:endParaRPr lang="en-US" sz="1600" b="1" dirty="0" smtClean="0"/>
          </a:p>
          <a:p>
            <a:pPr marL="285750" indent="-285750" defTabSz="914400">
              <a:spcBef>
                <a:spcPts val="0"/>
              </a:spcBef>
              <a:buFont typeface="Arial" charset="0"/>
              <a:buChar char="•"/>
            </a:pPr>
            <a:r>
              <a:rPr lang="en-US" sz="1600" b="1" dirty="0" smtClean="0"/>
              <a:t>Criteria: MSE</a:t>
            </a:r>
            <a:endParaRPr lang="en-US" sz="1600" b="1" dirty="0"/>
          </a:p>
          <a:p>
            <a:endParaRPr lang="en-US" dirty="0"/>
          </a:p>
        </p:txBody>
      </p:sp>
      <p:sp>
        <p:nvSpPr>
          <p:cNvPr id="30" name="Text Placeholder 29"/>
          <p:cNvSpPr>
            <a:spLocks noGrp="1"/>
          </p:cNvSpPr>
          <p:nvPr>
            <p:ph type="body" sz="quarter" idx="20"/>
          </p:nvPr>
        </p:nvSpPr>
        <p:spPr>
          <a:xfrm>
            <a:off x="11103429" y="14465300"/>
            <a:ext cx="5094514" cy="622300"/>
          </a:xfrm>
          <a:solidFill>
            <a:srgbClr val="01014B"/>
          </a:solidFill>
          <a:ln>
            <a:solidFill>
              <a:srgbClr val="01014B"/>
            </a:solidFill>
          </a:ln>
        </p:spPr>
        <p:txBody>
          <a:bodyPr/>
          <a:lstStyle/>
          <a:p>
            <a:pPr algn="ctr"/>
            <a:endParaRPr lang="en-US"/>
          </a:p>
        </p:txBody>
      </p:sp>
      <p:sp>
        <p:nvSpPr>
          <p:cNvPr id="31" name="Text Placeholder 30"/>
          <p:cNvSpPr>
            <a:spLocks noGrp="1"/>
          </p:cNvSpPr>
          <p:nvPr>
            <p:ph type="body" sz="quarter" idx="21"/>
          </p:nvPr>
        </p:nvSpPr>
        <p:spPr>
          <a:xfrm>
            <a:off x="5647851" y="16383000"/>
            <a:ext cx="5094514" cy="2514600"/>
          </a:xfrm>
        </p:spPr>
        <p:txBody>
          <a:bodyPr/>
          <a:lstStyle/>
          <a:p>
            <a:pPr marL="285750" marR="0" lvl="0" indent="-285750" defTabSz="914400" eaLnBrk="1" fontAlgn="auto" latinLnBrk="0" hangingPunct="1">
              <a:lnSpc>
                <a:spcPct val="100000"/>
              </a:lnSpc>
              <a:spcBef>
                <a:spcPts val="0"/>
              </a:spcBef>
              <a:spcAft>
                <a:spcPts val="0"/>
              </a:spcAft>
              <a:buClrTx/>
              <a:buSzTx/>
              <a:buFont typeface="Arial" charset="0"/>
              <a:buChar char="•"/>
              <a:tabLst/>
              <a:defRPr/>
            </a:pPr>
            <a:r>
              <a:rPr lang="en-US" sz="1600" b="1" dirty="0" smtClean="0"/>
              <a:t>Data</a:t>
            </a:r>
          </a:p>
          <a:p>
            <a:pPr marL="484404" lvl="1" indent="-285750" defTabSz="914400">
              <a:spcBef>
                <a:spcPts val="0"/>
              </a:spcBef>
              <a:buFont typeface="Arial" charset="0"/>
              <a:buChar char="•"/>
            </a:pPr>
            <a:r>
              <a:rPr lang="en-US" sz="1600" dirty="0" smtClean="0"/>
              <a:t>Train Data: </a:t>
            </a:r>
            <a:r>
              <a:rPr lang="is-IS" sz="1600" dirty="0" smtClean="0"/>
              <a:t>74,067</a:t>
            </a:r>
          </a:p>
          <a:p>
            <a:pPr marL="484404" lvl="1" indent="-285750" defTabSz="914400">
              <a:spcBef>
                <a:spcPts val="0"/>
              </a:spcBef>
              <a:buFont typeface="Arial" charset="0"/>
              <a:buChar char="•"/>
            </a:pPr>
            <a:r>
              <a:rPr lang="is-IS" sz="1600" dirty="0" smtClean="0"/>
              <a:t>Test Data: </a:t>
            </a:r>
            <a:r>
              <a:rPr lang="is-IS" sz="1600" dirty="0" smtClean="0"/>
              <a:t>166,693</a:t>
            </a:r>
          </a:p>
          <a:p>
            <a:pPr marL="484404" lvl="1" indent="-285750" defTabSz="914400">
              <a:spcBef>
                <a:spcPts val="0"/>
              </a:spcBef>
              <a:buFont typeface="Arial" charset="0"/>
              <a:buChar char="•"/>
            </a:pPr>
            <a:r>
              <a:rPr lang="is-IS" sz="1600" dirty="0" smtClean="0"/>
              <a:t>Given Information:</a:t>
            </a:r>
          </a:p>
          <a:p>
            <a:pPr marL="484404" lvl="1" indent="-285750" defTabSz="914400">
              <a:spcBef>
                <a:spcPts val="0"/>
              </a:spcBef>
              <a:buFont typeface="Arial" charset="0"/>
              <a:buChar char="•"/>
            </a:pPr>
            <a:endParaRPr lang="is-IS" sz="1600" dirty="0"/>
          </a:p>
          <a:p>
            <a:pPr marL="484404" lvl="1" indent="-285750" defTabSz="914400">
              <a:spcBef>
                <a:spcPts val="0"/>
              </a:spcBef>
              <a:buFont typeface="Arial" charset="0"/>
              <a:buChar char="•"/>
            </a:pPr>
            <a:endParaRPr lang="is-IS" sz="1600" dirty="0" smtClean="0"/>
          </a:p>
          <a:p>
            <a:pPr marL="484404" lvl="1" indent="-285750" defTabSz="914400">
              <a:spcBef>
                <a:spcPts val="0"/>
              </a:spcBef>
              <a:buFont typeface="Arial" charset="0"/>
              <a:buChar char="•"/>
            </a:pPr>
            <a:endParaRPr lang="is-IS" sz="1600" dirty="0"/>
          </a:p>
          <a:p>
            <a:pPr marL="484404" lvl="1" indent="-285750" defTabSz="914400">
              <a:spcBef>
                <a:spcPts val="0"/>
              </a:spcBef>
              <a:buFont typeface="Arial" charset="0"/>
              <a:buChar char="•"/>
            </a:pPr>
            <a:endParaRPr lang="is-IS" sz="1600" dirty="0" smtClean="0"/>
          </a:p>
          <a:p>
            <a:pPr marL="484404" lvl="1" indent="-285750" defTabSz="914400">
              <a:spcBef>
                <a:spcPts val="0"/>
              </a:spcBef>
              <a:buFont typeface="Arial" charset="0"/>
              <a:buChar char="•"/>
            </a:pPr>
            <a:endParaRPr lang="is-IS" sz="1600" dirty="0"/>
          </a:p>
          <a:p>
            <a:pPr marL="484404" lvl="1" indent="-285750" defTabSz="914400">
              <a:spcBef>
                <a:spcPts val="0"/>
              </a:spcBef>
              <a:buFont typeface="Arial" charset="0"/>
              <a:buChar char="•"/>
            </a:pPr>
            <a:endParaRPr lang="is-IS" sz="1600" dirty="0" smtClean="0"/>
          </a:p>
        </p:txBody>
      </p:sp>
      <p:pic>
        <p:nvPicPr>
          <p:cNvPr id="2" name="Picture Placeholder 1"/>
          <p:cNvPicPr>
            <a:picLocks noGrp="1" noChangeAspect="1"/>
          </p:cNvPicPr>
          <p:nvPr>
            <p:ph type="pic" sz="quarter" idx="22"/>
          </p:nvPr>
        </p:nvPicPr>
        <p:blipFill>
          <a:blip r:embed="rId2">
            <a:extLst>
              <a:ext uri="{28A0092B-C50C-407E-A947-70E740481C1C}">
                <a14:useLocalDpi xmlns:a14="http://schemas.microsoft.com/office/drawing/2010/main" val="0"/>
              </a:ext>
            </a:extLst>
          </a:blip>
          <a:srcRect l="13728" r="13728"/>
          <a:stretch>
            <a:fillRect/>
          </a:stretch>
        </p:blipFill>
        <p:spPr/>
      </p:pic>
      <p:pic>
        <p:nvPicPr>
          <p:cNvPr id="3" name="Picture Placeholder 2"/>
          <p:cNvPicPr>
            <a:picLocks noGrp="1" noChangeAspect="1"/>
          </p:cNvPicPr>
          <p:nvPr>
            <p:ph type="pic" sz="quarter" idx="23"/>
          </p:nvPr>
        </p:nvPicPr>
        <p:blipFill>
          <a:blip r:embed="rId3">
            <a:extLst>
              <a:ext uri="{28A0092B-C50C-407E-A947-70E740481C1C}">
                <a14:useLocalDpi xmlns:a14="http://schemas.microsoft.com/office/drawing/2010/main" val="0"/>
              </a:ext>
            </a:extLst>
          </a:blip>
          <a:srcRect l="11825" r="11825"/>
          <a:stretch>
            <a:fillRect/>
          </a:stretch>
        </p:blipFill>
        <p:spPr/>
      </p:pic>
      <p:pic>
        <p:nvPicPr>
          <p:cNvPr id="4" name="Chart Placeholder 3"/>
          <p:cNvPicPr>
            <a:picLocks noGrp="1" noChangeAspect="1"/>
          </p:cNvPicPr>
          <p:nvPr>
            <p:ph type="chart" sz="quarter" idx="24"/>
          </p:nvPr>
        </p:nvPicPr>
        <p:blipFill>
          <a:blip r:embed="rId4" cstate="print">
            <a:extLst>
              <a:ext uri="{28A0092B-C50C-407E-A947-70E740481C1C}">
                <a14:useLocalDpi xmlns:a14="http://schemas.microsoft.com/office/drawing/2010/main" val="0"/>
              </a:ext>
            </a:extLst>
          </a:blip>
          <a:stretch>
            <a:fillRect/>
          </a:stretch>
        </p:blipFill>
        <p:spPr>
          <a:xfrm>
            <a:off x="5760377" y="17526000"/>
            <a:ext cx="5060023" cy="1371600"/>
          </a:xfrm>
        </p:spPr>
      </p:pic>
      <p:sp>
        <p:nvSpPr>
          <p:cNvPr id="37" name="Text Placeholder 25"/>
          <p:cNvSpPr txBox="1">
            <a:spLocks/>
          </p:cNvSpPr>
          <p:nvPr/>
        </p:nvSpPr>
        <p:spPr>
          <a:xfrm>
            <a:off x="261257" y="9366249"/>
            <a:ext cx="5094514" cy="622300"/>
          </a:xfrm>
          <a:prstGeom prst="rect">
            <a:avLst/>
          </a:prstGeom>
          <a:solidFill>
            <a:srgbClr val="01014B"/>
          </a:solidFill>
          <a:ln>
            <a:solidFill>
              <a:srgbClr val="01014B"/>
            </a:solidFill>
          </a:ln>
        </p:spPr>
        <p:txBody>
          <a:bodyPr vert="horz" lIns="78373" tIns="39187" rIns="78373" bIns="39187"/>
          <a:lstStyle>
            <a:lvl1pPr marL="0" indent="0" algn="l" defTabSz="1746547" rtl="0" eaLnBrk="1" latinLnBrk="0" hangingPunct="1">
              <a:spcBef>
                <a:spcPct val="20000"/>
              </a:spcBef>
              <a:buFont typeface="Arial" pitchFamily="34" charset="0"/>
              <a:buNone/>
              <a:defRPr sz="2100" b="1" kern="1200" baseline="0">
                <a:solidFill>
                  <a:schemeClr val="bg1"/>
                </a:solidFill>
                <a:latin typeface="Arial"/>
                <a:ea typeface="+mn-ea"/>
                <a:cs typeface="Arial"/>
              </a:defRPr>
            </a:lvl1pPr>
            <a:lvl2pPr marL="1419070" indent="-545796" algn="l" defTabSz="1746547" rtl="0" eaLnBrk="1" latinLnBrk="0" hangingPunct="1">
              <a:spcBef>
                <a:spcPct val="20000"/>
              </a:spcBef>
              <a:buFont typeface="Arial" pitchFamily="34" charset="0"/>
              <a:buChar char="–"/>
              <a:defRPr sz="5300" kern="1200">
                <a:solidFill>
                  <a:schemeClr val="tx1"/>
                </a:solidFill>
                <a:latin typeface="+mn-lt"/>
                <a:ea typeface="+mn-ea"/>
                <a:cs typeface="+mn-cs"/>
              </a:defRPr>
            </a:lvl2pPr>
            <a:lvl3pPr marL="2183185" indent="-436637" algn="l" defTabSz="1746547" rtl="0" eaLnBrk="1" latinLnBrk="0" hangingPunct="1">
              <a:spcBef>
                <a:spcPct val="20000"/>
              </a:spcBef>
              <a:buFont typeface="Arial" pitchFamily="34" charset="0"/>
              <a:buChar char="•"/>
              <a:defRPr sz="4500" kern="1200">
                <a:solidFill>
                  <a:schemeClr val="tx1"/>
                </a:solidFill>
                <a:latin typeface="+mn-lt"/>
                <a:ea typeface="+mn-ea"/>
                <a:cs typeface="+mn-cs"/>
              </a:defRPr>
            </a:lvl3pPr>
            <a:lvl4pPr marL="3056458" indent="-436637" algn="l" defTabSz="1746547" rtl="0" eaLnBrk="1" latinLnBrk="0" hangingPunct="1">
              <a:spcBef>
                <a:spcPct val="20000"/>
              </a:spcBef>
              <a:buFont typeface="Arial" pitchFamily="34" charset="0"/>
              <a:buChar char="–"/>
              <a:defRPr sz="3900" kern="1200">
                <a:solidFill>
                  <a:schemeClr val="tx1"/>
                </a:solidFill>
                <a:latin typeface="+mn-lt"/>
                <a:ea typeface="+mn-ea"/>
                <a:cs typeface="+mn-cs"/>
              </a:defRPr>
            </a:lvl4pPr>
            <a:lvl5pPr marL="3929732" indent="-436637" algn="l" defTabSz="1746547" rtl="0" eaLnBrk="1" latinLnBrk="0" hangingPunct="1">
              <a:spcBef>
                <a:spcPct val="20000"/>
              </a:spcBef>
              <a:buFont typeface="Arial" pitchFamily="34" charset="0"/>
              <a:buChar char="»"/>
              <a:defRPr sz="3900" kern="1200">
                <a:solidFill>
                  <a:schemeClr val="tx1"/>
                </a:solidFill>
                <a:latin typeface="+mn-lt"/>
                <a:ea typeface="+mn-ea"/>
                <a:cs typeface="+mn-cs"/>
              </a:defRPr>
            </a:lvl5pPr>
            <a:lvl6pPr marL="4803005" indent="-436637" algn="l" defTabSz="1746547" rtl="0" eaLnBrk="1" latinLnBrk="0" hangingPunct="1">
              <a:spcBef>
                <a:spcPct val="20000"/>
              </a:spcBef>
              <a:buFont typeface="Arial" pitchFamily="34" charset="0"/>
              <a:buChar char="•"/>
              <a:defRPr sz="3900" kern="1200">
                <a:solidFill>
                  <a:schemeClr val="tx1"/>
                </a:solidFill>
                <a:latin typeface="+mn-lt"/>
                <a:ea typeface="+mn-ea"/>
                <a:cs typeface="+mn-cs"/>
              </a:defRPr>
            </a:lvl6pPr>
            <a:lvl7pPr marL="5676278" indent="-436637" algn="l" defTabSz="1746547" rtl="0" eaLnBrk="1" latinLnBrk="0" hangingPunct="1">
              <a:spcBef>
                <a:spcPct val="20000"/>
              </a:spcBef>
              <a:buFont typeface="Arial" pitchFamily="34" charset="0"/>
              <a:buChar char="•"/>
              <a:defRPr sz="3900" kern="1200">
                <a:solidFill>
                  <a:schemeClr val="tx1"/>
                </a:solidFill>
                <a:latin typeface="+mn-lt"/>
                <a:ea typeface="+mn-ea"/>
                <a:cs typeface="+mn-cs"/>
              </a:defRPr>
            </a:lvl7pPr>
            <a:lvl8pPr marL="6549553" indent="-436637" algn="l" defTabSz="1746547" rtl="0" eaLnBrk="1" latinLnBrk="0" hangingPunct="1">
              <a:spcBef>
                <a:spcPct val="20000"/>
              </a:spcBef>
              <a:buFont typeface="Arial" pitchFamily="34" charset="0"/>
              <a:buChar char="•"/>
              <a:defRPr sz="3900" kern="1200">
                <a:solidFill>
                  <a:schemeClr val="tx1"/>
                </a:solidFill>
                <a:latin typeface="+mn-lt"/>
                <a:ea typeface="+mn-ea"/>
                <a:cs typeface="+mn-cs"/>
              </a:defRPr>
            </a:lvl8pPr>
            <a:lvl9pPr marL="7422826" indent="-436637" algn="l" defTabSz="1746547" rtl="0" eaLnBrk="1" latinLnBrk="0" hangingPunct="1">
              <a:spcBef>
                <a:spcPct val="20000"/>
              </a:spcBef>
              <a:buFont typeface="Arial" pitchFamily="34" charset="0"/>
              <a:buChar char="•"/>
              <a:defRPr sz="3900" kern="1200">
                <a:solidFill>
                  <a:schemeClr val="tx1"/>
                </a:solidFill>
                <a:latin typeface="+mn-lt"/>
                <a:ea typeface="+mn-ea"/>
                <a:cs typeface="+mn-cs"/>
              </a:defRPr>
            </a:lvl9pPr>
          </a:lstStyle>
          <a:p>
            <a:pPr algn="ctr"/>
            <a:r>
              <a:rPr lang="en-US" altLang="zh-CN" dirty="0" smtClean="0"/>
              <a:t>Related Work</a:t>
            </a:r>
            <a:endParaRPr lang="en-US" dirty="0"/>
          </a:p>
        </p:txBody>
      </p:sp>
      <p:sp>
        <p:nvSpPr>
          <p:cNvPr id="38" name="Text Placeholder 26"/>
          <p:cNvSpPr txBox="1">
            <a:spLocks/>
          </p:cNvSpPr>
          <p:nvPr/>
        </p:nvSpPr>
        <p:spPr>
          <a:xfrm>
            <a:off x="270782" y="10134600"/>
            <a:ext cx="5094514" cy="4610100"/>
          </a:xfrm>
          <a:prstGeom prst="rect">
            <a:avLst/>
          </a:prstGeom>
        </p:spPr>
        <p:txBody>
          <a:bodyPr vert="horz" lIns="78373" tIns="39187" rIns="78373" bIns="39187"/>
          <a:lstStyle>
            <a:lvl1pPr marL="654956" indent="-654956" algn="l" defTabSz="1746547" rtl="0" eaLnBrk="1" latinLnBrk="0" hangingPunct="1">
              <a:spcBef>
                <a:spcPct val="20000"/>
              </a:spcBef>
              <a:buFont typeface="Arial" pitchFamily="34" charset="0"/>
              <a:buChar char="•"/>
              <a:defRPr sz="1400" kern="1200">
                <a:solidFill>
                  <a:schemeClr val="tx1"/>
                </a:solidFill>
                <a:latin typeface="+mn-lt"/>
                <a:ea typeface="+mn-ea"/>
                <a:cs typeface="+mn-cs"/>
              </a:defRPr>
            </a:lvl1pPr>
            <a:lvl2pPr marL="1419070" indent="-545796" algn="l" defTabSz="1746547" rtl="0" eaLnBrk="1" latinLnBrk="0" hangingPunct="1">
              <a:spcBef>
                <a:spcPct val="20000"/>
              </a:spcBef>
              <a:buFont typeface="Arial" pitchFamily="34" charset="0"/>
              <a:buChar char="–"/>
              <a:defRPr sz="1400" kern="1200">
                <a:solidFill>
                  <a:schemeClr val="tx1"/>
                </a:solidFill>
                <a:latin typeface="+mn-lt"/>
                <a:ea typeface="+mn-ea"/>
                <a:cs typeface="+mn-cs"/>
              </a:defRPr>
            </a:lvl2pPr>
            <a:lvl3pPr marL="2183185" indent="-436637" algn="l" defTabSz="1746547" rtl="0" eaLnBrk="1" latinLnBrk="0" hangingPunct="1">
              <a:spcBef>
                <a:spcPct val="20000"/>
              </a:spcBef>
              <a:buFont typeface="Arial" pitchFamily="34" charset="0"/>
              <a:buChar char="•"/>
              <a:defRPr sz="1400" kern="1200">
                <a:solidFill>
                  <a:schemeClr val="tx1"/>
                </a:solidFill>
                <a:latin typeface="+mn-lt"/>
                <a:ea typeface="+mn-ea"/>
                <a:cs typeface="+mn-cs"/>
              </a:defRPr>
            </a:lvl3pPr>
            <a:lvl4pPr marL="3056458" indent="-436637" algn="l" defTabSz="1746547" rtl="0" eaLnBrk="1" latinLnBrk="0" hangingPunct="1">
              <a:spcBef>
                <a:spcPct val="20000"/>
              </a:spcBef>
              <a:buFont typeface="Arial" pitchFamily="34" charset="0"/>
              <a:buChar char="–"/>
              <a:defRPr sz="1400" kern="1200">
                <a:solidFill>
                  <a:schemeClr val="tx1"/>
                </a:solidFill>
                <a:latin typeface="+mn-lt"/>
                <a:ea typeface="+mn-ea"/>
                <a:cs typeface="+mn-cs"/>
              </a:defRPr>
            </a:lvl4pPr>
            <a:lvl5pPr marL="3929732" indent="-436637" algn="l" defTabSz="1746547" rtl="0" eaLnBrk="1" latinLnBrk="0" hangingPunct="1">
              <a:spcBef>
                <a:spcPct val="20000"/>
              </a:spcBef>
              <a:buFont typeface="Arial" pitchFamily="34" charset="0"/>
              <a:buChar char="»"/>
              <a:defRPr sz="1400" kern="1200">
                <a:solidFill>
                  <a:schemeClr val="tx1"/>
                </a:solidFill>
                <a:latin typeface="+mn-lt"/>
                <a:ea typeface="+mn-ea"/>
                <a:cs typeface="+mn-cs"/>
              </a:defRPr>
            </a:lvl5pPr>
            <a:lvl6pPr marL="4803005" indent="-436637" algn="l" defTabSz="1746547" rtl="0" eaLnBrk="1" latinLnBrk="0" hangingPunct="1">
              <a:spcBef>
                <a:spcPct val="20000"/>
              </a:spcBef>
              <a:buFont typeface="Arial" pitchFamily="34" charset="0"/>
              <a:buChar char="•"/>
              <a:defRPr sz="3900" kern="1200">
                <a:solidFill>
                  <a:schemeClr val="tx1"/>
                </a:solidFill>
                <a:latin typeface="+mn-lt"/>
                <a:ea typeface="+mn-ea"/>
                <a:cs typeface="+mn-cs"/>
              </a:defRPr>
            </a:lvl6pPr>
            <a:lvl7pPr marL="5676278" indent="-436637" algn="l" defTabSz="1746547" rtl="0" eaLnBrk="1" latinLnBrk="0" hangingPunct="1">
              <a:spcBef>
                <a:spcPct val="20000"/>
              </a:spcBef>
              <a:buFont typeface="Arial" pitchFamily="34" charset="0"/>
              <a:buChar char="•"/>
              <a:defRPr sz="3900" kern="1200">
                <a:solidFill>
                  <a:schemeClr val="tx1"/>
                </a:solidFill>
                <a:latin typeface="+mn-lt"/>
                <a:ea typeface="+mn-ea"/>
                <a:cs typeface="+mn-cs"/>
              </a:defRPr>
            </a:lvl7pPr>
            <a:lvl8pPr marL="6549553" indent="-436637" algn="l" defTabSz="1746547" rtl="0" eaLnBrk="1" latinLnBrk="0" hangingPunct="1">
              <a:spcBef>
                <a:spcPct val="20000"/>
              </a:spcBef>
              <a:buFont typeface="Arial" pitchFamily="34" charset="0"/>
              <a:buChar char="•"/>
              <a:defRPr sz="3900" kern="1200">
                <a:solidFill>
                  <a:schemeClr val="tx1"/>
                </a:solidFill>
                <a:latin typeface="+mn-lt"/>
                <a:ea typeface="+mn-ea"/>
                <a:cs typeface="+mn-cs"/>
              </a:defRPr>
            </a:lvl8pPr>
            <a:lvl9pPr marL="7422826" indent="-436637" algn="l" defTabSz="1746547" rtl="0" eaLnBrk="1" latinLnBrk="0" hangingPunct="1">
              <a:spcBef>
                <a:spcPct val="20000"/>
              </a:spcBef>
              <a:buFont typeface="Arial" pitchFamily="34" charset="0"/>
              <a:buChar char="•"/>
              <a:defRPr sz="3900" kern="1200">
                <a:solidFill>
                  <a:schemeClr val="tx1"/>
                </a:solidFill>
                <a:latin typeface="+mn-lt"/>
                <a:ea typeface="+mn-ea"/>
                <a:cs typeface="+mn-cs"/>
              </a:defRPr>
            </a:lvl9pPr>
          </a:lstStyle>
          <a:p>
            <a:pPr marL="0" indent="0" defTabSz="914400">
              <a:spcBef>
                <a:spcPts val="0"/>
              </a:spcBef>
              <a:buFontTx/>
              <a:buNone/>
            </a:pPr>
            <a:r>
              <a:rPr lang="en-US" sz="1600" dirty="0" smtClean="0"/>
              <a:t>The web searching relevance ranking has been studies by many academic institutes and companies over the past decades. The website has a list of the results that might be relevant to the users’ input queries[1]. Then the website will return this list of result ordered by the relevance score: the most relevant result comes first. The main internal ranking algorithm is open to the public, but the more detailed technique remains hidden, so the company can compete with the other competitors[1]. The good search ranking algorithm can not only return the accurate results in terms of the customers’ needs, but also can provide the relevant results that can be novel and surprising for the customers. These algorithms includes the traditional ML algorithms, deep learning techniques, collaborative filtering and so on [2]. The Netflix competition is a well-known example. In addition, Google, Amazon, Facebook and other companies have spent years in improving the web searching </a:t>
            </a:r>
            <a:r>
              <a:rPr lang="en-US" sz="1600" dirty="0" err="1" smtClean="0"/>
              <a:t>relavance</a:t>
            </a:r>
            <a:r>
              <a:rPr lang="en-US" sz="1600" dirty="0" smtClean="0"/>
              <a:t> performance [3]. </a:t>
            </a:r>
            <a:endParaRPr lang="en-US" sz="1600" dirty="0"/>
          </a:p>
        </p:txBody>
      </p:sp>
      <p:sp>
        <p:nvSpPr>
          <p:cNvPr id="39" name="Text Placeholder 22"/>
          <p:cNvSpPr txBox="1">
            <a:spLocks/>
          </p:cNvSpPr>
          <p:nvPr/>
        </p:nvSpPr>
        <p:spPr>
          <a:xfrm>
            <a:off x="5665096" y="2527300"/>
            <a:ext cx="5094514" cy="6223000"/>
          </a:xfrm>
          <a:prstGeom prst="rect">
            <a:avLst/>
          </a:prstGeom>
        </p:spPr>
        <p:txBody>
          <a:bodyPr vert="horz" lIns="78373" tIns="39187" rIns="78373" bIns="39187"/>
          <a:lstStyle>
            <a:lvl1pPr marL="0" marR="0" indent="0" algn="l" defTabSz="1746547" rtl="0" eaLnBrk="1" fontAlgn="auto" latinLnBrk="0" hangingPunct="1">
              <a:lnSpc>
                <a:spcPct val="100000"/>
              </a:lnSpc>
              <a:spcBef>
                <a:spcPct val="20000"/>
              </a:spcBef>
              <a:spcAft>
                <a:spcPts val="0"/>
              </a:spcAft>
              <a:buClrTx/>
              <a:buSzTx/>
              <a:buFont typeface="Arial" pitchFamily="34" charset="0"/>
              <a:buNone/>
              <a:tabLst/>
              <a:defRPr sz="1400" kern="1200">
                <a:solidFill>
                  <a:schemeClr val="tx1"/>
                </a:solidFill>
                <a:latin typeface="+mn-lt"/>
                <a:ea typeface="+mn-ea"/>
                <a:cs typeface="+mn-cs"/>
              </a:defRPr>
            </a:lvl1pPr>
            <a:lvl2pPr marL="1419070" indent="-545796" algn="l" defTabSz="1746547" rtl="0" eaLnBrk="1" latinLnBrk="0" hangingPunct="1">
              <a:spcBef>
                <a:spcPct val="20000"/>
              </a:spcBef>
              <a:buFont typeface="Arial" pitchFamily="34" charset="0"/>
              <a:buChar char="–"/>
              <a:defRPr sz="1400" kern="1200">
                <a:solidFill>
                  <a:schemeClr val="tx1"/>
                </a:solidFill>
                <a:latin typeface="+mn-lt"/>
                <a:ea typeface="+mn-ea"/>
                <a:cs typeface="+mn-cs"/>
              </a:defRPr>
            </a:lvl2pPr>
            <a:lvl3pPr marL="2183185" indent="-436637" algn="l" defTabSz="1746547" rtl="0" eaLnBrk="1" latinLnBrk="0" hangingPunct="1">
              <a:spcBef>
                <a:spcPct val="20000"/>
              </a:spcBef>
              <a:buFont typeface="Arial" pitchFamily="34" charset="0"/>
              <a:buChar char="•"/>
              <a:defRPr sz="1400" kern="1200">
                <a:solidFill>
                  <a:schemeClr val="tx1"/>
                </a:solidFill>
                <a:latin typeface="+mn-lt"/>
                <a:ea typeface="+mn-ea"/>
                <a:cs typeface="+mn-cs"/>
              </a:defRPr>
            </a:lvl3pPr>
            <a:lvl4pPr marL="3056458" indent="-436637" algn="l" defTabSz="1746547" rtl="0" eaLnBrk="1" latinLnBrk="0" hangingPunct="1">
              <a:spcBef>
                <a:spcPct val="20000"/>
              </a:spcBef>
              <a:buFont typeface="Arial" pitchFamily="34" charset="0"/>
              <a:buChar char="–"/>
              <a:defRPr sz="1400" kern="1200">
                <a:solidFill>
                  <a:schemeClr val="tx1"/>
                </a:solidFill>
                <a:latin typeface="+mn-lt"/>
                <a:ea typeface="+mn-ea"/>
                <a:cs typeface="+mn-cs"/>
              </a:defRPr>
            </a:lvl4pPr>
            <a:lvl5pPr marL="3929732" indent="-436637" algn="l" defTabSz="1746547" rtl="0" eaLnBrk="1" latinLnBrk="0" hangingPunct="1">
              <a:spcBef>
                <a:spcPct val="20000"/>
              </a:spcBef>
              <a:buFont typeface="Arial" pitchFamily="34" charset="0"/>
              <a:buChar char="»"/>
              <a:defRPr sz="1400" kern="1200">
                <a:solidFill>
                  <a:schemeClr val="tx1"/>
                </a:solidFill>
                <a:latin typeface="+mn-lt"/>
                <a:ea typeface="+mn-ea"/>
                <a:cs typeface="+mn-cs"/>
              </a:defRPr>
            </a:lvl5pPr>
            <a:lvl6pPr marL="4803005" indent="-436637" algn="l" defTabSz="1746547" rtl="0" eaLnBrk="1" latinLnBrk="0" hangingPunct="1">
              <a:spcBef>
                <a:spcPct val="20000"/>
              </a:spcBef>
              <a:buFont typeface="Arial" pitchFamily="34" charset="0"/>
              <a:buChar char="•"/>
              <a:defRPr sz="3900" kern="1200">
                <a:solidFill>
                  <a:schemeClr val="tx1"/>
                </a:solidFill>
                <a:latin typeface="+mn-lt"/>
                <a:ea typeface="+mn-ea"/>
                <a:cs typeface="+mn-cs"/>
              </a:defRPr>
            </a:lvl6pPr>
            <a:lvl7pPr marL="5676278" indent="-436637" algn="l" defTabSz="1746547" rtl="0" eaLnBrk="1" latinLnBrk="0" hangingPunct="1">
              <a:spcBef>
                <a:spcPct val="20000"/>
              </a:spcBef>
              <a:buFont typeface="Arial" pitchFamily="34" charset="0"/>
              <a:buChar char="•"/>
              <a:defRPr sz="3900" kern="1200">
                <a:solidFill>
                  <a:schemeClr val="tx1"/>
                </a:solidFill>
                <a:latin typeface="+mn-lt"/>
                <a:ea typeface="+mn-ea"/>
                <a:cs typeface="+mn-cs"/>
              </a:defRPr>
            </a:lvl7pPr>
            <a:lvl8pPr marL="6549553" indent="-436637" algn="l" defTabSz="1746547" rtl="0" eaLnBrk="1" latinLnBrk="0" hangingPunct="1">
              <a:spcBef>
                <a:spcPct val="20000"/>
              </a:spcBef>
              <a:buFont typeface="Arial" pitchFamily="34" charset="0"/>
              <a:buChar char="•"/>
              <a:defRPr sz="3900" kern="1200">
                <a:solidFill>
                  <a:schemeClr val="tx1"/>
                </a:solidFill>
                <a:latin typeface="+mn-lt"/>
                <a:ea typeface="+mn-ea"/>
                <a:cs typeface="+mn-cs"/>
              </a:defRPr>
            </a:lvl8pPr>
            <a:lvl9pPr marL="7422826" indent="-436637" algn="l" defTabSz="1746547" rtl="0" eaLnBrk="1" latinLnBrk="0" hangingPunct="1">
              <a:spcBef>
                <a:spcPct val="20000"/>
              </a:spcBef>
              <a:buFont typeface="Arial" pitchFamily="34" charset="0"/>
              <a:buChar char="•"/>
              <a:defRPr sz="3900" kern="1200">
                <a:solidFill>
                  <a:schemeClr val="tx1"/>
                </a:solidFill>
                <a:latin typeface="+mn-lt"/>
                <a:ea typeface="+mn-ea"/>
                <a:cs typeface="+mn-cs"/>
              </a:defRPr>
            </a:lvl9pPr>
          </a:lstStyle>
          <a:p>
            <a:r>
              <a:rPr lang="en-US" sz="1600" dirty="0" smtClean="0"/>
              <a:t>exploratory analysis, the most difficult part is for all the the searching inputs can be found in the item name or item description, but their relevance scores are still not full score and have difference. It is very difficult to build up a sensitive model to detect this difference. Therefore, the combination of the topic model and ranking algorithm can help. The returned results are considered to be topics. The features motivated by topic modeling </a:t>
            </a:r>
            <a:r>
              <a:rPr lang="en-US" sz="1600" dirty="0" err="1" smtClean="0"/>
              <a:t>idead</a:t>
            </a:r>
            <a:r>
              <a:rPr lang="en-US" sz="1600" dirty="0" smtClean="0"/>
              <a:t> can preliminarily define if the returned results are topics for the returned results. Then the ranking algorithm can give a relevance score. We are expecting that this model can evaluate the the test set and give the accurate relevance score for the customer inputs. </a:t>
            </a:r>
            <a:br>
              <a:rPr lang="en-US" sz="1600" dirty="0" smtClean="0"/>
            </a:br>
            <a:endParaRPr lang="en-US" sz="1600" dirty="0"/>
          </a:p>
        </p:txBody>
      </p:sp>
      <p:graphicFrame>
        <p:nvGraphicFramePr>
          <p:cNvPr id="5" name="Diagram 4"/>
          <p:cNvGraphicFramePr/>
          <p:nvPr>
            <p:extLst>
              <p:ext uri="{D42A27DB-BD31-4B8C-83A1-F6EECF244321}">
                <p14:modId xmlns:p14="http://schemas.microsoft.com/office/powerpoint/2010/main" val="1684195902"/>
              </p:ext>
            </p:extLst>
          </p:nvPr>
        </p:nvGraphicFramePr>
        <p:xfrm>
          <a:off x="11430000" y="3657600"/>
          <a:ext cx="4343400" cy="174625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6" name="TextBox 5"/>
          <p:cNvSpPr txBox="1"/>
          <p:nvPr/>
        </p:nvSpPr>
        <p:spPr>
          <a:xfrm>
            <a:off x="13258800" y="4233446"/>
            <a:ext cx="762000" cy="338554"/>
          </a:xfrm>
          <a:prstGeom prst="rect">
            <a:avLst/>
          </a:prstGeom>
          <a:noFill/>
        </p:spPr>
        <p:txBody>
          <a:bodyPr wrap="square" rtlCol="0">
            <a:spAutoFit/>
          </a:bodyPr>
          <a:lstStyle/>
          <a:p>
            <a:r>
              <a:rPr lang="en-US" sz="1600" dirty="0" smtClean="0"/>
              <a:t>27,699</a:t>
            </a:r>
            <a:endParaRPr lang="en-US" sz="1600" dirty="0"/>
          </a:p>
        </p:txBody>
      </p:sp>
      <p:sp>
        <p:nvSpPr>
          <p:cNvPr id="7" name="TextBox 6"/>
          <p:cNvSpPr txBox="1"/>
          <p:nvPr/>
        </p:nvSpPr>
        <p:spPr>
          <a:xfrm>
            <a:off x="11103429" y="13324582"/>
            <a:ext cx="5094514" cy="1077218"/>
          </a:xfrm>
          <a:prstGeom prst="rect">
            <a:avLst/>
          </a:prstGeom>
          <a:noFill/>
        </p:spPr>
        <p:txBody>
          <a:bodyPr wrap="square" rtlCol="0">
            <a:spAutoFit/>
          </a:bodyPr>
          <a:lstStyle/>
          <a:p>
            <a:r>
              <a:rPr lang="en-US" sz="1600" dirty="0" smtClean="0"/>
              <a:t>The performance has been improved from 74% to 70%. More sophisticated features are expected to be extracted and using </a:t>
            </a:r>
            <a:r>
              <a:rPr lang="en-US" sz="1600" dirty="0" err="1" smtClean="0"/>
              <a:t>Xgboost</a:t>
            </a:r>
            <a:r>
              <a:rPr lang="en-US" sz="1600" dirty="0" smtClean="0"/>
              <a:t> for the relevance score predicting, hit </a:t>
            </a:r>
            <a:r>
              <a:rPr lang="pt-BR" sz="1600" dirty="0" smtClean="0"/>
              <a:t>51.050% benchmark for </a:t>
            </a:r>
            <a:r>
              <a:rPr lang="pt-BR" sz="1600" dirty="0" err="1" smtClean="0"/>
              <a:t>this</a:t>
            </a:r>
            <a:r>
              <a:rPr lang="pt-BR" sz="1600" dirty="0" smtClean="0"/>
              <a:t> Project.</a:t>
            </a:r>
            <a:r>
              <a:rPr lang="en-US" sz="1600" dirty="0" smtClean="0"/>
              <a:t> </a:t>
            </a:r>
            <a:endParaRPr lang="en-US" sz="16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1114</TotalTime>
  <Words>1400</Words>
  <Application>Microsoft Macintosh PowerPoint</Application>
  <PresentationFormat>Custom</PresentationFormat>
  <Paragraphs>69</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Calibri</vt:lpstr>
      <vt:lpstr>Times New Roman</vt:lpstr>
      <vt:lpstr>宋体</vt:lpstr>
      <vt:lpstr>Arial</vt:lpstr>
      <vt:lpstr>Office Theme</vt:lpstr>
      <vt:lpstr>Web Search Relevance Improvement Shijia Bian STA 571 Final Project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Daniel Viens</dc:creator>
  <cp:lastModifiedBy>Microsoft Office User</cp:lastModifiedBy>
  <cp:revision>76</cp:revision>
  <cp:lastPrinted>2016-04-26T07:19:47Z</cp:lastPrinted>
  <dcterms:created xsi:type="dcterms:W3CDTF">2013-01-28T22:40:39Z</dcterms:created>
  <dcterms:modified xsi:type="dcterms:W3CDTF">2016-04-26T17:31:28Z</dcterms:modified>
</cp:coreProperties>
</file>