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handoutMasterIdLst>
    <p:handoutMasterId r:id="rId33"/>
  </p:handoutMasterIdLst>
  <p:sldIdLst>
    <p:sldId id="257" r:id="rId2"/>
    <p:sldId id="377" r:id="rId3"/>
    <p:sldId id="358" r:id="rId4"/>
    <p:sldId id="264" r:id="rId5"/>
    <p:sldId id="352" r:id="rId6"/>
    <p:sldId id="353" r:id="rId7"/>
    <p:sldId id="354" r:id="rId8"/>
    <p:sldId id="347" r:id="rId9"/>
    <p:sldId id="355" r:id="rId10"/>
    <p:sldId id="356" r:id="rId11"/>
    <p:sldId id="348" r:id="rId12"/>
    <p:sldId id="357" r:id="rId13"/>
    <p:sldId id="359" r:id="rId14"/>
    <p:sldId id="370" r:id="rId15"/>
    <p:sldId id="361" r:id="rId16"/>
    <p:sldId id="349" r:id="rId17"/>
    <p:sldId id="363" r:id="rId18"/>
    <p:sldId id="368" r:id="rId19"/>
    <p:sldId id="365" r:id="rId20"/>
    <p:sldId id="367" r:id="rId21"/>
    <p:sldId id="371" r:id="rId22"/>
    <p:sldId id="369" r:id="rId23"/>
    <p:sldId id="376" r:id="rId24"/>
    <p:sldId id="372" r:id="rId25"/>
    <p:sldId id="351" r:id="rId26"/>
    <p:sldId id="373" r:id="rId27"/>
    <p:sldId id="374" r:id="rId28"/>
    <p:sldId id="375" r:id="rId29"/>
    <p:sldId id="378" r:id="rId30"/>
    <p:sldId id="260"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4F"/>
    <a:srgbClr val="A82025"/>
    <a:srgbClr val="7E181D"/>
    <a:srgbClr val="FDE3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34" autoAdjust="0"/>
    <p:restoredTop sz="94636" autoAdjust="0"/>
  </p:normalViewPr>
  <p:slideViewPr>
    <p:cSldViewPr snapToGrid="0">
      <p:cViewPr varScale="1">
        <p:scale>
          <a:sx n="86" d="100"/>
          <a:sy n="86" d="100"/>
        </p:scale>
        <p:origin x="1356"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26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7D5ABB-52AF-4990-80DA-E93E38CB72D2}" type="datetimeFigureOut">
              <a:rPr lang="zh-CN" altLang="en-US" smtClean="0"/>
              <a:t>2017/7/5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a:t>1</a:t>
            </a: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7BA99D-B1C0-4B85-B612-62697C9FE704}" type="slidenum">
              <a:rPr lang="zh-CN" altLang="en-US" smtClean="0"/>
              <a:t>‹#›</a:t>
            </a:fld>
            <a:endParaRPr lang="zh-CN" altLang="en-US"/>
          </a:p>
        </p:txBody>
      </p:sp>
    </p:spTree>
    <p:extLst>
      <p:ext uri="{BB962C8B-B14F-4D97-AF65-F5344CB8AC3E}">
        <p14:creationId xmlns:p14="http://schemas.microsoft.com/office/powerpoint/2010/main" val="841269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52B91-30A3-4D28-8024-8096125FE1CF}" type="datetimeFigureOut">
              <a:rPr lang="zh-CN" altLang="en-US" smtClean="0"/>
              <a:t>2017/7/5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a:t>1</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5B802-345A-4BB3-99B4-77BB8E32FA1D}" type="slidenum">
              <a:rPr lang="zh-CN" altLang="en-US" smtClean="0"/>
              <a:t>‹#›</a:t>
            </a:fld>
            <a:endParaRPr lang="zh-CN" altLang="en-US"/>
          </a:p>
        </p:txBody>
      </p:sp>
    </p:spTree>
    <p:extLst>
      <p:ext uri="{BB962C8B-B14F-4D97-AF65-F5344CB8AC3E}">
        <p14:creationId xmlns:p14="http://schemas.microsoft.com/office/powerpoint/2010/main" val="37209065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5AB5B802-345A-4BB3-99B4-77BB8E32FA1D}" type="slidenum">
              <a:rPr lang="zh-CN" altLang="en-US" smtClean="0"/>
              <a:t>4</a:t>
            </a:fld>
            <a:endParaRPr lang="zh-CN" altLang="en-US"/>
          </a:p>
        </p:txBody>
      </p:sp>
    </p:spTree>
    <p:extLst>
      <p:ext uri="{BB962C8B-B14F-4D97-AF65-F5344CB8AC3E}">
        <p14:creationId xmlns:p14="http://schemas.microsoft.com/office/powerpoint/2010/main" val="189313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5AB5B802-345A-4BB3-99B4-77BB8E32FA1D}" type="slidenum">
              <a:rPr lang="zh-CN" altLang="en-US" smtClean="0"/>
              <a:t>8</a:t>
            </a:fld>
            <a:endParaRPr lang="zh-CN" altLang="en-US"/>
          </a:p>
        </p:txBody>
      </p:sp>
    </p:spTree>
    <p:extLst>
      <p:ext uri="{BB962C8B-B14F-4D97-AF65-F5344CB8AC3E}">
        <p14:creationId xmlns:p14="http://schemas.microsoft.com/office/powerpoint/2010/main" val="3998229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5AB5B802-345A-4BB3-99B4-77BB8E32FA1D}" type="slidenum">
              <a:rPr lang="zh-CN" altLang="en-US" smtClean="0"/>
              <a:t>11</a:t>
            </a:fld>
            <a:endParaRPr lang="zh-CN" altLang="en-US"/>
          </a:p>
        </p:txBody>
      </p:sp>
    </p:spTree>
    <p:extLst>
      <p:ext uri="{BB962C8B-B14F-4D97-AF65-F5344CB8AC3E}">
        <p14:creationId xmlns:p14="http://schemas.microsoft.com/office/powerpoint/2010/main" val="901062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5AB5B802-345A-4BB3-99B4-77BB8E32FA1D}" type="slidenum">
              <a:rPr lang="zh-CN" altLang="en-US" smtClean="0"/>
              <a:t>16</a:t>
            </a:fld>
            <a:endParaRPr lang="zh-CN" altLang="en-US"/>
          </a:p>
        </p:txBody>
      </p:sp>
    </p:spTree>
    <p:extLst>
      <p:ext uri="{BB962C8B-B14F-4D97-AF65-F5344CB8AC3E}">
        <p14:creationId xmlns:p14="http://schemas.microsoft.com/office/powerpoint/2010/main" val="4230669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5AB5B802-345A-4BB3-99B4-77BB8E32FA1D}" type="slidenum">
              <a:rPr lang="zh-CN" altLang="en-US" smtClean="0"/>
              <a:t>25</a:t>
            </a:fld>
            <a:endParaRPr lang="zh-CN" altLang="en-US"/>
          </a:p>
        </p:txBody>
      </p:sp>
    </p:spTree>
    <p:extLst>
      <p:ext uri="{BB962C8B-B14F-4D97-AF65-F5344CB8AC3E}">
        <p14:creationId xmlns:p14="http://schemas.microsoft.com/office/powerpoint/2010/main" val="41699295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9143999" cy="6858000"/>
          </a:xfrm>
          <a:prstGeom prst="rect">
            <a:avLst/>
          </a:prstGeom>
        </p:spPr>
      </p:pic>
      <p:sp>
        <p:nvSpPr>
          <p:cNvPr id="5" name="矩形 4"/>
          <p:cNvSpPr/>
          <p:nvPr userDrawn="1"/>
        </p:nvSpPr>
        <p:spPr>
          <a:xfrm>
            <a:off x="1667866" y="2395166"/>
            <a:ext cx="6536583" cy="19390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latin typeface="微软雅黑" panose="020B0503020204020204" pitchFamily="34" charset="-122"/>
              <a:ea typeface="微软雅黑" panose="020B0503020204020204" pitchFamily="34" charset="-122"/>
            </a:endParaRPr>
          </a:p>
        </p:txBody>
      </p:sp>
      <p:sp>
        <p:nvSpPr>
          <p:cNvPr id="4" name="矩形 3"/>
          <p:cNvSpPr/>
          <p:nvPr userDrawn="1"/>
        </p:nvSpPr>
        <p:spPr>
          <a:xfrm>
            <a:off x="971959" y="2395165"/>
            <a:ext cx="183842" cy="1939079"/>
          </a:xfrm>
          <a:prstGeom prst="rect">
            <a:avLst/>
          </a:prstGeom>
          <a:solidFill>
            <a:srgbClr val="A8202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5135" y="292836"/>
            <a:ext cx="1695860" cy="548412"/>
          </a:xfrm>
          <a:prstGeom prst="rect">
            <a:avLst/>
          </a:prstGeom>
        </p:spPr>
      </p:pic>
      <p:sp>
        <p:nvSpPr>
          <p:cNvPr id="8" name="矩形 7"/>
          <p:cNvSpPr/>
          <p:nvPr userDrawn="1"/>
        </p:nvSpPr>
        <p:spPr>
          <a:xfrm>
            <a:off x="1155802" y="2395164"/>
            <a:ext cx="512065" cy="1939079"/>
          </a:xfrm>
          <a:prstGeom prst="rect">
            <a:avLst/>
          </a:prstGeom>
          <a:solidFill>
            <a:srgbClr val="A82025">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3774344" y="6277728"/>
            <a:ext cx="1595309" cy="246221"/>
          </a:xfrm>
          <a:prstGeom prst="rect">
            <a:avLst/>
          </a:prstGeom>
          <a:noFill/>
        </p:spPr>
        <p:txBody>
          <a:bodyPr wrap="none" rtlCol="0">
            <a:spAutoFit/>
          </a:bodyPr>
          <a:lstStyle/>
          <a:p>
            <a:r>
              <a:rPr lang="en-US" altLang="zh-CN" sz="1000" dirty="0">
                <a:solidFill>
                  <a:schemeClr val="tx1">
                    <a:lumMod val="50000"/>
                    <a:lumOff val="50000"/>
                  </a:schemeClr>
                </a:solidFill>
                <a:latin typeface="黑体" panose="02010609060101010101" pitchFamily="49" charset="-122"/>
                <a:ea typeface="黑体" panose="02010609060101010101" pitchFamily="49" charset="-122"/>
              </a:rPr>
              <a:t>◎2017</a:t>
            </a:r>
            <a:r>
              <a:rPr lang="zh-CN" altLang="en-US" sz="1000" dirty="0">
                <a:solidFill>
                  <a:schemeClr val="tx1">
                    <a:lumMod val="50000"/>
                    <a:lumOff val="50000"/>
                  </a:schemeClr>
                </a:solidFill>
                <a:latin typeface="黑体" panose="02010609060101010101" pitchFamily="49" charset="-122"/>
                <a:ea typeface="黑体" panose="02010609060101010101" pitchFamily="49" charset="-122"/>
              </a:rPr>
              <a:t>赛普爱德版权所有</a:t>
            </a:r>
          </a:p>
        </p:txBody>
      </p: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21542" y="4431030"/>
            <a:ext cx="2607759" cy="242685"/>
          </a:xfrm>
          <a:prstGeom prst="rect">
            <a:avLst/>
          </a:prstGeom>
        </p:spPr>
      </p:pic>
    </p:spTree>
    <p:extLst>
      <p:ext uri="{BB962C8B-B14F-4D97-AF65-F5344CB8AC3E}">
        <p14:creationId xmlns:p14="http://schemas.microsoft.com/office/powerpoint/2010/main" val="127243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5745" y="5989318"/>
            <a:ext cx="2660909" cy="868682"/>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77" y="6452045"/>
            <a:ext cx="1805944" cy="173736"/>
          </a:xfrm>
          <a:prstGeom prst="rect">
            <a:avLst/>
          </a:prstGeom>
        </p:spPr>
      </p:pic>
      <p:sp>
        <p:nvSpPr>
          <p:cNvPr id="27" name="文本框 26"/>
          <p:cNvSpPr txBox="1"/>
          <p:nvPr userDrawn="1"/>
        </p:nvSpPr>
        <p:spPr>
          <a:xfrm>
            <a:off x="6778544" y="6451251"/>
            <a:ext cx="1588897" cy="246221"/>
          </a:xfrm>
          <a:prstGeom prst="rect">
            <a:avLst/>
          </a:prstGeom>
          <a:noFill/>
        </p:spPr>
        <p:txBody>
          <a:bodyPr wrap="none" rtlCol="0">
            <a:spAutoFit/>
          </a:bodyPr>
          <a:lstStyle/>
          <a:p>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◎2017</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赛普爱德版权所有</a:t>
            </a:r>
          </a:p>
        </p:txBody>
      </p:sp>
      <p:sp>
        <p:nvSpPr>
          <p:cNvPr id="36" name="Slide Number Placeholder 6"/>
          <p:cNvSpPr>
            <a:spLocks noGrp="1"/>
          </p:cNvSpPr>
          <p:nvPr>
            <p:ph type="sldNum" sz="quarter" idx="12"/>
          </p:nvPr>
        </p:nvSpPr>
        <p:spPr>
          <a:xfrm>
            <a:off x="6778544" y="6391798"/>
            <a:ext cx="2057400" cy="365125"/>
          </a:xfrm>
        </p:spPr>
        <p:txBody>
          <a:bodyPr/>
          <a:lstStyle>
            <a:lvl1pPr>
              <a:defRPr>
                <a:latin typeface="微软雅黑" panose="020B0503020204020204" pitchFamily="34" charset="-122"/>
                <a:ea typeface="微软雅黑" panose="020B0503020204020204" pitchFamily="34" charset="-122"/>
              </a:defRPr>
            </a:lvl1pPr>
          </a:lstStyle>
          <a:p>
            <a:fld id="{A56DA8EE-CAE8-43A4-BD88-2A98ADB518BD}" type="slidenum">
              <a:rPr lang="zh-CN" altLang="en-US" smtClean="0"/>
              <a:pPr/>
              <a:t>‹#›</a:t>
            </a:fld>
            <a:endParaRPr lang="zh-CN" altLang="en-US" dirty="0"/>
          </a:p>
        </p:txBody>
      </p:sp>
      <p:pic>
        <p:nvPicPr>
          <p:cNvPr id="3" name="图片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566665"/>
            <a:ext cx="9144000" cy="41148"/>
          </a:xfrm>
          <a:prstGeom prst="rect">
            <a:avLst/>
          </a:prstGeom>
        </p:spPr>
      </p:pic>
      <p:pic>
        <p:nvPicPr>
          <p:cNvPr id="8" name="图片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272752" y="108271"/>
            <a:ext cx="1750225" cy="352845"/>
          </a:xfrm>
          <a:prstGeom prst="rect">
            <a:avLst/>
          </a:prstGeom>
        </p:spPr>
      </p:pic>
      <p:sp>
        <p:nvSpPr>
          <p:cNvPr id="11" name="标题 1"/>
          <p:cNvSpPr>
            <a:spLocks noGrp="1"/>
          </p:cNvSpPr>
          <p:nvPr>
            <p:ph type="title"/>
          </p:nvPr>
        </p:nvSpPr>
        <p:spPr>
          <a:xfrm>
            <a:off x="192742" y="40341"/>
            <a:ext cx="7080010" cy="566665"/>
          </a:xfrm>
        </p:spPr>
        <p:txBody>
          <a:bodyPr>
            <a:noAutofit/>
          </a:bodyPr>
          <a:lstStyle>
            <a:lvl1pPr>
              <a:defRPr sz="18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427692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5745" y="5989318"/>
            <a:ext cx="2660909" cy="868682"/>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77" y="6452045"/>
            <a:ext cx="1805944" cy="173736"/>
          </a:xfrm>
          <a:prstGeom prst="rect">
            <a:avLst/>
          </a:prstGeom>
        </p:spPr>
      </p:pic>
      <p:sp>
        <p:nvSpPr>
          <p:cNvPr id="27" name="文本框 26"/>
          <p:cNvSpPr txBox="1"/>
          <p:nvPr userDrawn="1"/>
        </p:nvSpPr>
        <p:spPr>
          <a:xfrm>
            <a:off x="6778544" y="6451251"/>
            <a:ext cx="1588897" cy="246221"/>
          </a:xfrm>
          <a:prstGeom prst="rect">
            <a:avLst/>
          </a:prstGeom>
          <a:noFill/>
        </p:spPr>
        <p:txBody>
          <a:bodyPr wrap="none" rtlCol="0">
            <a:spAutoFit/>
          </a:bodyPr>
          <a:lstStyle/>
          <a:p>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◎2017</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赛普爱德版权所有</a:t>
            </a:r>
          </a:p>
        </p:txBody>
      </p:sp>
      <p:sp>
        <p:nvSpPr>
          <p:cNvPr id="36" name="Slide Number Placeholder 6"/>
          <p:cNvSpPr>
            <a:spLocks noGrp="1"/>
          </p:cNvSpPr>
          <p:nvPr>
            <p:ph type="sldNum" sz="quarter" idx="12"/>
          </p:nvPr>
        </p:nvSpPr>
        <p:spPr>
          <a:xfrm>
            <a:off x="6778544" y="6391798"/>
            <a:ext cx="2057400" cy="365125"/>
          </a:xfrm>
        </p:spPr>
        <p:txBody>
          <a:bodyPr/>
          <a:lstStyle>
            <a:lvl1pPr>
              <a:defRPr>
                <a:latin typeface="微软雅黑" panose="020B0503020204020204" pitchFamily="34" charset="-122"/>
                <a:ea typeface="微软雅黑" panose="020B0503020204020204" pitchFamily="34" charset="-122"/>
              </a:defRPr>
            </a:lvl1pPr>
          </a:lstStyle>
          <a:p>
            <a:fld id="{A56DA8EE-CAE8-43A4-BD88-2A98ADB518BD}" type="slidenum">
              <a:rPr lang="zh-CN" altLang="en-US" smtClean="0"/>
              <a:pPr/>
              <a:t>‹#›</a:t>
            </a:fld>
            <a:endParaRPr lang="zh-CN" altLang="en-US" dirty="0"/>
          </a:p>
        </p:txBody>
      </p:sp>
      <p:pic>
        <p:nvPicPr>
          <p:cNvPr id="3" name="图片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566665"/>
            <a:ext cx="9144000" cy="41148"/>
          </a:xfrm>
          <a:prstGeom prst="rect">
            <a:avLst/>
          </a:prstGeom>
        </p:spPr>
      </p:pic>
      <p:pic>
        <p:nvPicPr>
          <p:cNvPr id="8" name="图片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272752" y="108271"/>
            <a:ext cx="1750225" cy="352845"/>
          </a:xfrm>
          <a:prstGeom prst="rect">
            <a:avLst/>
          </a:prstGeom>
        </p:spPr>
      </p:pic>
      <p:sp>
        <p:nvSpPr>
          <p:cNvPr id="11" name="标题 1"/>
          <p:cNvSpPr>
            <a:spLocks noGrp="1"/>
          </p:cNvSpPr>
          <p:nvPr>
            <p:ph type="title"/>
          </p:nvPr>
        </p:nvSpPr>
        <p:spPr>
          <a:xfrm>
            <a:off x="192742" y="40341"/>
            <a:ext cx="7080010" cy="566665"/>
          </a:xfrm>
        </p:spPr>
        <p:txBody>
          <a:bodyPr>
            <a:noAutofit/>
          </a:bodyPr>
          <a:lstStyle>
            <a:lvl1pPr>
              <a:defRPr sz="18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2" name="Text Placeholder 2"/>
          <p:cNvSpPr>
            <a:spLocks noGrp="1"/>
          </p:cNvSpPr>
          <p:nvPr>
            <p:ph idx="1"/>
          </p:nvPr>
        </p:nvSpPr>
        <p:spPr>
          <a:xfrm>
            <a:off x="628650" y="1353453"/>
            <a:ext cx="7886700" cy="4351338"/>
          </a:xfrm>
          <a:prstGeom prst="rect">
            <a:avLst/>
          </a:prstGeom>
        </p:spPr>
        <p:txBody>
          <a:bodyPr vert="horz" lIns="91440" tIns="45720" rIns="91440" bIns="45720" rtlCol="0">
            <a:normAutofit/>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3652705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9143999" cy="6858000"/>
          </a:xfrm>
          <a:prstGeom prst="rect">
            <a:avLst/>
          </a:prstGeom>
        </p:spPr>
      </p:pic>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87034" y="2342385"/>
            <a:ext cx="3023622" cy="1514859"/>
          </a:xfrm>
          <a:prstGeom prst="rect">
            <a:avLst/>
          </a:prstGeom>
        </p:spPr>
      </p:pic>
    </p:spTree>
    <p:extLst>
      <p:ext uri="{BB962C8B-B14F-4D97-AF65-F5344CB8AC3E}">
        <p14:creationId xmlns:p14="http://schemas.microsoft.com/office/powerpoint/2010/main" val="34545714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56DA8EE-CAE8-43A4-BD88-2A98ADB518BD}" type="slidenum">
              <a:rPr lang="zh-CN" altLang="en-US" smtClean="0"/>
              <a:pPr/>
              <a:t>‹#›</a:t>
            </a:fld>
            <a:endParaRPr lang="zh-CN" altLang="en-US"/>
          </a:p>
        </p:txBody>
      </p:sp>
    </p:spTree>
    <p:extLst>
      <p:ext uri="{BB962C8B-B14F-4D97-AF65-F5344CB8AC3E}">
        <p14:creationId xmlns:p14="http://schemas.microsoft.com/office/powerpoint/2010/main" val="3673364976"/>
      </p:ext>
    </p:extLst>
  </p:cSld>
  <p:clrMap bg1="lt1" tx1="dk1" bg2="lt2" tx2="dk2" accent1="accent1" accent2="accent2" accent3="accent3" accent4="accent4" accent5="accent5" accent6="accent6" hlink="hlink" folHlink="folHlink"/>
  <p:sldLayoutIdLst>
    <p:sldLayoutId id="2147483685" r:id="rId1"/>
    <p:sldLayoutId id="2147483697" r:id="rId2"/>
    <p:sldLayoutId id="2147483698" r:id="rId3"/>
    <p:sldLayoutId id="2147483691" r:id="rId4"/>
  </p:sldLayoutIdLst>
  <p:hf hdr="0" ftr="0" dt="0"/>
  <p:txStyles>
    <p:titleStyle>
      <a:lvl1pPr algn="l" defTabSz="914400"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66382" y="4711204"/>
            <a:ext cx="1225015" cy="316369"/>
          </a:xfrm>
          <a:prstGeom prst="rect">
            <a:avLst/>
          </a:prstGeom>
          <a:noFill/>
        </p:spPr>
        <p:txBody>
          <a:bodyPr wrap="none" rtlCol="0">
            <a:spAutoFit/>
          </a:bodyPr>
          <a:lstStyle/>
          <a:p>
            <a:pPr algn="ct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程爱民  </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2017.07</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107786" y="2987040"/>
            <a:ext cx="4339650" cy="646331"/>
          </a:xfrm>
          <a:prstGeom prst="rect">
            <a:avLst/>
          </a:prstGeom>
          <a:noFill/>
        </p:spPr>
        <p:txBody>
          <a:bodyPr wrap="none"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前端工程化开发培训</a:t>
            </a:r>
          </a:p>
        </p:txBody>
      </p:sp>
    </p:spTree>
    <p:extLst>
      <p:ext uri="{BB962C8B-B14F-4D97-AF65-F5344CB8AC3E}">
        <p14:creationId xmlns:p14="http://schemas.microsoft.com/office/powerpoint/2010/main" val="413217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10</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初始化代码环境</a:t>
            </a:r>
            <a:endParaRPr lang="en-US" dirty="0"/>
          </a:p>
        </p:txBody>
      </p:sp>
      <p:sp>
        <p:nvSpPr>
          <p:cNvPr id="4" name="文本框 3">
            <a:extLst>
              <a:ext uri="{FF2B5EF4-FFF2-40B4-BE49-F238E27FC236}">
                <a16:creationId xmlns:a16="http://schemas.microsoft.com/office/drawing/2014/main" id="{E866271F-097E-4B40-92DA-CF1BA366FFA9}"/>
              </a:ext>
            </a:extLst>
          </p:cNvPr>
          <p:cNvSpPr txBox="1"/>
          <p:nvPr/>
        </p:nvSpPr>
        <p:spPr>
          <a:xfrm>
            <a:off x="524107" y="710371"/>
            <a:ext cx="8106937" cy="1451679"/>
          </a:xfrm>
          <a:prstGeom prst="rect">
            <a:avLst/>
          </a:prstGeom>
          <a:noFill/>
        </p:spPr>
        <p:txBody>
          <a:bodyPr wrap="square" rtlCol="0">
            <a:spAutoFit/>
          </a:bodyPr>
          <a:lstStyle/>
          <a:p>
            <a:pPr marL="342900" indent="-342900">
              <a:lnSpc>
                <a:spcPct val="150000"/>
              </a:lnSpc>
              <a:spcAft>
                <a:spcPts val="800"/>
              </a:spcAft>
              <a:buFont typeface="+mj-lt"/>
              <a:buAutoNum type="arabicPeriod"/>
            </a:pPr>
            <a:r>
              <a:rPr lang="zh-CN" altLang="en-US" dirty="0">
                <a:latin typeface="微软雅黑" panose="020B0503020204020204" pitchFamily="34" charset="-122"/>
                <a:ea typeface="微软雅黑" panose="020B0503020204020204" pitchFamily="34" charset="-122"/>
              </a:rPr>
              <a:t>打开</a:t>
            </a:r>
            <a:r>
              <a:rPr lang="en-US" altLang="zh-CN" dirty="0" err="1">
                <a:latin typeface="微软雅黑" panose="020B0503020204020204" pitchFamily="34" charset="-122"/>
                <a:ea typeface="微软雅黑" panose="020B0503020204020204" pitchFamily="34" charset="-122"/>
              </a:rPr>
              <a:t>VSCode</a:t>
            </a:r>
            <a:r>
              <a:rPr lang="zh-CN" altLang="en-US" dirty="0">
                <a:latin typeface="微软雅黑" panose="020B0503020204020204" pitchFamily="34" charset="-122"/>
                <a:ea typeface="微软雅黑" panose="020B0503020204020204" pitchFamily="34" charset="-122"/>
              </a:rPr>
              <a:t>的集成终端（或者</a:t>
            </a:r>
            <a:r>
              <a:rPr lang="en-US" altLang="zh-CN" dirty="0">
                <a:latin typeface="微软雅黑" panose="020B0503020204020204" pitchFamily="34" charset="-122"/>
                <a:ea typeface="微软雅黑" panose="020B0503020204020204" pitchFamily="34" charset="-122"/>
              </a:rPr>
              <a:t>Windows</a:t>
            </a:r>
            <a:r>
              <a:rPr lang="zh-CN" altLang="en-US" dirty="0">
                <a:latin typeface="微软雅黑" panose="020B0503020204020204" pitchFamily="34" charset="-122"/>
                <a:ea typeface="微软雅黑" panose="020B0503020204020204" pitchFamily="34" charset="-122"/>
              </a:rPr>
              <a:t>命令行程序</a:t>
            </a:r>
            <a:r>
              <a:rPr lang="en-US" altLang="zh-CN" dirty="0">
                <a:latin typeface="微软雅黑" panose="020B0503020204020204" pitchFamily="34" charset="-122"/>
                <a:ea typeface="微软雅黑" panose="020B0503020204020204" pitchFamily="34" charset="-122"/>
              </a:rPr>
              <a:t>cmd.exe</a:t>
            </a:r>
            <a:r>
              <a:rPr lang="zh-CN" altLang="en-US" dirty="0">
                <a:latin typeface="微软雅黑" panose="020B0503020204020204" pitchFamily="34" charset="-122"/>
                <a:ea typeface="微软雅黑" panose="020B0503020204020204" pitchFamily="34" charset="-122"/>
              </a:rPr>
              <a:t>）。 </a:t>
            </a:r>
          </a:p>
          <a:p>
            <a:pPr marL="342900" indent="-342900">
              <a:lnSpc>
                <a:spcPct val="150000"/>
              </a:lnSpc>
              <a:spcAft>
                <a:spcPts val="800"/>
              </a:spcAft>
              <a:buFont typeface="+mj-lt"/>
              <a:buAutoNum type="arabicPeriod"/>
            </a:pPr>
            <a:r>
              <a:rPr lang="zh-CN" altLang="en-US" dirty="0">
                <a:latin typeface="微软雅黑" panose="020B0503020204020204" pitchFamily="34" charset="-122"/>
                <a:ea typeface="微软雅黑" panose="020B0503020204020204" pitchFamily="34" charset="-122"/>
              </a:rPr>
              <a:t>进入项目目录</a:t>
            </a:r>
            <a:r>
              <a:rPr lang="en-US" altLang="zh-CN" dirty="0" err="1">
                <a:latin typeface="微软雅黑" panose="020B0503020204020204" pitchFamily="34" charset="-122"/>
                <a:ea typeface="微软雅黑" panose="020B0503020204020204" pitchFamily="34" charset="-122"/>
              </a:rPr>
              <a:t>vueproj</a:t>
            </a:r>
            <a:r>
              <a:rPr lang="zh-CN" altLang="en-US" dirty="0">
                <a:latin typeface="微软雅黑" panose="020B0503020204020204" pitchFamily="34" charset="-122"/>
                <a:ea typeface="微软雅黑" panose="020B0503020204020204" pitchFamily="34" charset="-122"/>
              </a:rPr>
              <a:t>，执行如下命令进行初始化（使用淘宝</a:t>
            </a:r>
            <a:r>
              <a:rPr lang="en-US" altLang="zh-CN" dirty="0" err="1">
                <a:latin typeface="微软雅黑" panose="020B0503020204020204" pitchFamily="34" charset="-122"/>
                <a:ea typeface="微软雅黑" panose="020B0503020204020204" pitchFamily="34" charset="-122"/>
              </a:rPr>
              <a:t>npm</a:t>
            </a:r>
            <a:r>
              <a:rPr lang="zh-CN" altLang="en-US" dirty="0">
                <a:latin typeface="微软雅黑" panose="020B0503020204020204" pitchFamily="34" charset="-122"/>
                <a:ea typeface="微软雅黑" panose="020B0503020204020204" pitchFamily="34" charset="-122"/>
              </a:rPr>
              <a:t>镜像）：</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npm</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install --registry=https://registry.npm.taobao.org</a:t>
            </a:r>
          </a:p>
        </p:txBody>
      </p:sp>
      <p:pic>
        <p:nvPicPr>
          <p:cNvPr id="7" name="图片 6">
            <a:extLst>
              <a:ext uri="{FF2B5EF4-FFF2-40B4-BE49-F238E27FC236}">
                <a16:creationId xmlns:a16="http://schemas.microsoft.com/office/drawing/2014/main" id="{E32A9920-7F50-48CA-8B49-E030D79542A0}"/>
              </a:ext>
            </a:extLst>
          </p:cNvPr>
          <p:cNvPicPr>
            <a:picLocks noChangeAspect="1"/>
          </p:cNvPicPr>
          <p:nvPr/>
        </p:nvPicPr>
        <p:blipFill>
          <a:blip r:embed="rId2"/>
          <a:stretch>
            <a:fillRect/>
          </a:stretch>
        </p:blipFill>
        <p:spPr>
          <a:xfrm>
            <a:off x="1264334" y="2164103"/>
            <a:ext cx="6626481" cy="4227695"/>
          </a:xfrm>
          <a:prstGeom prst="rect">
            <a:avLst/>
          </a:prstGeom>
        </p:spPr>
      </p:pic>
    </p:spTree>
    <p:extLst>
      <p:ext uri="{BB962C8B-B14F-4D97-AF65-F5344CB8AC3E}">
        <p14:creationId xmlns:p14="http://schemas.microsoft.com/office/powerpoint/2010/main" val="275051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56DA8EE-CAE8-43A4-BD88-2A98ADB518BD}" type="slidenum">
              <a:rPr lang="zh-CN" altLang="en-US" smtClean="0"/>
              <a:pPr/>
              <a:t>11</a:t>
            </a:fld>
            <a:endParaRPr lang="zh-CN" altLang="en-US" dirty="0"/>
          </a:p>
        </p:txBody>
      </p:sp>
      <p:sp>
        <p:nvSpPr>
          <p:cNvPr id="4" name="标题 3"/>
          <p:cNvSpPr>
            <a:spLocks noGrp="1"/>
          </p:cNvSpPr>
          <p:nvPr>
            <p:ph type="title"/>
          </p:nvPr>
        </p:nvSpPr>
        <p:spPr/>
        <p:txBody>
          <a:bodyPr/>
          <a:lstStyle/>
          <a:p>
            <a:r>
              <a:rPr lang="zh-CN" altLang="en-US" dirty="0"/>
              <a:t>目录</a:t>
            </a:r>
          </a:p>
        </p:txBody>
      </p:sp>
      <p:sp>
        <p:nvSpPr>
          <p:cNvPr id="26" name="Rectangle 85">
            <a:extLst>
              <a:ext uri="{FF2B5EF4-FFF2-40B4-BE49-F238E27FC236}">
                <a16:creationId xmlns:a16="http://schemas.microsoft.com/office/drawing/2014/main" id="{FD40B70C-D77D-4CF9-B010-CC7CD9CD8AD0}"/>
              </a:ext>
            </a:extLst>
          </p:cNvPr>
          <p:cNvSpPr>
            <a:spLocks noChangeArrowheads="1"/>
          </p:cNvSpPr>
          <p:nvPr/>
        </p:nvSpPr>
        <p:spPr bwMode="auto">
          <a:xfrm>
            <a:off x="1680248" y="1576727"/>
            <a:ext cx="5694041"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endParaRPr lang="zh-CN" altLang="en-US"/>
          </a:p>
        </p:txBody>
      </p:sp>
      <p:sp>
        <p:nvSpPr>
          <p:cNvPr id="27" name="Rectangle 85">
            <a:extLst>
              <a:ext uri="{FF2B5EF4-FFF2-40B4-BE49-F238E27FC236}">
                <a16:creationId xmlns:a16="http://schemas.microsoft.com/office/drawing/2014/main" id="{01316124-F41A-411C-A863-6D5034AE4308}"/>
              </a:ext>
            </a:extLst>
          </p:cNvPr>
          <p:cNvSpPr>
            <a:spLocks noChangeArrowheads="1"/>
          </p:cNvSpPr>
          <p:nvPr/>
        </p:nvSpPr>
        <p:spPr bwMode="auto">
          <a:xfrm>
            <a:off x="1680249" y="2396512"/>
            <a:ext cx="5694040"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endParaRPr lang="zh-CN" altLang="en-US"/>
          </a:p>
        </p:txBody>
      </p:sp>
      <p:sp>
        <p:nvSpPr>
          <p:cNvPr id="28" name="文本框 27">
            <a:extLst>
              <a:ext uri="{FF2B5EF4-FFF2-40B4-BE49-F238E27FC236}">
                <a16:creationId xmlns:a16="http://schemas.microsoft.com/office/drawing/2014/main" id="{51DDF1A2-6A83-46FE-9DB3-7996EA823D96}"/>
              </a:ext>
            </a:extLst>
          </p:cNvPr>
          <p:cNvSpPr txBox="1"/>
          <p:nvPr/>
        </p:nvSpPr>
        <p:spPr>
          <a:xfrm>
            <a:off x="2543812" y="1657046"/>
            <a:ext cx="1980029"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安装环境和工具</a:t>
            </a:r>
          </a:p>
        </p:txBody>
      </p:sp>
      <p:sp>
        <p:nvSpPr>
          <p:cNvPr id="29" name="文本框 28">
            <a:extLst>
              <a:ext uri="{FF2B5EF4-FFF2-40B4-BE49-F238E27FC236}">
                <a16:creationId xmlns:a16="http://schemas.microsoft.com/office/drawing/2014/main" id="{6AABDB9D-98DE-4442-85D1-00C762ADA681}"/>
              </a:ext>
            </a:extLst>
          </p:cNvPr>
          <p:cNvSpPr txBox="1"/>
          <p:nvPr/>
        </p:nvSpPr>
        <p:spPr>
          <a:xfrm>
            <a:off x="2549727" y="2480576"/>
            <a:ext cx="1980029"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初始化代码环境</a:t>
            </a:r>
          </a:p>
        </p:txBody>
      </p:sp>
      <p:sp>
        <p:nvSpPr>
          <p:cNvPr id="30" name="流程图: 准备 29">
            <a:extLst>
              <a:ext uri="{FF2B5EF4-FFF2-40B4-BE49-F238E27FC236}">
                <a16:creationId xmlns:a16="http://schemas.microsoft.com/office/drawing/2014/main" id="{0673B916-8B40-4982-948A-AED0282078AD}"/>
              </a:ext>
            </a:extLst>
          </p:cNvPr>
          <p:cNvSpPr/>
          <p:nvPr/>
        </p:nvSpPr>
        <p:spPr>
          <a:xfrm rot="5400000">
            <a:off x="1868094" y="1683886"/>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一</a:t>
            </a:r>
          </a:p>
        </p:txBody>
      </p:sp>
      <p:sp>
        <p:nvSpPr>
          <p:cNvPr id="39" name="流程图: 准备 38">
            <a:extLst>
              <a:ext uri="{FF2B5EF4-FFF2-40B4-BE49-F238E27FC236}">
                <a16:creationId xmlns:a16="http://schemas.microsoft.com/office/drawing/2014/main" id="{1DF05D99-DEE4-4778-969E-835781EA025A}"/>
              </a:ext>
            </a:extLst>
          </p:cNvPr>
          <p:cNvSpPr/>
          <p:nvPr/>
        </p:nvSpPr>
        <p:spPr>
          <a:xfrm rot="5400000">
            <a:off x="1868094" y="2499641"/>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二</a:t>
            </a:r>
          </a:p>
        </p:txBody>
      </p:sp>
      <p:sp>
        <p:nvSpPr>
          <p:cNvPr id="40" name="Rectangle 85">
            <a:extLst>
              <a:ext uri="{FF2B5EF4-FFF2-40B4-BE49-F238E27FC236}">
                <a16:creationId xmlns:a16="http://schemas.microsoft.com/office/drawing/2014/main" id="{6ADA537D-691F-46F8-8A6E-D54E672F04AE}"/>
              </a:ext>
            </a:extLst>
          </p:cNvPr>
          <p:cNvSpPr>
            <a:spLocks noChangeArrowheads="1"/>
          </p:cNvSpPr>
          <p:nvPr/>
        </p:nvSpPr>
        <p:spPr bwMode="auto">
          <a:xfrm>
            <a:off x="1680249" y="3216297"/>
            <a:ext cx="5694040" cy="563881"/>
          </a:xfrm>
          <a:prstGeom prst="rect">
            <a:avLst/>
          </a:prstGeom>
          <a:solidFill>
            <a:srgbClr val="A82025"/>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endParaRPr lang="zh-CN" altLang="en-US"/>
          </a:p>
        </p:txBody>
      </p:sp>
      <p:sp>
        <p:nvSpPr>
          <p:cNvPr id="41" name="流程图: 准备 40">
            <a:extLst>
              <a:ext uri="{FF2B5EF4-FFF2-40B4-BE49-F238E27FC236}">
                <a16:creationId xmlns:a16="http://schemas.microsoft.com/office/drawing/2014/main" id="{8C579259-BA36-4A1E-88D3-C72B6F976B8B}"/>
              </a:ext>
            </a:extLst>
          </p:cNvPr>
          <p:cNvSpPr/>
          <p:nvPr/>
        </p:nvSpPr>
        <p:spPr>
          <a:xfrm rot="5400000">
            <a:off x="1868094" y="3302281"/>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三</a:t>
            </a:r>
          </a:p>
        </p:txBody>
      </p:sp>
      <p:sp>
        <p:nvSpPr>
          <p:cNvPr id="42" name="文本框 41">
            <a:extLst>
              <a:ext uri="{FF2B5EF4-FFF2-40B4-BE49-F238E27FC236}">
                <a16:creationId xmlns:a16="http://schemas.microsoft.com/office/drawing/2014/main" id="{171A2AC9-96C6-492C-BD05-4BAAE9C97B02}"/>
              </a:ext>
            </a:extLst>
          </p:cNvPr>
          <p:cNvSpPr txBox="1"/>
          <p:nvPr/>
        </p:nvSpPr>
        <p:spPr>
          <a:xfrm>
            <a:off x="2550006" y="3289626"/>
            <a:ext cx="1723549" cy="400110"/>
          </a:xfrm>
          <a:prstGeom prst="rect">
            <a:avLst/>
          </a:prstGeom>
          <a:noFill/>
        </p:spPr>
        <p:txBody>
          <a:bodyPr wrap="none" rtlCol="0" anchor="t">
            <a:spAutoFit/>
          </a:bodyPr>
          <a:lstStyle/>
          <a:p>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项目结构介绍</a:t>
            </a:r>
          </a:p>
        </p:txBody>
      </p:sp>
      <p:sp>
        <p:nvSpPr>
          <p:cNvPr id="43" name="Rectangle 85">
            <a:extLst>
              <a:ext uri="{FF2B5EF4-FFF2-40B4-BE49-F238E27FC236}">
                <a16:creationId xmlns:a16="http://schemas.microsoft.com/office/drawing/2014/main" id="{E3ABCF38-1F1F-464A-9A92-8148BD09096B}"/>
              </a:ext>
            </a:extLst>
          </p:cNvPr>
          <p:cNvSpPr>
            <a:spLocks noChangeArrowheads="1"/>
          </p:cNvSpPr>
          <p:nvPr/>
        </p:nvSpPr>
        <p:spPr bwMode="auto">
          <a:xfrm>
            <a:off x="1676821" y="4858196"/>
            <a:ext cx="5694040"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endParaRPr lang="zh-CN" altLang="en-US"/>
          </a:p>
        </p:txBody>
      </p:sp>
      <p:sp>
        <p:nvSpPr>
          <p:cNvPr id="44" name="文本框 43">
            <a:extLst>
              <a:ext uri="{FF2B5EF4-FFF2-40B4-BE49-F238E27FC236}">
                <a16:creationId xmlns:a16="http://schemas.microsoft.com/office/drawing/2014/main" id="{8FD94C18-3253-447F-929D-B8347B7630D0}"/>
              </a:ext>
            </a:extLst>
          </p:cNvPr>
          <p:cNvSpPr txBox="1"/>
          <p:nvPr/>
        </p:nvSpPr>
        <p:spPr>
          <a:xfrm>
            <a:off x="2546299" y="4942260"/>
            <a:ext cx="146706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编译和发布</a:t>
            </a:r>
          </a:p>
        </p:txBody>
      </p:sp>
      <p:sp>
        <p:nvSpPr>
          <p:cNvPr id="45" name="流程图: 准备 44">
            <a:extLst>
              <a:ext uri="{FF2B5EF4-FFF2-40B4-BE49-F238E27FC236}">
                <a16:creationId xmlns:a16="http://schemas.microsoft.com/office/drawing/2014/main" id="{BC0AC697-E677-4E24-B2D9-F00C6BC08796}"/>
              </a:ext>
            </a:extLst>
          </p:cNvPr>
          <p:cNvSpPr/>
          <p:nvPr/>
        </p:nvSpPr>
        <p:spPr>
          <a:xfrm rot="5400000">
            <a:off x="1864666" y="4961325"/>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五</a:t>
            </a:r>
          </a:p>
        </p:txBody>
      </p:sp>
      <p:sp>
        <p:nvSpPr>
          <p:cNvPr id="46" name="Rectangle 85">
            <a:extLst>
              <a:ext uri="{FF2B5EF4-FFF2-40B4-BE49-F238E27FC236}">
                <a16:creationId xmlns:a16="http://schemas.microsoft.com/office/drawing/2014/main" id="{14265DC0-E675-404D-8FFC-B365A79523E9}"/>
              </a:ext>
            </a:extLst>
          </p:cNvPr>
          <p:cNvSpPr>
            <a:spLocks noChangeArrowheads="1"/>
          </p:cNvSpPr>
          <p:nvPr/>
        </p:nvSpPr>
        <p:spPr bwMode="auto">
          <a:xfrm>
            <a:off x="1680249" y="4037635"/>
            <a:ext cx="5694040"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endParaRPr lang="zh-CN" altLang="en-US"/>
          </a:p>
        </p:txBody>
      </p:sp>
      <p:sp>
        <p:nvSpPr>
          <p:cNvPr id="47" name="文本框 46">
            <a:extLst>
              <a:ext uri="{FF2B5EF4-FFF2-40B4-BE49-F238E27FC236}">
                <a16:creationId xmlns:a16="http://schemas.microsoft.com/office/drawing/2014/main" id="{CCA92EEB-BF21-463B-9AD7-BD40C0F92EAD}"/>
              </a:ext>
            </a:extLst>
          </p:cNvPr>
          <p:cNvSpPr txBox="1"/>
          <p:nvPr/>
        </p:nvSpPr>
        <p:spPr>
          <a:xfrm>
            <a:off x="2549727" y="4121699"/>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项目开发</a:t>
            </a:r>
          </a:p>
        </p:txBody>
      </p:sp>
      <p:sp>
        <p:nvSpPr>
          <p:cNvPr id="48" name="流程图: 准备 47">
            <a:extLst>
              <a:ext uri="{FF2B5EF4-FFF2-40B4-BE49-F238E27FC236}">
                <a16:creationId xmlns:a16="http://schemas.microsoft.com/office/drawing/2014/main" id="{36657629-1492-4C93-B849-A8ACE27F2DA7}"/>
              </a:ext>
            </a:extLst>
          </p:cNvPr>
          <p:cNvSpPr/>
          <p:nvPr/>
        </p:nvSpPr>
        <p:spPr>
          <a:xfrm rot="5400000">
            <a:off x="1868094" y="4140764"/>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四</a:t>
            </a:r>
          </a:p>
        </p:txBody>
      </p:sp>
    </p:spTree>
    <p:extLst>
      <p:ext uri="{BB962C8B-B14F-4D97-AF65-F5344CB8AC3E}">
        <p14:creationId xmlns:p14="http://schemas.microsoft.com/office/powerpoint/2010/main" val="1902680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12</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项目结构介绍</a:t>
            </a:r>
            <a:endParaRPr lang="en-US" dirty="0"/>
          </a:p>
        </p:txBody>
      </p:sp>
      <p:sp>
        <p:nvSpPr>
          <p:cNvPr id="6" name="文本框 5">
            <a:extLst>
              <a:ext uri="{FF2B5EF4-FFF2-40B4-BE49-F238E27FC236}">
                <a16:creationId xmlns:a16="http://schemas.microsoft.com/office/drawing/2014/main" id="{380305EE-086F-476F-B5D9-2BCD0BDD7538}"/>
              </a:ext>
            </a:extLst>
          </p:cNvPr>
          <p:cNvSpPr txBox="1"/>
          <p:nvPr/>
        </p:nvSpPr>
        <p:spPr>
          <a:xfrm>
            <a:off x="2698595" y="710371"/>
            <a:ext cx="5898995" cy="5598969"/>
          </a:xfrm>
          <a:prstGeom prst="rect">
            <a:avLst/>
          </a:prstGeom>
          <a:noFill/>
        </p:spPr>
        <p:txBody>
          <a:bodyPr wrap="square" rtlCol="0">
            <a:spAutoFit/>
          </a:bodyPr>
          <a:lstStyle/>
          <a:p>
            <a:pPr>
              <a:lnSpc>
                <a:spcPct val="150000"/>
              </a:lnSpc>
              <a:spcAft>
                <a:spcPts val="500"/>
              </a:spcAft>
            </a:pPr>
            <a:r>
              <a:rPr lang="en-US" altLang="zh-CN" sz="1600" dirty="0">
                <a:solidFill>
                  <a:schemeClr val="accent2">
                    <a:lumMod val="75000"/>
                  </a:schemeClr>
                </a:solidFill>
                <a:latin typeface="微软雅黑" panose="020B0503020204020204" pitchFamily="34" charset="-122"/>
                <a:ea typeface="微软雅黑" panose="020B0503020204020204" pitchFamily="34" charset="-122"/>
              </a:rPr>
              <a:t>build</a:t>
            </a:r>
            <a:r>
              <a:rPr lang="zh-CN" altLang="en-US" sz="1600" dirty="0">
                <a:latin typeface="微软雅黑" panose="020B0503020204020204" pitchFamily="34" charset="-122"/>
                <a:ea typeface="微软雅黑" panose="020B0503020204020204" pitchFamily="34" charset="-122"/>
              </a:rPr>
              <a:t>：存放</a:t>
            </a:r>
            <a:r>
              <a:rPr lang="en-US" altLang="zh-CN" sz="1600" dirty="0" err="1">
                <a:latin typeface="微软雅黑" panose="020B0503020204020204" pitchFamily="34" charset="-122"/>
                <a:ea typeface="微软雅黑" panose="020B0503020204020204" pitchFamily="34" charset="-122"/>
              </a:rPr>
              <a:t>webpack</a:t>
            </a:r>
            <a:r>
              <a:rPr lang="zh-CN" altLang="en-US" sz="1600" dirty="0">
                <a:latin typeface="微软雅黑" panose="020B0503020204020204" pitchFamily="34" charset="-122"/>
                <a:ea typeface="微软雅黑" panose="020B0503020204020204" pitchFamily="34" charset="-122"/>
              </a:rPr>
              <a:t>编译配置和打包的脚本文件</a:t>
            </a:r>
          </a:p>
          <a:p>
            <a:pPr>
              <a:lnSpc>
                <a:spcPct val="150000"/>
              </a:lnSpc>
              <a:spcAft>
                <a:spcPts val="500"/>
              </a:spcAft>
            </a:pPr>
            <a:r>
              <a:rPr lang="en-US" altLang="zh-CN" sz="1600" dirty="0">
                <a:solidFill>
                  <a:schemeClr val="accent2">
                    <a:lumMod val="75000"/>
                  </a:schemeClr>
                </a:solidFill>
                <a:latin typeface="微软雅黑" panose="020B0503020204020204" pitchFamily="34" charset="-122"/>
                <a:ea typeface="微软雅黑" panose="020B0503020204020204" pitchFamily="34" charset="-122"/>
              </a:rPr>
              <a:t>config</a:t>
            </a:r>
            <a:r>
              <a:rPr lang="zh-CN" altLang="en-US" sz="1600" dirty="0">
                <a:latin typeface="微软雅黑" panose="020B0503020204020204" pitchFamily="34" charset="-122"/>
                <a:ea typeface="微软雅黑" panose="020B0503020204020204" pitchFamily="34" charset="-122"/>
              </a:rPr>
              <a:t>：存放编译参数配置文件</a:t>
            </a:r>
          </a:p>
          <a:p>
            <a:pPr>
              <a:lnSpc>
                <a:spcPct val="150000"/>
              </a:lnSpc>
              <a:spcAft>
                <a:spcPts val="500"/>
              </a:spcAft>
            </a:pPr>
            <a:r>
              <a:rPr lang="en-US" altLang="zh-CN" sz="1600" dirty="0" err="1">
                <a:solidFill>
                  <a:schemeClr val="accent2">
                    <a:lumMod val="75000"/>
                  </a:schemeClr>
                </a:solidFill>
                <a:latin typeface="微软雅黑" panose="020B0503020204020204" pitchFamily="34" charset="-122"/>
                <a:ea typeface="微软雅黑" panose="020B0503020204020204" pitchFamily="34" charset="-122"/>
              </a:rPr>
              <a:t>dist</a:t>
            </a:r>
            <a:r>
              <a:rPr lang="zh-CN" altLang="en-US" sz="1600" dirty="0">
                <a:latin typeface="微软雅黑" panose="020B0503020204020204" pitchFamily="34" charset="-122"/>
                <a:ea typeface="微软雅黑" panose="020B0503020204020204" pitchFamily="34" charset="-122"/>
              </a:rPr>
              <a:t>：发布后的目录</a:t>
            </a:r>
          </a:p>
          <a:p>
            <a:pPr>
              <a:lnSpc>
                <a:spcPct val="150000"/>
              </a:lnSpc>
              <a:spcAft>
                <a:spcPts val="500"/>
              </a:spcAft>
            </a:pPr>
            <a:r>
              <a:rPr lang="en-US" altLang="zh-CN" sz="1600" dirty="0" err="1">
                <a:solidFill>
                  <a:schemeClr val="accent2">
                    <a:lumMod val="75000"/>
                  </a:schemeClr>
                </a:solidFill>
                <a:latin typeface="微软雅黑" panose="020B0503020204020204" pitchFamily="34" charset="-122"/>
                <a:ea typeface="微软雅黑" panose="020B0503020204020204" pitchFamily="34" charset="-122"/>
              </a:rPr>
              <a:t>node_modules</a:t>
            </a:r>
            <a:r>
              <a:rPr lang="zh-CN" altLang="en-US" sz="1600" dirty="0">
                <a:latin typeface="微软雅黑" panose="020B0503020204020204" pitchFamily="34" charset="-122"/>
                <a:ea typeface="微软雅黑" panose="020B0503020204020204" pitchFamily="34" charset="-122"/>
              </a:rPr>
              <a:t>：第三方包模块的安装目录</a:t>
            </a:r>
          </a:p>
          <a:p>
            <a:pPr>
              <a:lnSpc>
                <a:spcPct val="150000"/>
              </a:lnSpc>
              <a:spcAft>
                <a:spcPts val="500"/>
              </a:spcAft>
            </a:pPr>
            <a:r>
              <a:rPr lang="en-US" altLang="zh-CN" sz="1600" dirty="0" err="1">
                <a:solidFill>
                  <a:schemeClr val="accent2">
                    <a:lumMod val="75000"/>
                  </a:schemeClr>
                </a:solidFill>
                <a:latin typeface="微软雅黑" panose="020B0503020204020204" pitchFamily="34" charset="-122"/>
                <a:ea typeface="微软雅黑" panose="020B0503020204020204" pitchFamily="34" charset="-122"/>
              </a:rPr>
              <a:t>src</a:t>
            </a:r>
            <a:r>
              <a:rPr lang="zh-CN" altLang="en-US" sz="1600" dirty="0">
                <a:latin typeface="微软雅黑" panose="020B0503020204020204" pitchFamily="34" charset="-122"/>
                <a:ea typeface="微软雅黑" panose="020B0503020204020204" pitchFamily="34" charset="-122"/>
              </a:rPr>
              <a:t>：源码目录（开发人员主要在这个目录下进行开发工作）</a:t>
            </a:r>
            <a:endParaRPr lang="en-US" altLang="zh-CN" sz="1600" dirty="0">
              <a:latin typeface="微软雅黑" panose="020B0503020204020204" pitchFamily="34" charset="-122"/>
              <a:ea typeface="微软雅黑" panose="020B0503020204020204" pitchFamily="34" charset="-122"/>
            </a:endParaRPr>
          </a:p>
          <a:p>
            <a:pPr>
              <a:lnSpc>
                <a:spcPct val="150000"/>
              </a:lnSpc>
              <a:spcAft>
                <a:spcPts val="500"/>
              </a:spcAft>
            </a:pPr>
            <a:r>
              <a:rPr lang="en-US" altLang="zh-CN" sz="1600" dirty="0" err="1">
                <a:solidFill>
                  <a:schemeClr val="accent2">
                    <a:lumMod val="75000"/>
                  </a:schemeClr>
                </a:solidFill>
                <a:latin typeface="微软雅黑" panose="020B0503020204020204" pitchFamily="34" charset="-122"/>
                <a:ea typeface="微软雅黑" panose="020B0503020204020204" pitchFamily="34" charset="-122"/>
              </a:rPr>
              <a:t>src</a:t>
            </a:r>
            <a:r>
              <a:rPr lang="en-US" altLang="zh-CN" sz="1600" dirty="0">
                <a:solidFill>
                  <a:schemeClr val="accent2">
                    <a:lumMod val="75000"/>
                  </a:schemeClr>
                </a:solidFill>
                <a:latin typeface="微软雅黑" panose="020B0503020204020204" pitchFamily="34" charset="-122"/>
                <a:ea typeface="微软雅黑" panose="020B0503020204020204" pitchFamily="34" charset="-122"/>
              </a:rPr>
              <a:t>/components</a:t>
            </a:r>
            <a:r>
              <a:rPr lang="zh-CN" altLang="en-US" sz="1600" dirty="0">
                <a:latin typeface="微软雅黑" panose="020B0503020204020204" pitchFamily="34" charset="-122"/>
                <a:ea typeface="微软雅黑" panose="020B0503020204020204" pitchFamily="34" charset="-122"/>
              </a:rPr>
              <a:t>：公共组件目录</a:t>
            </a:r>
            <a:endParaRPr lang="en-US" altLang="zh-CN" sz="1600" dirty="0">
              <a:latin typeface="微软雅黑" panose="020B0503020204020204" pitchFamily="34" charset="-122"/>
              <a:ea typeface="微软雅黑" panose="020B0503020204020204" pitchFamily="34" charset="-122"/>
            </a:endParaRPr>
          </a:p>
          <a:p>
            <a:pPr>
              <a:lnSpc>
                <a:spcPct val="150000"/>
              </a:lnSpc>
              <a:spcAft>
                <a:spcPts val="500"/>
              </a:spcAft>
            </a:pPr>
            <a:r>
              <a:rPr lang="en-US" altLang="zh-CN" sz="1600" dirty="0" err="1">
                <a:solidFill>
                  <a:schemeClr val="accent2">
                    <a:lumMod val="75000"/>
                  </a:schemeClr>
                </a:solidFill>
                <a:latin typeface="微软雅黑" panose="020B0503020204020204" pitchFamily="34" charset="-122"/>
                <a:ea typeface="微软雅黑" panose="020B0503020204020204" pitchFamily="34" charset="-122"/>
              </a:rPr>
              <a:t>src</a:t>
            </a:r>
            <a:r>
              <a:rPr lang="en-US" altLang="zh-CN" sz="1600" dirty="0">
                <a:solidFill>
                  <a:schemeClr val="accent2">
                    <a:lumMod val="75000"/>
                  </a:schemeClr>
                </a:solidFill>
                <a:latin typeface="微软雅黑" panose="020B0503020204020204" pitchFamily="34" charset="-122"/>
                <a:ea typeface="微软雅黑" panose="020B0503020204020204" pitchFamily="34" charset="-122"/>
              </a:rPr>
              <a:t>/config</a:t>
            </a:r>
            <a:r>
              <a:rPr lang="zh-CN" altLang="en-US" sz="1600" dirty="0">
                <a:latin typeface="微软雅黑" panose="020B0503020204020204" pitchFamily="34" charset="-122"/>
                <a:ea typeface="微软雅黑" panose="020B0503020204020204" pitchFamily="34" charset="-122"/>
              </a:rPr>
              <a:t>：存放编译发布配置文件（按需编译和发布）</a:t>
            </a:r>
            <a:endParaRPr lang="en-US" altLang="zh-CN" sz="1600" dirty="0">
              <a:latin typeface="微软雅黑" panose="020B0503020204020204" pitchFamily="34" charset="-122"/>
              <a:ea typeface="微软雅黑" panose="020B0503020204020204" pitchFamily="34" charset="-122"/>
            </a:endParaRPr>
          </a:p>
          <a:p>
            <a:pPr>
              <a:lnSpc>
                <a:spcPct val="150000"/>
              </a:lnSpc>
              <a:spcAft>
                <a:spcPts val="500"/>
              </a:spcAft>
            </a:pPr>
            <a:r>
              <a:rPr lang="en-US" altLang="zh-CN" sz="1600" dirty="0" err="1">
                <a:solidFill>
                  <a:schemeClr val="accent2">
                    <a:lumMod val="75000"/>
                  </a:schemeClr>
                </a:solidFill>
                <a:latin typeface="微软雅黑" panose="020B0503020204020204" pitchFamily="34" charset="-122"/>
                <a:ea typeface="微软雅黑" panose="020B0503020204020204" pitchFamily="34" charset="-122"/>
              </a:rPr>
              <a:t>src</a:t>
            </a:r>
            <a:r>
              <a:rPr lang="en-US" altLang="zh-CN" sz="1600" dirty="0">
                <a:solidFill>
                  <a:schemeClr val="accent2">
                    <a:lumMod val="75000"/>
                  </a:schemeClr>
                </a:solidFill>
                <a:latin typeface="微软雅黑" panose="020B0503020204020204" pitchFamily="34" charset="-122"/>
                <a:ea typeface="微软雅黑" panose="020B0503020204020204" pitchFamily="34" charset="-122"/>
              </a:rPr>
              <a:t>/pages</a:t>
            </a:r>
            <a:r>
              <a:rPr lang="zh-CN" altLang="en-US" sz="1600" dirty="0">
                <a:latin typeface="微软雅黑" panose="020B0503020204020204" pitchFamily="34" charset="-122"/>
                <a:ea typeface="微软雅黑" panose="020B0503020204020204" pitchFamily="34" charset="-122"/>
              </a:rPr>
              <a:t>：所有页面的目录</a:t>
            </a:r>
            <a:endParaRPr lang="en-US" altLang="zh-CN" sz="1600" dirty="0">
              <a:latin typeface="微软雅黑" panose="020B0503020204020204" pitchFamily="34" charset="-122"/>
              <a:ea typeface="微软雅黑" panose="020B0503020204020204" pitchFamily="34" charset="-122"/>
            </a:endParaRPr>
          </a:p>
          <a:p>
            <a:pPr>
              <a:lnSpc>
                <a:spcPct val="150000"/>
              </a:lnSpc>
              <a:spcAft>
                <a:spcPts val="500"/>
              </a:spcAft>
            </a:pPr>
            <a:r>
              <a:rPr lang="en-US" altLang="zh-CN" sz="1600" dirty="0" err="1">
                <a:solidFill>
                  <a:schemeClr val="accent2">
                    <a:lumMod val="75000"/>
                  </a:schemeClr>
                </a:solidFill>
                <a:latin typeface="微软雅黑" panose="020B0503020204020204" pitchFamily="34" charset="-122"/>
                <a:ea typeface="微软雅黑" panose="020B0503020204020204" pitchFamily="34" charset="-122"/>
              </a:rPr>
              <a:t>src</a:t>
            </a:r>
            <a:r>
              <a:rPr lang="en-US" altLang="zh-CN" sz="1600" dirty="0">
                <a:solidFill>
                  <a:schemeClr val="accent2">
                    <a:lumMod val="75000"/>
                  </a:schemeClr>
                </a:solidFill>
                <a:latin typeface="微软雅黑" panose="020B0503020204020204" pitchFamily="34" charset="-122"/>
                <a:ea typeface="微软雅黑" panose="020B0503020204020204" pitchFamily="34" charset="-122"/>
              </a:rPr>
              <a:t>/pages/system</a:t>
            </a:r>
            <a:r>
              <a:rPr lang="zh-CN" altLang="en-US" sz="1600" dirty="0">
                <a:latin typeface="微软雅黑" panose="020B0503020204020204" pitchFamily="34" charset="-122"/>
                <a:ea typeface="微软雅黑" panose="020B0503020204020204" pitchFamily="34" charset="-122"/>
              </a:rPr>
              <a:t>：子系统（业务模块）目录</a:t>
            </a:r>
            <a:endParaRPr lang="en-US" altLang="zh-CN" sz="1600" dirty="0">
              <a:latin typeface="微软雅黑" panose="020B0503020204020204" pitchFamily="34" charset="-122"/>
              <a:ea typeface="微软雅黑" panose="020B0503020204020204" pitchFamily="34" charset="-122"/>
            </a:endParaRPr>
          </a:p>
          <a:p>
            <a:pPr>
              <a:lnSpc>
                <a:spcPct val="150000"/>
              </a:lnSpc>
              <a:spcAft>
                <a:spcPts val="500"/>
              </a:spcAft>
            </a:pPr>
            <a:r>
              <a:rPr lang="en-US" altLang="zh-CN" sz="1600" dirty="0" err="1">
                <a:solidFill>
                  <a:schemeClr val="accent2">
                    <a:lumMod val="75000"/>
                  </a:schemeClr>
                </a:solidFill>
                <a:latin typeface="微软雅黑" panose="020B0503020204020204" pitchFamily="34" charset="-122"/>
                <a:ea typeface="微软雅黑" panose="020B0503020204020204" pitchFamily="34" charset="-122"/>
              </a:rPr>
              <a:t>src</a:t>
            </a:r>
            <a:r>
              <a:rPr lang="en-US" altLang="zh-CN" sz="1600" dirty="0">
                <a:solidFill>
                  <a:schemeClr val="accent2">
                    <a:lumMod val="75000"/>
                  </a:schemeClr>
                </a:solidFill>
                <a:latin typeface="微软雅黑" panose="020B0503020204020204" pitchFamily="34" charset="-122"/>
                <a:ea typeface="微软雅黑" panose="020B0503020204020204" pitchFamily="34" charset="-122"/>
              </a:rPr>
              <a:t>/pages/system/group</a:t>
            </a:r>
            <a:r>
              <a:rPr lang="zh-CN" altLang="en-US" sz="1600" dirty="0">
                <a:latin typeface="微软雅黑" panose="020B0503020204020204" pitchFamily="34" charset="-122"/>
                <a:ea typeface="微软雅黑" panose="020B0503020204020204" pitchFamily="34" charset="-122"/>
              </a:rPr>
              <a:t>：页面目录（一个页面需要一个目录）</a:t>
            </a:r>
            <a:r>
              <a:rPr lang="en-US" altLang="zh-CN" sz="1600" dirty="0" err="1">
                <a:solidFill>
                  <a:schemeClr val="accent2">
                    <a:lumMod val="75000"/>
                  </a:schemeClr>
                </a:solidFill>
                <a:latin typeface="微软雅黑" panose="020B0503020204020204" pitchFamily="34" charset="-122"/>
                <a:ea typeface="微软雅黑" panose="020B0503020204020204" pitchFamily="34" charset="-122"/>
              </a:rPr>
              <a:t>src</a:t>
            </a:r>
            <a:r>
              <a:rPr lang="en-US" altLang="zh-CN" sz="1600" dirty="0">
                <a:solidFill>
                  <a:schemeClr val="accent2">
                    <a:lumMod val="75000"/>
                  </a:schemeClr>
                </a:solidFill>
                <a:latin typeface="微软雅黑" panose="020B0503020204020204" pitchFamily="34" charset="-122"/>
                <a:ea typeface="微软雅黑" panose="020B0503020204020204" pitchFamily="34" charset="-122"/>
              </a:rPr>
              <a:t>/pages/system/static</a:t>
            </a:r>
            <a:r>
              <a:rPr lang="zh-CN" altLang="en-US" sz="1600" dirty="0">
                <a:latin typeface="微软雅黑" panose="020B0503020204020204" pitchFamily="34" charset="-122"/>
                <a:ea typeface="微软雅黑" panose="020B0503020204020204" pitchFamily="34" charset="-122"/>
              </a:rPr>
              <a:t>：业务模块静态资源（含公共</a:t>
            </a:r>
            <a:r>
              <a:rPr lang="en-US" altLang="zh-CN" sz="1600" dirty="0" err="1">
                <a:latin typeface="微软雅黑" panose="020B0503020204020204" pitchFamily="34" charset="-122"/>
                <a:ea typeface="微软雅黑" panose="020B0503020204020204" pitchFamily="34" charset="-122"/>
              </a:rPr>
              <a:t>js</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150000"/>
              </a:lnSpc>
              <a:spcAft>
                <a:spcPts val="500"/>
              </a:spcAft>
            </a:pPr>
            <a:r>
              <a:rPr lang="en-US" altLang="zh-CN" sz="1600" dirty="0" err="1">
                <a:solidFill>
                  <a:schemeClr val="accent2">
                    <a:lumMod val="75000"/>
                  </a:schemeClr>
                </a:solidFill>
                <a:latin typeface="微软雅黑" panose="020B0503020204020204" pitchFamily="34" charset="-122"/>
                <a:ea typeface="微软雅黑" panose="020B0503020204020204" pitchFamily="34" charset="-122"/>
              </a:rPr>
              <a:t>src</a:t>
            </a:r>
            <a:r>
              <a:rPr lang="en-US" altLang="zh-CN" sz="1600" dirty="0">
                <a:solidFill>
                  <a:schemeClr val="accent2">
                    <a:lumMod val="75000"/>
                  </a:schemeClr>
                </a:solidFill>
                <a:latin typeface="微软雅黑" panose="020B0503020204020204" pitchFamily="34" charset="-122"/>
                <a:ea typeface="微软雅黑" panose="020B0503020204020204" pitchFamily="34" charset="-122"/>
              </a:rPr>
              <a:t>/static</a:t>
            </a:r>
            <a:r>
              <a:rPr lang="zh-CN" altLang="en-US" sz="1600" dirty="0">
                <a:latin typeface="微软雅黑" panose="020B0503020204020204" pitchFamily="34" charset="-122"/>
                <a:ea typeface="微软雅黑" panose="020B0503020204020204" pitchFamily="34" charset="-122"/>
              </a:rPr>
              <a:t>：项目静态资源目录（</a:t>
            </a:r>
            <a:r>
              <a:rPr lang="en-US" altLang="zh-CN" sz="1600" dirty="0" err="1">
                <a:latin typeface="微软雅黑" panose="020B0503020204020204" pitchFamily="34" charset="-122"/>
                <a:ea typeface="微软雅黑" panose="020B0503020204020204" pitchFamily="34" charset="-122"/>
              </a:rPr>
              <a:t>css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image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font</a:t>
            </a:r>
            <a:r>
              <a:rPr lang="zh-CN" altLang="en-US" sz="1600" dirty="0">
                <a:latin typeface="微软雅黑" panose="020B0503020204020204" pitchFamily="34" charset="-122"/>
                <a:ea typeface="微软雅黑" panose="020B0503020204020204" pitchFamily="34" charset="-122"/>
              </a:rPr>
              <a:t>、公共</a:t>
            </a:r>
            <a:r>
              <a:rPr lang="en-US" altLang="zh-CN" sz="1600" dirty="0" err="1">
                <a:latin typeface="微软雅黑" panose="020B0503020204020204" pitchFamily="34" charset="-122"/>
                <a:ea typeface="微软雅黑" panose="020B0503020204020204" pitchFamily="34" charset="-122"/>
              </a:rPr>
              <a:t>js</a:t>
            </a:r>
            <a:r>
              <a:rPr lang="zh-CN" altLang="en-US" sz="1600" dirty="0">
                <a:latin typeface="微软雅黑" panose="020B0503020204020204" pitchFamily="34" charset="-122"/>
                <a:ea typeface="微软雅黑" panose="020B0503020204020204" pitchFamily="34" charset="-122"/>
              </a:rPr>
              <a:t>等）</a:t>
            </a:r>
            <a:endParaRPr lang="en-US" altLang="zh-CN" sz="1600" dirty="0">
              <a:latin typeface="微软雅黑" panose="020B0503020204020204" pitchFamily="34" charset="-122"/>
              <a:ea typeface="微软雅黑" panose="020B0503020204020204" pitchFamily="34" charset="-122"/>
            </a:endParaRPr>
          </a:p>
          <a:p>
            <a:pPr>
              <a:lnSpc>
                <a:spcPct val="150000"/>
              </a:lnSpc>
              <a:spcAft>
                <a:spcPts val="500"/>
              </a:spcAft>
            </a:pPr>
            <a:r>
              <a:rPr lang="en-US" altLang="zh-CN" sz="1600" dirty="0" err="1">
                <a:solidFill>
                  <a:schemeClr val="accent2">
                    <a:lumMod val="75000"/>
                  </a:schemeClr>
                </a:solidFill>
                <a:latin typeface="微软雅黑" panose="020B0503020204020204" pitchFamily="34" charset="-122"/>
                <a:ea typeface="微软雅黑" panose="020B0503020204020204" pitchFamily="34" charset="-122"/>
              </a:rPr>
              <a:t>src</a:t>
            </a:r>
            <a:r>
              <a:rPr lang="en-US" altLang="zh-CN" sz="1600" dirty="0">
                <a:solidFill>
                  <a:schemeClr val="accent2">
                    <a:lumMod val="75000"/>
                  </a:schemeClr>
                </a:solidFill>
                <a:latin typeface="微软雅黑" panose="020B0503020204020204" pitchFamily="34" charset="-122"/>
                <a:ea typeface="微软雅黑" panose="020B0503020204020204" pitchFamily="34" charset="-122"/>
              </a:rPr>
              <a:t>/templates</a:t>
            </a:r>
            <a:r>
              <a:rPr lang="zh-CN" altLang="en-US" sz="1600" dirty="0">
                <a:latin typeface="微软雅黑" panose="020B0503020204020204" pitchFamily="34" charset="-122"/>
                <a:ea typeface="微软雅黑" panose="020B0503020204020204" pitchFamily="34" charset="-122"/>
              </a:rPr>
              <a:t>：存放项目共同的母版页文件</a:t>
            </a:r>
            <a:endParaRPr lang="en-US" altLang="zh-CN" sz="16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3A1CD160-84EC-421B-88CC-D2F476E9ADB3}"/>
              </a:ext>
            </a:extLst>
          </p:cNvPr>
          <p:cNvPicPr>
            <a:picLocks noChangeAspect="1"/>
          </p:cNvPicPr>
          <p:nvPr/>
        </p:nvPicPr>
        <p:blipFill>
          <a:blip r:embed="rId2"/>
          <a:stretch>
            <a:fillRect/>
          </a:stretch>
        </p:blipFill>
        <p:spPr>
          <a:xfrm>
            <a:off x="783112" y="881715"/>
            <a:ext cx="1400000" cy="5266667"/>
          </a:xfrm>
          <a:prstGeom prst="rect">
            <a:avLst/>
          </a:prstGeom>
        </p:spPr>
      </p:pic>
    </p:spTree>
    <p:extLst>
      <p:ext uri="{BB962C8B-B14F-4D97-AF65-F5344CB8AC3E}">
        <p14:creationId xmlns:p14="http://schemas.microsoft.com/office/powerpoint/2010/main" val="2927158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13</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项目结构介绍</a:t>
            </a:r>
            <a:endParaRPr lang="en-US" dirty="0"/>
          </a:p>
        </p:txBody>
      </p:sp>
      <p:sp>
        <p:nvSpPr>
          <p:cNvPr id="6" name="文本框 5">
            <a:extLst>
              <a:ext uri="{FF2B5EF4-FFF2-40B4-BE49-F238E27FC236}">
                <a16:creationId xmlns:a16="http://schemas.microsoft.com/office/drawing/2014/main" id="{380305EE-086F-476F-B5D9-2BCD0BDD7538}"/>
              </a:ext>
            </a:extLst>
          </p:cNvPr>
          <p:cNvSpPr txBox="1"/>
          <p:nvPr/>
        </p:nvSpPr>
        <p:spPr>
          <a:xfrm>
            <a:off x="524107" y="710371"/>
            <a:ext cx="8106937" cy="4862870"/>
          </a:xfrm>
          <a:prstGeom prst="rect">
            <a:avLst/>
          </a:prstGeom>
          <a:noFill/>
        </p:spPr>
        <p:txBody>
          <a:bodyPr wrap="square" rtlCol="0">
            <a:spAutoFit/>
          </a:bodyPr>
          <a:lstStyle/>
          <a:p>
            <a:pPr>
              <a:lnSpc>
                <a:spcPct val="150000"/>
              </a:lnSpc>
              <a:spcAft>
                <a:spcPts val="800"/>
              </a:spcAft>
            </a:pPr>
            <a:r>
              <a:rPr lang="en-US" altLang="zh-CN" dirty="0">
                <a:solidFill>
                  <a:schemeClr val="accent2">
                    <a:lumMod val="75000"/>
                  </a:schemeClr>
                </a:solidFill>
                <a:latin typeface="微软雅黑" panose="020B0503020204020204" pitchFamily="34" charset="-122"/>
                <a:ea typeface="微软雅黑" panose="020B0503020204020204" pitchFamily="34" charset="-122"/>
              </a:rPr>
              <a:t>.</a:t>
            </a:r>
            <a:r>
              <a:rPr lang="en-US" altLang="zh-CN" dirty="0" err="1">
                <a:solidFill>
                  <a:schemeClr val="accent2">
                    <a:lumMod val="75000"/>
                  </a:schemeClr>
                </a:solidFill>
                <a:latin typeface="微软雅黑" panose="020B0503020204020204" pitchFamily="34" charset="-122"/>
                <a:ea typeface="微软雅黑" panose="020B0503020204020204" pitchFamily="34" charset="-122"/>
              </a:rPr>
              <a:t>babelrc</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bable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ES6</a:t>
            </a:r>
            <a:r>
              <a:rPr lang="zh-CN" altLang="en-US" dirty="0">
                <a:latin typeface="微软雅黑" panose="020B0503020204020204" pitchFamily="34" charset="-122"/>
                <a:ea typeface="微软雅黑" panose="020B0503020204020204" pitchFamily="34" charset="-122"/>
              </a:rPr>
              <a:t>编译处理）的配置文件</a:t>
            </a:r>
            <a:endParaRPr lang="en-US" altLang="zh-CN" dirty="0">
              <a:latin typeface="微软雅黑" panose="020B0503020204020204" pitchFamily="34" charset="-122"/>
              <a:ea typeface="微软雅黑" panose="020B0503020204020204" pitchFamily="34" charset="-122"/>
            </a:endParaRPr>
          </a:p>
          <a:p>
            <a:pPr>
              <a:lnSpc>
                <a:spcPct val="150000"/>
              </a:lnSpc>
              <a:spcAft>
                <a:spcPts val="800"/>
              </a:spcAft>
            </a:pPr>
            <a:r>
              <a:rPr lang="en-US" altLang="zh-CN" dirty="0">
                <a:solidFill>
                  <a:schemeClr val="accent2">
                    <a:lumMod val="75000"/>
                  </a:schemeClr>
                </a:solidFill>
                <a:latin typeface="微软雅黑" panose="020B0503020204020204" pitchFamily="34" charset="-122"/>
                <a:ea typeface="微软雅黑" panose="020B0503020204020204" pitchFamily="34" charset="-122"/>
              </a:rPr>
              <a:t>.</a:t>
            </a:r>
            <a:r>
              <a:rPr lang="en-US" altLang="zh-CN" dirty="0" err="1">
                <a:solidFill>
                  <a:schemeClr val="accent2">
                    <a:lumMod val="75000"/>
                  </a:schemeClr>
                </a:solidFill>
                <a:latin typeface="微软雅黑" panose="020B0503020204020204" pitchFamily="34" charset="-122"/>
                <a:ea typeface="微软雅黑" panose="020B0503020204020204" pitchFamily="34" charset="-122"/>
              </a:rPr>
              <a:t>editorconfig</a:t>
            </a:r>
            <a:r>
              <a:rPr lang="zh-CN" altLang="en-US" dirty="0">
                <a:latin typeface="微软雅黑" panose="020B0503020204020204" pitchFamily="34" charset="-122"/>
                <a:ea typeface="微软雅黑" panose="020B0503020204020204" pitchFamily="34" charset="-122"/>
              </a:rPr>
              <a:t>：编辑器配置文件</a:t>
            </a:r>
            <a:endParaRPr lang="en-US" altLang="zh-CN" dirty="0">
              <a:latin typeface="微软雅黑" panose="020B0503020204020204" pitchFamily="34" charset="-122"/>
              <a:ea typeface="微软雅黑" panose="020B0503020204020204" pitchFamily="34" charset="-122"/>
            </a:endParaRPr>
          </a:p>
          <a:p>
            <a:pPr>
              <a:lnSpc>
                <a:spcPct val="150000"/>
              </a:lnSpc>
              <a:spcAft>
                <a:spcPts val="800"/>
              </a:spcAft>
            </a:pPr>
            <a:r>
              <a:rPr lang="en-US" altLang="zh-CN" dirty="0">
                <a:solidFill>
                  <a:schemeClr val="accent2">
                    <a:lumMod val="75000"/>
                  </a:schemeClr>
                </a:solidFill>
                <a:latin typeface="微软雅黑" panose="020B0503020204020204" pitchFamily="34" charset="-122"/>
                <a:ea typeface="微软雅黑" panose="020B0503020204020204" pitchFamily="34" charset="-122"/>
              </a:rPr>
              <a:t>.</a:t>
            </a:r>
            <a:r>
              <a:rPr lang="en-US" altLang="zh-CN" dirty="0" err="1">
                <a:solidFill>
                  <a:schemeClr val="accent2">
                    <a:lumMod val="75000"/>
                  </a:schemeClr>
                </a:solidFill>
                <a:latin typeface="微软雅黑" panose="020B0503020204020204" pitchFamily="34" charset="-122"/>
                <a:ea typeface="微软雅黑" panose="020B0503020204020204" pitchFamily="34" charset="-122"/>
              </a:rPr>
              <a:t>eslintgnore</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eslint</a:t>
            </a:r>
            <a:r>
              <a:rPr lang="zh-CN" altLang="en-US" dirty="0">
                <a:latin typeface="微软雅黑" panose="020B0503020204020204" pitchFamily="34" charset="-122"/>
                <a:ea typeface="微软雅黑" panose="020B0503020204020204" pitchFamily="34" charset="-122"/>
              </a:rPr>
              <a:t>配置文件</a:t>
            </a:r>
            <a:endParaRPr lang="en-US" altLang="zh-CN" dirty="0">
              <a:latin typeface="微软雅黑" panose="020B0503020204020204" pitchFamily="34" charset="-122"/>
              <a:ea typeface="微软雅黑" panose="020B0503020204020204" pitchFamily="34" charset="-122"/>
            </a:endParaRPr>
          </a:p>
          <a:p>
            <a:pPr>
              <a:lnSpc>
                <a:spcPct val="150000"/>
              </a:lnSpc>
              <a:spcAft>
                <a:spcPts val="800"/>
              </a:spcAft>
            </a:pPr>
            <a:r>
              <a:rPr lang="en-US" altLang="zh-CN" dirty="0">
                <a:solidFill>
                  <a:schemeClr val="accent2">
                    <a:lumMod val="75000"/>
                  </a:schemeClr>
                </a:solidFill>
                <a:latin typeface="微软雅黑" panose="020B0503020204020204" pitchFamily="34" charset="-122"/>
                <a:ea typeface="微软雅黑" panose="020B0503020204020204" pitchFamily="34" charset="-122"/>
              </a:rPr>
              <a:t>.eslintrc.js</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eslint</a:t>
            </a:r>
            <a:r>
              <a:rPr lang="zh-CN" altLang="en-US" dirty="0">
                <a:latin typeface="微软雅黑" panose="020B0503020204020204" pitchFamily="34" charset="-122"/>
                <a:ea typeface="微软雅黑" panose="020B0503020204020204" pitchFamily="34" charset="-122"/>
              </a:rPr>
              <a:t>配置文件</a:t>
            </a:r>
            <a:endParaRPr lang="en-US" altLang="zh-CN" dirty="0">
              <a:latin typeface="微软雅黑" panose="020B0503020204020204" pitchFamily="34" charset="-122"/>
              <a:ea typeface="微软雅黑" panose="020B0503020204020204" pitchFamily="34" charset="-122"/>
            </a:endParaRPr>
          </a:p>
          <a:p>
            <a:pPr>
              <a:lnSpc>
                <a:spcPct val="150000"/>
              </a:lnSpc>
              <a:spcAft>
                <a:spcPts val="800"/>
              </a:spcAft>
            </a:pPr>
            <a:r>
              <a:rPr lang="en-US" altLang="zh-CN" dirty="0">
                <a:solidFill>
                  <a:schemeClr val="accent2">
                    <a:lumMod val="75000"/>
                  </a:schemeClr>
                </a:solidFill>
                <a:latin typeface="微软雅黑" panose="020B0503020204020204" pitchFamily="34" charset="-122"/>
                <a:ea typeface="微软雅黑" panose="020B0503020204020204" pitchFamily="34" charset="-122"/>
              </a:rPr>
              <a:t>.</a:t>
            </a:r>
            <a:r>
              <a:rPr lang="en-US" altLang="zh-CN" dirty="0" err="1">
                <a:solidFill>
                  <a:schemeClr val="accent2">
                    <a:lumMod val="75000"/>
                  </a:schemeClr>
                </a:solidFill>
                <a:latin typeface="微软雅黑" panose="020B0503020204020204" pitchFamily="34" charset="-122"/>
                <a:ea typeface="微软雅黑" panose="020B0503020204020204" pitchFamily="34" charset="-122"/>
              </a:rPr>
              <a:t>gitignore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git</a:t>
            </a:r>
            <a:r>
              <a:rPr lang="zh-CN" altLang="en-US" dirty="0">
                <a:latin typeface="微软雅黑" panose="020B0503020204020204" pitchFamily="34" charset="-122"/>
                <a:ea typeface="微软雅黑" panose="020B0503020204020204" pitchFamily="34" charset="-122"/>
              </a:rPr>
              <a:t>忽略文件</a:t>
            </a:r>
            <a:endParaRPr lang="en-US" altLang="zh-CN" dirty="0">
              <a:latin typeface="微软雅黑" panose="020B0503020204020204" pitchFamily="34" charset="-122"/>
              <a:ea typeface="微软雅黑" panose="020B0503020204020204" pitchFamily="34" charset="-122"/>
            </a:endParaRPr>
          </a:p>
          <a:p>
            <a:pPr>
              <a:lnSpc>
                <a:spcPct val="150000"/>
              </a:lnSpc>
              <a:spcAft>
                <a:spcPts val="800"/>
              </a:spcAft>
            </a:pPr>
            <a:r>
              <a:rPr lang="en-US" altLang="zh-CN" dirty="0">
                <a:solidFill>
                  <a:schemeClr val="accent2">
                    <a:lumMod val="75000"/>
                  </a:schemeClr>
                </a:solidFill>
                <a:latin typeface="微软雅黑" panose="020B0503020204020204" pitchFamily="34" charset="-122"/>
                <a:ea typeface="微软雅黑" panose="020B0503020204020204" pitchFamily="34" charset="-122"/>
              </a:rPr>
              <a:t>.postcssrc.js</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postcss</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css</a:t>
            </a:r>
            <a:r>
              <a:rPr lang="zh-CN" altLang="en-US" dirty="0">
                <a:latin typeface="微软雅黑" panose="020B0503020204020204" pitchFamily="34" charset="-122"/>
                <a:ea typeface="微软雅黑" panose="020B0503020204020204" pitchFamily="34" charset="-122"/>
              </a:rPr>
              <a:t>处理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兼容、转译等）的配置文件</a:t>
            </a:r>
            <a:endParaRPr lang="en-US" altLang="zh-CN" dirty="0">
              <a:latin typeface="微软雅黑" panose="020B0503020204020204" pitchFamily="34" charset="-122"/>
              <a:ea typeface="微软雅黑" panose="020B0503020204020204" pitchFamily="34" charset="-122"/>
            </a:endParaRPr>
          </a:p>
          <a:p>
            <a:pPr>
              <a:lnSpc>
                <a:spcPct val="150000"/>
              </a:lnSpc>
              <a:spcAft>
                <a:spcPts val="800"/>
              </a:spcAft>
            </a:pPr>
            <a:r>
              <a:rPr lang="en-US" altLang="zh-CN" dirty="0" err="1">
                <a:solidFill>
                  <a:schemeClr val="accent2">
                    <a:lumMod val="75000"/>
                  </a:schemeClr>
                </a:solidFill>
                <a:latin typeface="微软雅黑" panose="020B0503020204020204" pitchFamily="34" charset="-122"/>
                <a:ea typeface="微软雅黑" panose="020B0503020204020204" pitchFamily="34" charset="-122"/>
              </a:rPr>
              <a:t>package.json</a:t>
            </a:r>
            <a:r>
              <a:rPr lang="zh-CN" altLang="en-US" dirty="0">
                <a:latin typeface="微软雅黑" panose="020B0503020204020204" pitchFamily="34" charset="-122"/>
                <a:ea typeface="微软雅黑" panose="020B0503020204020204" pitchFamily="34" charset="-122"/>
              </a:rPr>
              <a:t>： 每个项目的根目录下面，一般都有一个</a:t>
            </a:r>
            <a:r>
              <a:rPr lang="en-US" altLang="zh-CN" dirty="0" err="1">
                <a:latin typeface="微软雅黑" panose="020B0503020204020204" pitchFamily="34" charset="-122"/>
                <a:ea typeface="微软雅黑" panose="020B0503020204020204" pitchFamily="34" charset="-122"/>
              </a:rPr>
              <a:t>package.json</a:t>
            </a:r>
            <a:r>
              <a:rPr lang="zh-CN" altLang="en-US" dirty="0">
                <a:latin typeface="微软雅黑" panose="020B0503020204020204" pitchFamily="34" charset="-122"/>
                <a:ea typeface="微软雅黑" panose="020B0503020204020204" pitchFamily="34" charset="-122"/>
              </a:rPr>
              <a:t>文件，定义了这个项目所需要的各种模块，以及项目的配置信息（比如名称、版本、许可证等元数据）。</a:t>
            </a:r>
            <a:r>
              <a:rPr lang="en-US" altLang="zh-CN" dirty="0" err="1">
                <a:latin typeface="微软雅黑" panose="020B0503020204020204" pitchFamily="34" charset="-122"/>
                <a:ea typeface="微软雅黑" panose="020B0503020204020204" pitchFamily="34" charset="-122"/>
              </a:rPr>
              <a:t>npm</a:t>
            </a:r>
            <a:r>
              <a:rPr lang="en-US" altLang="zh-CN" dirty="0">
                <a:latin typeface="微软雅黑" panose="020B0503020204020204" pitchFamily="34" charset="-122"/>
                <a:ea typeface="微软雅黑" panose="020B0503020204020204" pitchFamily="34" charset="-122"/>
              </a:rPr>
              <a:t> install</a:t>
            </a:r>
            <a:r>
              <a:rPr lang="zh-CN" altLang="en-US" dirty="0">
                <a:latin typeface="微软雅黑" panose="020B0503020204020204" pitchFamily="34" charset="-122"/>
                <a:ea typeface="微软雅黑" panose="020B0503020204020204" pitchFamily="34" charset="-122"/>
              </a:rPr>
              <a:t>命令根据这个配置文件，自动下载所需的模块，也就是配置项目所需的运行和开发环境。</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7567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14</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页面文件介绍</a:t>
            </a:r>
            <a:endParaRPr lang="en-US" dirty="0"/>
          </a:p>
        </p:txBody>
      </p:sp>
      <p:sp>
        <p:nvSpPr>
          <p:cNvPr id="6" name="文本框 5">
            <a:extLst>
              <a:ext uri="{FF2B5EF4-FFF2-40B4-BE49-F238E27FC236}">
                <a16:creationId xmlns:a16="http://schemas.microsoft.com/office/drawing/2014/main" id="{380305EE-086F-476F-B5D9-2BCD0BDD7538}"/>
              </a:ext>
            </a:extLst>
          </p:cNvPr>
          <p:cNvSpPr txBox="1"/>
          <p:nvPr/>
        </p:nvSpPr>
        <p:spPr>
          <a:xfrm>
            <a:off x="524107" y="710371"/>
            <a:ext cx="8106937" cy="4813947"/>
          </a:xfrm>
          <a:prstGeom prst="rect">
            <a:avLst/>
          </a:prstGeom>
          <a:noFill/>
        </p:spPr>
        <p:txBody>
          <a:bodyPr wrap="square" rtlCol="0">
            <a:spAutoFit/>
          </a:bodyPr>
          <a:lstStyle/>
          <a:p>
            <a:pPr>
              <a:lnSpc>
                <a:spcPct val="150000"/>
              </a:lnSpc>
              <a:spcAft>
                <a:spcPts val="800"/>
              </a:spcAft>
            </a:pPr>
            <a:r>
              <a:rPr lang="zh-CN" altLang="en-US" dirty="0">
                <a:latin typeface="微软雅黑" panose="020B0503020204020204" pitchFamily="34" charset="-122"/>
                <a:ea typeface="微软雅黑" panose="020B0503020204020204" pitchFamily="34" charset="-122"/>
              </a:rPr>
              <a:t>每个页面都需要创建一个页面目录，目录里至少需要</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个文件：</a:t>
            </a:r>
            <a:r>
              <a:rPr lang="en-US" altLang="zh-CN" dirty="0">
                <a:latin typeface="微软雅黑" panose="020B0503020204020204" pitchFamily="34" charset="-122"/>
                <a:ea typeface="微软雅黑" panose="020B0503020204020204" pitchFamily="34" charset="-122"/>
              </a:rPr>
              <a:t>page.js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main.js</a:t>
            </a:r>
            <a:r>
              <a:rPr lang="zh-CN" altLang="en-US" dirty="0">
                <a:latin typeface="微软雅黑" panose="020B0503020204020204" pitchFamily="34" charset="-122"/>
                <a:ea typeface="微软雅黑" panose="020B0503020204020204" pitchFamily="34" charset="-122"/>
              </a:rPr>
              <a:t>，其他文件可选：</a:t>
            </a:r>
            <a:endParaRPr lang="en-US" altLang="zh-CN" dirty="0">
              <a:latin typeface="微软雅黑" panose="020B0503020204020204" pitchFamily="34" charset="-122"/>
              <a:ea typeface="微软雅黑" panose="020B0503020204020204" pitchFamily="34" charset="-122"/>
            </a:endParaRPr>
          </a:p>
          <a:p>
            <a:pPr>
              <a:lnSpc>
                <a:spcPct val="150000"/>
              </a:lnSpc>
              <a:spcAft>
                <a:spcPts val="800"/>
              </a:spcAft>
            </a:pPr>
            <a:r>
              <a:rPr lang="en-US" altLang="zh-CN" b="1" dirty="0">
                <a:solidFill>
                  <a:schemeClr val="accent2">
                    <a:lumMod val="75000"/>
                  </a:schemeClr>
                </a:solidFill>
                <a:latin typeface="微软雅黑" panose="020B0503020204020204" pitchFamily="34" charset="-122"/>
                <a:ea typeface="微软雅黑" panose="020B0503020204020204" pitchFamily="34" charset="-122"/>
              </a:rPr>
              <a:t>page.js</a:t>
            </a:r>
            <a:r>
              <a:rPr lang="zh-CN" altLang="en-US" dirty="0">
                <a:latin typeface="微软雅黑" panose="020B0503020204020204" pitchFamily="34" charset="-122"/>
                <a:ea typeface="微软雅黑" panose="020B0503020204020204" pitchFamily="34" charset="-122"/>
              </a:rPr>
              <a:t>：页面</a:t>
            </a:r>
            <a:r>
              <a:rPr lang="en-US" altLang="zh-CN" dirty="0">
                <a:latin typeface="微软雅黑" panose="020B0503020204020204" pitchFamily="34" charset="-122"/>
                <a:ea typeface="微软雅黑" panose="020B0503020204020204" pitchFamily="34" charset="-122"/>
              </a:rPr>
              <a:t>HTML</a:t>
            </a:r>
            <a:r>
              <a:rPr lang="zh-CN" altLang="en-US" dirty="0">
                <a:latin typeface="微软雅黑" panose="020B0503020204020204" pitchFamily="34" charset="-122"/>
                <a:ea typeface="微软雅黑" panose="020B0503020204020204" pitchFamily="34" charset="-122"/>
              </a:rPr>
              <a:t>配置文件，包含页面模板、标题、资源应用等配置</a:t>
            </a:r>
            <a:endParaRPr lang="en-US" altLang="zh-CN" dirty="0">
              <a:latin typeface="微软雅黑" panose="020B0503020204020204" pitchFamily="34" charset="-122"/>
              <a:ea typeface="微软雅黑" panose="020B0503020204020204" pitchFamily="34" charset="-122"/>
            </a:endParaRPr>
          </a:p>
          <a:p>
            <a:pPr>
              <a:lnSpc>
                <a:spcPct val="150000"/>
              </a:lnSpc>
              <a:spcAft>
                <a:spcPts val="800"/>
              </a:spcAft>
            </a:pPr>
            <a:r>
              <a:rPr lang="en-US" b="1" dirty="0">
                <a:solidFill>
                  <a:schemeClr val="accent2">
                    <a:lumMod val="75000"/>
                  </a:schemeClr>
                </a:solidFill>
                <a:latin typeface="微软雅黑" panose="020B0503020204020204" pitchFamily="34" charset="-122"/>
                <a:ea typeface="微软雅黑" panose="020B0503020204020204" pitchFamily="34" charset="-122"/>
              </a:rPr>
              <a:t>main.js</a:t>
            </a:r>
            <a:r>
              <a:rPr lang="zh-CN" altLang="en-US" dirty="0">
                <a:latin typeface="微软雅黑" panose="020B0503020204020204" pitchFamily="34" charset="-122"/>
                <a:ea typeface="微软雅黑" panose="020B0503020204020204" pitchFamily="34" charset="-122"/>
              </a:rPr>
              <a:t>：页面的入口</a:t>
            </a:r>
            <a:r>
              <a:rPr lang="en-US" altLang="zh-CN" dirty="0" err="1">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，以</a:t>
            </a:r>
            <a:r>
              <a:rPr lang="en-US" altLang="zh-CN" dirty="0">
                <a:latin typeface="微软雅黑" panose="020B0503020204020204" pitchFamily="34" charset="-122"/>
                <a:ea typeface="微软雅黑" panose="020B0503020204020204" pitchFamily="34" charset="-122"/>
              </a:rPr>
              <a:t>page.js</a:t>
            </a:r>
            <a:r>
              <a:rPr lang="zh-CN" altLang="en-US" dirty="0">
                <a:latin typeface="微软雅黑" panose="020B0503020204020204" pitchFamily="34" charset="-122"/>
                <a:ea typeface="微软雅黑" panose="020B0503020204020204" pitchFamily="34" charset="-122"/>
              </a:rPr>
              <a:t>中定义的模板为页面</a:t>
            </a:r>
            <a:r>
              <a:rPr lang="en-US" altLang="zh-CN" dirty="0">
                <a:latin typeface="微软雅黑" panose="020B0503020204020204" pitchFamily="34" charset="-122"/>
                <a:ea typeface="微软雅黑" panose="020B0503020204020204" pitchFamily="34" charset="-122"/>
              </a:rPr>
              <a:t>HTML</a:t>
            </a:r>
            <a:r>
              <a:rPr lang="zh-CN" altLang="en-US" dirty="0">
                <a:latin typeface="微软雅黑" panose="020B0503020204020204" pitchFamily="34" charset="-122"/>
                <a:ea typeface="微软雅黑" panose="020B0503020204020204" pitchFamily="34" charset="-122"/>
              </a:rPr>
              <a:t>进行开发，若需要引入其他</a:t>
            </a:r>
            <a:r>
              <a:rPr lang="en-US" altLang="zh-CN" dirty="0" err="1">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或</a:t>
            </a:r>
            <a:r>
              <a:rPr lang="en-US" altLang="zh-CN" dirty="0" err="1">
                <a:latin typeface="微软雅黑" panose="020B0503020204020204" pitchFamily="34" charset="-122"/>
                <a:ea typeface="微软雅黑" panose="020B0503020204020204" pitchFamily="34" charset="-122"/>
              </a:rPr>
              <a:t>css</a:t>
            </a:r>
            <a:r>
              <a:rPr lang="zh-CN" altLang="en-US" dirty="0">
                <a:latin typeface="微软雅黑" panose="020B0503020204020204" pitchFamily="34" charset="-122"/>
                <a:ea typeface="微软雅黑" panose="020B0503020204020204" pitchFamily="34" charset="-122"/>
              </a:rPr>
              <a:t>，都在</a:t>
            </a:r>
            <a:r>
              <a:rPr lang="en-US" altLang="zh-CN" dirty="0">
                <a:latin typeface="微软雅黑" panose="020B0503020204020204" pitchFamily="34" charset="-122"/>
                <a:ea typeface="微软雅黑" panose="020B0503020204020204" pitchFamily="34" charset="-122"/>
              </a:rPr>
              <a:t>main.js</a:t>
            </a:r>
            <a:r>
              <a:rPr lang="zh-CN" altLang="en-US" dirty="0">
                <a:latin typeface="微软雅黑" panose="020B0503020204020204" pitchFamily="34" charset="-122"/>
                <a:ea typeface="微软雅黑" panose="020B0503020204020204" pitchFamily="34" charset="-122"/>
              </a:rPr>
              <a:t>里进行引入</a:t>
            </a:r>
            <a:endParaRPr lang="en-US" altLang="zh-CN" dirty="0">
              <a:latin typeface="微软雅黑" panose="020B0503020204020204" pitchFamily="34" charset="-122"/>
              <a:ea typeface="微软雅黑" panose="020B0503020204020204" pitchFamily="34" charset="-122"/>
            </a:endParaRPr>
          </a:p>
          <a:p>
            <a:pPr>
              <a:lnSpc>
                <a:spcPct val="150000"/>
              </a:lnSpc>
              <a:spcAft>
                <a:spcPts val="800"/>
              </a:spcAft>
            </a:pPr>
            <a:r>
              <a:rPr lang="en-US" dirty="0">
                <a:solidFill>
                  <a:schemeClr val="accent2">
                    <a:lumMod val="75000"/>
                  </a:schemeClr>
                </a:solidFill>
                <a:latin typeface="微软雅黑" panose="020B0503020204020204" pitchFamily="34" charset="-122"/>
                <a:ea typeface="微软雅黑" panose="020B0503020204020204" pitchFamily="34" charset="-122"/>
              </a:rPr>
              <a:t>template.html</a:t>
            </a:r>
            <a:r>
              <a:rPr lang="zh-CN" altLang="en-US" dirty="0">
                <a:latin typeface="微软雅黑" panose="020B0503020204020204" pitchFamily="34" charset="-122"/>
                <a:ea typeface="微软雅黑" panose="020B0503020204020204" pitchFamily="34" charset="-122"/>
              </a:rPr>
              <a:t>：若页面模板不使用项目公共母版页，则在页面目录里自定义自己的页面模板（文件名可以自定义）</a:t>
            </a:r>
            <a:endParaRPr lang="en-US" altLang="zh-CN" dirty="0">
              <a:latin typeface="微软雅黑" panose="020B0503020204020204" pitchFamily="34" charset="-122"/>
              <a:ea typeface="微软雅黑" panose="020B0503020204020204" pitchFamily="34" charset="-122"/>
            </a:endParaRPr>
          </a:p>
          <a:p>
            <a:pPr>
              <a:lnSpc>
                <a:spcPct val="150000"/>
              </a:lnSpc>
              <a:spcAft>
                <a:spcPts val="800"/>
              </a:spcAft>
            </a:pPr>
            <a:r>
              <a:rPr lang="en-US" altLang="zh-CN" dirty="0" err="1">
                <a:solidFill>
                  <a:schemeClr val="accent2">
                    <a:lumMod val="75000"/>
                  </a:schemeClr>
                </a:solidFill>
                <a:latin typeface="微软雅黑" panose="020B0503020204020204" pitchFamily="34" charset="-122"/>
                <a:ea typeface="微软雅黑" panose="020B0503020204020204" pitchFamily="34" charset="-122"/>
              </a:rPr>
              <a:t>xxx.vue</a:t>
            </a:r>
            <a:r>
              <a:rPr lang="zh-CN" altLang="en-US" dirty="0">
                <a:latin typeface="微软雅黑" panose="020B0503020204020204" pitchFamily="34" charset="-122"/>
                <a:ea typeface="微软雅黑" panose="020B0503020204020204" pitchFamily="34" charset="-122"/>
              </a:rPr>
              <a:t>：页面用到的非公共的</a:t>
            </a:r>
            <a:r>
              <a:rPr lang="en-US" altLang="zh-CN" dirty="0" err="1">
                <a:latin typeface="微软雅黑" panose="020B0503020204020204" pitchFamily="34" charset="-122"/>
                <a:ea typeface="微软雅黑" panose="020B0503020204020204" pitchFamily="34" charset="-122"/>
              </a:rPr>
              <a:t>vue</a:t>
            </a:r>
            <a:r>
              <a:rPr lang="zh-CN" altLang="en-US" dirty="0">
                <a:latin typeface="微软雅黑" panose="020B0503020204020204" pitchFamily="34" charset="-122"/>
                <a:ea typeface="微软雅黑" panose="020B0503020204020204" pitchFamily="34" charset="-122"/>
              </a:rPr>
              <a:t>组件，如</a:t>
            </a:r>
            <a:r>
              <a:rPr lang="en-US" altLang="zh-CN" dirty="0">
                <a:latin typeface="微软雅黑" panose="020B0503020204020204" pitchFamily="34" charset="-122"/>
                <a:ea typeface="微软雅黑" panose="020B0503020204020204" pitchFamily="34" charset="-122"/>
              </a:rPr>
              <a:t>add</a:t>
            </a:r>
            <a:r>
              <a:rPr lang="zh-CN" altLang="en-US" dirty="0">
                <a:latin typeface="微软雅黑" panose="020B0503020204020204" pitchFamily="34" charset="-122"/>
                <a:ea typeface="微软雅黑" panose="020B0503020204020204" pitchFamily="34" charset="-122"/>
              </a:rPr>
              <a:t>组件、</a:t>
            </a:r>
            <a:r>
              <a:rPr lang="en-US" altLang="zh-CN" dirty="0">
                <a:latin typeface="微软雅黑" panose="020B0503020204020204" pitchFamily="34" charset="-122"/>
                <a:ea typeface="微软雅黑" panose="020B0503020204020204" pitchFamily="34" charset="-122"/>
              </a:rPr>
              <a:t>edit</a:t>
            </a:r>
            <a:r>
              <a:rPr lang="zh-CN" altLang="en-US" dirty="0">
                <a:latin typeface="微软雅黑" panose="020B0503020204020204" pitchFamily="34" charset="-122"/>
                <a:ea typeface="微软雅黑" panose="020B0503020204020204" pitchFamily="34" charset="-122"/>
              </a:rPr>
              <a:t>组件等</a:t>
            </a:r>
            <a:endParaRPr lang="en-US" altLang="zh-CN" dirty="0">
              <a:latin typeface="微软雅黑" panose="020B0503020204020204" pitchFamily="34" charset="-122"/>
              <a:ea typeface="微软雅黑" panose="020B0503020204020204" pitchFamily="34" charset="-122"/>
            </a:endParaRPr>
          </a:p>
          <a:p>
            <a:pPr>
              <a:lnSpc>
                <a:spcPct val="150000"/>
              </a:lnSpc>
              <a:spcAft>
                <a:spcPts val="800"/>
              </a:spcAft>
            </a:pPr>
            <a:r>
              <a:rPr lang="en-US" altLang="zh-CN" dirty="0">
                <a:solidFill>
                  <a:schemeClr val="accent2">
                    <a:lumMod val="75000"/>
                  </a:schemeClr>
                </a:solidFill>
                <a:latin typeface="微软雅黑" panose="020B0503020204020204" pitchFamily="34" charset="-122"/>
                <a:ea typeface="微软雅黑" panose="020B0503020204020204" pitchFamily="34" charset="-122"/>
              </a:rPr>
              <a:t>xxx.js</a:t>
            </a:r>
            <a:r>
              <a:rPr lang="zh-CN" altLang="en-US" dirty="0">
                <a:latin typeface="微软雅黑" panose="020B0503020204020204" pitchFamily="34" charset="-122"/>
                <a:ea typeface="微软雅黑" panose="020B0503020204020204" pitchFamily="34" charset="-122"/>
              </a:rPr>
              <a:t>：页面用到非公共的</a:t>
            </a:r>
            <a:r>
              <a:rPr lang="en-US" altLang="zh-CN" dirty="0" err="1">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文件</a:t>
            </a:r>
            <a:endParaRPr lang="en-US" altLang="zh-CN" dirty="0">
              <a:latin typeface="微软雅黑" panose="020B0503020204020204" pitchFamily="34" charset="-122"/>
              <a:ea typeface="微软雅黑" panose="020B0503020204020204" pitchFamily="34" charset="-122"/>
            </a:endParaRPr>
          </a:p>
          <a:p>
            <a:pPr>
              <a:lnSpc>
                <a:spcPct val="150000"/>
              </a:lnSpc>
              <a:spcAft>
                <a:spcPts val="800"/>
              </a:spcAft>
            </a:pPr>
            <a:r>
              <a:rPr lang="zh-CN" altLang="en-US" dirty="0">
                <a:latin typeface="微软雅黑" panose="020B0503020204020204" pitchFamily="34" charset="-122"/>
                <a:ea typeface="微软雅黑" panose="020B0503020204020204" pitchFamily="34" charset="-122"/>
              </a:rPr>
              <a:t>其他文件：页面用到个性化的文件，都可以放在这个页面目录下</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6344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15</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发布目录介绍</a:t>
            </a:r>
            <a:endParaRPr lang="en-US" dirty="0"/>
          </a:p>
        </p:txBody>
      </p:sp>
      <p:pic>
        <p:nvPicPr>
          <p:cNvPr id="5" name="图片 4">
            <a:extLst>
              <a:ext uri="{FF2B5EF4-FFF2-40B4-BE49-F238E27FC236}">
                <a16:creationId xmlns:a16="http://schemas.microsoft.com/office/drawing/2014/main" id="{6DF3542E-E179-4669-A00C-E0990FB06867}"/>
              </a:ext>
            </a:extLst>
          </p:cNvPr>
          <p:cNvPicPr>
            <a:picLocks noChangeAspect="1"/>
          </p:cNvPicPr>
          <p:nvPr/>
        </p:nvPicPr>
        <p:blipFill>
          <a:blip r:embed="rId2"/>
          <a:stretch>
            <a:fillRect/>
          </a:stretch>
        </p:blipFill>
        <p:spPr>
          <a:xfrm>
            <a:off x="1827635" y="775592"/>
            <a:ext cx="5533333" cy="5447619"/>
          </a:xfrm>
          <a:prstGeom prst="rect">
            <a:avLst/>
          </a:prstGeom>
        </p:spPr>
      </p:pic>
    </p:spTree>
    <p:extLst>
      <p:ext uri="{BB962C8B-B14F-4D97-AF65-F5344CB8AC3E}">
        <p14:creationId xmlns:p14="http://schemas.microsoft.com/office/powerpoint/2010/main" val="4285269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56DA8EE-CAE8-43A4-BD88-2A98ADB518BD}" type="slidenum">
              <a:rPr lang="zh-CN" altLang="en-US" smtClean="0"/>
              <a:pPr/>
              <a:t>16</a:t>
            </a:fld>
            <a:endParaRPr lang="zh-CN" altLang="en-US" dirty="0"/>
          </a:p>
        </p:txBody>
      </p:sp>
      <p:sp>
        <p:nvSpPr>
          <p:cNvPr id="4" name="标题 3"/>
          <p:cNvSpPr>
            <a:spLocks noGrp="1"/>
          </p:cNvSpPr>
          <p:nvPr>
            <p:ph type="title"/>
          </p:nvPr>
        </p:nvSpPr>
        <p:spPr/>
        <p:txBody>
          <a:bodyPr/>
          <a:lstStyle/>
          <a:p>
            <a:r>
              <a:rPr lang="zh-CN" altLang="en-US" dirty="0"/>
              <a:t>目录</a:t>
            </a:r>
          </a:p>
        </p:txBody>
      </p:sp>
      <p:sp>
        <p:nvSpPr>
          <p:cNvPr id="26" name="Rectangle 85">
            <a:extLst>
              <a:ext uri="{FF2B5EF4-FFF2-40B4-BE49-F238E27FC236}">
                <a16:creationId xmlns:a16="http://schemas.microsoft.com/office/drawing/2014/main" id="{7244B3F3-EA4B-42DB-9A24-09B8E03260EF}"/>
              </a:ext>
            </a:extLst>
          </p:cNvPr>
          <p:cNvSpPr>
            <a:spLocks noChangeArrowheads="1"/>
          </p:cNvSpPr>
          <p:nvPr/>
        </p:nvSpPr>
        <p:spPr bwMode="auto">
          <a:xfrm>
            <a:off x="1680248" y="1576727"/>
            <a:ext cx="5694041"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pPr algn="ctr"/>
            <a:endParaRPr lang="zh-CN" altLang="en-US"/>
          </a:p>
        </p:txBody>
      </p:sp>
      <p:sp>
        <p:nvSpPr>
          <p:cNvPr id="27" name="Rectangle 85">
            <a:extLst>
              <a:ext uri="{FF2B5EF4-FFF2-40B4-BE49-F238E27FC236}">
                <a16:creationId xmlns:a16="http://schemas.microsoft.com/office/drawing/2014/main" id="{633F41F1-4DAD-4AD3-9BCC-EE57C0F66DFE}"/>
              </a:ext>
            </a:extLst>
          </p:cNvPr>
          <p:cNvSpPr>
            <a:spLocks noChangeArrowheads="1"/>
          </p:cNvSpPr>
          <p:nvPr/>
        </p:nvSpPr>
        <p:spPr bwMode="auto">
          <a:xfrm>
            <a:off x="1680249" y="2396512"/>
            <a:ext cx="5694040"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endParaRPr lang="zh-CN" altLang="en-US"/>
          </a:p>
        </p:txBody>
      </p:sp>
      <p:sp>
        <p:nvSpPr>
          <p:cNvPr id="28" name="文本框 27">
            <a:extLst>
              <a:ext uri="{FF2B5EF4-FFF2-40B4-BE49-F238E27FC236}">
                <a16:creationId xmlns:a16="http://schemas.microsoft.com/office/drawing/2014/main" id="{ED5D3FFC-83CA-4225-A7FC-C474CF14D736}"/>
              </a:ext>
            </a:extLst>
          </p:cNvPr>
          <p:cNvSpPr txBox="1"/>
          <p:nvPr/>
        </p:nvSpPr>
        <p:spPr>
          <a:xfrm>
            <a:off x="2543812" y="1657046"/>
            <a:ext cx="1980029"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安装环境和工具</a:t>
            </a:r>
          </a:p>
        </p:txBody>
      </p:sp>
      <p:sp>
        <p:nvSpPr>
          <p:cNvPr id="29" name="文本框 28">
            <a:extLst>
              <a:ext uri="{FF2B5EF4-FFF2-40B4-BE49-F238E27FC236}">
                <a16:creationId xmlns:a16="http://schemas.microsoft.com/office/drawing/2014/main" id="{B11C941F-14CD-418B-8705-77E971D5E9A6}"/>
              </a:ext>
            </a:extLst>
          </p:cNvPr>
          <p:cNvSpPr txBox="1"/>
          <p:nvPr/>
        </p:nvSpPr>
        <p:spPr>
          <a:xfrm>
            <a:off x="2549727" y="2480576"/>
            <a:ext cx="1980029"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初始化代码环境</a:t>
            </a:r>
          </a:p>
        </p:txBody>
      </p:sp>
      <p:sp>
        <p:nvSpPr>
          <p:cNvPr id="30" name="流程图: 准备 29">
            <a:extLst>
              <a:ext uri="{FF2B5EF4-FFF2-40B4-BE49-F238E27FC236}">
                <a16:creationId xmlns:a16="http://schemas.microsoft.com/office/drawing/2014/main" id="{315B1CD0-C80A-42AE-8975-6BBCA7C16E00}"/>
              </a:ext>
            </a:extLst>
          </p:cNvPr>
          <p:cNvSpPr/>
          <p:nvPr/>
        </p:nvSpPr>
        <p:spPr>
          <a:xfrm rot="5400000">
            <a:off x="1868094" y="1683886"/>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一</a:t>
            </a:r>
          </a:p>
        </p:txBody>
      </p:sp>
      <p:sp>
        <p:nvSpPr>
          <p:cNvPr id="39" name="流程图: 准备 38">
            <a:extLst>
              <a:ext uri="{FF2B5EF4-FFF2-40B4-BE49-F238E27FC236}">
                <a16:creationId xmlns:a16="http://schemas.microsoft.com/office/drawing/2014/main" id="{D2E84D80-6F17-4EFF-B3A0-19F47298BFCF}"/>
              </a:ext>
            </a:extLst>
          </p:cNvPr>
          <p:cNvSpPr/>
          <p:nvPr/>
        </p:nvSpPr>
        <p:spPr>
          <a:xfrm rot="5400000">
            <a:off x="1868094" y="2499641"/>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二</a:t>
            </a:r>
          </a:p>
        </p:txBody>
      </p:sp>
      <p:sp>
        <p:nvSpPr>
          <p:cNvPr id="40" name="Rectangle 85">
            <a:extLst>
              <a:ext uri="{FF2B5EF4-FFF2-40B4-BE49-F238E27FC236}">
                <a16:creationId xmlns:a16="http://schemas.microsoft.com/office/drawing/2014/main" id="{2B2518EC-2D29-4BC0-9830-01C4B7CC3637}"/>
              </a:ext>
            </a:extLst>
          </p:cNvPr>
          <p:cNvSpPr>
            <a:spLocks noChangeArrowheads="1"/>
          </p:cNvSpPr>
          <p:nvPr/>
        </p:nvSpPr>
        <p:spPr bwMode="auto">
          <a:xfrm>
            <a:off x="1680249" y="3216297"/>
            <a:ext cx="5694040"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pPr algn="ctr"/>
            <a:endParaRPr lang="zh-CN" altLang="en-US"/>
          </a:p>
        </p:txBody>
      </p:sp>
      <p:sp>
        <p:nvSpPr>
          <p:cNvPr id="41" name="流程图: 准备 40">
            <a:extLst>
              <a:ext uri="{FF2B5EF4-FFF2-40B4-BE49-F238E27FC236}">
                <a16:creationId xmlns:a16="http://schemas.microsoft.com/office/drawing/2014/main" id="{1D94ED4C-3BC9-4CDD-907F-03C221C241F2}"/>
              </a:ext>
            </a:extLst>
          </p:cNvPr>
          <p:cNvSpPr/>
          <p:nvPr/>
        </p:nvSpPr>
        <p:spPr>
          <a:xfrm rot="5400000">
            <a:off x="1868094" y="3302281"/>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三</a:t>
            </a:r>
          </a:p>
        </p:txBody>
      </p:sp>
      <p:sp>
        <p:nvSpPr>
          <p:cNvPr id="42" name="文本框 41">
            <a:extLst>
              <a:ext uri="{FF2B5EF4-FFF2-40B4-BE49-F238E27FC236}">
                <a16:creationId xmlns:a16="http://schemas.microsoft.com/office/drawing/2014/main" id="{D957606F-BA31-497F-BAA7-96BA0B92CF58}"/>
              </a:ext>
            </a:extLst>
          </p:cNvPr>
          <p:cNvSpPr txBox="1"/>
          <p:nvPr/>
        </p:nvSpPr>
        <p:spPr>
          <a:xfrm>
            <a:off x="2550006" y="3289626"/>
            <a:ext cx="1723549" cy="400110"/>
          </a:xfrm>
          <a:prstGeom prst="rect">
            <a:avLst/>
          </a:prstGeom>
          <a:noFill/>
        </p:spPr>
        <p:txBody>
          <a:bodyPr wrap="none" rtlCol="0" anchor="t">
            <a:spAutoFit/>
          </a:bodyPr>
          <a:lstStyle/>
          <a:p>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项目结构介绍</a:t>
            </a:r>
          </a:p>
        </p:txBody>
      </p:sp>
      <p:sp>
        <p:nvSpPr>
          <p:cNvPr id="43" name="Rectangle 85">
            <a:extLst>
              <a:ext uri="{FF2B5EF4-FFF2-40B4-BE49-F238E27FC236}">
                <a16:creationId xmlns:a16="http://schemas.microsoft.com/office/drawing/2014/main" id="{22505B78-07B9-43BE-8396-AD9D99E75AAB}"/>
              </a:ext>
            </a:extLst>
          </p:cNvPr>
          <p:cNvSpPr>
            <a:spLocks noChangeArrowheads="1"/>
          </p:cNvSpPr>
          <p:nvPr/>
        </p:nvSpPr>
        <p:spPr bwMode="auto">
          <a:xfrm>
            <a:off x="1676821" y="4858196"/>
            <a:ext cx="5694040"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endParaRPr lang="zh-CN" altLang="en-US"/>
          </a:p>
        </p:txBody>
      </p:sp>
      <p:sp>
        <p:nvSpPr>
          <p:cNvPr id="44" name="文本框 43">
            <a:extLst>
              <a:ext uri="{FF2B5EF4-FFF2-40B4-BE49-F238E27FC236}">
                <a16:creationId xmlns:a16="http://schemas.microsoft.com/office/drawing/2014/main" id="{54865067-BE83-4C61-8698-5E3DF6311A31}"/>
              </a:ext>
            </a:extLst>
          </p:cNvPr>
          <p:cNvSpPr txBox="1"/>
          <p:nvPr/>
        </p:nvSpPr>
        <p:spPr>
          <a:xfrm>
            <a:off x="2546299" y="4942260"/>
            <a:ext cx="146706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编译和发布</a:t>
            </a:r>
          </a:p>
        </p:txBody>
      </p:sp>
      <p:sp>
        <p:nvSpPr>
          <p:cNvPr id="45" name="流程图: 准备 44">
            <a:extLst>
              <a:ext uri="{FF2B5EF4-FFF2-40B4-BE49-F238E27FC236}">
                <a16:creationId xmlns:a16="http://schemas.microsoft.com/office/drawing/2014/main" id="{E63AC9A8-6EBC-468F-AB74-FB44B2DB71B2}"/>
              </a:ext>
            </a:extLst>
          </p:cNvPr>
          <p:cNvSpPr/>
          <p:nvPr/>
        </p:nvSpPr>
        <p:spPr>
          <a:xfrm rot="5400000">
            <a:off x="1864666" y="4961325"/>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五</a:t>
            </a:r>
          </a:p>
        </p:txBody>
      </p:sp>
      <p:sp>
        <p:nvSpPr>
          <p:cNvPr id="46" name="Rectangle 85">
            <a:extLst>
              <a:ext uri="{FF2B5EF4-FFF2-40B4-BE49-F238E27FC236}">
                <a16:creationId xmlns:a16="http://schemas.microsoft.com/office/drawing/2014/main" id="{9DBA4955-40BF-4A2F-BC13-7B9F02EFB7AA}"/>
              </a:ext>
            </a:extLst>
          </p:cNvPr>
          <p:cNvSpPr>
            <a:spLocks noChangeArrowheads="1"/>
          </p:cNvSpPr>
          <p:nvPr/>
        </p:nvSpPr>
        <p:spPr bwMode="auto">
          <a:xfrm>
            <a:off x="1680249" y="4037635"/>
            <a:ext cx="5694040" cy="563881"/>
          </a:xfrm>
          <a:prstGeom prst="rect">
            <a:avLst/>
          </a:prstGeom>
          <a:solidFill>
            <a:srgbClr val="A82025"/>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endParaRPr lang="zh-CN" altLang="en-US"/>
          </a:p>
        </p:txBody>
      </p:sp>
      <p:sp>
        <p:nvSpPr>
          <p:cNvPr id="47" name="文本框 46">
            <a:extLst>
              <a:ext uri="{FF2B5EF4-FFF2-40B4-BE49-F238E27FC236}">
                <a16:creationId xmlns:a16="http://schemas.microsoft.com/office/drawing/2014/main" id="{2D547664-D079-41B6-854B-9C91B37D8933}"/>
              </a:ext>
            </a:extLst>
          </p:cNvPr>
          <p:cNvSpPr txBox="1"/>
          <p:nvPr/>
        </p:nvSpPr>
        <p:spPr>
          <a:xfrm>
            <a:off x="2549727" y="4121699"/>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项目开发</a:t>
            </a:r>
          </a:p>
        </p:txBody>
      </p:sp>
      <p:sp>
        <p:nvSpPr>
          <p:cNvPr id="48" name="流程图: 准备 47">
            <a:extLst>
              <a:ext uri="{FF2B5EF4-FFF2-40B4-BE49-F238E27FC236}">
                <a16:creationId xmlns:a16="http://schemas.microsoft.com/office/drawing/2014/main" id="{692DEE62-DB91-4EA0-BD68-D0C3967620DF}"/>
              </a:ext>
            </a:extLst>
          </p:cNvPr>
          <p:cNvSpPr/>
          <p:nvPr/>
        </p:nvSpPr>
        <p:spPr>
          <a:xfrm rot="5400000">
            <a:off x="1868094" y="4140764"/>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四</a:t>
            </a:r>
          </a:p>
        </p:txBody>
      </p:sp>
    </p:spTree>
    <p:extLst>
      <p:ext uri="{BB962C8B-B14F-4D97-AF65-F5344CB8AC3E}">
        <p14:creationId xmlns:p14="http://schemas.microsoft.com/office/powerpoint/2010/main" val="3872001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17</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公共组件开发</a:t>
            </a:r>
            <a:endParaRPr lang="en-US" dirty="0"/>
          </a:p>
        </p:txBody>
      </p:sp>
      <p:sp>
        <p:nvSpPr>
          <p:cNvPr id="4" name="文本框 3">
            <a:extLst>
              <a:ext uri="{FF2B5EF4-FFF2-40B4-BE49-F238E27FC236}">
                <a16:creationId xmlns:a16="http://schemas.microsoft.com/office/drawing/2014/main" id="{E866271F-097E-4B40-92DA-CF1BA366FFA9}"/>
              </a:ext>
            </a:extLst>
          </p:cNvPr>
          <p:cNvSpPr txBox="1"/>
          <p:nvPr/>
        </p:nvSpPr>
        <p:spPr>
          <a:xfrm>
            <a:off x="524107" y="710371"/>
            <a:ext cx="8106937" cy="923330"/>
          </a:xfrm>
          <a:prstGeom prst="rect">
            <a:avLst/>
          </a:prstGeom>
          <a:noFill/>
        </p:spPr>
        <p:txBody>
          <a:bodyPr wrap="square" rtlCol="0">
            <a:spAutoFit/>
          </a:bodyPr>
          <a:lstStyle/>
          <a:p>
            <a:pPr>
              <a:lnSpc>
                <a:spcPct val="150000"/>
              </a:lnSpc>
              <a:spcAft>
                <a:spcPts val="800"/>
              </a:spcAft>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en-US" altLang="zh-CN" dirty="0">
                <a:latin typeface="微软雅黑" panose="020B0503020204020204" pitchFamily="34" charset="-122"/>
                <a:ea typeface="微软雅黑" panose="020B0503020204020204" pitchFamily="34" charset="-122"/>
              </a:rPr>
              <a:t>/components</a:t>
            </a:r>
            <a:r>
              <a:rPr lang="zh-CN" altLang="en-US" dirty="0">
                <a:latin typeface="微软雅黑" panose="020B0503020204020204" pitchFamily="34" charset="-122"/>
                <a:ea typeface="微软雅黑" panose="020B0503020204020204" pitchFamily="34" charset="-122"/>
              </a:rPr>
              <a:t>目录里开发项目的公共组件，如各种控件（表单控件、分页、表格等）、各种公用效果界面（各种对话框、图片查看等）等等。 </a:t>
            </a:r>
            <a:endParaRPr lang="en-US" altLang="zh-CN" sz="1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49FA2169-05E3-4919-85ED-122B87E05F5D}"/>
              </a:ext>
            </a:extLst>
          </p:cNvPr>
          <p:cNvPicPr>
            <a:picLocks noChangeAspect="1"/>
          </p:cNvPicPr>
          <p:nvPr/>
        </p:nvPicPr>
        <p:blipFill>
          <a:blip r:embed="rId2"/>
          <a:stretch>
            <a:fillRect/>
          </a:stretch>
        </p:blipFill>
        <p:spPr>
          <a:xfrm>
            <a:off x="1787099" y="1633701"/>
            <a:ext cx="5580952" cy="4790476"/>
          </a:xfrm>
          <a:prstGeom prst="rect">
            <a:avLst/>
          </a:prstGeom>
        </p:spPr>
      </p:pic>
    </p:spTree>
    <p:extLst>
      <p:ext uri="{BB962C8B-B14F-4D97-AF65-F5344CB8AC3E}">
        <p14:creationId xmlns:p14="http://schemas.microsoft.com/office/powerpoint/2010/main" val="411704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18</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公共母版页开发</a:t>
            </a:r>
            <a:endParaRPr lang="en-US" dirty="0"/>
          </a:p>
        </p:txBody>
      </p:sp>
      <p:sp>
        <p:nvSpPr>
          <p:cNvPr id="6" name="文本框 5">
            <a:extLst>
              <a:ext uri="{FF2B5EF4-FFF2-40B4-BE49-F238E27FC236}">
                <a16:creationId xmlns:a16="http://schemas.microsoft.com/office/drawing/2014/main" id="{DC7665DC-BBFC-40F7-94C4-3A57C2082CE1}"/>
              </a:ext>
            </a:extLst>
          </p:cNvPr>
          <p:cNvSpPr txBox="1"/>
          <p:nvPr/>
        </p:nvSpPr>
        <p:spPr>
          <a:xfrm>
            <a:off x="524107" y="710371"/>
            <a:ext cx="8106937" cy="923330"/>
          </a:xfrm>
          <a:prstGeom prst="rect">
            <a:avLst/>
          </a:prstGeom>
          <a:noFill/>
        </p:spPr>
        <p:txBody>
          <a:bodyPr wrap="square" rtlCol="0">
            <a:spAutoFit/>
          </a:bodyPr>
          <a:lstStyle/>
          <a:p>
            <a:pPr>
              <a:lnSpc>
                <a:spcPct val="150000"/>
              </a:lnSpc>
              <a:spcAft>
                <a:spcPts val="800"/>
              </a:spcAft>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en-US" altLang="zh-CN" dirty="0">
                <a:latin typeface="微软雅黑" panose="020B0503020204020204" pitchFamily="34" charset="-122"/>
                <a:ea typeface="微软雅黑" panose="020B0503020204020204" pitchFamily="34" charset="-122"/>
              </a:rPr>
              <a:t>/templates</a:t>
            </a:r>
            <a:r>
              <a:rPr lang="zh-CN" altLang="en-US" dirty="0">
                <a:latin typeface="微软雅黑" panose="020B0503020204020204" pitchFamily="34" charset="-122"/>
                <a:ea typeface="微软雅黑" panose="020B0503020204020204" pitchFamily="34" charset="-122"/>
              </a:rPr>
              <a:t>目录里开发项目的公共母版页，如列表页、报表页、选择页、选项卡页、树视图页等，支持</a:t>
            </a:r>
            <a:r>
              <a:rPr lang="en-US" altLang="zh-CN" dirty="0" err="1">
                <a:latin typeface="微软雅黑" panose="020B0503020204020204" pitchFamily="34" charset="-122"/>
                <a:ea typeface="微软雅黑" panose="020B0503020204020204" pitchFamily="34" charset="-122"/>
              </a:rPr>
              <a:t>ejs</a:t>
            </a:r>
            <a:r>
              <a:rPr lang="zh-CN" altLang="en-US" dirty="0">
                <a:latin typeface="微软雅黑" panose="020B0503020204020204" pitchFamily="34" charset="-122"/>
                <a:ea typeface="微软雅黑" panose="020B0503020204020204" pitchFamily="34" charset="-122"/>
              </a:rPr>
              <a:t>模板语法，主要用来负责典型页面的布局。 </a:t>
            </a:r>
            <a:endParaRPr lang="en-US" altLang="zh-CN" sz="14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87818149-C99D-4A96-AA89-B9297169179F}"/>
              </a:ext>
            </a:extLst>
          </p:cNvPr>
          <p:cNvPicPr>
            <a:picLocks noChangeAspect="1"/>
          </p:cNvPicPr>
          <p:nvPr/>
        </p:nvPicPr>
        <p:blipFill>
          <a:blip r:embed="rId2"/>
          <a:stretch>
            <a:fillRect/>
          </a:stretch>
        </p:blipFill>
        <p:spPr>
          <a:xfrm>
            <a:off x="863289" y="1692462"/>
            <a:ext cx="7428571" cy="4942857"/>
          </a:xfrm>
          <a:prstGeom prst="rect">
            <a:avLst/>
          </a:prstGeom>
        </p:spPr>
      </p:pic>
    </p:spTree>
    <p:extLst>
      <p:ext uri="{BB962C8B-B14F-4D97-AF65-F5344CB8AC3E}">
        <p14:creationId xmlns:p14="http://schemas.microsoft.com/office/powerpoint/2010/main" val="1738062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19</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公共</a:t>
            </a:r>
            <a:r>
              <a:rPr lang="en-US" altLang="zh-CN" dirty="0" err="1"/>
              <a:t>js</a:t>
            </a:r>
            <a:r>
              <a:rPr lang="zh-CN" altLang="en-US" dirty="0"/>
              <a:t>和</a:t>
            </a:r>
            <a:r>
              <a:rPr lang="en-US" altLang="zh-CN" dirty="0" err="1"/>
              <a:t>css</a:t>
            </a:r>
            <a:r>
              <a:rPr lang="zh-CN" altLang="en-US" dirty="0"/>
              <a:t>开发</a:t>
            </a:r>
            <a:endParaRPr lang="en-US" dirty="0"/>
          </a:p>
        </p:txBody>
      </p:sp>
      <p:sp>
        <p:nvSpPr>
          <p:cNvPr id="4" name="文本框 3">
            <a:extLst>
              <a:ext uri="{FF2B5EF4-FFF2-40B4-BE49-F238E27FC236}">
                <a16:creationId xmlns:a16="http://schemas.microsoft.com/office/drawing/2014/main" id="{E866271F-097E-4B40-92DA-CF1BA366FFA9}"/>
              </a:ext>
            </a:extLst>
          </p:cNvPr>
          <p:cNvSpPr txBox="1"/>
          <p:nvPr/>
        </p:nvSpPr>
        <p:spPr>
          <a:xfrm>
            <a:off x="524107" y="710371"/>
            <a:ext cx="8106937" cy="5591274"/>
          </a:xfrm>
          <a:prstGeom prst="rect">
            <a:avLst/>
          </a:prstGeom>
          <a:noFill/>
        </p:spPr>
        <p:txBody>
          <a:bodyPr wrap="square" rtlCol="0">
            <a:spAutoFit/>
          </a:bodyPr>
          <a:lstStyle/>
          <a:p>
            <a:pPr marL="342900" indent="-342900">
              <a:lnSpc>
                <a:spcPct val="150000"/>
              </a:lnSpc>
              <a:spcAft>
                <a:spcPts val="800"/>
              </a:spcAft>
              <a:buFont typeface="+mj-lt"/>
              <a:buAutoNum type="arabicPeriod"/>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en-US" altLang="zh-CN" dirty="0">
                <a:latin typeface="微软雅黑" panose="020B0503020204020204" pitchFamily="34" charset="-122"/>
                <a:ea typeface="微软雅黑" panose="020B0503020204020204" pitchFamily="34" charset="-122"/>
              </a:rPr>
              <a:t>/static/</a:t>
            </a:r>
            <a:r>
              <a:rPr lang="en-US" altLang="zh-CN" dirty="0" err="1">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目录里开发公共</a:t>
            </a:r>
            <a:r>
              <a:rPr lang="en-US" altLang="zh-CN" dirty="0" err="1">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en-US" altLang="zh-CN" dirty="0">
                <a:latin typeface="微软雅黑" panose="020B0503020204020204" pitchFamily="34" charset="-122"/>
                <a:ea typeface="微软雅黑" panose="020B0503020204020204" pitchFamily="34" charset="-122"/>
              </a:rPr>
              <a:t>/static/</a:t>
            </a:r>
            <a:r>
              <a:rPr lang="en-US" altLang="zh-CN" dirty="0" err="1">
                <a:latin typeface="微软雅黑" panose="020B0503020204020204" pitchFamily="34" charset="-122"/>
                <a:ea typeface="微软雅黑" panose="020B0503020204020204" pitchFamily="34" charset="-122"/>
              </a:rPr>
              <a:t>css</a:t>
            </a:r>
            <a:r>
              <a:rPr lang="zh-CN" altLang="en-US" dirty="0">
                <a:latin typeface="微软雅黑" panose="020B0503020204020204" pitchFamily="34" charset="-122"/>
                <a:ea typeface="微软雅黑" panose="020B0503020204020204" pitchFamily="34" charset="-122"/>
              </a:rPr>
              <a:t>目录里开发公共</a:t>
            </a:r>
            <a:r>
              <a:rPr lang="en-US" altLang="zh-CN" dirty="0" err="1">
                <a:latin typeface="微软雅黑" panose="020B0503020204020204" pitchFamily="34" charset="-122"/>
                <a:ea typeface="微软雅黑" panose="020B0503020204020204" pitchFamily="34" charset="-122"/>
              </a:rPr>
              <a:t>css</a:t>
            </a:r>
            <a:r>
              <a:rPr lang="zh-CN" altLang="en-US" dirty="0">
                <a:latin typeface="微软雅黑" panose="020B0503020204020204" pitchFamily="34" charset="-122"/>
                <a:ea typeface="微软雅黑" panose="020B0503020204020204" pitchFamily="34" charset="-122"/>
              </a:rPr>
              <a:t>，图片文件放</a:t>
            </a:r>
            <a:r>
              <a:rPr lang="en-US" altLang="zh-CN" dirty="0" err="1">
                <a:latin typeface="微软雅黑" panose="020B0503020204020204" pitchFamily="34" charset="-122"/>
                <a:ea typeface="微软雅黑" panose="020B0503020204020204" pitchFamily="34" charset="-122"/>
              </a:rPr>
              <a:t>src</a:t>
            </a:r>
            <a:r>
              <a:rPr lang="en-US" altLang="zh-CN" dirty="0">
                <a:latin typeface="微软雅黑" panose="020B0503020204020204" pitchFamily="34" charset="-122"/>
                <a:ea typeface="微软雅黑" panose="020B0503020204020204" pitchFamily="34" charset="-122"/>
              </a:rPr>
              <a:t>/static/images</a:t>
            </a:r>
            <a:r>
              <a:rPr lang="zh-CN" altLang="en-US" dirty="0">
                <a:latin typeface="微软雅黑" panose="020B0503020204020204" pitchFamily="34" charset="-122"/>
                <a:ea typeface="微软雅黑" panose="020B0503020204020204" pitchFamily="34" charset="-122"/>
              </a:rPr>
              <a:t>，字体文件放</a:t>
            </a:r>
            <a:r>
              <a:rPr lang="en-US" altLang="zh-CN" dirty="0" err="1">
                <a:latin typeface="微软雅黑" panose="020B0503020204020204" pitchFamily="34" charset="-122"/>
                <a:ea typeface="微软雅黑" panose="020B0503020204020204" pitchFamily="34" charset="-122"/>
              </a:rPr>
              <a:t>src</a:t>
            </a:r>
            <a:r>
              <a:rPr lang="en-US" altLang="zh-CN" dirty="0">
                <a:latin typeface="微软雅黑" panose="020B0503020204020204" pitchFamily="34" charset="-122"/>
                <a:ea typeface="微软雅黑" panose="020B0503020204020204" pitchFamily="34" charset="-122"/>
              </a:rPr>
              <a:t>/static/fonts</a:t>
            </a:r>
            <a:r>
              <a:rPr lang="zh-CN" altLang="en-US" dirty="0">
                <a:latin typeface="微软雅黑" panose="020B0503020204020204" pitchFamily="34" charset="-122"/>
                <a:ea typeface="微软雅黑" panose="020B0503020204020204" pitchFamily="34" charset="-122"/>
              </a:rPr>
              <a:t>，多语言文件放</a:t>
            </a:r>
            <a:r>
              <a:rPr lang="en-US" altLang="zh-CN" dirty="0" err="1">
                <a:latin typeface="微软雅黑" panose="020B0503020204020204" pitchFamily="34" charset="-122"/>
                <a:ea typeface="微软雅黑" panose="020B0503020204020204" pitchFamily="34" charset="-122"/>
              </a:rPr>
              <a:t>src</a:t>
            </a:r>
            <a:r>
              <a:rPr lang="en-US" altLang="zh-CN" dirty="0">
                <a:latin typeface="微软雅黑" panose="020B0503020204020204" pitchFamily="34" charset="-122"/>
                <a:ea typeface="微软雅黑" panose="020B0503020204020204" pitchFamily="34" charset="-122"/>
              </a:rPr>
              <a:t>/static/i18n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Aft>
                <a:spcPts val="800"/>
              </a:spcAft>
              <a:buFont typeface="+mj-lt"/>
              <a:buAutoNum type="arabicPeriod"/>
            </a:pPr>
            <a:r>
              <a:rPr lang="zh-CN" altLang="en-US" dirty="0">
                <a:latin typeface="微软雅黑" panose="020B0503020204020204" pitchFamily="34" charset="-122"/>
                <a:ea typeface="微软雅黑" panose="020B0503020204020204" pitchFamily="34" charset="-122"/>
              </a:rPr>
              <a:t>页面要用到</a:t>
            </a:r>
            <a:r>
              <a:rPr lang="en-US" altLang="zh-CN" dirty="0" err="1">
                <a:latin typeface="微软雅黑" panose="020B0503020204020204" pitchFamily="34" charset="-122"/>
                <a:ea typeface="微软雅黑" panose="020B0503020204020204" pitchFamily="34" charset="-122"/>
              </a:rPr>
              <a:t>css</a:t>
            </a:r>
            <a:r>
              <a:rPr lang="zh-CN" altLang="en-US" dirty="0">
                <a:latin typeface="微软雅黑" panose="020B0503020204020204" pitchFamily="34" charset="-122"/>
                <a:ea typeface="微软雅黑" panose="020B0503020204020204" pitchFamily="34" charset="-122"/>
              </a:rPr>
              <a:t>文件，在页面入口文件</a:t>
            </a:r>
            <a:r>
              <a:rPr lang="en-US" altLang="zh-CN" dirty="0">
                <a:latin typeface="微软雅黑" panose="020B0503020204020204" pitchFamily="34" charset="-122"/>
                <a:ea typeface="微软雅黑" panose="020B0503020204020204" pitchFamily="34" charset="-122"/>
              </a:rPr>
              <a:t>main.js</a:t>
            </a:r>
            <a:r>
              <a:rPr lang="zh-CN" altLang="en-US" dirty="0">
                <a:latin typeface="微软雅黑" panose="020B0503020204020204" pitchFamily="34" charset="-122"/>
                <a:ea typeface="微软雅黑" panose="020B0503020204020204" pitchFamily="34" charset="-122"/>
              </a:rPr>
              <a:t>中通过</a:t>
            </a:r>
            <a:r>
              <a:rPr lang="en-US" altLang="zh-CN" dirty="0">
                <a:latin typeface="微软雅黑" panose="020B0503020204020204" pitchFamily="34" charset="-122"/>
                <a:ea typeface="微软雅黑" panose="020B0503020204020204" pitchFamily="34" charset="-122"/>
              </a:rPr>
              <a:t>import</a:t>
            </a:r>
            <a:r>
              <a:rPr lang="zh-CN" altLang="en-US" dirty="0">
                <a:latin typeface="微软雅黑" panose="020B0503020204020204" pitchFamily="34" charset="-122"/>
                <a:ea typeface="微软雅黑" panose="020B0503020204020204" pitchFamily="34" charset="-122"/>
              </a:rPr>
              <a:t>来引入。</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Aft>
                <a:spcPts val="800"/>
              </a:spcAft>
              <a:buFont typeface="+mj-lt"/>
              <a:buAutoNum type="arabicPeriod"/>
            </a:pPr>
            <a:r>
              <a:rPr lang="zh-CN" altLang="en-US" dirty="0">
                <a:latin typeface="微软雅黑" panose="020B0503020204020204" pitchFamily="34" charset="-122"/>
                <a:ea typeface="微软雅黑" panose="020B0503020204020204" pitchFamily="34" charset="-122"/>
              </a:rPr>
              <a:t>公共</a:t>
            </a:r>
            <a:r>
              <a:rPr lang="en-US" altLang="zh-CN" dirty="0" err="1">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，使用模块化开发，也就是说，都要返回为模块，也就是说，应支持</a:t>
            </a:r>
            <a:r>
              <a:rPr lang="en-US" altLang="zh-CN" dirty="0">
                <a:latin typeface="微软雅黑" panose="020B0503020204020204" pitchFamily="34" charset="-122"/>
                <a:ea typeface="微软雅黑" panose="020B0503020204020204" pitchFamily="34" charset="-122"/>
              </a:rPr>
              <a:t>import</a:t>
            </a:r>
            <a:r>
              <a:rPr lang="zh-CN" altLang="en-US" dirty="0">
                <a:latin typeface="微软雅黑" panose="020B0503020204020204" pitchFamily="34" charset="-122"/>
                <a:ea typeface="微软雅黑" panose="020B0503020204020204" pitchFamily="34" charset="-122"/>
              </a:rPr>
              <a:t>引入。项目中自己开发的</a:t>
            </a:r>
            <a:r>
              <a:rPr lang="en-US" altLang="zh-CN" dirty="0" err="1">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，都要按这个要求来开发，页面要引用</a:t>
            </a:r>
            <a:r>
              <a:rPr lang="en-US" altLang="zh-CN" dirty="0" err="1">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，都在页面入口文件</a:t>
            </a:r>
            <a:r>
              <a:rPr lang="en-US" altLang="zh-CN" dirty="0">
                <a:latin typeface="微软雅黑" panose="020B0503020204020204" pitchFamily="34" charset="-122"/>
                <a:ea typeface="微软雅黑" panose="020B0503020204020204" pitchFamily="34" charset="-122"/>
              </a:rPr>
              <a:t>main.js</a:t>
            </a:r>
            <a:r>
              <a:rPr lang="zh-CN" altLang="en-US" dirty="0">
                <a:latin typeface="微软雅黑" panose="020B0503020204020204" pitchFamily="34" charset="-122"/>
                <a:ea typeface="微软雅黑" panose="020B0503020204020204" pitchFamily="34" charset="-122"/>
              </a:rPr>
              <a:t>中通过</a:t>
            </a:r>
            <a:r>
              <a:rPr lang="en-US" altLang="zh-CN" dirty="0">
                <a:latin typeface="微软雅黑" panose="020B0503020204020204" pitchFamily="34" charset="-122"/>
                <a:ea typeface="微软雅黑" panose="020B0503020204020204" pitchFamily="34" charset="-122"/>
              </a:rPr>
              <a:t>import</a:t>
            </a:r>
            <a:r>
              <a:rPr lang="zh-CN" altLang="en-US" dirty="0">
                <a:latin typeface="微软雅黑" panose="020B0503020204020204" pitchFamily="34" charset="-122"/>
                <a:ea typeface="微软雅黑" panose="020B0503020204020204" pitchFamily="34" charset="-122"/>
              </a:rPr>
              <a:t>来引入。</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Aft>
                <a:spcPts val="800"/>
              </a:spcAft>
              <a:buFont typeface="+mj-lt"/>
              <a:buAutoNum type="arabicPeriod"/>
            </a:pPr>
            <a:r>
              <a:rPr lang="zh-CN" altLang="en-US" dirty="0">
                <a:latin typeface="微软雅黑" panose="020B0503020204020204" pitchFamily="34" charset="-122"/>
                <a:ea typeface="微软雅黑" panose="020B0503020204020204" pitchFamily="34" charset="-122"/>
              </a:rPr>
              <a:t>如果页面一定要用到第三方的非模块化的</a:t>
            </a:r>
            <a:r>
              <a:rPr lang="en-US" altLang="zh-CN" dirty="0" err="1">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，请将</a:t>
            </a:r>
            <a:r>
              <a:rPr lang="en-US" altLang="zh-CN" dirty="0" err="1">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放在</a:t>
            </a:r>
            <a:r>
              <a:rPr lang="en-US" altLang="zh-CN" dirty="0" err="1">
                <a:latin typeface="微软雅黑" panose="020B0503020204020204" pitchFamily="34" charset="-122"/>
                <a:ea typeface="微软雅黑" panose="020B0503020204020204" pitchFamily="34" charset="-122"/>
              </a:rPr>
              <a:t>src</a:t>
            </a:r>
            <a:r>
              <a:rPr lang="en-US" altLang="zh-CN" dirty="0">
                <a:latin typeface="微软雅黑" panose="020B0503020204020204" pitchFamily="34" charset="-122"/>
                <a:ea typeface="微软雅黑" panose="020B0503020204020204" pitchFamily="34" charset="-122"/>
              </a:rPr>
              <a:t>/static/external/</a:t>
            </a:r>
            <a:r>
              <a:rPr lang="en-US" altLang="zh-CN" dirty="0" err="1">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目录，然后通过配置页面的</a:t>
            </a:r>
            <a:r>
              <a:rPr lang="en-US" altLang="zh-CN" dirty="0">
                <a:latin typeface="微软雅黑" panose="020B0503020204020204" pitchFamily="34" charset="-122"/>
                <a:ea typeface="微软雅黑" panose="020B0503020204020204" pitchFamily="34" charset="-122"/>
              </a:rPr>
              <a:t>page.js</a:t>
            </a:r>
            <a:r>
              <a:rPr lang="zh-CN" altLang="en-US" dirty="0">
                <a:latin typeface="微软雅黑" panose="020B0503020204020204" pitchFamily="34" charset="-122"/>
                <a:ea typeface="微软雅黑" panose="020B0503020204020204" pitchFamily="34" charset="-122"/>
              </a:rPr>
              <a:t>中的</a:t>
            </a:r>
            <a:r>
              <a:rPr lang="en-US" altLang="zh-CN" dirty="0" err="1">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属性来引入。</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Aft>
                <a:spcPts val="800"/>
              </a:spcAft>
              <a:buFont typeface="+mj-lt"/>
              <a:buAutoNum type="arabicPeriod"/>
            </a:pPr>
            <a:r>
              <a:rPr lang="zh-CN" altLang="en-US" dirty="0">
                <a:latin typeface="微软雅黑" panose="020B0503020204020204" pitchFamily="34" charset="-122"/>
                <a:ea typeface="微软雅黑" panose="020B0503020204020204" pitchFamily="34" charset="-122"/>
              </a:rPr>
              <a:t>页面用到的第三方的</a:t>
            </a:r>
            <a:r>
              <a:rPr lang="en-US" altLang="zh-CN" dirty="0" err="1">
                <a:latin typeface="微软雅黑" panose="020B0503020204020204" pitchFamily="34" charset="-122"/>
                <a:ea typeface="微软雅黑" panose="020B0503020204020204" pitchFamily="34" charset="-122"/>
              </a:rPr>
              <a:t>css</a:t>
            </a:r>
            <a:r>
              <a:rPr lang="zh-CN" altLang="en-US" dirty="0">
                <a:latin typeface="微软雅黑" panose="020B0503020204020204" pitchFamily="34" charset="-122"/>
                <a:ea typeface="微软雅黑" panose="020B0503020204020204" pitchFamily="34" charset="-122"/>
              </a:rPr>
              <a:t>，放在</a:t>
            </a:r>
            <a:r>
              <a:rPr lang="en-US" altLang="zh-CN" dirty="0" err="1">
                <a:latin typeface="微软雅黑" panose="020B0503020204020204" pitchFamily="34" charset="-122"/>
                <a:ea typeface="微软雅黑" panose="020B0503020204020204" pitchFamily="34" charset="-122"/>
              </a:rPr>
              <a:t>src</a:t>
            </a:r>
            <a:r>
              <a:rPr lang="en-US" altLang="zh-CN" dirty="0">
                <a:latin typeface="微软雅黑" panose="020B0503020204020204" pitchFamily="34" charset="-122"/>
                <a:ea typeface="微软雅黑" panose="020B0503020204020204" pitchFamily="34" charset="-122"/>
              </a:rPr>
              <a:t>/static/external/</a:t>
            </a:r>
            <a:r>
              <a:rPr lang="en-US" altLang="zh-CN" dirty="0" err="1">
                <a:latin typeface="微软雅黑" panose="020B0503020204020204" pitchFamily="34" charset="-122"/>
                <a:ea typeface="微软雅黑" panose="020B0503020204020204" pitchFamily="34" charset="-122"/>
              </a:rPr>
              <a:t>css</a:t>
            </a:r>
            <a:r>
              <a:rPr lang="zh-CN" altLang="en-US" dirty="0">
                <a:latin typeface="微软雅黑" panose="020B0503020204020204" pitchFamily="34" charset="-122"/>
                <a:ea typeface="微软雅黑" panose="020B0503020204020204" pitchFamily="34" charset="-122"/>
              </a:rPr>
              <a:t>目录，通过配置页面的</a:t>
            </a:r>
            <a:r>
              <a:rPr lang="en-US" altLang="zh-CN" dirty="0">
                <a:latin typeface="微软雅黑" panose="020B0503020204020204" pitchFamily="34" charset="-122"/>
                <a:ea typeface="微软雅黑" panose="020B0503020204020204" pitchFamily="34" charset="-122"/>
              </a:rPr>
              <a:t>page.js</a:t>
            </a:r>
            <a:r>
              <a:rPr lang="zh-CN" altLang="en-US" dirty="0">
                <a:latin typeface="微软雅黑" panose="020B0503020204020204" pitchFamily="34" charset="-122"/>
                <a:ea typeface="微软雅黑" panose="020B0503020204020204" pitchFamily="34" charset="-122"/>
              </a:rPr>
              <a:t>中的</a:t>
            </a:r>
            <a:r>
              <a:rPr lang="en-US" altLang="zh-CN" dirty="0" err="1">
                <a:latin typeface="微软雅黑" panose="020B0503020204020204" pitchFamily="34" charset="-122"/>
                <a:ea typeface="微软雅黑" panose="020B0503020204020204" pitchFamily="34" charset="-122"/>
              </a:rPr>
              <a:t>css</a:t>
            </a:r>
            <a:r>
              <a:rPr lang="zh-CN" altLang="en-US" dirty="0">
                <a:latin typeface="微软雅黑" panose="020B0503020204020204" pitchFamily="34" charset="-122"/>
                <a:ea typeface="微软雅黑" panose="020B0503020204020204" pitchFamily="34" charset="-122"/>
              </a:rPr>
              <a:t>属性来引入。</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Aft>
                <a:spcPts val="800"/>
              </a:spcAft>
              <a:buFont typeface="+mj-lt"/>
              <a:buAutoNum type="arabicPeriod"/>
            </a:pPr>
            <a:r>
              <a:rPr lang="en-US" altLang="zh-CN" dirty="0" err="1">
                <a:latin typeface="微软雅黑" panose="020B0503020204020204" pitchFamily="34" charset="-122"/>
                <a:ea typeface="微软雅黑" panose="020B0503020204020204" pitchFamily="34" charset="-122"/>
              </a:rPr>
              <a:t>src</a:t>
            </a:r>
            <a:r>
              <a:rPr lang="en-US" altLang="zh-CN" dirty="0">
                <a:latin typeface="微软雅黑" panose="020B0503020204020204" pitchFamily="34" charset="-122"/>
                <a:ea typeface="微软雅黑" panose="020B0503020204020204" pitchFamily="34" charset="-122"/>
              </a:rPr>
              <a:t>/static/external</a:t>
            </a:r>
            <a:r>
              <a:rPr lang="zh-CN" altLang="en-US" dirty="0">
                <a:latin typeface="微软雅黑" panose="020B0503020204020204" pitchFamily="34" charset="-122"/>
                <a:ea typeface="微软雅黑" panose="020B0503020204020204" pitchFamily="34" charset="-122"/>
              </a:rPr>
              <a:t>目录中的</a:t>
            </a:r>
            <a:r>
              <a:rPr lang="en-US" altLang="zh-CN" dirty="0" err="1">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css</a:t>
            </a:r>
            <a:r>
              <a:rPr lang="zh-CN" altLang="en-US" dirty="0">
                <a:latin typeface="微软雅黑" panose="020B0503020204020204" pitchFamily="34" charset="-122"/>
                <a:ea typeface="微软雅黑" panose="020B0503020204020204" pitchFamily="34" charset="-122"/>
              </a:rPr>
              <a:t>资源，不会参与编译。</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008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2</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本次培训基础知识点</a:t>
            </a:r>
            <a:endParaRPr lang="en-US" dirty="0"/>
          </a:p>
        </p:txBody>
      </p:sp>
      <p:sp>
        <p:nvSpPr>
          <p:cNvPr id="4" name="文本框 3">
            <a:extLst>
              <a:ext uri="{FF2B5EF4-FFF2-40B4-BE49-F238E27FC236}">
                <a16:creationId xmlns:a16="http://schemas.microsoft.com/office/drawing/2014/main" id="{E866271F-097E-4B40-92DA-CF1BA366FFA9}"/>
              </a:ext>
            </a:extLst>
          </p:cNvPr>
          <p:cNvSpPr txBox="1"/>
          <p:nvPr/>
        </p:nvSpPr>
        <p:spPr>
          <a:xfrm>
            <a:off x="524107" y="710371"/>
            <a:ext cx="8106937" cy="5586145"/>
          </a:xfrm>
          <a:prstGeom prst="rect">
            <a:avLst/>
          </a:prstGeom>
          <a:noFill/>
        </p:spPr>
        <p:txBody>
          <a:bodyPr wrap="square" rtlCol="0">
            <a:spAutoFit/>
          </a:bodyPr>
          <a:lstStyle/>
          <a:p>
            <a:pPr marL="342900" indent="-342900">
              <a:lnSpc>
                <a:spcPct val="150000"/>
              </a:lnSpc>
              <a:spcAft>
                <a:spcPts val="800"/>
              </a:spcAft>
              <a:buFont typeface="+mj-lt"/>
              <a:buAutoNum type="arabicPeriod"/>
            </a:pPr>
            <a:r>
              <a:rPr lang="en-US" altLang="zh-CN" dirty="0">
                <a:latin typeface="微软雅黑" panose="020B0503020204020204" pitchFamily="34" charset="-122"/>
                <a:ea typeface="微软雅黑" panose="020B0503020204020204" pitchFamily="34" charset="-122"/>
              </a:rPr>
              <a:t>Node.js</a:t>
            </a:r>
          </a:p>
          <a:p>
            <a:pPr marL="342900" indent="-342900">
              <a:lnSpc>
                <a:spcPct val="150000"/>
              </a:lnSpc>
              <a:spcAft>
                <a:spcPts val="800"/>
              </a:spcAft>
              <a:buFont typeface="+mj-lt"/>
              <a:buAutoNum type="arabicPeriod"/>
            </a:pPr>
            <a:r>
              <a:rPr lang="en-US" altLang="zh-CN" dirty="0" err="1">
                <a:latin typeface="微软雅黑" panose="020B0503020204020204" pitchFamily="34" charset="-122"/>
                <a:ea typeface="微软雅黑" panose="020B0503020204020204" pitchFamily="34" charset="-122"/>
              </a:rPr>
              <a:t>Npm</a:t>
            </a:r>
            <a:r>
              <a:rPr lang="zh-CN" altLang="en-US" dirty="0">
                <a:latin typeface="微软雅黑" panose="020B0503020204020204" pitchFamily="34" charset="-122"/>
                <a:ea typeface="微软雅黑" panose="020B0503020204020204" pitchFamily="34" charset="-122"/>
              </a:rPr>
              <a:t>包管理</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Aft>
                <a:spcPts val="800"/>
              </a:spcAft>
              <a:buFont typeface="+mj-lt"/>
              <a:buAutoNum type="arabicPeriod"/>
            </a:pPr>
            <a:r>
              <a:rPr lang="en-US" altLang="zh-CN" dirty="0" err="1">
                <a:latin typeface="微软雅黑" panose="020B0503020204020204" pitchFamily="34" charset="-122"/>
                <a:ea typeface="微软雅黑" panose="020B0503020204020204" pitchFamily="34" charset="-122"/>
              </a:rPr>
              <a:t>Webpack</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Aft>
                <a:spcPts val="800"/>
              </a:spcAft>
              <a:buFont typeface="+mj-lt"/>
              <a:buAutoNum type="arabicPeriod"/>
            </a:pPr>
            <a:r>
              <a:rPr lang="en-US" altLang="zh-CN" dirty="0">
                <a:latin typeface="微软雅黑" panose="020B0503020204020204" pitchFamily="34" charset="-122"/>
                <a:ea typeface="微软雅黑" panose="020B0503020204020204" pitchFamily="34" charset="-122"/>
              </a:rPr>
              <a:t>ES6</a:t>
            </a:r>
          </a:p>
          <a:p>
            <a:pPr marL="342900" indent="-342900">
              <a:lnSpc>
                <a:spcPct val="150000"/>
              </a:lnSpc>
              <a:spcAft>
                <a:spcPts val="800"/>
              </a:spcAft>
              <a:buFont typeface="+mj-lt"/>
              <a:buAutoNum type="arabicPeriod"/>
            </a:pPr>
            <a:r>
              <a:rPr lang="en-US" altLang="zh-CN" dirty="0">
                <a:latin typeface="微软雅黑" panose="020B0503020204020204" pitchFamily="34" charset="-122"/>
                <a:ea typeface="微软雅黑" panose="020B0503020204020204" pitchFamily="34" charset="-122"/>
              </a:rPr>
              <a:t>VUE</a:t>
            </a:r>
          </a:p>
          <a:p>
            <a:pPr marL="342900" indent="-342900">
              <a:lnSpc>
                <a:spcPct val="150000"/>
              </a:lnSpc>
              <a:spcAft>
                <a:spcPts val="800"/>
              </a:spcAft>
              <a:buFont typeface="+mj-lt"/>
              <a:buAutoNum type="arabicPeriod"/>
            </a:pPr>
            <a:r>
              <a:rPr lang="en-US" altLang="zh-CN" dirty="0" err="1">
                <a:latin typeface="微软雅黑" panose="020B0503020204020204" pitchFamily="34" charset="-122"/>
                <a:ea typeface="微软雅黑" panose="020B0503020204020204" pitchFamily="34" charset="-122"/>
              </a:rPr>
              <a:t>VSCode</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Aft>
                <a:spcPts val="800"/>
              </a:spcAft>
              <a:buFont typeface="+mj-lt"/>
              <a:buAutoNum type="arabicPeriod"/>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spcAft>
                <a:spcPts val="800"/>
              </a:spcAft>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前面</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项是搭建前端工程化开发框架需要掌握的知识点，在未来对框架进行的持续优化，也要用到这些知识点，项目的前端负责人应掌握它们。</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spcAft>
                <a:spcPts val="800"/>
              </a:spcAft>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后面</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项是前端开发人员应该掌握的知识点，日常开发中需要用到。</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spcAft>
                <a:spcPts val="800"/>
              </a:spcAft>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本次培训主要讲解前端工程化开发环境的使用，不会太深入这些知识点。</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377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20</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子系统（业务模块）开发</a:t>
            </a:r>
            <a:endParaRPr lang="en-US" dirty="0"/>
          </a:p>
        </p:txBody>
      </p:sp>
      <p:sp>
        <p:nvSpPr>
          <p:cNvPr id="4" name="文本框 3">
            <a:extLst>
              <a:ext uri="{FF2B5EF4-FFF2-40B4-BE49-F238E27FC236}">
                <a16:creationId xmlns:a16="http://schemas.microsoft.com/office/drawing/2014/main" id="{E866271F-097E-4B40-92DA-CF1BA366FFA9}"/>
              </a:ext>
            </a:extLst>
          </p:cNvPr>
          <p:cNvSpPr txBox="1"/>
          <p:nvPr/>
        </p:nvSpPr>
        <p:spPr>
          <a:xfrm>
            <a:off x="524107" y="710371"/>
            <a:ext cx="8106937" cy="5614166"/>
          </a:xfrm>
          <a:prstGeom prst="rect">
            <a:avLst/>
          </a:prstGeom>
          <a:noFill/>
        </p:spPr>
        <p:txBody>
          <a:bodyPr wrap="square" rtlCol="0">
            <a:spAutoFit/>
          </a:bodyPr>
          <a:lstStyle/>
          <a:p>
            <a:pPr marL="342900" indent="-342900">
              <a:lnSpc>
                <a:spcPct val="150000"/>
              </a:lnSpc>
              <a:spcAft>
                <a:spcPts val="800"/>
              </a:spcAft>
              <a:buFont typeface="+mj-lt"/>
              <a:buAutoNum type="arabicPeriod"/>
            </a:pPr>
            <a:r>
              <a:rPr lang="zh-CN" altLang="en-US" dirty="0">
                <a:latin typeface="微软雅黑" panose="020B0503020204020204" pitchFamily="34" charset="-122"/>
                <a:ea typeface="微软雅黑" panose="020B0503020204020204" pitchFamily="34" charset="-122"/>
              </a:rPr>
              <a:t>所有页面，都在</a:t>
            </a:r>
            <a:r>
              <a:rPr lang="en-US" altLang="zh-CN" dirty="0" err="1">
                <a:latin typeface="微软雅黑" panose="020B0503020204020204" pitchFamily="34" charset="-122"/>
                <a:ea typeface="微软雅黑" panose="020B0503020204020204" pitchFamily="34" charset="-122"/>
              </a:rPr>
              <a:t>src</a:t>
            </a:r>
            <a:r>
              <a:rPr lang="en-US" altLang="zh-CN" dirty="0">
                <a:latin typeface="微软雅黑" panose="020B0503020204020204" pitchFamily="34" charset="-122"/>
                <a:ea typeface="微软雅黑" panose="020B0503020204020204" pitchFamily="34" charset="-122"/>
              </a:rPr>
              <a:t>/pages</a:t>
            </a:r>
            <a:r>
              <a:rPr lang="zh-CN" altLang="en-US" dirty="0">
                <a:latin typeface="微软雅黑" panose="020B0503020204020204" pitchFamily="34" charset="-122"/>
                <a:ea typeface="微软雅黑" panose="020B0503020204020204" pitchFamily="34" charset="-122"/>
              </a:rPr>
              <a:t>目录下进行开发。 </a:t>
            </a:r>
          </a:p>
          <a:p>
            <a:pPr marL="342900" indent="-342900">
              <a:lnSpc>
                <a:spcPct val="150000"/>
              </a:lnSpc>
              <a:spcAft>
                <a:spcPts val="400"/>
              </a:spcAft>
              <a:buFont typeface="+mj-lt"/>
              <a:buAutoNum type="arabicPeriod"/>
            </a:pPr>
            <a:r>
              <a:rPr lang="en-US" altLang="zh-CN" dirty="0">
                <a:latin typeface="微软雅黑" panose="020B0503020204020204" pitchFamily="34" charset="-122"/>
                <a:ea typeface="微软雅黑" panose="020B0503020204020204" pitchFamily="34" charset="-122"/>
              </a:rPr>
              <a:t>pages</a:t>
            </a:r>
            <a:r>
              <a:rPr lang="zh-CN" altLang="en-US" dirty="0">
                <a:latin typeface="微软雅黑" panose="020B0503020204020204" pitchFamily="34" charset="-122"/>
                <a:ea typeface="微软雅黑" panose="020B0503020204020204" pitchFamily="34" charset="-122"/>
              </a:rPr>
              <a:t>的第一级子目录，可以看成一个子系统（业务模块），如：</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home</a:t>
            </a:r>
            <a:r>
              <a:rPr lang="zh-CN" altLang="en-US" sz="1400" dirty="0">
                <a:latin typeface="微软雅黑" panose="020B0503020204020204" pitchFamily="34" charset="-122"/>
                <a:ea typeface="微软雅黑" panose="020B0503020204020204" pitchFamily="34" charset="-122"/>
              </a:rPr>
              <a:t>：首页、登录页、门户入口页等</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system</a:t>
            </a:r>
            <a:r>
              <a:rPr lang="zh-CN" altLang="en-US" sz="1400" dirty="0">
                <a:latin typeface="微软雅黑" panose="020B0503020204020204" pitchFamily="34" charset="-122"/>
                <a:ea typeface="微软雅黑" panose="020B0503020204020204" pitchFamily="34" charset="-122"/>
              </a:rPr>
              <a:t>：系统管理模块（组织架构、权限、角色等）</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pom</a:t>
            </a:r>
            <a:r>
              <a:rPr lang="zh-CN" altLang="en-US" sz="1400" dirty="0">
                <a:latin typeface="微软雅黑" panose="020B0503020204020204" pitchFamily="34" charset="-122"/>
                <a:ea typeface="微软雅黑" panose="020B0503020204020204" pitchFamily="34" charset="-122"/>
              </a:rPr>
              <a:t>：计划运营模块</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spcAft>
                <a:spcPts val="800"/>
              </a:spcAft>
              <a:buFont typeface="+mj-lt"/>
              <a:buAutoNum type="arabicPeriod"/>
            </a:pPr>
            <a:r>
              <a:rPr lang="zh-CN" altLang="en-US" dirty="0">
                <a:latin typeface="微软雅黑" panose="020B0503020204020204" pitchFamily="34" charset="-122"/>
                <a:ea typeface="微软雅黑" panose="020B0503020204020204" pitchFamily="34" charset="-122"/>
              </a:rPr>
              <a:t>子系统的静态资源，放在自系统目录下的</a:t>
            </a:r>
            <a:r>
              <a:rPr lang="en-US" altLang="zh-CN" dirty="0">
                <a:latin typeface="微软雅黑" panose="020B0503020204020204" pitchFamily="34" charset="-122"/>
                <a:ea typeface="微软雅黑" panose="020B0503020204020204" pitchFamily="34" charset="-122"/>
              </a:rPr>
              <a:t>static</a:t>
            </a:r>
            <a:r>
              <a:rPr lang="zh-CN" altLang="en-US" dirty="0">
                <a:latin typeface="微软雅黑" panose="020B0503020204020204" pitchFamily="34" charset="-122"/>
                <a:ea typeface="微软雅黑" panose="020B0503020204020204" pitchFamily="34" charset="-122"/>
              </a:rPr>
              <a:t>目录下，</a:t>
            </a:r>
            <a:r>
              <a:rPr lang="en-US" altLang="zh-CN" dirty="0" err="1">
                <a:latin typeface="微软雅黑" panose="020B0503020204020204" pitchFamily="34" charset="-122"/>
                <a:ea typeface="微软雅黑" panose="020B0503020204020204" pitchFamily="34" charset="-122"/>
              </a:rPr>
              <a:t>css</a:t>
            </a:r>
            <a:r>
              <a:rPr lang="zh-CN" altLang="en-US" dirty="0">
                <a:latin typeface="微软雅黑" panose="020B0503020204020204" pitchFamily="34" charset="-122"/>
                <a:ea typeface="微软雅黑" panose="020B0503020204020204" pitchFamily="34" charset="-122"/>
              </a:rPr>
              <a:t>文件放在</a:t>
            </a:r>
            <a:r>
              <a:rPr lang="en-US" altLang="zh-CN" dirty="0" err="1">
                <a:latin typeface="微软雅黑" panose="020B0503020204020204" pitchFamily="34" charset="-122"/>
                <a:ea typeface="微软雅黑" panose="020B0503020204020204" pitchFamily="34" charset="-122"/>
              </a:rPr>
              <a:t>pom</a:t>
            </a:r>
            <a:r>
              <a:rPr lang="en-US" altLang="zh-CN" dirty="0">
                <a:latin typeface="微软雅黑" panose="020B0503020204020204" pitchFamily="34" charset="-122"/>
                <a:ea typeface="微软雅黑" panose="020B0503020204020204" pitchFamily="34" charset="-122"/>
              </a:rPr>
              <a:t>/static/</a:t>
            </a:r>
            <a:r>
              <a:rPr lang="en-US" altLang="zh-CN" dirty="0" err="1">
                <a:latin typeface="微软雅黑" panose="020B0503020204020204" pitchFamily="34" charset="-122"/>
                <a:ea typeface="微软雅黑" panose="020B0503020204020204" pitchFamily="34" charset="-122"/>
              </a:rPr>
              <a:t>css</a:t>
            </a:r>
            <a:r>
              <a:rPr lang="zh-CN" altLang="en-US" dirty="0">
                <a:latin typeface="微软雅黑" panose="020B0503020204020204" pitchFamily="34" charset="-122"/>
                <a:ea typeface="微软雅黑" panose="020B0503020204020204" pitchFamily="34" charset="-122"/>
              </a:rPr>
              <a:t>目录里，子系统公共</a:t>
            </a:r>
            <a:r>
              <a:rPr lang="en-US" altLang="zh-CN" dirty="0" err="1">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文件放在</a:t>
            </a:r>
            <a:r>
              <a:rPr lang="en-US" altLang="zh-CN" dirty="0" err="1">
                <a:latin typeface="微软雅黑" panose="020B0503020204020204" pitchFamily="34" charset="-122"/>
                <a:ea typeface="微软雅黑" panose="020B0503020204020204" pitchFamily="34" charset="-122"/>
              </a:rPr>
              <a:t>pom</a:t>
            </a:r>
            <a:r>
              <a:rPr lang="en-US" altLang="zh-CN" dirty="0">
                <a:latin typeface="微软雅黑" panose="020B0503020204020204" pitchFamily="34" charset="-122"/>
                <a:ea typeface="微软雅黑" panose="020B0503020204020204" pitchFamily="34" charset="-122"/>
              </a:rPr>
              <a:t>/static/</a:t>
            </a:r>
            <a:r>
              <a:rPr lang="en-US" altLang="zh-CN" dirty="0" err="1">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目录里。</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Aft>
                <a:spcPts val="400"/>
              </a:spcAft>
              <a:buFont typeface="+mj-lt"/>
              <a:buAutoNum type="arabicPeriod"/>
            </a:pPr>
            <a:r>
              <a:rPr lang="zh-CN" altLang="en-US" dirty="0">
                <a:latin typeface="微软雅黑" panose="020B0503020204020204" pitchFamily="34" charset="-122"/>
                <a:ea typeface="微软雅黑" panose="020B0503020204020204" pitchFamily="34" charset="-122"/>
              </a:rPr>
              <a:t>各种层级的</a:t>
            </a:r>
            <a:r>
              <a:rPr lang="en-US" altLang="zh-CN" dirty="0" err="1">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的打包规则如下：</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用到的</a:t>
            </a:r>
            <a:r>
              <a:rPr lang="en-US" altLang="zh-CN" sz="1400" dirty="0" err="1">
                <a:latin typeface="微软雅黑" panose="020B0503020204020204" pitchFamily="34" charset="-122"/>
                <a:ea typeface="微软雅黑" panose="020B0503020204020204" pitchFamily="34" charset="-122"/>
              </a:rPr>
              <a:t>node_modules</a:t>
            </a:r>
            <a:r>
              <a:rPr lang="zh-CN" altLang="en-US" sz="1400" dirty="0">
                <a:latin typeface="微软雅黑" panose="020B0503020204020204" pitchFamily="34" charset="-122"/>
                <a:ea typeface="微软雅黑" panose="020B0503020204020204" pitchFamily="34" charset="-122"/>
              </a:rPr>
              <a:t>里的第三方</a:t>
            </a:r>
            <a:r>
              <a:rPr lang="en-US" altLang="zh-CN" sz="1400" dirty="0" err="1">
                <a:latin typeface="微软雅黑" panose="020B0503020204020204" pitchFamily="34" charset="-122"/>
                <a:ea typeface="微软雅黑" panose="020B0503020204020204" pitchFamily="34" charset="-122"/>
              </a:rPr>
              <a:t>js</a:t>
            </a:r>
            <a:r>
              <a:rPr lang="zh-CN" altLang="en-US" sz="1400" dirty="0">
                <a:latin typeface="微软雅黑" panose="020B0503020204020204" pitchFamily="34" charset="-122"/>
                <a:ea typeface="微软雅黑" panose="020B0503020204020204" pitchFamily="34" charset="-122"/>
              </a:rPr>
              <a:t>会打包为：</a:t>
            </a:r>
            <a:r>
              <a:rPr lang="en-US" altLang="zh-CN" sz="1400" dirty="0" err="1">
                <a:latin typeface="微软雅黑" panose="020B0503020204020204" pitchFamily="34" charset="-122"/>
                <a:ea typeface="微软雅黑" panose="020B0503020204020204" pitchFamily="34" charset="-122"/>
              </a:rPr>
              <a:t>dist</a:t>
            </a:r>
            <a:r>
              <a:rPr lang="en-US" altLang="zh-CN" sz="1400" dirty="0">
                <a:latin typeface="微软雅黑" panose="020B0503020204020204" pitchFamily="34" charset="-122"/>
                <a:ea typeface="微软雅黑" panose="020B0503020204020204" pitchFamily="34" charset="-122"/>
              </a:rPr>
              <a:t>/static/</a:t>
            </a:r>
            <a:r>
              <a:rPr lang="en-US" altLang="zh-CN" sz="1400" dirty="0" err="1">
                <a:latin typeface="微软雅黑" panose="020B0503020204020204" pitchFamily="34" charset="-122"/>
                <a:ea typeface="微软雅黑" panose="020B0503020204020204" pitchFamily="34" charset="-122"/>
              </a:rPr>
              <a:t>js</a:t>
            </a:r>
            <a:r>
              <a:rPr lang="en-US" altLang="zh-CN" sz="1400" dirty="0">
                <a:latin typeface="微软雅黑" panose="020B0503020204020204" pitchFamily="34" charset="-122"/>
                <a:ea typeface="微软雅黑" panose="020B0503020204020204" pitchFamily="34" charset="-122"/>
              </a:rPr>
              <a:t>/vendor.js</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rPr>
              <a:t>src</a:t>
            </a:r>
            <a:r>
              <a:rPr lang="en-US" altLang="zh-CN" sz="1400" dirty="0">
                <a:latin typeface="微软雅黑" panose="020B0503020204020204" pitchFamily="34" charset="-122"/>
                <a:ea typeface="微软雅黑" panose="020B0503020204020204" pitchFamily="34" charset="-122"/>
              </a:rPr>
              <a:t>/static/</a:t>
            </a:r>
            <a:r>
              <a:rPr lang="en-US" altLang="zh-CN" sz="1400" dirty="0" err="1">
                <a:latin typeface="微软雅黑" panose="020B0503020204020204" pitchFamily="34" charset="-122"/>
                <a:ea typeface="微软雅黑" panose="020B0503020204020204" pitchFamily="34" charset="-122"/>
              </a:rPr>
              <a:t>js</a:t>
            </a:r>
            <a:r>
              <a:rPr lang="zh-CN" altLang="en-US" sz="1400" dirty="0">
                <a:latin typeface="微软雅黑" panose="020B0503020204020204" pitchFamily="34" charset="-122"/>
                <a:ea typeface="微软雅黑" panose="020B0503020204020204" pitchFamily="34" charset="-122"/>
              </a:rPr>
              <a:t>中的</a:t>
            </a:r>
            <a:r>
              <a:rPr lang="en-US" altLang="zh-CN" sz="1400" dirty="0" err="1">
                <a:latin typeface="微软雅黑" panose="020B0503020204020204" pitchFamily="34" charset="-122"/>
                <a:ea typeface="微软雅黑" panose="020B0503020204020204" pitchFamily="34" charset="-122"/>
              </a:rPr>
              <a:t>js</a:t>
            </a:r>
            <a:r>
              <a:rPr lang="zh-CN" altLang="en-US" sz="1400" dirty="0">
                <a:latin typeface="微软雅黑" panose="020B0503020204020204" pitchFamily="34" charset="-122"/>
                <a:ea typeface="微软雅黑" panose="020B0503020204020204" pitchFamily="34" charset="-122"/>
              </a:rPr>
              <a:t>文件，会打包为项目公共</a:t>
            </a:r>
            <a:r>
              <a:rPr lang="en-US" altLang="zh-CN" sz="1400" dirty="0" err="1">
                <a:latin typeface="微软雅黑" panose="020B0503020204020204" pitchFamily="34" charset="-122"/>
                <a:ea typeface="微软雅黑" panose="020B0503020204020204" pitchFamily="34" charset="-122"/>
              </a:rPr>
              <a:t>js</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dist</a:t>
            </a:r>
            <a:r>
              <a:rPr lang="en-US" altLang="zh-CN" sz="1400" dirty="0">
                <a:latin typeface="微软雅黑" panose="020B0503020204020204" pitchFamily="34" charset="-122"/>
                <a:ea typeface="微软雅黑" panose="020B0503020204020204" pitchFamily="34" charset="-122"/>
              </a:rPr>
              <a:t>/static/</a:t>
            </a:r>
            <a:r>
              <a:rPr lang="en-US" altLang="zh-CN" sz="1400" dirty="0" err="1">
                <a:latin typeface="微软雅黑" panose="020B0503020204020204" pitchFamily="34" charset="-122"/>
                <a:ea typeface="微软雅黑" panose="020B0503020204020204" pitchFamily="34" charset="-122"/>
              </a:rPr>
              <a:t>js</a:t>
            </a:r>
            <a:r>
              <a:rPr lang="en-US" altLang="zh-CN" sz="1400" dirty="0">
                <a:latin typeface="微软雅黑" panose="020B0503020204020204" pitchFamily="34" charset="-122"/>
                <a:ea typeface="微软雅黑" panose="020B0503020204020204" pitchFamily="34" charset="-122"/>
              </a:rPr>
              <a:t>/core.js</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rPr>
              <a:t>src</a:t>
            </a:r>
            <a:r>
              <a:rPr lang="en-US" altLang="zh-CN" sz="1400" dirty="0">
                <a:latin typeface="微软雅黑" panose="020B0503020204020204" pitchFamily="34" charset="-122"/>
                <a:ea typeface="微软雅黑" panose="020B0503020204020204" pitchFamily="34" charset="-122"/>
              </a:rPr>
              <a:t>/xxx/static/</a:t>
            </a:r>
            <a:r>
              <a:rPr lang="en-US" altLang="zh-CN" sz="1400" dirty="0" err="1">
                <a:latin typeface="微软雅黑" panose="020B0503020204020204" pitchFamily="34" charset="-122"/>
                <a:ea typeface="微软雅黑" panose="020B0503020204020204" pitchFamily="34" charset="-122"/>
              </a:rPr>
              <a:t>js</a:t>
            </a:r>
            <a:r>
              <a:rPr lang="zh-CN" altLang="en-US" sz="1400" dirty="0">
                <a:latin typeface="微软雅黑" panose="020B0503020204020204" pitchFamily="34" charset="-122"/>
                <a:ea typeface="微软雅黑" panose="020B0503020204020204" pitchFamily="34" charset="-122"/>
              </a:rPr>
              <a:t>中的</a:t>
            </a:r>
            <a:r>
              <a:rPr lang="en-US" altLang="zh-CN" sz="1400" dirty="0" err="1">
                <a:latin typeface="微软雅黑" panose="020B0503020204020204" pitchFamily="34" charset="-122"/>
                <a:ea typeface="微软雅黑" panose="020B0503020204020204" pitchFamily="34" charset="-122"/>
              </a:rPr>
              <a:t>js</a:t>
            </a:r>
            <a:r>
              <a:rPr lang="zh-CN" altLang="en-US" sz="1400" dirty="0">
                <a:latin typeface="微软雅黑" panose="020B0503020204020204" pitchFamily="34" charset="-122"/>
                <a:ea typeface="微软雅黑" panose="020B0503020204020204" pitchFamily="34" charset="-122"/>
              </a:rPr>
              <a:t>会打包为子系统公共</a:t>
            </a:r>
            <a:r>
              <a:rPr lang="en-US" altLang="zh-CN" sz="1400" dirty="0" err="1">
                <a:latin typeface="微软雅黑" panose="020B0503020204020204" pitchFamily="34" charset="-122"/>
                <a:ea typeface="微软雅黑" panose="020B0503020204020204" pitchFamily="34" charset="-122"/>
              </a:rPr>
              <a:t>js</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dist</a:t>
            </a:r>
            <a:r>
              <a:rPr lang="en-US" altLang="zh-CN" sz="1400" dirty="0">
                <a:latin typeface="微软雅黑" panose="020B0503020204020204" pitchFamily="34" charset="-122"/>
                <a:ea typeface="微软雅黑" panose="020B0503020204020204" pitchFamily="34" charset="-122"/>
              </a:rPr>
              <a:t>/static/</a:t>
            </a:r>
            <a:r>
              <a:rPr lang="en-US" altLang="zh-CN" sz="1400" dirty="0" err="1">
                <a:latin typeface="微软雅黑" panose="020B0503020204020204" pitchFamily="34" charset="-122"/>
                <a:ea typeface="微软雅黑" panose="020B0503020204020204" pitchFamily="34" charset="-122"/>
              </a:rPr>
              <a:t>js</a:t>
            </a:r>
            <a:r>
              <a:rPr lang="en-US" altLang="zh-CN" sz="1400" dirty="0">
                <a:latin typeface="微软雅黑" panose="020B0503020204020204" pitchFamily="34" charset="-122"/>
                <a:ea typeface="微软雅黑" panose="020B0503020204020204" pitchFamily="34" charset="-122"/>
              </a:rPr>
              <a:t>/xxx/common.js</a:t>
            </a:r>
            <a:r>
              <a:rPr lang="zh-CN" altLang="en-US" sz="1400" dirty="0">
                <a:latin typeface="微软雅黑" panose="020B0503020204020204" pitchFamily="34" charset="-122"/>
                <a:ea typeface="微软雅黑" panose="020B0503020204020204" pitchFamily="34" charset="-122"/>
              </a:rPr>
              <a:t>。</a:t>
            </a:r>
          </a:p>
          <a:p>
            <a:pPr marL="342900" indent="-342900">
              <a:lnSpc>
                <a:spcPct val="150000"/>
              </a:lnSpc>
              <a:spcAft>
                <a:spcPts val="800"/>
              </a:spcAft>
              <a:buFont typeface="+mj-lt"/>
              <a:buAutoNum type="arabicPeriod"/>
            </a:pPr>
            <a:r>
              <a:rPr lang="zh-CN" altLang="en-US" dirty="0">
                <a:latin typeface="微软雅黑" panose="020B0503020204020204" pitchFamily="34" charset="-122"/>
                <a:ea typeface="微软雅黑" panose="020B0503020204020204" pitchFamily="34" charset="-122"/>
              </a:rPr>
              <a:t>子系统目录下，除了页面目录之外，其他内容的内容可以自行组织，比如子系统自身用到的公共组件（如：</a:t>
            </a:r>
            <a:r>
              <a:rPr lang="en-US" altLang="zh-CN" dirty="0" err="1">
                <a:latin typeface="微软雅黑" panose="020B0503020204020204" pitchFamily="34" charset="-122"/>
                <a:ea typeface="微软雅黑" panose="020B0503020204020204" pitchFamily="34" charset="-122"/>
              </a:rPr>
              <a:t>pom</a:t>
            </a:r>
            <a:r>
              <a:rPr lang="en-US" altLang="zh-CN" dirty="0">
                <a:latin typeface="微软雅黑" panose="020B0503020204020204" pitchFamily="34" charset="-122"/>
                <a:ea typeface="微软雅黑" panose="020B0503020204020204" pitchFamily="34" charset="-122"/>
              </a:rPr>
              <a:t>/components/</a:t>
            </a:r>
            <a:r>
              <a:rPr lang="en-US" altLang="zh-CN" dirty="0" err="1">
                <a:latin typeface="微软雅黑" panose="020B0503020204020204" pitchFamily="34" charset="-122"/>
                <a:ea typeface="微软雅黑" panose="020B0503020204020204" pitchFamily="34" charset="-122"/>
              </a:rPr>
              <a:t>xxx.vue</a:t>
            </a:r>
            <a:r>
              <a:rPr lang="zh-CN" altLang="en-US" dirty="0">
                <a:latin typeface="微软雅黑" panose="020B0503020204020204" pitchFamily="34" charset="-122"/>
                <a:ea typeface="微软雅黑" panose="020B0503020204020204" pitchFamily="34" charset="-122"/>
              </a:rPr>
              <a:t>）、公共母版页（如：</a:t>
            </a:r>
            <a:r>
              <a:rPr lang="en-US" altLang="zh-CN" dirty="0" err="1">
                <a:latin typeface="微软雅黑" panose="020B0503020204020204" pitchFamily="34" charset="-122"/>
                <a:ea typeface="微软雅黑" panose="020B0503020204020204" pitchFamily="34" charset="-122"/>
              </a:rPr>
              <a:t>pom</a:t>
            </a:r>
            <a:r>
              <a:rPr lang="en-US" altLang="zh-CN" dirty="0">
                <a:latin typeface="微软雅黑" panose="020B0503020204020204" pitchFamily="34" charset="-122"/>
                <a:ea typeface="微软雅黑" panose="020B0503020204020204" pitchFamily="34" charset="-122"/>
              </a:rPr>
              <a:t>/templates/xxx.html</a:t>
            </a:r>
            <a:r>
              <a:rPr lang="zh-CN" altLang="en-US" dirty="0">
                <a:latin typeface="微软雅黑" panose="020B0503020204020204" pitchFamily="34" charset="-122"/>
                <a:ea typeface="微软雅黑" panose="020B0503020204020204" pitchFamily="34" charset="-122"/>
              </a:rPr>
              <a:t>）等。</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8285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21</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子系统（业务模块）开发</a:t>
            </a:r>
            <a:endParaRPr lang="en-US" dirty="0"/>
          </a:p>
        </p:txBody>
      </p:sp>
      <p:sp>
        <p:nvSpPr>
          <p:cNvPr id="4" name="文本框 3">
            <a:extLst>
              <a:ext uri="{FF2B5EF4-FFF2-40B4-BE49-F238E27FC236}">
                <a16:creationId xmlns:a16="http://schemas.microsoft.com/office/drawing/2014/main" id="{E866271F-097E-4B40-92DA-CF1BA366FFA9}"/>
              </a:ext>
            </a:extLst>
          </p:cNvPr>
          <p:cNvSpPr txBox="1"/>
          <p:nvPr/>
        </p:nvSpPr>
        <p:spPr>
          <a:xfrm>
            <a:off x="524107" y="710371"/>
            <a:ext cx="8106937" cy="3995966"/>
          </a:xfrm>
          <a:prstGeom prst="rect">
            <a:avLst/>
          </a:prstGeom>
          <a:noFill/>
        </p:spPr>
        <p:txBody>
          <a:bodyPr wrap="square" rtlCol="0">
            <a:spAutoFit/>
          </a:bodyPr>
          <a:lstStyle/>
          <a:p>
            <a:pPr marL="342900" indent="-342900">
              <a:lnSpc>
                <a:spcPct val="150000"/>
              </a:lnSpc>
              <a:spcAft>
                <a:spcPts val="400"/>
              </a:spcAft>
              <a:buFont typeface="+mj-lt"/>
              <a:buAutoNum type="arabicPeriod" startAt="6"/>
            </a:pPr>
            <a:r>
              <a:rPr lang="zh-CN" altLang="en-US" dirty="0">
                <a:latin typeface="微软雅黑" panose="020B0503020204020204" pitchFamily="34" charset="-122"/>
                <a:ea typeface="微软雅黑" panose="020B0503020204020204" pitchFamily="34" charset="-122"/>
              </a:rPr>
              <a:t>一般来说，项目的前端负责人会将项目需要用到的第三方模块全部安装好，子系统（业务模块）日常开发时，只在自己的目录下进行开发，通过</a:t>
            </a:r>
            <a:r>
              <a:rPr lang="en-US" altLang="zh-CN" dirty="0">
                <a:latin typeface="微软雅黑" panose="020B0503020204020204" pitchFamily="34" charset="-122"/>
                <a:ea typeface="微软雅黑" panose="020B0503020204020204" pitchFamily="34" charset="-122"/>
              </a:rPr>
              <a:t>import</a:t>
            </a:r>
            <a:r>
              <a:rPr lang="zh-CN" altLang="en-US" dirty="0">
                <a:latin typeface="微软雅黑" panose="020B0503020204020204" pitchFamily="34" charset="-122"/>
                <a:ea typeface="微软雅黑" panose="020B0503020204020204" pitchFamily="34" charset="-122"/>
              </a:rPr>
              <a:t>引用第三方模块。若子系统需要使用并未安装的第三方的模块，请通知项目的前端负责人来安装，如果是子系统自行安装第三方模块的话，则要将第三方模块的安装命令提供给项目的前端架构师，如：</a:t>
            </a:r>
            <a:endParaRPr lang="en-US" altLang="zh-CN" dirty="0">
              <a:latin typeface="微软雅黑" panose="020B0503020204020204" pitchFamily="34" charset="-122"/>
              <a:ea typeface="微软雅黑" panose="020B0503020204020204" pitchFamily="34" charset="-122"/>
            </a:endParaRPr>
          </a:p>
          <a:p>
            <a:pPr lvl="1">
              <a:lnSpc>
                <a:spcPct val="150000"/>
              </a:lnSpc>
              <a:spcAft>
                <a:spcPts val="800"/>
              </a:spcAft>
            </a:pP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npm</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install xxx --save</a:t>
            </a:r>
          </a:p>
          <a:p>
            <a:pPr marL="342900" indent="-342900">
              <a:lnSpc>
                <a:spcPct val="150000"/>
              </a:lnSpc>
              <a:spcAft>
                <a:spcPts val="800"/>
              </a:spcAft>
              <a:buFont typeface="+mj-lt"/>
              <a:buAutoNum type="arabicPeriod" startAt="6"/>
            </a:pPr>
            <a:r>
              <a:rPr lang="zh-CN" altLang="en-US" dirty="0">
                <a:latin typeface="微软雅黑" panose="020B0503020204020204" pitchFamily="34" charset="-122"/>
                <a:ea typeface="微软雅黑" panose="020B0503020204020204" pitchFamily="34" charset="-122"/>
              </a:rPr>
              <a:t>在子系统目录（如：</a:t>
            </a:r>
            <a:r>
              <a:rPr lang="en-US" altLang="zh-CN" dirty="0">
                <a:latin typeface="微软雅黑" panose="020B0503020204020204" pitchFamily="34" charset="-122"/>
                <a:ea typeface="微软雅黑" panose="020B0503020204020204" pitchFamily="34" charset="-122"/>
              </a:rPr>
              <a:t>pages/</a:t>
            </a:r>
            <a:r>
              <a:rPr lang="en-US" altLang="zh-CN" dirty="0" err="1">
                <a:latin typeface="微软雅黑" panose="020B0503020204020204" pitchFamily="34" charset="-122"/>
                <a:ea typeface="微软雅黑" panose="020B0503020204020204" pitchFamily="34" charset="-122"/>
              </a:rPr>
              <a:t>pom</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pom</a:t>
            </a:r>
            <a:r>
              <a:rPr lang="en-US" altLang="zh-CN" dirty="0">
                <a:latin typeface="微软雅黑" panose="020B0503020204020204" pitchFamily="34" charset="-122"/>
                <a:ea typeface="微软雅黑" panose="020B0503020204020204" pitchFamily="34" charset="-122"/>
              </a:rPr>
              <a:t>/system</a:t>
            </a:r>
            <a:r>
              <a:rPr lang="zh-CN" altLang="en-US" dirty="0">
                <a:latin typeface="微软雅黑" panose="020B0503020204020204" pitchFamily="34" charset="-122"/>
                <a:ea typeface="微软雅黑" panose="020B0503020204020204" pitchFamily="34" charset="-122"/>
              </a:rPr>
              <a:t>等）下面开发页面，页面目录的结构，由子系统自定。</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Aft>
                <a:spcPts val="800"/>
              </a:spcAft>
              <a:buFont typeface="+mj-lt"/>
              <a:buAutoNum type="arabicPeriod" startAt="6"/>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1810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22</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页面开发</a:t>
            </a:r>
            <a:endParaRPr lang="en-US" dirty="0"/>
          </a:p>
        </p:txBody>
      </p:sp>
      <p:sp>
        <p:nvSpPr>
          <p:cNvPr id="6" name="文本框 5">
            <a:extLst>
              <a:ext uri="{FF2B5EF4-FFF2-40B4-BE49-F238E27FC236}">
                <a16:creationId xmlns:a16="http://schemas.microsoft.com/office/drawing/2014/main" id="{380305EE-086F-476F-B5D9-2BCD0BDD7538}"/>
              </a:ext>
            </a:extLst>
          </p:cNvPr>
          <p:cNvSpPr txBox="1"/>
          <p:nvPr/>
        </p:nvSpPr>
        <p:spPr>
          <a:xfrm>
            <a:off x="524107" y="710371"/>
            <a:ext cx="8106937" cy="5917389"/>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每个页面都需要一个页面目录，目录里至少需要</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个文件：</a:t>
            </a:r>
            <a:r>
              <a:rPr lang="en-US" altLang="zh-CN" dirty="0">
                <a:latin typeface="微软雅黑" panose="020B0503020204020204" pitchFamily="34" charset="-122"/>
                <a:ea typeface="微软雅黑" panose="020B0503020204020204" pitchFamily="34" charset="-122"/>
              </a:rPr>
              <a:t>page.js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main.js</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page.js</a:t>
            </a:r>
            <a:r>
              <a:rPr lang="zh-CN" altLang="en-US" dirty="0">
                <a:latin typeface="微软雅黑" panose="020B0503020204020204" pitchFamily="34" charset="-122"/>
                <a:ea typeface="微软雅黑" panose="020B0503020204020204" pitchFamily="34" charset="-122"/>
              </a:rPr>
              <a:t>：页面</a:t>
            </a:r>
            <a:r>
              <a:rPr lang="en-US" altLang="zh-CN" dirty="0">
                <a:latin typeface="微软雅黑" panose="020B0503020204020204" pitchFamily="34" charset="-122"/>
                <a:ea typeface="微软雅黑" panose="020B0503020204020204" pitchFamily="34" charset="-122"/>
              </a:rPr>
              <a:t>HTML</a:t>
            </a:r>
            <a:r>
              <a:rPr lang="zh-CN" altLang="en-US" dirty="0">
                <a:latin typeface="微软雅黑" panose="020B0503020204020204" pitchFamily="34" charset="-122"/>
                <a:ea typeface="微软雅黑" panose="020B0503020204020204" pitchFamily="34" charset="-122"/>
              </a:rPr>
              <a:t>配置文件，可以配置这些属性：</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template</a:t>
            </a:r>
            <a:r>
              <a:rPr lang="zh-CN" altLang="en-US" sz="1400" dirty="0">
                <a:latin typeface="微软雅黑" panose="020B0503020204020204" pitchFamily="34" charset="-122"/>
                <a:ea typeface="微软雅黑" panose="020B0503020204020204" pitchFamily="34" charset="-122"/>
              </a:rPr>
              <a:t>：页面模板路径，路径从</a:t>
            </a:r>
            <a:r>
              <a:rPr lang="en-US" altLang="zh-CN" sz="1400" dirty="0" err="1">
                <a:latin typeface="微软雅黑" panose="020B0503020204020204" pitchFamily="34" charset="-122"/>
                <a:ea typeface="微软雅黑" panose="020B0503020204020204" pitchFamily="34" charset="-122"/>
              </a:rPr>
              <a:t>src</a:t>
            </a:r>
            <a:r>
              <a:rPr lang="zh-CN" altLang="en-US" sz="1400" dirty="0">
                <a:latin typeface="微软雅黑" panose="020B0503020204020204" pitchFamily="34" charset="-122"/>
                <a:ea typeface="微软雅黑" panose="020B0503020204020204" pitchFamily="34" charset="-122"/>
              </a:rPr>
              <a:t>子目录开始，如：</a:t>
            </a:r>
            <a:r>
              <a:rPr lang="en-US" sz="1400" dirty="0">
                <a:latin typeface="微软雅黑" panose="020B0503020204020204" pitchFamily="34" charset="-122"/>
                <a:ea typeface="微软雅黑" panose="020B0503020204020204" pitchFamily="34" charset="-122"/>
              </a:rPr>
              <a:t>templates/list.html</a:t>
            </a:r>
            <a:r>
              <a:rPr lang="zh-CN" altLang="en-US" sz="1400" dirty="0">
                <a:latin typeface="微软雅黑" panose="020B0503020204020204" pitchFamily="34" charset="-122"/>
                <a:ea typeface="微软雅黑" panose="020B0503020204020204" pitchFamily="34" charset="-122"/>
              </a:rPr>
              <a:t>（项目共同母版）、</a:t>
            </a:r>
            <a:r>
              <a:rPr lang="en-US" altLang="zh-CN" sz="1400" dirty="0">
                <a:latin typeface="微软雅黑" panose="020B0503020204020204" pitchFamily="34" charset="-122"/>
                <a:ea typeface="微软雅黑" panose="020B0503020204020204" pitchFamily="34" charset="-122"/>
              </a:rPr>
              <a:t>group.html</a:t>
            </a:r>
            <a:r>
              <a:rPr lang="zh-CN" altLang="en-US" sz="1400" dirty="0">
                <a:latin typeface="微软雅黑" panose="020B0503020204020204" pitchFamily="34" charset="-122"/>
                <a:ea typeface="微软雅黑" panose="020B0503020204020204" pitchFamily="34" charset="-122"/>
              </a:rPr>
              <a:t>（不带斜杠表示在同目录下），不设置本属性，则默认取同目录下的</a:t>
            </a:r>
            <a:r>
              <a:rPr lang="en-US" altLang="zh-CN" sz="1400" dirty="0">
                <a:latin typeface="微软雅黑" panose="020B0503020204020204" pitchFamily="34" charset="-122"/>
                <a:ea typeface="微软雅黑" panose="020B0503020204020204" pitchFamily="34" charset="-122"/>
              </a:rPr>
              <a:t>template.html</a:t>
            </a:r>
          </a:p>
          <a:p>
            <a:pPr marL="285750" indent="-285750">
              <a:lnSpc>
                <a:spcPct val="150000"/>
              </a:lnSpc>
              <a:buFont typeface="Arial" panose="020B0604020202020204" pitchFamily="34" charset="0"/>
              <a:buChar char="•"/>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filename</a:t>
            </a:r>
            <a:r>
              <a:rPr lang="zh-CN" altLang="en-US" sz="1400" dirty="0">
                <a:latin typeface="微软雅黑" panose="020B0503020204020204" pitchFamily="34" charset="-122"/>
                <a:ea typeface="微软雅黑" panose="020B0503020204020204" pitchFamily="34" charset="-122"/>
              </a:rPr>
              <a:t>：发布后的页面文件名，如登录页的</a:t>
            </a:r>
            <a:r>
              <a:rPr lang="en-US" altLang="zh-CN" sz="1400" dirty="0">
                <a:latin typeface="微软雅黑" panose="020B0503020204020204" pitchFamily="34" charset="-122"/>
                <a:ea typeface="微软雅黑" panose="020B0503020204020204" pitchFamily="34" charset="-122"/>
              </a:rPr>
              <a:t>filename</a:t>
            </a:r>
            <a:r>
              <a:rPr lang="zh-CN" altLang="en-US" sz="1400" dirty="0">
                <a:latin typeface="微软雅黑" panose="020B0503020204020204" pitchFamily="34" charset="-122"/>
                <a:ea typeface="微软雅黑" panose="020B0503020204020204" pitchFamily="34" charset="-122"/>
              </a:rPr>
              <a:t>设置为</a:t>
            </a:r>
            <a:r>
              <a:rPr lang="en-US" altLang="zh-CN" sz="1400" dirty="0">
                <a:latin typeface="微软雅黑" panose="020B0503020204020204" pitchFamily="34" charset="-122"/>
                <a:ea typeface="微软雅黑" panose="020B0503020204020204" pitchFamily="34" charset="-122"/>
              </a:rPr>
              <a:t>index.html</a:t>
            </a:r>
            <a:r>
              <a:rPr lang="zh-CN" altLang="en-US" sz="1400" dirty="0">
                <a:latin typeface="微软雅黑" panose="020B0503020204020204" pitchFamily="34" charset="-122"/>
                <a:ea typeface="微软雅黑" panose="020B0503020204020204" pitchFamily="34" charset="-122"/>
              </a:rPr>
              <a:t>，表示发布为根目录下的</a:t>
            </a:r>
            <a:r>
              <a:rPr lang="en-US" altLang="zh-CN" sz="1400" dirty="0">
                <a:latin typeface="微软雅黑" panose="020B0503020204020204" pitchFamily="34" charset="-122"/>
                <a:ea typeface="微软雅黑" panose="020B0503020204020204" pitchFamily="34" charset="-122"/>
              </a:rPr>
              <a:t>index.html</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filename</a:t>
            </a:r>
            <a:r>
              <a:rPr lang="zh-CN" altLang="en-US" sz="1400" dirty="0">
                <a:latin typeface="微软雅黑" panose="020B0503020204020204" pitchFamily="34" charset="-122"/>
                <a:ea typeface="微软雅黑" panose="020B0503020204020204" pitchFamily="34" charset="-122"/>
              </a:rPr>
              <a:t>设置为</a:t>
            </a:r>
            <a:r>
              <a:rPr lang="en-US" altLang="zh-CN" sz="1400" dirty="0">
                <a:latin typeface="微软雅黑" panose="020B0503020204020204" pitchFamily="34" charset="-122"/>
                <a:ea typeface="微软雅黑" panose="020B0503020204020204" pitchFamily="34" charset="-122"/>
              </a:rPr>
              <a:t>system/group.html</a:t>
            </a:r>
            <a:r>
              <a:rPr lang="zh-CN" altLang="en-US" sz="1400" dirty="0">
                <a:latin typeface="微软雅黑" panose="020B0503020204020204" pitchFamily="34" charset="-122"/>
                <a:ea typeface="微软雅黑" panose="020B0503020204020204" pitchFamily="34" charset="-122"/>
              </a:rPr>
              <a:t>表示发布为</a:t>
            </a:r>
            <a:r>
              <a:rPr lang="en-US" altLang="zh-CN" sz="1400" dirty="0">
                <a:latin typeface="微软雅黑" panose="020B0503020204020204" pitchFamily="34" charset="-122"/>
                <a:ea typeface="微软雅黑" panose="020B0503020204020204" pitchFamily="34" charset="-122"/>
              </a:rPr>
              <a:t>system</a:t>
            </a:r>
            <a:r>
              <a:rPr lang="zh-CN" altLang="en-US" sz="1400" dirty="0">
                <a:latin typeface="微软雅黑" panose="020B0503020204020204" pitchFamily="34" charset="-122"/>
                <a:ea typeface="微软雅黑" panose="020B0503020204020204" pitchFamily="34" charset="-122"/>
              </a:rPr>
              <a:t>目录下的</a:t>
            </a:r>
            <a:r>
              <a:rPr lang="en-US" altLang="zh-CN" sz="1400" dirty="0">
                <a:latin typeface="微软雅黑" panose="020B0503020204020204" pitchFamily="34" charset="-122"/>
                <a:ea typeface="微软雅黑" panose="020B0503020204020204" pitchFamily="34" charset="-122"/>
              </a:rPr>
              <a:t>group.html</a:t>
            </a:r>
            <a:r>
              <a:rPr lang="zh-CN" altLang="en-US" sz="1400" dirty="0">
                <a:latin typeface="微软雅黑" panose="020B0503020204020204" pitchFamily="34" charset="-122"/>
                <a:ea typeface="微软雅黑" panose="020B0503020204020204" pitchFamily="34" charset="-122"/>
              </a:rPr>
              <a:t>（除登录页外，一般不需要设置</a:t>
            </a:r>
            <a:r>
              <a:rPr lang="en-US" altLang="zh-CN" sz="1400" dirty="0">
                <a:latin typeface="微软雅黑" panose="020B0503020204020204" pitchFamily="34" charset="-122"/>
                <a:ea typeface="微软雅黑" panose="020B0503020204020204" pitchFamily="34" charset="-122"/>
              </a:rPr>
              <a:t>filename</a:t>
            </a:r>
            <a:r>
              <a:rPr lang="zh-CN" altLang="en-US" sz="1400" dirty="0">
                <a:latin typeface="微软雅黑" panose="020B0503020204020204" pitchFamily="34" charset="-122"/>
                <a:ea typeface="微软雅黑" panose="020B0503020204020204" pitchFamily="34" charset="-122"/>
              </a:rPr>
              <a:t>，会默认按照页面目录的位置和名称来发布页面文件）</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title</a:t>
            </a:r>
            <a:r>
              <a:rPr lang="zh-CN" altLang="en-US" sz="1400" dirty="0">
                <a:latin typeface="微软雅黑" panose="020B0503020204020204" pitchFamily="34" charset="-122"/>
                <a:ea typeface="微软雅黑" panose="020B0503020204020204" pitchFamily="34" charset="-122"/>
              </a:rPr>
              <a:t>：页面标题（若使用项目公共母版页，应设置</a:t>
            </a:r>
            <a:r>
              <a:rPr lang="en-US" altLang="zh-CN" sz="1400" dirty="0">
                <a:latin typeface="微软雅黑" panose="020B0503020204020204" pitchFamily="34" charset="-122"/>
                <a:ea typeface="微软雅黑" panose="020B0503020204020204" pitchFamily="34" charset="-122"/>
              </a:rPr>
              <a:t>title</a:t>
            </a:r>
            <a:r>
              <a:rPr lang="zh-CN" altLang="en-US" sz="1400" dirty="0">
                <a:latin typeface="微软雅黑" panose="020B0503020204020204" pitchFamily="34" charset="-122"/>
                <a:ea typeface="微软雅黑" panose="020B0503020204020204" pitchFamily="34" charset="-122"/>
              </a:rPr>
              <a:t>；若使用自定义的母版页，则可以在母版页中定义标题，不必设置</a:t>
            </a:r>
            <a:r>
              <a:rPr lang="en-US" altLang="zh-CN" sz="1400" dirty="0">
                <a:latin typeface="微软雅黑" panose="020B0503020204020204" pitchFamily="34" charset="-122"/>
                <a:ea typeface="微软雅黑" panose="020B0503020204020204" pitchFamily="34" charset="-122"/>
              </a:rPr>
              <a:t>title</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vendor</a:t>
            </a:r>
            <a:r>
              <a:rPr lang="zh-CN" altLang="en-US" sz="1400" dirty="0">
                <a:latin typeface="微软雅黑" panose="020B0503020204020204" pitchFamily="34" charset="-122"/>
                <a:ea typeface="微软雅黑" panose="020B0503020204020204" pitchFamily="34" charset="-122"/>
              </a:rPr>
              <a:t>：页面是否引用了第三方</a:t>
            </a:r>
            <a:r>
              <a:rPr lang="en-US" altLang="zh-CN" sz="1400" dirty="0" err="1">
                <a:latin typeface="微软雅黑" panose="020B0503020204020204" pitchFamily="34" charset="-122"/>
                <a:ea typeface="微软雅黑" panose="020B0503020204020204" pitchFamily="34" charset="-122"/>
              </a:rPr>
              <a:t>js</a:t>
            </a:r>
            <a:r>
              <a:rPr lang="zh-CN" altLang="en-US" sz="1400" dirty="0">
                <a:latin typeface="微软雅黑" panose="020B0503020204020204" pitchFamily="34" charset="-122"/>
                <a:ea typeface="微软雅黑" panose="020B0503020204020204" pitchFamily="34" charset="-122"/>
              </a:rPr>
              <a:t>（默认是</a:t>
            </a:r>
            <a:r>
              <a:rPr lang="en-US" altLang="zh-CN" sz="1400" dirty="0">
                <a:latin typeface="微软雅黑" panose="020B0503020204020204" pitchFamily="34" charset="-122"/>
                <a:ea typeface="微软雅黑" panose="020B0503020204020204" pitchFamily="34" charset="-122"/>
              </a:rPr>
              <a:t>true</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core</a:t>
            </a:r>
            <a:r>
              <a:rPr lang="zh-CN" altLang="en-US" sz="1400" dirty="0">
                <a:latin typeface="微软雅黑" panose="020B0503020204020204" pitchFamily="34" charset="-122"/>
                <a:ea typeface="微软雅黑" panose="020B0503020204020204" pitchFamily="34" charset="-122"/>
              </a:rPr>
              <a:t>：页面是否引用了项目的共同</a:t>
            </a:r>
            <a:r>
              <a:rPr lang="en-US" altLang="zh-CN" sz="1400" dirty="0" err="1">
                <a:latin typeface="微软雅黑" panose="020B0503020204020204" pitchFamily="34" charset="-122"/>
                <a:ea typeface="微软雅黑" panose="020B0503020204020204" pitchFamily="34" charset="-122"/>
              </a:rPr>
              <a:t>js</a:t>
            </a:r>
            <a:r>
              <a:rPr lang="zh-CN" altLang="en-US" sz="1400" dirty="0">
                <a:latin typeface="微软雅黑" panose="020B0503020204020204" pitchFamily="34" charset="-122"/>
                <a:ea typeface="微软雅黑" panose="020B0503020204020204" pitchFamily="34" charset="-122"/>
              </a:rPr>
              <a:t>（默认是</a:t>
            </a:r>
            <a:r>
              <a:rPr lang="en-US" altLang="zh-CN" sz="1400" dirty="0">
                <a:latin typeface="微软雅黑" panose="020B0503020204020204" pitchFamily="34" charset="-122"/>
                <a:ea typeface="微软雅黑" panose="020B0503020204020204" pitchFamily="34" charset="-122"/>
              </a:rPr>
              <a:t>true</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common</a:t>
            </a:r>
            <a:r>
              <a:rPr lang="zh-CN" altLang="en-US" sz="1400" dirty="0">
                <a:latin typeface="微软雅黑" panose="020B0503020204020204" pitchFamily="34" charset="-122"/>
                <a:ea typeface="微软雅黑" panose="020B0503020204020204" pitchFamily="34" charset="-122"/>
              </a:rPr>
              <a:t>：页面是否引用了业务模块的共同</a:t>
            </a:r>
            <a:r>
              <a:rPr lang="en-US" altLang="zh-CN" sz="1400" dirty="0" err="1">
                <a:latin typeface="微软雅黑" panose="020B0503020204020204" pitchFamily="34" charset="-122"/>
                <a:ea typeface="微软雅黑" panose="020B0503020204020204" pitchFamily="34" charset="-122"/>
              </a:rPr>
              <a:t>js</a:t>
            </a:r>
            <a:r>
              <a:rPr lang="zh-CN" altLang="en-US" sz="1400" dirty="0">
                <a:latin typeface="微软雅黑" panose="020B0503020204020204" pitchFamily="34" charset="-122"/>
                <a:ea typeface="微软雅黑" panose="020B0503020204020204" pitchFamily="34" charset="-122"/>
              </a:rPr>
              <a:t>（默认是</a:t>
            </a:r>
            <a:r>
              <a:rPr lang="en-US" altLang="zh-CN" sz="1400" dirty="0">
                <a:latin typeface="微软雅黑" panose="020B0503020204020204" pitchFamily="34" charset="-122"/>
                <a:ea typeface="微软雅黑" panose="020B0503020204020204" pitchFamily="34" charset="-122"/>
              </a:rPr>
              <a:t>true</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js</a:t>
            </a:r>
            <a:r>
              <a:rPr lang="zh-CN" altLang="en-US" sz="1400" dirty="0">
                <a:solidFill>
                  <a:schemeClr val="accent2">
                    <a:lumMod val="75000"/>
                  </a:schemeClr>
                </a:solidFill>
                <a:latin typeface="微软雅黑" panose="020B0503020204020204" pitchFamily="34" charset="-122"/>
                <a:ea typeface="微软雅黑" panose="020B0503020204020204" pitchFamily="34" charset="-122"/>
              </a:rPr>
              <a:t>和</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css</a:t>
            </a:r>
            <a:r>
              <a:rPr lang="zh-CN" altLang="en-US" sz="1400" dirty="0">
                <a:latin typeface="微软雅黑" panose="020B0503020204020204" pitchFamily="34" charset="-122"/>
                <a:ea typeface="微软雅黑" panose="020B0503020204020204" pitchFamily="34" charset="-122"/>
              </a:rPr>
              <a:t>：引用的非模块化的第三方</a:t>
            </a:r>
            <a:r>
              <a:rPr lang="en-US" altLang="zh-CN" sz="1400" dirty="0" err="1">
                <a:latin typeface="微软雅黑" panose="020B0503020204020204" pitchFamily="34" charset="-122"/>
                <a:ea typeface="微软雅黑" panose="020B0503020204020204" pitchFamily="34" charset="-122"/>
              </a:rPr>
              <a:t>js</a:t>
            </a:r>
            <a:r>
              <a:rPr lang="zh-CN" altLang="en-US" sz="1400" dirty="0">
                <a:latin typeface="微软雅黑" panose="020B0503020204020204" pitchFamily="34" charset="-122"/>
                <a:ea typeface="微软雅黑" panose="020B0503020204020204" pitchFamily="34" charset="-122"/>
              </a:rPr>
              <a:t>和</a:t>
            </a:r>
            <a:r>
              <a:rPr lang="en-US" altLang="zh-CN" sz="1400" dirty="0" err="1">
                <a:latin typeface="微软雅黑" panose="020B0503020204020204" pitchFamily="34" charset="-122"/>
                <a:ea typeface="微软雅黑" panose="020B0503020204020204" pitchFamily="34" charset="-122"/>
              </a:rPr>
              <a:t>css</a:t>
            </a:r>
            <a:r>
              <a:rPr lang="zh-CN" altLang="en-US" sz="1400" dirty="0">
                <a:latin typeface="微软雅黑" panose="020B0503020204020204" pitchFamily="34" charset="-122"/>
                <a:ea typeface="微软雅黑" panose="020B0503020204020204" pitchFamily="34" charset="-122"/>
              </a:rPr>
              <a:t>（来自</a:t>
            </a:r>
            <a:r>
              <a:rPr lang="en-US" altLang="zh-CN" sz="1400" dirty="0" err="1">
                <a:latin typeface="微软雅黑" panose="020B0503020204020204" pitchFamily="34" charset="-122"/>
                <a:ea typeface="微软雅黑" panose="020B0503020204020204" pitchFamily="34" charset="-122"/>
              </a:rPr>
              <a:t>src</a:t>
            </a:r>
            <a:r>
              <a:rPr lang="en-US" altLang="zh-CN" sz="1400" dirty="0">
                <a:latin typeface="微软雅黑" panose="020B0503020204020204" pitchFamily="34" charset="-122"/>
                <a:ea typeface="微软雅黑" panose="020B0503020204020204" pitchFamily="34" charset="-122"/>
              </a:rPr>
              <a:t>/static/external/</a:t>
            </a:r>
            <a:r>
              <a:rPr lang="en-US" altLang="zh-CN" sz="1400" dirty="0" err="1">
                <a:latin typeface="微软雅黑" panose="020B0503020204020204" pitchFamily="34" charset="-122"/>
                <a:ea typeface="微软雅黑" panose="020B0503020204020204" pitchFamily="34" charset="-122"/>
              </a:rPr>
              <a:t>js</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css</a:t>
            </a:r>
            <a:r>
              <a:rPr lang="zh-CN" altLang="en-US" sz="1400" dirty="0">
                <a:latin typeface="微软雅黑" panose="020B0503020204020204" pitchFamily="34" charset="-122"/>
                <a:ea typeface="微软雅黑" panose="020B0503020204020204" pitchFamily="34" charset="-122"/>
              </a:rPr>
              <a:t>）的路径数组，通过这种方式引入的</a:t>
            </a:r>
            <a:r>
              <a:rPr lang="en-US" altLang="zh-CN" sz="1400" dirty="0" err="1">
                <a:latin typeface="微软雅黑" panose="020B0503020204020204" pitchFamily="34" charset="-122"/>
                <a:ea typeface="微软雅黑" panose="020B0503020204020204" pitchFamily="34" charset="-122"/>
              </a:rPr>
              <a:t>js</a:t>
            </a:r>
            <a:r>
              <a:rPr lang="zh-CN" altLang="en-US" sz="1400" dirty="0">
                <a:latin typeface="微软雅黑" panose="020B0503020204020204" pitchFamily="34" charset="-122"/>
                <a:ea typeface="微软雅黑" panose="020B0503020204020204" pitchFamily="34" charset="-122"/>
              </a:rPr>
              <a:t>和</a:t>
            </a:r>
            <a:r>
              <a:rPr lang="en-US" altLang="zh-CN" sz="1400" dirty="0" err="1">
                <a:latin typeface="微软雅黑" panose="020B0503020204020204" pitchFamily="34" charset="-122"/>
                <a:ea typeface="微软雅黑" panose="020B0503020204020204" pitchFamily="34" charset="-122"/>
              </a:rPr>
              <a:t>css</a:t>
            </a:r>
            <a:r>
              <a:rPr lang="zh-CN" altLang="en-US" sz="1400" dirty="0">
                <a:latin typeface="微软雅黑" panose="020B0503020204020204" pitchFamily="34" charset="-122"/>
                <a:ea typeface="微软雅黑" panose="020B0503020204020204" pitchFamily="34" charset="-122"/>
              </a:rPr>
              <a:t>不会参与编译，会直接复制到发布目录，不建议通过这种方式来引入资源</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b="1" dirty="0">
                <a:latin typeface="微软雅黑" panose="020B0503020204020204" pitchFamily="34" charset="-122"/>
                <a:ea typeface="微软雅黑" panose="020B0503020204020204" pitchFamily="34" charset="-122"/>
              </a:rPr>
              <a:t>main.js</a:t>
            </a:r>
            <a:r>
              <a:rPr lang="zh-CN" altLang="en-US" dirty="0">
                <a:latin typeface="微软雅黑" panose="020B0503020204020204" pitchFamily="34" charset="-122"/>
                <a:ea typeface="微软雅黑" panose="020B0503020204020204" pitchFamily="34" charset="-122"/>
              </a:rPr>
              <a:t>：页面的入口</a:t>
            </a:r>
            <a:r>
              <a:rPr lang="en-US" altLang="zh-CN" dirty="0" err="1">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，以</a:t>
            </a:r>
            <a:r>
              <a:rPr lang="en-US" altLang="zh-CN" dirty="0">
                <a:latin typeface="微软雅黑" panose="020B0503020204020204" pitchFamily="34" charset="-122"/>
                <a:ea typeface="微软雅黑" panose="020B0503020204020204" pitchFamily="34" charset="-122"/>
              </a:rPr>
              <a:t>template</a:t>
            </a:r>
            <a:r>
              <a:rPr lang="zh-CN" altLang="en-US" dirty="0">
                <a:latin typeface="微软雅黑" panose="020B0503020204020204" pitchFamily="34" charset="-122"/>
                <a:ea typeface="微软雅黑" panose="020B0503020204020204" pitchFamily="34" charset="-122"/>
              </a:rPr>
              <a:t>定义的模板为页面进行开发，若需要引入其他</a:t>
            </a:r>
            <a:r>
              <a:rPr lang="en-US" altLang="zh-CN" dirty="0" err="1">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或</a:t>
            </a:r>
            <a:r>
              <a:rPr lang="en-US" altLang="zh-CN" dirty="0" err="1">
                <a:latin typeface="微软雅黑" panose="020B0503020204020204" pitchFamily="34" charset="-122"/>
                <a:ea typeface="微软雅黑" panose="020B0503020204020204" pitchFamily="34" charset="-122"/>
              </a:rPr>
              <a:t>css</a:t>
            </a:r>
            <a:r>
              <a:rPr lang="zh-CN" altLang="en-US" dirty="0">
                <a:latin typeface="微软雅黑" panose="020B0503020204020204" pitchFamily="34" charset="-122"/>
                <a:ea typeface="微软雅黑" panose="020B0503020204020204" pitchFamily="34" charset="-122"/>
              </a:rPr>
              <a:t>，都在</a:t>
            </a:r>
            <a:r>
              <a:rPr lang="en-US" altLang="zh-CN" dirty="0">
                <a:latin typeface="微软雅黑" panose="020B0503020204020204" pitchFamily="34" charset="-122"/>
                <a:ea typeface="微软雅黑" panose="020B0503020204020204" pitchFamily="34" charset="-122"/>
              </a:rPr>
              <a:t>main.js</a:t>
            </a:r>
            <a:r>
              <a:rPr lang="zh-CN" altLang="en-US" dirty="0">
                <a:latin typeface="微软雅黑" panose="020B0503020204020204" pitchFamily="34" charset="-122"/>
                <a:ea typeface="微软雅黑" panose="020B0503020204020204" pitchFamily="34" charset="-122"/>
              </a:rPr>
              <a:t>里进行引入。</a:t>
            </a:r>
            <a:endParaRPr lang="en-US" dirty="0">
              <a:latin typeface="微软雅黑" panose="020B0503020204020204" pitchFamily="34" charset="-122"/>
              <a:ea typeface="微软雅黑" panose="020B0503020204020204" pitchFamily="34" charset="-122"/>
            </a:endParaRPr>
          </a:p>
          <a:p>
            <a:pPr>
              <a:lnSpc>
                <a:spcPct val="150000"/>
              </a:lnSpc>
            </a:pP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005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23</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静态资源引用</a:t>
            </a:r>
            <a:endParaRPr lang="en-US" dirty="0"/>
          </a:p>
        </p:txBody>
      </p:sp>
      <p:sp>
        <p:nvSpPr>
          <p:cNvPr id="6" name="文本框 5">
            <a:extLst>
              <a:ext uri="{FF2B5EF4-FFF2-40B4-BE49-F238E27FC236}">
                <a16:creationId xmlns:a16="http://schemas.microsoft.com/office/drawing/2014/main" id="{380305EE-086F-476F-B5D9-2BCD0BDD7538}"/>
              </a:ext>
            </a:extLst>
          </p:cNvPr>
          <p:cNvSpPr txBox="1"/>
          <p:nvPr/>
        </p:nvSpPr>
        <p:spPr>
          <a:xfrm>
            <a:off x="524107" y="710371"/>
            <a:ext cx="8106937" cy="458908"/>
          </a:xfrm>
          <a:prstGeom prst="rect">
            <a:avLst/>
          </a:prstGeom>
          <a:noFill/>
        </p:spPr>
        <p:txBody>
          <a:bodyPr wrap="square" rtlCol="0">
            <a:spAutoFit/>
          </a:bodyPr>
          <a:lstStyle/>
          <a:p>
            <a:pPr>
              <a:lnSpc>
                <a:spcPct val="150000"/>
              </a:lnSpc>
              <a:spcAft>
                <a:spcPts val="800"/>
              </a:spcAft>
            </a:pPr>
            <a:r>
              <a:rPr lang="zh-CN" altLang="en-US" dirty="0">
                <a:latin typeface="微软雅黑" panose="020B0503020204020204" pitchFamily="34" charset="-122"/>
                <a:ea typeface="微软雅黑" panose="020B0503020204020204" pitchFamily="34" charset="-122"/>
              </a:rPr>
              <a:t>一般情况下，静态资源在</a:t>
            </a:r>
            <a:r>
              <a:rPr lang="en-US" altLang="zh-CN" dirty="0">
                <a:latin typeface="微软雅黑" panose="020B0503020204020204" pitchFamily="34" charset="-122"/>
                <a:ea typeface="微软雅黑" panose="020B0503020204020204" pitchFamily="34" charset="-122"/>
              </a:rPr>
              <a:t>main.js</a:t>
            </a:r>
            <a:r>
              <a:rPr lang="zh-CN" altLang="en-US" dirty="0">
                <a:latin typeface="微软雅黑" panose="020B0503020204020204" pitchFamily="34" charset="-122"/>
                <a:ea typeface="微软雅黑" panose="020B0503020204020204" pitchFamily="34" charset="-122"/>
              </a:rPr>
              <a:t>中通过</a:t>
            </a:r>
            <a:r>
              <a:rPr lang="en-US" altLang="zh-CN" dirty="0">
                <a:latin typeface="微软雅黑" panose="020B0503020204020204" pitchFamily="34" charset="-122"/>
                <a:ea typeface="微软雅黑" panose="020B0503020204020204" pitchFamily="34" charset="-122"/>
              </a:rPr>
              <a:t>import</a:t>
            </a:r>
            <a:r>
              <a:rPr lang="zh-CN" altLang="en-US" dirty="0">
                <a:latin typeface="微软雅黑" panose="020B0503020204020204" pitchFamily="34" charset="-122"/>
                <a:ea typeface="微软雅黑" panose="020B0503020204020204" pitchFamily="34" charset="-122"/>
              </a:rPr>
              <a:t>的方式引入，如：</a:t>
            </a:r>
            <a:endParaRPr lang="en-US" altLang="zh-CN"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BB9E447-765E-41D2-9F35-1A79DDD3C57F}"/>
              </a:ext>
            </a:extLst>
          </p:cNvPr>
          <p:cNvSpPr txBox="1"/>
          <p:nvPr/>
        </p:nvSpPr>
        <p:spPr>
          <a:xfrm>
            <a:off x="524107" y="2169787"/>
            <a:ext cx="8106937" cy="874407"/>
          </a:xfrm>
          <a:prstGeom prst="rect">
            <a:avLst/>
          </a:prstGeom>
          <a:noFill/>
        </p:spPr>
        <p:txBody>
          <a:bodyPr wrap="square" rtlCol="0">
            <a:spAutoFit/>
          </a:bodyPr>
          <a:lstStyle/>
          <a:p>
            <a:pPr>
              <a:lnSpc>
                <a:spcPct val="150000"/>
              </a:lnSpc>
              <a:spcAft>
                <a:spcPts val="800"/>
              </a:spcAft>
            </a:pPr>
            <a:r>
              <a:rPr lang="zh-CN" altLang="en-US" dirty="0">
                <a:latin typeface="微软雅黑" panose="020B0503020204020204" pitchFamily="34" charset="-122"/>
                <a:ea typeface="微软雅黑" panose="020B0503020204020204" pitchFamily="34" charset="-122"/>
              </a:rPr>
              <a:t>特殊情况下，模板页面的</a:t>
            </a:r>
            <a:r>
              <a:rPr lang="en-US" altLang="zh-CN" dirty="0">
                <a:latin typeface="微软雅黑" panose="020B0503020204020204" pitchFamily="34" charset="-122"/>
                <a:ea typeface="微软雅黑" panose="020B0503020204020204" pitchFamily="34" charset="-122"/>
              </a:rPr>
              <a:t>HTML</a:t>
            </a:r>
            <a:r>
              <a:rPr lang="zh-CN" altLang="en-US" dirty="0">
                <a:latin typeface="微软雅黑" panose="020B0503020204020204" pitchFamily="34" charset="-122"/>
                <a:ea typeface="微软雅黑" panose="020B0503020204020204" pitchFamily="34" charset="-122"/>
              </a:rPr>
              <a:t>代码中需要直接使用静态资源的（如图片），请使用</a:t>
            </a:r>
            <a:r>
              <a:rPr lang="en-US" altLang="zh-CN" dirty="0">
                <a:latin typeface="微软雅黑" panose="020B0503020204020204" pitchFamily="34" charset="-122"/>
                <a:ea typeface="微软雅黑" panose="020B0503020204020204" pitchFamily="34" charset="-122"/>
              </a:rPr>
              <a:t>&lt;%=require('...')%&gt;</a:t>
            </a:r>
            <a:r>
              <a:rPr lang="zh-CN" altLang="en-US" dirty="0">
                <a:latin typeface="微软雅黑" panose="020B0503020204020204" pitchFamily="34" charset="-122"/>
                <a:ea typeface="微软雅黑" panose="020B0503020204020204" pitchFamily="34" charset="-122"/>
              </a:rPr>
              <a:t>方式，如下：</a:t>
            </a:r>
            <a:endParaRPr lang="en-US" altLang="zh-CN"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6686FCD9-3A77-4F2E-9FE6-0F78886EBFC4}"/>
              </a:ext>
            </a:extLst>
          </p:cNvPr>
          <p:cNvPicPr>
            <a:picLocks noChangeAspect="1"/>
          </p:cNvPicPr>
          <p:nvPr/>
        </p:nvPicPr>
        <p:blipFill>
          <a:blip r:embed="rId2"/>
          <a:stretch>
            <a:fillRect/>
          </a:stretch>
        </p:blipFill>
        <p:spPr>
          <a:xfrm>
            <a:off x="3129955" y="1369533"/>
            <a:ext cx="2895238" cy="600000"/>
          </a:xfrm>
          <a:prstGeom prst="rect">
            <a:avLst/>
          </a:prstGeom>
        </p:spPr>
      </p:pic>
      <p:pic>
        <p:nvPicPr>
          <p:cNvPr id="8" name="图片 7">
            <a:extLst>
              <a:ext uri="{FF2B5EF4-FFF2-40B4-BE49-F238E27FC236}">
                <a16:creationId xmlns:a16="http://schemas.microsoft.com/office/drawing/2014/main" id="{6BE6616A-8C8F-4A14-865E-8EAB1A1ABC7F}"/>
              </a:ext>
            </a:extLst>
          </p:cNvPr>
          <p:cNvPicPr>
            <a:picLocks noChangeAspect="1"/>
          </p:cNvPicPr>
          <p:nvPr/>
        </p:nvPicPr>
        <p:blipFill>
          <a:blip r:embed="rId3"/>
          <a:stretch>
            <a:fillRect/>
          </a:stretch>
        </p:blipFill>
        <p:spPr>
          <a:xfrm>
            <a:off x="753761" y="3244448"/>
            <a:ext cx="7647619" cy="752381"/>
          </a:xfrm>
          <a:prstGeom prst="rect">
            <a:avLst/>
          </a:prstGeom>
        </p:spPr>
      </p:pic>
      <p:pic>
        <p:nvPicPr>
          <p:cNvPr id="10" name="图片 9">
            <a:extLst>
              <a:ext uri="{FF2B5EF4-FFF2-40B4-BE49-F238E27FC236}">
                <a16:creationId xmlns:a16="http://schemas.microsoft.com/office/drawing/2014/main" id="{6E992448-22E8-4D7B-82AB-8965B0E0967D}"/>
              </a:ext>
            </a:extLst>
          </p:cNvPr>
          <p:cNvPicPr>
            <a:picLocks noChangeAspect="1"/>
          </p:cNvPicPr>
          <p:nvPr/>
        </p:nvPicPr>
        <p:blipFill>
          <a:blip r:embed="rId4"/>
          <a:stretch>
            <a:fillRect/>
          </a:stretch>
        </p:blipFill>
        <p:spPr>
          <a:xfrm>
            <a:off x="1287094" y="4322885"/>
            <a:ext cx="6580952" cy="580952"/>
          </a:xfrm>
          <a:prstGeom prst="rect">
            <a:avLst/>
          </a:prstGeom>
        </p:spPr>
      </p:pic>
      <p:sp>
        <p:nvSpPr>
          <p:cNvPr id="12" name="文本框 11">
            <a:extLst>
              <a:ext uri="{FF2B5EF4-FFF2-40B4-BE49-F238E27FC236}">
                <a16:creationId xmlns:a16="http://schemas.microsoft.com/office/drawing/2014/main" id="{EE825102-0FC4-43A2-9D3D-A1B1E6007A95}"/>
              </a:ext>
            </a:extLst>
          </p:cNvPr>
          <p:cNvSpPr txBox="1"/>
          <p:nvPr/>
        </p:nvSpPr>
        <p:spPr>
          <a:xfrm>
            <a:off x="613316" y="5229893"/>
            <a:ext cx="8106937" cy="874407"/>
          </a:xfrm>
          <a:prstGeom prst="rect">
            <a:avLst/>
          </a:prstGeom>
          <a:noFill/>
        </p:spPr>
        <p:txBody>
          <a:bodyPr wrap="square" rtlCol="0">
            <a:spAutoFit/>
          </a:bodyPr>
          <a:lstStyle/>
          <a:p>
            <a:pPr>
              <a:lnSpc>
                <a:spcPct val="150000"/>
              </a:lnSpc>
              <a:spcAft>
                <a:spcPts val="800"/>
              </a:spcAft>
            </a:pPr>
            <a:r>
              <a:rPr lang="zh-CN" altLang="en-US" dirty="0">
                <a:latin typeface="微软雅黑" panose="020B0503020204020204" pitchFamily="34" charset="-122"/>
                <a:ea typeface="微软雅黑" panose="020B0503020204020204" pitchFamily="34" charset="-122"/>
              </a:rPr>
              <a:t>注意，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目录的别名（</a:t>
            </a:r>
            <a:r>
              <a:rPr lang="en-US" altLang="zh-CN" dirty="0">
                <a:latin typeface="微软雅黑" panose="020B0503020204020204" pitchFamily="34" charset="-122"/>
                <a:ea typeface="微软雅黑" panose="020B0503020204020204" pitchFamily="34" charset="-122"/>
              </a:rPr>
              <a:t>import</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require</a:t>
            </a:r>
            <a:r>
              <a:rPr lang="zh-CN" altLang="en-US" dirty="0">
                <a:latin typeface="微软雅黑" panose="020B0503020204020204" pitchFamily="34" charset="-122"/>
                <a:ea typeface="微软雅黑" panose="020B0503020204020204" pitchFamily="34" charset="-122"/>
              </a:rPr>
              <a:t>的引入路径使用相对目录，但如果路径层级较深，则用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较为方便）</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9314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24</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页面代码示例</a:t>
            </a:r>
            <a:endParaRPr lang="en-US" dirty="0"/>
          </a:p>
        </p:txBody>
      </p:sp>
      <p:sp>
        <p:nvSpPr>
          <p:cNvPr id="6" name="文本框 5">
            <a:extLst>
              <a:ext uri="{FF2B5EF4-FFF2-40B4-BE49-F238E27FC236}">
                <a16:creationId xmlns:a16="http://schemas.microsoft.com/office/drawing/2014/main" id="{380305EE-086F-476F-B5D9-2BCD0BDD7538}"/>
              </a:ext>
            </a:extLst>
          </p:cNvPr>
          <p:cNvSpPr txBox="1"/>
          <p:nvPr/>
        </p:nvSpPr>
        <p:spPr>
          <a:xfrm>
            <a:off x="524107" y="710371"/>
            <a:ext cx="8106937" cy="458908"/>
          </a:xfrm>
          <a:prstGeom prst="rect">
            <a:avLst/>
          </a:prstGeom>
          <a:noFill/>
        </p:spPr>
        <p:txBody>
          <a:bodyPr wrap="square" rtlCol="0">
            <a:spAutoFit/>
          </a:bodyPr>
          <a:lstStyle/>
          <a:p>
            <a:pPr>
              <a:lnSpc>
                <a:spcPct val="150000"/>
              </a:lnSpc>
            </a:pPr>
            <a:r>
              <a:rPr lang="en-US" altLang="zh-CN" b="1" dirty="0">
                <a:latin typeface="微软雅黑" panose="020B0503020204020204" pitchFamily="34" charset="-122"/>
                <a:ea typeface="微软雅黑" panose="020B0503020204020204" pitchFamily="34" charset="-122"/>
              </a:rPr>
              <a:t>page.js</a:t>
            </a:r>
            <a:r>
              <a:rPr lang="zh-CN" altLang="en-US"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99412D5-1C71-4B43-8B8D-8A8F8B97F07F}"/>
              </a:ext>
            </a:extLst>
          </p:cNvPr>
          <p:cNvSpPr txBox="1"/>
          <p:nvPr/>
        </p:nvSpPr>
        <p:spPr>
          <a:xfrm>
            <a:off x="524107" y="2830427"/>
            <a:ext cx="8106937" cy="458908"/>
          </a:xfrm>
          <a:prstGeom prst="rect">
            <a:avLst/>
          </a:prstGeom>
          <a:noFill/>
        </p:spPr>
        <p:txBody>
          <a:bodyPr wrap="square" rtlCol="0">
            <a:spAutoFit/>
          </a:bodyPr>
          <a:lstStyle/>
          <a:p>
            <a:pPr>
              <a:lnSpc>
                <a:spcPct val="150000"/>
              </a:lnSpc>
            </a:pPr>
            <a:r>
              <a:rPr lang="en-US" b="1" dirty="0">
                <a:latin typeface="微软雅黑" panose="020B0503020204020204" pitchFamily="34" charset="-122"/>
                <a:ea typeface="微软雅黑" panose="020B0503020204020204" pitchFamily="34" charset="-122"/>
              </a:rPr>
              <a:t>main.js</a:t>
            </a:r>
            <a:r>
              <a:rPr lang="zh-CN" altLang="en-US"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7F516A42-E8B2-4EBB-A556-A7C5FF6F344F}"/>
              </a:ext>
            </a:extLst>
          </p:cNvPr>
          <p:cNvPicPr>
            <a:picLocks noChangeAspect="1"/>
          </p:cNvPicPr>
          <p:nvPr/>
        </p:nvPicPr>
        <p:blipFill>
          <a:blip r:embed="rId2"/>
          <a:stretch>
            <a:fillRect/>
          </a:stretch>
        </p:blipFill>
        <p:spPr>
          <a:xfrm>
            <a:off x="3163288" y="1252234"/>
            <a:ext cx="2828571" cy="1495238"/>
          </a:xfrm>
          <a:prstGeom prst="rect">
            <a:avLst/>
          </a:prstGeom>
        </p:spPr>
      </p:pic>
      <p:pic>
        <p:nvPicPr>
          <p:cNvPr id="7" name="图片 6">
            <a:extLst>
              <a:ext uri="{FF2B5EF4-FFF2-40B4-BE49-F238E27FC236}">
                <a16:creationId xmlns:a16="http://schemas.microsoft.com/office/drawing/2014/main" id="{6932934F-90A3-4CBC-9164-861272DB1C99}"/>
              </a:ext>
            </a:extLst>
          </p:cNvPr>
          <p:cNvPicPr>
            <a:picLocks noChangeAspect="1"/>
          </p:cNvPicPr>
          <p:nvPr/>
        </p:nvPicPr>
        <p:blipFill>
          <a:blip r:embed="rId3"/>
          <a:stretch>
            <a:fillRect/>
          </a:stretch>
        </p:blipFill>
        <p:spPr>
          <a:xfrm>
            <a:off x="2487097" y="3372290"/>
            <a:ext cx="4180952" cy="2780952"/>
          </a:xfrm>
          <a:prstGeom prst="rect">
            <a:avLst/>
          </a:prstGeom>
        </p:spPr>
      </p:pic>
    </p:spTree>
    <p:extLst>
      <p:ext uri="{BB962C8B-B14F-4D97-AF65-F5344CB8AC3E}">
        <p14:creationId xmlns:p14="http://schemas.microsoft.com/office/powerpoint/2010/main" val="3578032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56DA8EE-CAE8-43A4-BD88-2A98ADB518BD}" type="slidenum">
              <a:rPr lang="zh-CN" altLang="en-US" smtClean="0"/>
              <a:pPr/>
              <a:t>25</a:t>
            </a:fld>
            <a:endParaRPr lang="zh-CN" altLang="en-US" dirty="0"/>
          </a:p>
        </p:txBody>
      </p:sp>
      <p:sp>
        <p:nvSpPr>
          <p:cNvPr id="4" name="标题 3"/>
          <p:cNvSpPr>
            <a:spLocks noGrp="1"/>
          </p:cNvSpPr>
          <p:nvPr>
            <p:ph type="title"/>
          </p:nvPr>
        </p:nvSpPr>
        <p:spPr/>
        <p:txBody>
          <a:bodyPr/>
          <a:lstStyle/>
          <a:p>
            <a:r>
              <a:rPr lang="zh-CN" altLang="en-US" dirty="0"/>
              <a:t>目录</a:t>
            </a:r>
          </a:p>
        </p:txBody>
      </p:sp>
      <p:sp>
        <p:nvSpPr>
          <p:cNvPr id="26" name="Rectangle 85">
            <a:extLst>
              <a:ext uri="{FF2B5EF4-FFF2-40B4-BE49-F238E27FC236}">
                <a16:creationId xmlns:a16="http://schemas.microsoft.com/office/drawing/2014/main" id="{EB5D6602-501E-4E1A-847D-70C6873BAD54}"/>
              </a:ext>
            </a:extLst>
          </p:cNvPr>
          <p:cNvSpPr>
            <a:spLocks noChangeArrowheads="1"/>
          </p:cNvSpPr>
          <p:nvPr/>
        </p:nvSpPr>
        <p:spPr bwMode="auto">
          <a:xfrm>
            <a:off x="1680248" y="1576727"/>
            <a:ext cx="5694041"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endParaRPr lang="zh-CN" altLang="en-US"/>
          </a:p>
        </p:txBody>
      </p:sp>
      <p:sp>
        <p:nvSpPr>
          <p:cNvPr id="27" name="Rectangle 85">
            <a:extLst>
              <a:ext uri="{FF2B5EF4-FFF2-40B4-BE49-F238E27FC236}">
                <a16:creationId xmlns:a16="http://schemas.microsoft.com/office/drawing/2014/main" id="{BEFDD9F3-561E-4AD9-8D42-D60BC34EAD1D}"/>
              </a:ext>
            </a:extLst>
          </p:cNvPr>
          <p:cNvSpPr>
            <a:spLocks noChangeArrowheads="1"/>
          </p:cNvSpPr>
          <p:nvPr/>
        </p:nvSpPr>
        <p:spPr bwMode="auto">
          <a:xfrm>
            <a:off x="1680249" y="2396512"/>
            <a:ext cx="5694040"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endParaRPr lang="zh-CN" altLang="en-US"/>
          </a:p>
        </p:txBody>
      </p:sp>
      <p:sp>
        <p:nvSpPr>
          <p:cNvPr id="28" name="文本框 27">
            <a:extLst>
              <a:ext uri="{FF2B5EF4-FFF2-40B4-BE49-F238E27FC236}">
                <a16:creationId xmlns:a16="http://schemas.microsoft.com/office/drawing/2014/main" id="{576CDEF6-98B9-49EC-8284-130DF4B969C0}"/>
              </a:ext>
            </a:extLst>
          </p:cNvPr>
          <p:cNvSpPr txBox="1"/>
          <p:nvPr/>
        </p:nvSpPr>
        <p:spPr>
          <a:xfrm>
            <a:off x="2543812" y="1657046"/>
            <a:ext cx="1980029"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安装环境和工具</a:t>
            </a:r>
          </a:p>
        </p:txBody>
      </p:sp>
      <p:sp>
        <p:nvSpPr>
          <p:cNvPr id="29" name="文本框 28">
            <a:extLst>
              <a:ext uri="{FF2B5EF4-FFF2-40B4-BE49-F238E27FC236}">
                <a16:creationId xmlns:a16="http://schemas.microsoft.com/office/drawing/2014/main" id="{A9EACF90-4DB3-4004-9B1B-E2935A6B0A35}"/>
              </a:ext>
            </a:extLst>
          </p:cNvPr>
          <p:cNvSpPr txBox="1"/>
          <p:nvPr/>
        </p:nvSpPr>
        <p:spPr>
          <a:xfrm>
            <a:off x="2549727" y="2480576"/>
            <a:ext cx="1980029"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初始化代码环境</a:t>
            </a:r>
          </a:p>
        </p:txBody>
      </p:sp>
      <p:sp>
        <p:nvSpPr>
          <p:cNvPr id="30" name="流程图: 准备 29">
            <a:extLst>
              <a:ext uri="{FF2B5EF4-FFF2-40B4-BE49-F238E27FC236}">
                <a16:creationId xmlns:a16="http://schemas.microsoft.com/office/drawing/2014/main" id="{BADEA548-64DB-4C0B-BF2E-473E7A2D8ABD}"/>
              </a:ext>
            </a:extLst>
          </p:cNvPr>
          <p:cNvSpPr/>
          <p:nvPr/>
        </p:nvSpPr>
        <p:spPr>
          <a:xfrm rot="5400000">
            <a:off x="1868094" y="1683886"/>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一</a:t>
            </a:r>
          </a:p>
        </p:txBody>
      </p:sp>
      <p:sp>
        <p:nvSpPr>
          <p:cNvPr id="39" name="流程图: 准备 38">
            <a:extLst>
              <a:ext uri="{FF2B5EF4-FFF2-40B4-BE49-F238E27FC236}">
                <a16:creationId xmlns:a16="http://schemas.microsoft.com/office/drawing/2014/main" id="{89DD9866-AC5C-45F9-8C22-055E1EB1AFE8}"/>
              </a:ext>
            </a:extLst>
          </p:cNvPr>
          <p:cNvSpPr/>
          <p:nvPr/>
        </p:nvSpPr>
        <p:spPr>
          <a:xfrm rot="5400000">
            <a:off x="1868094" y="2499641"/>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二</a:t>
            </a:r>
          </a:p>
        </p:txBody>
      </p:sp>
      <p:sp>
        <p:nvSpPr>
          <p:cNvPr id="40" name="Rectangle 85">
            <a:extLst>
              <a:ext uri="{FF2B5EF4-FFF2-40B4-BE49-F238E27FC236}">
                <a16:creationId xmlns:a16="http://schemas.microsoft.com/office/drawing/2014/main" id="{61ADD92E-424C-4CF2-82EB-FAB970347B2D}"/>
              </a:ext>
            </a:extLst>
          </p:cNvPr>
          <p:cNvSpPr>
            <a:spLocks noChangeArrowheads="1"/>
          </p:cNvSpPr>
          <p:nvPr/>
        </p:nvSpPr>
        <p:spPr bwMode="auto">
          <a:xfrm>
            <a:off x="1680249" y="3216297"/>
            <a:ext cx="5694040"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pPr algn="ctr"/>
            <a:endParaRPr lang="zh-CN" altLang="en-US"/>
          </a:p>
        </p:txBody>
      </p:sp>
      <p:sp>
        <p:nvSpPr>
          <p:cNvPr id="41" name="流程图: 准备 40">
            <a:extLst>
              <a:ext uri="{FF2B5EF4-FFF2-40B4-BE49-F238E27FC236}">
                <a16:creationId xmlns:a16="http://schemas.microsoft.com/office/drawing/2014/main" id="{7ED20A2F-173A-4221-8991-8DDBA0EAEBE7}"/>
              </a:ext>
            </a:extLst>
          </p:cNvPr>
          <p:cNvSpPr/>
          <p:nvPr/>
        </p:nvSpPr>
        <p:spPr>
          <a:xfrm rot="5400000">
            <a:off x="1868094" y="3302281"/>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三</a:t>
            </a:r>
          </a:p>
        </p:txBody>
      </p:sp>
      <p:sp>
        <p:nvSpPr>
          <p:cNvPr id="42" name="文本框 41">
            <a:extLst>
              <a:ext uri="{FF2B5EF4-FFF2-40B4-BE49-F238E27FC236}">
                <a16:creationId xmlns:a16="http://schemas.microsoft.com/office/drawing/2014/main" id="{A93BE9A1-DFC7-494E-992D-29DC70462330}"/>
              </a:ext>
            </a:extLst>
          </p:cNvPr>
          <p:cNvSpPr txBox="1"/>
          <p:nvPr/>
        </p:nvSpPr>
        <p:spPr>
          <a:xfrm>
            <a:off x="2550006" y="3289626"/>
            <a:ext cx="1723549" cy="400110"/>
          </a:xfrm>
          <a:prstGeom prst="rect">
            <a:avLst/>
          </a:prstGeom>
          <a:noFill/>
        </p:spPr>
        <p:txBody>
          <a:bodyPr wrap="none" rtlCol="0" anchor="t">
            <a:spAutoFit/>
          </a:bodyPr>
          <a:lstStyle/>
          <a:p>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项目结构介绍</a:t>
            </a:r>
          </a:p>
        </p:txBody>
      </p:sp>
      <p:sp>
        <p:nvSpPr>
          <p:cNvPr id="43" name="Rectangle 85">
            <a:extLst>
              <a:ext uri="{FF2B5EF4-FFF2-40B4-BE49-F238E27FC236}">
                <a16:creationId xmlns:a16="http://schemas.microsoft.com/office/drawing/2014/main" id="{976C9A16-8CDF-47FF-A539-BD846D63DC74}"/>
              </a:ext>
            </a:extLst>
          </p:cNvPr>
          <p:cNvSpPr>
            <a:spLocks noChangeArrowheads="1"/>
          </p:cNvSpPr>
          <p:nvPr/>
        </p:nvSpPr>
        <p:spPr bwMode="auto">
          <a:xfrm>
            <a:off x="1676821" y="4858196"/>
            <a:ext cx="5694040" cy="563881"/>
          </a:xfrm>
          <a:prstGeom prst="rect">
            <a:avLst/>
          </a:prstGeom>
          <a:solidFill>
            <a:srgbClr val="A82025"/>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endParaRPr lang="zh-CN" altLang="en-US"/>
          </a:p>
        </p:txBody>
      </p:sp>
      <p:sp>
        <p:nvSpPr>
          <p:cNvPr id="44" name="文本框 43">
            <a:extLst>
              <a:ext uri="{FF2B5EF4-FFF2-40B4-BE49-F238E27FC236}">
                <a16:creationId xmlns:a16="http://schemas.microsoft.com/office/drawing/2014/main" id="{6C48EBCE-7B4D-42AC-AB6F-C64A80572D5B}"/>
              </a:ext>
            </a:extLst>
          </p:cNvPr>
          <p:cNvSpPr txBox="1"/>
          <p:nvPr/>
        </p:nvSpPr>
        <p:spPr>
          <a:xfrm>
            <a:off x="2546299" y="4942260"/>
            <a:ext cx="146706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编译和发布</a:t>
            </a:r>
          </a:p>
        </p:txBody>
      </p:sp>
      <p:sp>
        <p:nvSpPr>
          <p:cNvPr id="45" name="流程图: 准备 44">
            <a:extLst>
              <a:ext uri="{FF2B5EF4-FFF2-40B4-BE49-F238E27FC236}">
                <a16:creationId xmlns:a16="http://schemas.microsoft.com/office/drawing/2014/main" id="{C7464D7C-18CB-488B-BC20-9091AF806321}"/>
              </a:ext>
            </a:extLst>
          </p:cNvPr>
          <p:cNvSpPr/>
          <p:nvPr/>
        </p:nvSpPr>
        <p:spPr>
          <a:xfrm rot="5400000">
            <a:off x="1864666" y="4961325"/>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五</a:t>
            </a:r>
          </a:p>
        </p:txBody>
      </p:sp>
      <p:sp>
        <p:nvSpPr>
          <p:cNvPr id="46" name="Rectangle 85">
            <a:extLst>
              <a:ext uri="{FF2B5EF4-FFF2-40B4-BE49-F238E27FC236}">
                <a16:creationId xmlns:a16="http://schemas.microsoft.com/office/drawing/2014/main" id="{724F29DA-D7FB-4CA2-BDAF-706E4F4956B2}"/>
              </a:ext>
            </a:extLst>
          </p:cNvPr>
          <p:cNvSpPr>
            <a:spLocks noChangeArrowheads="1"/>
          </p:cNvSpPr>
          <p:nvPr/>
        </p:nvSpPr>
        <p:spPr bwMode="auto">
          <a:xfrm>
            <a:off x="1680249" y="4037635"/>
            <a:ext cx="5694040"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endParaRPr lang="zh-CN" altLang="en-US"/>
          </a:p>
        </p:txBody>
      </p:sp>
      <p:sp>
        <p:nvSpPr>
          <p:cNvPr id="47" name="文本框 46">
            <a:extLst>
              <a:ext uri="{FF2B5EF4-FFF2-40B4-BE49-F238E27FC236}">
                <a16:creationId xmlns:a16="http://schemas.microsoft.com/office/drawing/2014/main" id="{6FEC4776-97B2-435A-9982-B3E264D51689}"/>
              </a:ext>
            </a:extLst>
          </p:cNvPr>
          <p:cNvSpPr txBox="1"/>
          <p:nvPr/>
        </p:nvSpPr>
        <p:spPr>
          <a:xfrm>
            <a:off x="2549727" y="4121699"/>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项目开发</a:t>
            </a:r>
          </a:p>
        </p:txBody>
      </p:sp>
      <p:sp>
        <p:nvSpPr>
          <p:cNvPr id="48" name="流程图: 准备 47">
            <a:extLst>
              <a:ext uri="{FF2B5EF4-FFF2-40B4-BE49-F238E27FC236}">
                <a16:creationId xmlns:a16="http://schemas.microsoft.com/office/drawing/2014/main" id="{013075EB-E964-41C7-97F4-EB632E827887}"/>
              </a:ext>
            </a:extLst>
          </p:cNvPr>
          <p:cNvSpPr/>
          <p:nvPr/>
        </p:nvSpPr>
        <p:spPr>
          <a:xfrm rot="5400000">
            <a:off x="1868094" y="4140764"/>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四</a:t>
            </a:r>
          </a:p>
        </p:txBody>
      </p:sp>
    </p:spTree>
    <p:extLst>
      <p:ext uri="{BB962C8B-B14F-4D97-AF65-F5344CB8AC3E}">
        <p14:creationId xmlns:p14="http://schemas.microsoft.com/office/powerpoint/2010/main" val="4014019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26</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三种编译方式</a:t>
            </a:r>
            <a:endParaRPr lang="en-US" dirty="0"/>
          </a:p>
        </p:txBody>
      </p:sp>
      <p:sp>
        <p:nvSpPr>
          <p:cNvPr id="6" name="文本框 5">
            <a:extLst>
              <a:ext uri="{FF2B5EF4-FFF2-40B4-BE49-F238E27FC236}">
                <a16:creationId xmlns:a16="http://schemas.microsoft.com/office/drawing/2014/main" id="{380305EE-086F-476F-B5D9-2BCD0BDD7538}"/>
              </a:ext>
            </a:extLst>
          </p:cNvPr>
          <p:cNvSpPr txBox="1"/>
          <p:nvPr/>
        </p:nvSpPr>
        <p:spPr>
          <a:xfrm>
            <a:off x="524107" y="710371"/>
            <a:ext cx="8106937" cy="3282950"/>
          </a:xfrm>
          <a:prstGeom prst="rect">
            <a:avLst/>
          </a:prstGeom>
          <a:noFill/>
        </p:spPr>
        <p:txBody>
          <a:bodyPr wrap="square" rtlCol="0">
            <a:spAutoFit/>
          </a:bodyPr>
          <a:lstStyle/>
          <a:p>
            <a:pPr marL="342900" indent="-342900">
              <a:lnSpc>
                <a:spcPct val="150000"/>
              </a:lnSpc>
              <a:spcAft>
                <a:spcPts val="800"/>
              </a:spcAft>
              <a:buFont typeface="+mj-lt"/>
              <a:buAutoNum type="arabicPeriod"/>
            </a:pPr>
            <a:r>
              <a:rPr lang="zh-CN" altLang="en-US" dirty="0">
                <a:latin typeface="微软雅黑" panose="020B0503020204020204" pitchFamily="34" charset="-122"/>
                <a:ea typeface="微软雅黑" panose="020B0503020204020204" pitchFamily="34" charset="-122"/>
              </a:rPr>
              <a:t>热加载实时编译（将资源加载在内存中）</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spcAft>
                <a:spcPts val="800"/>
              </a:spcAft>
              <a:buFont typeface="+mj-lt"/>
              <a:buAutoNum type="alphaLcParenR"/>
            </a:pPr>
            <a:r>
              <a:rPr lang="zh-CN" altLang="en-US" sz="1400" dirty="0">
                <a:latin typeface="微软雅黑" panose="020B0503020204020204" pitchFamily="34" charset="-122"/>
                <a:ea typeface="微软雅黑" panose="020B0503020204020204" pitchFamily="34" charset="-122"/>
              </a:rPr>
              <a:t>将页面目录和文件都创建完毕（如：</a:t>
            </a:r>
            <a:r>
              <a:rPr lang="en-US" altLang="zh-CN" sz="1400" dirty="0">
                <a:latin typeface="微软雅黑" panose="020B0503020204020204" pitchFamily="34" charset="-122"/>
                <a:ea typeface="微软雅黑" panose="020B0503020204020204" pitchFamily="34" charset="-122"/>
              </a:rPr>
              <a:t>page.js</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main.js</a:t>
            </a:r>
            <a:r>
              <a:rPr lang="zh-CN" altLang="en-US" sz="1400" dirty="0">
                <a:latin typeface="微软雅黑" panose="020B0503020204020204" pitchFamily="34" charset="-122"/>
                <a:ea typeface="微软雅黑" panose="020B0503020204020204" pitchFamily="34" charset="-122"/>
              </a:rPr>
              <a:t>、模板文件、其他</a:t>
            </a:r>
            <a:r>
              <a:rPr lang="en-US" altLang="zh-CN" sz="1400" dirty="0" err="1">
                <a:latin typeface="微软雅黑" panose="020B0503020204020204" pitchFamily="34" charset="-122"/>
                <a:ea typeface="微软雅黑" panose="020B0503020204020204" pitchFamily="34" charset="-122"/>
              </a:rPr>
              <a:t>js</a:t>
            </a:r>
            <a:r>
              <a:rPr lang="zh-CN" altLang="en-US" sz="1400" dirty="0">
                <a:latin typeface="微软雅黑" panose="020B0503020204020204" pitchFamily="34" charset="-122"/>
                <a:ea typeface="微软雅黑" panose="020B0503020204020204" pitchFamily="34" charset="-122"/>
              </a:rPr>
              <a:t>和</a:t>
            </a:r>
            <a:r>
              <a:rPr lang="en-US" altLang="zh-CN" sz="1400" dirty="0" err="1">
                <a:latin typeface="微软雅黑" panose="020B0503020204020204" pitchFamily="34" charset="-122"/>
                <a:ea typeface="微软雅黑" panose="020B0503020204020204" pitchFamily="34" charset="-122"/>
              </a:rPr>
              <a:t>vue</a:t>
            </a:r>
            <a:r>
              <a:rPr lang="zh-CN" altLang="en-US" sz="1400" dirty="0">
                <a:latin typeface="微软雅黑" panose="020B0503020204020204" pitchFamily="34" charset="-122"/>
                <a:ea typeface="微软雅黑" panose="020B0503020204020204" pitchFamily="34" charset="-122"/>
              </a:rPr>
              <a:t>文件）；</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spcAft>
                <a:spcPts val="800"/>
              </a:spcAft>
              <a:buFont typeface="+mj-lt"/>
              <a:buAutoNum type="alphaLcParenR"/>
            </a:pPr>
            <a:r>
              <a:rPr lang="zh-CN" altLang="en-US" sz="1400" dirty="0">
                <a:latin typeface="微软雅黑" panose="020B0503020204020204" pitchFamily="34" charset="-122"/>
                <a:ea typeface="微软雅黑" panose="020B0503020204020204" pitchFamily="34" charset="-122"/>
              </a:rPr>
              <a:t>运行命令</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npm</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start</a:t>
            </a:r>
            <a:r>
              <a:rPr lang="zh-CN" altLang="en-US" sz="1400" dirty="0">
                <a:latin typeface="微软雅黑" panose="020B0503020204020204" pitchFamily="34" charset="-122"/>
                <a:ea typeface="微软雅黑" panose="020B0503020204020204" pitchFamily="34" charset="-122"/>
              </a:rPr>
              <a:t>（或</a:t>
            </a:r>
            <a:r>
              <a:rPr lang="en-US" altLang="zh-CN" sz="1400" dirty="0" err="1">
                <a:latin typeface="微软雅黑" panose="020B0503020204020204" pitchFamily="34" charset="-122"/>
                <a:ea typeface="微软雅黑" panose="020B0503020204020204" pitchFamily="34" charset="-122"/>
              </a:rPr>
              <a:t>npm</a:t>
            </a:r>
            <a:r>
              <a:rPr lang="en-US" altLang="zh-CN" sz="1400" dirty="0">
                <a:latin typeface="微软雅黑" panose="020B0503020204020204" pitchFamily="34" charset="-122"/>
                <a:ea typeface="微软雅黑" panose="020B0503020204020204" pitchFamily="34" charset="-122"/>
              </a:rPr>
              <a:t> run start</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npm</a:t>
            </a:r>
            <a:r>
              <a:rPr lang="en-US" altLang="zh-CN" sz="1400" dirty="0">
                <a:latin typeface="微软雅黑" panose="020B0503020204020204" pitchFamily="34" charset="-122"/>
                <a:ea typeface="微软雅黑" panose="020B0503020204020204" pitchFamily="34" charset="-122"/>
              </a:rPr>
              <a:t> run dev</a:t>
            </a:r>
            <a:r>
              <a:rPr lang="zh-CN" altLang="en-US" sz="1400" dirty="0">
                <a:latin typeface="微软雅黑" panose="020B0503020204020204" pitchFamily="34" charset="-122"/>
                <a:ea typeface="微软雅黑" panose="020B0503020204020204" pitchFamily="34" charset="-122"/>
              </a:rPr>
              <a:t>）来启动服务器并打开</a:t>
            </a:r>
            <a:r>
              <a:rPr lang="en-US" altLang="zh-CN" sz="1400" dirty="0">
                <a:latin typeface="微软雅黑" panose="020B0503020204020204" pitchFamily="34" charset="-122"/>
                <a:ea typeface="微软雅黑" panose="020B0503020204020204" pitchFamily="34" charset="-122"/>
              </a:rPr>
              <a:t>Chrome</a:t>
            </a:r>
            <a:r>
              <a:rPr lang="zh-CN" altLang="en-US" sz="1400" dirty="0">
                <a:latin typeface="微软雅黑" panose="020B0503020204020204" pitchFamily="34" charset="-122"/>
                <a:ea typeface="微软雅黑" panose="020B0503020204020204" pitchFamily="34" charset="-122"/>
              </a:rPr>
              <a:t>浏览器加载项目首页（默认地址：</a:t>
            </a:r>
            <a:r>
              <a:rPr lang="en-US" altLang="zh-CN" sz="1400" dirty="0">
                <a:solidFill>
                  <a:srgbClr val="00B0F0"/>
                </a:solidFill>
                <a:latin typeface="微软雅黑" panose="020B0503020204020204" pitchFamily="34" charset="-122"/>
                <a:ea typeface="微软雅黑" panose="020B0503020204020204" pitchFamily="34" charset="-122"/>
              </a:rPr>
              <a:t>http://localhost:8087</a:t>
            </a:r>
            <a:r>
              <a:rPr lang="zh-CN" altLang="en-US" sz="1400" dirty="0">
                <a:latin typeface="微软雅黑" panose="020B0503020204020204" pitchFamily="34" charset="-122"/>
                <a:ea typeface="微软雅黑" panose="020B0503020204020204" pitchFamily="34" charset="-122"/>
              </a:rPr>
              <a:t>，端口在</a:t>
            </a:r>
            <a:r>
              <a:rPr lang="en-US" altLang="zh-CN" sz="1400" dirty="0">
                <a:latin typeface="微软雅黑" panose="020B0503020204020204" pitchFamily="34" charset="-122"/>
                <a:ea typeface="微软雅黑" panose="020B0503020204020204" pitchFamily="34" charset="-122"/>
              </a:rPr>
              <a:t>config/index.js</a:t>
            </a:r>
            <a:r>
              <a:rPr lang="zh-CN" altLang="en-US" sz="1400" dirty="0">
                <a:latin typeface="微软雅黑" panose="020B0503020204020204" pitchFamily="34" charset="-122"/>
                <a:ea typeface="微软雅黑" panose="020B0503020204020204" pitchFamily="34" charset="-122"/>
              </a:rPr>
              <a:t>中配置）；</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spcAft>
                <a:spcPts val="800"/>
              </a:spcAft>
              <a:buFont typeface="+mj-lt"/>
              <a:buAutoNum type="alphaLcParenR"/>
            </a:pPr>
            <a:r>
              <a:rPr lang="zh-CN" altLang="en-US" sz="1400" dirty="0">
                <a:latin typeface="微软雅黑" panose="020B0503020204020204" pitchFamily="34" charset="-122"/>
                <a:ea typeface="微软雅黑" panose="020B0503020204020204" pitchFamily="34" charset="-122"/>
              </a:rPr>
              <a:t>然后修改代码（页面模板文件</a:t>
            </a:r>
            <a:r>
              <a:rPr lang="en-US" altLang="zh-CN" sz="1400" dirty="0">
                <a:latin typeface="微软雅黑" panose="020B0503020204020204" pitchFamily="34" charset="-122"/>
                <a:ea typeface="微软雅黑" panose="020B0503020204020204" pitchFamily="34" charset="-122"/>
              </a:rPr>
              <a:t>html</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main.js</a:t>
            </a:r>
            <a:r>
              <a:rPr lang="zh-CN" altLang="en-US" sz="1400" dirty="0">
                <a:latin typeface="微软雅黑" panose="020B0503020204020204" pitchFamily="34" charset="-122"/>
                <a:ea typeface="微软雅黑" panose="020B0503020204020204" pitchFamily="34" charset="-122"/>
              </a:rPr>
              <a:t>和在</a:t>
            </a:r>
            <a:r>
              <a:rPr lang="en-US" altLang="zh-CN" sz="1400" dirty="0">
                <a:latin typeface="微软雅黑" panose="020B0503020204020204" pitchFamily="34" charset="-122"/>
                <a:ea typeface="微软雅黑" panose="020B0503020204020204" pitchFamily="34" charset="-122"/>
              </a:rPr>
              <a:t>main.js</a:t>
            </a:r>
            <a:r>
              <a:rPr lang="zh-CN" altLang="en-US" sz="1400" dirty="0">
                <a:latin typeface="微软雅黑" panose="020B0503020204020204" pitchFamily="34" charset="-122"/>
                <a:ea typeface="微软雅黑" panose="020B0503020204020204" pitchFamily="34" charset="-122"/>
              </a:rPr>
              <a:t>使用到的</a:t>
            </a:r>
            <a:r>
              <a:rPr lang="en-US" altLang="zh-CN" sz="1400" dirty="0" err="1">
                <a:latin typeface="微软雅黑" panose="020B0503020204020204" pitchFamily="34" charset="-122"/>
                <a:ea typeface="微软雅黑" panose="020B0503020204020204" pitchFamily="34" charset="-122"/>
              </a:rPr>
              <a:t>vue</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js</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css</a:t>
            </a:r>
            <a:r>
              <a:rPr lang="zh-CN" altLang="en-US" sz="1400" dirty="0">
                <a:latin typeface="微软雅黑" panose="020B0503020204020204" pitchFamily="34" charset="-122"/>
                <a:ea typeface="微软雅黑" panose="020B0503020204020204" pitchFamily="34" charset="-122"/>
              </a:rPr>
              <a:t>），保存的时候，会触发实施编译并刷新</a:t>
            </a:r>
            <a:r>
              <a:rPr lang="en-US" altLang="zh-CN" sz="1400" dirty="0">
                <a:latin typeface="微软雅黑" panose="020B0503020204020204" pitchFamily="34" charset="-122"/>
                <a:ea typeface="微软雅黑" panose="020B0503020204020204" pitchFamily="34" charset="-122"/>
              </a:rPr>
              <a:t>Chrome</a:t>
            </a:r>
            <a:r>
              <a:rPr lang="zh-CN" altLang="en-US" sz="1400" dirty="0">
                <a:latin typeface="微软雅黑" panose="020B0503020204020204" pitchFamily="34" charset="-122"/>
                <a:ea typeface="微软雅黑" panose="020B0503020204020204" pitchFamily="34" charset="-122"/>
              </a:rPr>
              <a:t>浏览器；</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spcAft>
                <a:spcPts val="800"/>
              </a:spcAft>
              <a:buFont typeface="+mj-lt"/>
              <a:buAutoNum type="alphaLcParenR"/>
            </a:pPr>
            <a:r>
              <a:rPr lang="en-US" altLang="zh-CN" sz="1400" dirty="0" err="1">
                <a:latin typeface="微软雅黑" panose="020B0503020204020204" pitchFamily="34" charset="-122"/>
                <a:ea typeface="微软雅黑" panose="020B0503020204020204" pitchFamily="34" charset="-122"/>
              </a:rPr>
              <a:t>Ctrl+C</a:t>
            </a:r>
            <a:r>
              <a:rPr lang="zh-CN" altLang="en-US" sz="1400" dirty="0">
                <a:latin typeface="微软雅黑" panose="020B0503020204020204" pitchFamily="34" charset="-122"/>
                <a:ea typeface="微软雅黑" panose="020B0503020204020204" pitchFamily="34" charset="-122"/>
              </a:rPr>
              <a:t>，退出热加载编译服务；</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spcAft>
                <a:spcPts val="800"/>
              </a:spcAft>
              <a:buFont typeface="+mj-lt"/>
              <a:buAutoNum type="alphaLcParenR"/>
            </a:pPr>
            <a:r>
              <a:rPr lang="zh-CN" altLang="en-US" sz="1400" dirty="0">
                <a:latin typeface="微软雅黑" panose="020B0503020204020204" pitchFamily="34" charset="-122"/>
                <a:ea typeface="微软雅黑" panose="020B0503020204020204" pitchFamily="34" charset="-122"/>
              </a:rPr>
              <a:t>热加载实时编译的开发方式，是推荐的一种工程化开发的编译方式。</a:t>
            </a:r>
            <a:endParaRPr lang="en-US" altLang="zh-CN" sz="1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F01E3E03-AAA2-4905-83C7-EABC02461014}"/>
              </a:ext>
            </a:extLst>
          </p:cNvPr>
          <p:cNvPicPr>
            <a:picLocks noChangeAspect="1"/>
          </p:cNvPicPr>
          <p:nvPr/>
        </p:nvPicPr>
        <p:blipFill>
          <a:blip r:embed="rId2"/>
          <a:stretch>
            <a:fillRect/>
          </a:stretch>
        </p:blipFill>
        <p:spPr>
          <a:xfrm>
            <a:off x="1225194" y="3993321"/>
            <a:ext cx="6704762" cy="2428571"/>
          </a:xfrm>
          <a:prstGeom prst="rect">
            <a:avLst/>
          </a:prstGeom>
        </p:spPr>
      </p:pic>
    </p:spTree>
    <p:extLst>
      <p:ext uri="{BB962C8B-B14F-4D97-AF65-F5344CB8AC3E}">
        <p14:creationId xmlns:p14="http://schemas.microsoft.com/office/powerpoint/2010/main" val="741359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27</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三种编译方式</a:t>
            </a:r>
            <a:endParaRPr lang="en-US" dirty="0"/>
          </a:p>
        </p:txBody>
      </p:sp>
      <p:sp>
        <p:nvSpPr>
          <p:cNvPr id="6" name="文本框 5">
            <a:extLst>
              <a:ext uri="{FF2B5EF4-FFF2-40B4-BE49-F238E27FC236}">
                <a16:creationId xmlns:a16="http://schemas.microsoft.com/office/drawing/2014/main" id="{380305EE-086F-476F-B5D9-2BCD0BDD7538}"/>
              </a:ext>
            </a:extLst>
          </p:cNvPr>
          <p:cNvSpPr txBox="1"/>
          <p:nvPr/>
        </p:nvSpPr>
        <p:spPr>
          <a:xfrm>
            <a:off x="524107" y="710371"/>
            <a:ext cx="8106937" cy="4393895"/>
          </a:xfrm>
          <a:prstGeom prst="rect">
            <a:avLst/>
          </a:prstGeom>
          <a:noFill/>
        </p:spPr>
        <p:txBody>
          <a:bodyPr wrap="square" rtlCol="0">
            <a:spAutoFit/>
          </a:bodyPr>
          <a:lstStyle/>
          <a:p>
            <a:pPr marL="342900" indent="-342900">
              <a:lnSpc>
                <a:spcPct val="150000"/>
              </a:lnSpc>
              <a:spcAft>
                <a:spcPts val="800"/>
              </a:spcAft>
              <a:buFont typeface="+mj-lt"/>
              <a:buAutoNum type="arabicPeriod" startAt="2"/>
            </a:pPr>
            <a:r>
              <a:rPr lang="zh-CN" altLang="en-US" dirty="0">
                <a:latin typeface="微软雅黑" panose="020B0503020204020204" pitchFamily="34" charset="-122"/>
                <a:ea typeface="微软雅黑" panose="020B0503020204020204" pitchFamily="34" charset="-122"/>
              </a:rPr>
              <a:t>普通编译</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spcAft>
                <a:spcPts val="800"/>
              </a:spcAft>
              <a:buFont typeface="+mj-lt"/>
              <a:buAutoNum type="alphaLcParenR"/>
            </a:pPr>
            <a:r>
              <a:rPr lang="zh-CN" altLang="en-US" sz="1400" dirty="0">
                <a:latin typeface="微软雅黑" panose="020B0503020204020204" pitchFamily="34" charset="-122"/>
                <a:ea typeface="微软雅黑" panose="020B0503020204020204" pitchFamily="34" charset="-122"/>
              </a:rPr>
              <a:t>按照常规进行开发（创建</a:t>
            </a:r>
            <a:r>
              <a:rPr lang="en-US" altLang="zh-CN" sz="1400" dirty="0">
                <a:latin typeface="微软雅黑" panose="020B0503020204020204" pitchFamily="34" charset="-122"/>
                <a:ea typeface="微软雅黑" panose="020B0503020204020204" pitchFamily="34" charset="-122"/>
              </a:rPr>
              <a:t>page.js</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main.js</a:t>
            </a:r>
            <a:r>
              <a:rPr lang="zh-CN" altLang="en-US" sz="1400" dirty="0">
                <a:latin typeface="微软雅黑" panose="020B0503020204020204" pitchFamily="34" charset="-122"/>
                <a:ea typeface="微软雅黑" panose="020B0503020204020204" pitchFamily="34" charset="-122"/>
              </a:rPr>
              <a:t>及依赖的其他文件）；</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spcAft>
                <a:spcPts val="800"/>
              </a:spcAft>
              <a:buFont typeface="+mj-lt"/>
              <a:buAutoNum type="alphaLcParenR"/>
            </a:pPr>
            <a:r>
              <a:rPr lang="zh-CN" altLang="en-US" sz="1400" dirty="0">
                <a:latin typeface="微软雅黑" panose="020B0503020204020204" pitchFamily="34" charset="-122"/>
                <a:ea typeface="微软雅黑" panose="020B0503020204020204" pitchFamily="34" charset="-122"/>
              </a:rPr>
              <a:t>运行命令</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npm</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run build</a:t>
            </a:r>
            <a:r>
              <a:rPr lang="zh-CN" altLang="en-US" sz="1400" dirty="0">
                <a:latin typeface="微软雅黑" panose="020B0503020204020204" pitchFamily="34" charset="-122"/>
                <a:ea typeface="微软雅黑" panose="020B0503020204020204" pitchFamily="34" charset="-122"/>
              </a:rPr>
              <a:t>进行编译，会生成</a:t>
            </a:r>
            <a:r>
              <a:rPr lang="en-US" altLang="zh-CN" sz="1400" dirty="0" err="1">
                <a:latin typeface="微软雅黑" panose="020B0503020204020204" pitchFamily="34" charset="-122"/>
                <a:ea typeface="微软雅黑" panose="020B0503020204020204" pitchFamily="34" charset="-122"/>
              </a:rPr>
              <a:t>dist</a:t>
            </a:r>
            <a:r>
              <a:rPr lang="zh-CN" altLang="en-US" sz="1400" dirty="0">
                <a:latin typeface="微软雅黑" panose="020B0503020204020204" pitchFamily="34" charset="-122"/>
                <a:ea typeface="微软雅黑" panose="020B0503020204020204" pitchFamily="34" charset="-122"/>
              </a:rPr>
              <a:t>目录；</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spcAft>
                <a:spcPts val="800"/>
              </a:spcAft>
              <a:buFont typeface="+mj-lt"/>
              <a:buAutoNum type="alphaLcParenR"/>
            </a:pP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IIS</a:t>
            </a:r>
            <a:r>
              <a:rPr lang="zh-CN" altLang="en-US" sz="1400" dirty="0">
                <a:latin typeface="微软雅黑" panose="020B0503020204020204" pitchFamily="34" charset="-122"/>
                <a:ea typeface="微软雅黑" panose="020B0503020204020204" pitchFamily="34" charset="-122"/>
              </a:rPr>
              <a:t>里创建站点，指向</a:t>
            </a:r>
            <a:r>
              <a:rPr lang="en-US" altLang="zh-CN" sz="1400" dirty="0" err="1">
                <a:latin typeface="微软雅黑" panose="020B0503020204020204" pitchFamily="34" charset="-122"/>
                <a:ea typeface="微软雅黑" panose="020B0503020204020204" pitchFamily="34" charset="-122"/>
              </a:rPr>
              <a:t>dist</a:t>
            </a:r>
            <a:r>
              <a:rPr lang="zh-CN" altLang="en-US" sz="1400" dirty="0">
                <a:latin typeface="微软雅黑" panose="020B0503020204020204" pitchFamily="34" charset="-122"/>
                <a:ea typeface="微软雅黑" panose="020B0503020204020204" pitchFamily="34" charset="-122"/>
              </a:rPr>
              <a:t>目录，然后打开浏览器自己输入网址查看页面效果；</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spcAft>
                <a:spcPts val="800"/>
              </a:spcAft>
              <a:buFont typeface="+mj-lt"/>
              <a:buAutoNum type="alphaLcParenR"/>
            </a:pPr>
            <a:r>
              <a:rPr lang="zh-CN" altLang="en-US" sz="1400" dirty="0">
                <a:latin typeface="微软雅黑" panose="020B0503020204020204" pitchFamily="34" charset="-122"/>
                <a:ea typeface="微软雅黑" panose="020B0503020204020204" pitchFamily="34" charset="-122"/>
              </a:rPr>
              <a:t>修改代码之后，重新运行命令</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npm</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run build</a:t>
            </a:r>
            <a:r>
              <a:rPr lang="zh-CN" altLang="en-US" sz="1400" dirty="0">
                <a:latin typeface="微软雅黑" panose="020B0503020204020204" pitchFamily="34" charset="-122"/>
                <a:ea typeface="微软雅黑" panose="020B0503020204020204" pitchFamily="34" charset="-122"/>
              </a:rPr>
              <a:t>再次编译站点，然后手动刷新浏览器。</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spcAft>
                <a:spcPts val="800"/>
              </a:spcAft>
              <a:buFont typeface="+mj-lt"/>
              <a:buAutoNum type="alphaLcParenR"/>
            </a:pPr>
            <a:r>
              <a:rPr lang="zh-CN" altLang="en-US" sz="1400" dirty="0">
                <a:latin typeface="微软雅黑" panose="020B0503020204020204" pitchFamily="34" charset="-122"/>
                <a:ea typeface="微软雅黑" panose="020B0503020204020204" pitchFamily="34" charset="-122"/>
              </a:rPr>
              <a:t>如果项目页面多，则每次编译的时间较长。</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spcAft>
                <a:spcPts val="800"/>
              </a:spcAft>
              <a:buFont typeface="+mj-lt"/>
              <a:buAutoNum type="arabicPeriod" startAt="2"/>
            </a:pPr>
            <a:r>
              <a:rPr lang="zh-CN" altLang="en-US" dirty="0">
                <a:latin typeface="微软雅黑" panose="020B0503020204020204" pitchFamily="34" charset="-122"/>
                <a:ea typeface="微软雅黑" panose="020B0503020204020204" pitchFamily="34" charset="-122"/>
              </a:rPr>
              <a:t>正式发布</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spcAft>
                <a:spcPts val="800"/>
              </a:spcAft>
              <a:buFont typeface="+mj-lt"/>
              <a:buAutoNum type="alphaLcParenR"/>
            </a:pPr>
            <a:r>
              <a:rPr lang="zh-CN" altLang="en-US" sz="1400" dirty="0">
                <a:latin typeface="微软雅黑" panose="020B0503020204020204" pitchFamily="34" charset="-122"/>
                <a:ea typeface="微软雅黑" panose="020B0503020204020204" pitchFamily="34" charset="-122"/>
              </a:rPr>
              <a:t>和普通编译类似，但多了一些静态资源的处理（</a:t>
            </a:r>
            <a:r>
              <a:rPr lang="en-US" altLang="zh-CN" sz="1400" dirty="0" err="1">
                <a:latin typeface="微软雅黑" panose="020B0503020204020204" pitchFamily="34" charset="-122"/>
                <a:ea typeface="微软雅黑" panose="020B0503020204020204" pitchFamily="34" charset="-122"/>
              </a:rPr>
              <a:t>js</a:t>
            </a:r>
            <a:r>
              <a:rPr lang="zh-CN" altLang="en-US" sz="1400" dirty="0">
                <a:latin typeface="微软雅黑" panose="020B0503020204020204" pitchFamily="34" charset="-122"/>
                <a:ea typeface="微软雅黑" panose="020B0503020204020204" pitchFamily="34" charset="-122"/>
              </a:rPr>
              <a:t>压缩、</a:t>
            </a:r>
            <a:r>
              <a:rPr lang="en-US" altLang="zh-CN" sz="1400" dirty="0" err="1">
                <a:latin typeface="微软雅黑" panose="020B0503020204020204" pitchFamily="34" charset="-122"/>
                <a:ea typeface="微软雅黑" panose="020B0503020204020204" pitchFamily="34" charset="-122"/>
              </a:rPr>
              <a:t>css</a:t>
            </a:r>
            <a:r>
              <a:rPr lang="zh-CN" altLang="en-US" sz="1400" dirty="0">
                <a:latin typeface="微软雅黑" panose="020B0503020204020204" pitchFamily="34" charset="-122"/>
                <a:ea typeface="微软雅黑" panose="020B0503020204020204" pitchFamily="34" charset="-122"/>
              </a:rPr>
              <a:t>去重等）；</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spcAft>
                <a:spcPts val="800"/>
              </a:spcAft>
              <a:buFont typeface="+mj-lt"/>
              <a:buAutoNum type="alphaLcParenR"/>
            </a:pPr>
            <a:r>
              <a:rPr lang="zh-CN" altLang="en-US" sz="1400" dirty="0">
                <a:latin typeface="微软雅黑" panose="020B0503020204020204" pitchFamily="34" charset="-122"/>
                <a:ea typeface="微软雅黑" panose="020B0503020204020204" pitchFamily="34" charset="-122"/>
              </a:rPr>
              <a:t>编译命令是</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npm</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run publish</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spcAft>
                <a:spcPts val="800"/>
              </a:spcAft>
              <a:buFont typeface="+mj-lt"/>
              <a:buAutoNum type="alphaLcParenR"/>
            </a:pPr>
            <a:r>
              <a:rPr lang="zh-CN" altLang="en-US" sz="1400" dirty="0">
                <a:latin typeface="微软雅黑" panose="020B0503020204020204" pitchFamily="34" charset="-122"/>
                <a:ea typeface="微软雅黑" panose="020B0503020204020204" pitchFamily="34" charset="-122"/>
              </a:rPr>
              <a:t>这种编译方式主要用于产品发布，在编译之后，</a:t>
            </a:r>
            <a:r>
              <a:rPr lang="en-US" altLang="zh-CN" sz="1400" dirty="0" err="1">
                <a:latin typeface="微软雅黑" panose="020B0503020204020204" pitchFamily="34" charset="-122"/>
                <a:ea typeface="微软雅黑" panose="020B0503020204020204" pitchFamily="34" charset="-122"/>
              </a:rPr>
              <a:t>dist</a:t>
            </a:r>
            <a:r>
              <a:rPr lang="zh-CN" altLang="en-US" sz="1400" dirty="0">
                <a:latin typeface="微软雅黑" panose="020B0503020204020204" pitchFamily="34" charset="-122"/>
                <a:ea typeface="微软雅黑" panose="020B0503020204020204" pitchFamily="34" charset="-122"/>
              </a:rPr>
              <a:t>目录可以部署为生产环境。</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2277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28</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编译配置</a:t>
            </a:r>
            <a:endParaRPr lang="en-US" dirty="0"/>
          </a:p>
        </p:txBody>
      </p:sp>
      <p:sp>
        <p:nvSpPr>
          <p:cNvPr id="6" name="文本框 5">
            <a:extLst>
              <a:ext uri="{FF2B5EF4-FFF2-40B4-BE49-F238E27FC236}">
                <a16:creationId xmlns:a16="http://schemas.microsoft.com/office/drawing/2014/main" id="{380305EE-086F-476F-B5D9-2BCD0BDD7538}"/>
              </a:ext>
            </a:extLst>
          </p:cNvPr>
          <p:cNvSpPr txBox="1"/>
          <p:nvPr/>
        </p:nvSpPr>
        <p:spPr>
          <a:xfrm>
            <a:off x="524107" y="710371"/>
            <a:ext cx="8106937" cy="507831"/>
          </a:xfrm>
          <a:prstGeom prst="rect">
            <a:avLst/>
          </a:prstGeom>
          <a:noFill/>
        </p:spPr>
        <p:txBody>
          <a:bodyPr wrap="square" rtlCol="0">
            <a:spAutoFit/>
          </a:bodyPr>
          <a:lstStyle/>
          <a:p>
            <a:pPr>
              <a:lnSpc>
                <a:spcPct val="150000"/>
              </a:lnSpc>
              <a:spcAft>
                <a:spcPts val="800"/>
              </a:spcAft>
            </a:pPr>
            <a:r>
              <a:rPr lang="zh-CN" altLang="en-US" dirty="0">
                <a:latin typeface="微软雅黑" panose="020B0503020204020204" pitchFamily="34" charset="-122"/>
                <a:ea typeface="微软雅黑" panose="020B0503020204020204" pitchFamily="34" charset="-122"/>
              </a:rPr>
              <a:t>热加载编译的服务器端口配置（</a:t>
            </a:r>
            <a:r>
              <a:rPr lang="en-US" altLang="zh-CN" dirty="0">
                <a:latin typeface="微软雅黑" panose="020B0503020204020204" pitchFamily="34" charset="-122"/>
                <a:ea typeface="微软雅黑" panose="020B0503020204020204" pitchFamily="34" charset="-122"/>
              </a:rPr>
              <a:t>config/index.js </a:t>
            </a:r>
            <a:r>
              <a:rPr lang="zh-CN" altLang="en-US" dirty="0">
                <a:latin typeface="微软雅黑" panose="020B0503020204020204" pitchFamily="34" charset="-122"/>
                <a:ea typeface="微软雅黑" panose="020B0503020204020204" pitchFamily="34" charset="-122"/>
              </a:rPr>
              <a:t>，一般不需要修改）：</a:t>
            </a:r>
            <a:endParaRPr lang="en-US" altLang="zh-CN"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972F3ED5-A705-4A41-BF98-52737C2DB6D2}"/>
              </a:ext>
            </a:extLst>
          </p:cNvPr>
          <p:cNvSpPr txBox="1"/>
          <p:nvPr/>
        </p:nvSpPr>
        <p:spPr>
          <a:xfrm>
            <a:off x="524107" y="2875345"/>
            <a:ext cx="8106937" cy="507831"/>
          </a:xfrm>
          <a:prstGeom prst="rect">
            <a:avLst/>
          </a:prstGeom>
          <a:noFill/>
        </p:spPr>
        <p:txBody>
          <a:bodyPr wrap="square" rtlCol="0">
            <a:spAutoFit/>
          </a:bodyPr>
          <a:lstStyle/>
          <a:p>
            <a:pPr>
              <a:lnSpc>
                <a:spcPct val="150000"/>
              </a:lnSpc>
              <a:spcAft>
                <a:spcPts val="800"/>
              </a:spcAft>
            </a:pPr>
            <a:r>
              <a:rPr lang="zh-CN" altLang="en-US" dirty="0">
                <a:latin typeface="微软雅黑" panose="020B0503020204020204" pitchFamily="34" charset="-122"/>
                <a:ea typeface="微软雅黑" panose="020B0503020204020204" pitchFamily="34" charset="-122"/>
              </a:rPr>
              <a:t>编译命令配置（</a:t>
            </a:r>
            <a:r>
              <a:rPr lang="en-US" altLang="zh-CN" dirty="0" err="1">
                <a:latin typeface="微软雅黑" panose="020B0503020204020204" pitchFamily="34" charset="-122"/>
                <a:ea typeface="微软雅黑" panose="020B0503020204020204" pitchFamily="34" charset="-122"/>
              </a:rPr>
              <a:t>package.json</a:t>
            </a:r>
            <a:r>
              <a:rPr lang="zh-CN" altLang="en-US" dirty="0">
                <a:latin typeface="微软雅黑" panose="020B0503020204020204" pitchFamily="34" charset="-122"/>
                <a:ea typeface="微软雅黑" panose="020B0503020204020204" pitchFamily="34" charset="-122"/>
              </a:rPr>
              <a:t>，一般不需要修改）：</a:t>
            </a:r>
            <a:endParaRPr lang="en-US" altLang="zh-CN"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9DF3D18B-9970-40C8-928E-3569811E0328}"/>
              </a:ext>
            </a:extLst>
          </p:cNvPr>
          <p:cNvSpPr txBox="1"/>
          <p:nvPr/>
        </p:nvSpPr>
        <p:spPr>
          <a:xfrm>
            <a:off x="524107" y="4497462"/>
            <a:ext cx="8106937" cy="1338828"/>
          </a:xfrm>
          <a:prstGeom prst="rect">
            <a:avLst/>
          </a:prstGeom>
          <a:noFill/>
        </p:spPr>
        <p:txBody>
          <a:bodyPr wrap="square" rtlCol="0">
            <a:spAutoFit/>
          </a:bodyPr>
          <a:lstStyle/>
          <a:p>
            <a:pPr>
              <a:lnSpc>
                <a:spcPct val="150000"/>
              </a:lnSpc>
              <a:spcAft>
                <a:spcPts val="800"/>
              </a:spcAft>
            </a:pPr>
            <a:r>
              <a:rPr lang="zh-CN" altLang="en-US" dirty="0">
                <a:latin typeface="微软雅黑" panose="020B0503020204020204" pitchFamily="34" charset="-122"/>
                <a:ea typeface="微软雅黑" panose="020B0503020204020204" pitchFamily="34" charset="-122"/>
              </a:rPr>
              <a:t>按需编译配置（</a:t>
            </a:r>
            <a:r>
              <a:rPr lang="en-US" altLang="zh-CN" dirty="0" err="1">
                <a:latin typeface="微软雅黑" panose="020B0503020204020204" pitchFamily="34" charset="-122"/>
                <a:ea typeface="微软雅黑" panose="020B0503020204020204" pitchFamily="34" charset="-122"/>
              </a:rPr>
              <a:t>src</a:t>
            </a:r>
            <a:r>
              <a:rPr lang="en-US" altLang="zh-CN" dirty="0">
                <a:latin typeface="微软雅黑" panose="020B0503020204020204" pitchFamily="34" charset="-122"/>
                <a:ea typeface="微软雅黑" panose="020B0503020204020204" pitchFamily="34" charset="-122"/>
              </a:rPr>
              <a:t>/config/index.js</a:t>
            </a:r>
            <a:r>
              <a:rPr lang="zh-CN" altLang="en-US" dirty="0">
                <a:latin typeface="微软雅黑" panose="020B0503020204020204" pitchFamily="34" charset="-122"/>
                <a:ea typeface="微软雅黑" panose="020B0503020204020204" pitchFamily="34" charset="-122"/>
              </a:rPr>
              <a:t>，为了减少编译时间，非本人开发的不需要本人调试的子系统目录可以在这里进行配置排除；这个配置也适用于按需发布产品）：</a:t>
            </a:r>
            <a:endParaRPr lang="en-US" altLang="zh-CN"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E2BDB296-993E-40EE-BB19-0406D79D85AD}"/>
              </a:ext>
            </a:extLst>
          </p:cNvPr>
          <p:cNvPicPr>
            <a:picLocks noChangeAspect="1"/>
          </p:cNvPicPr>
          <p:nvPr/>
        </p:nvPicPr>
        <p:blipFill>
          <a:blip r:embed="rId2"/>
          <a:stretch>
            <a:fillRect/>
          </a:stretch>
        </p:blipFill>
        <p:spPr>
          <a:xfrm>
            <a:off x="3296612" y="1218202"/>
            <a:ext cx="2561905" cy="1657143"/>
          </a:xfrm>
          <a:prstGeom prst="rect">
            <a:avLst/>
          </a:prstGeom>
        </p:spPr>
      </p:pic>
      <p:pic>
        <p:nvPicPr>
          <p:cNvPr id="9" name="图片 8">
            <a:extLst>
              <a:ext uri="{FF2B5EF4-FFF2-40B4-BE49-F238E27FC236}">
                <a16:creationId xmlns:a16="http://schemas.microsoft.com/office/drawing/2014/main" id="{22E2C071-613C-42FF-B1D7-46F81598CDBB}"/>
              </a:ext>
            </a:extLst>
          </p:cNvPr>
          <p:cNvPicPr>
            <a:picLocks noChangeAspect="1"/>
          </p:cNvPicPr>
          <p:nvPr/>
        </p:nvPicPr>
        <p:blipFill>
          <a:blip r:embed="rId3"/>
          <a:stretch>
            <a:fillRect/>
          </a:stretch>
        </p:blipFill>
        <p:spPr>
          <a:xfrm>
            <a:off x="3058518" y="3383176"/>
            <a:ext cx="3038095" cy="1114286"/>
          </a:xfrm>
          <a:prstGeom prst="rect">
            <a:avLst/>
          </a:prstGeom>
        </p:spPr>
      </p:pic>
      <p:pic>
        <p:nvPicPr>
          <p:cNvPr id="11" name="图片 10">
            <a:extLst>
              <a:ext uri="{FF2B5EF4-FFF2-40B4-BE49-F238E27FC236}">
                <a16:creationId xmlns:a16="http://schemas.microsoft.com/office/drawing/2014/main" id="{DCCCC2A0-6A03-4AB2-99F2-097D67BFE098}"/>
              </a:ext>
            </a:extLst>
          </p:cNvPr>
          <p:cNvPicPr>
            <a:picLocks noChangeAspect="1"/>
          </p:cNvPicPr>
          <p:nvPr/>
        </p:nvPicPr>
        <p:blipFill>
          <a:blip r:embed="rId4"/>
          <a:stretch>
            <a:fillRect/>
          </a:stretch>
        </p:blipFill>
        <p:spPr>
          <a:xfrm>
            <a:off x="1848992" y="5464265"/>
            <a:ext cx="5457143" cy="923810"/>
          </a:xfrm>
          <a:prstGeom prst="rect">
            <a:avLst/>
          </a:prstGeom>
        </p:spPr>
      </p:pic>
    </p:spTree>
    <p:extLst>
      <p:ext uri="{BB962C8B-B14F-4D97-AF65-F5344CB8AC3E}">
        <p14:creationId xmlns:p14="http://schemas.microsoft.com/office/powerpoint/2010/main" val="3045044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29</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部署和升级</a:t>
            </a:r>
            <a:endParaRPr lang="en-US" dirty="0"/>
          </a:p>
        </p:txBody>
      </p:sp>
      <p:sp>
        <p:nvSpPr>
          <p:cNvPr id="6" name="文本框 5">
            <a:extLst>
              <a:ext uri="{FF2B5EF4-FFF2-40B4-BE49-F238E27FC236}">
                <a16:creationId xmlns:a16="http://schemas.microsoft.com/office/drawing/2014/main" id="{380305EE-086F-476F-B5D9-2BCD0BDD7538}"/>
              </a:ext>
            </a:extLst>
          </p:cNvPr>
          <p:cNvSpPr txBox="1"/>
          <p:nvPr/>
        </p:nvSpPr>
        <p:spPr>
          <a:xfrm>
            <a:off x="524107" y="710371"/>
            <a:ext cx="8106937" cy="2272417"/>
          </a:xfrm>
          <a:prstGeom prst="rect">
            <a:avLst/>
          </a:prstGeom>
          <a:noFill/>
        </p:spPr>
        <p:txBody>
          <a:bodyPr wrap="square" rtlCol="0">
            <a:spAutoFit/>
          </a:bodyPr>
          <a:lstStyle/>
          <a:p>
            <a:pPr marL="342900" indent="-342900">
              <a:lnSpc>
                <a:spcPct val="150000"/>
              </a:lnSpc>
              <a:spcAft>
                <a:spcPts val="800"/>
              </a:spcAft>
              <a:buFont typeface="+mj-lt"/>
              <a:buAutoNum type="arabicPeriod"/>
            </a:pPr>
            <a:r>
              <a:rPr lang="zh-CN" altLang="en-US" dirty="0">
                <a:latin typeface="微软雅黑" panose="020B0503020204020204" pitchFamily="34" charset="-122"/>
                <a:ea typeface="微软雅黑" panose="020B0503020204020204" pitchFamily="34" charset="-122"/>
              </a:rPr>
              <a:t>在对客户制作安装包时，首先做好客户的个性化配置修改（比如修改</a:t>
            </a:r>
            <a:r>
              <a:rPr lang="en-US" altLang="zh-CN" dirty="0" err="1">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数据站点的</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），然后使用</a:t>
            </a:r>
            <a:r>
              <a:rPr lang="en-US" altLang="zh-CN" dirty="0" err="1">
                <a:solidFill>
                  <a:schemeClr val="accent2">
                    <a:lumMod val="75000"/>
                  </a:schemeClr>
                </a:solidFill>
                <a:latin typeface="微软雅黑" panose="020B0503020204020204" pitchFamily="34" charset="-122"/>
                <a:ea typeface="微软雅黑" panose="020B0503020204020204" pitchFamily="34" charset="-122"/>
              </a:rPr>
              <a:t>npm</a:t>
            </a:r>
            <a:r>
              <a:rPr lang="en-US" altLang="zh-CN" dirty="0">
                <a:solidFill>
                  <a:schemeClr val="accent2">
                    <a:lumMod val="75000"/>
                  </a:schemeClr>
                </a:solidFill>
                <a:latin typeface="微软雅黑" panose="020B0503020204020204" pitchFamily="34" charset="-122"/>
                <a:ea typeface="微软雅黑" panose="020B0503020204020204" pitchFamily="34" charset="-122"/>
              </a:rPr>
              <a:t> run publish</a:t>
            </a:r>
            <a:r>
              <a:rPr lang="zh-CN" altLang="en-US" dirty="0">
                <a:latin typeface="微软雅黑" panose="020B0503020204020204" pitchFamily="34" charset="-122"/>
                <a:ea typeface="微软雅黑" panose="020B0503020204020204" pitchFamily="34" charset="-122"/>
              </a:rPr>
              <a:t>进行发布，发布后的</a:t>
            </a:r>
            <a:r>
              <a:rPr lang="en-US" altLang="zh-CN" dirty="0" err="1">
                <a:latin typeface="微软雅黑" panose="020B0503020204020204" pitchFamily="34" charset="-122"/>
                <a:ea typeface="微软雅黑" panose="020B0503020204020204" pitchFamily="34" charset="-122"/>
              </a:rPr>
              <a:t>dist</a:t>
            </a:r>
            <a:r>
              <a:rPr lang="zh-CN" altLang="en-US" dirty="0">
                <a:latin typeface="微软雅黑" panose="020B0503020204020204" pitchFamily="34" charset="-122"/>
                <a:ea typeface="微软雅黑" panose="020B0503020204020204" pitchFamily="34" charset="-122"/>
              </a:rPr>
              <a:t>目录即为前端站点的安装包，可以用来部署为生产环境。</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Aft>
                <a:spcPts val="800"/>
              </a:spcAft>
              <a:buFont typeface="+mj-lt"/>
              <a:buAutoNum type="arabicPeriod"/>
            </a:pPr>
            <a:r>
              <a:rPr lang="zh-CN" altLang="en-US" dirty="0">
                <a:latin typeface="微软雅黑" panose="020B0503020204020204" pitchFamily="34" charset="-122"/>
                <a:ea typeface="微软雅黑" panose="020B0503020204020204" pitchFamily="34" charset="-122"/>
              </a:rPr>
              <a:t>局部升级时，推荐的方式是：局部修改代码</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发布</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整体覆盖。更新过的静态资源文件，会有新的</a:t>
            </a:r>
            <a:r>
              <a:rPr lang="en-US" altLang="zh-CN" dirty="0">
                <a:latin typeface="微软雅黑" panose="020B0503020204020204" pitchFamily="34" charset="-122"/>
                <a:ea typeface="微软雅黑" panose="020B0503020204020204" pitchFamily="34" charset="-122"/>
                <a:sym typeface="Wingdings" panose="05000000000000000000" pitchFamily="2" charset="2"/>
              </a:rPr>
              <a:t>Hash</a:t>
            </a:r>
            <a:r>
              <a:rPr lang="zh-CN" altLang="en-US" dirty="0">
                <a:latin typeface="微软雅黑" panose="020B0503020204020204" pitchFamily="34" charset="-122"/>
                <a:ea typeface="微软雅黑" panose="020B0503020204020204" pitchFamily="34" charset="-122"/>
                <a:sym typeface="Wingdings" panose="05000000000000000000" pitchFamily="2" charset="2"/>
              </a:rPr>
              <a:t>码文件名，不存在客户端缓存问题。</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1630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3</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什么是前端工程化</a:t>
            </a:r>
            <a:endParaRPr lang="en-US" dirty="0"/>
          </a:p>
        </p:txBody>
      </p:sp>
      <p:sp>
        <p:nvSpPr>
          <p:cNvPr id="4" name="文本框 3">
            <a:extLst>
              <a:ext uri="{FF2B5EF4-FFF2-40B4-BE49-F238E27FC236}">
                <a16:creationId xmlns:a16="http://schemas.microsoft.com/office/drawing/2014/main" id="{E866271F-097E-4B40-92DA-CF1BA366FFA9}"/>
              </a:ext>
            </a:extLst>
          </p:cNvPr>
          <p:cNvSpPr txBox="1"/>
          <p:nvPr/>
        </p:nvSpPr>
        <p:spPr>
          <a:xfrm>
            <a:off x="524107" y="710371"/>
            <a:ext cx="8106937" cy="5850704"/>
          </a:xfrm>
          <a:prstGeom prst="rect">
            <a:avLst/>
          </a:prstGeom>
          <a:noFill/>
        </p:spPr>
        <p:txBody>
          <a:bodyPr wrap="square" rtlCol="0">
            <a:spAutoFit/>
          </a:bodyPr>
          <a:lstStyle/>
          <a:p>
            <a:pPr marL="342900" indent="-342900">
              <a:lnSpc>
                <a:spcPct val="150000"/>
              </a:lnSpc>
              <a:spcAft>
                <a:spcPts val="800"/>
              </a:spcAft>
              <a:buFont typeface="+mj-lt"/>
              <a:buAutoNum type="arabicPeriod"/>
            </a:pPr>
            <a:r>
              <a:rPr lang="zh-CN" altLang="en-US" dirty="0">
                <a:latin typeface="微软雅黑" panose="020B0503020204020204" pitchFamily="34" charset="-122"/>
                <a:ea typeface="微软雅黑" panose="020B0503020204020204" pitchFamily="34" charset="-122"/>
              </a:rPr>
              <a:t>将前端的开发流程、技术、工具、经验等规范化、标准化就是前端工程化。</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Aft>
                <a:spcPts val="400"/>
              </a:spcAft>
              <a:buFont typeface="+mj-lt"/>
              <a:buAutoNum type="arabicPeriod"/>
            </a:pPr>
            <a:r>
              <a:rPr lang="zh-CN" altLang="en-US" dirty="0">
                <a:latin typeface="微软雅黑" panose="020B0503020204020204" pitchFamily="34" charset="-122"/>
                <a:ea typeface="微软雅黑" panose="020B0503020204020204" pitchFamily="34" charset="-122"/>
              </a:rPr>
              <a:t>一个完整的前端工程体系包含：</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统一的开发规范</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模块</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组件化开发</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构建流程</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spcAft>
                <a:spcPts val="400"/>
              </a:spcAft>
              <a:buFont typeface="+mj-lt"/>
              <a:buAutoNum type="arabicPeriod"/>
            </a:pPr>
            <a:r>
              <a:rPr lang="zh-CN" altLang="en-US" dirty="0">
                <a:latin typeface="微软雅黑" panose="020B0503020204020204" pitchFamily="34" charset="-122"/>
                <a:ea typeface="微软雅黑" panose="020B0503020204020204" pitchFamily="34" charset="-122"/>
              </a:rPr>
              <a:t>工具层面：</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预编译，包括</a:t>
            </a:r>
            <a:r>
              <a:rPr lang="en-US" altLang="zh-CN" sz="1400" dirty="0">
                <a:latin typeface="微软雅黑" panose="020B0503020204020204" pitchFamily="34" charset="-122"/>
                <a:ea typeface="微软雅黑" panose="020B0503020204020204" pitchFamily="34" charset="-122"/>
              </a:rPr>
              <a:t>es6/7</a:t>
            </a:r>
            <a:r>
              <a:rPr lang="zh-CN" altLang="en-US" sz="1400" dirty="0">
                <a:latin typeface="微软雅黑" panose="020B0503020204020204" pitchFamily="34" charset="-122"/>
                <a:ea typeface="微软雅黑" panose="020B0503020204020204" pitchFamily="34" charset="-122"/>
              </a:rPr>
              <a:t>语法转译、</a:t>
            </a:r>
            <a:r>
              <a:rPr lang="en-US" altLang="zh-CN" sz="1400" dirty="0" err="1">
                <a:latin typeface="微软雅黑" panose="020B0503020204020204" pitchFamily="34" charset="-122"/>
                <a:ea typeface="微软雅黑" panose="020B0503020204020204" pitchFamily="34" charset="-122"/>
              </a:rPr>
              <a:t>css</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json</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vue</a:t>
            </a:r>
            <a:r>
              <a:rPr lang="zh-CN" altLang="en-US" sz="1400" dirty="0">
                <a:latin typeface="微软雅黑" panose="020B0503020204020204" pitchFamily="34" charset="-122"/>
                <a:ea typeface="微软雅黑" panose="020B0503020204020204" pitchFamily="34" charset="-122"/>
              </a:rPr>
              <a:t>等预编译器处理、</a:t>
            </a:r>
            <a:r>
              <a:rPr lang="en-US" altLang="zh-CN" sz="1400" dirty="0">
                <a:latin typeface="微软雅黑" panose="020B0503020204020204" pitchFamily="34" charset="-122"/>
                <a:ea typeface="微软雅黑" panose="020B0503020204020204" pitchFamily="34" charset="-122"/>
              </a:rPr>
              <a:t>base64/sprite</a:t>
            </a:r>
            <a:r>
              <a:rPr lang="zh-CN" altLang="en-US" sz="1400" dirty="0">
                <a:latin typeface="微软雅黑" panose="020B0503020204020204" pitchFamily="34" charset="-122"/>
                <a:ea typeface="微软雅黑" panose="020B0503020204020204" pitchFamily="34" charset="-122"/>
              </a:rPr>
              <a:t>图片生成；</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依赖打包</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资源嵌入；</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公共模块提取（第三方、项目公共）；</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文件压缩（</a:t>
            </a:r>
            <a:r>
              <a:rPr lang="en-US" altLang="zh-CN" sz="1400" dirty="0" err="1">
                <a:latin typeface="微软雅黑" panose="020B0503020204020204" pitchFamily="34" charset="-122"/>
                <a:ea typeface="微软雅黑" panose="020B0503020204020204" pitchFamily="34" charset="-122"/>
              </a:rPr>
              <a:t>js</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css</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html</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hash</a:t>
            </a:r>
            <a:r>
              <a:rPr lang="zh-CN" altLang="en-US" sz="1400" dirty="0">
                <a:latin typeface="微软雅黑" panose="020B0503020204020204" pitchFamily="34" charset="-122"/>
                <a:ea typeface="微软雅黑" panose="020B0503020204020204" pitchFamily="34" charset="-122"/>
              </a:rPr>
              <a:t>指纹（</a:t>
            </a:r>
            <a:r>
              <a:rPr lang="en-US" altLang="zh-CN" sz="1400" dirty="0" err="1">
                <a:latin typeface="微软雅黑" panose="020B0503020204020204" pitchFamily="34" charset="-122"/>
                <a:ea typeface="微软雅黑" panose="020B0503020204020204" pitchFamily="34" charset="-122"/>
              </a:rPr>
              <a:t>js</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css</a:t>
            </a:r>
            <a:r>
              <a:rPr lang="zh-CN" altLang="en-US" sz="1400" dirty="0">
                <a:latin typeface="微软雅黑" panose="020B0503020204020204" pitchFamily="34" charset="-122"/>
                <a:ea typeface="微软雅黑" panose="020B0503020204020204" pitchFamily="34" charset="-122"/>
              </a:rPr>
              <a:t>、图片、字体等静态资源文件的名称带</a:t>
            </a:r>
            <a:r>
              <a:rPr lang="en-US" altLang="zh-CN" sz="1400" dirty="0">
                <a:latin typeface="微软雅黑" panose="020B0503020204020204" pitchFamily="34" charset="-122"/>
                <a:ea typeface="微软雅黑" panose="020B0503020204020204" pitchFamily="34" charset="-122"/>
              </a:rPr>
              <a:t>hash</a:t>
            </a:r>
            <a:r>
              <a:rPr lang="zh-CN" altLang="en-US" sz="1400" dirty="0">
                <a:latin typeface="微软雅黑" panose="020B0503020204020204" pitchFamily="34" charset="-122"/>
                <a:ea typeface="微软雅黑" panose="020B0503020204020204" pitchFamily="34" charset="-122"/>
              </a:rPr>
              <a:t>码，随内容改变）；</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代码审查（开发过程中红色波浪线提示、编译过程中报错提示）；</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模板构建。</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spcAft>
                <a:spcPts val="400"/>
              </a:spcAft>
              <a:buFont typeface="+mj-lt"/>
              <a:buAutoNum type="arabicPeriod"/>
            </a:pPr>
            <a:r>
              <a:rPr lang="zh-CN" altLang="en-US" dirty="0">
                <a:latin typeface="微软雅黑" panose="020B0503020204020204" pitchFamily="34" charset="-122"/>
                <a:ea typeface="微软雅黑" panose="020B0503020204020204" pitchFamily="34" charset="-122"/>
              </a:rPr>
              <a:t>平台层面</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文件监听，动态编译；</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sz="1400" dirty="0">
                <a:latin typeface="微软雅黑" panose="020B0503020204020204" pitchFamily="34" charset="-122"/>
                <a:ea typeface="微软雅黑" panose="020B0503020204020204" pitchFamily="34" charset="-122"/>
              </a:rPr>
              <a:t>mock server</a:t>
            </a:r>
            <a:r>
              <a:rPr lang="zh-CN" altLang="en-US" sz="1400" dirty="0">
                <a:latin typeface="微软雅黑" panose="020B0503020204020204" pitchFamily="34" charset="-122"/>
                <a:ea typeface="微软雅黑" panose="020B0503020204020204" pitchFamily="34" charset="-122"/>
              </a:rPr>
              <a:t>（</a:t>
            </a:r>
            <a:r>
              <a:rPr 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解除开发和测试对于后端的依赖、单元测试、自动化测试）。</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4491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8294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56DA8EE-CAE8-43A4-BD88-2A98ADB518BD}" type="slidenum">
              <a:rPr lang="zh-CN" altLang="en-US" smtClean="0"/>
              <a:pPr/>
              <a:t>4</a:t>
            </a:fld>
            <a:endParaRPr lang="zh-CN" altLang="en-US" dirty="0"/>
          </a:p>
        </p:txBody>
      </p:sp>
      <p:sp>
        <p:nvSpPr>
          <p:cNvPr id="4" name="标题 3"/>
          <p:cNvSpPr>
            <a:spLocks noGrp="1"/>
          </p:cNvSpPr>
          <p:nvPr>
            <p:ph type="title"/>
          </p:nvPr>
        </p:nvSpPr>
        <p:spPr/>
        <p:txBody>
          <a:bodyPr/>
          <a:lstStyle/>
          <a:p>
            <a:r>
              <a:rPr lang="zh-CN" altLang="en-US" dirty="0"/>
              <a:t>目录</a:t>
            </a:r>
          </a:p>
        </p:txBody>
      </p:sp>
      <p:sp>
        <p:nvSpPr>
          <p:cNvPr id="26" name="Rectangle 85">
            <a:extLst>
              <a:ext uri="{FF2B5EF4-FFF2-40B4-BE49-F238E27FC236}">
                <a16:creationId xmlns:a16="http://schemas.microsoft.com/office/drawing/2014/main" id="{384195F9-0DE4-40B3-B915-9C830A79668D}"/>
              </a:ext>
            </a:extLst>
          </p:cNvPr>
          <p:cNvSpPr>
            <a:spLocks noChangeArrowheads="1"/>
          </p:cNvSpPr>
          <p:nvPr/>
        </p:nvSpPr>
        <p:spPr bwMode="auto">
          <a:xfrm>
            <a:off x="1680248" y="1576727"/>
            <a:ext cx="5694041" cy="563881"/>
          </a:xfrm>
          <a:prstGeom prst="rect">
            <a:avLst/>
          </a:prstGeom>
          <a:solidFill>
            <a:srgbClr val="A82025"/>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endParaRPr lang="zh-CN" altLang="en-US"/>
          </a:p>
        </p:txBody>
      </p:sp>
      <p:sp>
        <p:nvSpPr>
          <p:cNvPr id="27" name="Rectangle 85">
            <a:extLst>
              <a:ext uri="{FF2B5EF4-FFF2-40B4-BE49-F238E27FC236}">
                <a16:creationId xmlns:a16="http://schemas.microsoft.com/office/drawing/2014/main" id="{F275B87B-C6CF-4C9F-A3EB-B3FF62CE7C7E}"/>
              </a:ext>
            </a:extLst>
          </p:cNvPr>
          <p:cNvSpPr>
            <a:spLocks noChangeArrowheads="1"/>
          </p:cNvSpPr>
          <p:nvPr/>
        </p:nvSpPr>
        <p:spPr bwMode="auto">
          <a:xfrm>
            <a:off x="1680249" y="2396512"/>
            <a:ext cx="5694040"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endParaRPr lang="zh-CN" altLang="en-US"/>
          </a:p>
        </p:txBody>
      </p:sp>
      <p:sp>
        <p:nvSpPr>
          <p:cNvPr id="28" name="文本框 27">
            <a:extLst>
              <a:ext uri="{FF2B5EF4-FFF2-40B4-BE49-F238E27FC236}">
                <a16:creationId xmlns:a16="http://schemas.microsoft.com/office/drawing/2014/main" id="{BC8A071D-9423-4F10-8E9F-DD8F9630319E}"/>
              </a:ext>
            </a:extLst>
          </p:cNvPr>
          <p:cNvSpPr txBox="1"/>
          <p:nvPr/>
        </p:nvSpPr>
        <p:spPr>
          <a:xfrm>
            <a:off x="2543812" y="1657046"/>
            <a:ext cx="1980029"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安装环境和工具</a:t>
            </a:r>
          </a:p>
        </p:txBody>
      </p:sp>
      <p:sp>
        <p:nvSpPr>
          <p:cNvPr id="29" name="文本框 28">
            <a:extLst>
              <a:ext uri="{FF2B5EF4-FFF2-40B4-BE49-F238E27FC236}">
                <a16:creationId xmlns:a16="http://schemas.microsoft.com/office/drawing/2014/main" id="{9D8EDCD6-151B-4FE7-AF12-916DFF624A56}"/>
              </a:ext>
            </a:extLst>
          </p:cNvPr>
          <p:cNvSpPr txBox="1"/>
          <p:nvPr/>
        </p:nvSpPr>
        <p:spPr>
          <a:xfrm>
            <a:off x="2549727" y="2480576"/>
            <a:ext cx="1980029"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初始化代码环境</a:t>
            </a:r>
          </a:p>
        </p:txBody>
      </p:sp>
      <p:sp>
        <p:nvSpPr>
          <p:cNvPr id="30" name="流程图: 准备 29">
            <a:extLst>
              <a:ext uri="{FF2B5EF4-FFF2-40B4-BE49-F238E27FC236}">
                <a16:creationId xmlns:a16="http://schemas.microsoft.com/office/drawing/2014/main" id="{BA23405C-745A-482B-BEDF-504C609E0714}"/>
              </a:ext>
            </a:extLst>
          </p:cNvPr>
          <p:cNvSpPr/>
          <p:nvPr/>
        </p:nvSpPr>
        <p:spPr>
          <a:xfrm rot="5400000">
            <a:off x="1868094" y="1683886"/>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一</a:t>
            </a:r>
          </a:p>
        </p:txBody>
      </p:sp>
      <p:sp>
        <p:nvSpPr>
          <p:cNvPr id="39" name="流程图: 准备 38">
            <a:extLst>
              <a:ext uri="{FF2B5EF4-FFF2-40B4-BE49-F238E27FC236}">
                <a16:creationId xmlns:a16="http://schemas.microsoft.com/office/drawing/2014/main" id="{4B39C15D-983A-4CDE-BEBC-F625AC363780}"/>
              </a:ext>
            </a:extLst>
          </p:cNvPr>
          <p:cNvSpPr/>
          <p:nvPr/>
        </p:nvSpPr>
        <p:spPr>
          <a:xfrm rot="5400000">
            <a:off x="1868094" y="2499641"/>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二</a:t>
            </a:r>
          </a:p>
        </p:txBody>
      </p:sp>
      <p:sp>
        <p:nvSpPr>
          <p:cNvPr id="40" name="Rectangle 85">
            <a:extLst>
              <a:ext uri="{FF2B5EF4-FFF2-40B4-BE49-F238E27FC236}">
                <a16:creationId xmlns:a16="http://schemas.microsoft.com/office/drawing/2014/main" id="{729605C0-10F6-49F7-AA63-3150FDDCD094}"/>
              </a:ext>
            </a:extLst>
          </p:cNvPr>
          <p:cNvSpPr>
            <a:spLocks noChangeArrowheads="1"/>
          </p:cNvSpPr>
          <p:nvPr/>
        </p:nvSpPr>
        <p:spPr bwMode="auto">
          <a:xfrm>
            <a:off x="1680249" y="3216297"/>
            <a:ext cx="5694040"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pPr algn="ctr"/>
            <a:endParaRPr lang="zh-CN" altLang="en-US"/>
          </a:p>
        </p:txBody>
      </p:sp>
      <p:sp>
        <p:nvSpPr>
          <p:cNvPr id="41" name="流程图: 准备 40">
            <a:extLst>
              <a:ext uri="{FF2B5EF4-FFF2-40B4-BE49-F238E27FC236}">
                <a16:creationId xmlns:a16="http://schemas.microsoft.com/office/drawing/2014/main" id="{1E4A60FD-DFB7-40B5-92C5-135BC66B2666}"/>
              </a:ext>
            </a:extLst>
          </p:cNvPr>
          <p:cNvSpPr/>
          <p:nvPr/>
        </p:nvSpPr>
        <p:spPr>
          <a:xfrm rot="5400000">
            <a:off x="1868094" y="3302281"/>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三</a:t>
            </a:r>
          </a:p>
        </p:txBody>
      </p:sp>
      <p:sp>
        <p:nvSpPr>
          <p:cNvPr id="42" name="文本框 41">
            <a:extLst>
              <a:ext uri="{FF2B5EF4-FFF2-40B4-BE49-F238E27FC236}">
                <a16:creationId xmlns:a16="http://schemas.microsoft.com/office/drawing/2014/main" id="{DB221BB6-EFE9-4DBA-BD95-0490E38AF8B2}"/>
              </a:ext>
            </a:extLst>
          </p:cNvPr>
          <p:cNvSpPr txBox="1"/>
          <p:nvPr/>
        </p:nvSpPr>
        <p:spPr>
          <a:xfrm>
            <a:off x="2550006" y="3289626"/>
            <a:ext cx="1723549" cy="400110"/>
          </a:xfrm>
          <a:prstGeom prst="rect">
            <a:avLst/>
          </a:prstGeom>
          <a:noFill/>
        </p:spPr>
        <p:txBody>
          <a:bodyPr wrap="none" rtlCol="0" anchor="t">
            <a:spAutoFit/>
          </a:bodyPr>
          <a:lstStyle/>
          <a:p>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项目结构介绍</a:t>
            </a:r>
          </a:p>
        </p:txBody>
      </p:sp>
      <p:sp>
        <p:nvSpPr>
          <p:cNvPr id="43" name="Rectangle 85">
            <a:extLst>
              <a:ext uri="{FF2B5EF4-FFF2-40B4-BE49-F238E27FC236}">
                <a16:creationId xmlns:a16="http://schemas.microsoft.com/office/drawing/2014/main" id="{F1A8AFEF-C873-434F-B7D8-364BD7A469F8}"/>
              </a:ext>
            </a:extLst>
          </p:cNvPr>
          <p:cNvSpPr>
            <a:spLocks noChangeArrowheads="1"/>
          </p:cNvSpPr>
          <p:nvPr/>
        </p:nvSpPr>
        <p:spPr bwMode="auto">
          <a:xfrm>
            <a:off x="1676821" y="4858196"/>
            <a:ext cx="5694040"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endParaRPr lang="zh-CN" altLang="en-US"/>
          </a:p>
        </p:txBody>
      </p:sp>
      <p:sp>
        <p:nvSpPr>
          <p:cNvPr id="44" name="文本框 43">
            <a:extLst>
              <a:ext uri="{FF2B5EF4-FFF2-40B4-BE49-F238E27FC236}">
                <a16:creationId xmlns:a16="http://schemas.microsoft.com/office/drawing/2014/main" id="{BEEEAB46-A1E2-4D27-97CB-AF006FE7CBF1}"/>
              </a:ext>
            </a:extLst>
          </p:cNvPr>
          <p:cNvSpPr txBox="1"/>
          <p:nvPr/>
        </p:nvSpPr>
        <p:spPr>
          <a:xfrm>
            <a:off x="2546299" y="4942260"/>
            <a:ext cx="146706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编译和发布</a:t>
            </a:r>
          </a:p>
        </p:txBody>
      </p:sp>
      <p:sp>
        <p:nvSpPr>
          <p:cNvPr id="45" name="流程图: 准备 44">
            <a:extLst>
              <a:ext uri="{FF2B5EF4-FFF2-40B4-BE49-F238E27FC236}">
                <a16:creationId xmlns:a16="http://schemas.microsoft.com/office/drawing/2014/main" id="{7D29A073-D334-4D7B-8037-D543E04683AA}"/>
              </a:ext>
            </a:extLst>
          </p:cNvPr>
          <p:cNvSpPr/>
          <p:nvPr/>
        </p:nvSpPr>
        <p:spPr>
          <a:xfrm rot="5400000">
            <a:off x="1864666" y="4961325"/>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五</a:t>
            </a:r>
          </a:p>
        </p:txBody>
      </p:sp>
      <p:sp>
        <p:nvSpPr>
          <p:cNvPr id="46" name="Rectangle 85">
            <a:extLst>
              <a:ext uri="{FF2B5EF4-FFF2-40B4-BE49-F238E27FC236}">
                <a16:creationId xmlns:a16="http://schemas.microsoft.com/office/drawing/2014/main" id="{FC3D0E06-2596-4720-B14F-5DB9CD765C96}"/>
              </a:ext>
            </a:extLst>
          </p:cNvPr>
          <p:cNvSpPr>
            <a:spLocks noChangeArrowheads="1"/>
          </p:cNvSpPr>
          <p:nvPr/>
        </p:nvSpPr>
        <p:spPr bwMode="auto">
          <a:xfrm>
            <a:off x="1680249" y="4037635"/>
            <a:ext cx="5694040"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endParaRPr lang="zh-CN" altLang="en-US"/>
          </a:p>
        </p:txBody>
      </p:sp>
      <p:sp>
        <p:nvSpPr>
          <p:cNvPr id="47" name="文本框 46">
            <a:extLst>
              <a:ext uri="{FF2B5EF4-FFF2-40B4-BE49-F238E27FC236}">
                <a16:creationId xmlns:a16="http://schemas.microsoft.com/office/drawing/2014/main" id="{AF9A3637-07E7-4AB5-922D-5666E78B674E}"/>
              </a:ext>
            </a:extLst>
          </p:cNvPr>
          <p:cNvSpPr txBox="1"/>
          <p:nvPr/>
        </p:nvSpPr>
        <p:spPr>
          <a:xfrm>
            <a:off x="2549727" y="4121699"/>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项目开发</a:t>
            </a:r>
          </a:p>
        </p:txBody>
      </p:sp>
      <p:sp>
        <p:nvSpPr>
          <p:cNvPr id="48" name="流程图: 准备 47">
            <a:extLst>
              <a:ext uri="{FF2B5EF4-FFF2-40B4-BE49-F238E27FC236}">
                <a16:creationId xmlns:a16="http://schemas.microsoft.com/office/drawing/2014/main" id="{643DDA0B-7A1B-4B45-8A93-AB9C0C5B0B41}"/>
              </a:ext>
            </a:extLst>
          </p:cNvPr>
          <p:cNvSpPr/>
          <p:nvPr/>
        </p:nvSpPr>
        <p:spPr>
          <a:xfrm rot="5400000">
            <a:off x="1868094" y="4140764"/>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四</a:t>
            </a:r>
          </a:p>
        </p:txBody>
      </p:sp>
    </p:spTree>
    <p:extLst>
      <p:ext uri="{BB962C8B-B14F-4D97-AF65-F5344CB8AC3E}">
        <p14:creationId xmlns:p14="http://schemas.microsoft.com/office/powerpoint/2010/main" val="121097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5</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安装</a:t>
            </a:r>
            <a:r>
              <a:rPr lang="en-US" altLang="zh-CN" dirty="0"/>
              <a:t>Node.js</a:t>
            </a:r>
            <a:endParaRPr lang="en-US" dirty="0"/>
          </a:p>
        </p:txBody>
      </p:sp>
      <p:sp>
        <p:nvSpPr>
          <p:cNvPr id="4" name="文本框 3">
            <a:extLst>
              <a:ext uri="{FF2B5EF4-FFF2-40B4-BE49-F238E27FC236}">
                <a16:creationId xmlns:a16="http://schemas.microsoft.com/office/drawing/2014/main" id="{E866271F-097E-4B40-92DA-CF1BA366FFA9}"/>
              </a:ext>
            </a:extLst>
          </p:cNvPr>
          <p:cNvSpPr txBox="1"/>
          <p:nvPr/>
        </p:nvSpPr>
        <p:spPr>
          <a:xfrm>
            <a:off x="524107" y="710371"/>
            <a:ext cx="8106937" cy="5681427"/>
          </a:xfrm>
          <a:prstGeom prst="rect">
            <a:avLst/>
          </a:prstGeom>
          <a:noFill/>
        </p:spPr>
        <p:txBody>
          <a:bodyPr wrap="square" rtlCol="0">
            <a:spAutoFit/>
          </a:bodyPr>
          <a:lstStyle/>
          <a:p>
            <a:pPr marL="342900" indent="-342900">
              <a:lnSpc>
                <a:spcPct val="150000"/>
              </a:lnSpc>
              <a:spcAft>
                <a:spcPts val="800"/>
              </a:spcAft>
              <a:buFont typeface="+mj-lt"/>
              <a:buAutoNum type="arabicPeriod"/>
            </a:pPr>
            <a:r>
              <a:rPr lang="en-US" altLang="zh-CN" dirty="0">
                <a:latin typeface="微软雅黑" panose="020B0503020204020204" pitchFamily="34" charset="-122"/>
                <a:ea typeface="微软雅黑" panose="020B0503020204020204" pitchFamily="34" charset="-122"/>
              </a:rPr>
              <a:t>Node.js </a:t>
            </a:r>
            <a:r>
              <a:rPr lang="zh-CN" altLang="en-US" dirty="0">
                <a:latin typeface="微软雅黑" panose="020B0503020204020204" pitchFamily="34" charset="-122"/>
                <a:ea typeface="微软雅黑" panose="020B0503020204020204" pitchFamily="34" charset="-122"/>
              </a:rPr>
              <a:t>是一个基于 </a:t>
            </a:r>
            <a:r>
              <a:rPr lang="en-US" altLang="zh-CN" dirty="0">
                <a:latin typeface="微软雅黑" panose="020B0503020204020204" pitchFamily="34" charset="-122"/>
                <a:ea typeface="微软雅黑" panose="020B0503020204020204" pitchFamily="34" charset="-122"/>
              </a:rPr>
              <a:t>Chrome V8 </a:t>
            </a:r>
            <a:r>
              <a:rPr lang="zh-CN" altLang="en-US" dirty="0">
                <a:latin typeface="微软雅黑" panose="020B0503020204020204" pitchFamily="34" charset="-122"/>
                <a:ea typeface="微软雅黑" panose="020B0503020204020204" pitchFamily="34" charset="-122"/>
              </a:rPr>
              <a:t>引擎的 </a:t>
            </a:r>
            <a:r>
              <a:rPr lang="en-US" altLang="zh-CN" dirty="0">
                <a:latin typeface="微软雅黑" panose="020B0503020204020204" pitchFamily="34" charset="-122"/>
                <a:ea typeface="微软雅黑" panose="020B0503020204020204" pitchFamily="34" charset="-122"/>
              </a:rPr>
              <a:t>JavaScript </a:t>
            </a:r>
            <a:r>
              <a:rPr lang="zh-CN" altLang="en-US" dirty="0">
                <a:latin typeface="微软雅黑" panose="020B0503020204020204" pitchFamily="34" charset="-122"/>
                <a:ea typeface="微软雅黑" panose="020B0503020204020204" pitchFamily="34" charset="-122"/>
              </a:rPr>
              <a:t>运行环境。 </a:t>
            </a:r>
          </a:p>
          <a:p>
            <a:pPr marL="342900" indent="-342900">
              <a:lnSpc>
                <a:spcPct val="150000"/>
              </a:lnSpc>
              <a:spcAft>
                <a:spcPts val="800"/>
              </a:spcAft>
              <a:buFont typeface="+mj-lt"/>
              <a:buAutoNum type="arabicPeriod"/>
            </a:pPr>
            <a:r>
              <a:rPr lang="en-US" altLang="zh-CN" dirty="0">
                <a:latin typeface="微软雅黑" panose="020B0503020204020204" pitchFamily="34" charset="-122"/>
                <a:ea typeface="微软雅黑" panose="020B0503020204020204" pitchFamily="34" charset="-122"/>
              </a:rPr>
              <a:t>Node.js </a:t>
            </a:r>
            <a:r>
              <a:rPr lang="zh-CN" altLang="en-US" dirty="0">
                <a:latin typeface="微软雅黑" panose="020B0503020204020204" pitchFamily="34" charset="-122"/>
                <a:ea typeface="微软雅黑" panose="020B0503020204020204" pitchFamily="34" charset="-122"/>
              </a:rPr>
              <a:t>使用了一个事件驱动、非阻塞式 </a:t>
            </a:r>
            <a:r>
              <a:rPr lang="en-US" altLang="zh-CN" dirty="0">
                <a:latin typeface="微软雅黑" panose="020B0503020204020204" pitchFamily="34" charset="-122"/>
                <a:ea typeface="微软雅黑" panose="020B0503020204020204" pitchFamily="34" charset="-122"/>
              </a:rPr>
              <a:t>I/O </a:t>
            </a:r>
            <a:r>
              <a:rPr lang="zh-CN" altLang="en-US" dirty="0">
                <a:latin typeface="微软雅黑" panose="020B0503020204020204" pitchFamily="34" charset="-122"/>
                <a:ea typeface="微软雅黑" panose="020B0503020204020204" pitchFamily="34" charset="-122"/>
              </a:rPr>
              <a:t>的模型，使其轻量又高效。 </a:t>
            </a:r>
          </a:p>
          <a:p>
            <a:pPr marL="342900" indent="-342900">
              <a:lnSpc>
                <a:spcPct val="150000"/>
              </a:lnSpc>
              <a:spcAft>
                <a:spcPts val="800"/>
              </a:spcAft>
              <a:buFont typeface="+mj-lt"/>
              <a:buAutoNum type="arabicPeriod"/>
            </a:pPr>
            <a:r>
              <a:rPr lang="en-US" altLang="zh-CN" dirty="0">
                <a:latin typeface="微软雅黑" panose="020B0503020204020204" pitchFamily="34" charset="-122"/>
                <a:ea typeface="微软雅黑" panose="020B0503020204020204" pitchFamily="34" charset="-122"/>
              </a:rPr>
              <a:t>Node.js </a:t>
            </a:r>
            <a:r>
              <a:rPr lang="zh-CN" altLang="en-US" dirty="0">
                <a:latin typeface="微软雅黑" panose="020B0503020204020204" pitchFamily="34" charset="-122"/>
                <a:ea typeface="微软雅黑" panose="020B0503020204020204" pitchFamily="34" charset="-122"/>
              </a:rPr>
              <a:t>的包（模块）管理器 </a:t>
            </a:r>
            <a:r>
              <a:rPr lang="en-US" altLang="zh-CN" dirty="0" err="1">
                <a:latin typeface="微软雅黑" panose="020B0503020204020204" pitchFamily="34" charset="-122"/>
                <a:ea typeface="微软雅黑" panose="020B0503020204020204" pitchFamily="34" charset="-122"/>
              </a:rPr>
              <a:t>npm</a:t>
            </a:r>
            <a:r>
              <a:rPr lang="zh-CN" altLang="en-US" dirty="0">
                <a:latin typeface="微软雅黑" panose="020B0503020204020204" pitchFamily="34" charset="-122"/>
                <a:ea typeface="微软雅黑" panose="020B0503020204020204" pitchFamily="34" charset="-122"/>
              </a:rPr>
              <a:t>，是全球最大的开源库生态系统。</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Aft>
                <a:spcPts val="400"/>
              </a:spcAft>
              <a:buFont typeface="+mj-lt"/>
              <a:buAutoNum type="arabicPeriod"/>
            </a:pPr>
            <a:r>
              <a:rPr lang="en-US" altLang="zh-CN" dirty="0">
                <a:latin typeface="微软雅黑" panose="020B0503020204020204" pitchFamily="34" charset="-122"/>
                <a:ea typeface="微软雅黑" panose="020B0503020204020204" pitchFamily="34" charset="-122"/>
              </a:rPr>
              <a:t>Node.js</a:t>
            </a:r>
            <a:r>
              <a:rPr lang="zh-CN" altLang="en-US" dirty="0">
                <a:latin typeface="微软雅黑" panose="020B0503020204020204" pitchFamily="34" charset="-122"/>
                <a:ea typeface="微软雅黑" panose="020B0503020204020204" pitchFamily="34" charset="-122"/>
              </a:rPr>
              <a:t>的一些常用命令：</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node –v</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--version</a:t>
            </a:r>
            <a:r>
              <a:rPr lang="zh-CN" altLang="en-US" sz="1400" dirty="0">
                <a:latin typeface="微软雅黑" panose="020B0503020204020204" pitchFamily="34" charset="-122"/>
                <a:ea typeface="微软雅黑" panose="020B0503020204020204" pitchFamily="34" charset="-122"/>
              </a:rPr>
              <a:t>）：查看</a:t>
            </a:r>
            <a:r>
              <a:rPr lang="en-US" altLang="zh-CN" sz="1400" dirty="0">
                <a:latin typeface="微软雅黑" panose="020B0503020204020204" pitchFamily="34" charset="-122"/>
                <a:ea typeface="微软雅黑" panose="020B0503020204020204" pitchFamily="34" charset="-122"/>
              </a:rPr>
              <a:t>node</a:t>
            </a:r>
            <a:r>
              <a:rPr lang="zh-CN" altLang="en-US" sz="1400" dirty="0">
                <a:latin typeface="微软雅黑" panose="020B0503020204020204" pitchFamily="34" charset="-122"/>
                <a:ea typeface="微软雅黑" panose="020B0503020204020204" pitchFamily="34" charset="-122"/>
              </a:rPr>
              <a:t>版本（用此命令检测</a:t>
            </a:r>
            <a:r>
              <a:rPr lang="en-US" altLang="zh-CN" sz="1400" dirty="0">
                <a:latin typeface="微软雅黑" panose="020B0503020204020204" pitchFamily="34" charset="-122"/>
                <a:ea typeface="微软雅黑" panose="020B0503020204020204" pitchFamily="34" charset="-122"/>
              </a:rPr>
              <a:t>node.js</a:t>
            </a:r>
            <a:r>
              <a:rPr lang="zh-CN" altLang="en-US" sz="1400" dirty="0">
                <a:latin typeface="微软雅黑" panose="020B0503020204020204" pitchFamily="34" charset="-122"/>
                <a:ea typeface="微软雅黑" panose="020B0503020204020204" pitchFamily="34" charset="-122"/>
              </a:rPr>
              <a:t>是否安装成功）</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node xxx.js</a:t>
            </a:r>
            <a:r>
              <a:rPr lang="zh-CN" altLang="en-US" sz="1400" dirty="0">
                <a:latin typeface="微软雅黑" panose="020B0503020204020204" pitchFamily="34" charset="-122"/>
                <a:ea typeface="微软雅黑" panose="020B0503020204020204" pitchFamily="34" charset="-122"/>
              </a:rPr>
              <a:t>：执行一个</a:t>
            </a:r>
            <a:r>
              <a:rPr lang="en-US" altLang="zh-CN" sz="1400" dirty="0" err="1">
                <a:latin typeface="微软雅黑" panose="020B0503020204020204" pitchFamily="34" charset="-122"/>
                <a:ea typeface="微软雅黑" panose="020B0503020204020204" pitchFamily="34" charset="-122"/>
              </a:rPr>
              <a:t>js</a:t>
            </a:r>
            <a:r>
              <a:rPr lang="zh-CN" altLang="en-US" sz="1400" dirty="0">
                <a:latin typeface="微软雅黑" panose="020B0503020204020204" pitchFamily="34" charset="-122"/>
                <a:ea typeface="微软雅黑" panose="020B0503020204020204" pitchFamily="34" charset="-122"/>
              </a:rPr>
              <a:t>文件</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npm</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-v</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--version</a:t>
            </a:r>
            <a:r>
              <a:rPr lang="zh-CN" altLang="en-US" sz="1400" dirty="0">
                <a:latin typeface="微软雅黑" panose="020B0503020204020204" pitchFamily="34" charset="-122"/>
                <a:ea typeface="微软雅黑" panose="020B0503020204020204" pitchFamily="34" charset="-122"/>
              </a:rPr>
              <a:t>）：查看</a:t>
            </a:r>
            <a:r>
              <a:rPr lang="en-US" altLang="zh-CN" sz="1400" dirty="0" err="1">
                <a:latin typeface="微软雅黑" panose="020B0503020204020204" pitchFamily="34" charset="-122"/>
                <a:ea typeface="微软雅黑" panose="020B0503020204020204" pitchFamily="34" charset="-122"/>
              </a:rPr>
              <a:t>npm</a:t>
            </a:r>
            <a:r>
              <a:rPr lang="zh-CN" altLang="en-US" sz="1400" dirty="0">
                <a:latin typeface="微软雅黑" panose="020B0503020204020204" pitchFamily="34" charset="-122"/>
                <a:ea typeface="微软雅黑" panose="020B0503020204020204" pitchFamily="34" charset="-122"/>
              </a:rPr>
              <a:t>版本</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npm</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init</a:t>
            </a:r>
            <a:r>
              <a:rPr lang="zh-CN" altLang="en-US" sz="1400" dirty="0">
                <a:latin typeface="微软雅黑" panose="020B0503020204020204" pitchFamily="34" charset="-122"/>
                <a:ea typeface="微软雅黑" panose="020B0503020204020204" pitchFamily="34" charset="-122"/>
              </a:rPr>
              <a:t>：在项目中引导创建一个</a:t>
            </a:r>
            <a:r>
              <a:rPr lang="en-US" altLang="zh-CN" sz="1400" dirty="0" err="1">
                <a:latin typeface="微软雅黑" panose="020B0503020204020204" pitchFamily="34" charset="-122"/>
                <a:ea typeface="微软雅黑" panose="020B0503020204020204" pitchFamily="34" charset="-122"/>
              </a:rPr>
              <a:t>package.json</a:t>
            </a:r>
            <a:r>
              <a:rPr lang="zh-CN" altLang="en-US" sz="1400" dirty="0">
                <a:latin typeface="微软雅黑" panose="020B0503020204020204" pitchFamily="34" charset="-122"/>
                <a:ea typeface="微软雅黑" panose="020B0503020204020204" pitchFamily="34" charset="-122"/>
              </a:rPr>
              <a:t>文件</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npm</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install xxx –g</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--global</a:t>
            </a:r>
            <a:r>
              <a:rPr lang="zh-CN" altLang="en-US" sz="1400" dirty="0">
                <a:latin typeface="微软雅黑" panose="020B0503020204020204" pitchFamily="34" charset="-122"/>
                <a:ea typeface="微软雅黑" panose="020B0503020204020204" pitchFamily="34" charset="-122"/>
              </a:rPr>
              <a:t>）：全局安装一个模块，安装在用户目录</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npm</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install xxx</a:t>
            </a:r>
            <a:r>
              <a:rPr lang="zh-CN" altLang="en-US" sz="1400" dirty="0">
                <a:latin typeface="微软雅黑" panose="020B0503020204020204" pitchFamily="34" charset="-122"/>
                <a:ea typeface="微软雅黑" panose="020B0503020204020204" pitchFamily="34" charset="-122"/>
              </a:rPr>
              <a:t>：本地安装一个模块，安装在项目目录下的</a:t>
            </a:r>
            <a:r>
              <a:rPr lang="en-US" altLang="zh-CN" sz="1400" dirty="0" err="1">
                <a:latin typeface="微软雅黑" panose="020B0503020204020204" pitchFamily="34" charset="-122"/>
                <a:ea typeface="微软雅黑" panose="020B0503020204020204" pitchFamily="34" charset="-122"/>
              </a:rPr>
              <a:t>node_modules</a:t>
            </a:r>
            <a:r>
              <a:rPr lang="zh-CN" altLang="en-US" sz="1400" dirty="0">
                <a:latin typeface="微软雅黑" panose="020B0503020204020204" pitchFamily="34" charset="-122"/>
                <a:ea typeface="微软雅黑" panose="020B0503020204020204" pitchFamily="34" charset="-122"/>
              </a:rPr>
              <a:t>中</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npm</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install xxx  -s</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--save</a:t>
            </a:r>
            <a:r>
              <a:rPr lang="zh-CN" altLang="en-US" sz="1400" dirty="0">
                <a:latin typeface="微软雅黑" panose="020B0503020204020204" pitchFamily="34" charset="-122"/>
                <a:ea typeface="微软雅黑" panose="020B0503020204020204" pitchFamily="34" charset="-122"/>
              </a:rPr>
              <a:t>）：安装包信息将加入到</a:t>
            </a:r>
            <a:r>
              <a:rPr lang="en-US" altLang="zh-CN" sz="1400" dirty="0">
                <a:latin typeface="微软雅黑" panose="020B0503020204020204" pitchFamily="34" charset="-122"/>
                <a:ea typeface="微软雅黑" panose="020B0503020204020204" pitchFamily="34" charset="-122"/>
              </a:rPr>
              <a:t>dependencies</a:t>
            </a:r>
            <a:r>
              <a:rPr lang="zh-CN" altLang="en-US" sz="1400" dirty="0">
                <a:latin typeface="微软雅黑" panose="020B0503020204020204" pitchFamily="34" charset="-122"/>
                <a:ea typeface="微软雅黑" panose="020B0503020204020204" pitchFamily="34" charset="-122"/>
              </a:rPr>
              <a:t>（生产阶段的依赖）</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npm</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install xxx –s-d</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--save--dev</a:t>
            </a:r>
            <a:r>
              <a:rPr lang="zh-CN" altLang="en-US" sz="14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安装包信息将加入到</a:t>
            </a:r>
            <a:r>
              <a:rPr lang="en-US" altLang="zh-CN" sz="1100" dirty="0" err="1">
                <a:latin typeface="微软雅黑" panose="020B0503020204020204" pitchFamily="34" charset="-122"/>
                <a:ea typeface="微软雅黑" panose="020B0503020204020204" pitchFamily="34" charset="-122"/>
              </a:rPr>
              <a:t>devDependencies</a:t>
            </a:r>
            <a:r>
              <a:rPr lang="zh-CN" altLang="en-US" sz="1100" dirty="0">
                <a:latin typeface="微软雅黑" panose="020B0503020204020204" pitchFamily="34" charset="-122"/>
                <a:ea typeface="微软雅黑" panose="020B0503020204020204" pitchFamily="34" charset="-122"/>
              </a:rPr>
              <a:t>（开发阶段的依赖）</a:t>
            </a:r>
            <a:endParaRPr lang="en-US" altLang="zh-CN" sz="11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npm</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ls –g</a:t>
            </a:r>
            <a:r>
              <a:rPr lang="zh-CN" altLang="en-US" sz="1400" dirty="0">
                <a:latin typeface="微软雅黑" panose="020B0503020204020204" pitchFamily="34" charset="-122"/>
                <a:ea typeface="微软雅黑" panose="020B0503020204020204" pitchFamily="34" charset="-122"/>
              </a:rPr>
              <a:t>：查看全局安装的模块</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npm</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ls xxx</a:t>
            </a:r>
            <a:r>
              <a:rPr lang="zh-CN" altLang="en-US" sz="1400" dirty="0">
                <a:latin typeface="微软雅黑" panose="020B0503020204020204" pitchFamily="34" charset="-122"/>
                <a:ea typeface="微软雅黑" panose="020B0503020204020204" pitchFamily="34" charset="-122"/>
              </a:rPr>
              <a:t>：查看一个模块的信息</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其他命令（如：</a:t>
            </a:r>
            <a:r>
              <a:rPr lang="en-US" altLang="zh-CN" sz="1400" dirty="0" err="1">
                <a:latin typeface="微软雅黑" panose="020B0503020204020204" pitchFamily="34" charset="-122"/>
                <a:ea typeface="微软雅黑" panose="020B0503020204020204" pitchFamily="34" charset="-122"/>
              </a:rPr>
              <a:t>uninsall</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update</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outdated</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root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config</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cache</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help</a:t>
            </a:r>
            <a:r>
              <a:rPr lang="zh-CN" altLang="en-US" sz="1400" dirty="0">
                <a:latin typeface="微软雅黑" panose="020B0503020204020204" pitchFamily="34" charset="-122"/>
                <a:ea typeface="微软雅黑" panose="020B0503020204020204" pitchFamily="34" charset="-122"/>
              </a:rPr>
              <a:t>等）</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146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6</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安装</a:t>
            </a:r>
            <a:r>
              <a:rPr lang="en-US" altLang="zh-CN" dirty="0" err="1"/>
              <a:t>VSCode</a:t>
            </a:r>
            <a:endParaRPr lang="en-US" dirty="0"/>
          </a:p>
        </p:txBody>
      </p:sp>
      <p:sp>
        <p:nvSpPr>
          <p:cNvPr id="4" name="文本框 3">
            <a:extLst>
              <a:ext uri="{FF2B5EF4-FFF2-40B4-BE49-F238E27FC236}">
                <a16:creationId xmlns:a16="http://schemas.microsoft.com/office/drawing/2014/main" id="{E866271F-097E-4B40-92DA-CF1BA366FFA9}"/>
              </a:ext>
            </a:extLst>
          </p:cNvPr>
          <p:cNvSpPr txBox="1"/>
          <p:nvPr/>
        </p:nvSpPr>
        <p:spPr>
          <a:xfrm>
            <a:off x="524107" y="710371"/>
            <a:ext cx="8106937" cy="4970591"/>
          </a:xfrm>
          <a:prstGeom prst="rect">
            <a:avLst/>
          </a:prstGeom>
          <a:noFill/>
        </p:spPr>
        <p:txBody>
          <a:bodyPr wrap="square" rtlCol="0">
            <a:spAutoFit/>
          </a:bodyPr>
          <a:lstStyle/>
          <a:p>
            <a:pPr marL="342900" indent="-342900">
              <a:lnSpc>
                <a:spcPct val="150000"/>
              </a:lnSpc>
              <a:spcAft>
                <a:spcPts val="800"/>
              </a:spcAft>
              <a:buFont typeface="+mj-lt"/>
              <a:buAutoNum type="arabicPeriod"/>
            </a:pPr>
            <a:r>
              <a:rPr lang="en-US" altLang="zh-CN" dirty="0" err="1">
                <a:latin typeface="微软雅黑" panose="020B0503020204020204" pitchFamily="34" charset="-122"/>
                <a:ea typeface="微软雅黑" panose="020B0503020204020204" pitchFamily="34" charset="-122"/>
              </a:rPr>
              <a:t>VSCode</a:t>
            </a:r>
            <a:r>
              <a:rPr lang="zh-CN" altLang="en-US" dirty="0">
                <a:latin typeface="微软雅黑" panose="020B0503020204020204" pitchFamily="34" charset="-122"/>
                <a:ea typeface="微软雅黑" panose="020B0503020204020204" pitchFamily="34" charset="-122"/>
              </a:rPr>
              <a:t>是由微软研发的一款免费、开源的跨平台文本（代码）编辑器。 </a:t>
            </a:r>
          </a:p>
          <a:p>
            <a:pPr marL="342900" indent="-342900">
              <a:lnSpc>
                <a:spcPct val="150000"/>
              </a:lnSpc>
              <a:spcAft>
                <a:spcPts val="800"/>
              </a:spcAft>
              <a:buFont typeface="+mj-lt"/>
              <a:buAutoNum type="arabicPeriod"/>
            </a:pPr>
            <a:r>
              <a:rPr lang="en-US" altLang="zh-CN" dirty="0" err="1">
                <a:latin typeface="微软雅黑" panose="020B0503020204020204" pitchFamily="34" charset="-122"/>
                <a:ea typeface="微软雅黑" panose="020B0503020204020204" pitchFamily="34" charset="-122"/>
              </a:rPr>
              <a:t>VSCode</a:t>
            </a:r>
            <a:r>
              <a:rPr lang="zh-CN" altLang="en-US" dirty="0">
                <a:latin typeface="微软雅黑" panose="020B0503020204020204" pitchFamily="34" charset="-122"/>
                <a:ea typeface="微软雅黑" panose="020B0503020204020204" pitchFamily="34" charset="-122"/>
              </a:rPr>
              <a:t>内置</a:t>
            </a:r>
            <a:r>
              <a:rPr lang="en-US" altLang="zh-CN" dirty="0">
                <a:latin typeface="微软雅黑" panose="020B0503020204020204" pitchFamily="34" charset="-122"/>
                <a:ea typeface="微软雅黑" panose="020B0503020204020204" pitchFamily="34" charset="-122"/>
              </a:rPr>
              <a:t>JavaScript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TypeScript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Node.js</a:t>
            </a:r>
            <a:r>
              <a:rPr lang="zh-CN" altLang="en-US" dirty="0">
                <a:latin typeface="微软雅黑" panose="020B0503020204020204" pitchFamily="34" charset="-122"/>
                <a:ea typeface="微软雅黑" panose="020B0503020204020204" pitchFamily="34" charset="-122"/>
              </a:rPr>
              <a:t>支持，而且拥有丰富的插件生态系统。</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Aft>
                <a:spcPts val="400"/>
              </a:spcAft>
              <a:buFont typeface="+mj-lt"/>
              <a:buAutoNum type="arabicPeriod"/>
            </a:pPr>
            <a:r>
              <a:rPr lang="en-US" altLang="zh-CN" dirty="0" err="1">
                <a:latin typeface="微软雅黑" panose="020B0503020204020204" pitchFamily="34" charset="-122"/>
                <a:ea typeface="微软雅黑" panose="020B0503020204020204" pitchFamily="34" charset="-122"/>
              </a:rPr>
              <a:t>VSCode</a:t>
            </a:r>
            <a:r>
              <a:rPr lang="zh-CN" altLang="en-US" dirty="0">
                <a:latin typeface="微软雅黑" panose="020B0503020204020204" pitchFamily="34" charset="-122"/>
                <a:ea typeface="微软雅黑" panose="020B0503020204020204" pitchFamily="34" charset="-122"/>
              </a:rPr>
              <a:t>的一些常用插件：</a:t>
            </a:r>
          </a:p>
          <a:p>
            <a:pPr marL="742950" lvl="1" indent="-285750">
              <a:lnSpc>
                <a:spcPct val="150000"/>
              </a:lnSpc>
              <a:buFont typeface="Arial" panose="020B0604020202020204" pitchFamily="34" charset="0"/>
              <a:buChar char="•"/>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Auto Close Tag</a:t>
            </a:r>
            <a:r>
              <a:rPr lang="zh-CN" altLang="en-US" sz="1400" dirty="0">
                <a:latin typeface="微软雅黑" panose="020B0503020204020204" pitchFamily="34" charset="-122"/>
                <a:ea typeface="微软雅黑" panose="020B0503020204020204" pitchFamily="34" charset="-122"/>
              </a:rPr>
              <a:t>：自动闭合</a:t>
            </a:r>
            <a:r>
              <a:rPr lang="en-US" altLang="zh-CN" sz="1400" dirty="0">
                <a:latin typeface="微软雅黑" panose="020B0503020204020204" pitchFamily="34" charset="-122"/>
                <a:ea typeface="微软雅黑" panose="020B0503020204020204" pitchFamily="34" charset="-122"/>
              </a:rPr>
              <a:t>HTML</a:t>
            </a:r>
            <a:r>
              <a:rPr lang="zh-CN" altLang="en-US" sz="1400" dirty="0">
                <a:latin typeface="微软雅黑" panose="020B0503020204020204" pitchFamily="34" charset="-122"/>
                <a:ea typeface="微软雅黑" panose="020B0503020204020204" pitchFamily="34" charset="-122"/>
              </a:rPr>
              <a:t>标签</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Auto Rename Tag</a:t>
            </a:r>
            <a:r>
              <a:rPr lang="zh-CN" altLang="en-US" sz="1400" dirty="0">
                <a:latin typeface="微软雅黑" panose="020B0503020204020204" pitchFamily="34" charset="-122"/>
                <a:ea typeface="微软雅黑" panose="020B0503020204020204" pitchFamily="34" charset="-122"/>
              </a:rPr>
              <a:t>：修改</a:t>
            </a:r>
            <a:r>
              <a:rPr lang="en-US" altLang="zh-CN" sz="1400" dirty="0">
                <a:latin typeface="微软雅黑" panose="020B0503020204020204" pitchFamily="34" charset="-122"/>
                <a:ea typeface="微软雅黑" panose="020B0503020204020204" pitchFamily="34" charset="-122"/>
              </a:rPr>
              <a:t>HTML</a:t>
            </a:r>
            <a:r>
              <a:rPr lang="zh-CN" altLang="en-US" sz="1400" dirty="0">
                <a:latin typeface="微软雅黑" panose="020B0503020204020204" pitchFamily="34" charset="-122"/>
                <a:ea typeface="微软雅黑" panose="020B0503020204020204" pitchFamily="34" charset="-122"/>
              </a:rPr>
              <a:t>标签时，自动修改匹配的标签</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Color Picker</a:t>
            </a:r>
            <a:r>
              <a:rPr lang="zh-CN" altLang="en-US" sz="1400" dirty="0">
                <a:latin typeface="微软雅黑" panose="020B0503020204020204" pitchFamily="34" charset="-122"/>
                <a:ea typeface="微软雅黑" panose="020B0503020204020204" pitchFamily="34" charset="-122"/>
              </a:rPr>
              <a:t>：拾色器</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ESLint</a:t>
            </a:r>
            <a:r>
              <a:rPr lang="zh-CN" altLang="en-US" sz="1400" dirty="0">
                <a:latin typeface="微软雅黑" panose="020B0503020204020204" pitchFamily="34" charset="-122"/>
                <a:ea typeface="微软雅黑" panose="020B0503020204020204" pitchFamily="34" charset="-122"/>
              </a:rPr>
              <a:t>：一个代码规范和错误检查工具</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HTML CSS Support</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css</a:t>
            </a:r>
            <a:r>
              <a:rPr lang="zh-CN" altLang="en-US" sz="1400" dirty="0">
                <a:latin typeface="微软雅黑" panose="020B0503020204020204" pitchFamily="34" charset="-122"/>
                <a:ea typeface="微软雅黑" panose="020B0503020204020204" pitchFamily="34" charset="-122"/>
              </a:rPr>
              <a:t>提示</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HTML Snippets</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html</a:t>
            </a:r>
            <a:r>
              <a:rPr lang="zh-CN" altLang="en-US" sz="1400" dirty="0">
                <a:latin typeface="微软雅黑" panose="020B0503020204020204" pitchFamily="34" charset="-122"/>
                <a:ea typeface="微软雅黑" panose="020B0503020204020204" pitchFamily="34" charset="-122"/>
              </a:rPr>
              <a:t>代码片段</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Path </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Intellisense</a:t>
            </a:r>
            <a:r>
              <a:rPr lang="zh-CN" altLang="en-US" sz="1400" dirty="0">
                <a:latin typeface="微软雅黑" panose="020B0503020204020204" pitchFamily="34" charset="-122"/>
                <a:ea typeface="微软雅黑" panose="020B0503020204020204" pitchFamily="34" charset="-122"/>
              </a:rPr>
              <a:t>：路径智能提示</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Vetur</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vue</a:t>
            </a:r>
            <a:r>
              <a:rPr lang="zh-CN" altLang="en-US" sz="1400" dirty="0">
                <a:latin typeface="微软雅黑" panose="020B0503020204020204" pitchFamily="34" charset="-122"/>
                <a:ea typeface="微软雅黑" panose="020B0503020204020204" pitchFamily="34" charset="-122"/>
              </a:rPr>
              <a:t>语法高亮</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Vue</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2 Snippets</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vue2</a:t>
            </a:r>
            <a:r>
              <a:rPr lang="zh-CN" altLang="en-US" sz="1400" dirty="0">
                <a:latin typeface="微软雅黑" panose="020B0503020204020204" pitchFamily="34" charset="-122"/>
                <a:ea typeface="微软雅黑" panose="020B0503020204020204" pitchFamily="34" charset="-122"/>
              </a:rPr>
              <a:t>代码片段</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78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7</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en-US" altLang="zh-CN" dirty="0" err="1"/>
              <a:t>VSCode</a:t>
            </a:r>
            <a:r>
              <a:rPr lang="zh-CN" altLang="en-US" dirty="0"/>
              <a:t>首选项设置</a:t>
            </a:r>
            <a:endParaRPr lang="en-US" dirty="0"/>
          </a:p>
        </p:txBody>
      </p:sp>
      <p:sp>
        <p:nvSpPr>
          <p:cNvPr id="4" name="文本框 3">
            <a:extLst>
              <a:ext uri="{FF2B5EF4-FFF2-40B4-BE49-F238E27FC236}">
                <a16:creationId xmlns:a16="http://schemas.microsoft.com/office/drawing/2014/main" id="{E866271F-097E-4B40-92DA-CF1BA366FFA9}"/>
              </a:ext>
            </a:extLst>
          </p:cNvPr>
          <p:cNvSpPr txBox="1"/>
          <p:nvPr/>
        </p:nvSpPr>
        <p:spPr>
          <a:xfrm>
            <a:off x="524107" y="710371"/>
            <a:ext cx="8106937" cy="5678478"/>
          </a:xfrm>
          <a:prstGeom prst="rect">
            <a:avLst/>
          </a:prstGeom>
          <a:noFill/>
        </p:spPr>
        <p:txBody>
          <a:bodyPr wrap="square" rtlCol="0">
            <a:spAutoFit/>
          </a:bodyPr>
          <a:lstStyle/>
          <a:p>
            <a:pPr>
              <a:lnSpc>
                <a:spcPct val="150000"/>
              </a:lnSpc>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a:t>
            </a:r>
          </a:p>
          <a:p>
            <a:pPr>
              <a:lnSpc>
                <a:spcPct val="150000"/>
              </a:lnSpc>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workbench.colorTheme</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"Default Dark+",</a:t>
            </a:r>
          </a:p>
          <a:p>
            <a:pPr>
              <a:lnSpc>
                <a:spcPct val="150000"/>
              </a:lnSpc>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editor.formatOnType</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true,</a:t>
            </a:r>
          </a:p>
          <a:p>
            <a:pPr>
              <a:lnSpc>
                <a:spcPct val="150000"/>
              </a:lnSpc>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editor.fontFamily</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"Consolas, 'Courier New', 'monospace', '</a:t>
            </a:r>
            <a:r>
              <a:rPr lang="zh-CN" altLang="en-US" sz="1400" dirty="0">
                <a:solidFill>
                  <a:schemeClr val="accent2">
                    <a:lumMod val="75000"/>
                  </a:schemeClr>
                </a:solidFill>
                <a:latin typeface="微软雅黑" panose="020B0503020204020204" pitchFamily="34" charset="-122"/>
                <a:ea typeface="微软雅黑" panose="020B0503020204020204" pitchFamily="34" charset="-122"/>
              </a:rPr>
              <a:t>微软雅黑</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a:t>
            </a:r>
          </a:p>
          <a:p>
            <a:pPr>
              <a:lnSpc>
                <a:spcPct val="150000"/>
              </a:lnSpc>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telemetry.enableCrashReporter</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false,</a:t>
            </a:r>
          </a:p>
          <a:p>
            <a:pPr>
              <a:lnSpc>
                <a:spcPct val="150000"/>
              </a:lnSpc>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telemetry.enableTelemetry</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false,</a:t>
            </a:r>
          </a:p>
          <a:p>
            <a:pPr>
              <a:lnSpc>
                <a:spcPct val="150000"/>
              </a:lnSpc>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editor.autoClosingBrackets</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false,</a:t>
            </a:r>
          </a:p>
          <a:p>
            <a:pPr>
              <a:lnSpc>
                <a:spcPct val="150000"/>
              </a:lnSpc>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editor.formatOnPaste</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true,</a:t>
            </a:r>
          </a:p>
          <a:p>
            <a:pPr>
              <a:lnSpc>
                <a:spcPct val="150000"/>
              </a:lnSpc>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window.openFilesInNewWindow</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"on",</a:t>
            </a:r>
          </a:p>
          <a:p>
            <a:pPr>
              <a:lnSpc>
                <a:spcPct val="150000"/>
              </a:lnSpc>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editor.detectIndentation</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false,</a:t>
            </a:r>
          </a:p>
          <a:p>
            <a:pPr>
              <a:lnSpc>
                <a:spcPct val="150000"/>
              </a:lnSpc>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editor.formatOnSave</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true,</a:t>
            </a:r>
          </a:p>
          <a:p>
            <a:pPr>
              <a:lnSpc>
                <a:spcPct val="150000"/>
              </a:lnSpc>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vetur.format.js.InsertSpaceBeforeFunctionParenthesis</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true,</a:t>
            </a:r>
          </a:p>
          <a:p>
            <a:pPr>
              <a:lnSpc>
                <a:spcPct val="150000"/>
              </a:lnSpc>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javascript.format.insertSpaceBeforeFunctionParenthesis</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true,</a:t>
            </a:r>
          </a:p>
          <a:p>
            <a:pPr>
              <a:lnSpc>
                <a:spcPct val="150000"/>
              </a:lnSpc>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typescript.format.insertSpaceBeforeFunctionParenthesis</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true,</a:t>
            </a:r>
          </a:p>
          <a:p>
            <a:pPr>
              <a:lnSpc>
                <a:spcPct val="150000"/>
              </a:lnSpc>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2">
                    <a:lumMod val="75000"/>
                  </a:schemeClr>
                </a:solidFill>
                <a:latin typeface="微软雅黑" panose="020B0503020204020204" pitchFamily="34" charset="-122"/>
                <a:ea typeface="微软雅黑" panose="020B0503020204020204" pitchFamily="34" charset="-122"/>
              </a:rPr>
              <a:t>editor.minimap.enabled</a:t>
            </a: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 false</a:t>
            </a:r>
          </a:p>
          <a:p>
            <a:pPr>
              <a:lnSpc>
                <a:spcPct val="150000"/>
              </a:lnSpc>
            </a:pPr>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a:t>
            </a:r>
          </a:p>
          <a:p>
            <a:pPr>
              <a:lnSpc>
                <a:spcPct val="150000"/>
              </a:lnSpc>
            </a:pPr>
            <a:r>
              <a:rPr lang="zh-CN" altLang="en-US" dirty="0">
                <a:latin typeface="微软雅黑" panose="020B0503020204020204" pitchFamily="34" charset="-122"/>
                <a:ea typeface="微软雅黑" panose="020B0503020204020204" pitchFamily="34" charset="-122"/>
              </a:rPr>
              <a:t>将这段代码复制到</a:t>
            </a:r>
            <a:r>
              <a:rPr lang="en-US" altLang="zh-CN" dirty="0" err="1">
                <a:latin typeface="微软雅黑" panose="020B0503020204020204" pitchFamily="34" charset="-122"/>
                <a:ea typeface="微软雅黑" panose="020B0503020204020204" pitchFamily="34" charset="-122"/>
              </a:rPr>
              <a:t>VSCode</a:t>
            </a:r>
            <a:r>
              <a:rPr lang="zh-CN" altLang="en-US" dirty="0">
                <a:latin typeface="微软雅黑" panose="020B0503020204020204" pitchFamily="34" charset="-122"/>
                <a:ea typeface="微软雅黑" panose="020B0503020204020204" pitchFamily="34" charset="-122"/>
              </a:rPr>
              <a:t>的首选项设置的用户设置里，高级用户可自行设置。</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001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56DA8EE-CAE8-43A4-BD88-2A98ADB518BD}" type="slidenum">
              <a:rPr lang="zh-CN" altLang="en-US" smtClean="0"/>
              <a:pPr/>
              <a:t>8</a:t>
            </a:fld>
            <a:endParaRPr lang="zh-CN" altLang="en-US" dirty="0"/>
          </a:p>
        </p:txBody>
      </p:sp>
      <p:sp>
        <p:nvSpPr>
          <p:cNvPr id="4" name="标题 3"/>
          <p:cNvSpPr>
            <a:spLocks noGrp="1"/>
          </p:cNvSpPr>
          <p:nvPr>
            <p:ph type="title"/>
          </p:nvPr>
        </p:nvSpPr>
        <p:spPr/>
        <p:txBody>
          <a:bodyPr/>
          <a:lstStyle/>
          <a:p>
            <a:r>
              <a:rPr lang="zh-CN" altLang="en-US" dirty="0"/>
              <a:t>目录</a:t>
            </a:r>
          </a:p>
        </p:txBody>
      </p:sp>
      <p:sp>
        <p:nvSpPr>
          <p:cNvPr id="26" name="Rectangle 85">
            <a:extLst>
              <a:ext uri="{FF2B5EF4-FFF2-40B4-BE49-F238E27FC236}">
                <a16:creationId xmlns:a16="http://schemas.microsoft.com/office/drawing/2014/main" id="{5C9F619D-3DE8-46C9-978C-A020FB9C7BDF}"/>
              </a:ext>
            </a:extLst>
          </p:cNvPr>
          <p:cNvSpPr>
            <a:spLocks noChangeArrowheads="1"/>
          </p:cNvSpPr>
          <p:nvPr/>
        </p:nvSpPr>
        <p:spPr bwMode="auto">
          <a:xfrm>
            <a:off x="1680248" y="1576727"/>
            <a:ext cx="5694041"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pPr algn="ctr"/>
            <a:endParaRPr lang="zh-CN" altLang="en-US"/>
          </a:p>
        </p:txBody>
      </p:sp>
      <p:sp>
        <p:nvSpPr>
          <p:cNvPr id="27" name="Rectangle 85">
            <a:extLst>
              <a:ext uri="{FF2B5EF4-FFF2-40B4-BE49-F238E27FC236}">
                <a16:creationId xmlns:a16="http://schemas.microsoft.com/office/drawing/2014/main" id="{7AD9BFE5-7B06-47CB-AB38-6BAC6E2A89D9}"/>
              </a:ext>
            </a:extLst>
          </p:cNvPr>
          <p:cNvSpPr>
            <a:spLocks noChangeArrowheads="1"/>
          </p:cNvSpPr>
          <p:nvPr/>
        </p:nvSpPr>
        <p:spPr bwMode="auto">
          <a:xfrm>
            <a:off x="1680249" y="2396512"/>
            <a:ext cx="5694040" cy="563881"/>
          </a:xfrm>
          <a:prstGeom prst="rect">
            <a:avLst/>
          </a:prstGeom>
          <a:solidFill>
            <a:srgbClr val="A82025"/>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endParaRPr lang="zh-CN" altLang="en-US"/>
          </a:p>
        </p:txBody>
      </p:sp>
      <p:sp>
        <p:nvSpPr>
          <p:cNvPr id="28" name="文本框 27">
            <a:extLst>
              <a:ext uri="{FF2B5EF4-FFF2-40B4-BE49-F238E27FC236}">
                <a16:creationId xmlns:a16="http://schemas.microsoft.com/office/drawing/2014/main" id="{D1E2FA6D-580D-426B-A96F-5B4C930F685F}"/>
              </a:ext>
            </a:extLst>
          </p:cNvPr>
          <p:cNvSpPr txBox="1"/>
          <p:nvPr/>
        </p:nvSpPr>
        <p:spPr>
          <a:xfrm>
            <a:off x="2543812" y="1657046"/>
            <a:ext cx="1980029"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安装环境和工具</a:t>
            </a:r>
          </a:p>
        </p:txBody>
      </p:sp>
      <p:sp>
        <p:nvSpPr>
          <p:cNvPr id="29" name="文本框 28">
            <a:extLst>
              <a:ext uri="{FF2B5EF4-FFF2-40B4-BE49-F238E27FC236}">
                <a16:creationId xmlns:a16="http://schemas.microsoft.com/office/drawing/2014/main" id="{D16F79D3-E068-4B29-A684-0485B75A9E52}"/>
              </a:ext>
            </a:extLst>
          </p:cNvPr>
          <p:cNvSpPr txBox="1"/>
          <p:nvPr/>
        </p:nvSpPr>
        <p:spPr>
          <a:xfrm>
            <a:off x="2549727" y="2480576"/>
            <a:ext cx="1980029"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初始化代码环境</a:t>
            </a:r>
          </a:p>
        </p:txBody>
      </p:sp>
      <p:sp>
        <p:nvSpPr>
          <p:cNvPr id="30" name="流程图: 准备 29">
            <a:extLst>
              <a:ext uri="{FF2B5EF4-FFF2-40B4-BE49-F238E27FC236}">
                <a16:creationId xmlns:a16="http://schemas.microsoft.com/office/drawing/2014/main" id="{7F074C52-C7A6-48EF-8E49-D32126361125}"/>
              </a:ext>
            </a:extLst>
          </p:cNvPr>
          <p:cNvSpPr/>
          <p:nvPr/>
        </p:nvSpPr>
        <p:spPr>
          <a:xfrm rot="5400000">
            <a:off x="1868094" y="1683886"/>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一</a:t>
            </a:r>
          </a:p>
        </p:txBody>
      </p:sp>
      <p:sp>
        <p:nvSpPr>
          <p:cNvPr id="39" name="流程图: 准备 38">
            <a:extLst>
              <a:ext uri="{FF2B5EF4-FFF2-40B4-BE49-F238E27FC236}">
                <a16:creationId xmlns:a16="http://schemas.microsoft.com/office/drawing/2014/main" id="{6A117A69-72EF-4F81-ABD9-A338EDD0D55A}"/>
              </a:ext>
            </a:extLst>
          </p:cNvPr>
          <p:cNvSpPr/>
          <p:nvPr/>
        </p:nvSpPr>
        <p:spPr>
          <a:xfrm rot="5400000">
            <a:off x="1868094" y="2499641"/>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二</a:t>
            </a:r>
          </a:p>
        </p:txBody>
      </p:sp>
      <p:sp>
        <p:nvSpPr>
          <p:cNvPr id="40" name="Rectangle 85">
            <a:extLst>
              <a:ext uri="{FF2B5EF4-FFF2-40B4-BE49-F238E27FC236}">
                <a16:creationId xmlns:a16="http://schemas.microsoft.com/office/drawing/2014/main" id="{58CE236A-87A4-4504-A28E-7AF614E8E979}"/>
              </a:ext>
            </a:extLst>
          </p:cNvPr>
          <p:cNvSpPr>
            <a:spLocks noChangeArrowheads="1"/>
          </p:cNvSpPr>
          <p:nvPr/>
        </p:nvSpPr>
        <p:spPr bwMode="auto">
          <a:xfrm>
            <a:off x="1680249" y="3216297"/>
            <a:ext cx="5694040"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pPr algn="ctr"/>
            <a:endParaRPr lang="zh-CN" altLang="en-US"/>
          </a:p>
        </p:txBody>
      </p:sp>
      <p:sp>
        <p:nvSpPr>
          <p:cNvPr id="41" name="流程图: 准备 40">
            <a:extLst>
              <a:ext uri="{FF2B5EF4-FFF2-40B4-BE49-F238E27FC236}">
                <a16:creationId xmlns:a16="http://schemas.microsoft.com/office/drawing/2014/main" id="{F1A9F0B7-52E6-49BC-883B-CFD8FA6A5797}"/>
              </a:ext>
            </a:extLst>
          </p:cNvPr>
          <p:cNvSpPr/>
          <p:nvPr/>
        </p:nvSpPr>
        <p:spPr>
          <a:xfrm rot="5400000">
            <a:off x="1868094" y="3302281"/>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三</a:t>
            </a:r>
          </a:p>
        </p:txBody>
      </p:sp>
      <p:sp>
        <p:nvSpPr>
          <p:cNvPr id="42" name="文本框 41">
            <a:extLst>
              <a:ext uri="{FF2B5EF4-FFF2-40B4-BE49-F238E27FC236}">
                <a16:creationId xmlns:a16="http://schemas.microsoft.com/office/drawing/2014/main" id="{63A38349-EAEC-401F-86BE-B16BCFECC4A8}"/>
              </a:ext>
            </a:extLst>
          </p:cNvPr>
          <p:cNvSpPr txBox="1"/>
          <p:nvPr/>
        </p:nvSpPr>
        <p:spPr>
          <a:xfrm>
            <a:off x="2550006" y="3289626"/>
            <a:ext cx="1723549" cy="400110"/>
          </a:xfrm>
          <a:prstGeom prst="rect">
            <a:avLst/>
          </a:prstGeom>
          <a:noFill/>
        </p:spPr>
        <p:txBody>
          <a:bodyPr wrap="none" rtlCol="0" anchor="t">
            <a:spAutoFit/>
          </a:bodyPr>
          <a:lstStyle/>
          <a:p>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项目结构介绍</a:t>
            </a:r>
          </a:p>
        </p:txBody>
      </p:sp>
      <p:sp>
        <p:nvSpPr>
          <p:cNvPr id="43" name="Rectangle 85">
            <a:extLst>
              <a:ext uri="{FF2B5EF4-FFF2-40B4-BE49-F238E27FC236}">
                <a16:creationId xmlns:a16="http://schemas.microsoft.com/office/drawing/2014/main" id="{EFCA905F-381C-403E-AA55-2CF9BB028C52}"/>
              </a:ext>
            </a:extLst>
          </p:cNvPr>
          <p:cNvSpPr>
            <a:spLocks noChangeArrowheads="1"/>
          </p:cNvSpPr>
          <p:nvPr/>
        </p:nvSpPr>
        <p:spPr bwMode="auto">
          <a:xfrm>
            <a:off x="1676821" y="4858196"/>
            <a:ext cx="5694040"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endParaRPr lang="zh-CN" altLang="en-US"/>
          </a:p>
        </p:txBody>
      </p:sp>
      <p:sp>
        <p:nvSpPr>
          <p:cNvPr id="44" name="文本框 43">
            <a:extLst>
              <a:ext uri="{FF2B5EF4-FFF2-40B4-BE49-F238E27FC236}">
                <a16:creationId xmlns:a16="http://schemas.microsoft.com/office/drawing/2014/main" id="{D2104CB6-2970-47BC-A997-D8B841163D93}"/>
              </a:ext>
            </a:extLst>
          </p:cNvPr>
          <p:cNvSpPr txBox="1"/>
          <p:nvPr/>
        </p:nvSpPr>
        <p:spPr>
          <a:xfrm>
            <a:off x="2546299" y="4942260"/>
            <a:ext cx="146706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编译和发布</a:t>
            </a:r>
          </a:p>
        </p:txBody>
      </p:sp>
      <p:sp>
        <p:nvSpPr>
          <p:cNvPr id="45" name="流程图: 准备 44">
            <a:extLst>
              <a:ext uri="{FF2B5EF4-FFF2-40B4-BE49-F238E27FC236}">
                <a16:creationId xmlns:a16="http://schemas.microsoft.com/office/drawing/2014/main" id="{5662E677-615A-4621-9812-C7406FFAF450}"/>
              </a:ext>
            </a:extLst>
          </p:cNvPr>
          <p:cNvSpPr/>
          <p:nvPr/>
        </p:nvSpPr>
        <p:spPr>
          <a:xfrm rot="5400000">
            <a:off x="1864666" y="4961325"/>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五</a:t>
            </a:r>
          </a:p>
        </p:txBody>
      </p:sp>
      <p:sp>
        <p:nvSpPr>
          <p:cNvPr id="46" name="Rectangle 85">
            <a:extLst>
              <a:ext uri="{FF2B5EF4-FFF2-40B4-BE49-F238E27FC236}">
                <a16:creationId xmlns:a16="http://schemas.microsoft.com/office/drawing/2014/main" id="{C0C5A260-CE86-42CB-A1DF-6B8D8546F6A6}"/>
              </a:ext>
            </a:extLst>
          </p:cNvPr>
          <p:cNvSpPr>
            <a:spLocks noChangeArrowheads="1"/>
          </p:cNvSpPr>
          <p:nvPr/>
        </p:nvSpPr>
        <p:spPr bwMode="auto">
          <a:xfrm>
            <a:off x="1680249" y="4037635"/>
            <a:ext cx="5694040" cy="563881"/>
          </a:xfrm>
          <a:prstGeom prst="rect">
            <a:avLst/>
          </a:prstGeom>
          <a:solidFill>
            <a:schemeClr val="tx1">
              <a:lumMod val="50000"/>
              <a:lumOff val="50000"/>
            </a:schemeClr>
          </a:solidFill>
        </p:spPr>
        <p:style>
          <a:lnRef idx="0">
            <a:schemeClr val="accent1"/>
          </a:lnRef>
          <a:fillRef idx="3">
            <a:schemeClr val="accent1"/>
          </a:fillRef>
          <a:effectRef idx="3">
            <a:schemeClr val="accent1"/>
          </a:effectRef>
          <a:fontRef idx="minor">
            <a:schemeClr val="lt1"/>
          </a:fontRef>
        </p:style>
        <p:txBody>
          <a:bodyPr wrap="none" lIns="0" tIns="0" rIns="0" bIns="0" anchor="ctr"/>
          <a:lstStyle>
            <a:defPPr>
              <a:defRPr lang="zh-CN"/>
            </a:defPPr>
            <a:lvl1pPr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Franklin Gothic Book" panose="020B05030201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Franklin Gothic Book" panose="020B0503020102020204" pitchFamily="34" charset="0"/>
                <a:ea typeface="宋体" panose="02010600030101010101" pitchFamily="2" charset="-122"/>
                <a:cs typeface="+mn-cs"/>
              </a:defRPr>
            </a:lvl9pPr>
          </a:lstStyle>
          <a:p>
            <a:endParaRPr lang="zh-CN" altLang="en-US"/>
          </a:p>
        </p:txBody>
      </p:sp>
      <p:sp>
        <p:nvSpPr>
          <p:cNvPr id="47" name="文本框 46">
            <a:extLst>
              <a:ext uri="{FF2B5EF4-FFF2-40B4-BE49-F238E27FC236}">
                <a16:creationId xmlns:a16="http://schemas.microsoft.com/office/drawing/2014/main" id="{F1E06138-9998-4610-AA5F-6468A09A0C8E}"/>
              </a:ext>
            </a:extLst>
          </p:cNvPr>
          <p:cNvSpPr txBox="1"/>
          <p:nvPr/>
        </p:nvSpPr>
        <p:spPr>
          <a:xfrm>
            <a:off x="2549727" y="4121699"/>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项目开发</a:t>
            </a:r>
          </a:p>
        </p:txBody>
      </p:sp>
      <p:sp>
        <p:nvSpPr>
          <p:cNvPr id="48" name="流程图: 准备 47">
            <a:extLst>
              <a:ext uri="{FF2B5EF4-FFF2-40B4-BE49-F238E27FC236}">
                <a16:creationId xmlns:a16="http://schemas.microsoft.com/office/drawing/2014/main" id="{DD5FFB00-658E-479C-B979-DB48E641ED5D}"/>
              </a:ext>
            </a:extLst>
          </p:cNvPr>
          <p:cNvSpPr/>
          <p:nvPr/>
        </p:nvSpPr>
        <p:spPr>
          <a:xfrm rot="5400000">
            <a:off x="1868094" y="4140764"/>
            <a:ext cx="458126" cy="393773"/>
          </a:xfrm>
          <a:prstGeom prst="flowChartPrepa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四</a:t>
            </a:r>
          </a:p>
        </p:txBody>
      </p:sp>
    </p:spTree>
    <p:extLst>
      <p:ext uri="{BB962C8B-B14F-4D97-AF65-F5344CB8AC3E}">
        <p14:creationId xmlns:p14="http://schemas.microsoft.com/office/powerpoint/2010/main" val="705763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019AAB-5378-4A08-A575-568CD505DEE3}"/>
              </a:ext>
            </a:extLst>
          </p:cNvPr>
          <p:cNvSpPr>
            <a:spLocks noGrp="1"/>
          </p:cNvSpPr>
          <p:nvPr>
            <p:ph type="sldNum" sz="quarter" idx="12"/>
          </p:nvPr>
        </p:nvSpPr>
        <p:spPr/>
        <p:txBody>
          <a:bodyPr/>
          <a:lstStyle/>
          <a:p>
            <a:fld id="{A56DA8EE-CAE8-43A4-BD88-2A98ADB518BD}" type="slidenum">
              <a:rPr lang="zh-CN" altLang="en-US" smtClean="0"/>
              <a:pPr/>
              <a:t>9</a:t>
            </a:fld>
            <a:endParaRPr lang="zh-CN" altLang="en-US" dirty="0"/>
          </a:p>
        </p:txBody>
      </p:sp>
      <p:sp>
        <p:nvSpPr>
          <p:cNvPr id="3" name="标题 2">
            <a:extLst>
              <a:ext uri="{FF2B5EF4-FFF2-40B4-BE49-F238E27FC236}">
                <a16:creationId xmlns:a16="http://schemas.microsoft.com/office/drawing/2014/main" id="{030CA139-6C31-4725-907F-6DC9B7CC4B4C}"/>
              </a:ext>
            </a:extLst>
          </p:cNvPr>
          <p:cNvSpPr>
            <a:spLocks noGrp="1"/>
          </p:cNvSpPr>
          <p:nvPr>
            <p:ph type="title"/>
          </p:nvPr>
        </p:nvSpPr>
        <p:spPr/>
        <p:txBody>
          <a:bodyPr/>
          <a:lstStyle/>
          <a:p>
            <a:r>
              <a:rPr lang="zh-CN" altLang="en-US" dirty="0"/>
              <a:t>初始化代码环境</a:t>
            </a:r>
            <a:endParaRPr lang="en-US" dirty="0"/>
          </a:p>
        </p:txBody>
      </p:sp>
      <p:sp>
        <p:nvSpPr>
          <p:cNvPr id="4" name="文本框 3">
            <a:extLst>
              <a:ext uri="{FF2B5EF4-FFF2-40B4-BE49-F238E27FC236}">
                <a16:creationId xmlns:a16="http://schemas.microsoft.com/office/drawing/2014/main" id="{E866271F-097E-4B40-92DA-CF1BA366FFA9}"/>
              </a:ext>
            </a:extLst>
          </p:cNvPr>
          <p:cNvSpPr txBox="1"/>
          <p:nvPr/>
        </p:nvSpPr>
        <p:spPr>
          <a:xfrm>
            <a:off x="524107" y="710371"/>
            <a:ext cx="8106937" cy="1025922"/>
          </a:xfrm>
          <a:prstGeom prst="rect">
            <a:avLst/>
          </a:prstGeom>
          <a:noFill/>
        </p:spPr>
        <p:txBody>
          <a:bodyPr wrap="square" rtlCol="0">
            <a:spAutoFit/>
          </a:bodyPr>
          <a:lstStyle/>
          <a:p>
            <a:pPr marL="342900" indent="-342900">
              <a:lnSpc>
                <a:spcPct val="150000"/>
              </a:lnSpc>
              <a:spcAft>
                <a:spcPts val="800"/>
              </a:spcAft>
              <a:buFont typeface="+mj-lt"/>
              <a:buAutoNum type="arabicPeriod"/>
            </a:pPr>
            <a:r>
              <a:rPr lang="zh-CN" altLang="en-US" dirty="0">
                <a:latin typeface="微软雅黑" panose="020B0503020204020204" pitchFamily="34" charset="-122"/>
                <a:ea typeface="微软雅黑" panose="020B0503020204020204" pitchFamily="34" charset="-122"/>
              </a:rPr>
              <a:t>克隆前端工程化开发环境的代码库</a:t>
            </a:r>
            <a:r>
              <a:rPr lang="en-US" altLang="zh-CN" dirty="0" err="1">
                <a:latin typeface="微软雅黑" panose="020B0503020204020204" pitchFamily="34" charset="-122"/>
                <a:ea typeface="微软雅黑" panose="020B0503020204020204" pitchFamily="34" charset="-122"/>
              </a:rPr>
              <a:t>vueproj</a:t>
            </a:r>
            <a:r>
              <a:rPr lang="zh-CN" altLang="en-US" dirty="0">
                <a:latin typeface="微软雅黑" panose="020B0503020204020204" pitchFamily="34" charset="-122"/>
                <a:ea typeface="微软雅黑" panose="020B0503020204020204" pitchFamily="34" charset="-122"/>
              </a:rPr>
              <a:t>。 </a:t>
            </a:r>
          </a:p>
          <a:p>
            <a:pPr marL="342900" indent="-342900">
              <a:lnSpc>
                <a:spcPct val="150000"/>
              </a:lnSpc>
              <a:spcAft>
                <a:spcPts val="800"/>
              </a:spcAft>
              <a:buFont typeface="+mj-lt"/>
              <a:buAutoNum type="arabicPeriod"/>
            </a:pPr>
            <a:r>
              <a:rPr lang="zh-CN" altLang="en-US" dirty="0">
                <a:latin typeface="微软雅黑" panose="020B0503020204020204" pitchFamily="34" charset="-122"/>
                <a:ea typeface="微软雅黑" panose="020B0503020204020204" pitchFamily="34" charset="-122"/>
              </a:rPr>
              <a:t>用</a:t>
            </a:r>
            <a:r>
              <a:rPr lang="en-US" altLang="zh-CN" dirty="0" err="1">
                <a:latin typeface="微软雅黑" panose="020B0503020204020204" pitchFamily="34" charset="-122"/>
                <a:ea typeface="微软雅黑" panose="020B0503020204020204" pitchFamily="34" charset="-122"/>
              </a:rPr>
              <a:t>VSCode</a:t>
            </a:r>
            <a:r>
              <a:rPr lang="zh-CN" altLang="en-US" dirty="0">
                <a:latin typeface="微软雅黑" panose="020B0503020204020204" pitchFamily="34" charset="-122"/>
                <a:ea typeface="微软雅黑" panose="020B0503020204020204" pitchFamily="34" charset="-122"/>
              </a:rPr>
              <a:t>打开文件夹</a:t>
            </a:r>
            <a:r>
              <a:rPr lang="en-US" altLang="zh-CN" dirty="0" err="1">
                <a:latin typeface="微软雅黑" panose="020B0503020204020204" pitchFamily="34" charset="-122"/>
                <a:ea typeface="微软雅黑" panose="020B0503020204020204" pitchFamily="34" charset="-122"/>
              </a:rPr>
              <a:t>vueproj</a:t>
            </a:r>
            <a:r>
              <a:rPr lang="zh-CN" altLang="en-US"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AB56810-8988-4545-B6C4-46EAA0F4CD95}"/>
              </a:ext>
            </a:extLst>
          </p:cNvPr>
          <p:cNvPicPr>
            <a:picLocks noChangeAspect="1"/>
          </p:cNvPicPr>
          <p:nvPr/>
        </p:nvPicPr>
        <p:blipFill>
          <a:blip r:embed="rId2"/>
          <a:stretch>
            <a:fillRect/>
          </a:stretch>
        </p:blipFill>
        <p:spPr>
          <a:xfrm>
            <a:off x="1473119" y="1892345"/>
            <a:ext cx="6334125" cy="4343400"/>
          </a:xfrm>
          <a:prstGeom prst="rect">
            <a:avLst/>
          </a:prstGeom>
        </p:spPr>
      </p:pic>
    </p:spTree>
    <p:extLst>
      <p:ext uri="{BB962C8B-B14F-4D97-AF65-F5344CB8AC3E}">
        <p14:creationId xmlns:p14="http://schemas.microsoft.com/office/powerpoint/2010/main" val="216555371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11746</TotalTime>
  <Words>3089</Words>
  <Application>Microsoft Office PowerPoint</Application>
  <PresentationFormat>全屏显示(4:3)</PresentationFormat>
  <Paragraphs>272</Paragraphs>
  <Slides>30</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黑体</vt:lpstr>
      <vt:lpstr>宋体</vt:lpstr>
      <vt:lpstr>微软雅黑</vt:lpstr>
      <vt:lpstr>Arial</vt:lpstr>
      <vt:lpstr>Calibri</vt:lpstr>
      <vt:lpstr>Franklin Gothic Book</vt:lpstr>
      <vt:lpstr>Wingdings</vt:lpstr>
      <vt:lpstr>Office 主题</vt:lpstr>
      <vt:lpstr>PowerPoint 演示文稿</vt:lpstr>
      <vt:lpstr>本次培训基础知识点</vt:lpstr>
      <vt:lpstr>什么是前端工程化</vt:lpstr>
      <vt:lpstr>目录</vt:lpstr>
      <vt:lpstr>安装Node.js</vt:lpstr>
      <vt:lpstr>安装VSCode</vt:lpstr>
      <vt:lpstr>VSCode首选项设置</vt:lpstr>
      <vt:lpstr>目录</vt:lpstr>
      <vt:lpstr>初始化代码环境</vt:lpstr>
      <vt:lpstr>初始化代码环境</vt:lpstr>
      <vt:lpstr>目录</vt:lpstr>
      <vt:lpstr>项目结构介绍</vt:lpstr>
      <vt:lpstr>项目结构介绍</vt:lpstr>
      <vt:lpstr>页面文件介绍</vt:lpstr>
      <vt:lpstr>发布目录介绍</vt:lpstr>
      <vt:lpstr>目录</vt:lpstr>
      <vt:lpstr>公共组件开发</vt:lpstr>
      <vt:lpstr>公共母版页开发</vt:lpstr>
      <vt:lpstr>公共js和css开发</vt:lpstr>
      <vt:lpstr>子系统（业务模块）开发</vt:lpstr>
      <vt:lpstr>子系统（业务模块）开发</vt:lpstr>
      <vt:lpstr>页面开发</vt:lpstr>
      <vt:lpstr>静态资源引用</vt:lpstr>
      <vt:lpstr>页面代码示例</vt:lpstr>
      <vt:lpstr>目录</vt:lpstr>
      <vt:lpstr>三种编译方式</vt:lpstr>
      <vt:lpstr>三种编译方式</vt:lpstr>
      <vt:lpstr>编译配置</vt:lpstr>
      <vt:lpstr>部署和升级</vt:lpstr>
      <vt:lpstr>PowerPoint 演示文稿</vt:lpstr>
    </vt:vector>
  </TitlesOfParts>
  <Company>http://www.deepbbs.org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deeplm</dc:creator>
  <cp:lastModifiedBy>camin</cp:lastModifiedBy>
  <cp:revision>998</cp:revision>
  <dcterms:created xsi:type="dcterms:W3CDTF">2016-02-29T12:41:06Z</dcterms:created>
  <dcterms:modified xsi:type="dcterms:W3CDTF">2017-07-05T09:48:32Z</dcterms:modified>
</cp:coreProperties>
</file>