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73" r:id="rId4"/>
    <p:sldId id="276" r:id="rId5"/>
    <p:sldId id="281" r:id="rId6"/>
    <p:sldId id="279" r:id="rId7"/>
    <p:sldId id="284" r:id="rId8"/>
    <p:sldId id="280" r:id="rId9"/>
    <p:sldId id="283" r:id="rId10"/>
    <p:sldId id="278" r:id="rId11"/>
    <p:sldId id="274" r:id="rId12"/>
    <p:sldId id="275" r:id="rId13"/>
    <p:sldId id="257" r:id="rId14"/>
    <p:sldId id="282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 Shi" initials="JS" lastIdx="3" clrIdx="0">
    <p:extLst>
      <p:ext uri="{19B8F6BF-5375-455C-9EA6-DF929625EA0E}">
        <p15:presenceInfo xmlns:p15="http://schemas.microsoft.com/office/powerpoint/2012/main" userId="S::jshi1@nd.edu::bb859630-dd99-4108-8cfd-d1fd591df1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71835"/>
  </p:normalViewPr>
  <p:slideViewPr>
    <p:cSldViewPr snapToGrid="0" snapToObjects="1">
      <p:cViewPr varScale="1">
        <p:scale>
          <a:sx n="102" d="100"/>
          <a:sy n="102" d="100"/>
        </p:scale>
        <p:origin x="21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4B86-F25E-9048-94D2-87C53E25436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15ED0-D49B-9143-9010-6DF849F8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2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663C-50F2-5543-A4E3-BE20D051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48E8D-ECAB-DA4C-8319-C53F1BBB8541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F06E-1AF3-C34D-AEEA-E36159C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9DF8-FBCF-F547-9B4B-FCE6A77B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108F-9A68-1A4C-A70A-1E251F055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315E-5B84-5C49-9AEB-3359A68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2C61DC-9E3B-3641-B9A4-F081E1D815ED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0D73-F18C-5747-8D53-9D3841AE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F020-6100-1B4F-B782-85CE12B2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35F9E-01A6-2B41-8CB3-1771E91A7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0676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676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D555-79F4-B948-9776-15698FBA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4987C-864D-2449-8E4E-8E73E222DF7D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75F1-08F1-4643-BC49-36399741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72C6-E45D-4E40-967B-1B31552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9516E-359F-454E-9847-BEB33D159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0C27-65DC-5442-A52F-85C81B4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49D08-DF2E-494B-976D-CC96E6CF30B9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9D93-F1D6-4549-AD48-31A08B7F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21AC-A763-0E4E-9F9D-469213C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FDE9F-389E-6244-A8C8-88E87D8B1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75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422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1908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E47C-47CE-BE49-8F30-3100FEF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BAB2D3-3C4E-0F4D-90F3-E1DE414C343B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8B87-B9DE-FC4F-821E-5B43E688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59-3B1B-0C4C-A9B4-45782448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61F32-7922-8B42-9C7B-3D855119B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3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66DFB6-FD75-944E-B6C4-42DE4C1A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67F166-709C-8B46-A037-6C5F2D962024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7BC05F-326B-E84B-8E75-D80EC59E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EF8F71-D7C7-5344-A5D6-D6C4D467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5A7F6-6966-1D49-BB87-7F9E26905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723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1368"/>
            <a:ext cx="4040188" cy="28032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79723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91368"/>
            <a:ext cx="4041775" cy="28032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7B58A6-5BF9-844E-939A-AD132DF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191634-25EC-2D49-840A-8CAEC3E9B96C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3AAC22-015A-E947-9CF3-88BF991D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F91F78-BD71-3E45-B921-EF3D5DCC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D4CA6-FCA5-DE49-AA25-4AF5EF607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096F1-32A9-EA47-A750-0BB05F51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22E74-8F60-004C-BD8F-2CB9D311B9FE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A5B7DDC-D21B-D748-95A2-8231DD18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0BFE82-E475-FA4B-862E-E4380F69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FB1F1-D248-7547-A8FF-317E49CC3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1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D8C4A40-34A0-A445-A8EF-6CDA616C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09567-9412-7348-973C-1D62B07E670C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93FB16C-E997-A245-BEE1-E1C3CB2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2114F7-EC4C-5447-B334-8A350A5C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83302-1F7C-FF44-9B50-FA1FBABA9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80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3019DF-6117-394D-968F-FA4EE05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CD1E4C-3B9C-4540-ADC3-8F0FBFD30F4F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4936CF-0734-F44C-BC8B-4D2CC35C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98CE10-2B7D-AE45-A5BA-0D7327DA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847B7-E5D4-F549-843D-C6BA0F169D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7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12866"/>
            <a:ext cx="5486400" cy="31850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676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31368"/>
            <a:ext cx="5486400" cy="29778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FC6E0F-C49F-384A-8EDF-C9A3C9B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6BB08-B52D-4644-B55F-188009AA1A38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F1002E-E31B-034E-9B02-E717EC11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357A27-794F-F64C-94B7-081A712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7B2F9-3B16-F346-A1E6-134E23672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1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595F53-B5E8-0048-8170-115C6E0291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313" y="192088"/>
            <a:ext cx="83454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F74680-D48A-D246-96AD-6380E55534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A122-62D7-2743-80B9-7CBB271F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12DDDA-D3BD-854F-A8D5-F00A5919CAF0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0F32-12E9-9E45-A3E2-73DB4631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701C-EA64-6D47-9177-BADDFFAA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838C1-E3E4-E649-BACD-378D2CC964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latin typeface="Arial"/>
          <a:ea typeface="ＭＳ Ｐゴシック" panose="020B0600070205080204" pitchFamily="34" charset="-128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A8B27-F72E-E440-A23F-B11DAB27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23" y="981446"/>
            <a:ext cx="7772400" cy="150084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Neural Networks and Gaussian Processes 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Processes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745DF7-7775-484F-8374-1922A538B506}"/>
              </a:ext>
            </a:extLst>
          </p:cNvPr>
          <p:cNvSpPr txBox="1">
            <a:spLocks/>
          </p:cNvSpPr>
          <p:nvPr/>
        </p:nvSpPr>
        <p:spPr bwMode="auto">
          <a:xfrm>
            <a:off x="273131" y="2750667"/>
            <a:ext cx="8573985" cy="27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Jiale Shi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Department of Chemical and Biomolecular Engineering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University of Notre Dame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Bayesian Machine Learning; Notre Dame, IN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Apr/23/2019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EB1B4-6CA7-C747-9A42-46D2A335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108F-9A68-1A4C-A70A-1E251F055FDC}" type="slidenum">
              <a:rPr lang="en-US" altLang="en-US" smtClean="0"/>
              <a:pPr/>
              <a:t>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7CB86-C5C4-8A4F-9E01-ECE9D1EC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96" y="2571750"/>
            <a:ext cx="365604" cy="31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1E8E7-C206-084A-B7DA-70FEA8F7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448" y="4729614"/>
            <a:ext cx="365604" cy="312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Development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9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6AF1A-889A-C44F-BBBA-87C97C0316FC}"/>
              </a:ext>
            </a:extLst>
          </p:cNvPr>
          <p:cNvSpPr txBox="1"/>
          <p:nvPr/>
        </p:nvSpPr>
        <p:spPr>
          <a:xfrm>
            <a:off x="320391" y="933479"/>
            <a:ext cx="755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Neural Processes (ANP)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5F1C9-74EE-1F41-A616-E46577FF06D9}"/>
              </a:ext>
            </a:extLst>
          </p:cNvPr>
          <p:cNvSpPr txBox="1"/>
          <p:nvPr/>
        </p:nvSpPr>
        <p:spPr>
          <a:xfrm>
            <a:off x="274495" y="1432380"/>
            <a:ext cx="859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attention into NPs, allow each input location to attend to the relevant context points for the prediction.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B94E7-1EBE-E247-88DC-A4FF291D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41" y="2263377"/>
            <a:ext cx="3477294" cy="2351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466836-5FF2-FA4C-B3AF-1A3B5837A4CC}"/>
              </a:ext>
            </a:extLst>
          </p:cNvPr>
          <p:cNvSpPr txBox="1"/>
          <p:nvPr/>
        </p:nvSpPr>
        <p:spPr>
          <a:xfrm>
            <a:off x="244590" y="4672568"/>
            <a:ext cx="49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Kim, H et al. Attentive Neural Processes (2019).</a:t>
            </a:r>
          </a:p>
        </p:txBody>
      </p:sp>
    </p:spTree>
    <p:extLst>
      <p:ext uri="{BB962C8B-B14F-4D97-AF65-F5344CB8AC3E}">
        <p14:creationId xmlns:p14="http://schemas.microsoft.com/office/powerpoint/2010/main" val="276407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10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1210485-1E93-F34C-8B22-71EEA497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3" y="0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Acknowledgements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27CB6-468F-5441-9E31-51D9B0438942}"/>
              </a:ext>
            </a:extLst>
          </p:cNvPr>
          <p:cNvSpPr txBox="1"/>
          <p:nvPr/>
        </p:nvSpPr>
        <p:spPr>
          <a:xfrm>
            <a:off x="309136" y="1238286"/>
            <a:ext cx="4423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Prof. Jonathan K. Whitmer</a:t>
            </a:r>
          </a:p>
          <a:p>
            <a:endParaRPr lang="en-US" sz="2300" dirty="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Prof. Nicholas </a:t>
            </a:r>
            <a:r>
              <a:rPr lang="en-US" sz="2300" dirty="0" err="1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Zabaras</a:t>
            </a:r>
            <a:endParaRPr lang="en-US" sz="2300" dirty="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Dr.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Souvik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Chakraborty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Q&amp;A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11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DFDAC-ECDD-3A42-84EC-7BCA8100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32" y="1716258"/>
            <a:ext cx="6016936" cy="22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12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F10E-AC86-2F47-B6B9-D322AE32CDED}"/>
              </a:ext>
            </a:extLst>
          </p:cNvPr>
          <p:cNvSpPr txBox="1"/>
          <p:nvPr/>
        </p:nvSpPr>
        <p:spPr>
          <a:xfrm>
            <a:off x="626300" y="1027134"/>
            <a:ext cx="338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0BF79-7A12-F443-9644-C3D6DECB70C3}"/>
              </a:ext>
            </a:extLst>
          </p:cNvPr>
          <p:cNvSpPr txBox="1"/>
          <p:nvPr/>
        </p:nvSpPr>
        <p:spPr>
          <a:xfrm>
            <a:off x="626300" y="2481039"/>
            <a:ext cx="37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Processes (GPs)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BB8B9-9664-B548-ADD7-DD7C19192C97}"/>
              </a:ext>
            </a:extLst>
          </p:cNvPr>
          <p:cNvSpPr txBox="1"/>
          <p:nvPr/>
        </p:nvSpPr>
        <p:spPr>
          <a:xfrm>
            <a:off x="739035" y="1615858"/>
            <a:ext cx="77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NNs are Flexible non-linear functions which are straightforward to train.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6A7C3-C90F-A14D-A095-61F13573D0F6}"/>
              </a:ext>
            </a:extLst>
          </p:cNvPr>
          <p:cNvSpPr txBox="1"/>
          <p:nvPr/>
        </p:nvSpPr>
        <p:spPr>
          <a:xfrm>
            <a:off x="739035" y="3191560"/>
            <a:ext cx="7754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provides a probabilistic framework for learning a distribution over a wide class of non-linear functions.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13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7E77-1633-2943-A937-51762C6D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1" y="1034225"/>
            <a:ext cx="4666380" cy="2040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FAF1-BFB4-9347-B2CC-76529D96BF77}"/>
              </a:ext>
            </a:extLst>
          </p:cNvPr>
          <p:cNvSpPr txBox="1"/>
          <p:nvPr/>
        </p:nvSpPr>
        <p:spPr>
          <a:xfrm>
            <a:off x="187701" y="3149588"/>
            <a:ext cx="280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F46B6-048E-6D4D-900A-EC934FC915F7}"/>
              </a:ext>
            </a:extLst>
          </p:cNvPr>
          <p:cNvSpPr txBox="1"/>
          <p:nvPr/>
        </p:nvSpPr>
        <p:spPr>
          <a:xfrm>
            <a:off x="5115838" y="1034225"/>
            <a:ext cx="28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537C9-C98D-9B41-BE91-6F7D6D5C5236}"/>
              </a:ext>
            </a:extLst>
          </p:cNvPr>
          <p:cNvSpPr txBox="1"/>
          <p:nvPr/>
        </p:nvSpPr>
        <p:spPr>
          <a:xfrm>
            <a:off x="5272088" y="1726732"/>
            <a:ext cx="3221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low bound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C8220-EC57-9941-BBAB-B564EDA6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5" y="3426722"/>
            <a:ext cx="6086475" cy="9430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A9E95-443C-9F42-8477-93EAFDAE3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01" y="2437402"/>
            <a:ext cx="5193503" cy="16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F10E-AC86-2F47-B6B9-D322AE32CDED}"/>
              </a:ext>
            </a:extLst>
          </p:cNvPr>
          <p:cNvSpPr txBox="1"/>
          <p:nvPr/>
        </p:nvSpPr>
        <p:spPr>
          <a:xfrm>
            <a:off x="187701" y="835283"/>
            <a:ext cx="338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0BF79-7A12-F443-9644-C3D6DECB70C3}"/>
              </a:ext>
            </a:extLst>
          </p:cNvPr>
          <p:cNvSpPr txBox="1"/>
          <p:nvPr/>
        </p:nvSpPr>
        <p:spPr>
          <a:xfrm>
            <a:off x="3849664" y="835283"/>
            <a:ext cx="37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Processes (GPs)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BB8B9-9664-B548-ADD7-DD7C19192C97}"/>
              </a:ext>
            </a:extLst>
          </p:cNvPr>
          <p:cNvSpPr txBox="1"/>
          <p:nvPr/>
        </p:nvSpPr>
        <p:spPr>
          <a:xfrm>
            <a:off x="184922" y="2949019"/>
            <a:ext cx="7754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fit complex patterns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scale with 𝒪(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represent a single function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fail to capture uncertainty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overfitting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6A7C3-C90F-A14D-A095-61F13573D0F6}"/>
              </a:ext>
            </a:extLst>
          </p:cNvPr>
          <p:cNvSpPr txBox="1"/>
          <p:nvPr/>
        </p:nvSpPr>
        <p:spPr>
          <a:xfrm>
            <a:off x="3849664" y="3102908"/>
            <a:ext cx="7947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represent a distribution over functions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capture uncertainty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scale with 𝒪((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hard to find a suitable kernel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6B281-B0E8-BF46-99F0-481EA66C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1" y="1430556"/>
            <a:ext cx="2020183" cy="1667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61FD0-65DA-614E-AF8E-0D116E038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91" y="1235661"/>
            <a:ext cx="2073081" cy="16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Neural Processes (NPs)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2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F713D-B645-AC4F-89B9-3D00826BEBCA}"/>
              </a:ext>
            </a:extLst>
          </p:cNvPr>
          <p:cNvSpPr txBox="1"/>
          <p:nvPr/>
        </p:nvSpPr>
        <p:spPr>
          <a:xfrm>
            <a:off x="488515" y="933479"/>
            <a:ext cx="800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combines elements from NNs and GPs, and can represent a distribution of functions over stochastic processes.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0B683-ADBC-1F46-8BAF-1C648A3C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73" y="1836459"/>
            <a:ext cx="3287054" cy="217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F61C2-513E-A044-9E54-E855F3491A5D}"/>
              </a:ext>
            </a:extLst>
          </p:cNvPr>
          <p:cNvSpPr txBox="1"/>
          <p:nvPr/>
        </p:nvSpPr>
        <p:spPr>
          <a:xfrm>
            <a:off x="3105900" y="414053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FB2CB-E302-ED4B-B286-0EFF133C9BD7}"/>
              </a:ext>
            </a:extLst>
          </p:cNvPr>
          <p:cNvSpPr txBox="1"/>
          <p:nvPr/>
        </p:nvSpPr>
        <p:spPr>
          <a:xfrm>
            <a:off x="350729" y="471789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</p:spTree>
    <p:extLst>
      <p:ext uri="{BB962C8B-B14F-4D97-AF65-F5344CB8AC3E}">
        <p14:creationId xmlns:p14="http://schemas.microsoft.com/office/powerpoint/2010/main" val="6592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3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7E77-1633-2943-A937-51762C6D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" y="1561721"/>
            <a:ext cx="4666380" cy="2040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FAF1-BFB4-9347-B2CC-76529D96BF77}"/>
              </a:ext>
            </a:extLst>
          </p:cNvPr>
          <p:cNvSpPr txBox="1"/>
          <p:nvPr/>
        </p:nvSpPr>
        <p:spPr>
          <a:xfrm>
            <a:off x="890724" y="3900781"/>
            <a:ext cx="280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696C1-4AF4-A547-8326-5A596AC87E5B}"/>
              </a:ext>
            </a:extLst>
          </p:cNvPr>
          <p:cNvSpPr txBox="1"/>
          <p:nvPr/>
        </p:nvSpPr>
        <p:spPr>
          <a:xfrm>
            <a:off x="5116881" y="1647498"/>
            <a:ext cx="356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points 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1EF8-F739-9549-A394-AF7B5234A3A4}"/>
              </a:ext>
            </a:extLst>
          </p:cNvPr>
          <p:cNvSpPr txBox="1"/>
          <p:nvPr/>
        </p:nvSpPr>
        <p:spPr>
          <a:xfrm>
            <a:off x="5116881" y="2120074"/>
            <a:ext cx="356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representation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743A6-9A7F-8E43-87D0-88FD59F85667}"/>
              </a:ext>
            </a:extLst>
          </p:cNvPr>
          <p:cNvSpPr txBox="1"/>
          <p:nvPr/>
        </p:nvSpPr>
        <p:spPr>
          <a:xfrm>
            <a:off x="5116882" y="3391939"/>
            <a:ext cx="356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z and map(z,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get the predictive distribution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F46B6-048E-6D4D-900A-EC934FC915F7}"/>
              </a:ext>
            </a:extLst>
          </p:cNvPr>
          <p:cNvSpPr txBox="1"/>
          <p:nvPr/>
        </p:nvSpPr>
        <p:spPr>
          <a:xfrm>
            <a:off x="5116881" y="933479"/>
            <a:ext cx="28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F7331-4882-FD4D-AB85-3332007B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3" y="2852043"/>
            <a:ext cx="4114800" cy="2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4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7E77-1633-2943-A937-51762C6D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2" y="1505712"/>
            <a:ext cx="4666380" cy="2040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FAF1-BFB4-9347-B2CC-76529D96BF77}"/>
              </a:ext>
            </a:extLst>
          </p:cNvPr>
          <p:cNvSpPr txBox="1"/>
          <p:nvPr/>
        </p:nvSpPr>
        <p:spPr>
          <a:xfrm>
            <a:off x="772315" y="3591994"/>
            <a:ext cx="280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F46B6-048E-6D4D-900A-EC934FC915F7}"/>
              </a:ext>
            </a:extLst>
          </p:cNvPr>
          <p:cNvSpPr txBox="1"/>
          <p:nvPr/>
        </p:nvSpPr>
        <p:spPr>
          <a:xfrm>
            <a:off x="5116881" y="933479"/>
            <a:ext cx="28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2C79A-240D-AC4E-949F-96E24410F184}"/>
              </a:ext>
            </a:extLst>
          </p:cNvPr>
          <p:cNvSpPr txBox="1"/>
          <p:nvPr/>
        </p:nvSpPr>
        <p:spPr>
          <a:xfrm>
            <a:off x="5011564" y="2791775"/>
            <a:ext cx="413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conditional prior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7BC3A-57D7-B744-8066-C0994C306705}"/>
              </a:ext>
            </a:extLst>
          </p:cNvPr>
          <p:cNvSpPr txBox="1"/>
          <p:nvPr/>
        </p:nvSpPr>
        <p:spPr>
          <a:xfrm>
            <a:off x="5011564" y="1646159"/>
            <a:ext cx="413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conditional prior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287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Results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5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BF546-ACF8-3643-9E0E-ACC51E4B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12" y="862901"/>
            <a:ext cx="4628889" cy="39672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EFDA8-4FF8-F349-822A-345404FDFF83}"/>
              </a:ext>
            </a:extLst>
          </p:cNvPr>
          <p:cNvSpPr/>
          <p:nvPr/>
        </p:nvSpPr>
        <p:spPr>
          <a:xfrm>
            <a:off x="675134" y="3887252"/>
            <a:ext cx="3136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982BF-E8DC-D44B-A570-FB5AF1F51550}"/>
              </a:ext>
            </a:extLst>
          </p:cNvPr>
          <p:cNvSpPr txBox="1"/>
          <p:nvPr/>
        </p:nvSpPr>
        <p:spPr>
          <a:xfrm>
            <a:off x="187701" y="835991"/>
            <a:ext cx="346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 function regression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AD993-10BB-3B40-ADA7-E899BF9B8768}"/>
              </a:ext>
            </a:extLst>
          </p:cNvPr>
          <p:cNvSpPr txBox="1"/>
          <p:nvPr/>
        </p:nvSpPr>
        <p:spPr>
          <a:xfrm>
            <a:off x="135545" y="1256248"/>
            <a:ext cx="36238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~ GP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pairs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random into context and target data and perform one optimization step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E95D5-65DC-BE47-A071-022C3122602A}"/>
              </a:ext>
            </a:extLst>
          </p:cNvPr>
          <p:cNvSpPr txBox="1"/>
          <p:nvPr/>
        </p:nvSpPr>
        <p:spPr>
          <a:xfrm>
            <a:off x="4572000" y="4625916"/>
            <a:ext cx="3369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data points = 20</a:t>
            </a:r>
          </a:p>
        </p:txBody>
      </p:sp>
    </p:spTree>
    <p:extLst>
      <p:ext uri="{BB962C8B-B14F-4D97-AF65-F5344CB8AC3E}">
        <p14:creationId xmlns:p14="http://schemas.microsoft.com/office/powerpoint/2010/main" val="22157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Results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6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E95D5-65DC-BE47-A071-022C3122602A}"/>
              </a:ext>
            </a:extLst>
          </p:cNvPr>
          <p:cNvSpPr txBox="1"/>
          <p:nvPr/>
        </p:nvSpPr>
        <p:spPr>
          <a:xfrm>
            <a:off x="682669" y="4393032"/>
            <a:ext cx="3369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data points =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B08D0-0F3C-EF40-9181-053B0459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4" y="1097135"/>
            <a:ext cx="3839935" cy="3291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DD50A-6B97-5E44-AD9B-281B34DC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16" y="1097135"/>
            <a:ext cx="3840480" cy="3291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71D6F-DE07-AB45-B3D7-B14E3F669A8C}"/>
              </a:ext>
            </a:extLst>
          </p:cNvPr>
          <p:cNvSpPr txBox="1"/>
          <p:nvPr/>
        </p:nvSpPr>
        <p:spPr>
          <a:xfrm>
            <a:off x="4809994" y="4393032"/>
            <a:ext cx="3369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data points = 50</a:t>
            </a:r>
          </a:p>
        </p:txBody>
      </p:sp>
    </p:spTree>
    <p:extLst>
      <p:ext uri="{BB962C8B-B14F-4D97-AF65-F5344CB8AC3E}">
        <p14:creationId xmlns:p14="http://schemas.microsoft.com/office/powerpoint/2010/main" val="145836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Discussions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7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70518-D3D8-0043-BFF5-9DAEC978222D}"/>
              </a:ext>
            </a:extLst>
          </p:cNvPr>
          <p:cNvSpPr txBox="1"/>
          <p:nvPr/>
        </p:nvSpPr>
        <p:spPr>
          <a:xfrm>
            <a:off x="129078" y="1007139"/>
            <a:ext cx="88858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fit observed data efficiently with linear complexity in the number of context input-output pairs.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can learn a wide family of conditional distribution.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can learn predictive distributions conditioned on context sets of arbitrary size.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don’t require a handcrafted kernel, and learn an implicit measure from the data directly.</a:t>
            </a:r>
          </a:p>
        </p:txBody>
      </p:sp>
    </p:spTree>
    <p:extLst>
      <p:ext uri="{BB962C8B-B14F-4D97-AF65-F5344CB8AC3E}">
        <p14:creationId xmlns:p14="http://schemas.microsoft.com/office/powerpoint/2010/main" val="22945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Discussions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8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70518-D3D8-0043-BFF5-9DAEC978222D}"/>
              </a:ext>
            </a:extLst>
          </p:cNvPr>
          <p:cNvSpPr txBox="1"/>
          <p:nvPr/>
        </p:nvSpPr>
        <p:spPr>
          <a:xfrm>
            <a:off x="129079" y="1007139"/>
            <a:ext cx="8305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suffer a fundamental drawback of underfitting, giving inaccurate predictions at the inputs of the observed data they condition on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638D4-3163-6F49-AA8C-D348CBA4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670084"/>
            <a:ext cx="3657600" cy="2473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C7F14-0699-DC4C-AA61-543C54A53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14" y="2671597"/>
            <a:ext cx="3657600" cy="2473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B3076-7712-7646-B218-BA6611255546}"/>
              </a:ext>
            </a:extLst>
          </p:cNvPr>
          <p:cNvSpPr txBox="1"/>
          <p:nvPr/>
        </p:nvSpPr>
        <p:spPr>
          <a:xfrm>
            <a:off x="1285876" y="2263210"/>
            <a:ext cx="2886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14000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350C1-819A-A243-B82E-8982BC57CA62}"/>
              </a:ext>
            </a:extLst>
          </p:cNvPr>
          <p:cNvSpPr txBox="1"/>
          <p:nvPr/>
        </p:nvSpPr>
        <p:spPr>
          <a:xfrm>
            <a:off x="5102528" y="2263210"/>
            <a:ext cx="2517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18000</a:t>
            </a:r>
          </a:p>
        </p:txBody>
      </p:sp>
    </p:spTree>
    <p:extLst>
      <p:ext uri="{BB962C8B-B14F-4D97-AF65-F5344CB8AC3E}">
        <p14:creationId xmlns:p14="http://schemas.microsoft.com/office/powerpoint/2010/main" val="3965498790"/>
      </p:ext>
    </p:extLst>
  </p:cSld>
  <p:clrMapOvr>
    <a:masterClrMapping/>
  </p:clrMapOvr>
</p:sld>
</file>

<file path=ppt/theme/theme1.xml><?xml version="1.0" encoding="utf-8"?>
<a:theme xmlns:a="http://schemas.openxmlformats.org/drawingml/2006/main" name="brand_standards_PPT_template_5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brand_standards_PPT_template_5_wide.thmx</Template>
  <TotalTime>1834</TotalTime>
  <Words>546</Words>
  <Application>Microsoft Macintosh PowerPoint</Application>
  <PresentationFormat>On-screen Show (16:9)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Times</vt:lpstr>
      <vt:lpstr>Times New Roman</vt:lpstr>
      <vt:lpstr>Wingdings</vt:lpstr>
      <vt:lpstr>brand_standards_PPT_template_5_wide</vt:lpstr>
      <vt:lpstr>Combination of Neural Networks and Gaussian Processes   Neural Processes</vt:lpstr>
      <vt:lpstr>Background</vt:lpstr>
      <vt:lpstr>Neural Processes (NPs)</vt:lpstr>
      <vt:lpstr>Model</vt:lpstr>
      <vt:lpstr>Model</vt:lpstr>
      <vt:lpstr>Results</vt:lpstr>
      <vt:lpstr>Results</vt:lpstr>
      <vt:lpstr>Discussions</vt:lpstr>
      <vt:lpstr>Discussions</vt:lpstr>
      <vt:lpstr>Development</vt:lpstr>
      <vt:lpstr>Acknowledgements</vt:lpstr>
      <vt:lpstr>Q&amp;A</vt:lpstr>
      <vt:lpstr>Background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kcampbe3</dc:creator>
  <cp:lastModifiedBy>Jiale Shi</cp:lastModifiedBy>
  <cp:revision>441</cp:revision>
  <dcterms:created xsi:type="dcterms:W3CDTF">2012-02-06T18:09:09Z</dcterms:created>
  <dcterms:modified xsi:type="dcterms:W3CDTF">2019-04-23T05:38:03Z</dcterms:modified>
</cp:coreProperties>
</file>