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4E9"/>
          </a:solidFill>
        </a:fill>
      </a:tcStyle>
    </a:wholeTbl>
    <a:band2H>
      <a:tcTxStyle b="def" i="def"/>
      <a:tcStyle>
        <a:tcBdr/>
        <a:fill>
          <a:solidFill>
            <a:srgbClr val="F0F2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7"/>
          <p:cNvGrpSpPr/>
          <p:nvPr/>
        </p:nvGrpSpPr>
        <p:grpSpPr>
          <a:xfrm>
            <a:off x="685798" y="2393950"/>
            <a:ext cx="7772402" cy="109539"/>
            <a:chOff x="0" y="0"/>
            <a:chExt cx="7772400" cy="109537"/>
          </a:xfrm>
        </p:grpSpPr>
        <p:sp>
          <p:nvSpPr>
            <p:cNvPr id="25" name="Shape 25"/>
            <p:cNvSpPr/>
            <p:nvPr/>
          </p:nvSpPr>
          <p:spPr>
            <a:xfrm>
              <a:off x="0" y="0"/>
              <a:ext cx="4803345" cy="10953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26" name="Shape 26"/>
            <p:cNvSpPr/>
            <p:nvPr/>
          </p:nvSpPr>
          <p:spPr>
            <a:xfrm>
              <a:off x="0" y="0"/>
              <a:ext cx="7772401" cy="1"/>
            </a:xfrm>
            <a:prstGeom prst="line">
              <a:avLst/>
            </a:prstGeom>
            <a:noFill/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8" name="Shape 28"/>
          <p:cNvSpPr/>
          <p:nvPr>
            <p:ph type="sldNum" sz="quarter" idx="2"/>
          </p:nvPr>
        </p:nvSpPr>
        <p:spPr>
          <a:xfrm>
            <a:off x="8201662" y="6248400"/>
            <a:ext cx="256539" cy="275464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bmp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609599" y="1185862"/>
            <a:ext cx="7958141" cy="109539"/>
            <a:chOff x="0" y="0"/>
            <a:chExt cx="7958139" cy="109537"/>
          </a:xfrm>
        </p:grpSpPr>
        <p:sp>
          <p:nvSpPr>
            <p:cNvPr id="2" name="Shape 2"/>
            <p:cNvSpPr/>
            <p:nvPr/>
          </p:nvSpPr>
          <p:spPr>
            <a:xfrm>
              <a:off x="-1" y="0"/>
              <a:ext cx="4655513" cy="10953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3" name="Shape 3"/>
            <p:cNvSpPr/>
            <p:nvPr/>
          </p:nvSpPr>
          <p:spPr>
            <a:xfrm>
              <a:off x="-1" y="0"/>
              <a:ext cx="7958141" cy="1"/>
            </a:xfrm>
            <a:prstGeom prst="line">
              <a:avLst/>
            </a:prstGeom>
            <a:noFill/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5" name="Shape 5"/>
          <p:cNvSpPr/>
          <p:nvPr/>
        </p:nvSpPr>
        <p:spPr>
          <a:xfrm>
            <a:off x="609600" y="6173470"/>
            <a:ext cx="7924800" cy="1"/>
          </a:xfrm>
          <a:prstGeom prst="line">
            <a:avLst/>
          </a:prstGeom>
          <a:ln w="3175">
            <a:solidFill>
              <a:schemeClr val="accent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6" name="image2.png" descr="logo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1187" y="6237287"/>
            <a:ext cx="277814" cy="287339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/>
          <p:nvPr/>
        </p:nvSpPr>
        <p:spPr>
          <a:xfrm>
            <a:off x="1014730" y="6202679"/>
            <a:ext cx="2384246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七月在线：Kaggle项目班</a:t>
            </a:r>
          </a:p>
        </p:txBody>
      </p:sp>
      <p:sp>
        <p:nvSpPr>
          <p:cNvPr id="8" name="Shape 8"/>
          <p:cNvSpPr/>
          <p:nvPr/>
        </p:nvSpPr>
        <p:spPr>
          <a:xfrm>
            <a:off x="7123430" y="6202679"/>
            <a:ext cx="1223974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julyedu.com</a:t>
            </a:r>
          </a:p>
        </p:txBody>
      </p:sp>
      <p:sp>
        <p:nvSpPr>
          <p:cNvPr id="9" name="Shape 9"/>
          <p:cNvSpPr/>
          <p:nvPr>
            <p:ph type="sldNum" sz="quarter" idx="2"/>
          </p:nvPr>
        </p:nvSpPr>
        <p:spPr>
          <a:xfrm>
            <a:off x="5008880" y="6250366"/>
            <a:ext cx="256539" cy="27546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" name="Shape 10"/>
          <p:cNvSpPr/>
          <p:nvPr>
            <p:ph type="title"/>
          </p:nvPr>
        </p:nvSpPr>
        <p:spPr>
          <a:xfrm>
            <a:off x="1370012" y="0"/>
            <a:ext cx="7315201" cy="1836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/>
          <a:lstStyle/>
          <a:p>
            <a:pPr/>
            <a:r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5103812" y="2438400"/>
            <a:ext cx="35814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469900" marR="0" indent="-469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Wingdings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975360" marR="0" indent="-50355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Wingdings"/>
        <a:buChar char="■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424939" marR="0" indent="-51561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Wingdings"/>
        <a:buChar char="□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887220" marR="0" indent="-58102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Wingdings"/>
        <a:buChar char="■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359660" marR="0" indent="-66421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Wingdings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215265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Tx/>
        <a:buFont typeface="Wingdings"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260984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Tx/>
        <a:buFont typeface="Wingdings"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306704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Tx/>
        <a:buFont typeface="Wingdings"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352425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Tx/>
        <a:buFont typeface="Wingdings"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 idx="4294967295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走起~深度学习</a:t>
            </a:r>
          </a:p>
        </p:txBody>
      </p:sp>
      <p:sp>
        <p:nvSpPr>
          <p:cNvPr id="38" name="Shape 38"/>
          <p:cNvSpPr/>
          <p:nvPr/>
        </p:nvSpPr>
        <p:spPr>
          <a:xfrm>
            <a:off x="4643437" y="3933825"/>
            <a:ext cx="2992339" cy="916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spcBef>
                <a:spcPts val="500"/>
              </a:spcBef>
              <a:defRPr sz="2200">
                <a:latin typeface="华文新魏"/>
                <a:ea typeface="华文新魏"/>
                <a:cs typeface="华文新魏"/>
                <a:sym typeface="华文新魏"/>
              </a:defRPr>
            </a:pPr>
            <a:r>
              <a:t>七月在线 加号</a:t>
            </a:r>
          </a:p>
          <a:p>
            <a:pPr>
              <a:spcBef>
                <a:spcPts val="500"/>
              </a:spcBef>
              <a:defRPr sz="2200">
                <a:latin typeface="华文新魏"/>
                <a:ea typeface="华文新魏"/>
                <a:cs typeface="华文新魏"/>
                <a:sym typeface="华文新魏"/>
              </a:defRPr>
            </a:pPr>
            <a:r>
              <a:t>微博：@翻滚吧_加号</a:t>
            </a:r>
          </a:p>
        </p:txBody>
      </p:sp>
      <p:sp>
        <p:nvSpPr>
          <p:cNvPr id="39" name="Shape 39"/>
          <p:cNvSpPr/>
          <p:nvPr/>
        </p:nvSpPr>
        <p:spPr>
          <a:xfrm>
            <a:off x="4643437" y="4845050"/>
            <a:ext cx="2305052" cy="510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2017</a:t>
            </a:r>
            <a:r>
              <a:rPr>
                <a:latin typeface="华文新魏"/>
                <a:ea typeface="华文新魏"/>
                <a:cs typeface="华文新魏"/>
                <a:sym typeface="华文新魏"/>
              </a:rPr>
              <a:t>年1月</a:t>
            </a:r>
          </a:p>
        </p:txBody>
      </p:sp>
      <p:sp>
        <p:nvSpPr>
          <p:cNvPr id="40" name="Shape 40"/>
          <p:cNvSpPr/>
          <p:nvPr/>
        </p:nvSpPr>
        <p:spPr>
          <a:xfrm>
            <a:off x="660400" y="2686050"/>
            <a:ext cx="5351463" cy="510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Kaggle项目班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8" name="Shape 88"/>
          <p:cNvSpPr/>
          <p:nvPr/>
        </p:nvSpPr>
        <p:spPr>
          <a:xfrm>
            <a:off x="553270" y="760922"/>
            <a:ext cx="8083868" cy="415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576072">
              <a:defRPr sz="2772">
                <a:latin typeface="华文新魏"/>
                <a:ea typeface="华文新魏"/>
                <a:cs typeface="华文新魏"/>
                <a:sym typeface="华文新魏"/>
              </a:defRPr>
            </a:lvl1pPr>
          </a:lstStyle>
          <a:p>
            <a:pPr/>
            <a:r>
              <a:t>LSTM</a:t>
            </a:r>
          </a:p>
        </p:txBody>
      </p:sp>
      <p:sp>
        <p:nvSpPr>
          <p:cNvPr id="89" name="Shape 89"/>
          <p:cNvSpPr/>
          <p:nvPr/>
        </p:nvSpPr>
        <p:spPr>
          <a:xfrm>
            <a:off x="540202" y="1363534"/>
            <a:ext cx="5733215" cy="172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384037">
              <a:defRPr b="1" sz="1600">
                <a:latin typeface="Calibri"/>
                <a:ea typeface="Calibri"/>
                <a:cs typeface="Calibri"/>
                <a:sym typeface="Calibri"/>
              </a:defRPr>
            </a:pPr>
            <a:r>
              <a:t>第二步：记忆门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哪些该记住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这个门比较复杂，分两步：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第一步，用sigmoid决定什么信息需要被我们更新（忘记旧的）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第二部，用Tanh造一个新的Cell State（更新后的cell state）</a:t>
            </a:r>
          </a:p>
        </p:txBody>
      </p:sp>
      <p:pic>
        <p:nvPicPr>
          <p:cNvPr id="9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691" y="3733105"/>
            <a:ext cx="7245024" cy="23634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sldNum" sz="quarter" idx="2"/>
          </p:nvPr>
        </p:nvSpPr>
        <p:spPr>
          <a:xfrm>
            <a:off x="5014535" y="6250366"/>
            <a:ext cx="250884" cy="2754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3" name="Shape 93"/>
          <p:cNvSpPr/>
          <p:nvPr/>
        </p:nvSpPr>
        <p:spPr>
          <a:xfrm>
            <a:off x="657067" y="742318"/>
            <a:ext cx="8083868" cy="415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576072">
              <a:defRPr sz="2772">
                <a:latin typeface="华文新魏"/>
                <a:ea typeface="华文新魏"/>
                <a:cs typeface="华文新魏"/>
                <a:sym typeface="华文新魏"/>
              </a:defRPr>
            </a:lvl1pPr>
          </a:lstStyle>
          <a:p>
            <a:pPr/>
            <a:r>
              <a:t>LSTM</a:t>
            </a:r>
          </a:p>
        </p:txBody>
      </p:sp>
      <p:sp>
        <p:nvSpPr>
          <p:cNvPr id="94" name="Shape 94"/>
          <p:cNvSpPr/>
          <p:nvPr/>
        </p:nvSpPr>
        <p:spPr>
          <a:xfrm>
            <a:off x="631299" y="1332230"/>
            <a:ext cx="4341672" cy="1170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384037">
              <a:defRPr b="1" sz="1600">
                <a:latin typeface="Calibri"/>
                <a:ea typeface="Calibri"/>
                <a:cs typeface="Calibri"/>
                <a:sym typeface="Calibri"/>
              </a:defRPr>
            </a:pPr>
            <a:r>
              <a:t>第三步：更新门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把老cell state更新为新cell state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用XOR和AND这样的门来更新我们的cell state：</a:t>
            </a:r>
          </a:p>
        </p:txBody>
      </p:sp>
      <p:pic>
        <p:nvPicPr>
          <p:cNvPr id="9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3141" y="3198739"/>
            <a:ext cx="6731718" cy="24671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8" name="Shape 98"/>
          <p:cNvSpPr/>
          <p:nvPr/>
        </p:nvSpPr>
        <p:spPr>
          <a:xfrm>
            <a:off x="572320" y="706351"/>
            <a:ext cx="8083868" cy="415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576072">
              <a:defRPr sz="2772">
                <a:latin typeface="华文新魏"/>
                <a:ea typeface="华文新魏"/>
                <a:cs typeface="华文新魏"/>
                <a:sym typeface="华文新魏"/>
              </a:defRPr>
            </a:lvl1pPr>
          </a:lstStyle>
          <a:p>
            <a:pPr/>
            <a:r>
              <a:t>LSTM</a:t>
            </a:r>
          </a:p>
        </p:txBody>
      </p:sp>
      <p:sp>
        <p:nvSpPr>
          <p:cNvPr id="99" name="Shape 99"/>
          <p:cNvSpPr/>
          <p:nvPr/>
        </p:nvSpPr>
        <p:spPr>
          <a:xfrm>
            <a:off x="521152" y="1359763"/>
            <a:ext cx="5571886" cy="172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384037">
              <a:defRPr b="1" sz="1600">
                <a:latin typeface="Calibri"/>
                <a:ea typeface="Calibri"/>
                <a:cs typeface="Calibri"/>
                <a:sym typeface="Calibri"/>
              </a:defRPr>
            </a:pPr>
            <a:r>
              <a:t>第四步：输出门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由记忆来决定输出什么值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我们的Cell State已经被更新，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于是我们通过这个记忆纽带，来决定我们的输出：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（这里的Ot类似于我们刚刚RNN里直接一步跑出来的output）</a:t>
            </a:r>
          </a:p>
        </p:txBody>
      </p:sp>
      <p:pic>
        <p:nvPicPr>
          <p:cNvPr id="10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7911" y="3674763"/>
            <a:ext cx="7312684" cy="24218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3" name="Shape 103"/>
          <p:cNvSpPr/>
          <p:nvPr/>
        </p:nvSpPr>
        <p:spPr>
          <a:xfrm>
            <a:off x="657067" y="666118"/>
            <a:ext cx="8083868" cy="415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493776">
              <a:defRPr sz="2376">
                <a:latin typeface="华文新魏"/>
                <a:ea typeface="华文新魏"/>
                <a:cs typeface="华文新魏"/>
                <a:sym typeface="华文新魏"/>
              </a:defRPr>
            </a:lvl1pPr>
          </a:lstStyle>
          <a:p>
            <a:pPr/>
            <a:r>
              <a:t>案例</a:t>
            </a:r>
          </a:p>
        </p:txBody>
      </p:sp>
      <p:sp>
        <p:nvSpPr>
          <p:cNvPr id="104" name="Shape 104"/>
          <p:cNvSpPr/>
          <p:nvPr/>
        </p:nvSpPr>
        <p:spPr>
          <a:xfrm>
            <a:off x="631299" y="1357630"/>
            <a:ext cx="2483007" cy="89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题目原型：What’s Next？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可以用在不同的维度上：</a:t>
            </a:r>
          </a:p>
        </p:txBody>
      </p:sp>
      <p:sp>
        <p:nvSpPr>
          <p:cNvPr id="105" name="Shape 105"/>
          <p:cNvSpPr/>
          <p:nvPr/>
        </p:nvSpPr>
        <p:spPr>
          <a:xfrm>
            <a:off x="669399" y="2436284"/>
            <a:ext cx="266160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384037">
              <a:defRPr b="1"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维度1：下一个字母是什么？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8" name="Shape 108"/>
          <p:cNvSpPr/>
          <p:nvPr/>
        </p:nvSpPr>
        <p:spPr>
          <a:xfrm>
            <a:off x="669767" y="627329"/>
            <a:ext cx="8083868" cy="415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493776">
              <a:defRPr sz="2376">
                <a:latin typeface="华文新魏"/>
                <a:ea typeface="华文新魏"/>
                <a:cs typeface="华文新魏"/>
                <a:sym typeface="华文新魏"/>
              </a:defRPr>
            </a:lvl1pPr>
          </a:lstStyle>
          <a:p>
            <a:pPr/>
            <a:r>
              <a:t>案例</a:t>
            </a:r>
          </a:p>
        </p:txBody>
      </p:sp>
      <p:sp>
        <p:nvSpPr>
          <p:cNvPr id="109" name="Shape 109"/>
          <p:cNvSpPr/>
          <p:nvPr/>
        </p:nvSpPr>
        <p:spPr>
          <a:xfrm>
            <a:off x="618599" y="1483095"/>
            <a:ext cx="266160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384037">
              <a:defRPr b="1"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维度2：下一个单词是什么？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2" name="Shape 112"/>
          <p:cNvSpPr/>
          <p:nvPr/>
        </p:nvSpPr>
        <p:spPr>
          <a:xfrm>
            <a:off x="618599" y="1483095"/>
            <a:ext cx="266160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384037">
              <a:defRPr b="1"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维度3：下一个句子是什么？</a:t>
            </a:r>
          </a:p>
        </p:txBody>
      </p:sp>
      <p:sp>
        <p:nvSpPr>
          <p:cNvPr id="113" name="Shape 113"/>
          <p:cNvSpPr/>
          <p:nvPr/>
        </p:nvSpPr>
        <p:spPr>
          <a:xfrm>
            <a:off x="669767" y="627329"/>
            <a:ext cx="8083868" cy="415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493776">
              <a:defRPr sz="2376">
                <a:latin typeface="华文新魏"/>
                <a:ea typeface="华文新魏"/>
                <a:cs typeface="华文新魏"/>
                <a:sym typeface="华文新魏"/>
              </a:defRPr>
            </a:lvl1pPr>
          </a:lstStyle>
          <a:p>
            <a:pPr/>
            <a:r>
              <a:t>案例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6" name="Shape 116"/>
          <p:cNvSpPr/>
          <p:nvPr/>
        </p:nvSpPr>
        <p:spPr>
          <a:xfrm>
            <a:off x="521152" y="1483095"/>
            <a:ext cx="346696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384037">
              <a:defRPr b="1"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维度N：下一个图片/音符/….是什么？</a:t>
            </a:r>
          </a:p>
        </p:txBody>
      </p:sp>
      <p:sp>
        <p:nvSpPr>
          <p:cNvPr id="117" name="Shape 117"/>
          <p:cNvSpPr/>
          <p:nvPr/>
        </p:nvSpPr>
        <p:spPr>
          <a:xfrm>
            <a:off x="572320" y="627329"/>
            <a:ext cx="8083868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493776">
              <a:defRPr sz="2376">
                <a:latin typeface="华文新魏"/>
                <a:ea typeface="华文新魏"/>
                <a:cs typeface="华文新魏"/>
                <a:sym typeface="华文新魏"/>
              </a:defRPr>
            </a:lvl1pPr>
          </a:lstStyle>
          <a:p>
            <a:pPr/>
            <a:r>
              <a:t>案例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0" name="Shape 120"/>
          <p:cNvSpPr/>
          <p:nvPr/>
        </p:nvSpPr>
        <p:spPr>
          <a:xfrm>
            <a:off x="559253" y="321085"/>
            <a:ext cx="1069339" cy="764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代码</a:t>
            </a:r>
          </a:p>
        </p:txBody>
      </p:sp>
      <p:sp>
        <p:nvSpPr>
          <p:cNvPr id="121" name="Shape 121"/>
          <p:cNvSpPr/>
          <p:nvPr/>
        </p:nvSpPr>
        <p:spPr>
          <a:xfrm>
            <a:off x="3106211" y="3243579"/>
            <a:ext cx="3541176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384037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【详见课程相应的iPython Notebook】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4" name="Shape 124"/>
          <p:cNvSpPr/>
          <p:nvPr/>
        </p:nvSpPr>
        <p:spPr>
          <a:xfrm>
            <a:off x="565970" y="678818"/>
            <a:ext cx="8083868" cy="415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493776">
              <a:defRPr sz="2376">
                <a:latin typeface="华文新魏"/>
                <a:ea typeface="华文新魏"/>
                <a:cs typeface="华文新魏"/>
                <a:sym typeface="华文新魏"/>
              </a:defRPr>
            </a:lvl1pPr>
          </a:lstStyle>
          <a:p>
            <a:pPr/>
            <a:r>
              <a:t>图片的特征</a:t>
            </a:r>
          </a:p>
        </p:txBody>
      </p:sp>
      <p:sp>
        <p:nvSpPr>
          <p:cNvPr id="125" name="Shape 125"/>
          <p:cNvSpPr/>
          <p:nvPr/>
        </p:nvSpPr>
        <p:spPr>
          <a:xfrm>
            <a:off x="527502" y="1433830"/>
            <a:ext cx="5509775" cy="325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跟文本一样，图片也有特征，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因为图片本身可以表示成一个矩阵，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我们对图片的特征计算/创造/统计也会更加直观，包括：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SIFT, HOG, LBP, Haar, 等等等等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基本就是把图片中的 颜色，形状，深浅，等等信息各种组合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我们直接看一个案例：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【详见相关 iPython Notebook】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8" name="Shape 128"/>
          <p:cNvSpPr/>
          <p:nvPr/>
        </p:nvSpPr>
        <p:spPr>
          <a:xfrm>
            <a:off x="546738" y="738465"/>
            <a:ext cx="8083867" cy="415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493776">
              <a:defRPr sz="2376">
                <a:latin typeface="华文新魏"/>
                <a:ea typeface="华文新魏"/>
                <a:cs typeface="华文新魏"/>
                <a:sym typeface="华文新魏"/>
              </a:defRPr>
            </a:lvl1pPr>
          </a:lstStyle>
          <a:p>
            <a:pPr/>
            <a:r>
              <a:t>深度学习应用于图片</a:t>
            </a:r>
          </a:p>
        </p:txBody>
      </p:sp>
      <p:sp>
        <p:nvSpPr>
          <p:cNvPr id="129" name="Shape 129"/>
          <p:cNvSpPr/>
          <p:nvPr/>
        </p:nvSpPr>
        <p:spPr>
          <a:xfrm>
            <a:off x="472600" y="1379177"/>
            <a:ext cx="8232139" cy="89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鉴于时间关系，我们不深展开图片特征提取的各种算法。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大家都知道，深度学习的意义就在于，不依靠人为创造的特征，而是让机器自己去学特征。</a:t>
            </a:r>
          </a:p>
        </p:txBody>
      </p:sp>
      <p:pic>
        <p:nvPicPr>
          <p:cNvPr id="13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5370" y="2705955"/>
            <a:ext cx="6006601" cy="3390619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sldNum" sz="quarter" idx="2"/>
          </p:nvPr>
        </p:nvSpPr>
        <p:spPr>
          <a:xfrm>
            <a:off x="5085080" y="6250366"/>
            <a:ext cx="180339" cy="2754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" name="Shape 43"/>
          <p:cNvSpPr/>
          <p:nvPr/>
        </p:nvSpPr>
        <p:spPr>
          <a:xfrm>
            <a:off x="559253" y="321085"/>
            <a:ext cx="1069339" cy="764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44" name="Shape 44"/>
          <p:cNvSpPr/>
          <p:nvPr/>
        </p:nvSpPr>
        <p:spPr>
          <a:xfrm>
            <a:off x="533400" y="1412775"/>
            <a:ext cx="8334375" cy="3007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457200" indent="-457200" defTabSz="384037">
              <a:lnSpc>
                <a:spcPct val="80000"/>
              </a:lnSpc>
              <a:spcBef>
                <a:spcPts val="1500"/>
              </a:spcBef>
              <a:buSzPct val="100000"/>
              <a:buFont typeface="Wingdings"/>
              <a:buChar char="■"/>
              <a:defRPr b="1" sz="2400">
                <a:latin typeface="楷体"/>
                <a:ea typeface="楷体"/>
                <a:cs typeface="楷体"/>
                <a:sym typeface="楷体"/>
              </a:defRPr>
            </a:pPr>
            <a:r>
              <a:t>记忆</a:t>
            </a:r>
            <a:r>
              <a:t>里的过去</a:t>
            </a:r>
          </a:p>
          <a:p>
            <a:pPr lvl="1" marL="841237" indent="-457200" defTabSz="384037">
              <a:lnSpc>
                <a:spcPct val="80000"/>
              </a:lnSpc>
              <a:spcBef>
                <a:spcPts val="1500"/>
              </a:spcBef>
              <a:buSzPct val="100000"/>
              <a:buFont typeface="Wingdings"/>
              <a:buChar char="■"/>
              <a:defRPr b="1" sz="2400">
                <a:latin typeface="楷体"/>
                <a:ea typeface="楷体"/>
                <a:cs typeface="楷体"/>
                <a:sym typeface="楷体"/>
              </a:defRPr>
            </a:pPr>
            <a:r>
              <a:t>RNN</a:t>
            </a:r>
          </a:p>
          <a:p>
            <a:pPr lvl="1" marL="841237" indent="-457200" defTabSz="384037">
              <a:lnSpc>
                <a:spcPct val="80000"/>
              </a:lnSpc>
              <a:spcBef>
                <a:spcPts val="1500"/>
              </a:spcBef>
              <a:buSzPct val="100000"/>
              <a:buFont typeface="Wingdings"/>
              <a:buChar char="■"/>
              <a:defRPr b="1" sz="2400">
                <a:latin typeface="楷体"/>
                <a:ea typeface="楷体"/>
                <a:cs typeface="楷体"/>
                <a:sym typeface="楷体"/>
              </a:defRPr>
            </a:pPr>
            <a:r>
              <a:t>LSTM</a:t>
            </a:r>
          </a:p>
          <a:p>
            <a:pPr marL="457200" indent="-457200" defTabSz="384037">
              <a:lnSpc>
                <a:spcPct val="80000"/>
              </a:lnSpc>
              <a:spcBef>
                <a:spcPts val="1500"/>
              </a:spcBef>
              <a:buSzPct val="100000"/>
              <a:buFont typeface="Wingdings"/>
              <a:buChar char="■"/>
              <a:defRPr b="1" sz="2400">
                <a:latin typeface="楷体"/>
                <a:ea typeface="楷体"/>
                <a:cs typeface="楷体"/>
                <a:sym typeface="楷体"/>
              </a:defRPr>
            </a:pPr>
            <a:r>
              <a:t>眼前的五光十色</a:t>
            </a:r>
          </a:p>
          <a:p>
            <a:pPr lvl="1" marL="841237" indent="-457200" defTabSz="384037">
              <a:lnSpc>
                <a:spcPct val="80000"/>
              </a:lnSpc>
              <a:spcBef>
                <a:spcPts val="1500"/>
              </a:spcBef>
              <a:buSzPct val="100000"/>
              <a:buFont typeface="Wingdings"/>
              <a:buChar char="■"/>
              <a:defRPr b="1" sz="2400">
                <a:latin typeface="楷体"/>
                <a:ea typeface="楷体"/>
                <a:cs typeface="楷体"/>
                <a:sym typeface="楷体"/>
              </a:defRPr>
            </a:pPr>
            <a:r>
              <a:t>图片特征</a:t>
            </a:r>
          </a:p>
          <a:p>
            <a:pPr lvl="1" marL="841237" indent="-457200" defTabSz="384037">
              <a:lnSpc>
                <a:spcPct val="80000"/>
              </a:lnSpc>
              <a:spcBef>
                <a:spcPts val="1500"/>
              </a:spcBef>
              <a:buSzPct val="100000"/>
              <a:buFont typeface="Wingdings"/>
              <a:buChar char="■"/>
              <a:defRPr b="1" sz="2400">
                <a:latin typeface="楷体"/>
                <a:ea typeface="楷体"/>
                <a:cs typeface="楷体"/>
                <a:sym typeface="楷体"/>
              </a:defRPr>
            </a:pPr>
            <a:r>
              <a:t>CNN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4688" y="2408931"/>
            <a:ext cx="8434624" cy="297625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134"/>
          <p:cNvSpPr/>
          <p:nvPr/>
        </p:nvSpPr>
        <p:spPr>
          <a:xfrm>
            <a:off x="530067" y="450218"/>
            <a:ext cx="8083868" cy="415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576072">
              <a:defRPr sz="2772">
                <a:latin typeface="华文新魏"/>
                <a:ea typeface="华文新魏"/>
                <a:cs typeface="华文新魏"/>
                <a:sym typeface="华文新魏"/>
              </a:defRPr>
            </a:lvl1pPr>
          </a:lstStyle>
          <a:p>
            <a:pPr/>
            <a:r>
              <a:t>CNN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88648" y="1521719"/>
            <a:ext cx="3304969" cy="4123632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hape 138"/>
          <p:cNvSpPr/>
          <p:nvPr/>
        </p:nvSpPr>
        <p:spPr>
          <a:xfrm>
            <a:off x="546736" y="691518"/>
            <a:ext cx="8083867" cy="415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576072">
              <a:defRPr sz="2772">
                <a:latin typeface="华文新魏"/>
                <a:ea typeface="华文新魏"/>
                <a:cs typeface="华文新魏"/>
                <a:sym typeface="华文新魏"/>
              </a:defRPr>
            </a:lvl1pPr>
          </a:lstStyle>
          <a:p>
            <a:pPr/>
            <a:r>
              <a:t>CNN</a:t>
            </a:r>
          </a:p>
        </p:txBody>
      </p:sp>
      <p:sp>
        <p:nvSpPr>
          <p:cNvPr id="139" name="Shape 139"/>
          <p:cNvSpPr/>
          <p:nvPr/>
        </p:nvSpPr>
        <p:spPr>
          <a:xfrm>
            <a:off x="559067" y="1421130"/>
            <a:ext cx="112013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384037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什么是卷积</a:t>
            </a:r>
          </a:p>
        </p:txBody>
      </p:sp>
      <p:pic>
        <p:nvPicPr>
          <p:cNvPr id="14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88127" y="5908316"/>
            <a:ext cx="4506012" cy="4957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3" name="Shape 143"/>
          <p:cNvSpPr/>
          <p:nvPr/>
        </p:nvSpPr>
        <p:spPr>
          <a:xfrm>
            <a:off x="546736" y="716918"/>
            <a:ext cx="8083867" cy="415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576072">
              <a:defRPr sz="2772">
                <a:latin typeface="华文新魏"/>
                <a:ea typeface="华文新魏"/>
                <a:cs typeface="华文新魏"/>
                <a:sym typeface="华文新魏"/>
              </a:defRPr>
            </a:lvl1pPr>
          </a:lstStyle>
          <a:p>
            <a:pPr/>
            <a:r>
              <a:t>CNN</a:t>
            </a:r>
          </a:p>
        </p:txBody>
      </p:sp>
      <p:pic>
        <p:nvPicPr>
          <p:cNvPr id="14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4836" y="1624268"/>
            <a:ext cx="5507666" cy="41428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7" name="image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2099" y="2454742"/>
            <a:ext cx="3623056" cy="2710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age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73829" y="2454742"/>
            <a:ext cx="3649718" cy="2710714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49"/>
          <p:cNvSpPr/>
          <p:nvPr/>
        </p:nvSpPr>
        <p:spPr>
          <a:xfrm>
            <a:off x="530067" y="450218"/>
            <a:ext cx="8083868" cy="415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576072">
              <a:defRPr sz="2772">
                <a:latin typeface="华文新魏"/>
                <a:ea typeface="华文新魏"/>
                <a:cs typeface="华文新魏"/>
                <a:sym typeface="华文新魏"/>
              </a:defRPr>
            </a:lvl1pPr>
          </a:lstStyle>
          <a:p>
            <a:pPr/>
            <a:r>
              <a:t>CNN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3458" y="1458441"/>
            <a:ext cx="4549056" cy="3941118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hape 155"/>
          <p:cNvSpPr/>
          <p:nvPr/>
        </p:nvSpPr>
        <p:spPr>
          <a:xfrm>
            <a:off x="530067" y="450218"/>
            <a:ext cx="8083868" cy="415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576072">
              <a:defRPr sz="2772">
                <a:latin typeface="华文新魏"/>
                <a:ea typeface="华文新魏"/>
                <a:cs typeface="华文新魏"/>
                <a:sym typeface="华文新魏"/>
              </a:defRPr>
            </a:lvl1pPr>
          </a:lstStyle>
          <a:p>
            <a:pPr/>
            <a:r>
              <a:t>CNN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8" name="Shape 158"/>
          <p:cNvSpPr/>
          <p:nvPr/>
        </p:nvSpPr>
        <p:spPr>
          <a:xfrm>
            <a:off x="546736" y="729618"/>
            <a:ext cx="8083867" cy="415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576072">
              <a:defRPr sz="2772">
                <a:latin typeface="华文新魏"/>
                <a:ea typeface="华文新魏"/>
                <a:cs typeface="华文新魏"/>
                <a:sym typeface="华文新魏"/>
              </a:defRPr>
            </a:lvl1pPr>
          </a:lstStyle>
          <a:p>
            <a:pPr/>
            <a:r>
              <a:t>CNN</a:t>
            </a:r>
          </a:p>
        </p:txBody>
      </p:sp>
      <p:sp>
        <p:nvSpPr>
          <p:cNvPr id="159" name="Shape 159"/>
          <p:cNvSpPr/>
          <p:nvPr/>
        </p:nvSpPr>
        <p:spPr>
          <a:xfrm>
            <a:off x="584467" y="1357630"/>
            <a:ext cx="756900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384037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Pooling</a:t>
            </a:r>
          </a:p>
        </p:txBody>
      </p:sp>
      <p:pic>
        <p:nvPicPr>
          <p:cNvPr id="16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6248" y="2149503"/>
            <a:ext cx="3784842" cy="35512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3" name="Shape 163"/>
          <p:cNvSpPr/>
          <p:nvPr/>
        </p:nvSpPr>
        <p:spPr>
          <a:xfrm>
            <a:off x="559620" y="704218"/>
            <a:ext cx="8083868" cy="415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576072">
              <a:defRPr sz="2772">
                <a:latin typeface="华文新魏"/>
                <a:ea typeface="华文新魏"/>
                <a:cs typeface="华文新魏"/>
                <a:sym typeface="华文新魏"/>
              </a:defRPr>
            </a:lvl1pPr>
          </a:lstStyle>
          <a:p>
            <a:pPr/>
            <a:r>
              <a:t>CNN</a:t>
            </a:r>
          </a:p>
        </p:txBody>
      </p:sp>
      <p:sp>
        <p:nvSpPr>
          <p:cNvPr id="164" name="Shape 164"/>
          <p:cNvSpPr/>
          <p:nvPr/>
        </p:nvSpPr>
        <p:spPr>
          <a:xfrm>
            <a:off x="533852" y="1383030"/>
            <a:ext cx="177289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384037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两种Pooling方式：</a:t>
            </a:r>
          </a:p>
        </p:txBody>
      </p:sp>
      <p:pic>
        <p:nvPicPr>
          <p:cNvPr id="16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3153" y="2952099"/>
            <a:ext cx="2707281" cy="1461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77853" y="2911931"/>
            <a:ext cx="2902845" cy="1542138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1691982" y="2335529"/>
            <a:ext cx="1109621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384037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MaxPooling</a:t>
            </a:r>
          </a:p>
        </p:txBody>
      </p:sp>
      <p:sp>
        <p:nvSpPr>
          <p:cNvPr id="168" name="Shape 168"/>
          <p:cNvSpPr/>
          <p:nvPr/>
        </p:nvSpPr>
        <p:spPr>
          <a:xfrm>
            <a:off x="6192050" y="2335529"/>
            <a:ext cx="1474449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384037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AveragePooling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1" name="Shape 171"/>
          <p:cNvSpPr/>
          <p:nvPr/>
        </p:nvSpPr>
        <p:spPr>
          <a:xfrm>
            <a:off x="559620" y="641244"/>
            <a:ext cx="8083868" cy="415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576072">
              <a:defRPr sz="2772">
                <a:latin typeface="华文新魏"/>
                <a:ea typeface="华文新魏"/>
                <a:cs typeface="华文新魏"/>
                <a:sym typeface="华文新魏"/>
              </a:defRPr>
            </a:lvl1pPr>
          </a:lstStyle>
          <a:p>
            <a:pPr/>
            <a:r>
              <a:t>CNN</a:t>
            </a:r>
          </a:p>
        </p:txBody>
      </p:sp>
      <p:sp>
        <p:nvSpPr>
          <p:cNvPr id="172" name="Shape 172"/>
          <p:cNvSpPr/>
          <p:nvPr/>
        </p:nvSpPr>
        <p:spPr>
          <a:xfrm>
            <a:off x="533852" y="1243856"/>
            <a:ext cx="152653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384037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综合成一个模型</a:t>
            </a:r>
          </a:p>
        </p:txBody>
      </p:sp>
      <p:pic>
        <p:nvPicPr>
          <p:cNvPr id="17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3336" y="2017710"/>
            <a:ext cx="5496434" cy="1250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68703" y="4997881"/>
            <a:ext cx="3865700" cy="1146381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 175"/>
          <p:cNvSpPr/>
          <p:nvPr/>
        </p:nvSpPr>
        <p:spPr>
          <a:xfrm>
            <a:off x="533852" y="4114056"/>
            <a:ext cx="224270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384037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对比特征提取+神经网络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8" name="Shape 178"/>
          <p:cNvSpPr/>
          <p:nvPr/>
        </p:nvSpPr>
        <p:spPr>
          <a:xfrm>
            <a:off x="3075602" y="3243579"/>
            <a:ext cx="2992794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384037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【详见随堂 iPython Notebook】</a:t>
            </a:r>
          </a:p>
        </p:txBody>
      </p:sp>
      <p:sp>
        <p:nvSpPr>
          <p:cNvPr id="179" name="Shape 179"/>
          <p:cNvSpPr/>
          <p:nvPr/>
        </p:nvSpPr>
        <p:spPr>
          <a:xfrm>
            <a:off x="530067" y="450218"/>
            <a:ext cx="8083868" cy="415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493776">
              <a:defRPr sz="2376">
                <a:latin typeface="华文新魏"/>
                <a:ea typeface="华文新魏"/>
                <a:cs typeface="华文新魏"/>
                <a:sym typeface="华文新魏"/>
              </a:defRPr>
            </a:lvl1pPr>
          </a:lstStyle>
          <a:p>
            <a:pPr/>
            <a:r>
              <a:t>代码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Num" sz="quarter" idx="2"/>
          </p:nvPr>
        </p:nvSpPr>
        <p:spPr>
          <a:xfrm>
            <a:off x="5085080" y="6250366"/>
            <a:ext cx="180339" cy="2754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" name="Shape 47"/>
          <p:cNvSpPr/>
          <p:nvPr>
            <p:ph type="title" idx="4294967295"/>
          </p:nvPr>
        </p:nvSpPr>
        <p:spPr>
          <a:xfrm>
            <a:off x="644367" y="666118"/>
            <a:ext cx="8083868" cy="415499"/>
          </a:xfrm>
          <a:prstGeom prst="rect">
            <a:avLst/>
          </a:prstGeom>
        </p:spPr>
        <p:txBody>
          <a:bodyPr lIns="0" tIns="0" rIns="0" bIns="0" anchor="t">
            <a:normAutofit fontScale="100000" lnSpcReduction="0"/>
          </a:bodyPr>
          <a:lstStyle>
            <a:lvl1pPr defTabSz="493776">
              <a:defRPr sz="2376">
                <a:latin typeface="华文新魏"/>
                <a:ea typeface="华文新魏"/>
                <a:cs typeface="华文新魏"/>
                <a:sym typeface="华文新魏"/>
              </a:defRPr>
            </a:lvl1pPr>
          </a:lstStyle>
          <a:p>
            <a:pPr/>
            <a:r>
              <a:t>普通神经网络</a:t>
            </a:r>
          </a:p>
        </p:txBody>
      </p:sp>
      <p:pic>
        <p:nvPicPr>
          <p:cNvPr id="4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3271" y="1949272"/>
            <a:ext cx="2819696" cy="33912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2" name="Shape 182"/>
          <p:cNvSpPr/>
          <p:nvPr/>
        </p:nvSpPr>
        <p:spPr>
          <a:xfrm>
            <a:off x="1908175" y="2565400"/>
            <a:ext cx="5759450" cy="2210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spcBef>
                <a:spcPts val="2600"/>
              </a:spcBef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</a:t>
            </a:r>
            <a:r>
              <a:rPr>
                <a:latin typeface="华文行楷"/>
                <a:ea typeface="华文行楷"/>
                <a:cs typeface="华文行楷"/>
                <a:sym typeface="华文行楷"/>
              </a:rPr>
              <a:t>感谢大家！</a:t>
            </a:r>
            <a:endParaRPr>
              <a:latin typeface="华文行楷"/>
              <a:ea typeface="华文行楷"/>
              <a:cs typeface="华文行楷"/>
              <a:sym typeface="华文行楷"/>
            </a:endParaRPr>
          </a:p>
          <a:p>
            <a:pPr>
              <a:spcBef>
                <a:spcPts val="1000"/>
              </a:spcBef>
              <a:defRPr sz="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spcBef>
                <a:spcPts val="2600"/>
              </a:spcBef>
              <a:defRPr sz="4400">
                <a:latin typeface="华文行楷"/>
                <a:ea typeface="华文行楷"/>
                <a:cs typeface="华文行楷"/>
                <a:sym typeface="华文行楷"/>
              </a:defRPr>
            </a:pPr>
            <a:r>
              <a:t>恳请大家批评指正！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sldNum" sz="quarter" idx="2"/>
          </p:nvPr>
        </p:nvSpPr>
        <p:spPr>
          <a:xfrm>
            <a:off x="5085080" y="6250366"/>
            <a:ext cx="180339" cy="2754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" name="Shape 51"/>
          <p:cNvSpPr/>
          <p:nvPr>
            <p:ph type="title" idx="4294967295"/>
          </p:nvPr>
        </p:nvSpPr>
        <p:spPr>
          <a:xfrm>
            <a:off x="657067" y="716918"/>
            <a:ext cx="8083868" cy="415499"/>
          </a:xfrm>
          <a:prstGeom prst="rect">
            <a:avLst/>
          </a:prstGeom>
        </p:spPr>
        <p:txBody>
          <a:bodyPr lIns="0" tIns="0" rIns="0" bIns="0" anchor="t">
            <a:normAutofit fontScale="100000" lnSpcReduction="0"/>
          </a:bodyPr>
          <a:lstStyle>
            <a:lvl1pPr defTabSz="576072">
              <a:defRPr sz="2772">
                <a:latin typeface="华文新魏"/>
                <a:ea typeface="华文新魏"/>
                <a:cs typeface="华文新魏"/>
                <a:sym typeface="华文新魏"/>
              </a:defRPr>
            </a:lvl1pPr>
          </a:lstStyle>
          <a:p>
            <a:pPr/>
            <a:r>
              <a:t>RNN</a:t>
            </a:r>
          </a:p>
        </p:txBody>
      </p:sp>
      <p:sp>
        <p:nvSpPr>
          <p:cNvPr id="52" name="Shape 52"/>
          <p:cNvSpPr/>
          <p:nvPr/>
        </p:nvSpPr>
        <p:spPr>
          <a:xfrm>
            <a:off x="631299" y="1383030"/>
            <a:ext cx="4738547" cy="169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RNN的目的是让有sequential关系的信息得到考虑。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什么是sequential关系？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就是信息在时间上的前后关系。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相比于普通神经网络：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sldNum" sz="quarter" idx="2"/>
          </p:nvPr>
        </p:nvSpPr>
        <p:spPr>
          <a:xfrm>
            <a:off x="5085080" y="6250366"/>
            <a:ext cx="180339" cy="2754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" name="Shape 55"/>
          <p:cNvSpPr/>
          <p:nvPr>
            <p:ph type="title" idx="4294967295"/>
          </p:nvPr>
        </p:nvSpPr>
        <p:spPr>
          <a:xfrm>
            <a:off x="530067" y="450218"/>
            <a:ext cx="8083868" cy="415499"/>
          </a:xfrm>
          <a:prstGeom prst="rect">
            <a:avLst/>
          </a:prstGeom>
        </p:spPr>
        <p:txBody>
          <a:bodyPr lIns="0" tIns="0" rIns="0" bIns="0" anchor="t">
            <a:normAutofit fontScale="100000" lnSpcReduction="0"/>
          </a:bodyPr>
          <a:lstStyle>
            <a:lvl1pPr defTabSz="576072">
              <a:defRPr sz="2772">
                <a:latin typeface="华文新魏"/>
                <a:ea typeface="华文新魏"/>
                <a:cs typeface="华文新魏"/>
                <a:sym typeface="华文新魏"/>
              </a:defRPr>
            </a:lvl1pPr>
          </a:lstStyle>
          <a:p>
            <a:pPr/>
            <a:r>
              <a:t>RNN</a:t>
            </a:r>
          </a:p>
        </p:txBody>
      </p:sp>
      <p:sp>
        <p:nvSpPr>
          <p:cNvPr id="56" name="Shape 56"/>
          <p:cNvSpPr/>
          <p:nvPr/>
        </p:nvSpPr>
        <p:spPr>
          <a:xfrm>
            <a:off x="530067" y="450218"/>
            <a:ext cx="8083868" cy="415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576072">
              <a:defRPr sz="2772">
                <a:latin typeface="华文新魏"/>
                <a:ea typeface="华文新魏"/>
                <a:cs typeface="华文新魏"/>
                <a:sym typeface="华文新魏"/>
              </a:defRPr>
            </a:lvl1pPr>
          </a:lstStyle>
          <a:p>
            <a:pPr/>
            <a:r>
              <a:t>RNN</a:t>
            </a:r>
          </a:p>
        </p:txBody>
      </p:sp>
      <p:pic>
        <p:nvPicPr>
          <p:cNvPr id="5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2529" y="1328636"/>
            <a:ext cx="5818942" cy="2244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11876" y="4036483"/>
            <a:ext cx="2542848" cy="415499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/>
        </p:nvSpPr>
        <p:spPr>
          <a:xfrm>
            <a:off x="2117199" y="4058813"/>
            <a:ext cx="203066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384037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每个时间点中的S计算</a:t>
            </a:r>
          </a:p>
        </p:txBody>
      </p:sp>
      <p:pic>
        <p:nvPicPr>
          <p:cNvPr id="60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42162" y="4814211"/>
            <a:ext cx="2008718" cy="370841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>
            <a:off x="2093120" y="4674511"/>
            <a:ext cx="2400557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这个神经元最终的输出，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基于最后一个S</a:t>
            </a:r>
          </a:p>
        </p:txBody>
      </p:sp>
      <p:sp>
        <p:nvSpPr>
          <p:cNvPr id="62" name="Shape 62"/>
          <p:cNvSpPr/>
          <p:nvPr/>
        </p:nvSpPr>
        <p:spPr>
          <a:xfrm>
            <a:off x="1766450" y="5569610"/>
            <a:ext cx="6462969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简单来说，对于t=5来说，其实就相当于把一个神经元拉伸成五个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换句话说，S就是我们所说的记忆（因为把t从1-5的信息都记录下来了）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Num" sz="quarter" idx="2"/>
          </p:nvPr>
        </p:nvSpPr>
        <p:spPr>
          <a:xfrm>
            <a:off x="5085080" y="6250366"/>
            <a:ext cx="180339" cy="2754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" name="Shape 65"/>
          <p:cNvSpPr/>
          <p:nvPr/>
        </p:nvSpPr>
        <p:spPr>
          <a:xfrm>
            <a:off x="546736" y="640718"/>
            <a:ext cx="8083867" cy="415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493776">
              <a:defRPr sz="2376">
                <a:latin typeface="华文新魏"/>
                <a:ea typeface="华文新魏"/>
                <a:cs typeface="华文新魏"/>
                <a:sym typeface="华文新魏"/>
              </a:defRPr>
            </a:lvl1pPr>
          </a:lstStyle>
          <a:p>
            <a:pPr/>
            <a:r>
              <a:t>记忆</a:t>
            </a:r>
          </a:p>
        </p:txBody>
      </p:sp>
      <p:sp>
        <p:nvSpPr>
          <p:cNvPr id="66" name="Shape 66"/>
          <p:cNvSpPr/>
          <p:nvPr/>
        </p:nvSpPr>
        <p:spPr>
          <a:xfrm>
            <a:off x="2217509" y="1395730"/>
            <a:ext cx="4742318" cy="3774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由前文可见，RNN可以带上记忆。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假设，一个『生成下一个单词』的例子：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『这顿饭真好』——&gt;『吃』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很明显，我们只要前5个字就能猜到下一个字是啥了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However，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如果我问你，『穿山甲说了什么？』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你能回答嘛？</a:t>
            </a:r>
          </a:p>
          <a:p>
            <a:pPr algn="r"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(credit to 暴走漫画)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sldNum" sz="quarter" idx="2"/>
          </p:nvPr>
        </p:nvSpPr>
        <p:spPr>
          <a:xfrm>
            <a:off x="5085080" y="6250366"/>
            <a:ext cx="180339" cy="2754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9" name="Shape 69"/>
          <p:cNvSpPr/>
          <p:nvPr/>
        </p:nvSpPr>
        <p:spPr>
          <a:xfrm>
            <a:off x="546736" y="661825"/>
            <a:ext cx="8083867" cy="415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576072">
              <a:defRPr sz="2772">
                <a:latin typeface="华文新魏"/>
                <a:ea typeface="华文新魏"/>
                <a:cs typeface="华文新魏"/>
                <a:sym typeface="华文新魏"/>
              </a:defRPr>
            </a:lvl1pPr>
          </a:lstStyle>
          <a:p>
            <a:pPr/>
            <a:r>
              <a:t>LSTM</a:t>
            </a:r>
          </a:p>
        </p:txBody>
      </p:sp>
      <p:pic>
        <p:nvPicPr>
          <p:cNvPr id="7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2007" y="1184641"/>
            <a:ext cx="5589553" cy="2182279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2895" y="3914295"/>
            <a:ext cx="5451548" cy="2182279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/>
        </p:nvSpPr>
        <p:spPr>
          <a:xfrm>
            <a:off x="4175900" y="3474237"/>
            <a:ext cx="481766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384037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RNN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sldNum" sz="quarter" idx="2"/>
          </p:nvPr>
        </p:nvSpPr>
        <p:spPr>
          <a:xfrm>
            <a:off x="5085080" y="6250366"/>
            <a:ext cx="180339" cy="2754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500" y="1490937"/>
            <a:ext cx="2939775" cy="1943890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Shape 76"/>
          <p:cNvSpPr/>
          <p:nvPr/>
        </p:nvSpPr>
        <p:spPr>
          <a:xfrm>
            <a:off x="568167" y="628018"/>
            <a:ext cx="8083868" cy="415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576072">
              <a:defRPr sz="2772">
                <a:latin typeface="华文新魏"/>
                <a:ea typeface="华文新魏"/>
                <a:cs typeface="华文新魏"/>
                <a:sym typeface="华文新魏"/>
              </a:defRPr>
            </a:lvl1pPr>
          </a:lstStyle>
          <a:p>
            <a:pPr/>
            <a:r>
              <a:t>LSTM</a:t>
            </a:r>
          </a:p>
        </p:txBody>
      </p:sp>
      <p:sp>
        <p:nvSpPr>
          <p:cNvPr id="77" name="Shape 77"/>
          <p:cNvSpPr/>
          <p:nvPr/>
        </p:nvSpPr>
        <p:spPr>
          <a:xfrm>
            <a:off x="5358179" y="1718661"/>
            <a:ext cx="3550006" cy="148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LSTM中最重要的就是这个Cell State，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它一路向下，贯穿这个时间线，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代表了记忆的纽带。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它会被XOR和AND运算符搞一搞，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来更新记忆</a:t>
            </a:r>
          </a:p>
        </p:txBody>
      </p:sp>
      <p:pic>
        <p:nvPicPr>
          <p:cNvPr id="7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58694" y="4369362"/>
            <a:ext cx="1019387" cy="1231339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hape 79"/>
          <p:cNvSpPr/>
          <p:nvPr/>
        </p:nvSpPr>
        <p:spPr>
          <a:xfrm>
            <a:off x="5318343" y="4120161"/>
            <a:ext cx="3629679" cy="172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而控制信息的增加和减少的，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就是靠这些阀门：Gate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阀门嘛，就是输出一个1于0之间的值：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1 代表，把这一趟的信息都记着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0 代表，这一趟的信息可以忘记了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sldNum" sz="quarter" idx="2"/>
          </p:nvPr>
        </p:nvSpPr>
        <p:spPr>
          <a:xfrm>
            <a:off x="5085080" y="6250366"/>
            <a:ext cx="180339" cy="2754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2" name="Shape 82"/>
          <p:cNvSpPr/>
          <p:nvPr/>
        </p:nvSpPr>
        <p:spPr>
          <a:xfrm>
            <a:off x="565970" y="729618"/>
            <a:ext cx="8083868" cy="415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576072">
              <a:defRPr sz="2772">
                <a:latin typeface="华文新魏"/>
                <a:ea typeface="华文新魏"/>
                <a:cs typeface="华文新魏"/>
                <a:sym typeface="华文新魏"/>
              </a:defRPr>
            </a:lvl1pPr>
          </a:lstStyle>
          <a:p>
            <a:pPr/>
            <a:r>
              <a:t>LSTM</a:t>
            </a:r>
          </a:p>
        </p:txBody>
      </p:sp>
      <p:sp>
        <p:nvSpPr>
          <p:cNvPr id="83" name="Shape 83"/>
          <p:cNvSpPr/>
          <p:nvPr/>
        </p:nvSpPr>
        <p:spPr>
          <a:xfrm>
            <a:off x="616402" y="1840230"/>
            <a:ext cx="6164519" cy="2009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384037">
              <a:defRPr b="1" sz="1600">
                <a:latin typeface="Calibri"/>
                <a:ea typeface="Calibri"/>
                <a:cs typeface="Calibri"/>
                <a:sym typeface="Calibri"/>
              </a:defRPr>
            </a:pPr>
            <a:r>
              <a:t>第一步：忘记门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来决定我们该忘记什么信息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它把上一次的状态ht-1和这一次的输入xt相比较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通过gate输出一个0到1的值（就像是个activation function一样），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1 代表：给我记着！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0 代表：快快忘记！</a:t>
            </a:r>
          </a:p>
        </p:txBody>
      </p:sp>
      <p:sp>
        <p:nvSpPr>
          <p:cNvPr id="84" name="Shape 84"/>
          <p:cNvSpPr/>
          <p:nvPr/>
        </p:nvSpPr>
        <p:spPr>
          <a:xfrm>
            <a:off x="527502" y="1351702"/>
            <a:ext cx="3721456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384037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下面我们来模拟一遍信息在LSTM里跑跑~</a:t>
            </a:r>
          </a:p>
        </p:txBody>
      </p:sp>
      <p:pic>
        <p:nvPicPr>
          <p:cNvPr id="8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8033" y="3930327"/>
            <a:ext cx="7011466" cy="23782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_Profile">
  <a:themeElements>
    <a:clrScheme name="3_Profi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3B2C1"/>
      </a:accent1>
      <a:accent2>
        <a:srgbClr val="CC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3_Profil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3_Profi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_Profile">
  <a:themeElements>
    <a:clrScheme name="3_Profi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3B2C1"/>
      </a:accent1>
      <a:accent2>
        <a:srgbClr val="CC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3_Profil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3_Profi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