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Montserrat"/>
      <p:bold r:id="rId14"/>
      <p:boldItalic r:id="rId15"/>
    </p:embeddedFont>
    <p:embeddedFont>
      <p:font typeface="Oswald"/>
      <p:bold r:id="rId16"/>
    </p:embeddedFont>
    <p:embeddedFont>
      <p:font typeface="DM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hi3K7EfjglwdIpbhVrtVuMEBw3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DMSans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DMSans-italic.fntdata"/><Relationship Id="rId6" Type="http://schemas.openxmlformats.org/officeDocument/2006/relationships/slide" Target="slides/slide1.xml"/><Relationship Id="rId18" Type="http://schemas.openxmlformats.org/officeDocument/2006/relationships/font" Target="fonts/DM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7da6785a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c7da6785a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5" Type="http://schemas.openxmlformats.org/officeDocument/2006/relationships/image" Target="../media/image17.png"/><Relationship Id="rId1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7659121">
            <a:off x="15091031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914021" y="8373833"/>
            <a:ext cx="1446703" cy="1446703"/>
          </a:xfrm>
          <a:custGeom>
            <a:rect b="b" l="l" r="r" t="t"/>
            <a:pathLst>
              <a:path extrusionOk="0" h="1446703" w="1446703">
                <a:moveTo>
                  <a:pt x="0" y="0"/>
                </a:moveTo>
                <a:lnTo>
                  <a:pt x="1446703" y="0"/>
                </a:lnTo>
                <a:lnTo>
                  <a:pt x="1446703" y="1446703"/>
                </a:lnTo>
                <a:lnTo>
                  <a:pt x="0" y="1446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>
            <a:off x="1802875" y="4348775"/>
            <a:ext cx="15094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Image Classification</a:t>
            </a:r>
            <a:endParaRPr sz="9600"/>
          </a:p>
        </p:txBody>
      </p:sp>
      <p:sp>
        <p:nvSpPr>
          <p:cNvPr id="89" name="Google Shape;89;p1"/>
          <p:cNvSpPr txBox="1"/>
          <p:nvPr/>
        </p:nvSpPr>
        <p:spPr>
          <a:xfrm>
            <a:off x="2621800" y="3001500"/>
            <a:ext cx="130443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62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Cloud Computing Project Proposal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2719596" y="7482578"/>
            <a:ext cx="128487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53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Group 10</a:t>
            </a:r>
            <a:endParaRPr b="1" sz="2653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53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Madison Raasch, </a:t>
            </a:r>
            <a:r>
              <a:rPr b="1" lang="en-US" sz="2653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Jianfei Shi, Fei Wu</a:t>
            </a:r>
            <a:endParaRPr b="1" sz="2653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 rot="7659121">
            <a:off x="-4012602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2"/>
          <p:cNvSpPr txBox="1"/>
          <p:nvPr/>
        </p:nvSpPr>
        <p:spPr>
          <a:xfrm>
            <a:off x="1727874" y="1037000"/>
            <a:ext cx="1478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Background &amp; Business Problem</a:t>
            </a:r>
            <a:endParaRPr sz="7200"/>
          </a:p>
        </p:txBody>
      </p:sp>
      <p:sp>
        <p:nvSpPr>
          <p:cNvPr id="97" name="Google Shape;97;p2"/>
          <p:cNvSpPr/>
          <p:nvPr/>
        </p:nvSpPr>
        <p:spPr>
          <a:xfrm rot="2016048">
            <a:off x="12243487" y="-1005305"/>
            <a:ext cx="10749463" cy="2687366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2"/>
          <p:cNvSpPr/>
          <p:nvPr/>
        </p:nvSpPr>
        <p:spPr>
          <a:xfrm>
            <a:off x="281171" y="8697833"/>
            <a:ext cx="1446703" cy="1446703"/>
          </a:xfrm>
          <a:custGeom>
            <a:rect b="b" l="l" r="r" t="t"/>
            <a:pathLst>
              <a:path extrusionOk="0" h="1446703" w="1446703">
                <a:moveTo>
                  <a:pt x="0" y="0"/>
                </a:moveTo>
                <a:lnTo>
                  <a:pt x="1446703" y="0"/>
                </a:lnTo>
                <a:lnTo>
                  <a:pt x="1446703" y="1446703"/>
                </a:lnTo>
                <a:lnTo>
                  <a:pt x="0" y="1446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2"/>
          <p:cNvSpPr txBox="1"/>
          <p:nvPr/>
        </p:nvSpPr>
        <p:spPr>
          <a:xfrm>
            <a:off x="2068000" y="2519100"/>
            <a:ext cx="14468700" cy="5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5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100"/>
              <a:buFont typeface="DM Sans"/>
              <a:buChar char="-"/>
            </a:pPr>
            <a:r>
              <a:rPr lang="en-US" sz="31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Image classification is a pivotal task in computer vision that involves categorizing images into predefined classes</a:t>
            </a:r>
            <a:endParaRPr sz="310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25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100"/>
              <a:buFont typeface="DM Sans"/>
              <a:buChar char="-"/>
            </a:pPr>
            <a:r>
              <a:rPr lang="en-US" sz="31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 cloud-based image classification system can provide scalable and efficient solutions on this purpose</a:t>
            </a:r>
            <a:endParaRPr sz="310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25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100"/>
              <a:buFont typeface="DM Sans"/>
              <a:buChar char="-"/>
            </a:pPr>
            <a:r>
              <a:rPr lang="en-US" sz="31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Leveraging AWS services, our objective is to develop a cloud-based image classification system (to reduce operation costs…)</a:t>
            </a:r>
            <a:endParaRPr sz="310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6239650" y="0"/>
            <a:ext cx="9387599" cy="9387574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06" name="Google Shape;106;p3"/>
          <p:cNvGrpSpPr/>
          <p:nvPr/>
        </p:nvGrpSpPr>
        <p:grpSpPr>
          <a:xfrm>
            <a:off x="13662994" y="265144"/>
            <a:ext cx="4296549" cy="9642576"/>
            <a:chOff x="0" y="-19050"/>
            <a:chExt cx="1131601" cy="2539609"/>
          </a:xfrm>
        </p:grpSpPr>
        <p:sp>
          <p:nvSpPr>
            <p:cNvPr id="107" name="Google Shape;107;p3"/>
            <p:cNvSpPr/>
            <p:nvPr/>
          </p:nvSpPr>
          <p:spPr>
            <a:xfrm>
              <a:off x="0" y="0"/>
              <a:ext cx="1131601" cy="2520559"/>
            </a:xfrm>
            <a:custGeom>
              <a:rect b="b" l="l" r="r" t="t"/>
              <a:pathLst>
                <a:path extrusionOk="0"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08" name="Google Shape;108;p3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3"/>
          <p:cNvSpPr/>
          <p:nvPr/>
        </p:nvSpPr>
        <p:spPr>
          <a:xfrm>
            <a:off x="2142191" y="4828880"/>
            <a:ext cx="9752965" cy="1032847"/>
          </a:xfrm>
          <a:custGeom>
            <a:rect b="b" l="l" r="r" t="t"/>
            <a:pathLst>
              <a:path extrusionOk="0"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110" name="Google Shape;110;p3"/>
          <p:cNvSpPr/>
          <p:nvPr/>
        </p:nvSpPr>
        <p:spPr>
          <a:xfrm>
            <a:off x="2142191" y="7210022"/>
            <a:ext cx="9752965" cy="1032847"/>
          </a:xfrm>
          <a:custGeom>
            <a:rect b="b" l="l" r="r" t="t"/>
            <a:pathLst>
              <a:path extrusionOk="0"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111" name="Google Shape;111;p3"/>
          <p:cNvSpPr txBox="1"/>
          <p:nvPr/>
        </p:nvSpPr>
        <p:spPr>
          <a:xfrm>
            <a:off x="2142191" y="888605"/>
            <a:ext cx="741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Data Procurement</a:t>
            </a:r>
            <a:endParaRPr sz="7200"/>
          </a:p>
        </p:txBody>
      </p:sp>
      <p:sp>
        <p:nvSpPr>
          <p:cNvPr id="112" name="Google Shape;112;p3"/>
          <p:cNvSpPr/>
          <p:nvPr/>
        </p:nvSpPr>
        <p:spPr>
          <a:xfrm>
            <a:off x="-2779578" y="7341318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3"/>
          <p:cNvSpPr/>
          <p:nvPr/>
        </p:nvSpPr>
        <p:spPr>
          <a:xfrm>
            <a:off x="695496" y="8461083"/>
            <a:ext cx="1446703" cy="1446703"/>
          </a:xfrm>
          <a:custGeom>
            <a:rect b="b" l="l" r="r" t="t"/>
            <a:pathLst>
              <a:path extrusionOk="0" h="1446703" w="1446703">
                <a:moveTo>
                  <a:pt x="0" y="0"/>
                </a:moveTo>
                <a:lnTo>
                  <a:pt x="1446703" y="0"/>
                </a:lnTo>
                <a:lnTo>
                  <a:pt x="1446703" y="1446703"/>
                </a:lnTo>
                <a:lnTo>
                  <a:pt x="0" y="1446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3"/>
          <p:cNvSpPr txBox="1"/>
          <p:nvPr/>
        </p:nvSpPr>
        <p:spPr>
          <a:xfrm>
            <a:off x="2142200" y="2077225"/>
            <a:ext cx="461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2700">
                <a:solidFill>
                  <a:srgbClr val="202124"/>
                </a:solidFill>
              </a:rPr>
              <a:t>Cyrillic Handwriting Dataset</a:t>
            </a:r>
            <a:endParaRPr sz="310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23505" y="119713"/>
            <a:ext cx="7444540" cy="1028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3"/>
          <p:cNvGrpSpPr/>
          <p:nvPr/>
        </p:nvGrpSpPr>
        <p:grpSpPr>
          <a:xfrm>
            <a:off x="1075391" y="3346585"/>
            <a:ext cx="9610083" cy="1998728"/>
            <a:chOff x="0" y="-19050"/>
            <a:chExt cx="3682024" cy="765796"/>
          </a:xfrm>
        </p:grpSpPr>
        <p:sp>
          <p:nvSpPr>
            <p:cNvPr id="117" name="Google Shape;117;p3"/>
            <p:cNvSpPr/>
            <p:nvPr/>
          </p:nvSpPr>
          <p:spPr>
            <a:xfrm>
              <a:off x="0" y="0"/>
              <a:ext cx="3682024" cy="746746"/>
            </a:xfrm>
            <a:custGeom>
              <a:rect b="b" l="l" r="r" t="t"/>
              <a:pathLst>
                <a:path extrusionOk="0"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18" name="Google Shape;118;p3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3"/>
          <p:cNvGrpSpPr/>
          <p:nvPr/>
        </p:nvGrpSpPr>
        <p:grpSpPr>
          <a:xfrm>
            <a:off x="1075391" y="5727726"/>
            <a:ext cx="9610083" cy="1998728"/>
            <a:chOff x="0" y="-19050"/>
            <a:chExt cx="3682024" cy="765796"/>
          </a:xfrm>
        </p:grpSpPr>
        <p:sp>
          <p:nvSpPr>
            <p:cNvPr id="120" name="Google Shape;120;p3"/>
            <p:cNvSpPr/>
            <p:nvPr/>
          </p:nvSpPr>
          <p:spPr>
            <a:xfrm>
              <a:off x="0" y="0"/>
              <a:ext cx="3682024" cy="746746"/>
            </a:xfrm>
            <a:custGeom>
              <a:rect b="b" l="l" r="r" t="t"/>
              <a:pathLst>
                <a:path extrusionOk="0"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21" name="Google Shape;121;p3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3"/>
          <p:cNvSpPr txBox="1"/>
          <p:nvPr/>
        </p:nvSpPr>
        <p:spPr>
          <a:xfrm>
            <a:off x="2842099" y="3624745"/>
            <a:ext cx="71322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1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Composed of 73830 segments of handwriting texts (crops) in Russian and splited into train, and test sets with a split of 95%, 5%, respectively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2842099" y="6322249"/>
            <a:ext cx="71322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1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Each crop is an image of an expression in Russian of no more </a:t>
            </a:r>
            <a:r>
              <a:rPr lang="en-US" sz="221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than</a:t>
            </a:r>
            <a:r>
              <a:rPr lang="en-US" sz="221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40 symbols written by hand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129" name="Google Shape;129;p7"/>
          <p:cNvSpPr/>
          <p:nvPr/>
        </p:nvSpPr>
        <p:spPr>
          <a:xfrm rot="885925">
            <a:off x="-6273462" y="6150317"/>
            <a:ext cx="13984784" cy="14350059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30" name="Google Shape;13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825" y="1788925"/>
            <a:ext cx="13412400" cy="81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/>
          <p:nvPr/>
        </p:nvSpPr>
        <p:spPr>
          <a:xfrm rot="887923">
            <a:off x="13475833" y="-8787301"/>
            <a:ext cx="13977230" cy="14342307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7"/>
          <p:cNvSpPr txBox="1"/>
          <p:nvPr/>
        </p:nvSpPr>
        <p:spPr>
          <a:xfrm>
            <a:off x="603375" y="266112"/>
            <a:ext cx="89040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431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System Design</a:t>
            </a:r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47375" y="6327075"/>
            <a:ext cx="1242700" cy="12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2550" y="6327071"/>
            <a:ext cx="1242700" cy="12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1852175" y="3233163"/>
            <a:ext cx="5575500" cy="2199900"/>
          </a:xfrm>
          <a:prstGeom prst="rect">
            <a:avLst/>
          </a:prstGeom>
          <a:noFill/>
          <a:ln cap="flat" cmpd="sng" w="9525">
            <a:solidFill>
              <a:srgbClr val="1A1A1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88600" y="3765900"/>
            <a:ext cx="1148475" cy="11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/>
          <p:nvPr/>
        </p:nvSpPr>
        <p:spPr>
          <a:xfrm>
            <a:off x="2542775" y="6032475"/>
            <a:ext cx="4194300" cy="208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2522975" y="3166500"/>
            <a:ext cx="30657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Storage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" name="Google Shape;139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68097" y="3765897"/>
            <a:ext cx="2015425" cy="134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7"/>
          <p:cNvCxnSpPr>
            <a:endCxn id="136" idx="1"/>
          </p:cNvCxnSpPr>
          <p:nvPr/>
        </p:nvCxnSpPr>
        <p:spPr>
          <a:xfrm>
            <a:off x="4876100" y="4340138"/>
            <a:ext cx="71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7"/>
          <p:cNvSpPr txBox="1"/>
          <p:nvPr/>
        </p:nvSpPr>
        <p:spPr>
          <a:xfrm>
            <a:off x="5588600" y="4935150"/>
            <a:ext cx="1746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Amazon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7"/>
          <p:cNvCxnSpPr>
            <a:stCxn id="135" idx="2"/>
            <a:endCxn id="137" idx="0"/>
          </p:cNvCxnSpPr>
          <p:nvPr/>
        </p:nvCxnSpPr>
        <p:spPr>
          <a:xfrm>
            <a:off x="4639925" y="5433063"/>
            <a:ext cx="0" cy="5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7"/>
          <p:cNvSpPr txBox="1"/>
          <p:nvPr/>
        </p:nvSpPr>
        <p:spPr>
          <a:xfrm>
            <a:off x="2712125" y="7589075"/>
            <a:ext cx="15141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SageMaker</a:t>
            </a:r>
            <a:endParaRPr sz="2008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90025" y="6611525"/>
            <a:ext cx="673800" cy="6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88600" y="6611525"/>
            <a:ext cx="673800" cy="67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146" name="Google Shape;146;p7"/>
          <p:cNvSpPr txBox="1"/>
          <p:nvPr/>
        </p:nvSpPr>
        <p:spPr>
          <a:xfrm>
            <a:off x="4325625" y="7384250"/>
            <a:ext cx="1002600" cy="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notebook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5588600" y="7384250"/>
            <a:ext cx="8022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model</a:t>
            </a:r>
            <a:endParaRPr sz="1708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69313" y="6447123"/>
            <a:ext cx="1002600" cy="100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7"/>
          <p:cNvCxnSpPr>
            <a:stCxn id="145" idx="3"/>
            <a:endCxn id="148" idx="1"/>
          </p:cNvCxnSpPr>
          <p:nvPr/>
        </p:nvCxnSpPr>
        <p:spPr>
          <a:xfrm>
            <a:off x="6262400" y="6948425"/>
            <a:ext cx="12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7"/>
          <p:cNvSpPr txBox="1"/>
          <p:nvPr/>
        </p:nvSpPr>
        <p:spPr>
          <a:xfrm>
            <a:off x="7097463" y="7589075"/>
            <a:ext cx="1746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Amazon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S3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26575" y="6465350"/>
            <a:ext cx="966138" cy="9661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7"/>
          <p:cNvCxnSpPr>
            <a:stCxn id="148" idx="3"/>
            <a:endCxn id="151" idx="1"/>
          </p:cNvCxnSpPr>
          <p:nvPr/>
        </p:nvCxnSpPr>
        <p:spPr>
          <a:xfrm>
            <a:off x="8471913" y="6948423"/>
            <a:ext cx="105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7"/>
          <p:cNvSpPr txBox="1"/>
          <p:nvPr/>
        </p:nvSpPr>
        <p:spPr>
          <a:xfrm>
            <a:off x="8784450" y="7589075"/>
            <a:ext cx="2450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SageMaker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endpoint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11295575" y="7569775"/>
            <a:ext cx="17463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AWS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Lambda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547375" y="3815150"/>
            <a:ext cx="1242700" cy="12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10600625" y="5175075"/>
            <a:ext cx="31362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Amazon API </a:t>
            </a:r>
            <a:r>
              <a:rPr lang="en-US" sz="200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gateway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7"/>
          <p:cNvCxnSpPr>
            <a:stCxn id="156" idx="2"/>
            <a:endCxn id="133" idx="0"/>
          </p:cNvCxnSpPr>
          <p:nvPr/>
        </p:nvCxnSpPr>
        <p:spPr>
          <a:xfrm>
            <a:off x="12168725" y="5433075"/>
            <a:ext cx="0" cy="8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7"/>
          <p:cNvCxnSpPr>
            <a:stCxn id="133" idx="1"/>
            <a:endCxn id="151" idx="3"/>
          </p:cNvCxnSpPr>
          <p:nvPr/>
        </p:nvCxnSpPr>
        <p:spPr>
          <a:xfrm rot="10800000">
            <a:off x="10492575" y="6948425"/>
            <a:ext cx="105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9" name="Google Shape;159;p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028400" y="3862263"/>
            <a:ext cx="1148475" cy="114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7"/>
          <p:cNvCxnSpPr>
            <a:stCxn id="159" idx="1"/>
            <a:endCxn id="155" idx="3"/>
          </p:cNvCxnSpPr>
          <p:nvPr/>
        </p:nvCxnSpPr>
        <p:spPr>
          <a:xfrm rot="10800000">
            <a:off x="12790100" y="4436500"/>
            <a:ext cx="223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7"/>
          <p:cNvSpPr txBox="1"/>
          <p:nvPr/>
        </p:nvSpPr>
        <p:spPr>
          <a:xfrm>
            <a:off x="14421988" y="5014500"/>
            <a:ext cx="23613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User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913771" y="8524533"/>
            <a:ext cx="1446703" cy="1446703"/>
          </a:xfrm>
          <a:custGeom>
            <a:rect b="b" l="l" r="r" t="t"/>
            <a:pathLst>
              <a:path extrusionOk="0" h="1446703" w="1446703">
                <a:moveTo>
                  <a:pt x="0" y="0"/>
                </a:moveTo>
                <a:lnTo>
                  <a:pt x="1446703" y="0"/>
                </a:lnTo>
                <a:lnTo>
                  <a:pt x="1446703" y="1446703"/>
                </a:lnTo>
                <a:lnTo>
                  <a:pt x="0" y="1446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63" name="Google Shape;163;p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919619" y="6421019"/>
            <a:ext cx="1054800" cy="10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/>
          <p:nvPr/>
        </p:nvSpPr>
        <p:spPr>
          <a:xfrm rot="10800000">
            <a:off x="281175" y="-92387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69" name="Google Shape;169;p4"/>
          <p:cNvSpPr/>
          <p:nvPr/>
        </p:nvSpPr>
        <p:spPr>
          <a:xfrm>
            <a:off x="8663659" y="6071953"/>
            <a:ext cx="960682" cy="1052540"/>
          </a:xfrm>
          <a:custGeom>
            <a:rect b="b" l="l" r="r" t="t"/>
            <a:pathLst>
              <a:path extrusionOk="0"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0" name="Google Shape;170;p4"/>
          <p:cNvGrpSpPr/>
          <p:nvPr/>
        </p:nvGrpSpPr>
        <p:grpSpPr>
          <a:xfrm>
            <a:off x="1774426" y="3056600"/>
            <a:ext cx="3740418" cy="864577"/>
            <a:chOff x="0" y="-39395"/>
            <a:chExt cx="915020" cy="227700"/>
          </a:xfrm>
        </p:grpSpPr>
        <p:sp>
          <p:nvSpPr>
            <p:cNvPr id="171" name="Google Shape;171;p4"/>
            <p:cNvSpPr/>
            <p:nvPr/>
          </p:nvSpPr>
          <p:spPr>
            <a:xfrm>
              <a:off x="0" y="0"/>
              <a:ext cx="914964" cy="170593"/>
            </a:xfrm>
            <a:custGeom>
              <a:rect b="b" l="l" r="r" t="t"/>
              <a:pathLst>
                <a:path extrusionOk="0"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72" name="Google Shape;172;p4"/>
            <p:cNvSpPr txBox="1"/>
            <p:nvPr/>
          </p:nvSpPr>
          <p:spPr>
            <a:xfrm>
              <a:off x="20" y="-39395"/>
              <a:ext cx="915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8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S3 Standard</a:t>
              </a:r>
              <a:endParaRPr/>
            </a:p>
          </p:txBody>
        </p:sp>
      </p:grpSp>
      <p:sp>
        <p:nvSpPr>
          <p:cNvPr id="173" name="Google Shape;173;p4"/>
          <p:cNvSpPr txBox="1"/>
          <p:nvPr/>
        </p:nvSpPr>
        <p:spPr>
          <a:xfrm>
            <a:off x="1659820" y="282507"/>
            <a:ext cx="115530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47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Major Technologies</a:t>
            </a:r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9686525" y="3189698"/>
            <a:ext cx="3474163" cy="725547"/>
            <a:chOff x="-20" y="0"/>
            <a:chExt cx="915000" cy="180291"/>
          </a:xfrm>
        </p:grpSpPr>
        <p:sp>
          <p:nvSpPr>
            <p:cNvPr id="175" name="Google Shape;175;p4"/>
            <p:cNvSpPr/>
            <p:nvPr/>
          </p:nvSpPr>
          <p:spPr>
            <a:xfrm>
              <a:off x="0" y="0"/>
              <a:ext cx="914964" cy="170593"/>
            </a:xfrm>
            <a:custGeom>
              <a:rect b="b" l="l" r="r" t="t"/>
              <a:pathLst>
                <a:path extrusionOk="0"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76" name="Google Shape;176;p4"/>
            <p:cNvSpPr txBox="1"/>
            <p:nvPr/>
          </p:nvSpPr>
          <p:spPr>
            <a:xfrm>
              <a:off x="-20" y="10491"/>
              <a:ext cx="915000" cy="16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8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Amazon Lambda</a:t>
              </a:r>
              <a:endParaRPr/>
            </a:p>
          </p:txBody>
        </p:sp>
      </p:grpSp>
      <p:sp>
        <p:nvSpPr>
          <p:cNvPr id="177" name="Google Shape;177;p4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4"/>
          <p:cNvSpPr/>
          <p:nvPr/>
        </p:nvSpPr>
        <p:spPr>
          <a:xfrm rot="-4179716">
            <a:off x="-2096883" y="9307256"/>
            <a:ext cx="7615272" cy="7814178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4"/>
          <p:cNvSpPr/>
          <p:nvPr/>
        </p:nvSpPr>
        <p:spPr>
          <a:xfrm>
            <a:off x="281171" y="8286158"/>
            <a:ext cx="1446703" cy="1446703"/>
          </a:xfrm>
          <a:custGeom>
            <a:rect b="b" l="l" r="r" t="t"/>
            <a:pathLst>
              <a:path extrusionOk="0" h="1446703" w="1446703">
                <a:moveTo>
                  <a:pt x="0" y="0"/>
                </a:moveTo>
                <a:lnTo>
                  <a:pt x="1446703" y="0"/>
                </a:lnTo>
                <a:lnTo>
                  <a:pt x="1446703" y="1446703"/>
                </a:lnTo>
                <a:lnTo>
                  <a:pt x="0" y="1446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80" name="Google Shape;180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88688" y="1500825"/>
            <a:ext cx="1539750" cy="1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"/>
          <p:cNvSpPr txBox="1"/>
          <p:nvPr/>
        </p:nvSpPr>
        <p:spPr>
          <a:xfrm>
            <a:off x="1830975" y="4045250"/>
            <a:ext cx="37404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It is suitable for storing image data. </a:t>
            </a:r>
            <a:endParaRPr sz="201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The model </a:t>
            </a:r>
            <a:r>
              <a:rPr lang="en-US" sz="20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may be</a:t>
            </a:r>
            <a:r>
              <a:rPr lang="en-US" sz="20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accessed frequently with low latency. </a:t>
            </a:r>
            <a:endParaRPr sz="201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Storage can be scaled up or down seamlessly. </a:t>
            </a:r>
            <a:endParaRPr sz="201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82" name="Google Shape;182;p4"/>
          <p:cNvGrpSpPr/>
          <p:nvPr/>
        </p:nvGrpSpPr>
        <p:grpSpPr>
          <a:xfrm>
            <a:off x="13583175" y="2980141"/>
            <a:ext cx="3930790" cy="1069190"/>
            <a:chOff x="0" y="-45964"/>
            <a:chExt cx="1000838" cy="266100"/>
          </a:xfrm>
        </p:grpSpPr>
        <p:sp>
          <p:nvSpPr>
            <p:cNvPr id="183" name="Google Shape;183;p4"/>
            <p:cNvSpPr/>
            <p:nvPr/>
          </p:nvSpPr>
          <p:spPr>
            <a:xfrm>
              <a:off x="0" y="0"/>
              <a:ext cx="914964" cy="170593"/>
            </a:xfrm>
            <a:custGeom>
              <a:rect b="b" l="l" r="r" t="t"/>
              <a:pathLst>
                <a:path extrusionOk="0"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84" name="Google Shape;184;p4"/>
            <p:cNvSpPr txBox="1"/>
            <p:nvPr/>
          </p:nvSpPr>
          <p:spPr>
            <a:xfrm>
              <a:off x="15638" y="-45964"/>
              <a:ext cx="9852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8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API </a:t>
              </a:r>
              <a:r>
                <a:rPr b="1" lang="en-US" sz="298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gateway</a:t>
              </a:r>
              <a:endParaRPr/>
            </a:p>
          </p:txBody>
        </p:sp>
      </p:grpSp>
      <p:pic>
        <p:nvPicPr>
          <p:cNvPr id="185" name="Google Shape;185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97650" y="1521336"/>
            <a:ext cx="1539750" cy="1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06597" y="1447200"/>
            <a:ext cx="1539750" cy="1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479750" y="1500825"/>
            <a:ext cx="1539750" cy="1539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4"/>
          <p:cNvGrpSpPr/>
          <p:nvPr/>
        </p:nvGrpSpPr>
        <p:grpSpPr>
          <a:xfrm>
            <a:off x="5730464" y="3082460"/>
            <a:ext cx="3474238" cy="864554"/>
            <a:chOff x="0" y="-39395"/>
            <a:chExt cx="915020" cy="227700"/>
          </a:xfrm>
        </p:grpSpPr>
        <p:sp>
          <p:nvSpPr>
            <p:cNvPr id="189" name="Google Shape;189;p4"/>
            <p:cNvSpPr/>
            <p:nvPr/>
          </p:nvSpPr>
          <p:spPr>
            <a:xfrm>
              <a:off x="0" y="0"/>
              <a:ext cx="914964" cy="170593"/>
            </a:xfrm>
            <a:custGeom>
              <a:rect b="b" l="l" r="r" t="t"/>
              <a:pathLst>
                <a:path extrusionOk="0"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90" name="Google Shape;190;p4"/>
            <p:cNvSpPr txBox="1"/>
            <p:nvPr/>
          </p:nvSpPr>
          <p:spPr>
            <a:xfrm>
              <a:off x="20" y="-39395"/>
              <a:ext cx="915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SageMaker</a:t>
              </a:r>
              <a:endParaRPr/>
            </a:p>
          </p:txBody>
        </p:sp>
      </p:grpSp>
      <p:sp>
        <p:nvSpPr>
          <p:cNvPr id="191" name="Google Shape;191;p4"/>
          <p:cNvSpPr txBox="1"/>
          <p:nvPr/>
        </p:nvSpPr>
        <p:spPr>
          <a:xfrm>
            <a:off x="13583175" y="4045250"/>
            <a:ext cx="34743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Direct integration with Lambda that handles user request for image classification tasks.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9747975" y="4045250"/>
            <a:ext cx="34743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Cost-effective.</a:t>
            </a:r>
            <a:endParaRPr sz="201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Serverless, no need to configure infrastructure.</a:t>
            </a:r>
            <a:endParaRPr sz="201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IAM role for access SageMaker endpoint</a:t>
            </a:r>
            <a:endParaRPr sz="201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5825950" y="3230725"/>
            <a:ext cx="30000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98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SageMaker</a:t>
            </a:r>
            <a:endParaRPr/>
          </a:p>
        </p:txBody>
      </p:sp>
      <p:sp>
        <p:nvSpPr>
          <p:cNvPr id="194" name="Google Shape;194;p4"/>
          <p:cNvSpPr txBox="1"/>
          <p:nvPr/>
        </p:nvSpPr>
        <p:spPr>
          <a:xfrm>
            <a:off x="5566113" y="4042525"/>
            <a:ext cx="37404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It is suitable for training, evaluating the proposed image classification model and make predictions.</a:t>
            </a:r>
            <a:endParaRPr sz="201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IAM role for access data in S3 bucket</a:t>
            </a:r>
            <a:endParaRPr sz="201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1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95" name="Google Shape;195;p4"/>
          <p:cNvGrpSpPr/>
          <p:nvPr/>
        </p:nvGrpSpPr>
        <p:grpSpPr>
          <a:xfrm>
            <a:off x="1774415" y="6527200"/>
            <a:ext cx="5465028" cy="864577"/>
            <a:chOff x="-78732" y="-463250"/>
            <a:chExt cx="937285" cy="227700"/>
          </a:xfrm>
        </p:grpSpPr>
        <p:sp>
          <p:nvSpPr>
            <p:cNvPr id="196" name="Google Shape;196;p4"/>
            <p:cNvSpPr/>
            <p:nvPr/>
          </p:nvSpPr>
          <p:spPr>
            <a:xfrm>
              <a:off x="-56410" y="-434695"/>
              <a:ext cx="914964" cy="170593"/>
            </a:xfrm>
            <a:custGeom>
              <a:rect b="b" l="l" r="r" t="t"/>
              <a:pathLst>
                <a:path extrusionOk="0"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97" name="Google Shape;197;p4"/>
            <p:cNvSpPr txBox="1"/>
            <p:nvPr/>
          </p:nvSpPr>
          <p:spPr>
            <a:xfrm>
              <a:off x="-78732" y="-463250"/>
              <a:ext cx="915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8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Member Responsibility</a:t>
              </a:r>
              <a:endParaRPr/>
            </a:p>
          </p:txBody>
        </p:sp>
      </p:grpSp>
      <p:sp>
        <p:nvSpPr>
          <p:cNvPr id="198" name="Google Shape;198;p4"/>
          <p:cNvSpPr txBox="1"/>
          <p:nvPr/>
        </p:nvSpPr>
        <p:spPr>
          <a:xfrm>
            <a:off x="1990075" y="7391775"/>
            <a:ext cx="140295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Madison: Setup S3 storage, load data into </a:t>
            </a:r>
            <a:r>
              <a:rPr lang="en-US" sz="22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bucket, write lambda function that preprocesses  new image data from user.</a:t>
            </a:r>
            <a:endParaRPr sz="221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Jianfei: Setup Amazon Lambda that connects to SageMaker endpoint, and API gateway for user connection.</a:t>
            </a:r>
            <a:endParaRPr sz="221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Fei: </a:t>
            </a:r>
            <a:r>
              <a:rPr lang="en-US" sz="22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Setup</a:t>
            </a:r>
            <a:r>
              <a:rPr lang="en-US" sz="22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SageMaker, write jupyter notebook for modeling and evaluation, save model to S3, set up endpoint.</a:t>
            </a:r>
            <a:endParaRPr sz="221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204" name="Google Shape;204;p5"/>
          <p:cNvSpPr/>
          <p:nvPr/>
        </p:nvSpPr>
        <p:spPr>
          <a:xfrm>
            <a:off x="2779206" y="1920649"/>
            <a:ext cx="2027545" cy="3080525"/>
          </a:xfrm>
          <a:custGeom>
            <a:rect b="b" l="l" r="r" t="t"/>
            <a:pathLst>
              <a:path extrusionOk="0" h="3080525" w="202754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5"/>
          <p:cNvSpPr/>
          <p:nvPr/>
        </p:nvSpPr>
        <p:spPr>
          <a:xfrm rot="2035253">
            <a:off x="15331117" y="4817487"/>
            <a:ext cx="7835077" cy="10939025"/>
          </a:xfrm>
          <a:custGeom>
            <a:rect b="b" l="l" r="r" t="t"/>
            <a:pathLst>
              <a:path extrusionOk="0"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06" name="Google Shape;206;p5"/>
          <p:cNvCxnSpPr/>
          <p:nvPr/>
        </p:nvCxnSpPr>
        <p:spPr>
          <a:xfrm>
            <a:off x="1589541" y="5472067"/>
            <a:ext cx="15108918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7" name="Google Shape;207;p5"/>
          <p:cNvGrpSpPr/>
          <p:nvPr/>
        </p:nvGrpSpPr>
        <p:grpSpPr>
          <a:xfrm>
            <a:off x="3542437" y="5240576"/>
            <a:ext cx="501091" cy="501091"/>
            <a:chOff x="0" y="0"/>
            <a:chExt cx="812800" cy="812800"/>
          </a:xfrm>
        </p:grpSpPr>
        <p:sp>
          <p:nvSpPr>
            <p:cNvPr id="208" name="Google Shape;208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5"/>
          <p:cNvSpPr txBox="1"/>
          <p:nvPr/>
        </p:nvSpPr>
        <p:spPr>
          <a:xfrm>
            <a:off x="2190716" y="6537441"/>
            <a:ext cx="3204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Load data into the cloud using S3 </a:t>
            </a:r>
            <a:endParaRPr/>
          </a:p>
        </p:txBody>
      </p:sp>
      <p:sp>
        <p:nvSpPr>
          <p:cNvPr id="211" name="Google Shape;211;p5"/>
          <p:cNvSpPr txBox="1"/>
          <p:nvPr/>
        </p:nvSpPr>
        <p:spPr>
          <a:xfrm>
            <a:off x="2779206" y="2339199"/>
            <a:ext cx="20274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2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April 4th</a:t>
            </a:r>
            <a:endParaRPr sz="100"/>
          </a:p>
        </p:txBody>
      </p:sp>
      <p:sp>
        <p:nvSpPr>
          <p:cNvPr id="212" name="Google Shape;212;p5"/>
          <p:cNvSpPr txBox="1"/>
          <p:nvPr/>
        </p:nvSpPr>
        <p:spPr>
          <a:xfrm>
            <a:off x="2059451" y="5941547"/>
            <a:ext cx="3467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5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Load Data </a:t>
            </a:r>
            <a:endParaRPr/>
          </a:p>
        </p:txBody>
      </p:sp>
      <p:sp>
        <p:nvSpPr>
          <p:cNvPr id="213" name="Google Shape;213;p5"/>
          <p:cNvSpPr/>
          <p:nvPr/>
        </p:nvSpPr>
        <p:spPr>
          <a:xfrm>
            <a:off x="6267505" y="1920649"/>
            <a:ext cx="2027545" cy="3080525"/>
          </a:xfrm>
          <a:custGeom>
            <a:rect b="b" l="l" r="r" t="t"/>
            <a:pathLst>
              <a:path extrusionOk="0"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4" name="Google Shape;214;p5"/>
          <p:cNvGrpSpPr/>
          <p:nvPr/>
        </p:nvGrpSpPr>
        <p:grpSpPr>
          <a:xfrm>
            <a:off x="7030737" y="5240576"/>
            <a:ext cx="501091" cy="501091"/>
            <a:chOff x="0" y="0"/>
            <a:chExt cx="812800" cy="812800"/>
          </a:xfrm>
        </p:grpSpPr>
        <p:sp>
          <p:nvSpPr>
            <p:cNvPr id="215" name="Google Shape;215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5"/>
          <p:cNvSpPr/>
          <p:nvPr/>
        </p:nvSpPr>
        <p:spPr>
          <a:xfrm>
            <a:off x="9758062" y="1920649"/>
            <a:ext cx="2027545" cy="3080525"/>
          </a:xfrm>
          <a:custGeom>
            <a:rect b="b" l="l" r="r" t="t"/>
            <a:pathLst>
              <a:path extrusionOk="0"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8" name="Google Shape;218;p5"/>
          <p:cNvGrpSpPr/>
          <p:nvPr/>
        </p:nvGrpSpPr>
        <p:grpSpPr>
          <a:xfrm>
            <a:off x="10521294" y="5240576"/>
            <a:ext cx="501082" cy="501082"/>
            <a:chOff x="0" y="0"/>
            <a:chExt cx="812800" cy="812800"/>
          </a:xfrm>
        </p:grpSpPr>
        <p:sp>
          <p:nvSpPr>
            <p:cNvPr id="219" name="Google Shape;219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5"/>
          <p:cNvSpPr/>
          <p:nvPr/>
        </p:nvSpPr>
        <p:spPr>
          <a:xfrm>
            <a:off x="13248619" y="1920649"/>
            <a:ext cx="2027545" cy="3080525"/>
          </a:xfrm>
          <a:custGeom>
            <a:rect b="b" l="l" r="r" t="t"/>
            <a:pathLst>
              <a:path extrusionOk="0"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2" name="Google Shape;222;p5"/>
          <p:cNvGrpSpPr/>
          <p:nvPr/>
        </p:nvGrpSpPr>
        <p:grpSpPr>
          <a:xfrm>
            <a:off x="14011851" y="5240576"/>
            <a:ext cx="501082" cy="501082"/>
            <a:chOff x="0" y="0"/>
            <a:chExt cx="812800" cy="812800"/>
          </a:xfrm>
        </p:grpSpPr>
        <p:sp>
          <p:nvSpPr>
            <p:cNvPr id="223" name="Google Shape;223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5"/>
          <p:cNvSpPr txBox="1"/>
          <p:nvPr/>
        </p:nvSpPr>
        <p:spPr>
          <a:xfrm>
            <a:off x="5679015" y="6537441"/>
            <a:ext cx="3204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Model training and evaluation with Sagemaker</a:t>
            </a:r>
            <a:endParaRPr/>
          </a:p>
        </p:txBody>
      </p:sp>
      <p:sp>
        <p:nvSpPr>
          <p:cNvPr id="226" name="Google Shape;226;p5"/>
          <p:cNvSpPr txBox="1"/>
          <p:nvPr/>
        </p:nvSpPr>
        <p:spPr>
          <a:xfrm>
            <a:off x="5889722" y="5941547"/>
            <a:ext cx="2709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5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Model Training</a:t>
            </a:r>
            <a:endParaRPr/>
          </a:p>
        </p:txBody>
      </p:sp>
      <p:sp>
        <p:nvSpPr>
          <p:cNvPr id="227" name="Google Shape;227;p5"/>
          <p:cNvSpPr txBox="1"/>
          <p:nvPr/>
        </p:nvSpPr>
        <p:spPr>
          <a:xfrm>
            <a:off x="9169572" y="6537441"/>
            <a:ext cx="3204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Create programmatic model interface with Lambda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9380279" y="5941547"/>
            <a:ext cx="2709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5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Model Interface</a:t>
            </a:r>
            <a:endParaRPr sz="1200"/>
          </a:p>
        </p:txBody>
      </p:sp>
      <p:sp>
        <p:nvSpPr>
          <p:cNvPr id="229" name="Google Shape;229;p5"/>
          <p:cNvSpPr txBox="1"/>
          <p:nvPr/>
        </p:nvSpPr>
        <p:spPr>
          <a:xfrm>
            <a:off x="12660129" y="6538853"/>
            <a:ext cx="3204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Create Amazon API gateway for handling requests</a:t>
            </a:r>
            <a:endParaRPr/>
          </a:p>
        </p:txBody>
      </p:sp>
      <p:sp>
        <p:nvSpPr>
          <p:cNvPr id="230" name="Google Shape;230;p5"/>
          <p:cNvSpPr txBox="1"/>
          <p:nvPr/>
        </p:nvSpPr>
        <p:spPr>
          <a:xfrm>
            <a:off x="12870836" y="5942960"/>
            <a:ext cx="2709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5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API </a:t>
            </a:r>
            <a:endParaRPr/>
          </a:p>
        </p:txBody>
      </p:sp>
      <p:sp>
        <p:nvSpPr>
          <p:cNvPr id="231" name="Google Shape;231;p5"/>
          <p:cNvSpPr txBox="1"/>
          <p:nvPr/>
        </p:nvSpPr>
        <p:spPr>
          <a:xfrm>
            <a:off x="2082000" y="427250"/>
            <a:ext cx="1412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47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Milestones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744021" y="8503233"/>
            <a:ext cx="1446703" cy="1446703"/>
          </a:xfrm>
          <a:custGeom>
            <a:rect b="b" l="l" r="r" t="t"/>
            <a:pathLst>
              <a:path extrusionOk="0" h="1446703" w="1446703">
                <a:moveTo>
                  <a:pt x="0" y="0"/>
                </a:moveTo>
                <a:lnTo>
                  <a:pt x="1446703" y="0"/>
                </a:lnTo>
                <a:lnTo>
                  <a:pt x="1446703" y="1446703"/>
                </a:lnTo>
                <a:lnTo>
                  <a:pt x="0" y="1446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p5"/>
          <p:cNvSpPr txBox="1"/>
          <p:nvPr/>
        </p:nvSpPr>
        <p:spPr>
          <a:xfrm>
            <a:off x="6268631" y="2339199"/>
            <a:ext cx="20274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2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April 8th</a:t>
            </a:r>
            <a:endParaRPr sz="100"/>
          </a:p>
        </p:txBody>
      </p:sp>
      <p:sp>
        <p:nvSpPr>
          <p:cNvPr id="234" name="Google Shape;234;p5"/>
          <p:cNvSpPr txBox="1"/>
          <p:nvPr/>
        </p:nvSpPr>
        <p:spPr>
          <a:xfrm>
            <a:off x="9758631" y="2339199"/>
            <a:ext cx="20274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2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April 14th</a:t>
            </a:r>
            <a:endParaRPr sz="100"/>
          </a:p>
        </p:txBody>
      </p:sp>
      <p:sp>
        <p:nvSpPr>
          <p:cNvPr id="235" name="Google Shape;235;p5"/>
          <p:cNvSpPr txBox="1"/>
          <p:nvPr/>
        </p:nvSpPr>
        <p:spPr>
          <a:xfrm>
            <a:off x="13212056" y="2339199"/>
            <a:ext cx="20274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2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April 19th</a:t>
            </a:r>
            <a:endParaRPr sz="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7da6785ad_0_3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241" name="Google Shape;241;g2c7da6785ad_0_3"/>
          <p:cNvSpPr/>
          <p:nvPr/>
        </p:nvSpPr>
        <p:spPr>
          <a:xfrm rot="2033324">
            <a:off x="15335436" y="4817190"/>
            <a:ext cx="7833926" cy="10937418"/>
          </a:xfrm>
          <a:custGeom>
            <a:rect b="b" l="l" r="r" t="t"/>
            <a:pathLst>
              <a:path extrusionOk="0"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42" name="Google Shape;242;g2c7da6785ad_0_3"/>
          <p:cNvCxnSpPr/>
          <p:nvPr/>
        </p:nvCxnSpPr>
        <p:spPr>
          <a:xfrm>
            <a:off x="1589541" y="5472067"/>
            <a:ext cx="15108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g2c7da6785ad_0_3"/>
          <p:cNvSpPr txBox="1"/>
          <p:nvPr/>
        </p:nvSpPr>
        <p:spPr>
          <a:xfrm>
            <a:off x="2779206" y="2339199"/>
            <a:ext cx="20274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2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Apri</a:t>
            </a:r>
            <a:endParaRPr sz="100"/>
          </a:p>
        </p:txBody>
      </p:sp>
      <p:sp>
        <p:nvSpPr>
          <p:cNvPr id="244" name="Google Shape;244;g2c7da6785ad_0_3"/>
          <p:cNvSpPr/>
          <p:nvPr/>
        </p:nvSpPr>
        <p:spPr>
          <a:xfrm>
            <a:off x="6267505" y="1920649"/>
            <a:ext cx="2027545" cy="3080525"/>
          </a:xfrm>
          <a:custGeom>
            <a:rect b="b" l="l" r="r" t="t"/>
            <a:pathLst>
              <a:path extrusionOk="0"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5" name="Google Shape;245;g2c7da6785ad_0_3"/>
          <p:cNvGrpSpPr/>
          <p:nvPr/>
        </p:nvGrpSpPr>
        <p:grpSpPr>
          <a:xfrm>
            <a:off x="7030737" y="5240576"/>
            <a:ext cx="501091" cy="501091"/>
            <a:chOff x="0" y="0"/>
            <a:chExt cx="812800" cy="812800"/>
          </a:xfrm>
        </p:grpSpPr>
        <p:sp>
          <p:nvSpPr>
            <p:cNvPr id="246" name="Google Shape;246;g2c7da6785ad_0_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g2c7da6785ad_0_3"/>
            <p:cNvSpPr txBox="1"/>
            <p:nvPr/>
          </p:nvSpPr>
          <p:spPr>
            <a:xfrm>
              <a:off x="76200" y="57150"/>
              <a:ext cx="660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g2c7da6785ad_0_3"/>
          <p:cNvSpPr/>
          <p:nvPr/>
        </p:nvSpPr>
        <p:spPr>
          <a:xfrm>
            <a:off x="9758062" y="1920649"/>
            <a:ext cx="2027545" cy="3080525"/>
          </a:xfrm>
          <a:custGeom>
            <a:rect b="b" l="l" r="r" t="t"/>
            <a:pathLst>
              <a:path extrusionOk="0"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9" name="Google Shape;249;g2c7da6785ad_0_3"/>
          <p:cNvGrpSpPr/>
          <p:nvPr/>
        </p:nvGrpSpPr>
        <p:grpSpPr>
          <a:xfrm>
            <a:off x="10521294" y="5240576"/>
            <a:ext cx="501091" cy="501091"/>
            <a:chOff x="0" y="0"/>
            <a:chExt cx="812800" cy="812800"/>
          </a:xfrm>
        </p:grpSpPr>
        <p:sp>
          <p:nvSpPr>
            <p:cNvPr id="250" name="Google Shape;250;g2c7da6785ad_0_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g2c7da6785ad_0_3"/>
            <p:cNvSpPr txBox="1"/>
            <p:nvPr/>
          </p:nvSpPr>
          <p:spPr>
            <a:xfrm>
              <a:off x="76200" y="57150"/>
              <a:ext cx="660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g2c7da6785ad_0_3"/>
          <p:cNvSpPr txBox="1"/>
          <p:nvPr/>
        </p:nvSpPr>
        <p:spPr>
          <a:xfrm>
            <a:off x="5679015" y="6537441"/>
            <a:ext cx="32046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Implement a simple web </a:t>
            </a:r>
            <a:r>
              <a:rPr lang="en-US" sz="18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application with AWS Flask and deploy it with AWS Lambda</a:t>
            </a:r>
            <a:endParaRPr/>
          </a:p>
        </p:txBody>
      </p:sp>
      <p:sp>
        <p:nvSpPr>
          <p:cNvPr id="253" name="Google Shape;253;g2c7da6785ad_0_3"/>
          <p:cNvSpPr txBox="1"/>
          <p:nvPr/>
        </p:nvSpPr>
        <p:spPr>
          <a:xfrm>
            <a:off x="5889722" y="5941547"/>
            <a:ext cx="2709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5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User Interface</a:t>
            </a:r>
            <a:endParaRPr/>
          </a:p>
        </p:txBody>
      </p:sp>
      <p:sp>
        <p:nvSpPr>
          <p:cNvPr id="254" name="Google Shape;254;g2c7da6785ad_0_3"/>
          <p:cNvSpPr txBox="1"/>
          <p:nvPr/>
        </p:nvSpPr>
        <p:spPr>
          <a:xfrm>
            <a:off x="9169572" y="6537441"/>
            <a:ext cx="32046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Integrate Flask application with deployed model and test interface. </a:t>
            </a:r>
            <a:endParaRPr/>
          </a:p>
        </p:txBody>
      </p:sp>
      <p:sp>
        <p:nvSpPr>
          <p:cNvPr id="255" name="Google Shape;255;g2c7da6785ad_0_3"/>
          <p:cNvSpPr txBox="1"/>
          <p:nvPr/>
        </p:nvSpPr>
        <p:spPr>
          <a:xfrm>
            <a:off x="9380279" y="5941547"/>
            <a:ext cx="2709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5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Integration</a:t>
            </a:r>
            <a:endParaRPr sz="1200"/>
          </a:p>
        </p:txBody>
      </p:sp>
      <p:sp>
        <p:nvSpPr>
          <p:cNvPr id="256" name="Google Shape;256;g2c7da6785ad_0_3"/>
          <p:cNvSpPr txBox="1"/>
          <p:nvPr/>
        </p:nvSpPr>
        <p:spPr>
          <a:xfrm>
            <a:off x="2082000" y="427250"/>
            <a:ext cx="1412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47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Milestones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g2c7da6785ad_0_3"/>
          <p:cNvSpPr/>
          <p:nvPr/>
        </p:nvSpPr>
        <p:spPr>
          <a:xfrm>
            <a:off x="744021" y="8503233"/>
            <a:ext cx="1446703" cy="1446703"/>
          </a:xfrm>
          <a:custGeom>
            <a:rect b="b" l="l" r="r" t="t"/>
            <a:pathLst>
              <a:path extrusionOk="0" h="1446703" w="1446703">
                <a:moveTo>
                  <a:pt x="0" y="0"/>
                </a:moveTo>
                <a:lnTo>
                  <a:pt x="1446703" y="0"/>
                </a:lnTo>
                <a:lnTo>
                  <a:pt x="1446703" y="1446703"/>
                </a:lnTo>
                <a:lnTo>
                  <a:pt x="0" y="1446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g2c7da6785ad_0_3"/>
          <p:cNvSpPr txBox="1"/>
          <p:nvPr/>
        </p:nvSpPr>
        <p:spPr>
          <a:xfrm>
            <a:off x="6268631" y="2339199"/>
            <a:ext cx="20274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2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April </a:t>
            </a:r>
            <a:endParaRPr b="1" sz="4324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2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23rd</a:t>
            </a:r>
            <a:endParaRPr b="1" sz="4324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9" name="Google Shape;259;g2c7da6785ad_0_3"/>
          <p:cNvSpPr txBox="1"/>
          <p:nvPr/>
        </p:nvSpPr>
        <p:spPr>
          <a:xfrm>
            <a:off x="9758631" y="2339199"/>
            <a:ext cx="20274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2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April </a:t>
            </a:r>
            <a:endParaRPr b="1" sz="4324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2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27th</a:t>
            </a:r>
            <a:endParaRPr b="1" sz="4324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0" name="Google Shape;260;g2c7da6785ad_0_3"/>
          <p:cNvSpPr txBox="1"/>
          <p:nvPr/>
        </p:nvSpPr>
        <p:spPr>
          <a:xfrm>
            <a:off x="13212056" y="2339199"/>
            <a:ext cx="20274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2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April 19th</a:t>
            </a:r>
            <a:endParaRPr sz="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66" name="Google Shape;266;p8"/>
          <p:cNvSpPr/>
          <p:nvPr/>
        </p:nvSpPr>
        <p:spPr>
          <a:xfrm rot="-10580377">
            <a:off x="9407140" y="-9309963"/>
            <a:ext cx="24036383" cy="24664199"/>
          </a:xfrm>
          <a:custGeom>
            <a:rect b="b" l="l" r="r" t="t"/>
            <a:pathLst>
              <a:path extrusionOk="0"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7" name="Google Shape;267;p8"/>
          <p:cNvSpPr txBox="1"/>
          <p:nvPr/>
        </p:nvSpPr>
        <p:spPr>
          <a:xfrm>
            <a:off x="1561733" y="2105045"/>
            <a:ext cx="8097687" cy="3241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43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THANK'S FOR WATCHING</a:t>
            </a:r>
            <a:endParaRPr/>
          </a:p>
        </p:txBody>
      </p:sp>
      <p:sp>
        <p:nvSpPr>
          <p:cNvPr id="268" name="Google Shape;268;p8"/>
          <p:cNvSpPr txBox="1"/>
          <p:nvPr/>
        </p:nvSpPr>
        <p:spPr>
          <a:xfrm>
            <a:off x="14628874" y="3180249"/>
            <a:ext cx="2296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>
            <a:off x="-4254153" y="7476061"/>
            <a:ext cx="11881594" cy="3564478"/>
          </a:xfrm>
          <a:custGeom>
            <a:rect b="b" l="l" r="r" t="t"/>
            <a:pathLst>
              <a:path extrusionOk="0"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0" name="Google Shape;270;p8"/>
          <p:cNvSpPr/>
          <p:nvPr/>
        </p:nvSpPr>
        <p:spPr>
          <a:xfrm>
            <a:off x="744021" y="8503233"/>
            <a:ext cx="1446703" cy="1446703"/>
          </a:xfrm>
          <a:custGeom>
            <a:rect b="b" l="l" r="r" t="t"/>
            <a:pathLst>
              <a:path extrusionOk="0" h="1446703" w="1446703">
                <a:moveTo>
                  <a:pt x="0" y="0"/>
                </a:moveTo>
                <a:lnTo>
                  <a:pt x="1446703" y="0"/>
                </a:lnTo>
                <a:lnTo>
                  <a:pt x="1446703" y="1446703"/>
                </a:lnTo>
                <a:lnTo>
                  <a:pt x="0" y="1446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