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970660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970660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970660f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970660f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970660f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970660f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970660f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970660f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970660f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970660f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970660f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970660f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Effect of Free Trials and Promotions on the Gym Membership Increase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Would there be a </a:t>
            </a:r>
            <a:r>
              <a:rPr lang="en"/>
              <a:t>15% increase on the proportion of gym membership renewal?</a:t>
            </a:r>
            <a:endParaRPr/>
          </a:p>
        </p:txBody>
      </p:sp>
      <p:sp>
        <p:nvSpPr>
          <p:cNvPr id="88" name="Google Shape;88;p13"/>
          <p:cNvSpPr txBox="1"/>
          <p:nvPr>
            <p:ph idx="1" type="subTitle"/>
          </p:nvPr>
        </p:nvSpPr>
        <p:spPr>
          <a:xfrm>
            <a:off x="464100" y="38786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5300 Research Design - Group 4</a:t>
            </a:r>
            <a:endParaRPr/>
          </a:p>
          <a:p>
            <a:pPr indent="0" lvl="0" marL="0" rtl="0" algn="l">
              <a:spcBef>
                <a:spcPts val="0"/>
              </a:spcBef>
              <a:spcAft>
                <a:spcPts val="0"/>
              </a:spcAft>
              <a:buNone/>
            </a:pPr>
            <a:r>
              <a:rPr lang="en"/>
              <a:t>A</a:t>
            </a:r>
            <a:r>
              <a:rPr lang="en"/>
              <a:t>uthors:  Sterben Shi, Xuan Song, Yiqi Wang, Yisong Wang, Jack Zhang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8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4" name="Google Shape;94;p14"/>
          <p:cNvSpPr txBox="1"/>
          <p:nvPr>
            <p:ph idx="1" type="body"/>
          </p:nvPr>
        </p:nvSpPr>
        <p:spPr>
          <a:xfrm>
            <a:off x="727650" y="1245575"/>
            <a:ext cx="5644200" cy="3054300"/>
          </a:xfrm>
          <a:prstGeom prst="rect">
            <a:avLst/>
          </a:prstGeom>
        </p:spPr>
        <p:txBody>
          <a:bodyPr anchorCtr="0" anchor="t" bIns="91425" lIns="91425" spcFirstLastPara="1" rIns="91425" wrap="square" tIns="91425">
            <a:noAutofit/>
          </a:bodyPr>
          <a:lstStyle/>
          <a:p>
            <a:pPr indent="-299243" lvl="0" marL="457200" rtl="0" algn="l">
              <a:lnSpc>
                <a:spcPct val="115000"/>
              </a:lnSpc>
              <a:spcBef>
                <a:spcPts val="0"/>
              </a:spcBef>
              <a:spcAft>
                <a:spcPts val="0"/>
              </a:spcAft>
              <a:buSzPts val="1113"/>
              <a:buChar char="●"/>
            </a:pPr>
            <a:r>
              <a:rPr b="1" lang="en" sz="1112"/>
              <a:t>Executive Summary</a:t>
            </a:r>
            <a:endParaRPr b="1" sz="1112"/>
          </a:p>
          <a:p>
            <a:pPr indent="-299243" lvl="1" marL="914400" marR="0" rtl="0" algn="l">
              <a:lnSpc>
                <a:spcPct val="115000"/>
              </a:lnSpc>
              <a:spcBef>
                <a:spcPts val="0"/>
              </a:spcBef>
              <a:spcAft>
                <a:spcPts val="0"/>
              </a:spcAft>
              <a:buSzPts val="1113"/>
              <a:buChar char="○"/>
            </a:pPr>
            <a:r>
              <a:rPr lang="en" sz="1112"/>
              <a:t>Examine gym attendance factors and strategies for long-term commitment.</a:t>
            </a:r>
            <a:endParaRPr sz="1112"/>
          </a:p>
          <a:p>
            <a:pPr indent="-299243" lvl="1" marL="914400" marR="0" rtl="0" algn="l">
              <a:lnSpc>
                <a:spcPct val="115000"/>
              </a:lnSpc>
              <a:spcBef>
                <a:spcPts val="0"/>
              </a:spcBef>
              <a:spcAft>
                <a:spcPts val="0"/>
              </a:spcAft>
              <a:buSzPts val="1113"/>
              <a:buChar char="○"/>
            </a:pPr>
            <a:r>
              <a:rPr lang="en" sz="1112"/>
              <a:t>Address membership barriers and emphasize exercise's health benefits.</a:t>
            </a:r>
            <a:endParaRPr sz="1112"/>
          </a:p>
          <a:p>
            <a:pPr indent="-299243" lvl="1" marL="914400" marR="0" rtl="0" algn="l">
              <a:lnSpc>
                <a:spcPct val="115000"/>
              </a:lnSpc>
              <a:spcBef>
                <a:spcPts val="0"/>
              </a:spcBef>
              <a:spcAft>
                <a:spcPts val="0"/>
              </a:spcAft>
              <a:buSzPts val="1113"/>
              <a:buChar char="○"/>
            </a:pPr>
            <a:r>
              <a:rPr lang="en" sz="1112"/>
              <a:t>Identify strategies to boost retention rates and improve public health.</a:t>
            </a:r>
            <a:endParaRPr sz="1112"/>
          </a:p>
          <a:p>
            <a:pPr indent="-299243" lvl="0" marL="457200" rtl="0" algn="l">
              <a:lnSpc>
                <a:spcPct val="115000"/>
              </a:lnSpc>
              <a:spcBef>
                <a:spcPts val="0"/>
              </a:spcBef>
              <a:spcAft>
                <a:spcPts val="0"/>
              </a:spcAft>
              <a:buSzPts val="1113"/>
              <a:buChar char="●"/>
            </a:pPr>
            <a:r>
              <a:rPr b="1" lang="en" sz="1112"/>
              <a:t>Statement of the Problem</a:t>
            </a:r>
            <a:endParaRPr b="1" sz="1112"/>
          </a:p>
          <a:p>
            <a:pPr indent="-299243" lvl="1" marL="914400" marR="0" rtl="0" algn="l">
              <a:lnSpc>
                <a:spcPct val="115000"/>
              </a:lnSpc>
              <a:spcBef>
                <a:spcPts val="0"/>
              </a:spcBef>
              <a:spcAft>
                <a:spcPts val="0"/>
              </a:spcAft>
              <a:buSzPts val="1113"/>
              <a:buChar char="○"/>
            </a:pPr>
            <a:r>
              <a:rPr lang="en" sz="1112"/>
              <a:t>Highlight gym attendance for physical and mental well-being in sedentary lifestyles.</a:t>
            </a:r>
            <a:endParaRPr sz="1112"/>
          </a:p>
          <a:p>
            <a:pPr indent="-299243" lvl="1" marL="914400" marR="0" rtl="0" algn="l">
              <a:lnSpc>
                <a:spcPct val="115000"/>
              </a:lnSpc>
              <a:spcBef>
                <a:spcPts val="0"/>
              </a:spcBef>
              <a:spcAft>
                <a:spcPts val="0"/>
              </a:spcAft>
              <a:buSzPts val="1113"/>
              <a:buChar char="○"/>
            </a:pPr>
            <a:r>
              <a:rPr lang="en" sz="1112"/>
              <a:t>Address gym membership retention challenges and benefits of trial memberships.</a:t>
            </a:r>
            <a:endParaRPr sz="1112"/>
          </a:p>
          <a:p>
            <a:pPr indent="-299243" lvl="1" marL="914400" marR="0" rtl="0" algn="l">
              <a:lnSpc>
                <a:spcPct val="115000"/>
              </a:lnSpc>
              <a:spcBef>
                <a:spcPts val="0"/>
              </a:spcBef>
              <a:spcAft>
                <a:spcPts val="0"/>
              </a:spcAft>
              <a:buSzPts val="1113"/>
              <a:buChar char="○"/>
            </a:pPr>
            <a:r>
              <a:rPr lang="en" sz="1112"/>
              <a:t>Explore strategies to convert trial members and enhance overall retention rates.</a:t>
            </a:r>
            <a:endParaRPr sz="1112"/>
          </a:p>
          <a:p>
            <a:pPr indent="-299243" lvl="0" marL="457200" rtl="0" algn="l">
              <a:lnSpc>
                <a:spcPct val="115000"/>
              </a:lnSpc>
              <a:spcBef>
                <a:spcPts val="0"/>
              </a:spcBef>
              <a:spcAft>
                <a:spcPts val="0"/>
              </a:spcAft>
              <a:buSzPts val="1113"/>
              <a:buChar char="●"/>
            </a:pPr>
            <a:r>
              <a:rPr b="1" lang="en" sz="1112"/>
              <a:t>Importance of Study</a:t>
            </a:r>
            <a:endParaRPr b="1" sz="1112"/>
          </a:p>
          <a:p>
            <a:pPr indent="-299243" lvl="1" marL="914400" marR="0" rtl="0" algn="l">
              <a:lnSpc>
                <a:spcPct val="115000"/>
              </a:lnSpc>
              <a:spcBef>
                <a:spcPts val="0"/>
              </a:spcBef>
              <a:spcAft>
                <a:spcPts val="0"/>
              </a:spcAft>
              <a:buSzPts val="1113"/>
              <a:buChar char="○"/>
            </a:pPr>
            <a:r>
              <a:rPr lang="en" sz="1112"/>
              <a:t>Enhance membership retention and customer satisfaction for gyms and fitness centers.</a:t>
            </a:r>
            <a:endParaRPr sz="1112"/>
          </a:p>
          <a:p>
            <a:pPr indent="-299243" lvl="1" marL="914400" marR="0" rtl="0" algn="l">
              <a:lnSpc>
                <a:spcPct val="115000"/>
              </a:lnSpc>
              <a:spcBef>
                <a:spcPts val="0"/>
              </a:spcBef>
              <a:spcAft>
                <a:spcPts val="0"/>
              </a:spcAft>
              <a:buSzPts val="1113"/>
              <a:buChar char="○"/>
            </a:pPr>
            <a:r>
              <a:rPr lang="en" sz="1112"/>
              <a:t>Investigate the impact of membership renewal policies and trainer sessions on member loyalty.</a:t>
            </a:r>
            <a:endParaRPr sz="1112"/>
          </a:p>
          <a:p>
            <a:pPr indent="-299243" lvl="1" marL="914400" marR="0" rtl="0" algn="l">
              <a:lnSpc>
                <a:spcPct val="115000"/>
              </a:lnSpc>
              <a:spcBef>
                <a:spcPts val="0"/>
              </a:spcBef>
              <a:spcAft>
                <a:spcPts val="0"/>
              </a:spcAft>
              <a:buSzPts val="1113"/>
              <a:buChar char="○"/>
            </a:pPr>
            <a:r>
              <a:rPr lang="en" sz="1112"/>
              <a:t>Contribute to overall well-being and promote healthier, more active lifestyles in communities.</a:t>
            </a:r>
            <a:endParaRPr sz="1112"/>
          </a:p>
        </p:txBody>
      </p:sp>
      <p:pic>
        <p:nvPicPr>
          <p:cNvPr id="95" name="Google Shape;95;p14"/>
          <p:cNvPicPr preferRelativeResize="0"/>
          <p:nvPr/>
        </p:nvPicPr>
        <p:blipFill rotWithShape="1">
          <a:blip r:embed="rId3">
            <a:alphaModFix/>
          </a:blip>
          <a:srcRect b="0" l="10992" r="0" t="10992"/>
          <a:stretch/>
        </p:blipFill>
        <p:spPr>
          <a:xfrm>
            <a:off x="6371850" y="985263"/>
            <a:ext cx="2772150" cy="41582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18375" y="56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 and Hypotheses</a:t>
            </a:r>
            <a:endParaRPr/>
          </a:p>
        </p:txBody>
      </p:sp>
      <p:sp>
        <p:nvSpPr>
          <p:cNvPr id="101" name="Google Shape;101;p15"/>
          <p:cNvSpPr txBox="1"/>
          <p:nvPr>
            <p:ph idx="1" type="body"/>
          </p:nvPr>
        </p:nvSpPr>
        <p:spPr>
          <a:xfrm>
            <a:off x="718375" y="1443600"/>
            <a:ext cx="6666900" cy="3699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Will a 14-month membership renewal increase the proportion of membership renewals within one month compared to a 12-month membership renewal offer at the same price.</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Relative to 3 free sessions with professional trainers offered by the gym within one year, would 5 free sessions with professional trainers offered by the gym within one year increase the proportion of membership renewals?</a:t>
            </a:r>
            <a:endParaRPr sz="1200"/>
          </a:p>
          <a:p>
            <a:pPr indent="0" lvl="0" marL="9144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Relative to no free sessions with professional trainers offered by the gym within one year, would 3 free sessions with professional trainers offered by the gym within one year increase the proportion of membership renewals? </a:t>
            </a:r>
            <a:endParaRPr sz="1200"/>
          </a:p>
          <a:p>
            <a:pPr indent="0" lvl="0" marL="914400" rtl="0" algn="l">
              <a:spcBef>
                <a:spcPts val="1200"/>
              </a:spcBef>
              <a:spcAft>
                <a:spcPts val="1200"/>
              </a:spcAft>
              <a:buNone/>
            </a:pPr>
            <a:r>
              <a:t/>
            </a:r>
            <a:endParaRPr sz="1200"/>
          </a:p>
        </p:txBody>
      </p:sp>
      <p:pic>
        <p:nvPicPr>
          <p:cNvPr id="102" name="Google Shape;102;p15"/>
          <p:cNvPicPr preferRelativeResize="0"/>
          <p:nvPr/>
        </p:nvPicPr>
        <p:blipFill>
          <a:blip r:embed="rId3">
            <a:alphaModFix/>
          </a:blip>
          <a:stretch>
            <a:fillRect/>
          </a:stretch>
        </p:blipFill>
        <p:spPr>
          <a:xfrm>
            <a:off x="5942525" y="0"/>
            <a:ext cx="3201475" cy="155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52100" y="60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Experimental Method</a:t>
            </a:r>
            <a:endParaRPr/>
          </a:p>
        </p:txBody>
      </p:sp>
      <p:sp>
        <p:nvSpPr>
          <p:cNvPr id="108" name="Google Shape;108;p16"/>
          <p:cNvSpPr txBox="1"/>
          <p:nvPr>
            <p:ph idx="1" type="body"/>
          </p:nvPr>
        </p:nvSpPr>
        <p:spPr>
          <a:xfrm>
            <a:off x="727650" y="1385400"/>
            <a:ext cx="7688700" cy="2261100"/>
          </a:xfrm>
          <a:prstGeom prst="rect">
            <a:avLst/>
          </a:prstGeom>
        </p:spPr>
        <p:txBody>
          <a:bodyPr anchorCtr="0" anchor="t" bIns="91425" lIns="91425" spcFirstLastPara="1" rIns="91425" wrap="square" tIns="91425">
            <a:noAutofit/>
          </a:bodyPr>
          <a:lstStyle/>
          <a:p>
            <a:pPr indent="-311308" lvl="0" marL="457200" rtl="0" algn="l">
              <a:lnSpc>
                <a:spcPct val="105000"/>
              </a:lnSpc>
              <a:spcBef>
                <a:spcPts val="0"/>
              </a:spcBef>
              <a:spcAft>
                <a:spcPts val="0"/>
              </a:spcAft>
              <a:buSzPts val="1303"/>
              <a:buChar char="●"/>
            </a:pPr>
            <a:r>
              <a:rPr b="1" lang="en" sz="1302"/>
              <a:t>Population of Interest:</a:t>
            </a:r>
            <a:endParaRPr b="1" sz="1302"/>
          </a:p>
          <a:p>
            <a:pPr indent="-299561" lvl="1" marL="914400" rtl="0" algn="l">
              <a:lnSpc>
                <a:spcPct val="105000"/>
              </a:lnSpc>
              <a:spcBef>
                <a:spcPts val="0"/>
              </a:spcBef>
              <a:spcAft>
                <a:spcPts val="0"/>
              </a:spcAft>
              <a:buSzPts val="1118"/>
              <a:buChar char="○"/>
            </a:pPr>
            <a:r>
              <a:rPr lang="en" sz="1117"/>
              <a:t>All current members of a national brand gym, whose memberships are about to expire in the next three months.</a:t>
            </a:r>
            <a:endParaRPr sz="1117"/>
          </a:p>
          <a:p>
            <a:pPr indent="-299561" lvl="1" marL="914400" rtl="0" algn="l">
              <a:lnSpc>
                <a:spcPct val="105000"/>
              </a:lnSpc>
              <a:spcBef>
                <a:spcPts val="0"/>
              </a:spcBef>
              <a:spcAft>
                <a:spcPts val="0"/>
              </a:spcAft>
              <a:buSzPts val="1118"/>
              <a:buChar char="○"/>
            </a:pPr>
            <a:r>
              <a:rPr lang="en" sz="1117"/>
              <a:t>Exclusion criteria: those whose memberships will not end within the next 3 months</a:t>
            </a:r>
            <a:endParaRPr sz="1117"/>
          </a:p>
          <a:p>
            <a:pPr indent="-299561" lvl="1" marL="914400" rtl="0" algn="l">
              <a:lnSpc>
                <a:spcPct val="105000"/>
              </a:lnSpc>
              <a:spcBef>
                <a:spcPts val="0"/>
              </a:spcBef>
              <a:spcAft>
                <a:spcPts val="0"/>
              </a:spcAft>
              <a:buSzPts val="1118"/>
              <a:buChar char="○"/>
            </a:pPr>
            <a:r>
              <a:rPr lang="en" sz="1117"/>
              <a:t>The authors will implement the research in a national brand gym in two separate geographic locations per research question. The members in the same local gym will be placed in the same group.</a:t>
            </a:r>
            <a:endParaRPr sz="1117"/>
          </a:p>
          <a:p>
            <a:pPr indent="-311308" lvl="0" marL="457200" rtl="0" algn="l">
              <a:lnSpc>
                <a:spcPct val="105000"/>
              </a:lnSpc>
              <a:spcBef>
                <a:spcPts val="0"/>
              </a:spcBef>
              <a:spcAft>
                <a:spcPts val="0"/>
              </a:spcAft>
              <a:buSzPts val="1303"/>
              <a:buChar char="●"/>
            </a:pPr>
            <a:r>
              <a:rPr b="1" lang="en" sz="1302"/>
              <a:t>Sample Selection:</a:t>
            </a:r>
            <a:endParaRPr b="1" sz="1302"/>
          </a:p>
          <a:p>
            <a:pPr indent="-299561" lvl="1" marL="914400" rtl="0" algn="l">
              <a:lnSpc>
                <a:spcPct val="105000"/>
              </a:lnSpc>
              <a:spcBef>
                <a:spcPts val="0"/>
              </a:spcBef>
              <a:spcAft>
                <a:spcPts val="0"/>
              </a:spcAft>
              <a:buSzPts val="1118"/>
              <a:buChar char="○"/>
            </a:pPr>
            <a:r>
              <a:rPr lang="en" sz="1117"/>
              <a:t>The sampled facilities (gym local branches) for this study will be assigned into treatment and control groups.</a:t>
            </a:r>
            <a:endParaRPr sz="1117"/>
          </a:p>
          <a:p>
            <a:pPr indent="-299561" lvl="1" marL="914400" rtl="0" algn="l">
              <a:lnSpc>
                <a:spcPct val="105000"/>
              </a:lnSpc>
              <a:spcBef>
                <a:spcPts val="0"/>
              </a:spcBef>
              <a:spcAft>
                <a:spcPts val="0"/>
              </a:spcAft>
              <a:buSzPts val="1118"/>
              <a:buChar char="○"/>
            </a:pPr>
            <a:r>
              <a:rPr lang="en" sz="1117"/>
              <a:t>Reduce the study’s possible population down to the selected population before randomly </a:t>
            </a:r>
            <a:r>
              <a:rPr lang="en" sz="1117"/>
              <a:t>drawing</a:t>
            </a:r>
            <a:r>
              <a:rPr lang="en" sz="1117"/>
              <a:t> the sample.</a:t>
            </a:r>
            <a:endParaRPr sz="1117"/>
          </a:p>
          <a:p>
            <a:pPr indent="-299561" lvl="1" marL="914400" rtl="0" algn="l">
              <a:lnSpc>
                <a:spcPct val="105000"/>
              </a:lnSpc>
              <a:spcBef>
                <a:spcPts val="0"/>
              </a:spcBef>
              <a:spcAft>
                <a:spcPts val="0"/>
              </a:spcAft>
              <a:buSzPts val="1118"/>
              <a:buChar char="○"/>
            </a:pPr>
            <a:r>
              <a:rPr lang="en" sz="1117"/>
              <a:t>Randomly draw the participants from the selected population pool in their respective groups</a:t>
            </a:r>
            <a:endParaRPr sz="1117"/>
          </a:p>
          <a:p>
            <a:pPr indent="-311308" lvl="0" marL="457200" rtl="0" algn="l">
              <a:lnSpc>
                <a:spcPct val="105000"/>
              </a:lnSpc>
              <a:spcBef>
                <a:spcPts val="0"/>
              </a:spcBef>
              <a:spcAft>
                <a:spcPts val="0"/>
              </a:spcAft>
              <a:buSzPts val="1303"/>
              <a:buChar char="●"/>
            </a:pPr>
            <a:r>
              <a:rPr b="1" lang="en" sz="1302"/>
              <a:t>Sample Size</a:t>
            </a:r>
            <a:endParaRPr b="1" sz="1302"/>
          </a:p>
          <a:p>
            <a:pPr indent="-299561" lvl="1" marL="914400" rtl="0" algn="l">
              <a:lnSpc>
                <a:spcPct val="105000"/>
              </a:lnSpc>
              <a:spcBef>
                <a:spcPts val="0"/>
              </a:spcBef>
              <a:spcAft>
                <a:spcPts val="0"/>
              </a:spcAft>
              <a:buSzPts val="1118"/>
              <a:buChar char="○"/>
            </a:pPr>
            <a:r>
              <a:rPr lang="en" sz="1117"/>
              <a:t>we can assume 15% increases in proportions as the effect size. We will also assume the sample size in the treatment group and control group (200 in the treatment group and 220 in the control group).</a:t>
            </a:r>
            <a:endParaRPr sz="111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650" y="601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t>
            </a:r>
            <a:r>
              <a:rPr lang="en"/>
              <a:t>xperimental Operations</a:t>
            </a:r>
            <a:endParaRPr/>
          </a:p>
        </p:txBody>
      </p:sp>
      <p:sp>
        <p:nvSpPr>
          <p:cNvPr id="114" name="Google Shape;114;p17"/>
          <p:cNvSpPr txBox="1"/>
          <p:nvPr>
            <p:ph idx="1" type="body"/>
          </p:nvPr>
        </p:nvSpPr>
        <p:spPr>
          <a:xfrm>
            <a:off x="665200" y="757325"/>
            <a:ext cx="6657300" cy="382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b="1" lang="en"/>
              <a:t>Operational Procedures</a:t>
            </a:r>
            <a:endParaRPr b="1"/>
          </a:p>
          <a:p>
            <a:pPr indent="-298450" lvl="1" marL="914400" rtl="0" algn="l">
              <a:spcBef>
                <a:spcPts val="0"/>
              </a:spcBef>
              <a:spcAft>
                <a:spcPts val="0"/>
              </a:spcAft>
              <a:buSzPts val="1100"/>
              <a:buChar char="○"/>
            </a:pPr>
            <a:r>
              <a:rPr lang="en"/>
              <a:t>Randomly assign six gym branches from six different cities into three treatment and three control groups</a:t>
            </a:r>
            <a:endParaRPr/>
          </a:p>
          <a:p>
            <a:pPr indent="-298450" lvl="1" marL="914400" rtl="0" algn="l">
              <a:spcBef>
                <a:spcPts val="0"/>
              </a:spcBef>
              <a:spcAft>
                <a:spcPts val="0"/>
              </a:spcAft>
              <a:buSzPts val="1100"/>
              <a:buChar char="○"/>
            </a:pPr>
            <a:r>
              <a:rPr lang="en"/>
              <a:t>Email members with offers based on group study group</a:t>
            </a:r>
            <a:endParaRPr/>
          </a:p>
          <a:p>
            <a:pPr indent="-298450" lvl="1" marL="914400" rtl="0" algn="l">
              <a:spcBef>
                <a:spcPts val="0"/>
              </a:spcBef>
              <a:spcAft>
                <a:spcPts val="0"/>
              </a:spcAft>
              <a:buSzPts val="1100"/>
              <a:buChar char="○"/>
            </a:pPr>
            <a:r>
              <a:rPr lang="en"/>
              <a:t>Measure membership renewal rates</a:t>
            </a:r>
            <a:endParaRPr/>
          </a:p>
          <a:p>
            <a:pPr indent="-311150" lvl="0" marL="457200" rtl="0" algn="l">
              <a:spcBef>
                <a:spcPts val="0"/>
              </a:spcBef>
              <a:spcAft>
                <a:spcPts val="0"/>
              </a:spcAft>
              <a:buSzPts val="1300"/>
              <a:buChar char="●"/>
            </a:pPr>
            <a:r>
              <a:rPr b="1" lang="en"/>
              <a:t>Brief Schedule</a:t>
            </a:r>
            <a:endParaRPr b="1"/>
          </a:p>
          <a:p>
            <a:pPr indent="-298450" lvl="1" marL="914400" rtl="0" algn="l">
              <a:spcBef>
                <a:spcPts val="0"/>
              </a:spcBef>
              <a:spcAft>
                <a:spcPts val="0"/>
              </a:spcAft>
              <a:buSzPts val="1100"/>
              <a:buChar char="○"/>
            </a:pPr>
            <a:r>
              <a:rPr lang="en"/>
              <a:t>Phase 1 (Weeks 1-2): Secure gym permissions and prepare experiment</a:t>
            </a:r>
            <a:endParaRPr/>
          </a:p>
          <a:p>
            <a:pPr indent="-298450" lvl="1" marL="914400" rtl="0" algn="l">
              <a:spcBef>
                <a:spcPts val="0"/>
              </a:spcBef>
              <a:spcAft>
                <a:spcPts val="0"/>
              </a:spcAft>
              <a:buSzPts val="1100"/>
              <a:buChar char="○"/>
            </a:pPr>
            <a:r>
              <a:rPr lang="en"/>
              <a:t>Phase 2 (Weeks 3-4): Distribute promotional offers through email</a:t>
            </a:r>
            <a:endParaRPr/>
          </a:p>
          <a:p>
            <a:pPr indent="-298450" lvl="1" marL="914400" rtl="0" algn="l">
              <a:spcBef>
                <a:spcPts val="0"/>
              </a:spcBef>
              <a:spcAft>
                <a:spcPts val="0"/>
              </a:spcAft>
              <a:buSzPts val="1100"/>
              <a:buChar char="○"/>
            </a:pPr>
            <a:r>
              <a:rPr lang="en"/>
              <a:t>Phase 3 (Weeks 5-6): Gather and evaluate data on membership renewals</a:t>
            </a:r>
            <a:endParaRPr/>
          </a:p>
          <a:p>
            <a:pPr indent="-311150" lvl="0" marL="457200" rtl="0" algn="l">
              <a:spcBef>
                <a:spcPts val="0"/>
              </a:spcBef>
              <a:spcAft>
                <a:spcPts val="0"/>
              </a:spcAft>
              <a:buSzPts val="1300"/>
              <a:buChar char="●"/>
            </a:pPr>
            <a:r>
              <a:rPr b="1" lang="en"/>
              <a:t>Data Collection and security</a:t>
            </a:r>
            <a:endParaRPr b="1"/>
          </a:p>
          <a:p>
            <a:pPr indent="-298450" lvl="1" marL="914400" rtl="0" algn="l">
              <a:spcBef>
                <a:spcPts val="0"/>
              </a:spcBef>
              <a:spcAft>
                <a:spcPts val="0"/>
              </a:spcAft>
              <a:buSzPts val="1100"/>
              <a:buChar char="○"/>
            </a:pPr>
            <a:r>
              <a:rPr lang="en"/>
              <a:t>Gather data on membership renewal decisions</a:t>
            </a:r>
            <a:endParaRPr/>
          </a:p>
          <a:p>
            <a:pPr indent="-298450" lvl="1" marL="914400" rtl="0" algn="l">
              <a:spcBef>
                <a:spcPts val="0"/>
              </a:spcBef>
              <a:spcAft>
                <a:spcPts val="0"/>
              </a:spcAft>
              <a:buSzPts val="1100"/>
              <a:buChar char="○"/>
            </a:pPr>
            <a:r>
              <a:rPr lang="en"/>
              <a:t>Record renewal data as binary variables</a:t>
            </a:r>
            <a:endParaRPr/>
          </a:p>
          <a:p>
            <a:pPr indent="-298450" lvl="1" marL="914400" rtl="0" algn="l">
              <a:spcBef>
                <a:spcPts val="0"/>
              </a:spcBef>
              <a:spcAft>
                <a:spcPts val="0"/>
              </a:spcAft>
              <a:buSzPts val="1100"/>
              <a:buChar char="○"/>
            </a:pPr>
            <a:r>
              <a:rPr lang="en"/>
              <a:t>Store data on secure server</a:t>
            </a:r>
            <a:endParaRPr/>
          </a:p>
          <a:p>
            <a:pPr indent="-298450" lvl="1" marL="914400" rtl="0" algn="l">
              <a:spcBef>
                <a:spcPts val="0"/>
              </a:spcBef>
              <a:spcAft>
                <a:spcPts val="0"/>
              </a:spcAft>
              <a:buSzPts val="1100"/>
              <a:buChar char="○"/>
            </a:pPr>
            <a:r>
              <a:rPr lang="en"/>
              <a:t>Use unique identification numbers for participants</a:t>
            </a:r>
            <a:endParaRPr/>
          </a:p>
          <a:p>
            <a:pPr indent="-298450" lvl="1" marL="914400" rtl="0" algn="l">
              <a:spcBef>
                <a:spcPts val="0"/>
              </a:spcBef>
              <a:spcAft>
                <a:spcPts val="0"/>
              </a:spcAft>
              <a:buSzPts val="1100"/>
              <a:buChar char="○"/>
            </a:pPr>
            <a:r>
              <a:rPr lang="en"/>
              <a:t>Encrypt sensitive files and regularly back up data</a:t>
            </a:r>
            <a:endParaRPr/>
          </a:p>
          <a:p>
            <a:pPr indent="-298450" lvl="1" marL="914400" rtl="0" algn="l">
              <a:spcBef>
                <a:spcPts val="0"/>
              </a:spcBef>
              <a:spcAft>
                <a:spcPts val="0"/>
              </a:spcAft>
              <a:buSzPts val="1100"/>
              <a:buChar char="○"/>
            </a:pPr>
            <a:r>
              <a:rPr lang="en"/>
              <a:t>Research staff involved in the study will undergo training in data security and confidentiality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57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Simulations Studies and </a:t>
            </a:r>
            <a:r>
              <a:rPr lang="en"/>
              <a:t>Statistical Analysis Plan</a:t>
            </a:r>
            <a:endParaRPr/>
          </a:p>
        </p:txBody>
      </p:sp>
      <p:sp>
        <p:nvSpPr>
          <p:cNvPr id="120" name="Google Shape;120;p18"/>
          <p:cNvSpPr txBox="1"/>
          <p:nvPr>
            <p:ph idx="1" type="body"/>
          </p:nvPr>
        </p:nvSpPr>
        <p:spPr>
          <a:xfrm>
            <a:off x="550050" y="1447800"/>
            <a:ext cx="5028300" cy="3077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Two-Sided Proportion Test </a:t>
            </a:r>
            <a:endParaRPr b="1"/>
          </a:p>
          <a:p>
            <a:pPr indent="-298450" lvl="1" marL="914400" rtl="0" algn="l">
              <a:spcBef>
                <a:spcPts val="0"/>
              </a:spcBef>
              <a:spcAft>
                <a:spcPts val="0"/>
              </a:spcAft>
              <a:buSzPts val="1100"/>
              <a:buChar char="○"/>
            </a:pPr>
            <a:r>
              <a:rPr lang="en"/>
              <a:t>Utilize a two-sided proportion test for all three research questions.</a:t>
            </a:r>
            <a:endParaRPr/>
          </a:p>
          <a:p>
            <a:pPr indent="-311150" lvl="0" marL="457200" rtl="0" algn="l">
              <a:spcBef>
                <a:spcPts val="0"/>
              </a:spcBef>
              <a:spcAft>
                <a:spcPts val="0"/>
              </a:spcAft>
              <a:buSzPts val="1300"/>
              <a:buChar char="●"/>
            </a:pPr>
            <a:r>
              <a:rPr b="1" lang="en"/>
              <a:t>Simulations </a:t>
            </a:r>
            <a:endParaRPr b="1"/>
          </a:p>
          <a:p>
            <a:pPr indent="-298450" lvl="1" marL="914400" rtl="0" algn="l">
              <a:spcBef>
                <a:spcPts val="0"/>
              </a:spcBef>
              <a:spcAft>
                <a:spcPts val="0"/>
              </a:spcAft>
              <a:buSzPts val="1100"/>
              <a:buChar char="○"/>
            </a:pPr>
            <a:r>
              <a:rPr lang="en"/>
              <a:t>Fix the random seed for repeatability.</a:t>
            </a:r>
            <a:endParaRPr/>
          </a:p>
          <a:p>
            <a:pPr indent="-298450" lvl="1" marL="914400" rtl="0" algn="l">
              <a:spcBef>
                <a:spcPts val="0"/>
              </a:spcBef>
              <a:spcAft>
                <a:spcPts val="0"/>
              </a:spcAft>
              <a:buSzPts val="1100"/>
              <a:buChar char="○"/>
            </a:pPr>
            <a:r>
              <a:rPr lang="en"/>
              <a:t>Assume an effect size of 0.15 (15% increase).</a:t>
            </a:r>
            <a:endParaRPr/>
          </a:p>
          <a:p>
            <a:pPr indent="-298450" lvl="1" marL="914400" rtl="0" algn="l">
              <a:spcBef>
                <a:spcPts val="0"/>
              </a:spcBef>
              <a:spcAft>
                <a:spcPts val="0"/>
              </a:spcAft>
              <a:buSzPts val="1100"/>
              <a:buChar char="○"/>
            </a:pPr>
            <a:r>
              <a:rPr lang="en"/>
              <a:t>Set the mean at 200 and the standard deviation at 20.</a:t>
            </a:r>
            <a:endParaRPr/>
          </a:p>
          <a:p>
            <a:pPr indent="-298450" lvl="1" marL="914400" rtl="0" algn="l">
              <a:spcBef>
                <a:spcPts val="0"/>
              </a:spcBef>
              <a:spcAft>
                <a:spcPts val="0"/>
              </a:spcAft>
              <a:buSzPts val="1100"/>
              <a:buChar char="○"/>
            </a:pPr>
            <a:r>
              <a:rPr lang="en"/>
              <a:t>Establish a sample size of 200 for each group.</a:t>
            </a:r>
            <a:endParaRPr/>
          </a:p>
          <a:p>
            <a:pPr indent="-298450" lvl="1" marL="914400" rtl="0" algn="l">
              <a:spcBef>
                <a:spcPts val="0"/>
              </a:spcBef>
              <a:spcAft>
                <a:spcPts val="0"/>
              </a:spcAft>
              <a:buSzPts val="1100"/>
              <a:buChar char="○"/>
            </a:pPr>
            <a:r>
              <a:rPr lang="en"/>
              <a:t>Assume the number of samples from all six groups follows N(200, 20^2), rounded to an integer.</a:t>
            </a:r>
            <a:endParaRPr/>
          </a:p>
          <a:p>
            <a:pPr indent="-298450" lvl="1" marL="914400" rtl="0" algn="l">
              <a:spcBef>
                <a:spcPts val="0"/>
              </a:spcBef>
              <a:spcAft>
                <a:spcPts val="0"/>
              </a:spcAft>
              <a:buSzPts val="1100"/>
              <a:buChar char="○"/>
            </a:pPr>
            <a:r>
              <a:rPr lang="en"/>
              <a:t>Conduct a test to determine if the sample size of 200 is sufficient to support an effect size of 0.15, with a significance level of 0.05 and a power of approximately 0.46.</a:t>
            </a:r>
            <a:endParaRPr/>
          </a:p>
          <a:p>
            <a:pPr indent="-311150" lvl="0" marL="457200" rtl="0" algn="l">
              <a:spcBef>
                <a:spcPts val="0"/>
              </a:spcBef>
              <a:spcAft>
                <a:spcPts val="0"/>
              </a:spcAft>
              <a:buSzPts val="1300"/>
              <a:buChar char="●"/>
            </a:pPr>
            <a:r>
              <a:rPr b="1" lang="en"/>
              <a:t>Test Conclusion</a:t>
            </a:r>
            <a:endParaRPr b="1"/>
          </a:p>
          <a:p>
            <a:pPr indent="-298450" lvl="1" marL="914400" rtl="0" algn="l">
              <a:spcBef>
                <a:spcPts val="0"/>
              </a:spcBef>
              <a:spcAft>
                <a:spcPts val="0"/>
              </a:spcAft>
              <a:buSzPts val="1100"/>
              <a:buChar char="○"/>
            </a:pPr>
            <a:r>
              <a:rPr lang="en"/>
              <a:t> Confirm that the sample size of 200 is adequate to support the effect size.</a:t>
            </a:r>
            <a:endParaRPr/>
          </a:p>
        </p:txBody>
      </p:sp>
      <p:pic>
        <p:nvPicPr>
          <p:cNvPr id="121" name="Google Shape;121;p18"/>
          <p:cNvPicPr preferRelativeResize="0"/>
          <p:nvPr/>
        </p:nvPicPr>
        <p:blipFill>
          <a:blip r:embed="rId3">
            <a:alphaModFix/>
          </a:blip>
          <a:stretch>
            <a:fillRect/>
          </a:stretch>
        </p:blipFill>
        <p:spPr>
          <a:xfrm>
            <a:off x="5651250" y="1534800"/>
            <a:ext cx="3447874" cy="27705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57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t>
            </a:r>
            <a:r>
              <a:rPr lang="en"/>
              <a:t>ey Findings</a:t>
            </a:r>
            <a:r>
              <a:rPr lang="en"/>
              <a:t> and Conclusion </a:t>
            </a:r>
            <a:endParaRPr/>
          </a:p>
        </p:txBody>
      </p:sp>
      <p:sp>
        <p:nvSpPr>
          <p:cNvPr id="127" name="Google Shape;127;p19"/>
          <p:cNvSpPr txBox="1"/>
          <p:nvPr>
            <p:ph idx="1" type="body"/>
          </p:nvPr>
        </p:nvSpPr>
        <p:spPr>
          <a:xfrm>
            <a:off x="729450" y="1387325"/>
            <a:ext cx="8286900" cy="3088200"/>
          </a:xfrm>
          <a:prstGeom prst="rect">
            <a:avLst/>
          </a:prstGeom>
        </p:spPr>
        <p:txBody>
          <a:bodyPr anchorCtr="0" anchor="t" bIns="91425" lIns="91425" spcFirstLastPara="1" rIns="91425" wrap="square" tIns="91425">
            <a:normAutofit fontScale="32500"/>
          </a:bodyPr>
          <a:lstStyle/>
          <a:p>
            <a:pPr indent="-303912" lvl="0" marL="457200" rtl="0" algn="l">
              <a:spcBef>
                <a:spcPts val="0"/>
              </a:spcBef>
              <a:spcAft>
                <a:spcPts val="0"/>
              </a:spcAft>
              <a:buSzPct val="100000"/>
              <a:buChar char="●"/>
            </a:pPr>
            <a:r>
              <a:rPr lang="en" sz="3649"/>
              <a:t>Larger sample sizes increase the statistical power of a test, making it more likely to detect real differences or effects in the data.</a:t>
            </a:r>
            <a:endParaRPr sz="3649"/>
          </a:p>
          <a:p>
            <a:pPr indent="-303912" lvl="0" marL="457200" rtl="0" algn="l">
              <a:spcBef>
                <a:spcPts val="0"/>
              </a:spcBef>
              <a:spcAft>
                <a:spcPts val="0"/>
              </a:spcAft>
              <a:buSzPct val="100000"/>
              <a:buChar char="●"/>
            </a:pPr>
            <a:r>
              <a:rPr lang="en" sz="3649"/>
              <a:t>For the first research question, a meaningful and significant effect can be detected when there is a higher proportion of renewal in the treatment group compared to the control group, otherwise, the null hypothesis cannot be rejected.</a:t>
            </a:r>
            <a:endParaRPr sz="3649"/>
          </a:p>
          <a:p>
            <a:pPr indent="-303912" lvl="0" marL="457200" rtl="0" algn="l">
              <a:spcBef>
                <a:spcPts val="0"/>
              </a:spcBef>
              <a:spcAft>
                <a:spcPts val="0"/>
              </a:spcAft>
              <a:buSzPct val="100000"/>
              <a:buChar char="●"/>
            </a:pPr>
            <a:r>
              <a:rPr lang="en" sz="3649"/>
              <a:t>Similarly, for the second research question, a significant effect can be detected when there is a higher proportion of renewal in the treatment group compared to the control group, otherwise, the null hypothesis cannot be rejected.</a:t>
            </a:r>
            <a:endParaRPr sz="3649"/>
          </a:p>
          <a:p>
            <a:pPr indent="-303912" lvl="0" marL="457200" rtl="0" algn="l">
              <a:spcBef>
                <a:spcPts val="0"/>
              </a:spcBef>
              <a:spcAft>
                <a:spcPts val="0"/>
              </a:spcAft>
              <a:buSzPct val="100000"/>
              <a:buChar char="●"/>
            </a:pPr>
            <a:r>
              <a:rPr lang="en" sz="3649"/>
              <a:t>For the third research question, a significant effect can be detected when there is a higher proportion of renewal in the treatment group compared to the control group, otherwise, the null hypothesis cannot be rejected.</a:t>
            </a:r>
            <a:endParaRPr sz="3649"/>
          </a:p>
          <a:p>
            <a:pPr indent="-303912" lvl="0" marL="457200" rtl="0" algn="l">
              <a:spcBef>
                <a:spcPts val="0"/>
              </a:spcBef>
              <a:spcAft>
                <a:spcPts val="0"/>
              </a:spcAft>
              <a:buSzPct val="100000"/>
              <a:buChar char="●"/>
            </a:pPr>
            <a:r>
              <a:rPr lang="en" sz="3649"/>
              <a:t>A power of 0.45 may be useful in some contexts, but generally, a power of 0.8 or higher is desirable to have a reasonable chance of detecting a true effect.</a:t>
            </a:r>
            <a:endParaRPr sz="3649"/>
          </a:p>
          <a:p>
            <a:pPr indent="-303912" lvl="0" marL="457200" rtl="0" algn="l">
              <a:spcBef>
                <a:spcPts val="0"/>
              </a:spcBef>
              <a:spcAft>
                <a:spcPts val="0"/>
              </a:spcAft>
              <a:buSzPct val="100000"/>
              <a:buChar char="●"/>
            </a:pPr>
            <a:r>
              <a:rPr lang="en" sz="3649"/>
              <a:t>Therefore, we recommend drawing as many samples as possible to increase the precision of the decision-making process.</a:t>
            </a:r>
            <a:endParaRPr sz="3649"/>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