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801600" cy="7315200"/>
  <p:notesSz cx="6858000" cy="9144000"/>
  <p:defaultTextStyle>
    <a:defPPr>
      <a:defRPr lang="zh-CN"/>
    </a:defPPr>
    <a:lvl1pPr marL="0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782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5562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8344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1126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3906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6688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9468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2250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6"/>
  </p:normalViewPr>
  <p:slideViewPr>
    <p:cSldViewPr snapToGrid="0" snapToObjects="1">
      <p:cViewPr>
        <p:scale>
          <a:sx n="87" d="100"/>
          <a:sy n="87" d="100"/>
        </p:scale>
        <p:origin x="6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F32FF-BAE0-4048-960C-4941226D213C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9B879-FF71-0F42-BCEE-71B48377C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2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1pPr>
    <a:lvl2pPr marL="482782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2pPr>
    <a:lvl3pPr marL="965562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3pPr>
    <a:lvl4pPr marL="1448344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4pPr>
    <a:lvl5pPr marL="1931126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5pPr>
    <a:lvl6pPr marL="2413906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2896688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3379468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3862250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BF56-015A-0D44-8913-D320A4746D12}" type="datetimeFigureOut">
              <a:rPr kumimoji="1" lang="zh-CN" altLang="en-US" smtClean="0"/>
              <a:t>17/7/10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5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0" y="317398"/>
            <a:ext cx="1704976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31117" y="1987455"/>
            <a:ext cx="2513330" cy="7531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>
                <a:ea typeface="DengXian" charset="-122"/>
                <a:cs typeface="Times New Roman" charset="0"/>
              </a:rPr>
              <a:t>Sample folder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pic>
        <p:nvPicPr>
          <p:cNvPr id="1028" name="图片 5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0" y="4657308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36177" y="6456903"/>
            <a:ext cx="2513330" cy="7531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data folder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208931" y="2781822"/>
            <a:ext cx="113665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800"/>
          </a:p>
        </p:txBody>
      </p:sp>
      <p:sp>
        <p:nvSpPr>
          <p:cNvPr id="9" name="文本框 8"/>
          <p:cNvSpPr txBox="1"/>
          <p:nvPr/>
        </p:nvSpPr>
        <p:spPr>
          <a:xfrm>
            <a:off x="3497473" y="586324"/>
            <a:ext cx="8464550" cy="203708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Choose a few files as sample to </a:t>
            </a:r>
            <a:r>
              <a:rPr lang="en-US" sz="2400" b="1" kern="100" dirty="0">
                <a:solidFill>
                  <a:srgbClr val="C55A11"/>
                </a:solidFill>
                <a:ea typeface="DengXian" charset="-122"/>
                <a:cs typeface="Times New Roman" charset="0"/>
              </a:rPr>
              <a:t>run normal CNMF-E individually</a:t>
            </a:r>
            <a:r>
              <a:rPr lang="en-US" sz="2400" kern="100" dirty="0">
                <a:ea typeface="DengXian" charset="-122"/>
                <a:cs typeface="Times New Roman" charset="0"/>
              </a:rPr>
              <a:t>. Each file will get some neurons that are common to all sample files as well as some unique neurons that file only in that file. 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7475" y="3295873"/>
            <a:ext cx="8464550" cy="100457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 kern="100">
                <a:solidFill>
                  <a:srgbClr val="C55A11"/>
                </a:solidFill>
                <a:ea typeface="DengXian" charset="-122"/>
                <a:cs typeface="Times New Roman" charset="0"/>
              </a:rPr>
              <a:t>Generate a common spatial footprint of neuron (A)</a:t>
            </a:r>
            <a:r>
              <a:rPr lang="en-US" sz="2400" kern="100">
                <a:ea typeface="DengXian" charset="-122"/>
                <a:cs typeface="Times New Roman" charset="0"/>
              </a:rPr>
              <a:t>: merge common ones and keep unique ones. </a:t>
            </a:r>
            <a:endParaRPr lang="zh-CN" altLang="en-US" sz="2400" kern="100">
              <a:ea typeface="DengXian" charset="-122"/>
              <a:cs typeface="Times New Roman" charset="0"/>
            </a:endParaRPr>
          </a:p>
          <a:p>
            <a:pPr algn="just"/>
            <a:r>
              <a:rPr lang="en-US" sz="2400" kern="100">
                <a:ea typeface="DengXian" charset="-122"/>
                <a:cs typeface="Times New Roman" charset="0"/>
              </a:rPr>
              <a:t> </a:t>
            </a:r>
            <a:endParaRPr lang="zh-CN" altLang="en-US" sz="2400" kern="100">
              <a:ea typeface="DengXian" charset="-122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7475" y="5327868"/>
            <a:ext cx="8464550" cy="103124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Use this A to </a:t>
            </a:r>
            <a:r>
              <a:rPr lang="en-US" sz="2400" b="1" kern="100" dirty="0">
                <a:solidFill>
                  <a:srgbClr val="C55A11"/>
                </a:solidFill>
                <a:ea typeface="DengXian" charset="-122"/>
                <a:cs typeface="Times New Roman" charset="0"/>
              </a:rPr>
              <a:t>extract neuron temporal C</a:t>
            </a:r>
            <a:r>
              <a:rPr lang="en-US" sz="2400" kern="100" dirty="0">
                <a:ea typeface="DengXian" charset="-122"/>
                <a:cs typeface="Times New Roman" charset="0"/>
              </a:rPr>
              <a:t> in all data you are interested in.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3962400" y="-1299121"/>
            <a:ext cx="3693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80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-3962400" y="-841919"/>
            <a:ext cx="3693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18562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0" y="382305"/>
            <a:ext cx="721290" cy="7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1016000"/>
            <a:ext cx="1993899" cy="43814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kern="100" dirty="0">
                <a:ea typeface="DengXian" charset="-122"/>
                <a:cs typeface="Times New Roman" charset="0"/>
              </a:rPr>
              <a:t>Sample folder</a:t>
            </a:r>
            <a:endParaRPr lang="zh-CN" altLang="en-US" sz="1200" kern="100" dirty="0"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r="-261" b="60417"/>
          <a:stretch/>
        </p:blipFill>
        <p:spPr>
          <a:xfrm>
            <a:off x="1376906" y="234899"/>
            <a:ext cx="4100701" cy="1219243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5477607" y="294710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5630006" y="444500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630007" y="715309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5860282" y="863794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68661" y="1016000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5895660" y="1158878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12000" y="127000"/>
            <a:ext cx="3047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64400" y="2794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80300" y="355600"/>
            <a:ext cx="7365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69200" y="5842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21600" y="7366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74000" y="889000"/>
            <a:ext cx="279398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8333539" y="1771175"/>
            <a:ext cx="1333099" cy="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72489" y="1152259"/>
            <a:ext cx="3047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1</a:t>
            </a:r>
            <a:endParaRPr kumimoji="1" lang="zh-CN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10289989" y="1152259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2</a:t>
            </a:r>
            <a:endParaRPr kumimoji="1" lang="zh-CN" altLang="en-US" sz="1050" dirty="0"/>
          </a:p>
        </p:txBody>
      </p:sp>
      <p:sp>
        <p:nvSpPr>
          <p:cNvPr id="26" name="矩形 25"/>
          <p:cNvSpPr/>
          <p:nvPr/>
        </p:nvSpPr>
        <p:spPr>
          <a:xfrm>
            <a:off x="10747190" y="1152259"/>
            <a:ext cx="7365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3</a:t>
            </a:r>
            <a:endParaRPr kumimoji="1"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11496490" y="1152259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4</a:t>
            </a:r>
            <a:endParaRPr kumimoji="1"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11953691" y="1152259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5</a:t>
            </a:r>
            <a:endParaRPr kumimoji="1"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12398192" y="1152259"/>
            <a:ext cx="279398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6</a:t>
            </a:r>
            <a:endParaRPr kumimoji="1"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949494" y="78645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A0s</a:t>
            </a:r>
            <a:endParaRPr lang="en-US" altLang="zh-CN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738516" y="1845137"/>
            <a:ext cx="217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A0s’ mask</a:t>
            </a:r>
            <a:endParaRPr lang="en-US" altLang="zh-CN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532486" y="2243957"/>
            <a:ext cx="7174580" cy="3323987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7"/>
            <a:r>
              <a:rPr lang="en-US" altLang="zh-CN" sz="1400" dirty="0" smtClean="0"/>
              <a:t>②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For each sample data</a:t>
            </a:r>
          </a:p>
          <a:p>
            <a:pPr lvl="8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For each A0 mask cell element</a:t>
            </a:r>
            <a:r>
              <a:rPr lang="en-US" altLang="zh-CN" sz="1400" dirty="0" smtClean="0"/>
              <a:t>, use it on background subtracted sample data to extract C (Each mask cell starts with fresh data). After extraction of one neuron, re-estimate its A and peel the signal (A*C) off. </a:t>
            </a:r>
            <a:endParaRPr lang="en-US" altLang="zh-CN" sz="1400" dirty="0"/>
          </a:p>
          <a:p>
            <a:pPr lvl="8"/>
            <a:r>
              <a:rPr lang="en-US" altLang="zh-CN" sz="1400" dirty="0" smtClean="0"/>
              <a:t>The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altLang="zh-CN" sz="1400" dirty="0" smtClean="0"/>
              <a:t> is put in structure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ACS</a:t>
            </a:r>
            <a:r>
              <a:rPr lang="en-US" altLang="zh-CN" sz="1400" dirty="0" smtClean="0"/>
              <a:t>. ACS(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 has file i’s </a:t>
            </a:r>
            <a:r>
              <a:rPr lang="en-US" altLang="zh-CN" sz="1400" dirty="0" err="1" smtClean="0"/>
              <a:t>BigC</a:t>
            </a:r>
            <a:r>
              <a:rPr lang="en-US" altLang="zh-CN" sz="1400" dirty="0" smtClean="0"/>
              <a:t>, its STD, and </a:t>
            </a:r>
            <a:r>
              <a:rPr lang="en-US" altLang="zh-CN" sz="1400" dirty="0" err="1" smtClean="0"/>
              <a:t>BigA</a:t>
            </a:r>
            <a:r>
              <a:rPr lang="en-US" altLang="zh-CN" sz="1400" dirty="0" smtClean="0"/>
              <a:t>. See </a:t>
            </a:r>
            <a:r>
              <a:rPr lang="en-US" altLang="zh-CN" sz="1400" i="1" dirty="0" smtClean="0"/>
              <a:t>A2C2A() </a:t>
            </a:r>
            <a:r>
              <a:rPr lang="en-US" altLang="zh-CN" sz="1400" dirty="0" smtClean="0"/>
              <a:t>for details</a:t>
            </a:r>
            <a:r>
              <a:rPr lang="en-US" altLang="zh-CN" sz="1400" dirty="0" smtClean="0"/>
              <a:t>.</a:t>
            </a:r>
          </a:p>
          <a:p>
            <a:pPr lvl="8"/>
            <a:endParaRPr lang="en-US" altLang="zh-CN" sz="1400" dirty="0"/>
          </a:p>
          <a:p>
            <a:pPr lvl="8"/>
            <a:endParaRPr lang="en-US" altLang="zh-CN" sz="1400" dirty="0" smtClean="0"/>
          </a:p>
          <a:p>
            <a:pPr lvl="8"/>
            <a:endParaRPr lang="en-US" altLang="zh-CN" sz="1400" dirty="0"/>
          </a:p>
          <a:p>
            <a:pPr lvl="8"/>
            <a:endParaRPr lang="en-US" altLang="zh-CN" sz="1400" dirty="0" smtClean="0"/>
          </a:p>
          <a:p>
            <a:pPr lvl="8"/>
            <a:endParaRPr lang="en-US" altLang="zh-CN" sz="1400" dirty="0"/>
          </a:p>
          <a:p>
            <a:pPr lvl="8"/>
            <a:endParaRPr lang="en-US" altLang="zh-CN" sz="1400" dirty="0"/>
          </a:p>
        </p:txBody>
      </p:sp>
      <p:cxnSp>
        <p:nvCxnSpPr>
          <p:cNvPr id="72" name="曲线连接符 71"/>
          <p:cNvCxnSpPr>
            <a:stCxn id="145" idx="1"/>
          </p:cNvCxnSpPr>
          <p:nvPr/>
        </p:nvCxnSpPr>
        <p:spPr>
          <a:xfrm rot="10800000">
            <a:off x="4495948" y="3627847"/>
            <a:ext cx="36879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59906" y="2229713"/>
            <a:ext cx="4063807" cy="1815882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③ Similar neurons extracted in different files should have similar spatial footprint as well as similar temporal traces across files. User-specified correlation threshold is used in this step. </a:t>
            </a:r>
          </a:p>
          <a:p>
            <a:r>
              <a:rPr lang="en-US" altLang="zh-CN" sz="1400" dirty="0" smtClean="0"/>
              <a:t>Merge their A. </a:t>
            </a:r>
            <a:r>
              <a:rPr lang="en-US" altLang="zh-CN" sz="1400" dirty="0" smtClean="0"/>
              <a:t>Only neurons that are found at least twice are kept, </a:t>
            </a:r>
            <a:r>
              <a:rPr lang="en-US" altLang="zh-CN" sz="1400" dirty="0" err="1" smtClean="0"/>
              <a:t>ie</a:t>
            </a:r>
            <a:r>
              <a:rPr lang="en-US" altLang="zh-CN" sz="1400" dirty="0" smtClean="0"/>
              <a:t>, only neurons merged are kept into </a:t>
            </a:r>
            <a:r>
              <a:rPr lang="en-US" altLang="zh-CN" sz="1400" dirty="0" err="1" smtClean="0"/>
              <a:t>Afinal</a:t>
            </a:r>
            <a:r>
              <a:rPr lang="en-US" altLang="zh-CN" sz="1400" dirty="0" smtClean="0"/>
              <a:t>. See </a:t>
            </a:r>
            <a:r>
              <a:rPr lang="en-US" altLang="zh-CN" sz="1400" i="1" dirty="0" err="1" smtClean="0"/>
              <a:t>MergeAC</a:t>
            </a:r>
            <a:r>
              <a:rPr lang="en-US" altLang="zh-CN" sz="1400" i="1" dirty="0" smtClean="0"/>
              <a:t>() </a:t>
            </a:r>
            <a:r>
              <a:rPr lang="en-US" altLang="zh-CN" sz="1400" dirty="0" smtClean="0"/>
              <a:t>for detailed merging strategy.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Output: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Afinal,MC,newIDs,merged_ROIs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17401" y="1466713"/>
            <a:ext cx="4020099" cy="523220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①Normal CNMF-E for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each sample file </a:t>
            </a:r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 individually</a:t>
            </a:r>
          </a:p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Output: A0s{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}, File(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67794" y="5052240"/>
            <a:ext cx="4886680" cy="1384995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⑤ 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Use this A to </a:t>
            </a:r>
            <a:r>
              <a:rPr lang="en-US" altLang="zh-CN" sz="1400" b="1" kern="100" dirty="0" smtClean="0">
                <a:solidFill>
                  <a:srgbClr val="C55A11"/>
                </a:solidFill>
                <a:ea typeface="DengXian" charset="-122"/>
                <a:cs typeface="Times New Roman" charset="0"/>
              </a:rPr>
              <a:t>extract neuron temporal C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 in all data you are interested in. No initiation and iteration for data. Use background subtraction strategy in the normal </a:t>
            </a:r>
            <a:r>
              <a:rPr lang="en-US" altLang="zh-CN" sz="1400" kern="100" dirty="0" err="1" smtClean="0">
                <a:ea typeface="DengXian" charset="-122"/>
                <a:cs typeface="Times New Roman" charset="0"/>
              </a:rPr>
              <a:t>cnmf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-e to subtract background, then use regression to find C corresponding to A. Save results in </a:t>
            </a:r>
            <a:r>
              <a:rPr lang="en-US" altLang="zh-CN" sz="1400" dirty="0" err="1" smtClean="0"/>
              <a:t>neuron_batch.neuron</a:t>
            </a:r>
            <a:r>
              <a:rPr lang="en-US" altLang="zh-CN" sz="1400" dirty="0" smtClean="0"/>
              <a:t>.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 </a:t>
            </a:r>
            <a:r>
              <a:rPr lang="en-US" altLang="zh-CN" sz="1400" dirty="0" smtClean="0"/>
              <a:t>See more in </a:t>
            </a:r>
            <a:r>
              <a:rPr lang="en-US" altLang="zh-CN" sz="1400" dirty="0"/>
              <a:t>key variable table: </a:t>
            </a:r>
            <a:r>
              <a:rPr lang="en-US" altLang="zh-CN" sz="1400" b="1" dirty="0" err="1" smtClean="0">
                <a:solidFill>
                  <a:schemeClr val="accent1">
                    <a:lumMod val="75000"/>
                  </a:schemeClr>
                </a:solidFill>
              </a:rPr>
              <a:t>neuron_batch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cxnSp>
        <p:nvCxnSpPr>
          <p:cNvPr id="130" name="直线箭头连接符 129"/>
          <p:cNvCxnSpPr/>
          <p:nvPr/>
        </p:nvCxnSpPr>
        <p:spPr>
          <a:xfrm flipH="1">
            <a:off x="2137489" y="4225558"/>
            <a:ext cx="9965" cy="76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5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44" y="5605389"/>
            <a:ext cx="783650" cy="7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文本框 133"/>
          <p:cNvSpPr txBox="1"/>
          <p:nvPr/>
        </p:nvSpPr>
        <p:spPr>
          <a:xfrm>
            <a:off x="11143971" y="6420038"/>
            <a:ext cx="1144812" cy="3544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defRPr sz="1200" kern="100">
                <a:ea typeface="DengXian" charset="-122"/>
                <a:cs typeface="Times New Roman" charset="0"/>
              </a:defRPr>
            </a:lvl1pPr>
          </a:lstStyle>
          <a:p>
            <a:r>
              <a:rPr lang="en-US" dirty="0"/>
              <a:t>data folder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2253586" y="4659184"/>
            <a:ext cx="1013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accent1">
                    <a:lumMod val="75000"/>
                  </a:schemeClr>
                </a:solidFill>
              </a:rPr>
              <a:t>Afinal</a:t>
            </a:r>
            <a:endParaRPr lang="en-US" altLang="zh-CN" sz="1600" b="1" dirty="0"/>
          </a:p>
        </p:txBody>
      </p:sp>
      <p:cxnSp>
        <p:nvCxnSpPr>
          <p:cNvPr id="140" name="直线箭头连接符 139"/>
          <p:cNvCxnSpPr/>
          <p:nvPr/>
        </p:nvCxnSpPr>
        <p:spPr>
          <a:xfrm>
            <a:off x="5638942" y="6252193"/>
            <a:ext cx="5310552" cy="2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864744" y="3458570"/>
            <a:ext cx="50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ACS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333539" y="506881"/>
            <a:ext cx="1307852" cy="1169551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en-US" altLang="zh-CN" sz="1400" dirty="0" smtClean="0"/>
              <a:t>elete samples with empty </a:t>
            </a:r>
            <a:r>
              <a:rPr lang="en-US" altLang="zh-CN" sz="1400" dirty="0" smtClean="0"/>
              <a:t>A.</a:t>
            </a:r>
          </a:p>
          <a:p>
            <a:r>
              <a:rPr lang="en-US" altLang="zh-CN" sz="1400" dirty="0"/>
              <a:t>Concatenate A’s, altogether K neurons. </a:t>
            </a: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10714829" y="1861326"/>
            <a:ext cx="5207" cy="3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5473466" y="2390856"/>
            <a:ext cx="6955588" cy="3039430"/>
            <a:chOff x="5437829" y="2095878"/>
            <a:chExt cx="6955588" cy="3039430"/>
          </a:xfrm>
        </p:grpSpPr>
        <p:sp>
          <p:nvSpPr>
            <p:cNvPr id="48" name="文本框 47"/>
            <p:cNvSpPr txBox="1"/>
            <p:nvPr/>
          </p:nvSpPr>
          <p:spPr>
            <a:xfrm>
              <a:off x="5437829" y="3144970"/>
              <a:ext cx="251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smtClean="0"/>
                <a:t>K</a:t>
              </a:r>
              <a:endParaRPr kumimoji="1" lang="zh-CN" altLang="en-US" sz="12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306569" y="2272506"/>
              <a:ext cx="615293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/>
                <a:t>data 3’s</a:t>
              </a:r>
              <a:endParaRPr kumimoji="1" lang="zh-CN" altLang="en-US" sz="1000" b="1" dirty="0"/>
            </a:p>
          </p:txBody>
        </p:sp>
        <p:grpSp>
          <p:nvGrpSpPr>
            <p:cNvPr id="46" name="组 45"/>
            <p:cNvGrpSpPr/>
            <p:nvPr/>
          </p:nvGrpSpPr>
          <p:grpSpPr>
            <a:xfrm rot="5400000">
              <a:off x="5130089" y="3193236"/>
              <a:ext cx="1623781" cy="158751"/>
              <a:chOff x="5791479" y="1756634"/>
              <a:chExt cx="2705099" cy="31750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5791479" y="1756635"/>
                <a:ext cx="304798" cy="3175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/>
                  <a:t>1</a:t>
                </a:r>
                <a:endParaRPr kumimoji="1" lang="zh-CN" altLang="en-US" sz="8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21678" y="1756637"/>
                <a:ext cx="419099" cy="31749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566178" y="1756635"/>
                <a:ext cx="736600" cy="3174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315478" y="1756634"/>
                <a:ext cx="431800" cy="3175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72679" y="1756634"/>
                <a:ext cx="431800" cy="3175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217180" y="1756634"/>
                <a:ext cx="279398" cy="3175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47" name="左大括号 46"/>
            <p:cNvSpPr/>
            <p:nvPr/>
          </p:nvSpPr>
          <p:spPr>
            <a:xfrm>
              <a:off x="5603305" y="2460721"/>
              <a:ext cx="198118" cy="16237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059454" y="2460721"/>
              <a:ext cx="732697" cy="182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Time1</a:t>
              </a:r>
              <a:endParaRPr kumimoji="1" lang="zh-CN" altLang="en-US" sz="105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965949" y="2095878"/>
              <a:ext cx="106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 smtClean="0"/>
                <a:t>Sample </a:t>
              </a:r>
              <a:r>
                <a:rPr kumimoji="1" lang="en-US" altLang="zh-CN" sz="900" b="1" dirty="0" smtClean="0"/>
                <a:t>data 1’s </a:t>
              </a:r>
              <a:r>
                <a:rPr kumimoji="1" lang="en-US" altLang="zh-CN" sz="900" dirty="0" err="1" smtClean="0"/>
                <a:t>BigC</a:t>
              </a:r>
              <a:r>
                <a:rPr kumimoji="1" lang="en-US" altLang="zh-CN" sz="900" dirty="0"/>
                <a:t> </a:t>
              </a:r>
              <a:r>
                <a:rPr kumimoji="1" lang="en-US" altLang="zh-CN" sz="900" dirty="0" smtClean="0"/>
                <a:t>(Time1)</a:t>
              </a:r>
              <a:endParaRPr kumimoji="1" lang="zh-CN" altLang="en-US" sz="9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101984" y="2448726"/>
              <a:ext cx="484407" cy="182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/>
                <a:t>Time2</a:t>
              </a:r>
              <a:endParaRPr kumimoji="1" lang="zh-CN" altLang="en-US" sz="9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25996" y="2258632"/>
              <a:ext cx="668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/>
                <a:t>data 2’s</a:t>
              </a:r>
              <a:endParaRPr kumimoji="1" lang="zh-CN" altLang="en-US" sz="1000" b="1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26487" y="2455442"/>
              <a:ext cx="484407" cy="182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/>
                <a:t>Time</a:t>
              </a:r>
              <a:r>
                <a:rPr kumimoji="1" lang="en-US" altLang="zh-CN" sz="1050" dirty="0" smtClean="0"/>
                <a:t>3</a:t>
              </a:r>
              <a:endParaRPr kumimoji="1" lang="zh-CN" altLang="en-US" sz="105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059454" y="2668938"/>
              <a:ext cx="732697" cy="2491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Time1</a:t>
              </a:r>
              <a:endParaRPr kumimoji="1" lang="zh-CN" altLang="en-US" sz="105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16113" y="4796754"/>
              <a:ext cx="5177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Each sample file has a </a:t>
              </a:r>
              <a:r>
                <a:rPr lang="en-US" altLang="zh-CN" sz="16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BigC</a:t>
              </a: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sz="1600" dirty="0" smtClean="0"/>
                <a:t>and</a:t>
              </a: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 a </a:t>
              </a:r>
              <a:r>
                <a:rPr lang="en-US" altLang="zh-CN" sz="16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BigA</a:t>
              </a:r>
              <a:endParaRPr lang="en-US" altLang="zh-CN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6119736" y="4003261"/>
              <a:ext cx="2195654" cy="163736"/>
              <a:chOff x="7050288" y="3023440"/>
              <a:chExt cx="2705101" cy="31750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{1}</a:t>
                </a:r>
                <a:endParaRPr kumimoji="1" lang="zh-CN" altLang="en-US" sz="105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475991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 smtClean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6223021" y="3769787"/>
              <a:ext cx="158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1’s A0s</a:t>
              </a:r>
              <a:endParaRPr kumimoji="1" lang="zh-CN" altLang="en-US" sz="10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147564" y="3130193"/>
              <a:ext cx="158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2’s A0s</a:t>
              </a:r>
              <a:endParaRPr kumimoji="1" lang="zh-CN" altLang="en-US" sz="1000" dirty="0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6971511" y="3340308"/>
              <a:ext cx="2170850" cy="175078"/>
              <a:chOff x="7050288" y="3023440"/>
              <a:chExt cx="2705100" cy="31750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{1}</a:t>
                </a:r>
                <a:endParaRPr kumimoji="1"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9475990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 smtClean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8194659" y="4287262"/>
              <a:ext cx="158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3’s A0s</a:t>
              </a:r>
              <a:endParaRPr kumimoji="1" lang="zh-CN" altLang="en-US" sz="1000" dirty="0"/>
            </a:p>
          </p:txBody>
        </p:sp>
        <p:grpSp>
          <p:nvGrpSpPr>
            <p:cNvPr id="92" name="组 91"/>
            <p:cNvGrpSpPr/>
            <p:nvPr/>
          </p:nvGrpSpPr>
          <p:grpSpPr>
            <a:xfrm>
              <a:off x="7982398" y="4509930"/>
              <a:ext cx="2250976" cy="181818"/>
              <a:chOff x="7050288" y="3023440"/>
              <a:chExt cx="2705101" cy="3175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1</a:t>
                </a:r>
                <a:endParaRPr kumimoji="1" lang="zh-CN" altLang="en-US" sz="1050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475991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/>
                  <a:t>6</a:t>
                </a:r>
                <a:endParaRPr kumimoji="1" lang="zh-CN" altLang="en-US" sz="900" dirty="0"/>
              </a:p>
            </p:txBody>
          </p:sp>
        </p:grpSp>
        <p:cxnSp>
          <p:nvCxnSpPr>
            <p:cNvPr id="107" name="曲线连接符 106"/>
            <p:cNvCxnSpPr/>
            <p:nvPr/>
          </p:nvCxnSpPr>
          <p:spPr>
            <a:xfrm rot="16200000" flipH="1">
              <a:off x="5889312" y="3433129"/>
              <a:ext cx="569848" cy="1951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367133" y="3030636"/>
              <a:ext cx="160666" cy="3931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89955" y="2918123"/>
              <a:ext cx="242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</a:p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</a:p>
            <a:p>
              <a:r>
                <a:rPr kumimoji="1"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  <a:endParaRPr kumimoji="1" lang="zh-CN" altLang="en-US" sz="1200" b="1" dirty="0">
                <a:solidFill>
                  <a:schemeClr val="accent2">
                    <a:lumMod val="75000"/>
                  </a:schemeClr>
                </a:solidFill>
                <a:latin typeface="STHupo" charset="-122"/>
                <a:ea typeface="STHupo" charset="-122"/>
                <a:cs typeface="STHupo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244314" y="2571218"/>
              <a:ext cx="242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</a:p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</a:p>
            <a:p>
              <a:r>
                <a:rPr kumimoji="1"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STHupo" charset="-122"/>
                  <a:ea typeface="STHupo" charset="-122"/>
                  <a:cs typeface="STHupo" charset="-122"/>
                </a:rPr>
                <a:t>.</a:t>
              </a:r>
              <a:endParaRPr kumimoji="1" lang="zh-CN" altLang="en-US" sz="1200" b="1" dirty="0">
                <a:solidFill>
                  <a:schemeClr val="accent2">
                    <a:lumMod val="75000"/>
                  </a:schemeClr>
                </a:solidFill>
                <a:latin typeface="STHupo" charset="-122"/>
                <a:ea typeface="STHupo" charset="-122"/>
                <a:cs typeface="STHupo" charset="-122"/>
              </a:endParaRPr>
            </a:p>
          </p:txBody>
        </p:sp>
        <p:cxnSp>
          <p:nvCxnSpPr>
            <p:cNvPr id="109" name="曲线连接符 108"/>
            <p:cNvCxnSpPr>
              <a:stCxn id="108" idx="3"/>
            </p:cNvCxnSpPr>
            <p:nvPr/>
          </p:nvCxnSpPr>
          <p:spPr>
            <a:xfrm>
              <a:off x="7486688" y="2894384"/>
              <a:ext cx="30494" cy="28133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8472813" y="2517261"/>
              <a:ext cx="2263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</a:p>
            <a:p>
              <a:r>
                <a:rPr kumimoji="1" lang="en-US" altLang="zh-CN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</a:p>
            <a:p>
              <a:r>
                <a:rPr kumimoji="1"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endParaRPr kumimoji="1"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1" name="曲线连接符 110"/>
            <p:cNvCxnSpPr/>
            <p:nvPr/>
          </p:nvCxnSpPr>
          <p:spPr>
            <a:xfrm rot="16200000" flipH="1">
              <a:off x="8182661" y="3180441"/>
              <a:ext cx="1584191" cy="737698"/>
            </a:xfrm>
            <a:prstGeom prst="curvedConnector3">
              <a:avLst>
                <a:gd name="adj1" fmla="val 22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34700"/>
              </p:ext>
            </p:extLst>
          </p:nvPr>
        </p:nvGraphicFramePr>
        <p:xfrm>
          <a:off x="109728" y="1877567"/>
          <a:ext cx="12533376" cy="2584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2366"/>
                <a:gridCol w="10461010"/>
              </a:tblGrid>
              <a:tr h="216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Key Variables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Description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</a:tr>
              <a:tr h="1672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A0s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Cell array. A0s{i} contains the A for sample data i.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253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Structure. Length of sample number. Containing two fields, 'options','Ysignal'. Options keeps the neuron.options. Ysignal keeps the background subtracted and de-noised data, which is essentially A*C after iteration.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672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Mode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String, either '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initiation’or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‘massive’, which means sampling and extracting all data respectively</a:t>
                      </a:r>
                      <a:r>
                        <a:rPr lang="en-US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672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ACS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Structure. Length of sample number. Three fields. 'Ain','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','STD'.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Ain’and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Cin’is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the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BigA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and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BigC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in Figure2(ReadMe).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STD’is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the standard deviation of each temporal traces(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700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the 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output of final result,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here is an index for neurons that have temporal traces not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deconcolved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successfully or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are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all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zeros.</a:t>
                      </a: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From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all </a:t>
                      </a:r>
                      <a:r>
                        <a:rPr lang="en-US" sz="10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files’ind_del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,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</a:t>
                      </a: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 </a:t>
                      </a: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output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log file of each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run, 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“First x neurons are successfully </a:t>
                      </a:r>
                      <a:r>
                        <a:rPr lang="en-US" sz="10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deconvolved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in each files” is printed to </a:t>
                      </a:r>
                      <a:r>
                        <a:rPr lang="en-US" sz="1000" kern="100" baseline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inform you of this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The number of x is sum(~</a:t>
                      </a:r>
                      <a:r>
                        <a:rPr lang="en-US" sz="10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ind_del_final</a:t>
                      </a:r>
                      <a:r>
                        <a:rPr lang="en-US" sz="10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</a:t>
                      </a:r>
                      <a:r>
                        <a:rPr lang="en-US" sz="1000" kern="100" baseline="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</a:t>
                      </a:r>
                      <a:endParaRPr lang="en-US" sz="1000" kern="100" baseline="0" dirty="0" smtClean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Afinal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The</a:t>
                      </a:r>
                      <a:r>
                        <a:rPr lang="en-US" altLang="zh-CN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final A used to extract all file’s C.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659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Structure, length of data file number. Each row of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stands for each data file, which has information/data in 4 fields,  'ind_del','signal','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FileOrigin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','neuron'.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, see above. signal is a matrix where each row is the neuron’s background subtracted and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denoised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signal: median(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jA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jA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&gt;0)*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jC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FileOrigin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is a structure, essentially a row of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dir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Datadir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 neuron is the result of CNMF-E using 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Afinal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This </a:t>
                      </a:r>
                      <a:r>
                        <a:rPr lang="en-US" sz="10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“neuron” 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does not contain full information as a normal CNMF-E due to the steps it skips. See section Summary of differences between CNMF-E (basic) and CNMF-E (</a:t>
                      </a:r>
                      <a:r>
                        <a:rPr lang="en-US" sz="10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BatchVer</a:t>
                      </a:r>
                      <a:r>
                        <a:rPr lang="en-US" sz="10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 in ReadMe for more information.</a:t>
                      </a:r>
                      <a:endParaRPr lang="zh-CN" sz="1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5028</TotalTime>
  <Words>712</Words>
  <Application>Microsoft Macintosh PowerPoint</Application>
  <PresentationFormat>自定义</PresentationFormat>
  <Paragraphs>99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STHupo</vt:lpstr>
      <vt:lpstr>Times New Roman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Gu, Shijie</dc:creator>
  <cp:lastModifiedBy>Gu, Shijie</cp:lastModifiedBy>
  <cp:revision>44</cp:revision>
  <cp:lastPrinted>2017-07-05T14:03:45Z</cp:lastPrinted>
  <dcterms:created xsi:type="dcterms:W3CDTF">2017-06-27T14:19:52Z</dcterms:created>
  <dcterms:modified xsi:type="dcterms:W3CDTF">2017-07-10T15:47:50Z</dcterms:modified>
</cp:coreProperties>
</file>