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8" r:id="rId3"/>
    <p:sldId id="285" r:id="rId4"/>
    <p:sldId id="288" r:id="rId5"/>
    <p:sldId id="289" r:id="rId6"/>
    <p:sldId id="290" r:id="rId7"/>
    <p:sldId id="291" r:id="rId8"/>
    <p:sldId id="292" r:id="rId9"/>
    <p:sldId id="293" r:id="rId10"/>
    <p:sldId id="299" r:id="rId11"/>
    <p:sldId id="294" r:id="rId12"/>
    <p:sldId id="295" r:id="rId13"/>
    <p:sldId id="296" r:id="rId14"/>
    <p:sldId id="300" r:id="rId15"/>
    <p:sldId id="29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265"/>
    <a:srgbClr val="F2A0E6"/>
    <a:srgbClr val="C64E51"/>
    <a:srgbClr val="B83B3F"/>
    <a:srgbClr val="B0252A"/>
    <a:srgbClr val="627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46167" autoAdjust="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1A6A0-BFF8-4CFA-8AAD-4B26837C19FE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E9666-837D-4999-9949-EC2709D9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5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62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299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3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03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65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57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6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4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5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39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87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3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3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无放回邻居采样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16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3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E7EB8-372A-B50F-7586-7BA56B9B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6BBD8A-89E2-4B68-640C-63DC0088C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B928F-1F41-38EB-34EC-459D6F7E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181D-1F96-4E10-8E67-37967451025F}" type="datetime1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34F00-EC06-1189-DF59-0CE00AFB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B57BB-0420-CC24-69F7-2694B8AF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5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6D556-4672-E23E-0F1A-2DD3CF3E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F510B8-2295-2565-C20F-D11FFB554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259D5-8E7C-50EA-5BEA-6B27D588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FAE-D83F-4D85-BFF5-7867C2D02A00}" type="datetime1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F1B21-B5E7-5CF8-051E-520FE647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487CB-4AB1-40C7-654A-F4B67DC1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41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BF791B-F963-64BB-A1BF-241F091E4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2CADD0-03DD-CF44-0C9C-7F972B321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D92D5-43C5-31B8-D35A-CBC51A89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87B4-C682-4162-ACFD-C57F1FCF0D95}" type="datetime1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DD421-906F-5794-320D-B3B0ED76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79D83-719A-175F-8AD6-DA3BC080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77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B3749-1CB9-B9BC-4885-137BBB5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74BE9-19D0-9037-980C-F7DFBB1EC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2ACA2-911A-89A1-21E6-A2A6CB45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3B0-631F-4DC7-9886-398D9CC05CBF}" type="datetime1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B4BEE-0A47-59C1-F295-5F811E40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7F3FB-2932-0971-9A25-BD08456B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3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37E06-4A78-DF3A-C957-000051A1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F0A84-CD91-A0D6-1D46-772A858C0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979B3-FA77-7458-C293-0C10EA79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7D75-A682-4395-A834-370551EF9407}" type="datetime1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085F7-87CD-AAA1-8BF4-0C47F36F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327A6-71C2-BE80-0E70-D3CC68A0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8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E7441-1016-91BE-71E2-5E48C33C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D3A52-81E0-6990-3778-24FDFCF9D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BD0940-D03B-5695-AF2A-7110F8BC0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A7881-1DAF-795F-BA5A-91B857B3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2636-9C84-457C-BAFC-6DF67D0A0A41}" type="datetime1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09A2B1-0D5F-18DB-6859-38D704E1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41941-7DC0-A3CB-EDAF-42147658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0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9A73B-4F76-43C2-EA00-EEF48380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03BC4-CAA1-4F5D-A448-9AF3E84F9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CB873-FFAD-157C-AF70-A8F28BAC4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A84ABB-46EE-6B43-DAB1-E1FB2C8C3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9A73C0-C521-2D0B-229E-ADD2803D3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4EE894-4A7E-3844-A68F-0385CB4B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1F13-A262-4CC3-BE9D-9D7064C34068}" type="datetime1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830A86-2FDA-3BC8-51C4-9DA646CF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67A348-8840-1E99-70F5-8510117C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6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62AA2-AB8E-5AFA-A1FD-3FFFF1EE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3DD1A-C9BC-0E1D-83BA-4DE58E73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1581-609B-489A-842C-3801F5A9EEF7}" type="datetime1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783850-FB98-0813-D2F7-8CF8C6AC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827F20-9DF9-6653-A8C2-B67EAC3E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0B495A-1FF6-D86D-7110-E4BA4DF7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E535-75AD-4E5C-8EE8-8FE875D805ED}" type="datetime1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65EA09-3ACC-F796-8DE7-12079977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FBC1C-4F15-1A05-9960-B170CD62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9E42D-1AEF-707C-0630-6DF7BBA9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DB002-1D6F-45FE-E5FF-C299D5A9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2A0D1B-7494-6847-CAC1-018C04198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D1C32-1AA5-9F84-B13E-250A0B9C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9CBC-FC7C-47AD-BD9A-96B03E34B6B9}" type="datetime1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524CBB-2E8C-71FA-41C8-4B52BFC4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C4E42-08FD-7683-8ADB-1C090B5A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1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750D7-9572-F151-8A7A-396F7937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223ED2-8D0B-87BA-F115-DA84C19AA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209E5-31AC-B489-BE30-329B4D780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F41A4-A116-8A2A-A074-5882464E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E23-77C0-4BB0-88DC-460AEC88E83D}" type="datetime1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EC3751-D93F-2053-2CB6-10BE335E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F7097-8048-E9B0-A190-469C9AFC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7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A8BEC7-801A-C01C-6C04-74186200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1A3F65-F395-BD9D-3E53-DCD218F25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0F965-B1A9-07DF-29A1-44FCA95CC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174F0-BB60-4B04-BA8F-6CD257C10F2A}" type="datetime1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F1C68-CEE6-AD2E-4115-8A0F8EAD2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C38F1-628D-14E7-B60B-B7268AD6F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4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1D689F-4238-5D80-914D-9D340D5BD3B2}"/>
              </a:ext>
            </a:extLst>
          </p:cNvPr>
          <p:cNvSpPr/>
          <p:nvPr/>
        </p:nvSpPr>
        <p:spPr>
          <a:xfrm>
            <a:off x="0" y="1555844"/>
            <a:ext cx="12192000" cy="2525650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FD6F51-289C-4CA3-BDC5-88348662B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0245"/>
            <a:ext cx="12192000" cy="191068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Link Prediction in Bipartite Graphs with Graph Neural Networks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EAF3BD-F311-4D8F-98D8-D4D5BD6F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83CD-508D-42AE-ABC7-10A9C607C49A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A7EAF6-D3C7-74A9-F078-E4F3FCB4125B}"/>
              </a:ext>
            </a:extLst>
          </p:cNvPr>
          <p:cNvSpPr txBox="1"/>
          <p:nvPr/>
        </p:nvSpPr>
        <p:spPr>
          <a:xfrm>
            <a:off x="567158" y="4185799"/>
            <a:ext cx="114280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00" b="1" dirty="0">
                <a:latin typeface="Arial" panose="020B0604020202020204" pitchFamily="34" charset="0"/>
                <a:cs typeface="Arial" panose="020B0604020202020204" pitchFamily="34" charset="0"/>
              </a:rPr>
              <a:t>Shijie Luo </a:t>
            </a:r>
            <a:r>
              <a:rPr lang="en-US" altLang="zh-CN" sz="1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1900" b="1" dirty="0">
                <a:latin typeface="Arial" panose="020B0604020202020204" pitchFamily="34" charset="0"/>
                <a:cs typeface="Arial" panose="020B0604020202020204" pitchFamily="34" charset="0"/>
              </a:rPr>
              <a:t>, He Li </a:t>
            </a:r>
            <a:r>
              <a:rPr lang="en-US" altLang="zh-CN" sz="1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a,∗</a:t>
            </a:r>
            <a:r>
              <a:rPr lang="en-US" altLang="zh-CN" sz="19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Jianbin</a:t>
            </a:r>
            <a:r>
              <a:rPr lang="en-US" altLang="zh-CN" sz="1900" b="1" dirty="0">
                <a:latin typeface="Arial" panose="020B0604020202020204" pitchFamily="34" charset="0"/>
                <a:cs typeface="Arial" panose="020B0604020202020204" pitchFamily="34" charset="0"/>
              </a:rPr>
              <a:t> Huang </a:t>
            </a:r>
            <a:r>
              <a:rPr lang="en-US" altLang="zh-CN" sz="1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19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Xiaoke</a:t>
            </a:r>
            <a:r>
              <a:rPr lang="en-US" altLang="zh-CN" sz="1900" b="1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altLang="zh-CN" sz="1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19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Jiangtao</a:t>
            </a:r>
            <a:r>
              <a:rPr lang="en-US" altLang="zh-CN" sz="1900" b="1" dirty="0">
                <a:latin typeface="Arial" panose="020B0604020202020204" pitchFamily="34" charset="0"/>
                <a:cs typeface="Arial" panose="020B0604020202020204" pitchFamily="34" charset="0"/>
              </a:rPr>
              <a:t> Cui </a:t>
            </a:r>
            <a:r>
              <a:rPr lang="en-US" altLang="zh-CN" sz="1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19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Shaojie</a:t>
            </a:r>
            <a:r>
              <a:rPr lang="en-US" altLang="zh-CN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Qiao</a:t>
            </a:r>
            <a:r>
              <a:rPr lang="en-US" altLang="zh-CN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9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Jaesoo</a:t>
            </a:r>
            <a:r>
              <a:rPr lang="en-US" altLang="zh-CN" sz="1900" b="1" dirty="0">
                <a:latin typeface="Arial" panose="020B0604020202020204" pitchFamily="34" charset="0"/>
                <a:cs typeface="Arial" panose="020B0604020202020204" pitchFamily="34" charset="0"/>
              </a:rPr>
              <a:t> Yoo </a:t>
            </a:r>
            <a:r>
              <a:rPr lang="en-US" altLang="zh-CN" sz="1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19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91710B-06B6-9B1D-2ACC-5B29683A3520}"/>
              </a:ext>
            </a:extLst>
          </p:cNvPr>
          <p:cNvSpPr txBox="1"/>
          <p:nvPr/>
        </p:nvSpPr>
        <p:spPr>
          <a:xfrm>
            <a:off x="0" y="4765822"/>
            <a:ext cx="12192000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 School of Computer Science and Technology, </a:t>
            </a:r>
            <a:r>
              <a:rPr lang="en-US" altLang="zh-C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Xidian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 University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School of Software Engineering, Chengdu University of Information Technology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Department of Information and Communication Engineering, </a:t>
            </a:r>
            <a:r>
              <a:rPr lang="en-US" altLang="zh-C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Chungbuk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 National University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9E141C5-8FCF-8450-705B-A609BE2AF956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E3C5D5C-D803-6A84-0F06-0B66B11D1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2320728-1F02-1093-6A80-028C1CC04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A765064-1D0C-4CFB-93F1-04D1E4F5D645}"/>
              </a:ext>
            </a:extLst>
          </p:cNvPr>
          <p:cNvSpPr/>
          <p:nvPr/>
        </p:nvSpPr>
        <p:spPr>
          <a:xfrm>
            <a:off x="8706047" y="3690247"/>
            <a:ext cx="3485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accepted by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417903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6305175" cy="62779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BiGLP - </a:t>
            </a:r>
            <a:r>
              <a:rPr lang="en-US" altLang="zh-CN" sz="24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&amp; Optimization </a:t>
            </a:r>
            <a:endParaRPr lang="zh-CN" altLang="en-US" sz="3200" b="1" dirty="0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F7328CC-A6A9-B8E9-BAFB-973A58BD904B}"/>
              </a:ext>
            </a:extLst>
          </p:cNvPr>
          <p:cNvSpPr txBox="1"/>
          <p:nvPr/>
        </p:nvSpPr>
        <p:spPr>
          <a:xfrm>
            <a:off x="2528480" y="179485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13) - transformation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F29E3-60DE-E8D3-5AA5-3128CAC531BF}"/>
              </a:ext>
            </a:extLst>
          </p:cNvPr>
          <p:cNvSpPr txBox="1"/>
          <p:nvPr/>
        </p:nvSpPr>
        <p:spPr>
          <a:xfrm>
            <a:off x="3972220" y="2592443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14) - softmax for prediction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26A980-4359-5E6B-3C21-2AE828117830}"/>
              </a:ext>
            </a:extLst>
          </p:cNvPr>
          <p:cNvSpPr txBox="1"/>
          <p:nvPr/>
        </p:nvSpPr>
        <p:spPr>
          <a:xfrm>
            <a:off x="3123726" y="3672629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15) - objective function 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(cross-entropy loss function)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3DD9F6-82EB-4D1D-A11E-8BCB1EFEE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7" y="1718916"/>
            <a:ext cx="2163131" cy="5407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319FCC-2F61-4F73-8981-2CF7B3C23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611" y="2528041"/>
            <a:ext cx="3624154" cy="4421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7DF733-5495-4BD2-B305-7E019D4AD5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507" y="3478690"/>
            <a:ext cx="2865219" cy="84462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26942CF-D0ED-4705-BE7E-640F53D9A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4994" y="1341217"/>
            <a:ext cx="4932273" cy="466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8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9870099" cy="62779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- </a:t>
            </a:r>
            <a:r>
              <a:rPr lang="en-US" altLang="zh-CN" sz="20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Setup</a:t>
            </a:r>
            <a:endParaRPr lang="zh-CN" altLang="en-US" sz="3200" b="1" dirty="0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F2126BF-E585-FB43-EA84-5C5DE0C95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0" y="965833"/>
            <a:ext cx="4063280" cy="461665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Datasets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5DEE19C-F869-0ED1-D37A-E439B613F9FC}"/>
              </a:ext>
            </a:extLst>
          </p:cNvPr>
          <p:cNvSpPr txBox="1">
            <a:spLocks/>
          </p:cNvSpPr>
          <p:nvPr/>
        </p:nvSpPr>
        <p:spPr>
          <a:xfrm>
            <a:off x="440140" y="3512820"/>
            <a:ext cx="3948980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Metrics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AA9A26C-F0D4-D5F7-7DC6-BB7F46958066}"/>
              </a:ext>
            </a:extLst>
          </p:cNvPr>
          <p:cNvSpPr txBox="1">
            <a:spLocks/>
          </p:cNvSpPr>
          <p:nvPr/>
        </p:nvSpPr>
        <p:spPr>
          <a:xfrm>
            <a:off x="6589998" y="1014238"/>
            <a:ext cx="5093576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Baselines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42D6B84-BBA3-0383-984C-68AA79FEB27A}"/>
              </a:ext>
            </a:extLst>
          </p:cNvPr>
          <p:cNvSpPr txBox="1">
            <a:spLocks/>
          </p:cNvSpPr>
          <p:nvPr/>
        </p:nvSpPr>
        <p:spPr>
          <a:xfrm>
            <a:off x="758584" y="3998212"/>
            <a:ext cx="4316336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 Ratio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E6BAE6D-B6D2-5472-550B-04FF041723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85" t="23983" b="11841"/>
          <a:stretch/>
        </p:blipFill>
        <p:spPr>
          <a:xfrm>
            <a:off x="1075063" y="4394582"/>
            <a:ext cx="1995691" cy="399150"/>
          </a:xfrm>
          <a:prstGeom prst="rect">
            <a:avLst/>
          </a:prstGeom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4D6463C-C33F-E138-72E8-9630FF945D7A}"/>
              </a:ext>
            </a:extLst>
          </p:cNvPr>
          <p:cNvSpPr txBox="1">
            <a:spLocks/>
          </p:cNvSpPr>
          <p:nvPr/>
        </p:nvSpPr>
        <p:spPr>
          <a:xfrm>
            <a:off x="758584" y="4833257"/>
            <a:ext cx="4316336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</a:pPr>
            <a:r>
              <a:rPr lang="en-US" altLang="zh-CN" sz="1600" kern="1200">
                <a:solidFill>
                  <a:srgbClr val="4F4F4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Normalized Discounted Cumulative Gain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1B386CC-A442-E6B7-7684-6EF928B2A5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89"/>
          <a:stretch/>
        </p:blipFill>
        <p:spPr>
          <a:xfrm>
            <a:off x="1075063" y="5196560"/>
            <a:ext cx="2575020" cy="576562"/>
          </a:xfrm>
          <a:prstGeom prst="rect">
            <a:avLst/>
          </a:prstGeom>
        </p:spPr>
      </p:pic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0FDE0F42-B5E6-9B0F-7286-D286EEA206D5}"/>
              </a:ext>
            </a:extLst>
          </p:cNvPr>
          <p:cNvSpPr txBox="1">
            <a:spLocks/>
          </p:cNvSpPr>
          <p:nvPr/>
        </p:nvSpPr>
        <p:spPr>
          <a:xfrm>
            <a:off x="758584" y="5773122"/>
            <a:ext cx="4316336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</a:pPr>
            <a:r>
              <a:rPr lang="en-US" altLang="zh-CN" sz="1600" kern="1200">
                <a:solidFill>
                  <a:srgbClr val="4F4F4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Mean Reciprocal Rank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41DB40D-2DF8-FC44-9AD0-274B8684E6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94"/>
          <a:stretch/>
        </p:blipFill>
        <p:spPr>
          <a:xfrm>
            <a:off x="1075063" y="6160237"/>
            <a:ext cx="1864206" cy="461664"/>
          </a:xfrm>
          <a:prstGeom prst="rect">
            <a:avLst/>
          </a:prstGeom>
        </p:spPr>
      </p:pic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B8DDBD2A-C3CF-9F22-2DD7-3501AABD7B7C}"/>
              </a:ext>
            </a:extLst>
          </p:cNvPr>
          <p:cNvSpPr txBox="1">
            <a:spLocks/>
          </p:cNvSpPr>
          <p:nvPr/>
        </p:nvSpPr>
        <p:spPr>
          <a:xfrm>
            <a:off x="6940517" y="1521198"/>
            <a:ext cx="4267061" cy="458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group link prediction methods: </a:t>
            </a:r>
          </a:p>
          <a:p>
            <a:pPr marL="800100" lvl="1" indent="-34290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+mj-lt"/>
              <a:buAutoNum type="alphaLcParenR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LSTM-based model (LSTM), </a:t>
            </a:r>
          </a:p>
          <a:p>
            <a:pPr marL="800100" lvl="1" indent="-34290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+mj-lt"/>
              <a:buAutoNum type="alphaLcParenR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CVAE-based model (CVAE)</a:t>
            </a:r>
          </a:p>
          <a:p>
            <a:pPr marL="800100" lvl="1" indent="-34290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+mj-lt"/>
              <a:buAutoNum type="alphaLcParenR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CVAEH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neural networks-based methods:</a:t>
            </a:r>
          </a:p>
          <a:p>
            <a:pPr marL="800100" lvl="1" indent="-34290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AutoNum type="arabicParenR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</a:p>
          <a:p>
            <a:pPr marL="800100" lvl="1" indent="-34290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AutoNum type="arabicParenR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GraphSAGE</a:t>
            </a:r>
          </a:p>
          <a:p>
            <a:pPr marL="800100" lvl="1" indent="-34290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AutoNum type="arabicParenR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LightGCN</a:t>
            </a:r>
          </a:p>
          <a:p>
            <a:pPr marL="800100" lvl="1" indent="-34290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AutoNum type="arabicParenR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91FAE6-4B4D-40B5-9073-40F3B26DA69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622"/>
          <a:stretch/>
        </p:blipFill>
        <p:spPr>
          <a:xfrm>
            <a:off x="650826" y="1424570"/>
            <a:ext cx="5808047" cy="14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4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11697263" cy="62779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- </a:t>
            </a:r>
            <a:r>
              <a:rPr lang="en-US" altLang="zh-CN" sz="20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Results</a:t>
            </a:r>
            <a:endParaRPr lang="zh-CN" altLang="en-US" sz="3200" b="1" dirty="0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9589504-1D43-424E-9D55-65162F48B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43" y="918155"/>
            <a:ext cx="7628595" cy="572618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6DC93F7-480A-4E3E-AEB8-17C713696140}"/>
              </a:ext>
            </a:extLst>
          </p:cNvPr>
          <p:cNvSpPr/>
          <p:nvPr/>
        </p:nvSpPr>
        <p:spPr>
          <a:xfrm>
            <a:off x="7803438" y="1662455"/>
            <a:ext cx="4204875" cy="4576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arenBoth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BiGLP demonstrates superior performance compared to the majority of competing baselines, particularly in the scenario of ranking targets.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arenBoth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baselines perform relatively poor on dataset CiaoDVD, possibly due to insufficient neighborhood information for adequate user feature learning.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arenBoth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GNN-based methods always display remarkable stability in their performance, validating our claim that neighborhood information indeed proves beneficial for group link prediction, given their inherent capability to combine contextual details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F2126BF-E585-FB43-EA84-5C5DE0C95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0" y="965833"/>
            <a:ext cx="5770048" cy="430377"/>
          </a:xfrm>
        </p:spPr>
        <p:txBody>
          <a:bodyPr>
            <a:no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Ablation study.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AA9A26C-F0D4-D5F7-7DC6-BB7F46958066}"/>
              </a:ext>
            </a:extLst>
          </p:cNvPr>
          <p:cNvSpPr txBox="1">
            <a:spLocks/>
          </p:cNvSpPr>
          <p:nvPr/>
        </p:nvSpPr>
        <p:spPr>
          <a:xfrm>
            <a:off x="6570914" y="965833"/>
            <a:ext cx="5262946" cy="53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Effect of embedding dimension.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B2F9618-20AB-BCF5-B947-34DB819C3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89" y="1402426"/>
            <a:ext cx="5175751" cy="2200291"/>
          </a:xfrm>
          <a:prstGeom prst="rect">
            <a:avLst/>
          </a:prstGeom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C8F4CE80-BC79-8A38-A66C-27DD0BE38CAD}"/>
              </a:ext>
            </a:extLst>
          </p:cNvPr>
          <p:cNvSpPr txBox="1">
            <a:spLocks/>
          </p:cNvSpPr>
          <p:nvPr/>
        </p:nvSpPr>
        <p:spPr>
          <a:xfrm>
            <a:off x="440140" y="3861683"/>
            <a:ext cx="5770048" cy="430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Effect of the number of convolutional layer.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4FE54A28-F14F-193A-F093-BB06753CA901}"/>
              </a:ext>
            </a:extLst>
          </p:cNvPr>
          <p:cNvSpPr txBox="1">
            <a:spLocks/>
          </p:cNvSpPr>
          <p:nvPr/>
        </p:nvSpPr>
        <p:spPr>
          <a:xfrm>
            <a:off x="6641110" y="3861683"/>
            <a:ext cx="5262946" cy="53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Effect of neighbor sampling size.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CACD3E3E-7D8A-4E64-A479-8803238F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7983271" cy="62779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- </a:t>
            </a:r>
            <a:r>
              <a:rPr lang="en-US" altLang="zh-CN" sz="20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Ablation Study &amp; Hyper-parameter Study</a:t>
            </a:r>
            <a:endParaRPr lang="zh-CN" altLang="en-US" sz="3200" b="1" dirty="0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C1581C3-EDCC-4199-A003-5EE8FE6A6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55" y="1391735"/>
            <a:ext cx="5210418" cy="21536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2E61785-547F-4B93-8BBE-A6002BFD9A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362" y="4241486"/>
            <a:ext cx="5125565" cy="217136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72E2483-17D8-4E43-AC11-39081B1197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5589" y="4345011"/>
            <a:ext cx="4955750" cy="20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1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3835156" cy="62779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CN" altLang="en-US" sz="3200" b="1" dirty="0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84415-3747-49D1-B523-F2A28C5F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55" y="1344348"/>
            <a:ext cx="10291563" cy="36878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work, we propose a novel group link prediction method BiGLP. District from previous methods that simply treat groups as a collection of individuals, BiGLP can naturally combine intra-group relationships and inter-group relationships to learn representations of groups and infer links.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proposed method provides a novel perspective that integrates intra-group relationships and inter-group relationships to learn higher quality group representations for solving the problem of group link prediction.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7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C8F4CE80-BC79-8A38-A66C-27DD0BE38CAD}"/>
              </a:ext>
            </a:extLst>
          </p:cNvPr>
          <p:cNvSpPr txBox="1">
            <a:spLocks/>
          </p:cNvSpPr>
          <p:nvPr/>
        </p:nvSpPr>
        <p:spPr>
          <a:xfrm>
            <a:off x="2409060" y="3300888"/>
            <a:ext cx="7373879" cy="1735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800"/>
              </a:lnSpc>
              <a:spcBef>
                <a:spcPts val="0"/>
              </a:spcBef>
              <a:buClr>
                <a:srgbClr val="CC6265"/>
              </a:buClr>
              <a:buNone/>
            </a:pPr>
            <a:r>
              <a:rPr lang="en-US" altLang="zh-CN" sz="4400" b="1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411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3835156" cy="62779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zh-CN" altLang="en-US" sz="3200" b="1" dirty="0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84415-3747-49D1-B523-F2A28C5F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55" y="1344348"/>
            <a:ext cx="10291563" cy="363337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prediction, </a:t>
            </a:r>
            <a:r>
              <a:rPr lang="en-US" altLang="zh-CN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powerful tool to analyze relationships between pairs of entities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networks, has gathered substantial interest across disciplines. 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 all existing link prediction methods focus on links between pairs of objects, however, </a:t>
            </a:r>
            <a:r>
              <a:rPr lang="en-US" altLang="zh-CN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pattern of link formation is not exclusively limited to pairs of objects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For instance, users in a group-buying activity want to attract potential members for more discount; the leader of a work team wants to recruit new employees to increase productivity.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746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9172065" cy="62779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- </a:t>
            </a:r>
            <a:r>
              <a:rPr lang="en-US" altLang="zh-CN" sz="24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 Link Prediction</a:t>
            </a:r>
            <a:endParaRPr lang="zh-CN" altLang="en-US" sz="3200" b="1" dirty="0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84415-3747-49D1-B523-F2A28C5F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0" y="1424028"/>
            <a:ext cx="8423410" cy="219754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 link prediction infers the links between nodes: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 link prediction methods, such as Common Neighbor, Adamic-Adar.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 techniques-based models, such as RARE, GripNet, SNMF-FC.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well-designed methods, such as HL-GNN, NOH, NSLR-HMANN.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6C0FD92-54CB-D898-159F-60E3397C3668}"/>
              </a:ext>
            </a:extLst>
          </p:cNvPr>
          <p:cNvSpPr txBox="1">
            <a:spLocks/>
          </p:cNvSpPr>
          <p:nvPr/>
        </p:nvSpPr>
        <p:spPr>
          <a:xfrm>
            <a:off x="736866" y="3726648"/>
            <a:ext cx="7692570" cy="194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prediction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focus only on the </a:t>
            </a:r>
            <a:r>
              <a:rPr lang="en-US" altLang="zh-CN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 between pairs of entities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however, the analysis of </a:t>
            </a:r>
            <a:r>
              <a:rPr lang="en-US" altLang="zh-CN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 between individuals and groups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 deserves attention, i.e.,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link prediction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A242F3-7460-4E68-9873-322D33CBA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3550" y="2020785"/>
            <a:ext cx="3036795" cy="301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4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84415-3747-49D1-B523-F2A28C5F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0" y="1379962"/>
            <a:ext cx="8170460" cy="484424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limitations still remain in existing group link prediction methods 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are assumed to be </a:t>
            </a:r>
            <a:r>
              <a:rPr lang="en-US" altLang="zh-CN" sz="1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each other, leading to </a:t>
            </a:r>
            <a:r>
              <a:rPr lang="en-US" altLang="zh-CN" sz="1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 information about local neighbors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(i.e., co-group members) that can laterally characterize link preferences.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Simply </a:t>
            </a:r>
            <a:r>
              <a:rPr lang="en-US" altLang="zh-CN" sz="1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treating the group as a collection of individuals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summing up the vectors of members as the representation of group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not model the group well.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Performing the prediction task through </a:t>
            </a:r>
            <a:r>
              <a:rPr lang="en-US" altLang="zh-CN" sz="1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tuning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directly, these models </a:t>
            </a:r>
            <a:r>
              <a:rPr lang="en-US" altLang="zh-CN" sz="1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 to utilize the node content information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helps to improve the prediction accuracy.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18" name="标题 1">
            <a:extLst>
              <a:ext uri="{FF2B5EF4-FFF2-40B4-BE49-F238E27FC236}">
                <a16:creationId xmlns:a16="http://schemas.microsoft.com/office/drawing/2014/main" id="{0214881F-F2BF-4844-A5D3-B1A03311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9172065" cy="62779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- </a:t>
            </a:r>
            <a:r>
              <a:rPr lang="en-US" altLang="zh-CN" sz="24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Link Prediction</a:t>
            </a:r>
            <a:endParaRPr lang="zh-CN" altLang="en-US" sz="3200" b="1" dirty="0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8DE82E-806E-4585-B7A2-0969FDC83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684507"/>
            <a:ext cx="3274988" cy="360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0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3835156" cy="627798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  <a:endParaRPr lang="zh-CN" altLang="en-US" sz="3200" b="1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84415-3747-49D1-B523-F2A28C5F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55" y="1344348"/>
            <a:ext cx="10291563" cy="496240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 a novel group link prediction method called BiGLP based on the representative architecture of GNNs to uncover the links between individuals and groups. 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BiGLP provides a new perspective to integrate intra-group relationships (the affiliations between individuals and their respective groups) and inter-group relationships (the connections between different groups) to model groups.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Extensive experiments on four real-world datasets are conducted to validate our BiGLP, and the experimental results on these datasets demonstrate that BiGLP outperforms the competing methods by a significant margin.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766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5435742" cy="62779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 and Problem</a:t>
            </a:r>
            <a:endParaRPr lang="zh-CN" altLang="en-US" sz="3200" b="1" dirty="0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184415-3747-49D1-B523-F2A28C5FC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405" y="1258385"/>
                <a:ext cx="10905179" cy="5190860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lnSpc>
                    <a:spcPts val="2800"/>
                  </a:lnSpc>
                  <a:spcBef>
                    <a:spcPts val="0"/>
                  </a:spcBef>
                  <a:spcAft>
                    <a:spcPts val="1200"/>
                  </a:spcAft>
                  <a:buAutoNum type="arabicParenBoth"/>
                </a:pPr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Bipartite Graph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A bipartite graph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(</m:t>
                    </m:r>
                    <m:r>
                      <a:rPr lang="zh-CN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zh-CN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∪ </m:t>
                    </m:r>
                    <m:r>
                      <a:rPr lang="zh-CN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zh-CN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consists of a set 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𝑉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individual nodes, a set 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𝑆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group nodes and a set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⊆ 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</m:t>
                    </m:r>
                    <m:r>
                      <a:rPr lang="zh-CN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zh-CN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edges between individuals and groups.</a:t>
                </a:r>
              </a:p>
              <a:p>
                <a:pPr marL="457200" indent="-457200" algn="just">
                  <a:lnSpc>
                    <a:spcPts val="2800"/>
                  </a:lnSpc>
                  <a:spcBef>
                    <a:spcPts val="0"/>
                  </a:spcBef>
                  <a:spcAft>
                    <a:spcPts val="1200"/>
                  </a:spcAft>
                  <a:buAutoNum type="arabicParenBoth"/>
                </a:pPr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Group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We define the set of objects that jointly participate in a certain event as a group, i.e., a group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{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,2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⊆ </m:t>
                    </m:r>
                    <m:r>
                      <a:rPr lang="zh-CN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In our bipartite graph,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represented as a group node, and the individual nodes connected to it are regarded as its members.</a:t>
                </a:r>
              </a:p>
              <a:p>
                <a:pPr marL="457200" indent="-457200" algn="just">
                  <a:lnSpc>
                    <a:spcPts val="2800"/>
                  </a:lnSpc>
                  <a:spcBef>
                    <a:spcPts val="0"/>
                  </a:spcBef>
                  <a:spcAft>
                    <a:spcPts val="1200"/>
                  </a:spcAft>
                  <a:buAutoNum type="arabicParenBoth"/>
                </a:pPr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Group Link Prediction.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 a bipartite graph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(</m:t>
                    </m:r>
                    <m:r>
                      <a:rPr lang="zh-CN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zh-CN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∪ </m:t>
                    </m:r>
                    <m:r>
                      <a:rPr lang="zh-CN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zh-CN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it has an individual set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individuals and a group set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 , 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groups. For a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{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,2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</m:t>
                    </m:r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known members, the goal of group link prediction is to predict the target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  <m:r>
                      <a:rPr lang="zh-CN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zh-CN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∖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is most likely to link to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based on group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its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known member nodes. Formally, it is defined as: </a:t>
                </a:r>
              </a:p>
              <a:p>
                <a:pPr marL="0" indent="0" algn="ctr">
                  <a:lnSpc>
                    <a:spcPts val="28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where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ℱ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function used to perform group link prediction.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184415-3747-49D1-B523-F2A28C5FC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405" y="1258385"/>
                <a:ext cx="10905179" cy="5190860"/>
              </a:xfrm>
              <a:blipFill>
                <a:blip r:embed="rId3"/>
                <a:stretch>
                  <a:fillRect l="-503" t="-235" r="-1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1C8EE14-7773-4B50-9A27-6730B5D01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0398" y="5309914"/>
            <a:ext cx="3451204" cy="4430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0FFAE6-FA25-4BEE-83DF-EE5CE5A1A990}"/>
              </a:ext>
            </a:extLst>
          </p:cNvPr>
          <p:cNvSpPr txBox="1"/>
          <p:nvPr/>
        </p:nvSpPr>
        <p:spPr>
          <a:xfrm>
            <a:off x="7919448" y="530991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1)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99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9771573" cy="62779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 - </a:t>
            </a:r>
            <a:r>
              <a:rPr lang="en-US" altLang="zh-CN" sz="24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of proposed BiGLP</a:t>
            </a:r>
            <a:endParaRPr lang="zh-CN" altLang="en-US" sz="3200" b="1" dirty="0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98D9881-8742-4050-B634-A00594CD4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00093"/>
            <a:ext cx="10577017" cy="459745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F20C76C-655A-496B-AF55-BA44678FAFC7}"/>
              </a:ext>
            </a:extLst>
          </p:cNvPr>
          <p:cNvSpPr/>
          <p:nvPr/>
        </p:nvSpPr>
        <p:spPr>
          <a:xfrm>
            <a:off x="1116448" y="1076059"/>
            <a:ext cx="10534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BiGLP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individual representation learning, group feature modeling and prediction.</a:t>
            </a:r>
          </a:p>
        </p:txBody>
      </p:sp>
    </p:spTree>
    <p:extLst>
      <p:ext uri="{BB962C8B-B14F-4D97-AF65-F5344CB8AC3E}">
        <p14:creationId xmlns:p14="http://schemas.microsoft.com/office/powerpoint/2010/main" val="366751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11533761" cy="62779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BiGLP -</a:t>
            </a:r>
            <a:r>
              <a:rPr lang="en-US" altLang="zh-CN" sz="27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Individual representation learning</a:t>
            </a:r>
            <a:endParaRPr lang="zh-CN" altLang="en-US" sz="3200" b="1" dirty="0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84415-3747-49D1-B523-F2A28C5F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06" y="1108180"/>
            <a:ext cx="5337416" cy="461665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Neighbor sampling without replacement: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A9B77D0-F2AA-B243-3259-BC66888B891F}"/>
              </a:ext>
            </a:extLst>
          </p:cNvPr>
          <p:cNvSpPr txBox="1">
            <a:spLocks/>
          </p:cNvSpPr>
          <p:nvPr/>
        </p:nvSpPr>
        <p:spPr>
          <a:xfrm>
            <a:off x="575580" y="3931599"/>
            <a:ext cx="4517714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Embedding update: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D03242-AF7B-2EA2-8251-F74F4BF8BD63}"/>
              </a:ext>
            </a:extLst>
          </p:cNvPr>
          <p:cNvSpPr txBox="1"/>
          <p:nvPr/>
        </p:nvSpPr>
        <p:spPr>
          <a:xfrm>
            <a:off x="5259253" y="1651816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2) - neighbors of central individual node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36B380-E69F-142A-5CC0-9BFAE01F8670}"/>
              </a:ext>
            </a:extLst>
          </p:cNvPr>
          <p:cNvSpPr txBox="1"/>
          <p:nvPr/>
        </p:nvSpPr>
        <p:spPr>
          <a:xfrm>
            <a:off x="5251051" y="2505862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3) - neighbor sampling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A72780-D8C1-C7C3-F2AB-7BF4778EA911}"/>
              </a:ext>
            </a:extLst>
          </p:cNvPr>
          <p:cNvSpPr txBox="1"/>
          <p:nvPr/>
        </p:nvSpPr>
        <p:spPr>
          <a:xfrm>
            <a:off x="5270133" y="3303445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4) - multi-layer neighbor sampling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E2B895-FD53-C73D-58B9-282EB9C53156}"/>
              </a:ext>
            </a:extLst>
          </p:cNvPr>
          <p:cNvSpPr txBox="1"/>
          <p:nvPr/>
        </p:nvSpPr>
        <p:spPr>
          <a:xfrm>
            <a:off x="5218801" y="4560278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5) - neighborhood information aggregation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DEA4D2-3EF8-EC07-1840-BD23CE7EF35A}"/>
              </a:ext>
            </a:extLst>
          </p:cNvPr>
          <p:cNvSpPr txBox="1"/>
          <p:nvPr/>
        </p:nvSpPr>
        <p:spPr>
          <a:xfrm>
            <a:off x="6349278" y="5270330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6) - concatenation of previous-layer central node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information and neighborhood information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8617D7-3E5B-3A3D-6347-7DC0833B7C2D}"/>
              </a:ext>
            </a:extLst>
          </p:cNvPr>
          <p:cNvSpPr txBox="1"/>
          <p:nvPr/>
        </p:nvSpPr>
        <p:spPr>
          <a:xfrm>
            <a:off x="3650634" y="5804509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7) - linear transformation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CCDE4C7-ED1B-4003-8EE5-D9528A647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773" y="1622650"/>
            <a:ext cx="3458556" cy="38357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982DB1B-BD8B-439D-819C-61083FED9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306" y="2312402"/>
            <a:ext cx="3222688" cy="75085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D13DCEF-DDCB-4A38-9135-42F45DE6B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3306" y="3241234"/>
            <a:ext cx="3396663" cy="52822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32970A1-D81A-42AC-8278-69C4DE932E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4216" y="4537830"/>
            <a:ext cx="3106951" cy="43709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5318F7C-149A-442B-B932-FE9CDDC6ED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4216" y="5235350"/>
            <a:ext cx="4305062" cy="439292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CEC4A62A-B878-4587-828C-AC7AF15FD0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4216" y="5819208"/>
            <a:ext cx="1580443" cy="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1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6305175" cy="62779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BiGLP - </a:t>
            </a:r>
            <a:r>
              <a:rPr lang="en-US" altLang="zh-CN" sz="2400" b="1" dirty="0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feature modeling</a:t>
            </a:r>
            <a:endParaRPr lang="zh-CN" altLang="en-US" sz="3200" b="1" dirty="0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22BD19B-F366-6708-9B2F-071EB9C6B9ED}"/>
              </a:ext>
            </a:extLst>
          </p:cNvPr>
          <p:cNvSpPr txBox="1"/>
          <p:nvPr/>
        </p:nvSpPr>
        <p:spPr>
          <a:xfrm>
            <a:off x="5078293" y="1771263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9) - group vector from intra-group perspective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D91857-7230-E95A-0E4E-B78C4DB23EB7}"/>
              </a:ext>
            </a:extLst>
          </p:cNvPr>
          <p:cNvSpPr txBox="1"/>
          <p:nvPr/>
        </p:nvSpPr>
        <p:spPr>
          <a:xfrm>
            <a:off x="5078293" y="2628348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10) - neighbors of central group node 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(both link to a sample individual node)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D251F2-9CF1-60E4-07A4-BB70F634B5FE}"/>
              </a:ext>
            </a:extLst>
          </p:cNvPr>
          <p:cNvSpPr txBox="1"/>
          <p:nvPr/>
        </p:nvSpPr>
        <p:spPr>
          <a:xfrm>
            <a:off x="5225174" y="3457072"/>
            <a:ext cx="500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11) - group vector from inter-group perspective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CEFC1BF-ADA3-499A-9406-88A991F34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43" y="1720343"/>
            <a:ext cx="3887164" cy="47117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D15FED6-55DF-42EA-9923-6165AFD2B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946" y="2613443"/>
            <a:ext cx="3789605" cy="41329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D7A8748-E42F-4A08-B5D4-6882C7D64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130" y="3457072"/>
            <a:ext cx="3872645" cy="47117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A862D07-9329-4807-A99D-FEFD6B3BC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130" y="4562796"/>
            <a:ext cx="4147406" cy="355307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E29478B5-C841-4FAE-8DDF-C1B12D422CE7}"/>
              </a:ext>
            </a:extLst>
          </p:cNvPr>
          <p:cNvSpPr txBox="1"/>
          <p:nvPr/>
        </p:nvSpPr>
        <p:spPr>
          <a:xfrm>
            <a:off x="5414950" y="4548771"/>
            <a:ext cx="6226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12) - combination of intra-group and inter-group perspective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(obtain final group vector)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1162</Words>
  <Application>Microsoft Office PowerPoint</Application>
  <PresentationFormat>宽屏</PresentationFormat>
  <Paragraphs>115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Group Link Prediction in Bipartite Graphs with Graph Neural Networks</vt:lpstr>
      <vt:lpstr>Motivation</vt:lpstr>
      <vt:lpstr>Background - Conventional Link Prediction</vt:lpstr>
      <vt:lpstr>Background - Group Link Prediction</vt:lpstr>
      <vt:lpstr>Contributions</vt:lpstr>
      <vt:lpstr>Definitions and Problem</vt:lpstr>
      <vt:lpstr>Methodology - Overall of proposed BiGLP</vt:lpstr>
      <vt:lpstr>BiGLP - Individual representation learning</vt:lpstr>
      <vt:lpstr>BiGLP - Group feature modeling</vt:lpstr>
      <vt:lpstr>BiGLP - Prediction &amp; Optimization </vt:lpstr>
      <vt:lpstr>Experiments - Experimental Setup</vt:lpstr>
      <vt:lpstr>Experiments - Main Results</vt:lpstr>
      <vt:lpstr>Experiments - Ablation Study &amp; Hyper-parameter Study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Multi Agent Reinforcement Learning with Model Uncertainty</dc:title>
  <dc:creator>Zhou Taylore</dc:creator>
  <cp:lastModifiedBy>sjlaw</cp:lastModifiedBy>
  <cp:revision>178</cp:revision>
  <dcterms:created xsi:type="dcterms:W3CDTF">2023-06-10T12:44:34Z</dcterms:created>
  <dcterms:modified xsi:type="dcterms:W3CDTF">2024-09-22T11:57:04Z</dcterms:modified>
</cp:coreProperties>
</file>