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265"/>
    <a:srgbClr val="F2A0E6"/>
    <a:srgbClr val="C64E51"/>
    <a:srgbClr val="B83B3F"/>
    <a:srgbClr val="B0252A"/>
    <a:srgbClr val="627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6167" autoAdjust="0"/>
  </p:normalViewPr>
  <p:slideViewPr>
    <p:cSldViewPr snapToGrid="0">
      <p:cViewPr varScale="1">
        <p:scale>
          <a:sx n="80" d="100"/>
          <a:sy n="80" d="100"/>
        </p:scale>
        <p:origin x="123" y="39"/>
      </p:cViewPr>
      <p:guideLst/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1A6A0-BFF8-4CFA-8AAD-4B26837C19FE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E9666-837D-4999-9949-EC2709D9C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5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62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037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65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6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5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39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87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73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38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16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35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E9666-837D-4999-9949-EC2709D9C9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E7EB8-372A-B50F-7586-7BA56B9B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6BBD8A-89E2-4B68-640C-63DC0088C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B928F-1F41-38EB-34EC-459D6F7E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181D-1F96-4E10-8E67-37967451025F}" type="datetime1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34F00-EC06-1189-DF59-0CE00AFB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B57BB-0420-CC24-69F7-2694B8AF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5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6D556-4672-E23E-0F1A-2DD3CF3E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F510B8-2295-2565-C20F-D11FFB554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259D5-8E7C-50EA-5BEA-6B27D588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C0FAE-D83F-4D85-BFF5-7867C2D02A00}" type="datetime1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F1B21-B5E7-5CF8-051E-520FE647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487CB-4AB1-40C7-654A-F4B67DC1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41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BF791B-F963-64BB-A1BF-241F091E4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2CADD0-03DD-CF44-0C9C-7F972B321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D92D5-43C5-31B8-D35A-CBC51A89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87B4-C682-4162-ACFD-C57F1FCF0D95}" type="datetime1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DD421-906F-5794-320D-B3B0ED76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79D83-719A-175F-8AD6-DA3BC080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77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B3749-1CB9-B9BC-4885-137BBB5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74BE9-19D0-9037-980C-F7DFBB1EC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2ACA2-911A-89A1-21E6-A2A6CB45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933B0-631F-4DC7-9886-398D9CC05CBF}" type="datetime1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B4BEE-0A47-59C1-F295-5F811E40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7F3FB-2932-0971-9A25-BD08456B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3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37E06-4A78-DF3A-C957-000051A1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F0A84-CD91-A0D6-1D46-772A858C0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979B3-FA77-7458-C293-0C10EA79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7D75-A682-4395-A834-370551EF9407}" type="datetime1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085F7-87CD-AAA1-8BF4-0C47F36F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327A6-71C2-BE80-0E70-D3CC68A0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8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E7441-1016-91BE-71E2-5E48C33C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D3A52-81E0-6990-3778-24FDFCF9D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BD0940-D03B-5695-AF2A-7110F8BC0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A7881-1DAF-795F-BA5A-91B857B3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52636-9C84-457C-BAFC-6DF67D0A0A41}" type="datetime1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09A2B1-0D5F-18DB-6859-38D704E1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41941-7DC0-A3CB-EDAF-42147658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0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9A73B-4F76-43C2-EA00-EEF48380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03BC4-CAA1-4F5D-A448-9AF3E84F9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CB873-FFAD-157C-AF70-A8F28BAC4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A84ABB-46EE-6B43-DAB1-E1FB2C8C3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9A73C0-C521-2D0B-229E-ADD2803D3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4EE894-4A7E-3844-A68F-0385CB4B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81F13-A262-4CC3-BE9D-9D7064C34068}" type="datetime1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830A86-2FDA-3BC8-51C4-9DA646CF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67A348-8840-1E99-70F5-8510117C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6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62AA2-AB8E-5AFA-A1FD-3FFFF1EE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3DD1A-C9BC-0E1D-83BA-4DE58E73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1581-609B-489A-842C-3801F5A9EEF7}" type="datetime1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783850-FB98-0813-D2F7-8CF8C6AC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827F20-9DF9-6653-A8C2-B67EAC3E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10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0B495A-1FF6-D86D-7110-E4BA4DF7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E535-75AD-4E5C-8EE8-8FE875D805ED}" type="datetime1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65EA09-3ACC-F796-8DE7-12079977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FBC1C-4F15-1A05-9960-B170CD62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9E42D-1AEF-707C-0630-6DF7BBA9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DB002-1D6F-45FE-E5FF-C299D5A9D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2A0D1B-7494-6847-CAC1-018C04198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D1C32-1AA5-9F84-B13E-250A0B9C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49CBC-FC7C-47AD-BD9A-96B03E34B6B9}" type="datetime1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524CBB-2E8C-71FA-41C8-4B52BFC4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C4E42-08FD-7683-8ADB-1C090B5A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1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750D7-9572-F151-8A7A-396F7937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223ED2-8D0B-87BA-F115-DA84C19AA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209E5-31AC-B489-BE30-329B4D780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F41A4-A116-8A2A-A074-5882464E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DE23-77C0-4BB0-88DC-460AEC88E83D}" type="datetime1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EC3751-D93F-2053-2CB6-10BE335E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F7097-8048-E9B0-A190-469C9AFC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7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A8BEC7-801A-C01C-6C04-74186200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1A3F65-F395-BD9D-3E53-DCD218F25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0F965-B1A9-07DF-29A1-44FCA95CC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174F0-BB60-4B04-BA8F-6CD257C10F2A}" type="datetime1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F1C68-CEE6-AD2E-4115-8A0F8EAD2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C38F1-628D-14E7-B60B-B7268AD6F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B097-DFD1-4CED-9B19-5DEB694A7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4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1.png"/><Relationship Id="rId21" Type="http://schemas.openxmlformats.org/officeDocument/2006/relationships/image" Target="../media/image24.emf"/><Relationship Id="rId7" Type="http://schemas.openxmlformats.org/officeDocument/2006/relationships/image" Target="../media/image10.png"/><Relationship Id="rId12" Type="http://schemas.openxmlformats.org/officeDocument/2006/relationships/image" Target="../media/image15.emf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1D689F-4238-5D80-914D-9D340D5BD3B2}"/>
              </a:ext>
            </a:extLst>
          </p:cNvPr>
          <p:cNvSpPr/>
          <p:nvPr/>
        </p:nvSpPr>
        <p:spPr>
          <a:xfrm>
            <a:off x="0" y="1555844"/>
            <a:ext cx="12192000" cy="2197289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FD6F51-289C-4CA3-BDC5-88348662B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80245"/>
            <a:ext cx="12192000" cy="191068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zh-CN" sz="44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Group Link Prediction in </a:t>
            </a:r>
            <a:br>
              <a:rPr lang="en-US" altLang="zh-CN" sz="44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Continuous-Time Interaction Network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EAF3BD-F311-4D8F-98D8-D4D5BD6F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F83CD-508D-42AE-ABC7-10A9C607C49A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A7EAF6-D3C7-74A9-F078-E4F3FCB4125B}"/>
              </a:ext>
            </a:extLst>
          </p:cNvPr>
          <p:cNvSpPr txBox="1"/>
          <p:nvPr/>
        </p:nvSpPr>
        <p:spPr>
          <a:xfrm>
            <a:off x="2548813" y="4185799"/>
            <a:ext cx="70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Shijie Luo, He Li</a:t>
            </a:r>
            <a:r>
              <a:rPr lang="en-US" altLang="zh-CN" sz="2400" b="1" baseline="30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Jianbin Huang 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91710B-06B6-9B1D-2ACC-5B29683A3520}"/>
              </a:ext>
            </a:extLst>
          </p:cNvPr>
          <p:cNvSpPr txBox="1"/>
          <p:nvPr/>
        </p:nvSpPr>
        <p:spPr>
          <a:xfrm>
            <a:off x="1" y="491875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Computer Science and Technology, Xidian University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9E141C5-8FCF-8450-705B-A609BE2AF956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E3C5D5C-D803-6A84-0F06-0B66B11D1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2320728-1F02-1093-6A80-028C1CC04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031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3001379" cy="627798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-</a:t>
            </a:r>
            <a:endParaRPr lang="zh-CN" altLang="en-US" sz="3200" b="1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949B73E-06C6-4A90-5B0F-44100BAEF86B}"/>
              </a:ext>
            </a:extLst>
          </p:cNvPr>
          <p:cNvSpPr txBox="1"/>
          <p:nvPr/>
        </p:nvSpPr>
        <p:spPr>
          <a:xfrm>
            <a:off x="3739048" y="241280"/>
            <a:ext cx="528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comparison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F2126BF-E585-FB43-EA84-5C5DE0C95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0" y="965833"/>
            <a:ext cx="5093576" cy="862967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 on datasets with unseen nodes.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AA9A26C-F0D4-D5F7-7DC6-BB7F46958066}"/>
              </a:ext>
            </a:extLst>
          </p:cNvPr>
          <p:cNvSpPr txBox="1">
            <a:spLocks/>
          </p:cNvSpPr>
          <p:nvPr/>
        </p:nvSpPr>
        <p:spPr>
          <a:xfrm>
            <a:off x="6063812" y="965832"/>
            <a:ext cx="5770048" cy="86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 on datasets without unseen nodes.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0759A9-697C-CDC0-F6C0-CBD67B543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44" y="1890857"/>
            <a:ext cx="4938672" cy="41939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35D4F00-698B-FEAC-0072-BD31091CF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574" y="1875617"/>
            <a:ext cx="4632426" cy="457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3001379" cy="627798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zh-CN" altLang="en-US" sz="3200" b="1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F2126BF-E585-FB43-EA84-5C5DE0C95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0" y="965833"/>
            <a:ext cx="5770048" cy="802007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training and inference time.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AA9A26C-F0D4-D5F7-7DC6-BB7F46958066}"/>
              </a:ext>
            </a:extLst>
          </p:cNvPr>
          <p:cNvSpPr txBox="1">
            <a:spLocks/>
          </p:cNvSpPr>
          <p:nvPr/>
        </p:nvSpPr>
        <p:spPr>
          <a:xfrm>
            <a:off x="6570914" y="965833"/>
            <a:ext cx="5262946" cy="53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Ablation study.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9D4C36-FFD3-2D64-CD77-6CF08DB55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67" y="1498012"/>
            <a:ext cx="4853174" cy="20032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B2F9618-20AB-BCF5-B947-34DB819C3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0914" y="1542088"/>
            <a:ext cx="4787759" cy="2003287"/>
          </a:xfrm>
          <a:prstGeom prst="rect">
            <a:avLst/>
          </a:prstGeom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C8F4CE80-BC79-8A38-A66C-27DD0BE38CAD}"/>
              </a:ext>
            </a:extLst>
          </p:cNvPr>
          <p:cNvSpPr txBox="1">
            <a:spLocks/>
          </p:cNvSpPr>
          <p:nvPr/>
        </p:nvSpPr>
        <p:spPr>
          <a:xfrm>
            <a:off x="443465" y="4053724"/>
            <a:ext cx="5770048" cy="80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 of Embedding Dimension.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4FE54A28-F14F-193A-F093-BB06753CA901}"/>
              </a:ext>
            </a:extLst>
          </p:cNvPr>
          <p:cNvSpPr txBox="1">
            <a:spLocks/>
          </p:cNvSpPr>
          <p:nvPr/>
        </p:nvSpPr>
        <p:spPr>
          <a:xfrm>
            <a:off x="6485589" y="4053724"/>
            <a:ext cx="5262946" cy="53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Effect of Neighbor Sampling Size.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A3DF688-2A91-3A5F-DAEB-32BCB0E999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867" y="4585904"/>
            <a:ext cx="4606950" cy="194746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FEE5A24-3103-C9BE-F98F-F5090FD20B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914" y="4641371"/>
            <a:ext cx="4441491" cy="18919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0510C63-5F0A-C3DD-AB16-6F3DC1F4EDDA}"/>
              </a:ext>
            </a:extLst>
          </p:cNvPr>
          <p:cNvSpPr txBox="1"/>
          <p:nvPr/>
        </p:nvSpPr>
        <p:spPr>
          <a:xfrm>
            <a:off x="2788872" y="33607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(Fig. 4)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E8910B-7F4F-B5F4-13CE-C1647309DACB}"/>
              </a:ext>
            </a:extLst>
          </p:cNvPr>
          <p:cNvSpPr txBox="1"/>
          <p:nvPr/>
        </p:nvSpPr>
        <p:spPr>
          <a:xfrm>
            <a:off x="8678480" y="33607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(Fig. 5)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6DC910-FB7B-2F01-D2A8-8F508B69CDD8}"/>
              </a:ext>
            </a:extLst>
          </p:cNvPr>
          <p:cNvSpPr txBox="1"/>
          <p:nvPr/>
        </p:nvSpPr>
        <p:spPr>
          <a:xfrm>
            <a:off x="2704238" y="6356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(Fig. 6)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86B8B1-2C13-72A9-59C1-C76ADD15511A}"/>
              </a:ext>
            </a:extLst>
          </p:cNvPr>
          <p:cNvSpPr txBox="1"/>
          <p:nvPr/>
        </p:nvSpPr>
        <p:spPr>
          <a:xfrm>
            <a:off x="8526211" y="63563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(Fig. 7)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1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C8F4CE80-BC79-8A38-A66C-27DD0BE38CAD}"/>
              </a:ext>
            </a:extLst>
          </p:cNvPr>
          <p:cNvSpPr txBox="1">
            <a:spLocks/>
          </p:cNvSpPr>
          <p:nvPr/>
        </p:nvSpPr>
        <p:spPr>
          <a:xfrm>
            <a:off x="2409060" y="3300888"/>
            <a:ext cx="7373879" cy="1735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800"/>
              </a:lnSpc>
              <a:spcBef>
                <a:spcPts val="0"/>
              </a:spcBef>
              <a:buClr>
                <a:srgbClr val="CC6265"/>
              </a:buClr>
              <a:buNone/>
            </a:pPr>
            <a:r>
              <a:rPr lang="en-US" altLang="zh-CN" sz="4400" b="1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411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2961565" cy="627798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-</a:t>
            </a:r>
            <a:endParaRPr lang="zh-CN" altLang="en-US" sz="3200" b="1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84415-3747-49D1-B523-F2A28C5F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0" y="1666340"/>
            <a:ext cx="9126942" cy="219754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 link prediction infers the links between nodes: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 link prediction methods, such as Common Neighbor, Adamic-Adar.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 techniques-based models, such as DeepWalk, node2vec, HTNE.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well-designed methods, such as TDGNN, GC-LSTM, DeepLinker.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5354E4-8E54-5FE5-0F2F-B37DE8E42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8" t="5818" r="62461"/>
          <a:stretch/>
        </p:blipFill>
        <p:spPr>
          <a:xfrm>
            <a:off x="9242305" y="2486052"/>
            <a:ext cx="2245224" cy="2405430"/>
          </a:xfrm>
          <a:prstGeom prst="rect">
            <a:avLst/>
          </a:prstGeom>
          <a:ln w="19050">
            <a:noFill/>
            <a:prstDash val="sysDash"/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6FF4FB-BBDE-6527-FF02-CB09E48A78D4}"/>
              </a:ext>
            </a:extLst>
          </p:cNvPr>
          <p:cNvSpPr txBox="1"/>
          <p:nvPr/>
        </p:nvSpPr>
        <p:spPr>
          <a:xfrm>
            <a:off x="3671248" y="241280"/>
            <a:ext cx="409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 Link Prediction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6C0FD92-54CB-D898-159F-60E3397C3668}"/>
              </a:ext>
            </a:extLst>
          </p:cNvPr>
          <p:cNvSpPr txBox="1">
            <a:spLocks/>
          </p:cNvSpPr>
          <p:nvPr/>
        </p:nvSpPr>
        <p:spPr>
          <a:xfrm>
            <a:off x="440140" y="4199610"/>
            <a:ext cx="8231521" cy="194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link prediction methods focus only on the relationships between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pairs of entities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however, the analysis of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 between individuals and groups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 deserves attention, i.e., group link prediction. </a:t>
            </a:r>
          </a:p>
        </p:txBody>
      </p:sp>
    </p:spTree>
    <p:extLst>
      <p:ext uri="{BB962C8B-B14F-4D97-AF65-F5344CB8AC3E}">
        <p14:creationId xmlns:p14="http://schemas.microsoft.com/office/powerpoint/2010/main" val="189384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2961565" cy="627798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-</a:t>
            </a:r>
            <a:endParaRPr lang="zh-CN" altLang="en-US" sz="3200" b="1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84415-3747-49D1-B523-F2A28C5F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0" y="1690562"/>
            <a:ext cx="7795515" cy="418339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limitations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previous group link prediction methods applied to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link prediction problem: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group link prediction methods </a:t>
            </a:r>
            <a:r>
              <a:rPr lang="en-US" altLang="zh-CN" sz="1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rarely discuss future links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individuals and groups, but tend to uncover missing ones.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 are assumed to be isolated from each other, which </a:t>
            </a:r>
            <a:r>
              <a:rPr lang="en-US" altLang="zh-CN" sz="1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neglects the neighborhood information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laterally depicts dynamic link preferences.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 treatment of all group members leads to </a:t>
            </a:r>
            <a:r>
              <a:rPr lang="en-US" altLang="zh-CN" sz="1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ignoring the diversity of members’ importance in groups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6FF4FB-BBDE-6527-FF02-CB09E48A78D4}"/>
              </a:ext>
            </a:extLst>
          </p:cNvPr>
          <p:cNvSpPr txBox="1"/>
          <p:nvPr/>
        </p:nvSpPr>
        <p:spPr>
          <a:xfrm>
            <a:off x="3671248" y="241280"/>
            <a:ext cx="3147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Link Prediction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A64D626-517B-95C1-696F-BBFA3F4BA3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378" t="5818" r="1110"/>
          <a:stretch/>
        </p:blipFill>
        <p:spPr>
          <a:xfrm>
            <a:off x="8667682" y="2468435"/>
            <a:ext cx="2629036" cy="2158065"/>
          </a:xfrm>
          <a:prstGeom prst="rect">
            <a:avLst/>
          </a:prstGeom>
          <a:ln w="19050">
            <a:noFill/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24710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3835156" cy="627798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  <a:endParaRPr lang="zh-CN" altLang="en-US" sz="3200" b="1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84415-3747-49D1-B523-F2A28C5F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55" y="1344348"/>
            <a:ext cx="10291563" cy="496240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 a novel continuous-time group link prediction method, CTGLP, to infer the future links between individuals and groups.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 a new graph neural network CTGNN with a continuous-time neighbor sampling strategy, to learn the representations of individuals.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 an importance-based group modeling function to model the groups into the latent space.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Extensive experiments on various datasets with and without unseen nodes are conducted to validate CTGLP.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766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3001379" cy="627798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Preliminaries -</a:t>
            </a:r>
            <a:endParaRPr lang="zh-CN" altLang="en-US" sz="3200" b="1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184415-3747-49D1-B523-F2A28C5FC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405" y="1258385"/>
                <a:ext cx="10765395" cy="2320707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lnSpc>
                    <a:spcPts val="2800"/>
                  </a:lnSpc>
                  <a:spcBef>
                    <a:spcPts val="0"/>
                  </a:spcBef>
                  <a:spcAft>
                    <a:spcPts val="1200"/>
                  </a:spcAft>
                  <a:buAutoNum type="arabicParenBoth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individual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links to group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links to all members of group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and timestamps of edges are all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457200" indent="-457200" algn="just">
                  <a:lnSpc>
                    <a:spcPts val="2800"/>
                  </a:lnSpc>
                  <a:spcBef>
                    <a:spcPts val="0"/>
                  </a:spcBef>
                  <a:spcAft>
                    <a:spcPts val="1200"/>
                  </a:spcAft>
                  <a:buAutoNum type="arabicParenBoth"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individual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2000" i="1" baseline="-25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2000" i="1" baseline="-25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are the earliest two members of the group with the appearance times are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2000" i="1" baseline="-25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2000" i="1" baseline="-25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2000" i="1" baseline="-25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2000" i="1" baseline="-25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), then a bidirectional edge with timestamp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2000" i="1" baseline="-250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exists between them.</a:t>
                </a:r>
              </a:p>
              <a:p>
                <a:pPr marL="0" indent="0" algn="just">
                  <a:lnSpc>
                    <a:spcPts val="28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Notably, multiple edges exist between two individuals when they link to multiple same groups.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184415-3747-49D1-B523-F2A28C5FC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405" y="1258385"/>
                <a:ext cx="10765395" cy="2320707"/>
              </a:xfrm>
              <a:blipFill>
                <a:blip r:embed="rId3"/>
                <a:stretch>
                  <a:fillRect l="-623" t="-262" r="-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8323350-696F-9B80-C025-4C7E088D193D}"/>
              </a:ext>
            </a:extLst>
          </p:cNvPr>
          <p:cNvSpPr txBox="1"/>
          <p:nvPr/>
        </p:nvSpPr>
        <p:spPr>
          <a:xfrm>
            <a:off x="3784768" y="241280"/>
            <a:ext cx="528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Continuous-time interaction networks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D7C575-A7DC-8A61-94E9-EF0DD3914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2088" y="3630296"/>
            <a:ext cx="6449244" cy="26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9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3001379" cy="627798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 -</a:t>
            </a:r>
            <a:endParaRPr lang="zh-CN" altLang="en-US" sz="3200" b="1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84415-3747-49D1-B523-F2A28C5F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05" y="1108180"/>
            <a:ext cx="10765395" cy="461665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formulation: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8323350-696F-9B80-C025-4C7E088D193D}"/>
              </a:ext>
            </a:extLst>
          </p:cNvPr>
          <p:cNvSpPr txBox="1"/>
          <p:nvPr/>
        </p:nvSpPr>
        <p:spPr>
          <a:xfrm>
            <a:off x="3784768" y="241280"/>
            <a:ext cx="528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of proposed CTGLP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F3D27B-EFDB-A7EB-299F-1E5AA2B13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406" y="976988"/>
            <a:ext cx="3479109" cy="6958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4B175D-5636-3DCA-0867-3FB5856FC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54" y="1840834"/>
            <a:ext cx="10816344" cy="42890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F42007-3D4E-78DF-81A0-665229464B4D}"/>
              </a:ext>
            </a:extLst>
          </p:cNvPr>
          <p:cNvSpPr txBox="1"/>
          <p:nvPr/>
        </p:nvSpPr>
        <p:spPr>
          <a:xfrm>
            <a:off x="6678044" y="11513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1)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1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3001379" cy="627798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 -</a:t>
            </a:r>
            <a:endParaRPr lang="zh-CN" altLang="en-US" sz="3200" b="1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84415-3747-49D1-B523-F2A28C5F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06" y="1108180"/>
            <a:ext cx="5337416" cy="461665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Continuous-time neighbor sampling: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8323350-696F-9B80-C025-4C7E088D193D}"/>
              </a:ext>
            </a:extLst>
          </p:cNvPr>
          <p:cNvSpPr txBox="1"/>
          <p:nvPr/>
        </p:nvSpPr>
        <p:spPr>
          <a:xfrm>
            <a:off x="3739048" y="241280"/>
            <a:ext cx="528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Individual representation learning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CE43A75-D44D-F143-4306-76595061EE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89"/>
          <a:stretch/>
        </p:blipFill>
        <p:spPr>
          <a:xfrm>
            <a:off x="1783383" y="1638688"/>
            <a:ext cx="4142438" cy="4042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D144903-3402-DAEA-C41E-9522CDB7B3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t="-1" r="8055" b="2712"/>
          <a:stretch/>
        </p:blipFill>
        <p:spPr>
          <a:xfrm>
            <a:off x="1713744" y="2133810"/>
            <a:ext cx="2787772" cy="6517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2BC2459-98F8-4188-4624-DBBF28C5A0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343" b="2788"/>
          <a:stretch/>
        </p:blipFill>
        <p:spPr>
          <a:xfrm>
            <a:off x="1713744" y="2894587"/>
            <a:ext cx="3911936" cy="345176"/>
          </a:xfrm>
          <a:prstGeom prst="rect">
            <a:avLst/>
          </a:prstGeom>
        </p:spPr>
      </p:pic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A9B77D0-F2AA-B243-3259-BC66888B891F}"/>
              </a:ext>
            </a:extLst>
          </p:cNvPr>
          <p:cNvSpPr txBox="1">
            <a:spLocks/>
          </p:cNvSpPr>
          <p:nvPr/>
        </p:nvSpPr>
        <p:spPr>
          <a:xfrm>
            <a:off x="543124" y="3882432"/>
            <a:ext cx="4517714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Embedding update: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7815B9B-CA87-F18E-9C70-0493D429EB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3744" y="4967289"/>
            <a:ext cx="4382256" cy="38787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CFCFEC0-D2ED-4653-C431-AA4C953F34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744" y="5441700"/>
            <a:ext cx="4239109" cy="35706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F3948C9-13C6-74A6-6CA9-F5D1BCF939F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532"/>
          <a:stretch/>
        </p:blipFill>
        <p:spPr>
          <a:xfrm>
            <a:off x="1694229" y="4257675"/>
            <a:ext cx="3485714" cy="66634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724F626-8C1B-1164-86F0-1445B7836A3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4366"/>
          <a:stretch/>
        </p:blipFill>
        <p:spPr>
          <a:xfrm>
            <a:off x="1713744" y="5880428"/>
            <a:ext cx="2100468" cy="39525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146B9E9-57C5-EC8F-8BA6-4E126BA330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1164" y="1207880"/>
            <a:ext cx="2614613" cy="234315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3F448A7A-0F00-C83E-60BC-7D9B92DFD346}"/>
              </a:ext>
            </a:extLst>
          </p:cNvPr>
          <p:cNvSpPr/>
          <p:nvPr/>
        </p:nvSpPr>
        <p:spPr>
          <a:xfrm>
            <a:off x="8167074" y="1312575"/>
            <a:ext cx="645091" cy="1927188"/>
          </a:xfrm>
          <a:prstGeom prst="rect">
            <a:avLst/>
          </a:prstGeom>
          <a:noFill/>
          <a:ln w="444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A0BB1CB-D454-B421-A2BE-E03A69019538}"/>
              </a:ext>
            </a:extLst>
          </p:cNvPr>
          <p:cNvSpPr txBox="1"/>
          <p:nvPr/>
        </p:nvSpPr>
        <p:spPr>
          <a:xfrm>
            <a:off x="8092321" y="3219089"/>
            <a:ext cx="80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1</a:t>
            </a:r>
            <a:endParaRPr lang="zh-CN" altLang="en-US" sz="16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F076B33-84DE-365D-B13B-3D1CA40754F0}"/>
              </a:ext>
            </a:extLst>
          </p:cNvPr>
          <p:cNvSpPr/>
          <p:nvPr/>
        </p:nvSpPr>
        <p:spPr>
          <a:xfrm>
            <a:off x="9124732" y="1133538"/>
            <a:ext cx="645091" cy="2395174"/>
          </a:xfrm>
          <a:prstGeom prst="rect">
            <a:avLst/>
          </a:prstGeom>
          <a:noFill/>
          <a:ln w="444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BFCC628-13DB-B85D-58FC-7E210C7BB5E9}"/>
              </a:ext>
            </a:extLst>
          </p:cNvPr>
          <p:cNvSpPr txBox="1"/>
          <p:nvPr/>
        </p:nvSpPr>
        <p:spPr>
          <a:xfrm>
            <a:off x="9068169" y="3521525"/>
            <a:ext cx="80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lang="zh-CN" altLang="en-US" sz="160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图形 33" descr="复选标记">
            <a:extLst>
              <a:ext uri="{FF2B5EF4-FFF2-40B4-BE49-F238E27FC236}">
                <a16:creationId xmlns:a16="http://schemas.microsoft.com/office/drawing/2014/main" id="{37E68C86-C538-868A-AE74-3F89D06CAC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70147" y="2633070"/>
            <a:ext cx="490395" cy="490395"/>
          </a:xfrm>
          <a:prstGeom prst="rect">
            <a:avLst/>
          </a:prstGeom>
        </p:spPr>
      </p:pic>
      <p:pic>
        <p:nvPicPr>
          <p:cNvPr id="35" name="图形 34" descr="复选标记">
            <a:extLst>
              <a:ext uri="{FF2B5EF4-FFF2-40B4-BE49-F238E27FC236}">
                <a16:creationId xmlns:a16="http://schemas.microsoft.com/office/drawing/2014/main" id="{1AED11EB-0FFE-9FA5-C131-FDB305B0E7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55382" y="2119505"/>
            <a:ext cx="490395" cy="490395"/>
          </a:xfrm>
          <a:prstGeom prst="rect">
            <a:avLst/>
          </a:prstGeom>
        </p:spPr>
      </p:pic>
      <p:pic>
        <p:nvPicPr>
          <p:cNvPr id="36" name="图形 35" descr="复选标记">
            <a:extLst>
              <a:ext uri="{FF2B5EF4-FFF2-40B4-BE49-F238E27FC236}">
                <a16:creationId xmlns:a16="http://schemas.microsoft.com/office/drawing/2014/main" id="{04DD3032-2EE7-E5BF-32D0-01E4F9D818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39406" y="3080963"/>
            <a:ext cx="490395" cy="490395"/>
          </a:xfrm>
          <a:prstGeom prst="rect">
            <a:avLst/>
          </a:prstGeom>
        </p:spPr>
      </p:pic>
      <p:pic>
        <p:nvPicPr>
          <p:cNvPr id="37" name="图形 36" descr="线箭头顺时针弯曲">
            <a:extLst>
              <a:ext uri="{FF2B5EF4-FFF2-40B4-BE49-F238E27FC236}">
                <a16:creationId xmlns:a16="http://schemas.microsoft.com/office/drawing/2014/main" id="{683E6356-8012-92F8-6C07-C76FBD4C27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8343732">
            <a:off x="7655571" y="1925078"/>
            <a:ext cx="790812" cy="790812"/>
          </a:xfrm>
          <a:prstGeom prst="rect">
            <a:avLst/>
          </a:prstGeom>
        </p:spPr>
      </p:pic>
      <p:pic>
        <p:nvPicPr>
          <p:cNvPr id="38" name="图形 37" descr="线箭头顺时针弯曲">
            <a:extLst>
              <a:ext uri="{FF2B5EF4-FFF2-40B4-BE49-F238E27FC236}">
                <a16:creationId xmlns:a16="http://schemas.microsoft.com/office/drawing/2014/main" id="{1367A441-34B8-E4FC-48AC-2F17EDF4E49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8658572">
            <a:off x="8759401" y="2490172"/>
            <a:ext cx="682020" cy="682020"/>
          </a:xfrm>
          <a:prstGeom prst="rect">
            <a:avLst/>
          </a:prstGeom>
        </p:spPr>
      </p:pic>
      <p:pic>
        <p:nvPicPr>
          <p:cNvPr id="39" name="图形 38" descr="线箭头顺时针弯曲">
            <a:extLst>
              <a:ext uri="{FF2B5EF4-FFF2-40B4-BE49-F238E27FC236}">
                <a16:creationId xmlns:a16="http://schemas.microsoft.com/office/drawing/2014/main" id="{512AC245-1808-065A-44C3-BE2267BF8A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573366">
            <a:off x="8557019" y="1950277"/>
            <a:ext cx="682020" cy="68202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2CD9814-8DCE-15C9-8075-47552DB9243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29420" y="4473553"/>
            <a:ext cx="1682745" cy="1658637"/>
          </a:xfrm>
          <a:prstGeom prst="rect">
            <a:avLst/>
          </a:prstGeom>
        </p:spPr>
      </p:pic>
      <p:pic>
        <p:nvPicPr>
          <p:cNvPr id="41" name="图形 40" descr="线箭头逆时针弯曲">
            <a:extLst>
              <a:ext uri="{FF2B5EF4-FFF2-40B4-BE49-F238E27FC236}">
                <a16:creationId xmlns:a16="http://schemas.microsoft.com/office/drawing/2014/main" id="{A2C908D5-914F-B5B7-A138-0D0DC55CF2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5354937">
            <a:off x="7581166" y="4403833"/>
            <a:ext cx="675745" cy="759384"/>
          </a:xfrm>
          <a:prstGeom prst="rect">
            <a:avLst/>
          </a:prstGeom>
        </p:spPr>
      </p:pic>
      <p:pic>
        <p:nvPicPr>
          <p:cNvPr id="42" name="图形 41" descr="线箭头逆时针弯曲">
            <a:extLst>
              <a:ext uri="{FF2B5EF4-FFF2-40B4-BE49-F238E27FC236}">
                <a16:creationId xmlns:a16="http://schemas.microsoft.com/office/drawing/2014/main" id="{66A008C3-2435-64E5-19BC-72F61DFFB00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6245063" flipV="1">
            <a:off x="7593515" y="5400578"/>
            <a:ext cx="675745" cy="768873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4ADDC7A4-F334-C1AB-E32E-BF35C3282828}"/>
              </a:ext>
            </a:extLst>
          </p:cNvPr>
          <p:cNvSpPr txBox="1"/>
          <p:nvPr/>
        </p:nvSpPr>
        <p:spPr>
          <a:xfrm>
            <a:off x="7611889" y="4197461"/>
            <a:ext cx="49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2400" b="1" baseline="-25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400" b="1" baseline="-250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DBF1609-DBE8-DA07-7014-81D8B316BF24}"/>
              </a:ext>
            </a:extLst>
          </p:cNvPr>
          <p:cNvSpPr txBox="1"/>
          <p:nvPr/>
        </p:nvSpPr>
        <p:spPr>
          <a:xfrm>
            <a:off x="7611889" y="5770014"/>
            <a:ext cx="5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2400" b="1" baseline="-25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2400" b="1" baseline="-2500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D03242-AF7B-2EA2-8251-F74F4BF8BD63}"/>
              </a:ext>
            </a:extLst>
          </p:cNvPr>
          <p:cNvSpPr txBox="1"/>
          <p:nvPr/>
        </p:nvSpPr>
        <p:spPr>
          <a:xfrm>
            <a:off x="5952853" y="164867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2)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36B380-E69F-142A-5CC0-9BFAE01F8670}"/>
              </a:ext>
            </a:extLst>
          </p:cNvPr>
          <p:cNvSpPr txBox="1"/>
          <p:nvPr/>
        </p:nvSpPr>
        <p:spPr>
          <a:xfrm>
            <a:off x="4604589" y="228066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3)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A72780-D8C1-C7C3-F2AB-7BF4778EA911}"/>
              </a:ext>
            </a:extLst>
          </p:cNvPr>
          <p:cNvSpPr txBox="1"/>
          <p:nvPr/>
        </p:nvSpPr>
        <p:spPr>
          <a:xfrm>
            <a:off x="5666999" y="289458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4)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E2B895-FD53-C73D-58B9-282EB9C53156}"/>
              </a:ext>
            </a:extLst>
          </p:cNvPr>
          <p:cNvSpPr txBox="1"/>
          <p:nvPr/>
        </p:nvSpPr>
        <p:spPr>
          <a:xfrm>
            <a:off x="5212746" y="437002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5)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DEA4D2-3EF8-EC07-1840-BD23CE7EF35A}"/>
              </a:ext>
            </a:extLst>
          </p:cNvPr>
          <p:cNvSpPr txBox="1"/>
          <p:nvPr/>
        </p:nvSpPr>
        <p:spPr>
          <a:xfrm>
            <a:off x="6068809" y="497655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6)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8617D7-3E5B-3A3D-6347-7DC0833B7C2D}"/>
              </a:ext>
            </a:extLst>
          </p:cNvPr>
          <p:cNvSpPr txBox="1"/>
          <p:nvPr/>
        </p:nvSpPr>
        <p:spPr>
          <a:xfrm>
            <a:off x="6033313" y="545275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7)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1FA998-7D15-6484-A9FF-DFC28FC94F27}"/>
              </a:ext>
            </a:extLst>
          </p:cNvPr>
          <p:cNvSpPr txBox="1"/>
          <p:nvPr/>
        </p:nvSpPr>
        <p:spPr>
          <a:xfrm>
            <a:off x="3739048" y="588042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8)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1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3001379" cy="627798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zh-CN" altLang="en-US" sz="3200" b="1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8323350-696F-9B80-C025-4C7E088D193D}"/>
              </a:ext>
            </a:extLst>
          </p:cNvPr>
          <p:cNvSpPr txBox="1"/>
          <p:nvPr/>
        </p:nvSpPr>
        <p:spPr>
          <a:xfrm>
            <a:off x="355768" y="946713"/>
            <a:ext cx="528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Importance-based group modeling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5E0EA3-6FBB-F2CE-0703-2114B6C7D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099" y="1377909"/>
            <a:ext cx="2720340" cy="97990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FF1F5F8-7ACE-764A-097E-6D1D6F3776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539" y="2406232"/>
            <a:ext cx="2056610" cy="92033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6127F00-6A6E-F016-4ADE-569EA38793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279" y="3367361"/>
            <a:ext cx="3176273" cy="48758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130EBFC-C263-13CD-672C-72488155B7B5}"/>
              </a:ext>
            </a:extLst>
          </p:cNvPr>
          <p:cNvSpPr txBox="1"/>
          <p:nvPr/>
        </p:nvSpPr>
        <p:spPr>
          <a:xfrm>
            <a:off x="440140" y="4051937"/>
            <a:ext cx="528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Prediction and loss function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73F592A-024B-C42B-6E83-7B97BC4E4E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279" y="4612967"/>
            <a:ext cx="2161436" cy="46166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B34DBEBA-1B3F-DB34-4651-BFCDC1D146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099" y="5196858"/>
            <a:ext cx="3650048" cy="461666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BDDE64F5-63D9-0CF0-0BAF-905134A5AB6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9205" b="750"/>
          <a:stretch/>
        </p:blipFill>
        <p:spPr>
          <a:xfrm>
            <a:off x="1055539" y="5751267"/>
            <a:ext cx="3558608" cy="961953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8DF0630F-A6CD-CF89-0B91-EB5E648BF0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8312" y="1177545"/>
            <a:ext cx="5464575" cy="519685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22BD19B-F366-6708-9B2F-071EB9C6B9ED}"/>
              </a:ext>
            </a:extLst>
          </p:cNvPr>
          <p:cNvSpPr txBox="1"/>
          <p:nvPr/>
        </p:nvSpPr>
        <p:spPr>
          <a:xfrm>
            <a:off x="3788280" y="165787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9)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D91857-7230-E95A-0E4E-B78C4DB23EB7}"/>
              </a:ext>
            </a:extLst>
          </p:cNvPr>
          <p:cNvSpPr txBox="1"/>
          <p:nvPr/>
        </p:nvSpPr>
        <p:spPr>
          <a:xfrm>
            <a:off x="3230685" y="26564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10)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D251F2-9CF1-60E4-07A4-BB70F634B5FE}"/>
              </a:ext>
            </a:extLst>
          </p:cNvPr>
          <p:cNvSpPr txBox="1"/>
          <p:nvPr/>
        </p:nvSpPr>
        <p:spPr>
          <a:xfrm>
            <a:off x="4171968" y="3432174"/>
            <a:ext cx="93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11)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7328CC-A6A9-B8E9-BAFB-973A58BD904B}"/>
              </a:ext>
            </a:extLst>
          </p:cNvPr>
          <p:cNvSpPr txBox="1"/>
          <p:nvPr/>
        </p:nvSpPr>
        <p:spPr>
          <a:xfrm>
            <a:off x="3112149" y="468564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12)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F29E3-60DE-E8D3-5AA5-3128CAC531BF}"/>
              </a:ext>
            </a:extLst>
          </p:cNvPr>
          <p:cNvSpPr txBox="1"/>
          <p:nvPr/>
        </p:nvSpPr>
        <p:spPr>
          <a:xfrm>
            <a:off x="4561933" y="52430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13)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26A980-4359-5E6B-3C21-2AE828117830}"/>
              </a:ext>
            </a:extLst>
          </p:cNvPr>
          <p:cNvSpPr txBox="1"/>
          <p:nvPr/>
        </p:nvSpPr>
        <p:spPr>
          <a:xfrm>
            <a:off x="4619640" y="59932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(Eq. 14)</a:t>
            </a: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4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7203-081E-4D2F-92DD-9BD2F542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9" y="159795"/>
            <a:ext cx="3001379" cy="627798"/>
          </a:xfrm>
        </p:spPr>
        <p:txBody>
          <a:bodyPr>
            <a:normAutofit/>
          </a:bodyPr>
          <a:lstStyle/>
          <a:p>
            <a:r>
              <a:rPr lang="en-US" altLang="zh-CN" sz="3200" b="1">
                <a:solidFill>
                  <a:srgbClr val="CC6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 -</a:t>
            </a:r>
            <a:endParaRPr lang="zh-CN" altLang="en-US" sz="3200" b="1">
              <a:solidFill>
                <a:srgbClr val="CC6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9D6836-EBF7-443C-BB21-B1103A2D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5A87-193A-472B-94C3-150D70771CFC}" type="slidenum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B43CEFD-0F8C-059E-A655-019B8BF60CB2}"/>
              </a:ext>
            </a:extLst>
          </p:cNvPr>
          <p:cNvSpPr/>
          <p:nvPr/>
        </p:nvSpPr>
        <p:spPr>
          <a:xfrm>
            <a:off x="0" y="159795"/>
            <a:ext cx="880281" cy="627798"/>
          </a:xfrm>
          <a:prstGeom prst="rect">
            <a:avLst/>
          </a:prstGeom>
          <a:solidFill>
            <a:srgbClr val="CC6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84F3D0-D091-A755-7803-0B9FE473050B}"/>
              </a:ext>
            </a:extLst>
          </p:cNvPr>
          <p:cNvGrpSpPr/>
          <p:nvPr/>
        </p:nvGrpSpPr>
        <p:grpSpPr>
          <a:xfrm>
            <a:off x="8863550" y="107036"/>
            <a:ext cx="3269425" cy="730155"/>
            <a:chOff x="8311490" y="0"/>
            <a:chExt cx="3876075" cy="86563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A816977-DBCA-E1A1-56F7-9039CC9F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1498" y="0"/>
              <a:ext cx="2966067" cy="86563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77F2D05-7A04-69C3-C3F5-11C098514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11490" y="0"/>
              <a:ext cx="969860" cy="865637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949B73E-06C6-4A90-5B0F-44100BAEF86B}"/>
              </a:ext>
            </a:extLst>
          </p:cNvPr>
          <p:cNvSpPr txBox="1"/>
          <p:nvPr/>
        </p:nvSpPr>
        <p:spPr>
          <a:xfrm>
            <a:off x="3739048" y="241280"/>
            <a:ext cx="528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setup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F2126BF-E585-FB43-EA84-5C5DE0C95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0" y="965833"/>
            <a:ext cx="4063280" cy="461665"/>
          </a:xfrm>
        </p:spPr>
        <p:txBody>
          <a:bodyPr>
            <a:norm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6231C5-C65C-5A9B-B558-EF3CDC9A1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14" y="1443568"/>
            <a:ext cx="4271406" cy="158386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5DEE19C-F869-0ED1-D37A-E439B613F9FC}"/>
              </a:ext>
            </a:extLst>
          </p:cNvPr>
          <p:cNvSpPr txBox="1">
            <a:spLocks/>
          </p:cNvSpPr>
          <p:nvPr/>
        </p:nvSpPr>
        <p:spPr>
          <a:xfrm>
            <a:off x="440140" y="3512820"/>
            <a:ext cx="3948980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Metrics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AA9A26C-F0D4-D5F7-7DC6-BB7F46958066}"/>
              </a:ext>
            </a:extLst>
          </p:cNvPr>
          <p:cNvSpPr txBox="1">
            <a:spLocks/>
          </p:cNvSpPr>
          <p:nvPr/>
        </p:nvSpPr>
        <p:spPr>
          <a:xfrm>
            <a:off x="5600700" y="965832"/>
            <a:ext cx="5093576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Baselines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42D6B84-BBA3-0383-984C-68AA79FEB27A}"/>
              </a:ext>
            </a:extLst>
          </p:cNvPr>
          <p:cNvSpPr txBox="1">
            <a:spLocks/>
          </p:cNvSpPr>
          <p:nvPr/>
        </p:nvSpPr>
        <p:spPr>
          <a:xfrm>
            <a:off x="758584" y="3998212"/>
            <a:ext cx="4316336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 Ratio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E6BAE6D-B6D2-5472-550B-04FF041723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85" t="23983" b="11841"/>
          <a:stretch/>
        </p:blipFill>
        <p:spPr>
          <a:xfrm>
            <a:off x="1075063" y="4394582"/>
            <a:ext cx="1995691" cy="399150"/>
          </a:xfrm>
          <a:prstGeom prst="rect">
            <a:avLst/>
          </a:prstGeom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4D6463C-C33F-E138-72E8-9630FF945D7A}"/>
              </a:ext>
            </a:extLst>
          </p:cNvPr>
          <p:cNvSpPr txBox="1">
            <a:spLocks/>
          </p:cNvSpPr>
          <p:nvPr/>
        </p:nvSpPr>
        <p:spPr>
          <a:xfrm>
            <a:off x="758584" y="4833257"/>
            <a:ext cx="4316336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</a:pPr>
            <a:r>
              <a:rPr lang="en-US" altLang="zh-CN" sz="1600" kern="1200">
                <a:solidFill>
                  <a:srgbClr val="4F4F4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Normalized Discounted Cumulative Gain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1B386CC-A442-E6B7-7684-6EF928B2A5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89"/>
          <a:stretch/>
        </p:blipFill>
        <p:spPr>
          <a:xfrm>
            <a:off x="1075063" y="5196560"/>
            <a:ext cx="2575020" cy="576562"/>
          </a:xfrm>
          <a:prstGeom prst="rect">
            <a:avLst/>
          </a:prstGeom>
        </p:spPr>
      </p:pic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0FDE0F42-B5E6-9B0F-7286-D286EEA206D5}"/>
              </a:ext>
            </a:extLst>
          </p:cNvPr>
          <p:cNvSpPr txBox="1">
            <a:spLocks/>
          </p:cNvSpPr>
          <p:nvPr/>
        </p:nvSpPr>
        <p:spPr>
          <a:xfrm>
            <a:off x="758584" y="5773122"/>
            <a:ext cx="4316336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</a:pPr>
            <a:r>
              <a:rPr lang="en-US" altLang="zh-CN" sz="1600" kern="1200">
                <a:solidFill>
                  <a:srgbClr val="4F4F4F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Mean Reciprocal Rank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41DB40D-2DF8-FC44-9AD0-274B8684E6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94"/>
          <a:stretch/>
        </p:blipFill>
        <p:spPr>
          <a:xfrm>
            <a:off x="1075063" y="6160237"/>
            <a:ext cx="1864206" cy="461664"/>
          </a:xfrm>
          <a:prstGeom prst="rect">
            <a:avLst/>
          </a:prstGeom>
        </p:spPr>
      </p:pic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B8DDBD2A-C3CF-9F22-2DD7-3501AABD7B7C}"/>
              </a:ext>
            </a:extLst>
          </p:cNvPr>
          <p:cNvSpPr txBox="1">
            <a:spLocks/>
          </p:cNvSpPr>
          <p:nvPr/>
        </p:nvSpPr>
        <p:spPr>
          <a:xfrm>
            <a:off x="5951219" y="1472792"/>
            <a:ext cx="5482197" cy="458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group link prediction methods: </a:t>
            </a:r>
          </a:p>
          <a:p>
            <a:pPr marL="457200" lvl="1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LSTM-based model (LSTM), 2) CVAE-based model (CVAE) and 3) CVAEH.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neural networks-based methods:</a:t>
            </a:r>
          </a:p>
          <a:p>
            <a:pPr marL="457200" lvl="1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MLP and 2) GraphSAGE.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heuristic link prediction methods:</a:t>
            </a:r>
          </a:p>
          <a:p>
            <a:pPr marL="457200" lvl="1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AA and 2) CN.</a:t>
            </a:r>
          </a:p>
          <a:p>
            <a:pPr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network embedding-based methods:</a:t>
            </a:r>
          </a:p>
          <a:p>
            <a:pPr marL="457200" lvl="1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None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DeepWalk (DW), 2) node2vec (n2v) and 3) HTNE.</a:t>
            </a:r>
          </a:p>
          <a:p>
            <a:pPr marL="0" indent="0" algn="just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  <a:buClr>
                <a:srgbClr val="CC6265"/>
              </a:buClr>
              <a:buNone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4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3706</TotalTime>
  <Words>660</Words>
  <Application>Microsoft Office PowerPoint</Application>
  <PresentationFormat>宽屏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Dynamic Group Link Prediction in  Continuous-Time Interaction Network</vt:lpstr>
      <vt:lpstr>Background -</vt:lpstr>
      <vt:lpstr>Background -</vt:lpstr>
      <vt:lpstr>Contributions</vt:lpstr>
      <vt:lpstr>Preliminaries -</vt:lpstr>
      <vt:lpstr>Methodology -</vt:lpstr>
      <vt:lpstr>Methodology -</vt:lpstr>
      <vt:lpstr>Methodology</vt:lpstr>
      <vt:lpstr>Experiments -</vt:lpstr>
      <vt:lpstr>Experiments -</vt:lpstr>
      <vt:lpstr>Experiments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Multi Agent Reinforcement Learning with Model Uncertainty</dc:title>
  <dc:creator>Zhou Taylore</dc:creator>
  <cp:lastModifiedBy>世杰</cp:lastModifiedBy>
  <cp:revision>146</cp:revision>
  <dcterms:created xsi:type="dcterms:W3CDTF">2023-06-10T12:44:34Z</dcterms:created>
  <dcterms:modified xsi:type="dcterms:W3CDTF">2023-08-23T05:20:26Z</dcterms:modified>
</cp:coreProperties>
</file>