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Lst>
  <p:notesMasterIdLst>
    <p:notesMasterId r:id="rId18"/>
  </p:notesMasterIdLst>
  <p:handoutMasterIdLst>
    <p:handoutMasterId r:id="rId19"/>
  </p:handoutMasterIdLst>
  <p:sldIdLst>
    <p:sldId id="523" r:id="rId3"/>
    <p:sldId id="537" r:id="rId4"/>
    <p:sldId id="556" r:id="rId5"/>
    <p:sldId id="545" r:id="rId6"/>
    <p:sldId id="561" r:id="rId7"/>
    <p:sldId id="567" r:id="rId8"/>
    <p:sldId id="431" r:id="rId9"/>
    <p:sldId id="557" r:id="rId10"/>
    <p:sldId id="562" r:id="rId11"/>
    <p:sldId id="563" r:id="rId12"/>
    <p:sldId id="559" r:id="rId13"/>
    <p:sldId id="548" r:id="rId14"/>
    <p:sldId id="568" r:id="rId15"/>
    <p:sldId id="550" r:id="rId16"/>
    <p:sldId id="564"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封面" id="{BD7EDEDA-3131-7949-8239-8CA971DCFB00}">
          <p14:sldIdLst>
            <p14:sldId id="523"/>
          </p14:sldIdLst>
        </p14:section>
        <p14:section name="目录页-短标题" id="{6239882C-1867-5044-9C33-A342B749DC88}">
          <p14:sldIdLst>
            <p14:sldId id="537"/>
          </p14:sldIdLst>
        </p14:section>
        <p14:section name="转场页-短标题" id="{4CAC141F-35A1-2145-BCFC-86B67474C327}">
          <p14:sldIdLst>
            <p14:sldId id="556"/>
            <p14:sldId id="545"/>
            <p14:sldId id="561"/>
            <p14:sldId id="567"/>
            <p14:sldId id="431"/>
            <p14:sldId id="557"/>
            <p14:sldId id="562"/>
            <p14:sldId id="563"/>
            <p14:sldId id="559"/>
            <p14:sldId id="548"/>
            <p14:sldId id="568"/>
            <p14:sldId id="550"/>
            <p14:sldId id="564"/>
          </p14:sldIdLst>
        </p14:section>
        <p14:section name="目录页-长标题" id="{63D7BFE9-1587-484F-B4B9-E9947429159B}">
          <p14:sldIdLst/>
        </p14:section>
        <p14:section name="转场页-长标题" id="{CDDAC440-2B0E-0043-BF5A-D5D146F74E7E}">
          <p14:sldIdLst/>
        </p14:section>
        <p14:section name="学术报告、论文答辩共用部分" id="{226C468B-29B7-0E41-B094-6128C3758932}">
          <p14:sldIdLst/>
        </p14:section>
        <p14:section name="学术报告系列内容" id="{1284BD38-F26D-8747-B765-710EF18D8197}">
          <p14:sldIdLst/>
        </p14:section>
        <p14:section name="毕业答辩系列内容" id="{4F8EC7D0-2073-6E47-BCEB-76011827A273}">
          <p14:sldIdLst/>
        </p14:section>
        <p14:section name="模板制作规范" id="{BF3ECD43-99CF-E142-85D0-94EF70D2E99E}">
          <p14:sldIdLst/>
        </p14:section>
        <p14:section name="模板使用教程" id="{4697920F-73B9-7042-9606-23FAFE806BE5}">
          <p14:sldIdLst/>
        </p14:section>
        <p14:section name="鸣谢与声明" id="{02CA0A00-FFE5-8643-910A-16D3EC88D47C}">
          <p14:sldIdLst/>
        </p14:section>
      </p14:sectionLst>
    </p:ext>
    <p:ext uri="{EFAFB233-063F-42B5-8137-9DF3F51BA10A}">
      <p15:sldGuideLst xmlns:p15="http://schemas.microsoft.com/office/powerpoint/2012/main">
        <p15:guide id="1" orient="horz" pos="2273" userDrawn="1">
          <p15:clr>
            <a:srgbClr val="A4A3A4"/>
          </p15:clr>
        </p15:guide>
        <p15:guide id="2" pos="3863"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extLst>
      <p:ext uri="{19B8F6BF-5375-455C-9EA6-DF929625EA0E}">
        <p15:presenceInfo xmlns:p15="http://schemas.microsoft.com/office/powerpoint/2012/main" userId="7525c676c6ae86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5"/>
    <a:srgbClr val="FECD54"/>
    <a:srgbClr val="817222"/>
    <a:srgbClr val="515223"/>
    <a:srgbClr val="4B7D2B"/>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4730" autoAdjust="0"/>
  </p:normalViewPr>
  <p:slideViewPr>
    <p:cSldViewPr snapToGrid="0" showGuides="1">
      <p:cViewPr varScale="1">
        <p:scale>
          <a:sx n="80" d="100"/>
          <a:sy n="80" d="100"/>
        </p:scale>
        <p:origin x="86" y="91"/>
      </p:cViewPr>
      <p:guideLst>
        <p:guide orient="horz" pos="2273"/>
        <p:guide pos="3863"/>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showGuides="1">
      <p:cViewPr varScale="1">
        <p:scale>
          <a:sx n="83" d="100"/>
          <a:sy n="83" d="100"/>
        </p:scale>
        <p:origin x="3992" y="208"/>
      </p:cViewPr>
      <p:guideLst/>
    </p:cSldViewPr>
  </p:notesViewPr>
  <p:gridSpacing cx="46800" cy="46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C176BC-2537-496C-92BE-280C92B96E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232F750-D334-4736-B10E-0035158269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2021/12/20</a:t>
            </a:fld>
            <a:endParaRPr lang="zh-CN" altLang="en-US"/>
          </a:p>
        </p:txBody>
      </p:sp>
      <p:sp>
        <p:nvSpPr>
          <p:cNvPr id="4" name="页脚占位符 3">
            <a:extLst>
              <a:ext uri="{FF2B5EF4-FFF2-40B4-BE49-F238E27FC236}">
                <a16:creationId xmlns:a16="http://schemas.microsoft.com/office/drawing/2014/main" id="{329A2961-3AD5-4B21-AA67-7500903979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89F27F7-0D80-46EC-B423-14DAAD04B5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2260240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extLst>
      <p:ext uri="{BB962C8B-B14F-4D97-AF65-F5344CB8AC3E}">
        <p14:creationId xmlns:p14="http://schemas.microsoft.com/office/powerpoint/2010/main" val="3172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fficeplus.cn/p/51/102751.shtml" TargetMode="External"/><Relationship Id="rId7" Type="http://schemas.openxmlformats.org/officeDocument/2006/relationships/hyperlink" Target="https://zhuanlan.zhihu.com/p/335298500"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2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20204" pitchFamily="34" charset="0"/>
              <a:buChar char="•"/>
            </a:pPr>
            <a:endParaRPr lang="en-US" altLang="zh-CN" sz="800" dirty="0"/>
          </a:p>
          <a:p>
            <a:pPr marL="285750" indent="-285750">
              <a:lnSpc>
                <a:spcPct val="150000"/>
              </a:lnSpc>
              <a:buFont typeface="Arial" panose="020B060402020202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2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20204" pitchFamily="34" charset="0"/>
              <a:buChar char="•"/>
            </a:pPr>
            <a:endParaRPr lang="en-US" altLang="zh-CN" sz="800" dirty="0"/>
          </a:p>
          <a:p>
            <a:pPr marL="285750" indent="-285750">
              <a:lnSpc>
                <a:spcPct val="150000"/>
              </a:lnSpc>
              <a:buFont typeface="Arial" panose="020B060402020202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20204" pitchFamily="34" charset="0"/>
              <a:buChar char="•"/>
            </a:pPr>
            <a:r>
              <a:rPr lang="zh-CN" altLang="en-US" dirty="0"/>
              <a:t>最后，祝汇报顺利，马到成功！</a:t>
            </a:r>
            <a:endParaRPr lang="en-US" altLang="zh-CN" dirty="0"/>
          </a:p>
          <a:p>
            <a:pPr marL="285750" indent="-285750">
              <a:lnSpc>
                <a:spcPct val="150000"/>
              </a:lnSpc>
              <a:buFont typeface="Arial" panose="020B060402020202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en-US" altLang="zh-CN" dirty="0">
                <a:latin typeface="+mn-ea"/>
                <a:cs typeface="Arial" panose="020B0604020202020204" pitchFamily="34" charset="0"/>
              </a:rPr>
              <a:t>Version:</a:t>
            </a:r>
            <a:r>
              <a:rPr kumimoji="1" lang="zh-CN" altLang="en-US" dirty="0">
                <a:latin typeface="+mn-ea"/>
                <a:cs typeface="Arial" panose="020B0604020202020204" pitchFamily="34" charset="0"/>
              </a:rPr>
              <a:t> </a:t>
            </a:r>
            <a:r>
              <a:rPr kumimoji="1" lang="en-US" altLang="zh-CN" dirty="0">
                <a:latin typeface="+mn-ea"/>
                <a:cs typeface="Arial" panose="020B0604020202020204" pitchFamily="34" charset="0"/>
              </a:rPr>
              <a:t>(2021) v1.4-en.</a:t>
            </a:r>
            <a:endParaRPr kumimoji="1" lang="zh-CN" altLang="en-US" dirty="0">
              <a:latin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extLst>
      <p:ext uri="{BB962C8B-B14F-4D97-AF65-F5344CB8AC3E}">
        <p14:creationId xmlns:p14="http://schemas.microsoft.com/office/powerpoint/2010/main" val="325409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a:t>
            </a:fld>
            <a:endParaRPr lang="zh-CN" altLang="en-US"/>
          </a:p>
        </p:txBody>
      </p:sp>
    </p:spTree>
    <p:extLst>
      <p:ext uri="{BB962C8B-B14F-4D97-AF65-F5344CB8AC3E}">
        <p14:creationId xmlns:p14="http://schemas.microsoft.com/office/powerpoint/2010/main" val="180690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3</a:t>
            </a:fld>
            <a:endParaRPr lang="zh-CN" altLang="en-US"/>
          </a:p>
        </p:txBody>
      </p:sp>
    </p:spTree>
    <p:extLst>
      <p:ext uri="{BB962C8B-B14F-4D97-AF65-F5344CB8AC3E}">
        <p14:creationId xmlns:p14="http://schemas.microsoft.com/office/powerpoint/2010/main" val="33518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199056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7</a:t>
            </a:fld>
            <a:endParaRPr lang="zh-CN" altLang="en-US"/>
          </a:p>
        </p:txBody>
      </p:sp>
    </p:spTree>
    <p:extLst>
      <p:ext uri="{BB962C8B-B14F-4D97-AF65-F5344CB8AC3E}">
        <p14:creationId xmlns:p14="http://schemas.microsoft.com/office/powerpoint/2010/main" val="93711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8</a:t>
            </a:fld>
            <a:endParaRPr lang="zh-CN" altLang="en-US"/>
          </a:p>
        </p:txBody>
      </p:sp>
    </p:spTree>
    <p:extLst>
      <p:ext uri="{BB962C8B-B14F-4D97-AF65-F5344CB8AC3E}">
        <p14:creationId xmlns:p14="http://schemas.microsoft.com/office/powerpoint/2010/main" val="356622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cs typeface="+mn-ea"/>
                <a:sym typeface="+mn-lt"/>
              </a:rPr>
              <a:t>修改数据：右击图表</a:t>
            </a:r>
            <a:r>
              <a:rPr lang="en-US" altLang="zh-CN" sz="1200" dirty="0">
                <a:cs typeface="+mn-ea"/>
                <a:sym typeface="+mn-lt"/>
              </a:rPr>
              <a:t>-</a:t>
            </a:r>
            <a:r>
              <a:rPr lang="zh-CN" altLang="en-US" sz="1200" dirty="0">
                <a:cs typeface="+mn-ea"/>
                <a:sym typeface="+mn-lt"/>
              </a:rPr>
              <a:t>“编辑数据”，或者点击图表右侧出现</a:t>
            </a:r>
            <a:r>
              <a:rPr lang="en-US" altLang="zh-CN" sz="1200" dirty="0">
                <a:cs typeface="+mn-ea"/>
                <a:sym typeface="+mn-lt"/>
              </a:rPr>
              <a:t>3</a:t>
            </a:r>
            <a:r>
              <a:rPr lang="zh-CN" altLang="en-US" sz="1200" dirty="0">
                <a:cs typeface="+mn-ea"/>
                <a:sym typeface="+mn-lt"/>
              </a:rPr>
              <a:t>个图标时，点击漏斗形状图表筛选器在出现的对话框右下角“选择数据”，点击打开</a:t>
            </a:r>
            <a:r>
              <a:rPr lang="en-US" altLang="zh-CN" sz="1200" dirty="0">
                <a:cs typeface="+mn-ea"/>
                <a:sym typeface="+mn-lt"/>
              </a:rPr>
              <a:t>excel</a:t>
            </a:r>
            <a:r>
              <a:rPr lang="zh-CN" altLang="en-US" sz="1200" dirty="0">
                <a:cs typeface="+mn-ea"/>
                <a:sym typeface="+mn-lt"/>
              </a:rPr>
              <a:t>，在对应位置修改为自己的数据</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9</a:t>
            </a:fld>
            <a:endParaRPr lang="zh-CN" altLang="en-US"/>
          </a:p>
        </p:txBody>
      </p:sp>
    </p:spTree>
    <p:extLst>
      <p:ext uri="{BB962C8B-B14F-4D97-AF65-F5344CB8AC3E}">
        <p14:creationId xmlns:p14="http://schemas.microsoft.com/office/powerpoint/2010/main" val="292170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11</a:t>
            </a:fld>
            <a:endParaRPr lang="zh-CN" altLang="en-US"/>
          </a:p>
        </p:txBody>
      </p:sp>
    </p:spTree>
    <p:extLst>
      <p:ext uri="{BB962C8B-B14F-4D97-AF65-F5344CB8AC3E}">
        <p14:creationId xmlns:p14="http://schemas.microsoft.com/office/powerpoint/2010/main" val="157598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15</a:t>
            </a:fld>
            <a:endParaRPr lang="zh-CN" altLang="en-US"/>
          </a:p>
        </p:txBody>
      </p:sp>
    </p:spTree>
    <p:extLst>
      <p:ext uri="{BB962C8B-B14F-4D97-AF65-F5344CB8AC3E}">
        <p14:creationId xmlns:p14="http://schemas.microsoft.com/office/powerpoint/2010/main" val="2046517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a:extLst>
              <a:ext uri="{FF2B5EF4-FFF2-40B4-BE49-F238E27FC236}">
                <a16:creationId xmlns:a16="http://schemas.microsoft.com/office/drawing/2014/main" id="{E27F0E8A-FBE3-41B6-A56B-7A14F7AAA7BA}"/>
              </a:ext>
            </a:extLst>
          </p:cNvPr>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solidFill>
                <a:schemeClr val="accent6"/>
              </a:solidFill>
              <a:latin typeface="Helvetica Regular" pitchFamily="2" charset="0"/>
            </a:endParaRPr>
          </a:p>
        </p:txBody>
      </p:sp>
      <p:pic>
        <p:nvPicPr>
          <p:cNvPr id="4" name="图片 3">
            <a:extLst>
              <a:ext uri="{FF2B5EF4-FFF2-40B4-BE49-F238E27FC236}">
                <a16:creationId xmlns:a16="http://schemas.microsoft.com/office/drawing/2014/main" id="{8EAB9554-0968-7F4C-B17C-055427BAAC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extLst>
      <p:ext uri="{BB962C8B-B14F-4D97-AF65-F5344CB8AC3E}">
        <p14:creationId xmlns:p14="http://schemas.microsoft.com/office/powerpoint/2010/main" val="40205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a:extLst>
              <a:ext uri="{FF2B5EF4-FFF2-40B4-BE49-F238E27FC236}">
                <a16:creationId xmlns:a16="http://schemas.microsoft.com/office/drawing/2014/main" id="{EF621E98-351F-489A-ADCE-3FC79FDE6DDD}"/>
              </a:ext>
            </a:extLst>
          </p:cNvPr>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5" name="箭头: 五边形 24">
            <a:extLst>
              <a:ext uri="{FF2B5EF4-FFF2-40B4-BE49-F238E27FC236}">
                <a16:creationId xmlns:a16="http://schemas.microsoft.com/office/drawing/2014/main" id="{C25A5A92-C8E6-4CA8-AB93-8B885C5EA989}"/>
              </a:ext>
            </a:extLst>
          </p:cNvPr>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6" name="箭头: 五边形 25">
            <a:extLst>
              <a:ext uri="{FF2B5EF4-FFF2-40B4-BE49-F238E27FC236}">
                <a16:creationId xmlns:a16="http://schemas.microsoft.com/office/drawing/2014/main" id="{0B284135-360D-47CC-8BC2-5C03015968F7}"/>
              </a:ext>
            </a:extLst>
          </p:cNvPr>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7" name="箭头: 五边形 26">
            <a:extLst>
              <a:ext uri="{FF2B5EF4-FFF2-40B4-BE49-F238E27FC236}">
                <a16:creationId xmlns:a16="http://schemas.microsoft.com/office/drawing/2014/main" id="{D0824BE2-0B1A-47B1-BAAF-7C29E1879AE7}"/>
              </a:ext>
            </a:extLst>
          </p:cNvPr>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extLst>
      <p:ext uri="{BB962C8B-B14F-4D97-AF65-F5344CB8AC3E}">
        <p14:creationId xmlns:p14="http://schemas.microsoft.com/office/powerpoint/2010/main" val="301919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053D6D2E-F110-4473-8442-17B28C05A741}"/>
              </a:ext>
            </a:extLst>
          </p:cNvPr>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pic>
        <p:nvPicPr>
          <p:cNvPr id="6" name="图片 5">
            <a:extLst>
              <a:ext uri="{FF2B5EF4-FFF2-40B4-BE49-F238E27FC236}">
                <a16:creationId xmlns:a16="http://schemas.microsoft.com/office/drawing/2014/main" id="{E6BEB427-D252-4942-9F34-301C642191A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a:extLst>
              <a:ext uri="{FF2B5EF4-FFF2-40B4-BE49-F238E27FC236}">
                <a16:creationId xmlns:a16="http://schemas.microsoft.com/office/drawing/2014/main" id="{17358D7B-1DA9-9E4B-AFF1-9A13B20D43F0}"/>
              </a:ext>
            </a:extLst>
          </p:cNvPr>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a:extLst>
              <a:ext uri="{FF2B5EF4-FFF2-40B4-BE49-F238E27FC236}">
                <a16:creationId xmlns:a16="http://schemas.microsoft.com/office/drawing/2014/main" id="{ACA3C166-80E6-1B4A-AD5B-C8D47456872F}"/>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i="0">
                <a:solidFill>
                  <a:schemeClr val="accent1"/>
                </a:solidFill>
                <a:latin typeface="Helvetica" pitchFamily="2" charset="0"/>
                <a:cs typeface="Arial" panose="020B0604020202020204" pitchFamily="34"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13" name="日期占位符 12">
            <a:extLst>
              <a:ext uri="{FF2B5EF4-FFF2-40B4-BE49-F238E27FC236}">
                <a16:creationId xmlns:a16="http://schemas.microsoft.com/office/drawing/2014/main" id="{4B77A5BA-0111-5844-9F86-5926B121D3FB}"/>
              </a:ext>
            </a:extLst>
          </p:cNvPr>
          <p:cNvSpPr>
            <a:spLocks noGrp="1"/>
          </p:cNvSpPr>
          <p:nvPr>
            <p:ph type="dt" sz="half" idx="10"/>
          </p:nvPr>
        </p:nvSpPr>
        <p:spPr/>
        <p:txBody>
          <a:bodyPr/>
          <a:lstStyle/>
          <a:p>
            <a:endParaRPr lang="zh-CN" altLang="en-US"/>
          </a:p>
        </p:txBody>
      </p:sp>
      <p:sp>
        <p:nvSpPr>
          <p:cNvPr id="14" name="页脚占位符 13">
            <a:extLst>
              <a:ext uri="{FF2B5EF4-FFF2-40B4-BE49-F238E27FC236}">
                <a16:creationId xmlns:a16="http://schemas.microsoft.com/office/drawing/2014/main" id="{44B829B2-7BD2-9948-8F21-7182730A06BA}"/>
              </a:ext>
            </a:extLst>
          </p:cNvPr>
          <p:cNvSpPr>
            <a:spLocks noGrp="1"/>
          </p:cNvSpPr>
          <p:nvPr>
            <p:ph type="ftr" sz="quarter" idx="11"/>
          </p:nvPr>
        </p:nvSpPr>
        <p:spPr/>
        <p:txBody>
          <a:bodyPr/>
          <a:lstStyle/>
          <a:p>
            <a:endParaRPr lang="zh-CN" altLang="en-US" dirty="0"/>
          </a:p>
        </p:txBody>
      </p:sp>
      <p:sp>
        <p:nvSpPr>
          <p:cNvPr id="15" name="灯片编号占位符 14">
            <a:extLst>
              <a:ext uri="{FF2B5EF4-FFF2-40B4-BE49-F238E27FC236}">
                <a16:creationId xmlns:a16="http://schemas.microsoft.com/office/drawing/2014/main" id="{6280651B-EA0A-1E41-B81D-87E3C43E66B9}"/>
              </a:ext>
            </a:extLst>
          </p:cNvPr>
          <p:cNvSpPr>
            <a:spLocks noGrp="1"/>
          </p:cNvSpPr>
          <p:nvPr>
            <p:ph type="sldNum" sz="quarter" idx="12"/>
          </p:nvPr>
        </p:nvSpPr>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Tree>
    <p:extLst>
      <p:ext uri="{BB962C8B-B14F-4D97-AF65-F5344CB8AC3E}">
        <p14:creationId xmlns:p14="http://schemas.microsoft.com/office/powerpoint/2010/main" val="372829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B0862E3-9A13-49FB-8057-D6463602E7B6}"/>
              </a:ext>
            </a:extLst>
          </p:cNvPr>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33B73963-4941-42F0-9B00-7431FEF61A6C}"/>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a:extLst>
              <a:ext uri="{FF2B5EF4-FFF2-40B4-BE49-F238E27FC236}">
                <a16:creationId xmlns:a16="http://schemas.microsoft.com/office/drawing/2014/main" id="{9C71AABC-C91A-43D0-9AF8-0B6162EDCDD1}"/>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a:extLst>
              <a:ext uri="{FF2B5EF4-FFF2-40B4-BE49-F238E27FC236}">
                <a16:creationId xmlns:a16="http://schemas.microsoft.com/office/drawing/2014/main" id="{A32A9019-0CBC-4C4A-90F0-2676ED9FCD3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1D06DB6D-BC70-544C-8EA4-3A3874C968F6}"/>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371813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a:extLst>
              <a:ext uri="{FF2B5EF4-FFF2-40B4-BE49-F238E27FC236}">
                <a16:creationId xmlns:a16="http://schemas.microsoft.com/office/drawing/2014/main" id="{80DB1628-9D3D-4F59-B275-C695A900F19A}"/>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a:extLst>
              <a:ext uri="{FF2B5EF4-FFF2-40B4-BE49-F238E27FC236}">
                <a16:creationId xmlns:a16="http://schemas.microsoft.com/office/drawing/2014/main" id="{F01A7288-9F85-304B-887D-2D1E13D7A25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DE14FD2D-7810-B34E-8AFB-9A17BDEA7011}"/>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40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a:extLst>
              <a:ext uri="{FF2B5EF4-FFF2-40B4-BE49-F238E27FC236}">
                <a16:creationId xmlns:a16="http://schemas.microsoft.com/office/drawing/2014/main" id="{F03BE017-E7F3-4A34-ABC3-ECA964258175}"/>
              </a:ext>
            </a:extLst>
          </p:cNvPr>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0" i="0" dirty="0">
              <a:latin typeface="Helvetica Regular" pitchFamily="2" charset="0"/>
              <a:cs typeface="+mn-ea"/>
              <a:sym typeface="+mn-lt"/>
            </a:endParaRPr>
          </a:p>
        </p:txBody>
      </p:sp>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图片占位符 91">
            <a:extLst>
              <a:ext uri="{FF2B5EF4-FFF2-40B4-BE49-F238E27FC236}">
                <a16:creationId xmlns:a16="http://schemas.microsoft.com/office/drawing/2014/main" id="{D3B0A0DB-185C-4430-9224-1C0A227377F5}"/>
              </a:ext>
            </a:extLst>
          </p:cNvPr>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a:extLst>
              <a:ext uri="{FF2B5EF4-FFF2-40B4-BE49-F238E27FC236}">
                <a16:creationId xmlns:a16="http://schemas.microsoft.com/office/drawing/2014/main" id="{E3FA308D-84A8-4382-ADA4-2CD6EA62223C}"/>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a:extLst>
              <a:ext uri="{FF2B5EF4-FFF2-40B4-BE49-F238E27FC236}">
                <a16:creationId xmlns:a16="http://schemas.microsoft.com/office/drawing/2014/main" id="{68876A75-1BD3-9D4E-9D34-C6453E6DC7DB}"/>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48222E54-5ACA-6D4B-9A58-9B51C83B622D}"/>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9411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a:extLst>
              <a:ext uri="{FF2B5EF4-FFF2-40B4-BE49-F238E27FC236}">
                <a16:creationId xmlns:a16="http://schemas.microsoft.com/office/drawing/2014/main" id="{260C43B2-4304-44E2-A6F0-062D59008B9B}"/>
              </a:ext>
            </a:extLst>
          </p:cNvPr>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a:extLst>
              <a:ext uri="{FF2B5EF4-FFF2-40B4-BE49-F238E27FC236}">
                <a16:creationId xmlns:a16="http://schemas.microsoft.com/office/drawing/2014/main" id="{11D8ADCD-C58A-41B8-80C4-2341BB348593}"/>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3" name="标题 1">
            <a:extLst>
              <a:ext uri="{FF2B5EF4-FFF2-40B4-BE49-F238E27FC236}">
                <a16:creationId xmlns:a16="http://schemas.microsoft.com/office/drawing/2014/main" id="{841EB5B4-0657-4AE7-A427-642106D598DF}"/>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a:extLst>
              <a:ext uri="{FF2B5EF4-FFF2-40B4-BE49-F238E27FC236}">
                <a16:creationId xmlns:a16="http://schemas.microsoft.com/office/drawing/2014/main" id="{EC81340F-C45F-6B4F-9864-73BF32BA909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31D45924-509B-5D4C-A99D-FF1FB6F34BEF}"/>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5409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D88D36A-B7BF-4F3A-AA10-0BECE80A557F}"/>
              </a:ext>
            </a:extLst>
          </p:cNvPr>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a:extLst>
              <a:ext uri="{FF2B5EF4-FFF2-40B4-BE49-F238E27FC236}">
                <a16:creationId xmlns:a16="http://schemas.microsoft.com/office/drawing/2014/main" id="{DEC9F75E-9249-4FFE-AF96-E92B201A183F}"/>
              </a:ext>
            </a:extLst>
          </p:cNvPr>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a:extLst>
              <a:ext uri="{FF2B5EF4-FFF2-40B4-BE49-F238E27FC236}">
                <a16:creationId xmlns:a16="http://schemas.microsoft.com/office/drawing/2014/main" id="{E7782F2A-850E-4B5F-8330-CF50AC9EFA7B}"/>
              </a:ext>
            </a:extLst>
          </p:cNvPr>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a:extLst>
              <a:ext uri="{FF2B5EF4-FFF2-40B4-BE49-F238E27FC236}">
                <a16:creationId xmlns:a16="http://schemas.microsoft.com/office/drawing/2014/main" id="{25096E3E-9433-4D85-BA39-301B214A355E}"/>
              </a:ext>
            </a:extLst>
          </p:cNvPr>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DF883148-B063-4C5A-9CC7-CE69774A8C94}"/>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a:extLst>
              <a:ext uri="{FF2B5EF4-FFF2-40B4-BE49-F238E27FC236}">
                <a16:creationId xmlns:a16="http://schemas.microsoft.com/office/drawing/2014/main" id="{B8A4FF80-ED1E-4D1D-9434-215EB5FB872B}"/>
              </a:ext>
            </a:extLst>
          </p:cNvPr>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a:extLst>
              <a:ext uri="{FF2B5EF4-FFF2-40B4-BE49-F238E27FC236}">
                <a16:creationId xmlns:a16="http://schemas.microsoft.com/office/drawing/2014/main" id="{B3A067A2-39E8-0940-8B54-688BC270D1DC}"/>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7D982EDC-1B4A-034E-9CE9-9172DBAF4898}"/>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16426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19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F00C798-F4CB-49E3-81E0-4CD12D5AEAD6}"/>
              </a:ext>
            </a:extLst>
          </p:cNvPr>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b="1">
                <a:solidFill>
                  <a:schemeClr val="accent1"/>
                </a:solidFill>
                <a:latin typeface="Helvetica" pitchFamily="2" charset="0"/>
              </a:defRPr>
            </a:lvl1pPr>
          </a:lstStyle>
          <a:p>
            <a:pPr lvl="0"/>
            <a:r>
              <a:rPr lang="en-US" altLang="zh-CN" dirty="0"/>
              <a:t>Here</a:t>
            </a:r>
            <a:r>
              <a:rPr lang="zh-CN" altLang="en-US" dirty="0"/>
              <a:t> </a:t>
            </a:r>
            <a:r>
              <a:rPr lang="en-US" altLang="zh-CN" dirty="0"/>
              <a:t>is</a:t>
            </a:r>
            <a:r>
              <a:rPr lang="zh-CN" altLang="en-US" dirty="0"/>
              <a:t> </a:t>
            </a:r>
            <a:r>
              <a:rPr lang="en-US" altLang="zh-CN" dirty="0"/>
              <a:t>text</a:t>
            </a:r>
            <a:r>
              <a:rPr lang="zh-CN" altLang="en-US" dirty="0"/>
              <a:t> </a:t>
            </a:r>
            <a:endParaRPr lang="en-US" altLang="zh-CN" dirty="0"/>
          </a:p>
          <a:p>
            <a:pPr lvl="0"/>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6" name="箭头: 五边形 5">
            <a:extLst>
              <a:ext uri="{FF2B5EF4-FFF2-40B4-BE49-F238E27FC236}">
                <a16:creationId xmlns:a16="http://schemas.microsoft.com/office/drawing/2014/main" id="{8C1695A4-3593-4E25-8722-4214E3CC76B6}"/>
              </a:ext>
            </a:extLst>
          </p:cNvPr>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箭头: 五边形 7">
            <a:extLst>
              <a:ext uri="{FF2B5EF4-FFF2-40B4-BE49-F238E27FC236}">
                <a16:creationId xmlns:a16="http://schemas.microsoft.com/office/drawing/2014/main" id="{A29C0276-5751-4797-BFA5-F68D05ACBB63}"/>
              </a:ext>
            </a:extLst>
          </p:cNvPr>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5" name="箭头: 五边形 4">
            <a:extLst>
              <a:ext uri="{FF2B5EF4-FFF2-40B4-BE49-F238E27FC236}">
                <a16:creationId xmlns:a16="http://schemas.microsoft.com/office/drawing/2014/main" id="{D85E25CC-A5BC-44E2-9950-5BDC824D9AC1}"/>
              </a:ext>
            </a:extLst>
          </p:cNvPr>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extLst>
      <p:ext uri="{BB962C8B-B14F-4D97-AF65-F5344CB8AC3E}">
        <p14:creationId xmlns:p14="http://schemas.microsoft.com/office/powerpoint/2010/main" val="57132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B2DFB5F-1361-46F4-B3DF-471ECD4DCA18}"/>
              </a:ext>
            </a:extLst>
          </p:cNvPr>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
        <p:nvSpPr>
          <p:cNvPr id="7" name="椭圆 6">
            <a:extLst>
              <a:ext uri="{FF2B5EF4-FFF2-40B4-BE49-F238E27FC236}">
                <a16:creationId xmlns:a16="http://schemas.microsoft.com/office/drawing/2014/main" id="{385D4CE6-0BBF-450D-B3AB-7C163A40E793}"/>
              </a:ext>
            </a:extLst>
          </p:cNvPr>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Tree>
    <p:extLst>
      <p:ext uri="{BB962C8B-B14F-4D97-AF65-F5344CB8AC3E}">
        <p14:creationId xmlns:p14="http://schemas.microsoft.com/office/powerpoint/2010/main" val="323681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a:extLst>
              <a:ext uri="{FF2B5EF4-FFF2-40B4-BE49-F238E27FC236}">
                <a16:creationId xmlns:a16="http://schemas.microsoft.com/office/drawing/2014/main" id="{1B478B4D-326B-4F22-B792-98AB7E9C8268}"/>
              </a:ext>
            </a:extLst>
          </p:cNvPr>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sp>
        <p:nvSpPr>
          <p:cNvPr id="86" name="文本框 85">
            <a:extLst>
              <a:ext uri="{FF2B5EF4-FFF2-40B4-BE49-F238E27FC236}">
                <a16:creationId xmlns:a16="http://schemas.microsoft.com/office/drawing/2014/main" id="{2742BE2E-64C4-45DC-B5F2-9CE85916052B}"/>
              </a:ext>
            </a:extLst>
          </p:cNvPr>
          <p:cNvSpPr txBox="1"/>
          <p:nvPr userDrawn="1"/>
        </p:nvSpPr>
        <p:spPr>
          <a:xfrm>
            <a:off x="4781377" y="483991"/>
            <a:ext cx="2629246" cy="908262"/>
          </a:xfrm>
          <a:prstGeom prst="rect">
            <a:avLst/>
          </a:prstGeom>
          <a:noFill/>
        </p:spPr>
        <p:txBody>
          <a:bodyPr wrap="none" rtlCol="0">
            <a:spAutoFit/>
          </a:bodyPr>
          <a:lstStyle/>
          <a:p>
            <a:pPr>
              <a:lnSpc>
                <a:spcPct val="130000"/>
              </a:lnSpc>
            </a:pPr>
            <a:r>
              <a:rPr lang="en-US" altLang="zh-CN" sz="4400" b="1" i="0" dirty="0">
                <a:solidFill>
                  <a:schemeClr val="bg1"/>
                </a:solidFill>
                <a:latin typeface="Helvetica" pitchFamily="2" charset="0"/>
                <a:cs typeface="Arial" panose="020B0604020202020204" pitchFamily="34" charset="0"/>
                <a:sym typeface="+mn-lt"/>
              </a:rPr>
              <a:t>Contents</a:t>
            </a:r>
            <a:endParaRPr lang="zh-CN" altLang="en-US" sz="4400" b="1" i="0" dirty="0">
              <a:solidFill>
                <a:schemeClr val="bg1"/>
              </a:solidFill>
              <a:latin typeface="Helvetica" pitchFamily="2" charset="0"/>
              <a:cs typeface="Arial" panose="020B0604020202020204" pitchFamily="34" charset="0"/>
              <a:sym typeface="+mn-lt"/>
            </a:endParaRPr>
          </a:p>
        </p:txBody>
      </p:sp>
      <p:sp>
        <p:nvSpPr>
          <p:cNvPr id="87" name="任意多边形: 形状 86">
            <a:extLst>
              <a:ext uri="{FF2B5EF4-FFF2-40B4-BE49-F238E27FC236}">
                <a16:creationId xmlns:a16="http://schemas.microsoft.com/office/drawing/2014/main" id="{BEB662E1-75A1-469F-B2C5-6EC6E8255C44}"/>
              </a:ext>
            </a:extLst>
          </p:cNvPr>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pic>
        <p:nvPicPr>
          <p:cNvPr id="89" name="图片 88">
            <a:extLst>
              <a:ext uri="{FF2B5EF4-FFF2-40B4-BE49-F238E27FC236}">
                <a16:creationId xmlns:a16="http://schemas.microsoft.com/office/drawing/2014/main" id="{CF32DCCF-D109-144D-93EF-7A463349CB65}"/>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8999" y="0"/>
            <a:ext cx="6858000" cy="6858000"/>
          </a:xfrm>
          <a:prstGeom prst="rect">
            <a:avLst/>
          </a:prstGeom>
        </p:spPr>
      </p:pic>
      <p:pic>
        <p:nvPicPr>
          <p:cNvPr id="90" name="图片 89">
            <a:extLst>
              <a:ext uri="{FF2B5EF4-FFF2-40B4-BE49-F238E27FC236}">
                <a16:creationId xmlns:a16="http://schemas.microsoft.com/office/drawing/2014/main" id="{D607238F-89BF-434F-A2F2-C5D1BB90B631}"/>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extLst>
      <p:ext uri="{BB962C8B-B14F-4D97-AF65-F5344CB8AC3E}">
        <p14:creationId xmlns:p14="http://schemas.microsoft.com/office/powerpoint/2010/main" val="154070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7CB78A0-538A-4F4C-97AC-5D6B9B36EAE3}"/>
              </a:ext>
            </a:extLst>
          </p:cNvPr>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7" name="文本框 6">
            <a:extLst>
              <a:ext uri="{FF2B5EF4-FFF2-40B4-BE49-F238E27FC236}">
                <a16:creationId xmlns:a16="http://schemas.microsoft.com/office/drawing/2014/main" id="{DCD3F2D1-9FCF-4792-8D92-8CA0C104ED79}"/>
              </a:ext>
            </a:extLst>
          </p:cNvPr>
          <p:cNvSpPr txBox="1"/>
          <p:nvPr userDrawn="1"/>
        </p:nvSpPr>
        <p:spPr>
          <a:xfrm>
            <a:off x="5093161" y="3044279"/>
            <a:ext cx="2068195" cy="769441"/>
          </a:xfrm>
          <a:prstGeom prst="rect">
            <a:avLst/>
          </a:prstGeom>
          <a:noFill/>
        </p:spPr>
        <p:txBody>
          <a:bodyPr wrap="none" rtlCol="0">
            <a:spAutoFit/>
          </a:bodyPr>
          <a:lstStyle/>
          <a:p>
            <a:pPr algn="ctr"/>
            <a:r>
              <a:rPr lang="en-US" altLang="zh-CN" sz="4400" b="1" i="0" dirty="0">
                <a:solidFill>
                  <a:schemeClr val="bg1"/>
                </a:solidFill>
                <a:latin typeface="Helvetica" pitchFamily="2" charset="0"/>
                <a:cs typeface="Arial" panose="020B0604020202020204" pitchFamily="34" charset="0"/>
              </a:rPr>
              <a:t>Part 01</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a:extLst>
              <a:ext uri="{FF2B5EF4-FFF2-40B4-BE49-F238E27FC236}">
                <a16:creationId xmlns:a16="http://schemas.microsoft.com/office/drawing/2014/main" id="{E1FBCD60-E317-434E-9948-6517EE806648}"/>
              </a:ext>
            </a:extLst>
          </p:cNvPr>
          <p:cNvCxnSpPr>
            <a:cxnSpLocks/>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E5FF972F-6C72-4EB1-91BD-22FC6A6BFE55}"/>
              </a:ext>
            </a:extLst>
          </p:cNvPr>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1" name="椭圆 10">
            <a:extLst>
              <a:ext uri="{FF2B5EF4-FFF2-40B4-BE49-F238E27FC236}">
                <a16:creationId xmlns:a16="http://schemas.microsoft.com/office/drawing/2014/main" id="{6ED22ADE-3337-4765-824B-2BCE393B3BC8}"/>
              </a:ext>
            </a:extLst>
          </p:cNvPr>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2" name="椭圆 11">
            <a:extLst>
              <a:ext uri="{FF2B5EF4-FFF2-40B4-BE49-F238E27FC236}">
                <a16:creationId xmlns:a16="http://schemas.microsoft.com/office/drawing/2014/main" id="{77F0E457-CBAE-48A1-9FDD-0AD48E16BB0E}"/>
              </a:ext>
            </a:extLst>
          </p:cNvPr>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3" name="椭圆 12">
            <a:extLst>
              <a:ext uri="{FF2B5EF4-FFF2-40B4-BE49-F238E27FC236}">
                <a16:creationId xmlns:a16="http://schemas.microsoft.com/office/drawing/2014/main" id="{BF5B61E3-C874-41BD-9977-575DE377EF7C}"/>
              </a:ext>
            </a:extLst>
          </p:cNvPr>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4" name="椭圆 13">
            <a:extLst>
              <a:ext uri="{FF2B5EF4-FFF2-40B4-BE49-F238E27FC236}">
                <a16:creationId xmlns:a16="http://schemas.microsoft.com/office/drawing/2014/main" id="{E79C958C-4261-4C02-847F-E854178B5EDF}"/>
              </a:ext>
            </a:extLst>
          </p:cNvPr>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7" name="文本占位符 16">
            <a:extLst>
              <a:ext uri="{FF2B5EF4-FFF2-40B4-BE49-F238E27FC236}">
                <a16:creationId xmlns:a16="http://schemas.microsoft.com/office/drawing/2014/main" id="{50FB6E99-D418-4444-914B-2306780544C7}"/>
              </a:ext>
            </a:extLst>
          </p:cNvPr>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3200" b="1">
                <a:solidFill>
                  <a:schemeClr val="bg1"/>
                </a:solidFill>
                <a:latin typeface="Helvetica" pitchFamily="2" charset="0"/>
              </a:defRPr>
            </a:lvl1pPr>
          </a:lstStyle>
          <a:p>
            <a:pPr lvl="0"/>
            <a:r>
              <a:rPr lang="en-US" altLang="zh-CN" dirty="0"/>
              <a:t>Edit Here</a:t>
            </a:r>
            <a:endParaRPr lang="zh-CN" altLang="en-US" dirty="0"/>
          </a:p>
        </p:txBody>
      </p:sp>
    </p:spTree>
    <p:extLst>
      <p:ext uri="{BB962C8B-B14F-4D97-AF65-F5344CB8AC3E}">
        <p14:creationId xmlns:p14="http://schemas.microsoft.com/office/powerpoint/2010/main" val="945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5FB16484-E5F7-4B77-B7A5-FDAB1703AF52}"/>
              </a:ext>
            </a:extLst>
          </p:cNvPr>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a:extLst>
              <a:ext uri="{FF2B5EF4-FFF2-40B4-BE49-F238E27FC236}">
                <a16:creationId xmlns:a16="http://schemas.microsoft.com/office/drawing/2014/main" id="{B6FD6F57-F8D0-494A-A461-A05057362E38}"/>
              </a:ext>
            </a:extLst>
          </p:cNvPr>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02</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a:extLst>
              <a:ext uri="{FF2B5EF4-FFF2-40B4-BE49-F238E27FC236}">
                <a16:creationId xmlns:a16="http://schemas.microsoft.com/office/drawing/2014/main" id="{0F3C94DC-BC3D-4914-BCEA-9BADE3C91715}"/>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id="{D3B89C71-934D-411D-A2EA-05C70F77FCCA}"/>
              </a:ext>
            </a:extLst>
          </p:cNvPr>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等腰三角形 9">
            <a:extLst>
              <a:ext uri="{FF2B5EF4-FFF2-40B4-BE49-F238E27FC236}">
                <a16:creationId xmlns:a16="http://schemas.microsoft.com/office/drawing/2014/main" id="{A837D7F3-A47E-4687-B46E-2D3048C16002}"/>
              </a:ext>
            </a:extLst>
          </p:cNvPr>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等腰三角形 10">
            <a:extLst>
              <a:ext uri="{FF2B5EF4-FFF2-40B4-BE49-F238E27FC236}">
                <a16:creationId xmlns:a16="http://schemas.microsoft.com/office/drawing/2014/main" id="{FE10A76B-7B22-4776-AAF9-D0EEE0D973D2}"/>
              </a:ext>
            </a:extLst>
          </p:cNvPr>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等腰三角形 11">
            <a:extLst>
              <a:ext uri="{FF2B5EF4-FFF2-40B4-BE49-F238E27FC236}">
                <a16:creationId xmlns:a16="http://schemas.microsoft.com/office/drawing/2014/main" id="{80425897-AA01-4101-B050-A034992317B0}"/>
              </a:ext>
            </a:extLst>
          </p:cNvPr>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等腰三角形 12">
            <a:extLst>
              <a:ext uri="{FF2B5EF4-FFF2-40B4-BE49-F238E27FC236}">
                <a16:creationId xmlns:a16="http://schemas.microsoft.com/office/drawing/2014/main" id="{1DC1ADFB-E837-4D7F-B9F3-657D2F4ACAB6}"/>
              </a:ext>
            </a:extLst>
          </p:cNvPr>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8" name="文本占位符 17">
            <a:extLst>
              <a:ext uri="{FF2B5EF4-FFF2-40B4-BE49-F238E27FC236}">
                <a16:creationId xmlns:a16="http://schemas.microsoft.com/office/drawing/2014/main" id="{034BB7AD-2674-4436-98EF-FC7061F0982B}"/>
              </a:ext>
            </a:extLst>
          </p:cNvPr>
          <p:cNvSpPr>
            <a:spLocks noGrp="1"/>
          </p:cNvSpPr>
          <p:nvPr>
            <p:ph type="body" sz="quarter" idx="11" hasCustomPrompt="1"/>
          </p:nvPr>
        </p:nvSpPr>
        <p:spPr>
          <a:xfrm>
            <a:off x="4098000" y="3959372"/>
            <a:ext cx="3996000" cy="914400"/>
          </a:xfrm>
        </p:spPr>
        <p:txBody>
          <a:bodyPr anchor="ctr" anchorCtr="0"/>
          <a:lstStyle>
            <a:lvl1pPr marL="0" indent="0" algn="ctr">
              <a:buNone/>
              <a:defRPr b="1">
                <a:solidFill>
                  <a:schemeClr val="bg1"/>
                </a:solidFill>
                <a:latin typeface="Helvetica" pitchFamily="2" charset="0"/>
              </a:defRPr>
            </a:lvl1pPr>
            <a:lvl3pPr marL="914400" indent="0">
              <a:buNone/>
              <a:defRPr/>
            </a:lvl3pPr>
          </a:lstStyle>
          <a:p>
            <a:pPr lvl="0"/>
            <a:r>
              <a:rPr lang="en-US" altLang="zh-CN" dirty="0"/>
              <a:t>Edit Here</a:t>
            </a:r>
            <a:endParaRPr lang="zh-CN" altLang="en-US" dirty="0"/>
          </a:p>
        </p:txBody>
      </p:sp>
    </p:spTree>
    <p:extLst>
      <p:ext uri="{BB962C8B-B14F-4D97-AF65-F5344CB8AC3E}">
        <p14:creationId xmlns:p14="http://schemas.microsoft.com/office/powerpoint/2010/main" val="1585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E3D9E87-D3B4-4F53-99F3-7438B7E4D4AB}"/>
              </a:ext>
            </a:extLst>
          </p:cNvPr>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矩形 6">
            <a:extLst>
              <a:ext uri="{FF2B5EF4-FFF2-40B4-BE49-F238E27FC236}">
                <a16:creationId xmlns:a16="http://schemas.microsoft.com/office/drawing/2014/main" id="{6CD21FE1-F1E4-4E14-BF8F-A4D4ED823FBC}"/>
              </a:ext>
            </a:extLst>
          </p:cNvPr>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a:extLst>
              <a:ext uri="{FF2B5EF4-FFF2-40B4-BE49-F238E27FC236}">
                <a16:creationId xmlns:a16="http://schemas.microsoft.com/office/drawing/2014/main" id="{9B76C3FD-32D6-4E41-B7F5-97F8A47A3D05}"/>
              </a:ext>
            </a:extLst>
          </p:cNvPr>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03</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a:extLst>
              <a:ext uri="{FF2B5EF4-FFF2-40B4-BE49-F238E27FC236}">
                <a16:creationId xmlns:a16="http://schemas.microsoft.com/office/drawing/2014/main" id="{8DD83EE6-28E8-42E1-9D1D-CEA16A3EF647}"/>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2CCFA9F-ED6D-4706-AB87-12B0B7099A55}"/>
              </a:ext>
            </a:extLst>
          </p:cNvPr>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矩形 10">
            <a:extLst>
              <a:ext uri="{FF2B5EF4-FFF2-40B4-BE49-F238E27FC236}">
                <a16:creationId xmlns:a16="http://schemas.microsoft.com/office/drawing/2014/main" id="{2F53FD0E-8CED-473A-8132-8C32D5EB7E41}"/>
              </a:ext>
            </a:extLst>
          </p:cNvPr>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矩形 11">
            <a:extLst>
              <a:ext uri="{FF2B5EF4-FFF2-40B4-BE49-F238E27FC236}">
                <a16:creationId xmlns:a16="http://schemas.microsoft.com/office/drawing/2014/main" id="{686A2882-5AAA-4796-ACBF-11DE20417AB5}"/>
              </a:ext>
            </a:extLst>
          </p:cNvPr>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矩形 12">
            <a:extLst>
              <a:ext uri="{FF2B5EF4-FFF2-40B4-BE49-F238E27FC236}">
                <a16:creationId xmlns:a16="http://schemas.microsoft.com/office/drawing/2014/main" id="{965BF0DA-9E98-46CA-BC5A-2F733F99C372}"/>
              </a:ext>
            </a:extLst>
          </p:cNvPr>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a:extLst>
              <a:ext uri="{FF2B5EF4-FFF2-40B4-BE49-F238E27FC236}">
                <a16:creationId xmlns:a16="http://schemas.microsoft.com/office/drawing/2014/main" id="{244B3714-021E-44F1-A9C0-8DB23D7B89EA}"/>
              </a:ext>
            </a:extLst>
          </p:cNvPr>
          <p:cNvSpPr>
            <a:spLocks noGrp="1"/>
          </p:cNvSpPr>
          <p:nvPr userDrawn="1">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vl2pPr marL="457200" indent="0">
              <a:buNone/>
              <a:defRPr/>
            </a:lvl2pPr>
          </a:lstStyle>
          <a:p>
            <a:pPr lvl="0"/>
            <a:r>
              <a:rPr lang="en-US" altLang="zh-CN" dirty="0"/>
              <a:t>Edit Here</a:t>
            </a:r>
            <a:endParaRPr lang="zh-CN" altLang="en-US" dirty="0"/>
          </a:p>
        </p:txBody>
      </p:sp>
    </p:spTree>
    <p:extLst>
      <p:ext uri="{BB962C8B-B14F-4D97-AF65-F5344CB8AC3E}">
        <p14:creationId xmlns:p14="http://schemas.microsoft.com/office/powerpoint/2010/main" val="13210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a:extLst>
              <a:ext uri="{FF2B5EF4-FFF2-40B4-BE49-F238E27FC236}">
                <a16:creationId xmlns:a16="http://schemas.microsoft.com/office/drawing/2014/main" id="{F4B8A56B-7F99-43EE-87F0-42D96BE6E0C1}"/>
              </a:ext>
            </a:extLst>
          </p:cNvPr>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a:extLst>
              <a:ext uri="{FF2B5EF4-FFF2-40B4-BE49-F238E27FC236}">
                <a16:creationId xmlns:a16="http://schemas.microsoft.com/office/drawing/2014/main" id="{AD7A4933-BE2B-4B78-BB0B-EFF272C44588}"/>
              </a:ext>
            </a:extLst>
          </p:cNvPr>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04</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a:extLst>
              <a:ext uri="{FF2B5EF4-FFF2-40B4-BE49-F238E27FC236}">
                <a16:creationId xmlns:a16="http://schemas.microsoft.com/office/drawing/2014/main" id="{A73394E7-E5C6-4B02-8A31-9C03D9C6FA0B}"/>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a:extLst>
              <a:ext uri="{FF2B5EF4-FFF2-40B4-BE49-F238E27FC236}">
                <a16:creationId xmlns:a16="http://schemas.microsoft.com/office/drawing/2014/main" id="{9FDAE5AE-1C3F-4A93-B305-B77CDC3F4BE2}"/>
              </a:ext>
            </a:extLst>
          </p:cNvPr>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五边形 9">
            <a:extLst>
              <a:ext uri="{FF2B5EF4-FFF2-40B4-BE49-F238E27FC236}">
                <a16:creationId xmlns:a16="http://schemas.microsoft.com/office/drawing/2014/main" id="{8B831D4E-CDC6-4513-9163-9BB77DDB0516}"/>
              </a:ext>
            </a:extLst>
          </p:cNvPr>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五边形 10">
            <a:extLst>
              <a:ext uri="{FF2B5EF4-FFF2-40B4-BE49-F238E27FC236}">
                <a16:creationId xmlns:a16="http://schemas.microsoft.com/office/drawing/2014/main" id="{25618009-D285-438D-BF60-F87BDBE0685A}"/>
              </a:ext>
            </a:extLst>
          </p:cNvPr>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五边形 11">
            <a:extLst>
              <a:ext uri="{FF2B5EF4-FFF2-40B4-BE49-F238E27FC236}">
                <a16:creationId xmlns:a16="http://schemas.microsoft.com/office/drawing/2014/main" id="{4A10CB81-B3E3-411C-90C9-3480A10EDB9B}"/>
              </a:ext>
            </a:extLst>
          </p:cNvPr>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五边形 12">
            <a:extLst>
              <a:ext uri="{FF2B5EF4-FFF2-40B4-BE49-F238E27FC236}">
                <a16:creationId xmlns:a16="http://schemas.microsoft.com/office/drawing/2014/main" id="{D251409D-FDB9-430B-A00F-D4A65811924B}"/>
              </a:ext>
            </a:extLst>
          </p:cNvPr>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a:extLst>
              <a:ext uri="{FF2B5EF4-FFF2-40B4-BE49-F238E27FC236}">
                <a16:creationId xmlns:a16="http://schemas.microsoft.com/office/drawing/2014/main" id="{63A1AFEA-57CF-4E71-AF6C-91E549CCF7E6}"/>
              </a:ext>
            </a:extLst>
          </p:cNvPr>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extLst>
      <p:ext uri="{BB962C8B-B14F-4D97-AF65-F5344CB8AC3E}">
        <p14:creationId xmlns:p14="http://schemas.microsoft.com/office/powerpoint/2010/main" val="93424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a:extLst>
              <a:ext uri="{FF2B5EF4-FFF2-40B4-BE49-F238E27FC236}">
                <a16:creationId xmlns:a16="http://schemas.microsoft.com/office/drawing/2014/main" id="{03B97F61-153E-4B6E-8D40-C8B9A7E64D60}"/>
              </a:ext>
            </a:extLst>
          </p:cNvPr>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a:extLst>
              <a:ext uri="{FF2B5EF4-FFF2-40B4-BE49-F238E27FC236}">
                <a16:creationId xmlns:a16="http://schemas.microsoft.com/office/drawing/2014/main" id="{97B2B8D9-D400-4BD8-9CF6-DCEAAC82BDD5}"/>
              </a:ext>
            </a:extLst>
          </p:cNvPr>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05</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a:extLst>
              <a:ext uri="{FF2B5EF4-FFF2-40B4-BE49-F238E27FC236}">
                <a16:creationId xmlns:a16="http://schemas.microsoft.com/office/drawing/2014/main" id="{F285F31B-D145-4BD9-A54B-96E8E681B170}"/>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a:extLst>
              <a:ext uri="{FF2B5EF4-FFF2-40B4-BE49-F238E27FC236}">
                <a16:creationId xmlns:a16="http://schemas.microsoft.com/office/drawing/2014/main" id="{883EB526-2712-4265-9BF4-5874AAB98515}"/>
              </a:ext>
            </a:extLst>
          </p:cNvPr>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六边形 10">
            <a:extLst>
              <a:ext uri="{FF2B5EF4-FFF2-40B4-BE49-F238E27FC236}">
                <a16:creationId xmlns:a16="http://schemas.microsoft.com/office/drawing/2014/main" id="{C7D4DE0F-D1AF-4276-ADBB-A15A5BFE8CB9}"/>
              </a:ext>
            </a:extLst>
          </p:cNvPr>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六边形 11">
            <a:extLst>
              <a:ext uri="{FF2B5EF4-FFF2-40B4-BE49-F238E27FC236}">
                <a16:creationId xmlns:a16="http://schemas.microsoft.com/office/drawing/2014/main" id="{DFA316F4-7F98-4275-AAEF-578596A20622}"/>
              </a:ext>
            </a:extLst>
          </p:cNvPr>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六边形 12">
            <a:extLst>
              <a:ext uri="{FF2B5EF4-FFF2-40B4-BE49-F238E27FC236}">
                <a16:creationId xmlns:a16="http://schemas.microsoft.com/office/drawing/2014/main" id="{219BA2AF-DF75-4C32-85E3-CB62BA8F7564}"/>
              </a:ext>
            </a:extLst>
          </p:cNvPr>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六边形 13">
            <a:extLst>
              <a:ext uri="{FF2B5EF4-FFF2-40B4-BE49-F238E27FC236}">
                <a16:creationId xmlns:a16="http://schemas.microsoft.com/office/drawing/2014/main" id="{A86D27D2-3D87-4A30-89B6-7FAFD15E7EA4}"/>
              </a:ext>
            </a:extLst>
          </p:cNvPr>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a:extLst>
              <a:ext uri="{FF2B5EF4-FFF2-40B4-BE49-F238E27FC236}">
                <a16:creationId xmlns:a16="http://schemas.microsoft.com/office/drawing/2014/main" id="{2BD5DBA0-D1E0-4B8B-AF12-F77A29B64E62}"/>
              </a:ext>
            </a:extLst>
          </p:cNvPr>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extLst>
      <p:ext uri="{BB962C8B-B14F-4D97-AF65-F5344CB8AC3E}">
        <p14:creationId xmlns:p14="http://schemas.microsoft.com/office/powerpoint/2010/main" val="123338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a:extLst>
              <a:ext uri="{FF2B5EF4-FFF2-40B4-BE49-F238E27FC236}">
                <a16:creationId xmlns:a16="http://schemas.microsoft.com/office/drawing/2014/main" id="{60753701-EC64-455B-B060-1320051E3FE3}"/>
              </a:ext>
            </a:extLst>
          </p:cNvPr>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a:extLst>
              <a:ext uri="{FF2B5EF4-FFF2-40B4-BE49-F238E27FC236}">
                <a16:creationId xmlns:a16="http://schemas.microsoft.com/office/drawing/2014/main" id="{F5CBE861-C433-4078-A9A5-2C401EE3B270}"/>
              </a:ext>
            </a:extLst>
          </p:cNvPr>
          <p:cNvSpPr txBox="1"/>
          <p:nvPr userDrawn="1"/>
        </p:nvSpPr>
        <p:spPr>
          <a:xfrm>
            <a:off x="5093161"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06</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a:extLst>
              <a:ext uri="{FF2B5EF4-FFF2-40B4-BE49-F238E27FC236}">
                <a16:creationId xmlns:a16="http://schemas.microsoft.com/office/drawing/2014/main" id="{23DD6575-0576-4AFA-9BC4-891ADAB845BD}"/>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C48532B4-0A1B-49CC-99AA-FE75395721EF}"/>
              </a:ext>
            </a:extLst>
          </p:cNvPr>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七边形 10">
            <a:extLst>
              <a:ext uri="{FF2B5EF4-FFF2-40B4-BE49-F238E27FC236}">
                <a16:creationId xmlns:a16="http://schemas.microsoft.com/office/drawing/2014/main" id="{32356412-5283-4799-9197-98AEACE613AC}"/>
              </a:ext>
            </a:extLst>
          </p:cNvPr>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七边形 11">
            <a:extLst>
              <a:ext uri="{FF2B5EF4-FFF2-40B4-BE49-F238E27FC236}">
                <a16:creationId xmlns:a16="http://schemas.microsoft.com/office/drawing/2014/main" id="{4E421018-60A0-4F10-A9A6-A6EE3BBD8BF9}"/>
              </a:ext>
            </a:extLst>
          </p:cNvPr>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七边形 12">
            <a:extLst>
              <a:ext uri="{FF2B5EF4-FFF2-40B4-BE49-F238E27FC236}">
                <a16:creationId xmlns:a16="http://schemas.microsoft.com/office/drawing/2014/main" id="{9B17F2FA-61E0-4197-AD3A-2DE5104FF5C1}"/>
              </a:ext>
            </a:extLst>
          </p:cNvPr>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七边形 13">
            <a:extLst>
              <a:ext uri="{FF2B5EF4-FFF2-40B4-BE49-F238E27FC236}">
                <a16:creationId xmlns:a16="http://schemas.microsoft.com/office/drawing/2014/main" id="{1C86E54A-170E-4CA4-BE8B-1118DA74B7C4}"/>
              </a:ext>
            </a:extLst>
          </p:cNvPr>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a:extLst>
              <a:ext uri="{FF2B5EF4-FFF2-40B4-BE49-F238E27FC236}">
                <a16:creationId xmlns:a16="http://schemas.microsoft.com/office/drawing/2014/main" id="{A5976A4D-F088-4D08-ABB4-FDF23F9CA863}"/>
              </a:ext>
            </a:extLst>
          </p:cNvPr>
          <p:cNvSpPr>
            <a:spLocks noGrp="1"/>
          </p:cNvSpPr>
          <p:nvPr>
            <p:ph type="body" sz="quarter" idx="10" hasCustomPrompt="1"/>
          </p:nvPr>
        </p:nvSpPr>
        <p:spPr>
          <a:xfrm>
            <a:off x="4098000" y="3966909"/>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extLst>
      <p:ext uri="{BB962C8B-B14F-4D97-AF65-F5344CB8AC3E}">
        <p14:creationId xmlns:p14="http://schemas.microsoft.com/office/powerpoint/2010/main" val="405016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a:extLst>
              <a:ext uri="{FF2B5EF4-FFF2-40B4-BE49-F238E27FC236}">
                <a16:creationId xmlns:a16="http://schemas.microsoft.com/office/drawing/2014/main" id="{82CF8FAE-6DBB-42F8-A821-12D15C788E8C}"/>
              </a:ext>
            </a:extLst>
          </p:cNvPr>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54" name="矩形 53">
            <a:extLst>
              <a:ext uri="{FF2B5EF4-FFF2-40B4-BE49-F238E27FC236}">
                <a16:creationId xmlns:a16="http://schemas.microsoft.com/office/drawing/2014/main" id="{B958D3BC-E7F4-4914-8CAC-14D6BF0FFFB3}"/>
              </a:ext>
            </a:extLst>
          </p:cNvPr>
          <p:cNvSpPr/>
          <p:nvPr/>
        </p:nvSpPr>
        <p:spPr>
          <a:xfrm>
            <a:off x="140677" y="3106616"/>
            <a:ext cx="2520462" cy="1066800"/>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itchFamily="2" charset="0"/>
            </a:endParaRPr>
          </a:p>
        </p:txBody>
      </p:sp>
      <p:sp>
        <p:nvSpPr>
          <p:cNvPr id="2" name="矩形 1">
            <a:extLst>
              <a:ext uri="{FF2B5EF4-FFF2-40B4-BE49-F238E27FC236}">
                <a16:creationId xmlns:a16="http://schemas.microsoft.com/office/drawing/2014/main" id="{2453FC77-9263-4C53-8F22-D64EBC3880B1}"/>
              </a:ext>
            </a:extLst>
          </p:cNvPr>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50" name="文本框 49">
            <a:extLst>
              <a:ext uri="{FF2B5EF4-FFF2-40B4-BE49-F238E27FC236}">
                <a16:creationId xmlns:a16="http://schemas.microsoft.com/office/drawing/2014/main" id="{9B3BEEB7-FA72-410F-B92D-7D208F847B83}"/>
              </a:ext>
            </a:extLst>
          </p:cNvPr>
          <p:cNvSpPr txBox="1"/>
          <p:nvPr/>
        </p:nvSpPr>
        <p:spPr>
          <a:xfrm>
            <a:off x="23448" y="2848709"/>
            <a:ext cx="2782509" cy="1574934"/>
          </a:xfrm>
          <a:prstGeom prst="rect">
            <a:avLst/>
          </a:prstGeom>
          <a:noFill/>
        </p:spPr>
        <p:txBody>
          <a:bodyPr wrap="square" lIns="0" tIns="0" rIns="0" bIns="0" rtlCol="0" anchor="ctr" anchorCtr="0">
            <a:normAutofit/>
          </a:bodyPr>
          <a:lstStyle/>
          <a:p>
            <a:pPr algn="ctr"/>
            <a:r>
              <a:rPr lang="en-US" altLang="zh-CN" sz="4400" b="1" i="0" dirty="0">
                <a:solidFill>
                  <a:schemeClr val="bg1"/>
                </a:solidFill>
                <a:latin typeface="Helvetica" pitchFamily="2" charset="0"/>
                <a:ea typeface="+mj-ea"/>
                <a:cs typeface="Arial" panose="020B0604020202020204" pitchFamily="34" charset="0"/>
              </a:rPr>
              <a:t>Contents</a:t>
            </a:r>
            <a:endParaRPr lang="zh-CN" altLang="en-US" sz="4000" b="1" i="0" dirty="0">
              <a:solidFill>
                <a:schemeClr val="bg1"/>
              </a:solidFill>
              <a:latin typeface="Helvetica" pitchFamily="2" charset="0"/>
              <a:ea typeface="+mj-ea"/>
              <a:cs typeface="Arial" panose="020B0604020202020204" pitchFamily="34" charset="0"/>
            </a:endParaRPr>
          </a:p>
        </p:txBody>
      </p:sp>
      <p:pic>
        <p:nvPicPr>
          <p:cNvPr id="47" name="图片 46">
            <a:extLst>
              <a:ext uri="{FF2B5EF4-FFF2-40B4-BE49-F238E27FC236}">
                <a16:creationId xmlns:a16="http://schemas.microsoft.com/office/drawing/2014/main" id="{C02326B7-0E5A-F24B-8BE7-D58545042AA0}"/>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55639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23B942-3F1B-403C-8E85-6382B2069353}"/>
              </a:ext>
            </a:extLst>
          </p:cNvPr>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DD93AE5-CDDD-4CA4-8BCF-44DD4A71403B}"/>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91383BD-F3E7-403E-84A3-6F01BCC23915}"/>
              </a:ext>
            </a:extLst>
          </p:cNvPr>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endParaRPr lang="zh-CN" altLang="en-US" dirty="0"/>
          </a:p>
        </p:txBody>
      </p:sp>
      <p:sp>
        <p:nvSpPr>
          <p:cNvPr id="5" name="页脚占位符 4">
            <a:extLst>
              <a:ext uri="{FF2B5EF4-FFF2-40B4-BE49-F238E27FC236}">
                <a16:creationId xmlns:a16="http://schemas.microsoft.com/office/drawing/2014/main" id="{1B9A1635-4D35-4F49-9AAC-DA6F5F03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endParaRPr lang="zh-CN" altLang="en-US" dirty="0"/>
          </a:p>
        </p:txBody>
      </p:sp>
      <p:sp>
        <p:nvSpPr>
          <p:cNvPr id="6" name="灯片编号占位符 5">
            <a:extLst>
              <a:ext uri="{FF2B5EF4-FFF2-40B4-BE49-F238E27FC236}">
                <a16:creationId xmlns:a16="http://schemas.microsoft.com/office/drawing/2014/main" id="{C16FD9E9-D991-439F-8738-F1CD489BA103}"/>
              </a:ext>
            </a:extLst>
          </p:cNvPr>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2515AB8F-1C56-49E9-90C8-78D22B0C1B97}" type="slidenum">
              <a:rPr lang="zh-CN" altLang="en-US" smtClean="0"/>
              <a:pPr/>
              <a:t>‹#›</a:t>
            </a:fld>
            <a:endParaRPr lang="zh-CN" altLang="en-US" dirty="0"/>
          </a:p>
        </p:txBody>
      </p:sp>
      <p:sp>
        <p:nvSpPr>
          <p:cNvPr id="7" name="椭圆 6">
            <a:extLst>
              <a:ext uri="{FF2B5EF4-FFF2-40B4-BE49-F238E27FC236}">
                <a16:creationId xmlns:a16="http://schemas.microsoft.com/office/drawing/2014/main" id="{9994C284-E105-48E5-B7ED-E6DDC39F64AA}"/>
              </a:ext>
            </a:extLst>
          </p:cNvPr>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椭圆 7">
            <a:extLst>
              <a:ext uri="{FF2B5EF4-FFF2-40B4-BE49-F238E27FC236}">
                <a16:creationId xmlns:a16="http://schemas.microsoft.com/office/drawing/2014/main" id="{8E9773E7-896B-4ABE-A918-DD345AEA7B33}"/>
              </a:ext>
            </a:extLst>
          </p:cNvPr>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extLst>
      <p:ext uri="{BB962C8B-B14F-4D97-AF65-F5344CB8AC3E}">
        <p14:creationId xmlns:p14="http://schemas.microsoft.com/office/powerpoint/2010/main" val="13228246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63" r:id="rId4"/>
    <p:sldLayoutId id="2147483664" r:id="rId5"/>
    <p:sldLayoutId id="2147483665" r:id="rId6"/>
    <p:sldLayoutId id="2147483666" r:id="rId7"/>
    <p:sldLayoutId id="2147483667" r:id="rId8"/>
    <p:sldLayoutId id="2147483661" r:id="rId9"/>
    <p:sldLayoutId id="2147483669" r:id="rId10"/>
    <p:sldLayoutId id="2147483671" r:id="rId11"/>
    <p:sldLayoutId id="2147483674" r:id="rId12"/>
    <p:sldLayoutId id="2147483654" r:id="rId13"/>
    <p:sldLayoutId id="2147483675" r:id="rId14"/>
    <p:sldLayoutId id="2147483672" r:id="rId15"/>
    <p:sldLayoutId id="2147483673" r:id="rId16"/>
    <p:sldLayoutId id="2147483659" r:id="rId17"/>
    <p:sldLayoutId id="2147483657" r:id="rId18"/>
    <p:sldLayoutId id="2147483676"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Regular"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Regular"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Regular"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020933"/>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D5F3D8B8-541B-475D-AED2-11349A7D54F0}"/>
              </a:ext>
            </a:extLst>
          </p:cNvPr>
          <p:cNvSpPr txBox="1">
            <a:spLocks/>
          </p:cNvSpPr>
          <p:nvPr/>
        </p:nvSpPr>
        <p:spPr>
          <a:xfrm>
            <a:off x="3153647" y="2082437"/>
            <a:ext cx="8665030"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4000" b="1" dirty="0">
                <a:solidFill>
                  <a:schemeClr val="accent1"/>
                </a:solidFill>
                <a:latin typeface="Helvetica" pitchFamily="2" charset="0"/>
                <a:cs typeface="Arial" panose="020B0604020202020204" pitchFamily="34" charset="0"/>
                <a:sym typeface="+mn-lt"/>
              </a:rPr>
              <a:t>使用</a:t>
            </a:r>
            <a:r>
              <a:rPr lang="en-US" altLang="zh-CN" sz="4000" b="1" dirty="0">
                <a:solidFill>
                  <a:schemeClr val="accent1"/>
                </a:solidFill>
                <a:latin typeface="Helvetica" pitchFamily="2" charset="0"/>
                <a:cs typeface="Arial" panose="020B0604020202020204" pitchFamily="34" charset="0"/>
                <a:sym typeface="+mn-lt"/>
              </a:rPr>
              <a:t>NVIDIA </a:t>
            </a:r>
            <a:r>
              <a:rPr lang="en-US" altLang="zh-CN" sz="4000" b="1" dirty="0" err="1">
                <a:solidFill>
                  <a:schemeClr val="accent1"/>
                </a:solidFill>
                <a:latin typeface="Helvetica" pitchFamily="2" charset="0"/>
                <a:cs typeface="Arial" panose="020B0604020202020204" pitchFamily="34" charset="0"/>
                <a:sym typeface="+mn-lt"/>
              </a:rPr>
              <a:t>OptiX</a:t>
            </a:r>
            <a:r>
              <a:rPr lang="zh-CN" altLang="en-US" sz="4000" b="1" dirty="0">
                <a:solidFill>
                  <a:schemeClr val="accent1"/>
                </a:solidFill>
                <a:latin typeface="Helvetica" pitchFamily="2" charset="0"/>
                <a:cs typeface="Arial" panose="020B0604020202020204" pitchFamily="34" charset="0"/>
                <a:sym typeface="+mn-lt"/>
              </a:rPr>
              <a:t>的</a:t>
            </a:r>
            <a:endParaRPr lang="en-US" altLang="zh-CN" sz="4000" b="1" dirty="0">
              <a:solidFill>
                <a:schemeClr val="accent1"/>
              </a:solidFill>
              <a:latin typeface="Helvetica" pitchFamily="2" charset="0"/>
              <a:cs typeface="Arial" panose="020B0604020202020204" pitchFamily="34" charset="0"/>
              <a:sym typeface="+mn-lt"/>
            </a:endParaRPr>
          </a:p>
          <a:p>
            <a:pPr marL="0" indent="0" algn="ctr">
              <a:lnSpc>
                <a:spcPct val="100000"/>
              </a:lnSpc>
              <a:buNone/>
            </a:pPr>
            <a:r>
              <a:rPr lang="en-US" altLang="zh-CN" sz="4000" b="1" dirty="0">
                <a:solidFill>
                  <a:schemeClr val="accent1"/>
                </a:solidFill>
                <a:latin typeface="Helvetica" pitchFamily="2" charset="0"/>
                <a:cs typeface="Arial" panose="020B0604020202020204" pitchFamily="34" charset="0"/>
                <a:sym typeface="+mn-lt"/>
              </a:rPr>
              <a:t>GPU</a:t>
            </a:r>
            <a:r>
              <a:rPr lang="zh-CN" altLang="en-US" sz="4000" b="1" dirty="0">
                <a:solidFill>
                  <a:schemeClr val="accent1"/>
                </a:solidFill>
                <a:latin typeface="Helvetica" pitchFamily="2" charset="0"/>
                <a:cs typeface="Arial" panose="020B0604020202020204" pitchFamily="34" charset="0"/>
                <a:sym typeface="+mn-lt"/>
              </a:rPr>
              <a:t>路径追踪器</a:t>
            </a:r>
          </a:p>
        </p:txBody>
      </p:sp>
      <p:sp>
        <p:nvSpPr>
          <p:cNvPr id="64" name="矩形 63">
            <a:extLst>
              <a:ext uri="{FF2B5EF4-FFF2-40B4-BE49-F238E27FC236}">
                <a16:creationId xmlns:a16="http://schemas.microsoft.com/office/drawing/2014/main" id="{3FDA94B7-63AB-4449-B259-ABBFB1BD1237}"/>
              </a:ext>
            </a:extLst>
          </p:cNvPr>
          <p:cNvSpPr/>
          <p:nvPr/>
        </p:nvSpPr>
        <p:spPr>
          <a:xfrm>
            <a:off x="8129448" y="5473080"/>
            <a:ext cx="3003067" cy="611578"/>
          </a:xfrm>
          <a:prstGeom prst="rect">
            <a:avLst/>
          </a:prstGeom>
        </p:spPr>
        <p:txBody>
          <a:bodyPr wrap="square" lIns="0" rIns="0">
            <a:spAutoFit/>
          </a:bodyPr>
          <a:lstStyle/>
          <a:p>
            <a:pPr algn="r">
              <a:lnSpc>
                <a:spcPct val="130000"/>
              </a:lnSpc>
            </a:pPr>
            <a:fld id="{93A4DF5B-E1E8-A246-A02A-DA4C90B4A888}" type="datetime1">
              <a:rPr lang="zh-CN" altLang="en-US" sz="2800" smtClean="0">
                <a:solidFill>
                  <a:schemeClr val="accent1"/>
                </a:solidFill>
                <a:latin typeface="Helvetica" pitchFamily="2" charset="0"/>
                <a:cs typeface="Arial" panose="020B0604020202020204" pitchFamily="34" charset="0"/>
                <a:sym typeface="+mn-lt"/>
              </a:rPr>
              <a:t>2021/12/20</a:t>
            </a:fld>
            <a:endParaRPr lang="zh-CN" altLang="en-US" sz="2800" dirty="0">
              <a:solidFill>
                <a:schemeClr val="accent1"/>
              </a:solidFill>
              <a:latin typeface="Helvetica" pitchFamily="2" charset="0"/>
              <a:cs typeface="Arial" panose="020B0604020202020204" pitchFamily="34" charset="0"/>
              <a:sym typeface="+mn-lt"/>
            </a:endParaRPr>
          </a:p>
        </p:txBody>
      </p:sp>
      <p:sp>
        <p:nvSpPr>
          <p:cNvPr id="67" name="矩形 66">
            <a:extLst>
              <a:ext uri="{FF2B5EF4-FFF2-40B4-BE49-F238E27FC236}">
                <a16:creationId xmlns:a16="http://schemas.microsoft.com/office/drawing/2014/main" id="{B696F87A-50D9-4A47-8F75-C4FC6260D652}"/>
              </a:ext>
            </a:extLst>
          </p:cNvPr>
          <p:cNvSpPr/>
          <p:nvPr/>
        </p:nvSpPr>
        <p:spPr>
          <a:xfrm>
            <a:off x="4475283" y="4360616"/>
            <a:ext cx="6751272" cy="1150508"/>
          </a:xfrm>
          <a:prstGeom prst="rect">
            <a:avLst/>
          </a:prstGeom>
        </p:spPr>
        <p:txBody>
          <a:bodyPr wrap="square">
            <a:spAutoFit/>
          </a:bodyPr>
          <a:lstStyle/>
          <a:p>
            <a:pPr algn="r">
              <a:lnSpc>
                <a:spcPct val="130000"/>
              </a:lnSpc>
            </a:pPr>
            <a:r>
              <a:rPr lang="zh-CN" altLang="en-US" sz="2800" dirty="0">
                <a:solidFill>
                  <a:schemeClr val="accent1"/>
                </a:solidFill>
                <a:latin typeface="Helvetica" pitchFamily="2" charset="0"/>
                <a:cs typeface="Arial" panose="020B0604020202020204" pitchFamily="34" charset="0"/>
                <a:sym typeface="+mn-lt"/>
              </a:rPr>
              <a:t>学号</a:t>
            </a:r>
            <a:r>
              <a:rPr lang="en-US" altLang="zh-CN" sz="2800" dirty="0">
                <a:solidFill>
                  <a:schemeClr val="accent1"/>
                </a:solidFill>
                <a:latin typeface="Helvetica" pitchFamily="2" charset="0"/>
                <a:cs typeface="Arial" panose="020B0604020202020204" pitchFamily="34" charset="0"/>
                <a:sym typeface="+mn-lt"/>
              </a:rPr>
              <a:t>: 58119315</a:t>
            </a:r>
          </a:p>
          <a:p>
            <a:pPr algn="r">
              <a:lnSpc>
                <a:spcPct val="130000"/>
              </a:lnSpc>
            </a:pPr>
            <a:r>
              <a:rPr lang="zh-CN" altLang="en-US" sz="2800" dirty="0">
                <a:solidFill>
                  <a:schemeClr val="accent1"/>
                </a:solidFill>
                <a:latin typeface="Helvetica" pitchFamily="2" charset="0"/>
                <a:cs typeface="Arial" panose="020B0604020202020204" pitchFamily="34" charset="0"/>
                <a:sym typeface="+mn-lt"/>
              </a:rPr>
              <a:t>姓名：平效岩</a:t>
            </a:r>
            <a:endParaRPr lang="en-US" altLang="zh-CN" sz="2800" dirty="0">
              <a:solidFill>
                <a:schemeClr val="accent1"/>
              </a:solidFill>
              <a:latin typeface="Helvetica" pitchFamily="2" charset="0"/>
              <a:cs typeface="Arial" panose="020B0604020202020204" pitchFamily="34" charset="0"/>
              <a:sym typeface="+mn-lt"/>
            </a:endParaRPr>
          </a:p>
        </p:txBody>
      </p:sp>
      <p:cxnSp>
        <p:nvCxnSpPr>
          <p:cNvPr id="3" name="直接连接符 2">
            <a:extLst>
              <a:ext uri="{FF2B5EF4-FFF2-40B4-BE49-F238E27FC236}">
                <a16:creationId xmlns:a16="http://schemas.microsoft.com/office/drawing/2014/main" id="{F12F855B-6482-4247-8DD0-5666489F33A1}"/>
              </a:ext>
            </a:extLst>
          </p:cNvPr>
          <p:cNvCxnSpPr>
            <a:cxnSpLocks/>
          </p:cNvCxnSpPr>
          <p:nvPr/>
        </p:nvCxnSpPr>
        <p:spPr>
          <a:xfrm>
            <a:off x="11226555" y="4360616"/>
            <a:ext cx="0" cy="1724042"/>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7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10</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cs typeface="+mn-ea"/>
                <a:sym typeface="+mn-lt"/>
              </a:rPr>
              <a:t>微表面模型</a:t>
            </a:r>
            <a:endParaRPr kumimoji="1" lang="zh-CN" altLang="en-US" dirty="0"/>
          </a:p>
        </p:txBody>
      </p:sp>
      <p:grpSp>
        <p:nvGrpSpPr>
          <p:cNvPr id="5" name="组合 4">
            <a:extLst>
              <a:ext uri="{FF2B5EF4-FFF2-40B4-BE49-F238E27FC236}">
                <a16:creationId xmlns:a16="http://schemas.microsoft.com/office/drawing/2014/main" id="{719AE060-6B8C-4CC4-A973-C597AE3BFFF7}"/>
              </a:ext>
            </a:extLst>
          </p:cNvPr>
          <p:cNvGrpSpPr/>
          <p:nvPr/>
        </p:nvGrpSpPr>
        <p:grpSpPr>
          <a:xfrm>
            <a:off x="695298" y="1160462"/>
            <a:ext cx="10713697" cy="2351206"/>
            <a:chOff x="543655" y="3168515"/>
            <a:chExt cx="3518875" cy="1898839"/>
          </a:xfrm>
        </p:grpSpPr>
        <p:sp>
          <p:nvSpPr>
            <p:cNvPr id="6" name="íś1ïḍé">
              <a:extLst>
                <a:ext uri="{FF2B5EF4-FFF2-40B4-BE49-F238E27FC236}">
                  <a16:creationId xmlns:a16="http://schemas.microsoft.com/office/drawing/2014/main" id="{D8E48CF2-B876-4643-B183-D2F1FC48C6A8}"/>
                </a:ext>
              </a:extLst>
            </p:cNvPr>
            <p:cNvSpPr txBox="1"/>
            <p:nvPr/>
          </p:nvSpPr>
          <p:spPr bwMode="auto">
            <a:xfrm>
              <a:off x="660399" y="3168515"/>
              <a:ext cx="34021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spcBef>
                  <a:spcPct val="0"/>
                </a:spcBef>
                <a:defRPr/>
              </a:pPr>
              <a:r>
                <a:rPr lang="zh-CN" altLang="en-US" sz="2400" b="1" dirty="0">
                  <a:solidFill>
                    <a:srgbClr val="000000"/>
                  </a:solidFill>
                  <a:latin typeface="Helvetica" pitchFamily="2" charset="0"/>
                  <a:cs typeface="+mn-ea"/>
                  <a:sym typeface="+mn-lt"/>
                </a:rPr>
                <a:t>最常用的微表面模型：</a:t>
              </a:r>
              <a:r>
                <a:rPr lang="en-US" altLang="zh-CN" sz="2400" b="1" dirty="0">
                  <a:solidFill>
                    <a:srgbClr val="000000"/>
                  </a:solidFill>
                  <a:latin typeface="Helvetica" pitchFamily="2" charset="0"/>
                  <a:cs typeface="+mn-ea"/>
                  <a:sym typeface="+mn-lt"/>
                </a:rPr>
                <a:t>Cook Torrance BRDF</a:t>
              </a:r>
              <a:endParaRPr kumimoji="0" lang="en-US" altLang="zh-CN" sz="2400" b="1" i="0" u="none" strike="noStrike" kern="1200" cap="none" spc="0" normalizeH="0" baseline="0" noProof="0" dirty="0">
                <a:ln>
                  <a:noFill/>
                </a:ln>
                <a:solidFill>
                  <a:srgbClr val="000000"/>
                </a:solidFill>
                <a:effectLst/>
                <a:uLnTx/>
                <a:uFillTx/>
                <a:latin typeface="Helvetica" pitchFamily="2" charset="0"/>
                <a:cs typeface="+mn-ea"/>
                <a:sym typeface="+mn-lt"/>
              </a:endParaRPr>
            </a:p>
          </p:txBody>
        </p:sp>
        <mc:AlternateContent xmlns:mc="http://schemas.openxmlformats.org/markup-compatibility/2006" xmlns:a14="http://schemas.microsoft.com/office/drawing/2010/main">
          <mc:Choice Requires="a14">
            <p:sp>
              <p:nvSpPr>
                <p:cNvPr id="7" name="íŝļiḓè">
                  <a:extLst>
                    <a:ext uri="{FF2B5EF4-FFF2-40B4-BE49-F238E27FC236}">
                      <a16:creationId xmlns:a16="http://schemas.microsoft.com/office/drawing/2014/main" id="{747E63F7-21C4-410B-8FB9-C104EC45584F}"/>
                    </a:ext>
                  </a:extLst>
                </p:cNvPr>
                <p:cNvSpPr/>
                <p:nvPr/>
              </p:nvSpPr>
              <p:spPr bwMode="auto">
                <a:xfrm>
                  <a:off x="543655" y="4237810"/>
                  <a:ext cx="3415438" cy="8295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nSpc>
                      <a:spcPct val="130000"/>
                    </a:lnSpc>
                    <a:spcBef>
                      <a:spcPct val="0"/>
                    </a:spcBef>
                    <a:spcAft>
                      <a:spcPct val="0"/>
                    </a:spcAft>
                    <a:defRPr/>
                  </a:pPr>
                  <a14:m>
                    <m:oMath xmlns:m="http://schemas.openxmlformats.org/officeDocument/2006/math">
                      <m:r>
                        <a:rPr lang="en-US" altLang="zh-CN" sz="2000" i="1" dirty="0" smtClean="0">
                          <a:solidFill>
                            <a:srgbClr val="000000"/>
                          </a:solidFill>
                          <a:latin typeface="Cambria Math" panose="02040503050406030204" pitchFamily="18" charset="0"/>
                          <a:cs typeface="+mn-ea"/>
                          <a:sym typeface="+mn-lt"/>
                        </a:rPr>
                        <m:t>𝑣</m:t>
                      </m:r>
                      <m:r>
                        <a:rPr lang="en-US" altLang="zh-CN" sz="2000" b="0" i="1" dirty="0" smtClean="0">
                          <a:solidFill>
                            <a:srgbClr val="000000"/>
                          </a:solidFill>
                          <a:latin typeface="Cambria Math" panose="02040503050406030204" pitchFamily="18" charset="0"/>
                          <a:cs typeface="+mn-ea"/>
                          <a:sym typeface="+mn-lt"/>
                        </a:rPr>
                        <m:t> </m:t>
                      </m:r>
                      <m:r>
                        <a:rPr lang="zh-CN" altLang="en-US" sz="2000" i="1" dirty="0">
                          <a:solidFill>
                            <a:srgbClr val="000000"/>
                          </a:solidFill>
                          <a:latin typeface="Cambria Math" panose="02040503050406030204" pitchFamily="18" charset="0"/>
                          <a:cs typeface="+mn-ea"/>
                          <a:sym typeface="+mn-lt"/>
                        </a:rPr>
                        <m:t>反</m:t>
                      </m:r>
                    </m:oMath>
                  </a14:m>
                  <a:r>
                    <a:rPr lang="zh-CN" altLang="en-US" sz="2000" dirty="0">
                      <a:solidFill>
                        <a:srgbClr val="000000"/>
                      </a:solidFill>
                      <a:latin typeface="Helvetica" pitchFamily="2" charset="0"/>
                      <a:cs typeface="+mn-ea"/>
                      <a:sym typeface="+mn-lt"/>
                    </a:rPr>
                    <a:t>射方向（观察方向）</a:t>
                  </a:r>
                  <a:r>
                    <a:rPr lang="en-US" altLang="zh-CN" sz="2000" dirty="0">
                      <a:solidFill>
                        <a:srgbClr val="000000"/>
                      </a:solidFill>
                      <a:latin typeface="Helvetica" pitchFamily="2" charset="0"/>
                      <a:cs typeface="+mn-ea"/>
                      <a:sym typeface="+mn-lt"/>
                    </a:rPr>
                    <a:t>,</a:t>
                  </a:r>
                  <a:r>
                    <a:rPr lang="en-US" altLang="zh-CN" sz="2000" dirty="0">
                      <a:solidFill>
                        <a:srgbClr val="000000"/>
                      </a:solidFill>
                      <a:cs typeface="+mn-ea"/>
                      <a:sym typeface="+mn-lt"/>
                    </a:rPr>
                    <a:t> </a:t>
                  </a:r>
                  <a14:m>
                    <m:oMath xmlns:m="http://schemas.openxmlformats.org/officeDocument/2006/math">
                      <m:r>
                        <a:rPr lang="en-US" altLang="zh-CN" sz="2000" i="1" dirty="0" smtClean="0">
                          <a:solidFill>
                            <a:srgbClr val="000000"/>
                          </a:solidFill>
                          <a:latin typeface="Cambria Math" panose="02040503050406030204" pitchFamily="18" charset="0"/>
                          <a:cs typeface="+mn-ea"/>
                          <a:sym typeface="+mn-lt"/>
                        </a:rPr>
                        <m:t>𝑙</m:t>
                      </m:r>
                      <m:r>
                        <a:rPr lang="en-US" altLang="zh-CN" sz="2000" b="0" i="1" dirty="0" smtClean="0">
                          <a:solidFill>
                            <a:srgbClr val="000000"/>
                          </a:solidFill>
                          <a:latin typeface="Cambria Math" panose="02040503050406030204" pitchFamily="18" charset="0"/>
                          <a:cs typeface="+mn-ea"/>
                          <a:sym typeface="+mn-lt"/>
                        </a:rPr>
                        <m:t> </m:t>
                      </m:r>
                      <m:r>
                        <a:rPr lang="zh-CN" altLang="en-US" sz="2000" i="1" dirty="0" smtClean="0">
                          <a:solidFill>
                            <a:srgbClr val="000000"/>
                          </a:solidFill>
                          <a:latin typeface="Cambria Math" panose="02040503050406030204" pitchFamily="18" charset="0"/>
                          <a:cs typeface="+mn-ea"/>
                          <a:sym typeface="+mn-lt"/>
                        </a:rPr>
                        <m:t>入</m:t>
                      </m:r>
                    </m:oMath>
                  </a14:m>
                  <a:r>
                    <a:rPr lang="zh-CN" altLang="en-US" sz="2000" dirty="0">
                      <a:solidFill>
                        <a:srgbClr val="000000"/>
                      </a:solidFill>
                      <a:latin typeface="Helvetica" pitchFamily="2" charset="0"/>
                      <a:cs typeface="+mn-ea"/>
                      <a:sym typeface="+mn-lt"/>
                    </a:rPr>
                    <a:t>射方向</a:t>
                  </a:r>
                  <a:r>
                    <a:rPr lang="en-US" altLang="zh-CN" sz="2000" dirty="0">
                      <a:solidFill>
                        <a:srgbClr val="000000"/>
                      </a:solidFill>
                      <a:latin typeface="Helvetica" pitchFamily="2" charset="0"/>
                      <a:cs typeface="+mn-ea"/>
                      <a:sym typeface="+mn-lt"/>
                    </a:rPr>
                    <a:t>,</a:t>
                  </a:r>
                  <a14:m>
                    <m:oMath xmlns:m="http://schemas.openxmlformats.org/officeDocument/2006/math">
                      <m:r>
                        <a:rPr lang="en-US" altLang="zh-CN" sz="2000" b="0" i="1" smtClean="0">
                          <a:solidFill>
                            <a:srgbClr val="000000"/>
                          </a:solidFill>
                          <a:latin typeface="Cambria Math" panose="02040503050406030204" pitchFamily="18" charset="0"/>
                          <a:cs typeface="+mn-ea"/>
                          <a:sym typeface="+mn-lt"/>
                        </a:rPr>
                        <m:t>h</m:t>
                      </m:r>
                      <m:r>
                        <a:rPr lang="en-US" altLang="zh-CN" sz="2000" b="0" i="1" smtClean="0">
                          <a:solidFill>
                            <a:srgbClr val="000000"/>
                          </a:solidFill>
                          <a:latin typeface="Cambria Math" panose="02040503050406030204" pitchFamily="18" charset="0"/>
                          <a:cs typeface="+mn-ea"/>
                          <a:sym typeface="+mn-lt"/>
                        </a:rPr>
                        <m:t>=</m:t>
                      </m:r>
                      <m:f>
                        <m:fPr>
                          <m:ctrlPr>
                            <a:rPr lang="en-US" altLang="zh-CN" sz="2000" b="0" i="1" smtClean="0">
                              <a:solidFill>
                                <a:srgbClr val="000000"/>
                              </a:solidFill>
                              <a:latin typeface="Cambria Math" panose="02040503050406030204" pitchFamily="18" charset="0"/>
                              <a:cs typeface="+mn-ea"/>
                              <a:sym typeface="+mn-lt"/>
                            </a:rPr>
                          </m:ctrlPr>
                        </m:fPr>
                        <m:num>
                          <m:r>
                            <a:rPr lang="en-US" altLang="zh-CN" sz="2000" b="0" i="1" dirty="0" smtClean="0">
                              <a:solidFill>
                                <a:srgbClr val="000000"/>
                              </a:solidFill>
                              <a:latin typeface="Cambria Math" panose="02040503050406030204" pitchFamily="18" charset="0"/>
                              <a:cs typeface="+mn-ea"/>
                              <a:sym typeface="+mn-lt"/>
                            </a:rPr>
                            <m:t>𝑣</m:t>
                          </m:r>
                          <m:r>
                            <a:rPr lang="en-US" altLang="zh-CN" sz="2000" b="0" i="1" dirty="0" smtClean="0">
                              <a:solidFill>
                                <a:srgbClr val="000000"/>
                              </a:solidFill>
                              <a:latin typeface="Cambria Math" panose="02040503050406030204" pitchFamily="18" charset="0"/>
                              <a:cs typeface="+mn-ea"/>
                              <a:sym typeface="+mn-lt"/>
                            </a:rPr>
                            <m:t>+</m:t>
                          </m:r>
                          <m:r>
                            <a:rPr lang="en-US" altLang="zh-CN" sz="2000" i="1" dirty="0" smtClean="0">
                              <a:solidFill>
                                <a:srgbClr val="000000"/>
                              </a:solidFill>
                              <a:latin typeface="Cambria Math" panose="02040503050406030204" pitchFamily="18" charset="0"/>
                              <a:cs typeface="+mn-ea"/>
                              <a:sym typeface="+mn-lt"/>
                            </a:rPr>
                            <m:t>𝑙</m:t>
                          </m:r>
                        </m:num>
                        <m:den>
                          <m:d>
                            <m:dPr>
                              <m:begChr m:val="|"/>
                              <m:endChr m:val="|"/>
                              <m:ctrlPr>
                                <a:rPr lang="en-US" altLang="zh-CN" sz="2000" b="0" i="1" smtClean="0">
                                  <a:solidFill>
                                    <a:srgbClr val="000000"/>
                                  </a:solidFill>
                                  <a:latin typeface="Cambria Math" panose="02040503050406030204" pitchFamily="18" charset="0"/>
                                  <a:cs typeface="+mn-ea"/>
                                  <a:sym typeface="+mn-lt"/>
                                </a:rPr>
                              </m:ctrlPr>
                            </m:dPr>
                            <m:e>
                              <m:r>
                                <a:rPr lang="en-US" altLang="zh-CN" sz="2000" b="0" i="1" dirty="0" smtClean="0">
                                  <a:solidFill>
                                    <a:srgbClr val="000000"/>
                                  </a:solidFill>
                                  <a:latin typeface="Cambria Math" panose="02040503050406030204" pitchFamily="18" charset="0"/>
                                  <a:cs typeface="+mn-ea"/>
                                  <a:sym typeface="+mn-lt"/>
                                </a:rPr>
                                <m:t>𝑣</m:t>
                              </m:r>
                              <m:r>
                                <a:rPr lang="en-US" altLang="zh-CN" sz="2000" i="1" dirty="0">
                                  <a:solidFill>
                                    <a:srgbClr val="000000"/>
                                  </a:solidFill>
                                  <a:latin typeface="Cambria Math" panose="02040503050406030204" pitchFamily="18" charset="0"/>
                                  <a:cs typeface="+mn-ea"/>
                                  <a:sym typeface="+mn-lt"/>
                                </a:rPr>
                                <m:t>+</m:t>
                              </m:r>
                              <m:r>
                                <a:rPr lang="en-US" altLang="zh-CN" sz="2000" b="0" i="1" dirty="0" smtClean="0">
                                  <a:solidFill>
                                    <a:srgbClr val="000000"/>
                                  </a:solidFill>
                                  <a:latin typeface="Cambria Math" panose="02040503050406030204" pitchFamily="18" charset="0"/>
                                  <a:cs typeface="+mn-ea"/>
                                  <a:sym typeface="+mn-lt"/>
                                </a:rPr>
                                <m:t>𝑙</m:t>
                              </m:r>
                            </m:e>
                          </m:d>
                        </m:den>
                      </m:f>
                      <m:r>
                        <a:rPr lang="zh-CN" altLang="en-US" sz="2000" i="1">
                          <a:solidFill>
                            <a:srgbClr val="000000"/>
                          </a:solidFill>
                          <a:latin typeface="Cambria Math" panose="02040503050406030204" pitchFamily="18" charset="0"/>
                          <a:cs typeface="+mn-ea"/>
                          <a:sym typeface="+mn-lt"/>
                        </a:rPr>
                        <m:t>微小</m:t>
                      </m:r>
                      <m:r>
                        <a:rPr lang="zh-CN" altLang="en-US" sz="2000" i="1" smtClean="0">
                          <a:solidFill>
                            <a:srgbClr val="000000"/>
                          </a:solidFill>
                          <a:latin typeface="Cambria Math" panose="02040503050406030204" pitchFamily="18" charset="0"/>
                          <a:cs typeface="+mn-ea"/>
                          <a:sym typeface="+mn-lt"/>
                        </a:rPr>
                        <m:t>表面</m:t>
                      </m:r>
                    </m:oMath>
                  </a14:m>
                  <a:r>
                    <a:rPr lang="zh-CN" altLang="en-US" sz="2000" dirty="0">
                      <a:solidFill>
                        <a:srgbClr val="000000"/>
                      </a:solidFill>
                      <a:latin typeface="Helvetica" pitchFamily="2" charset="0"/>
                      <a:cs typeface="+mn-ea"/>
                      <a:sym typeface="+mn-lt"/>
                    </a:rPr>
                    <a:t>的法线方向</a:t>
                  </a:r>
                  <a:r>
                    <a:rPr lang="en-US" altLang="zh-CN" sz="2000" dirty="0">
                      <a:solidFill>
                        <a:srgbClr val="000000"/>
                      </a:solidFill>
                      <a:latin typeface="Helvetica" pitchFamily="2" charset="0"/>
                      <a:cs typeface="+mn-ea"/>
                      <a:sym typeface="+mn-lt"/>
                    </a:rPr>
                    <a:t>, </a:t>
                  </a:r>
                  <a14:m>
                    <m:oMath xmlns:m="http://schemas.openxmlformats.org/officeDocument/2006/math">
                      <m:r>
                        <a:rPr lang="en-US" altLang="zh-CN" sz="2000" b="0" i="1" smtClean="0">
                          <a:solidFill>
                            <a:srgbClr val="000000"/>
                          </a:solidFill>
                          <a:latin typeface="Cambria Math" panose="02040503050406030204" pitchFamily="18" charset="0"/>
                          <a:cs typeface="+mn-ea"/>
                          <a:sym typeface="+mn-lt"/>
                        </a:rPr>
                        <m:t>𝑛</m:t>
                      </m:r>
                    </m:oMath>
                  </a14:m>
                  <a:r>
                    <a:rPr lang="en-US" altLang="zh-CN" sz="2000" dirty="0">
                      <a:solidFill>
                        <a:srgbClr val="000000"/>
                      </a:solidFill>
                      <a:latin typeface="Helvetica" pitchFamily="2" charset="0"/>
                      <a:cs typeface="+mn-ea"/>
                      <a:sym typeface="+mn-lt"/>
                    </a:rPr>
                    <a:t> </a:t>
                  </a:r>
                  <a:r>
                    <a:rPr lang="zh-CN" altLang="en-US" sz="2000" dirty="0">
                      <a:solidFill>
                        <a:srgbClr val="000000"/>
                      </a:solidFill>
                      <a:latin typeface="Helvetica" pitchFamily="2" charset="0"/>
                      <a:cs typeface="+mn-ea"/>
                      <a:sym typeface="+mn-lt"/>
                    </a:rPr>
                    <a:t>宏观表面法向</a:t>
                  </a: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14:m>
                    <m:oMath xmlns:m="http://schemas.openxmlformats.org/officeDocument/2006/math">
                      <m:r>
                        <a:rPr lang="en-US" altLang="zh-CN" sz="2000" i="1" dirty="0" smtClean="0">
                          <a:solidFill>
                            <a:srgbClr val="000000"/>
                          </a:solidFill>
                          <a:latin typeface="Cambria Math" panose="02040503050406030204" pitchFamily="18" charset="0"/>
                          <a:cs typeface="+mn-ea"/>
                          <a:sym typeface="+mn-lt"/>
                        </a:rPr>
                        <m:t>𝐷</m:t>
                      </m:r>
                      <m:r>
                        <a:rPr lang="en-US" altLang="zh-CN" sz="2000" i="1" dirty="0" smtClean="0">
                          <a:solidFill>
                            <a:srgbClr val="000000"/>
                          </a:solidFill>
                          <a:latin typeface="Cambria Math" panose="02040503050406030204" pitchFamily="18" charset="0"/>
                          <a:cs typeface="+mn-ea"/>
                          <a:sym typeface="+mn-lt"/>
                        </a:rPr>
                        <m:t>(</m:t>
                      </m:r>
                      <m:r>
                        <a:rPr lang="en-US" altLang="zh-CN" sz="2000" b="0" i="1" dirty="0" smtClean="0">
                          <a:solidFill>
                            <a:srgbClr val="000000"/>
                          </a:solidFill>
                          <a:latin typeface="Cambria Math" panose="02040503050406030204" pitchFamily="18" charset="0"/>
                          <a:cs typeface="+mn-ea"/>
                          <a:sym typeface="+mn-lt"/>
                        </a:rPr>
                        <m:t>h</m:t>
                      </m:r>
                      <m:r>
                        <a:rPr lang="en-US" altLang="zh-CN" sz="2000" i="1" dirty="0" smtClean="0">
                          <a:solidFill>
                            <a:srgbClr val="000000"/>
                          </a:solidFill>
                          <a:latin typeface="Cambria Math" panose="02040503050406030204" pitchFamily="18" charset="0"/>
                          <a:cs typeface="+mn-ea"/>
                          <a:sym typeface="+mn-lt"/>
                        </a:rPr>
                        <m:t>) </m:t>
                      </m:r>
                    </m:oMath>
                  </a14:m>
                  <a:r>
                    <a:rPr lang="en-US" altLang="zh-CN" sz="2000" dirty="0">
                      <a:solidFill>
                        <a:srgbClr val="000000"/>
                      </a:solidFill>
                      <a:latin typeface="Helvetica" pitchFamily="2" charset="0"/>
                      <a:cs typeface="+mn-ea"/>
                      <a:sym typeface="+mn-lt"/>
                    </a:rPr>
                    <a:t>—— </a:t>
                  </a:r>
                  <a:r>
                    <a:rPr lang="zh-CN" altLang="en-US" sz="2000" dirty="0">
                      <a:solidFill>
                        <a:srgbClr val="000000"/>
                      </a:solidFill>
                      <a:latin typeface="Helvetica" pitchFamily="2" charset="0"/>
                      <a:cs typeface="+mn-ea"/>
                      <a:sym typeface="+mn-lt"/>
                    </a:rPr>
                    <a:t>法线分布函数</a:t>
                  </a: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14:m>
                    <m:oMath xmlns:m="http://schemas.openxmlformats.org/officeDocument/2006/math">
                      <m:r>
                        <a:rPr lang="en-US" altLang="zh-CN" sz="2000" i="1" dirty="0" smtClean="0">
                          <a:solidFill>
                            <a:srgbClr val="000000"/>
                          </a:solidFill>
                          <a:latin typeface="Cambria Math" panose="02040503050406030204" pitchFamily="18" charset="0"/>
                          <a:cs typeface="+mn-ea"/>
                          <a:sym typeface="+mn-lt"/>
                        </a:rPr>
                        <m:t>𝐹</m:t>
                      </m:r>
                      <m:r>
                        <a:rPr lang="en-US" altLang="zh-CN" sz="2000" i="1" dirty="0" smtClean="0">
                          <a:solidFill>
                            <a:srgbClr val="000000"/>
                          </a:solidFill>
                          <a:latin typeface="Cambria Math" panose="02040503050406030204" pitchFamily="18" charset="0"/>
                          <a:cs typeface="+mn-ea"/>
                          <a:sym typeface="+mn-lt"/>
                        </a:rPr>
                        <m:t>(</m:t>
                      </m:r>
                      <m:r>
                        <a:rPr lang="en-US" altLang="zh-CN" sz="2000" i="1" dirty="0" smtClean="0">
                          <a:solidFill>
                            <a:srgbClr val="000000"/>
                          </a:solidFill>
                          <a:latin typeface="Cambria Math" panose="02040503050406030204" pitchFamily="18" charset="0"/>
                          <a:cs typeface="+mn-ea"/>
                          <a:sym typeface="+mn-lt"/>
                        </a:rPr>
                        <m:t>𝑙</m:t>
                      </m:r>
                      <m:r>
                        <a:rPr lang="en-US" altLang="zh-CN" sz="2000" b="0" i="1" dirty="0" smtClean="0">
                          <a:solidFill>
                            <a:srgbClr val="000000"/>
                          </a:solidFill>
                          <a:latin typeface="Cambria Math" panose="02040503050406030204" pitchFamily="18" charset="0"/>
                          <a:cs typeface="+mn-ea"/>
                          <a:sym typeface="+mn-lt"/>
                        </a:rPr>
                        <m:t>,</m:t>
                      </m:r>
                      <m:r>
                        <a:rPr lang="en-US" altLang="zh-CN" sz="2000" b="0" i="1" dirty="0" smtClean="0">
                          <a:solidFill>
                            <a:srgbClr val="000000"/>
                          </a:solidFill>
                          <a:latin typeface="Cambria Math" panose="02040503050406030204" pitchFamily="18" charset="0"/>
                          <a:cs typeface="+mn-ea"/>
                          <a:sym typeface="+mn-lt"/>
                        </a:rPr>
                        <m:t>h</m:t>
                      </m:r>
                      <m:r>
                        <a:rPr lang="en-US" altLang="zh-CN" sz="2000" i="1" dirty="0" smtClean="0">
                          <a:solidFill>
                            <a:srgbClr val="000000"/>
                          </a:solidFill>
                          <a:latin typeface="Cambria Math" panose="02040503050406030204" pitchFamily="18" charset="0"/>
                          <a:cs typeface="+mn-ea"/>
                          <a:sym typeface="+mn-lt"/>
                        </a:rPr>
                        <m:t>) </m:t>
                      </m:r>
                    </m:oMath>
                  </a14:m>
                  <a:r>
                    <a:rPr lang="en-US" altLang="zh-CN" sz="2000" dirty="0">
                      <a:solidFill>
                        <a:srgbClr val="000000"/>
                      </a:solidFill>
                      <a:latin typeface="Helvetica" pitchFamily="2" charset="0"/>
                      <a:cs typeface="+mn-ea"/>
                      <a:sym typeface="+mn-lt"/>
                    </a:rPr>
                    <a:t>—— </a:t>
                  </a:r>
                  <a:r>
                    <a:rPr lang="zh-CN" altLang="en-US" sz="2000" dirty="0">
                      <a:solidFill>
                        <a:srgbClr val="000000"/>
                      </a:solidFill>
                      <a:latin typeface="Helvetica" pitchFamily="2" charset="0"/>
                      <a:cs typeface="+mn-ea"/>
                      <a:sym typeface="+mn-lt"/>
                    </a:rPr>
                    <a:t>菲涅尔项</a:t>
                  </a:r>
                  <a:r>
                    <a:rPr lang="en-US" altLang="zh-CN" sz="2000" dirty="0">
                      <a:solidFill>
                        <a:srgbClr val="000000"/>
                      </a:solidFill>
                      <a:latin typeface="Helvetica" pitchFamily="2" charset="0"/>
                      <a:cs typeface="+mn-ea"/>
                      <a:sym typeface="+mn-lt"/>
                    </a:rPr>
                    <a:t>,</a:t>
                  </a:r>
                  <a:r>
                    <a:rPr lang="zh-CN" altLang="en-US" sz="2000" dirty="0">
                      <a:solidFill>
                        <a:srgbClr val="000000"/>
                      </a:solidFill>
                      <a:latin typeface="Helvetica" pitchFamily="2" charset="0"/>
                      <a:cs typeface="+mn-ea"/>
                      <a:sym typeface="+mn-lt"/>
                    </a:rPr>
                    <a:t>计算不同入射角度的情况下反射的光线强度</a:t>
                  </a: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14:m>
                    <m:oMath xmlns:m="http://schemas.openxmlformats.org/officeDocument/2006/math">
                      <m:r>
                        <a:rPr lang="en-US" altLang="zh-CN" sz="2000" i="1" dirty="0" smtClean="0">
                          <a:solidFill>
                            <a:srgbClr val="000000"/>
                          </a:solidFill>
                          <a:latin typeface="Cambria Math" panose="02040503050406030204" pitchFamily="18" charset="0"/>
                          <a:cs typeface="+mn-ea"/>
                          <a:sym typeface="+mn-lt"/>
                        </a:rPr>
                        <m:t>𝐺</m:t>
                      </m:r>
                      <m:r>
                        <a:rPr lang="en-US" altLang="zh-CN" sz="2000" i="1" dirty="0" smtClean="0">
                          <a:solidFill>
                            <a:srgbClr val="000000"/>
                          </a:solidFill>
                          <a:latin typeface="Cambria Math" panose="02040503050406030204" pitchFamily="18" charset="0"/>
                          <a:cs typeface="+mn-ea"/>
                          <a:sym typeface="+mn-lt"/>
                        </a:rPr>
                        <m:t>(</m:t>
                      </m:r>
                      <m:r>
                        <a:rPr lang="en-US" altLang="zh-CN" sz="2000" i="1" dirty="0" smtClean="0">
                          <a:solidFill>
                            <a:srgbClr val="000000"/>
                          </a:solidFill>
                          <a:latin typeface="Cambria Math" panose="02040503050406030204" pitchFamily="18" charset="0"/>
                          <a:cs typeface="+mn-ea"/>
                          <a:sym typeface="+mn-lt"/>
                        </a:rPr>
                        <m:t>𝑙</m:t>
                      </m:r>
                      <m:r>
                        <a:rPr lang="en-US" altLang="zh-CN" sz="2000" b="0" i="1" dirty="0" smtClean="0">
                          <a:solidFill>
                            <a:srgbClr val="000000"/>
                          </a:solidFill>
                          <a:latin typeface="Cambria Math" panose="02040503050406030204" pitchFamily="18" charset="0"/>
                          <a:cs typeface="+mn-ea"/>
                          <a:sym typeface="+mn-lt"/>
                        </a:rPr>
                        <m:t>,</m:t>
                      </m:r>
                      <m:r>
                        <a:rPr lang="en-US" altLang="zh-CN" sz="2000" b="0" i="1" dirty="0" smtClean="0">
                          <a:solidFill>
                            <a:srgbClr val="000000"/>
                          </a:solidFill>
                          <a:latin typeface="Cambria Math" panose="02040503050406030204" pitchFamily="18" charset="0"/>
                          <a:cs typeface="+mn-ea"/>
                          <a:sym typeface="+mn-lt"/>
                        </a:rPr>
                        <m:t>𝑣</m:t>
                      </m:r>
                      <m:r>
                        <a:rPr lang="en-US" altLang="zh-CN" sz="2000" i="1" dirty="0" smtClean="0">
                          <a:solidFill>
                            <a:srgbClr val="000000"/>
                          </a:solidFill>
                          <a:latin typeface="Cambria Math" panose="02040503050406030204" pitchFamily="18" charset="0"/>
                          <a:cs typeface="+mn-ea"/>
                          <a:sym typeface="+mn-lt"/>
                        </a:rPr>
                        <m:t>) </m:t>
                      </m:r>
                    </m:oMath>
                  </a14:m>
                  <a:r>
                    <a:rPr lang="en-US" altLang="zh-CN" sz="2000" dirty="0">
                      <a:solidFill>
                        <a:srgbClr val="000000"/>
                      </a:solidFill>
                      <a:latin typeface="Helvetica" pitchFamily="2" charset="0"/>
                      <a:cs typeface="+mn-ea"/>
                      <a:sym typeface="+mn-lt"/>
                    </a:rPr>
                    <a:t>—— </a:t>
                  </a:r>
                  <a:r>
                    <a:rPr lang="zh-CN" altLang="en-US" sz="2000" dirty="0">
                      <a:solidFill>
                        <a:srgbClr val="000000"/>
                      </a:solidFill>
                      <a:latin typeface="Helvetica" pitchFamily="2" charset="0"/>
                      <a:cs typeface="+mn-ea"/>
                      <a:sym typeface="+mn-lt"/>
                    </a:rPr>
                    <a:t>模拟凹凸表面间的遮挡因素</a:t>
                  </a: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r>
                    <a:rPr lang="zh-CN" altLang="en-US" sz="2000" dirty="0">
                      <a:solidFill>
                        <a:srgbClr val="000000"/>
                      </a:solidFill>
                      <a:latin typeface="Helvetica" pitchFamily="2" charset="0"/>
                      <a:cs typeface="+mn-ea"/>
                      <a:sym typeface="+mn-lt"/>
                    </a:rPr>
                    <a:t>许多</a:t>
                  </a:r>
                  <a:r>
                    <a:rPr lang="en-US" altLang="zh-CN" sz="2000" dirty="0">
                      <a:solidFill>
                        <a:srgbClr val="000000"/>
                      </a:solidFill>
                      <a:latin typeface="Helvetica" pitchFamily="2" charset="0"/>
                      <a:cs typeface="+mn-ea"/>
                      <a:sym typeface="+mn-lt"/>
                    </a:rPr>
                    <a:t>BRDF</a:t>
                  </a:r>
                  <a:r>
                    <a:rPr lang="zh-CN" altLang="en-US" sz="2000" dirty="0">
                      <a:solidFill>
                        <a:srgbClr val="000000"/>
                      </a:solidFill>
                      <a:latin typeface="Helvetica" pitchFamily="2" charset="0"/>
                      <a:cs typeface="+mn-ea"/>
                      <a:sym typeface="+mn-lt"/>
                    </a:rPr>
                    <a:t>都可表示为该框架下</a:t>
                  </a:r>
                  <a:r>
                    <a:rPr lang="en-US" altLang="zh-CN" sz="2000" dirty="0">
                      <a:solidFill>
                        <a:srgbClr val="000000"/>
                      </a:solidFill>
                      <a:latin typeface="Helvetica" pitchFamily="2" charset="0"/>
                      <a:cs typeface="+mn-ea"/>
                      <a:sym typeface="+mn-lt"/>
                    </a:rPr>
                    <a:t>D</a:t>
                  </a:r>
                  <a:r>
                    <a:rPr lang="zh-CN" altLang="en-US" sz="2000" dirty="0">
                      <a:solidFill>
                        <a:srgbClr val="000000"/>
                      </a:solidFill>
                      <a:latin typeface="Helvetica" pitchFamily="2" charset="0"/>
                      <a:cs typeface="+mn-ea"/>
                      <a:sym typeface="+mn-lt"/>
                    </a:rPr>
                    <a:t>和</a:t>
                  </a:r>
                  <a:r>
                    <a:rPr lang="en-US" altLang="zh-CN" sz="2000" dirty="0">
                      <a:solidFill>
                        <a:srgbClr val="000000"/>
                      </a:solidFill>
                      <a:latin typeface="Helvetica" pitchFamily="2" charset="0"/>
                      <a:cs typeface="+mn-ea"/>
                      <a:sym typeface="+mn-lt"/>
                    </a:rPr>
                    <a:t>G</a:t>
                  </a:r>
                  <a:r>
                    <a:rPr lang="zh-CN" altLang="en-US" sz="2000" dirty="0">
                      <a:solidFill>
                        <a:srgbClr val="000000"/>
                      </a:solidFill>
                      <a:latin typeface="Helvetica" pitchFamily="2" charset="0"/>
                      <a:cs typeface="+mn-ea"/>
                      <a:sym typeface="+mn-lt"/>
                    </a:rPr>
                    <a:t>的组合，如</a:t>
                  </a:r>
                  <a:r>
                    <a:rPr lang="en-US" altLang="zh-CN" sz="2000" dirty="0">
                      <a:solidFill>
                        <a:srgbClr val="000000"/>
                      </a:solidFill>
                      <a:latin typeface="Helvetica" pitchFamily="2" charset="0"/>
                      <a:cs typeface="+mn-ea"/>
                      <a:sym typeface="+mn-lt"/>
                    </a:rPr>
                    <a:t>Blinn-</a:t>
                  </a:r>
                  <a:r>
                    <a:rPr lang="en-US" altLang="zh-CN" sz="2000" dirty="0" err="1">
                      <a:solidFill>
                        <a:srgbClr val="000000"/>
                      </a:solidFill>
                      <a:latin typeface="Helvetica" pitchFamily="2" charset="0"/>
                      <a:cs typeface="+mn-ea"/>
                      <a:sym typeface="+mn-lt"/>
                    </a:rPr>
                    <a:t>Phong</a:t>
                  </a:r>
                  <a:endParaRPr lang="en-US" altLang="zh-CN" sz="2000" dirty="0">
                    <a:solidFill>
                      <a:srgbClr val="000000"/>
                    </a:solidFill>
                    <a:latin typeface="Helvetica" pitchFamily="2" charset="0"/>
                    <a:cs typeface="+mn-ea"/>
                    <a:sym typeface="+mn-lt"/>
                  </a:endParaRPr>
                </a:p>
                <a:p>
                  <a:pPr lvl="1">
                    <a:lnSpc>
                      <a:spcPct val="130000"/>
                    </a:lnSpc>
                    <a:spcBef>
                      <a:spcPct val="0"/>
                    </a:spcBef>
                    <a:spcAft>
                      <a:spcPct val="0"/>
                    </a:spcAft>
                    <a:defRPr/>
                  </a:pPr>
                  <a:endParaRPr lang="en-US" altLang="zh-CN" sz="2200" dirty="0">
                    <a:solidFill>
                      <a:srgbClr val="000000"/>
                    </a:solidFill>
                    <a:latin typeface="Helvetica" pitchFamily="2" charset="0"/>
                    <a:cs typeface="+mn-ea"/>
                    <a:sym typeface="+mn-lt"/>
                  </a:endParaRPr>
                </a:p>
              </p:txBody>
            </p:sp>
          </mc:Choice>
          <mc:Fallback xmlns="">
            <p:sp>
              <p:nvSpPr>
                <p:cNvPr id="7" name="íŝļiḓè">
                  <a:extLst>
                    <a:ext uri="{FF2B5EF4-FFF2-40B4-BE49-F238E27FC236}">
                      <a16:creationId xmlns:a16="http://schemas.microsoft.com/office/drawing/2014/main" id="{747E63F7-21C4-410B-8FB9-C104EC45584F}"/>
                    </a:ext>
                  </a:extLst>
                </p:cNvPr>
                <p:cNvSpPr>
                  <a:spLocks noRot="1" noChangeAspect="1" noMove="1" noResize="1" noEditPoints="1" noAdjustHandles="1" noChangeArrowheads="1" noChangeShapeType="1" noTextEdit="1"/>
                </p:cNvSpPr>
                <p:nvPr/>
              </p:nvSpPr>
              <p:spPr bwMode="auto">
                <a:xfrm>
                  <a:off x="543655" y="4237810"/>
                  <a:ext cx="3415438" cy="829544"/>
                </a:xfrm>
                <a:prstGeom prst="rect">
                  <a:avLst/>
                </a:prstGeom>
                <a:blipFill>
                  <a:blip r:embed="rId2"/>
                  <a:stretch>
                    <a:fillRect b="-1690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pic>
        <p:nvPicPr>
          <p:cNvPr id="23" name="图片 22">
            <a:extLst>
              <a:ext uri="{FF2B5EF4-FFF2-40B4-BE49-F238E27FC236}">
                <a16:creationId xmlns:a16="http://schemas.microsoft.com/office/drawing/2014/main" id="{9D4B8A29-B20F-4092-894E-8971AEEE0E84}"/>
              </a:ext>
            </a:extLst>
          </p:cNvPr>
          <p:cNvPicPr>
            <a:picLocks noChangeAspect="1"/>
          </p:cNvPicPr>
          <p:nvPr/>
        </p:nvPicPr>
        <p:blipFill>
          <a:blip r:embed="rId3"/>
          <a:stretch>
            <a:fillRect/>
          </a:stretch>
        </p:blipFill>
        <p:spPr>
          <a:xfrm>
            <a:off x="2248378" y="1707520"/>
            <a:ext cx="4057171" cy="904861"/>
          </a:xfrm>
          <a:prstGeom prst="rect">
            <a:avLst/>
          </a:prstGeom>
        </p:spPr>
      </p:pic>
      <p:pic>
        <p:nvPicPr>
          <p:cNvPr id="25" name="图片 24">
            <a:extLst>
              <a:ext uri="{FF2B5EF4-FFF2-40B4-BE49-F238E27FC236}">
                <a16:creationId xmlns:a16="http://schemas.microsoft.com/office/drawing/2014/main" id="{F2F3A949-7A8D-4249-98B4-F12E0E184257}"/>
              </a:ext>
            </a:extLst>
          </p:cNvPr>
          <p:cNvPicPr>
            <a:picLocks noChangeAspect="1"/>
          </p:cNvPicPr>
          <p:nvPr/>
        </p:nvPicPr>
        <p:blipFill>
          <a:blip r:embed="rId4"/>
          <a:stretch>
            <a:fillRect/>
          </a:stretch>
        </p:blipFill>
        <p:spPr>
          <a:xfrm>
            <a:off x="4479952" y="5095350"/>
            <a:ext cx="2547885" cy="1626124"/>
          </a:xfrm>
          <a:prstGeom prst="rect">
            <a:avLst/>
          </a:prstGeom>
        </p:spPr>
      </p:pic>
    </p:spTree>
    <p:extLst>
      <p:ext uri="{BB962C8B-B14F-4D97-AF65-F5344CB8AC3E}">
        <p14:creationId xmlns:p14="http://schemas.microsoft.com/office/powerpoint/2010/main" val="166222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b="1" dirty="0">
                <a:solidFill>
                  <a:schemeClr val="accent1"/>
                </a:solidFill>
                <a:latin typeface="Helvetica" pitchFamily="2" charset="0"/>
                <a:cs typeface="+mn-ea"/>
                <a:sym typeface="+mn-lt"/>
              </a:rPr>
              <a:t>实验结果</a:t>
            </a: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553904" cy="2646878"/>
            <a:chOff x="5865211" y="1319889"/>
            <a:chExt cx="2553904"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03</a:t>
              </a:r>
              <a:endParaRPr lang="zh-CN" altLang="en-US" sz="16600" dirty="0">
                <a:solidFill>
                  <a:schemeClr val="accent1"/>
                </a:solidFill>
                <a:latin typeface="Helvetica" pitchFamily="2" charset="0"/>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20204" pitchFamily="34" charset="0"/>
                  <a:sym typeface="+mn-lt"/>
                </a:rPr>
                <a:t>PART</a:t>
              </a:r>
              <a:r>
                <a:rPr lang="zh-CN" altLang="en-US" sz="2400" dirty="0">
                  <a:solidFill>
                    <a:schemeClr val="accent1"/>
                  </a:solidFill>
                  <a:latin typeface="Helvetica" pitchFamily="2" charset="0"/>
                  <a:cs typeface="Arial" panose="020B0604020202020204" pitchFamily="34" charset="0"/>
                  <a:sym typeface="+mn-lt"/>
                </a:rPr>
                <a:t> </a:t>
              </a:r>
              <a:r>
                <a:rPr lang="en-US" altLang="zh-CN" sz="2400" dirty="0">
                  <a:solidFill>
                    <a:schemeClr val="accent1"/>
                  </a:solidFill>
                  <a:latin typeface="Helvetica" pitchFamily="2" charset="0"/>
                  <a:cs typeface="Arial" panose="020B0604020202020204" pitchFamily="34" charset="0"/>
                  <a:sym typeface="+mn-lt"/>
                </a:rPr>
                <a:t>THREE </a:t>
              </a:r>
              <a:endParaRPr lang="zh-CN" altLang="en-US" sz="2400" dirty="0">
                <a:solidFill>
                  <a:schemeClr val="accent1"/>
                </a:solidFill>
                <a:latin typeface="Helvetica" pitchFamily="2" charset="0"/>
                <a:cs typeface="Arial" panose="020B0604020202020204" pitchFamily="34" charset="0"/>
                <a:sym typeface="+mn-lt"/>
              </a:endParaRPr>
            </a:p>
          </p:txBody>
        </p:sp>
      </p:grpSp>
    </p:spTree>
    <p:extLst>
      <p:ext uri="{BB962C8B-B14F-4D97-AF65-F5344CB8AC3E}">
        <p14:creationId xmlns:p14="http://schemas.microsoft.com/office/powerpoint/2010/main" val="59536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12</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cs typeface="+mn-ea"/>
                <a:sym typeface="+mn-lt"/>
              </a:rPr>
              <a:t>实验结果</a:t>
            </a:r>
            <a:endParaRPr kumimoji="1" lang="zh-CN" altLang="en-US" dirty="0"/>
          </a:p>
        </p:txBody>
      </p:sp>
      <p:sp>
        <p:nvSpPr>
          <p:cNvPr id="6" name="íś1ïḍé">
            <a:extLst>
              <a:ext uri="{FF2B5EF4-FFF2-40B4-BE49-F238E27FC236}">
                <a16:creationId xmlns:a16="http://schemas.microsoft.com/office/drawing/2014/main" id="{D8E48CF2-B876-4643-B183-D2F1FC48C6A8}"/>
              </a:ext>
            </a:extLst>
          </p:cNvPr>
          <p:cNvSpPr txBox="1"/>
          <p:nvPr/>
        </p:nvSpPr>
        <p:spPr bwMode="auto">
          <a:xfrm>
            <a:off x="1050740" y="1160463"/>
            <a:ext cx="10358255" cy="547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spcBef>
                <a:spcPct val="0"/>
              </a:spcBef>
              <a:defRPr/>
            </a:pPr>
            <a:r>
              <a:rPr lang="en-US" altLang="zh-CN" sz="2400" b="1" dirty="0">
                <a:solidFill>
                  <a:srgbClr val="000000"/>
                </a:solidFill>
                <a:latin typeface="Helvetica" pitchFamily="2" charset="0"/>
                <a:cs typeface="+mn-ea"/>
                <a:sym typeface="+mn-lt"/>
              </a:rPr>
              <a:t>1.</a:t>
            </a:r>
            <a:r>
              <a:rPr lang="zh-CN" altLang="en-US" sz="2400" b="1" dirty="0">
                <a:solidFill>
                  <a:srgbClr val="000000"/>
                </a:solidFill>
                <a:latin typeface="Helvetica" pitchFamily="2" charset="0"/>
                <a:cs typeface="+mn-ea"/>
                <a:sym typeface="+mn-lt"/>
              </a:rPr>
              <a:t>使用</a:t>
            </a:r>
            <a:r>
              <a:rPr lang="en-US" altLang="zh-CN" sz="2400" b="1" dirty="0" err="1">
                <a:solidFill>
                  <a:srgbClr val="000000"/>
                </a:solidFill>
                <a:latin typeface="Helvetica" pitchFamily="2" charset="0"/>
                <a:cs typeface="+mn-ea"/>
                <a:sym typeface="+mn-lt"/>
              </a:rPr>
              <a:t>Cmake</a:t>
            </a:r>
            <a:r>
              <a:rPr lang="zh-CN" altLang="en-US" sz="2400" b="1" dirty="0">
                <a:solidFill>
                  <a:srgbClr val="000000"/>
                </a:solidFill>
                <a:latin typeface="Helvetica" pitchFamily="2" charset="0"/>
                <a:cs typeface="+mn-ea"/>
                <a:sym typeface="+mn-lt"/>
              </a:rPr>
              <a:t>编译</a:t>
            </a:r>
            <a:r>
              <a:rPr lang="en-US" altLang="zh-CN" sz="2400" b="1" dirty="0" err="1">
                <a:solidFill>
                  <a:srgbClr val="000000"/>
                </a:solidFill>
                <a:latin typeface="Helvetica" pitchFamily="2" charset="0"/>
                <a:cs typeface="+mn-ea"/>
                <a:sym typeface="+mn-lt"/>
              </a:rPr>
              <a:t>Optix</a:t>
            </a:r>
            <a:r>
              <a:rPr lang="zh-CN" altLang="en-US" sz="2400" b="1" dirty="0">
                <a:solidFill>
                  <a:srgbClr val="000000"/>
                </a:solidFill>
                <a:latin typeface="Helvetica" pitchFamily="2" charset="0"/>
                <a:cs typeface="+mn-ea"/>
                <a:sym typeface="+mn-lt"/>
              </a:rPr>
              <a:t> </a:t>
            </a:r>
            <a:r>
              <a:rPr lang="en-US" altLang="zh-CN" sz="2400" b="1" dirty="0" err="1">
                <a:solidFill>
                  <a:srgbClr val="000000"/>
                </a:solidFill>
                <a:latin typeface="Helvetica" pitchFamily="2" charset="0"/>
                <a:cs typeface="+mn-ea"/>
                <a:sym typeface="+mn-lt"/>
              </a:rPr>
              <a:t>PathTracer</a:t>
            </a:r>
            <a:r>
              <a:rPr lang="zh-CN" altLang="en-US" sz="2400" b="1" dirty="0">
                <a:solidFill>
                  <a:srgbClr val="000000"/>
                </a:solidFill>
                <a:latin typeface="Helvetica" pitchFamily="2" charset="0"/>
                <a:cs typeface="+mn-ea"/>
                <a:sym typeface="+mn-lt"/>
              </a:rPr>
              <a:t>示例</a:t>
            </a:r>
            <a:endParaRPr kumimoji="0" lang="en-US" altLang="zh-CN" sz="2400" b="1" i="0" u="none" strike="noStrike" kern="1200" cap="none" spc="0" normalizeH="0" baseline="0" noProof="0" dirty="0">
              <a:ln>
                <a:noFill/>
              </a:ln>
              <a:solidFill>
                <a:srgbClr val="000000"/>
              </a:solidFill>
              <a:effectLst/>
              <a:uLnTx/>
              <a:uFillTx/>
              <a:latin typeface="Helvetica" pitchFamily="2" charset="0"/>
              <a:cs typeface="+mn-ea"/>
              <a:sym typeface="+mn-lt"/>
            </a:endParaRPr>
          </a:p>
        </p:txBody>
      </p:sp>
      <p:sp>
        <p:nvSpPr>
          <p:cNvPr id="3" name="文本框 2">
            <a:extLst>
              <a:ext uri="{FF2B5EF4-FFF2-40B4-BE49-F238E27FC236}">
                <a16:creationId xmlns:a16="http://schemas.microsoft.com/office/drawing/2014/main" id="{FEA9A511-1DCD-4BD5-8593-F888892FBE2C}"/>
              </a:ext>
            </a:extLst>
          </p:cNvPr>
          <p:cNvSpPr txBox="1"/>
          <p:nvPr/>
        </p:nvSpPr>
        <p:spPr>
          <a:xfrm>
            <a:off x="1423491" y="1913641"/>
            <a:ext cx="3299338" cy="2031325"/>
          </a:xfrm>
          <a:prstGeom prst="rect">
            <a:avLst/>
          </a:prstGeom>
          <a:noFill/>
        </p:spPr>
        <p:txBody>
          <a:bodyPr wrap="square" rtlCol="0">
            <a:spAutoFit/>
          </a:bodyPr>
          <a:lstStyle/>
          <a:p>
            <a:r>
              <a:rPr lang="zh-CN" altLang="en-US" dirty="0"/>
              <a:t>环境：</a:t>
            </a:r>
            <a:endParaRPr lang="en-US" altLang="zh-CN" dirty="0"/>
          </a:p>
          <a:p>
            <a:r>
              <a:rPr lang="en-US" altLang="zh-CN" dirty="0"/>
              <a:t>    </a:t>
            </a:r>
            <a:r>
              <a:rPr lang="zh-CN" altLang="en-US" dirty="0"/>
              <a:t>系统 </a:t>
            </a:r>
            <a:r>
              <a:rPr lang="en-US" altLang="zh-CN" dirty="0"/>
              <a:t>win10 64</a:t>
            </a:r>
            <a:r>
              <a:rPr lang="zh-CN" altLang="en-US" dirty="0"/>
              <a:t>位</a:t>
            </a:r>
            <a:endParaRPr lang="en-US" altLang="zh-CN" dirty="0"/>
          </a:p>
          <a:p>
            <a:r>
              <a:rPr lang="en-US" altLang="zh-CN" dirty="0"/>
              <a:t>    </a:t>
            </a:r>
            <a:r>
              <a:rPr lang="en-US" altLang="zh-CN" dirty="0" err="1"/>
              <a:t>OptiX</a:t>
            </a:r>
            <a:r>
              <a:rPr lang="en-US" altLang="zh-CN" dirty="0"/>
              <a:t> 6.0.0</a:t>
            </a:r>
          </a:p>
          <a:p>
            <a:r>
              <a:rPr lang="en-US" altLang="zh-CN" dirty="0"/>
              <a:t>    CUDA 10.0</a:t>
            </a:r>
          </a:p>
          <a:p>
            <a:r>
              <a:rPr lang="en-US" altLang="zh-CN" dirty="0"/>
              <a:t>    VS 2015</a:t>
            </a:r>
          </a:p>
          <a:p>
            <a:r>
              <a:rPr lang="en-US" altLang="zh-CN" dirty="0"/>
              <a:t>    </a:t>
            </a:r>
            <a:r>
              <a:rPr lang="zh-CN" altLang="en-US" dirty="0"/>
              <a:t>驱动版本 </a:t>
            </a:r>
            <a:r>
              <a:rPr lang="en-US" altLang="zh-CN" dirty="0"/>
              <a:t>496.13</a:t>
            </a:r>
          </a:p>
          <a:p>
            <a:r>
              <a:rPr lang="en-US" altLang="zh-CN" dirty="0"/>
              <a:t>    </a:t>
            </a:r>
            <a:r>
              <a:rPr lang="zh-CN" altLang="en-US" dirty="0"/>
              <a:t>显卡 </a:t>
            </a:r>
            <a:r>
              <a:rPr lang="en-US" altLang="zh-CN" dirty="0"/>
              <a:t>GTX1660Ti</a:t>
            </a:r>
            <a:endParaRPr lang="zh-CN" altLang="en-US" dirty="0"/>
          </a:p>
        </p:txBody>
      </p:sp>
      <p:pic>
        <p:nvPicPr>
          <p:cNvPr id="22" name="图片 21">
            <a:extLst>
              <a:ext uri="{FF2B5EF4-FFF2-40B4-BE49-F238E27FC236}">
                <a16:creationId xmlns:a16="http://schemas.microsoft.com/office/drawing/2014/main" id="{8C04208F-E722-42BB-8BB8-20354B078F04}"/>
              </a:ext>
            </a:extLst>
          </p:cNvPr>
          <p:cNvPicPr>
            <a:picLocks noChangeAspect="1"/>
          </p:cNvPicPr>
          <p:nvPr/>
        </p:nvPicPr>
        <p:blipFill>
          <a:blip r:embed="rId2"/>
          <a:stretch>
            <a:fillRect/>
          </a:stretch>
        </p:blipFill>
        <p:spPr>
          <a:xfrm>
            <a:off x="6349328" y="2215859"/>
            <a:ext cx="4057864" cy="4140490"/>
          </a:xfrm>
          <a:prstGeom prst="rect">
            <a:avLst/>
          </a:prstGeom>
        </p:spPr>
      </p:pic>
      <p:sp>
        <p:nvSpPr>
          <p:cNvPr id="23" name="文本框 22">
            <a:extLst>
              <a:ext uri="{FF2B5EF4-FFF2-40B4-BE49-F238E27FC236}">
                <a16:creationId xmlns:a16="http://schemas.microsoft.com/office/drawing/2014/main" id="{930388FC-33F5-4BE6-863F-C0FAC7368E58}"/>
              </a:ext>
            </a:extLst>
          </p:cNvPr>
          <p:cNvSpPr txBox="1"/>
          <p:nvPr/>
        </p:nvSpPr>
        <p:spPr>
          <a:xfrm>
            <a:off x="6095999" y="1812111"/>
            <a:ext cx="1483151" cy="369332"/>
          </a:xfrm>
          <a:prstGeom prst="rect">
            <a:avLst/>
          </a:prstGeom>
          <a:noFill/>
        </p:spPr>
        <p:txBody>
          <a:bodyPr wrap="square" rtlCol="0">
            <a:spAutoFit/>
          </a:bodyPr>
          <a:lstStyle/>
          <a:p>
            <a:r>
              <a:rPr lang="zh-CN" altLang="en-US" dirty="0"/>
              <a:t>结果：</a:t>
            </a:r>
          </a:p>
        </p:txBody>
      </p:sp>
    </p:spTree>
    <p:extLst>
      <p:ext uri="{BB962C8B-B14F-4D97-AF65-F5344CB8AC3E}">
        <p14:creationId xmlns:p14="http://schemas.microsoft.com/office/powerpoint/2010/main" val="399777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13</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cs typeface="+mn-ea"/>
                <a:sym typeface="+mn-lt"/>
              </a:rPr>
              <a:t>实验结果</a:t>
            </a:r>
            <a:endParaRPr kumimoji="1" lang="zh-CN" altLang="en-US" dirty="0"/>
          </a:p>
        </p:txBody>
      </p:sp>
      <p:sp>
        <p:nvSpPr>
          <p:cNvPr id="6" name="íś1ïḍé">
            <a:extLst>
              <a:ext uri="{FF2B5EF4-FFF2-40B4-BE49-F238E27FC236}">
                <a16:creationId xmlns:a16="http://schemas.microsoft.com/office/drawing/2014/main" id="{D8E48CF2-B876-4643-B183-D2F1FC48C6A8}"/>
              </a:ext>
            </a:extLst>
          </p:cNvPr>
          <p:cNvSpPr txBox="1"/>
          <p:nvPr/>
        </p:nvSpPr>
        <p:spPr bwMode="auto">
          <a:xfrm>
            <a:off x="1050740" y="1160463"/>
            <a:ext cx="10358255" cy="547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spcBef>
                <a:spcPct val="0"/>
              </a:spcBef>
              <a:defRPr/>
            </a:pPr>
            <a:r>
              <a:rPr lang="en-US" altLang="zh-CN" sz="2400" b="1">
                <a:solidFill>
                  <a:srgbClr val="000000"/>
                </a:solidFill>
                <a:latin typeface="Helvetica" pitchFamily="2" charset="0"/>
                <a:cs typeface="+mn-ea"/>
                <a:sym typeface="+mn-lt"/>
              </a:rPr>
              <a:t>2.</a:t>
            </a:r>
            <a:r>
              <a:rPr lang="zh-CN" altLang="en-US" sz="2400" b="1">
                <a:solidFill>
                  <a:srgbClr val="000000"/>
                </a:solidFill>
                <a:latin typeface="Helvetica" pitchFamily="2" charset="0"/>
                <a:cs typeface="+mn-ea"/>
                <a:sym typeface="+mn-lt"/>
              </a:rPr>
              <a:t> </a:t>
            </a:r>
            <a:r>
              <a:rPr lang="en-US" altLang="zh-CN" sz="2400" b="1" dirty="0" err="1">
                <a:solidFill>
                  <a:srgbClr val="000000"/>
                </a:solidFill>
                <a:latin typeface="Helvetica" pitchFamily="2" charset="0"/>
                <a:cs typeface="+mn-ea"/>
                <a:sym typeface="+mn-lt"/>
              </a:rPr>
              <a:t>Optix</a:t>
            </a:r>
            <a:r>
              <a:rPr lang="zh-CN" altLang="en-US" sz="2400" b="1" dirty="0">
                <a:solidFill>
                  <a:srgbClr val="000000"/>
                </a:solidFill>
                <a:latin typeface="Helvetica" pitchFamily="2" charset="0"/>
                <a:cs typeface="+mn-ea"/>
                <a:sym typeface="+mn-lt"/>
              </a:rPr>
              <a:t>入门</a:t>
            </a:r>
            <a:endParaRPr kumimoji="0" lang="en-US" altLang="zh-CN" sz="2400" b="1" i="0" u="none" strike="noStrike" kern="1200" cap="none" spc="0" normalizeH="0" baseline="0" noProof="0" dirty="0">
              <a:ln>
                <a:noFill/>
              </a:ln>
              <a:solidFill>
                <a:srgbClr val="000000"/>
              </a:solidFill>
              <a:effectLst/>
              <a:uLnTx/>
              <a:uFillTx/>
              <a:latin typeface="Helvetica" pitchFamily="2" charset="0"/>
              <a:cs typeface="+mn-ea"/>
              <a:sym typeface="+mn-lt"/>
            </a:endParaRPr>
          </a:p>
        </p:txBody>
      </p:sp>
      <p:pic>
        <p:nvPicPr>
          <p:cNvPr id="7" name="图片 6">
            <a:extLst>
              <a:ext uri="{FF2B5EF4-FFF2-40B4-BE49-F238E27FC236}">
                <a16:creationId xmlns:a16="http://schemas.microsoft.com/office/drawing/2014/main" id="{DDF84FE2-0631-4B62-993A-1230F7EF1FB9}"/>
              </a:ext>
            </a:extLst>
          </p:cNvPr>
          <p:cNvPicPr>
            <a:picLocks noChangeAspect="1"/>
          </p:cNvPicPr>
          <p:nvPr/>
        </p:nvPicPr>
        <p:blipFill>
          <a:blip r:embed="rId2"/>
          <a:stretch>
            <a:fillRect/>
          </a:stretch>
        </p:blipFill>
        <p:spPr>
          <a:xfrm>
            <a:off x="1177100" y="1839285"/>
            <a:ext cx="4389500" cy="3741744"/>
          </a:xfrm>
          <a:prstGeom prst="rect">
            <a:avLst/>
          </a:prstGeom>
        </p:spPr>
      </p:pic>
      <p:sp>
        <p:nvSpPr>
          <p:cNvPr id="10" name="文本框 9">
            <a:extLst>
              <a:ext uri="{FF2B5EF4-FFF2-40B4-BE49-F238E27FC236}">
                <a16:creationId xmlns:a16="http://schemas.microsoft.com/office/drawing/2014/main" id="{B0EA276B-C2A3-4709-812B-B80D90E8929B}"/>
              </a:ext>
            </a:extLst>
          </p:cNvPr>
          <p:cNvSpPr txBox="1"/>
          <p:nvPr/>
        </p:nvSpPr>
        <p:spPr>
          <a:xfrm>
            <a:off x="1177100" y="5829300"/>
            <a:ext cx="3937825" cy="369332"/>
          </a:xfrm>
          <a:prstGeom prst="rect">
            <a:avLst/>
          </a:prstGeom>
          <a:noFill/>
        </p:spPr>
        <p:txBody>
          <a:bodyPr wrap="square" rtlCol="0">
            <a:spAutoFit/>
          </a:bodyPr>
          <a:lstStyle/>
          <a:p>
            <a:r>
              <a:rPr lang="zh-CN" altLang="en-US" dirty="0"/>
              <a:t>光线生成、相机操作等简单操作</a:t>
            </a:r>
          </a:p>
        </p:txBody>
      </p:sp>
      <p:sp>
        <p:nvSpPr>
          <p:cNvPr id="11" name="文本框 10">
            <a:extLst>
              <a:ext uri="{FF2B5EF4-FFF2-40B4-BE49-F238E27FC236}">
                <a16:creationId xmlns:a16="http://schemas.microsoft.com/office/drawing/2014/main" id="{C4BC615E-B383-4BB5-B883-C7508B24797B}"/>
              </a:ext>
            </a:extLst>
          </p:cNvPr>
          <p:cNvSpPr txBox="1"/>
          <p:nvPr/>
        </p:nvSpPr>
        <p:spPr>
          <a:xfrm>
            <a:off x="8153400" y="5581029"/>
            <a:ext cx="877163" cy="369332"/>
          </a:xfrm>
          <a:prstGeom prst="rect">
            <a:avLst/>
          </a:prstGeom>
          <a:noFill/>
        </p:spPr>
        <p:txBody>
          <a:bodyPr wrap="none" rtlCol="0">
            <a:spAutoFit/>
          </a:bodyPr>
          <a:lstStyle/>
          <a:p>
            <a:r>
              <a:rPr lang="zh-CN" altLang="en-US" dirty="0"/>
              <a:t>环境光</a:t>
            </a:r>
          </a:p>
        </p:txBody>
      </p:sp>
      <p:pic>
        <p:nvPicPr>
          <p:cNvPr id="13" name="图片 12">
            <a:extLst>
              <a:ext uri="{FF2B5EF4-FFF2-40B4-BE49-F238E27FC236}">
                <a16:creationId xmlns:a16="http://schemas.microsoft.com/office/drawing/2014/main" id="{9CDA3B82-4AE2-4A91-B3DF-6D9CE90918B7}"/>
              </a:ext>
            </a:extLst>
          </p:cNvPr>
          <p:cNvPicPr>
            <a:picLocks noChangeAspect="1"/>
          </p:cNvPicPr>
          <p:nvPr/>
        </p:nvPicPr>
        <p:blipFill>
          <a:blip r:embed="rId3"/>
          <a:stretch>
            <a:fillRect/>
          </a:stretch>
        </p:blipFill>
        <p:spPr>
          <a:xfrm>
            <a:off x="6417888" y="1801385"/>
            <a:ext cx="3471024" cy="3661630"/>
          </a:xfrm>
          <a:prstGeom prst="rect">
            <a:avLst/>
          </a:prstGeom>
        </p:spPr>
      </p:pic>
    </p:spTree>
    <p:extLst>
      <p:ext uri="{BB962C8B-B14F-4D97-AF65-F5344CB8AC3E}">
        <p14:creationId xmlns:p14="http://schemas.microsoft.com/office/powerpoint/2010/main" val="249234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14</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cs typeface="+mn-ea"/>
                <a:sym typeface="+mn-lt"/>
              </a:rPr>
              <a:t>实验结果</a:t>
            </a:r>
            <a:endParaRPr kumimoji="1" lang="zh-CN" altLang="en-US" dirty="0"/>
          </a:p>
        </p:txBody>
      </p:sp>
      <p:grpSp>
        <p:nvGrpSpPr>
          <p:cNvPr id="5" name="组合 4">
            <a:extLst>
              <a:ext uri="{FF2B5EF4-FFF2-40B4-BE49-F238E27FC236}">
                <a16:creationId xmlns:a16="http://schemas.microsoft.com/office/drawing/2014/main" id="{719AE060-6B8C-4CC4-A973-C597AE3BFFF7}"/>
              </a:ext>
            </a:extLst>
          </p:cNvPr>
          <p:cNvGrpSpPr/>
          <p:nvPr/>
        </p:nvGrpSpPr>
        <p:grpSpPr>
          <a:xfrm>
            <a:off x="777362" y="1160464"/>
            <a:ext cx="10631633" cy="1705992"/>
            <a:chOff x="570609" y="3168515"/>
            <a:chExt cx="3491921" cy="1377762"/>
          </a:xfrm>
        </p:grpSpPr>
        <p:sp>
          <p:nvSpPr>
            <p:cNvPr id="6" name="íś1ïḍé">
              <a:extLst>
                <a:ext uri="{FF2B5EF4-FFF2-40B4-BE49-F238E27FC236}">
                  <a16:creationId xmlns:a16="http://schemas.microsoft.com/office/drawing/2014/main" id="{D8E48CF2-B876-4643-B183-D2F1FC48C6A8}"/>
                </a:ext>
              </a:extLst>
            </p:cNvPr>
            <p:cNvSpPr txBox="1"/>
            <p:nvPr/>
          </p:nvSpPr>
          <p:spPr bwMode="auto">
            <a:xfrm>
              <a:off x="660399" y="3168515"/>
              <a:ext cx="34021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spcBef>
                  <a:spcPct val="0"/>
                </a:spcBef>
                <a:defRPr/>
              </a:pPr>
              <a:r>
                <a:rPr lang="en-US" altLang="zh-CN" sz="2400" b="1" dirty="0">
                  <a:solidFill>
                    <a:srgbClr val="000000"/>
                  </a:solidFill>
                  <a:latin typeface="Helvetica" pitchFamily="2" charset="0"/>
                  <a:cs typeface="+mn-ea"/>
                  <a:sym typeface="+mn-lt"/>
                </a:rPr>
                <a:t>2.</a:t>
              </a:r>
              <a:r>
                <a:rPr lang="zh-CN" altLang="en-US" sz="2400" b="1" dirty="0">
                  <a:solidFill>
                    <a:srgbClr val="000000"/>
                  </a:solidFill>
                  <a:latin typeface="Helvetica" pitchFamily="2" charset="0"/>
                  <a:cs typeface="+mn-ea"/>
                  <a:sym typeface="+mn-lt"/>
                </a:rPr>
                <a:t>使用了微表面模型的光线跟踪</a:t>
              </a:r>
              <a:endParaRPr kumimoji="0" lang="en-US" altLang="zh-CN" sz="2400" b="1" i="0" u="none" strike="noStrike" kern="1200" cap="none" spc="0" normalizeH="0" baseline="0" noProof="0" dirty="0">
                <a:ln>
                  <a:noFill/>
                </a:ln>
                <a:solidFill>
                  <a:srgbClr val="000000"/>
                </a:solidFill>
                <a:effectLst/>
                <a:uLnTx/>
                <a:uFillTx/>
                <a:latin typeface="Helvetica" pitchFamily="2" charset="0"/>
                <a:cs typeface="+mn-ea"/>
                <a:sym typeface="+mn-lt"/>
              </a:endParaRPr>
            </a:p>
          </p:txBody>
        </p:sp>
        <p:sp>
          <p:nvSpPr>
            <p:cNvPr id="7" name="íŝļiḓè">
              <a:extLst>
                <a:ext uri="{FF2B5EF4-FFF2-40B4-BE49-F238E27FC236}">
                  <a16:creationId xmlns:a16="http://schemas.microsoft.com/office/drawing/2014/main" id="{747E63F7-21C4-410B-8FB9-C104EC45584F}"/>
                </a:ext>
              </a:extLst>
            </p:cNvPr>
            <p:cNvSpPr/>
            <p:nvPr/>
          </p:nvSpPr>
          <p:spPr bwMode="auto">
            <a:xfrm>
              <a:off x="570609" y="3716733"/>
              <a:ext cx="1580724" cy="82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nSpc>
                  <a:spcPct val="130000"/>
                </a:lnSpc>
                <a:spcBef>
                  <a:spcPct val="0"/>
                </a:spcBef>
                <a:spcAft>
                  <a:spcPct val="0"/>
                </a:spcAft>
                <a:defRPr/>
              </a:pPr>
              <a:r>
                <a:rPr lang="zh-CN" altLang="en-US" sz="2200" dirty="0">
                  <a:solidFill>
                    <a:srgbClr val="000000"/>
                  </a:solidFill>
                  <a:latin typeface="Helvetica" pitchFamily="2" charset="0"/>
                  <a:cs typeface="+mn-ea"/>
                  <a:sym typeface="+mn-lt"/>
                </a:rPr>
                <a:t>随机微表面模型：认为光线击到某处，其反射方向随机，因为这一处可以划分为无穷小</a:t>
              </a:r>
              <a:endParaRPr lang="en-US" altLang="zh-CN" sz="2200" dirty="0">
                <a:solidFill>
                  <a:srgbClr val="000000"/>
                </a:solidFill>
                <a:latin typeface="Helvetica" pitchFamily="2" charset="0"/>
                <a:cs typeface="+mn-ea"/>
                <a:sym typeface="+mn-lt"/>
              </a:endParaRPr>
            </a:p>
            <a:p>
              <a:pPr lvl="1">
                <a:lnSpc>
                  <a:spcPct val="130000"/>
                </a:lnSpc>
                <a:spcBef>
                  <a:spcPct val="0"/>
                </a:spcBef>
                <a:spcAft>
                  <a:spcPct val="0"/>
                </a:spcAft>
                <a:defRPr/>
              </a:pPr>
              <a:endParaRPr lang="en-US" altLang="zh-CN" sz="2200" dirty="0">
                <a:solidFill>
                  <a:srgbClr val="000000"/>
                </a:solidFill>
                <a:latin typeface="Helvetica" pitchFamily="2" charset="0"/>
                <a:cs typeface="+mn-ea"/>
                <a:sym typeface="+mn-lt"/>
              </a:endParaRPr>
            </a:p>
            <a:p>
              <a:pPr lvl="1">
                <a:lnSpc>
                  <a:spcPct val="130000"/>
                </a:lnSpc>
                <a:spcBef>
                  <a:spcPct val="0"/>
                </a:spcBef>
                <a:spcAft>
                  <a:spcPct val="0"/>
                </a:spcAft>
                <a:defRPr/>
              </a:pPr>
              <a:r>
                <a:rPr lang="zh-CN" altLang="en-US" sz="2200" dirty="0">
                  <a:solidFill>
                    <a:srgbClr val="000000"/>
                  </a:solidFill>
                  <a:latin typeface="Helvetica" pitchFamily="2" charset="0"/>
                  <a:cs typeface="+mn-ea"/>
                  <a:sym typeface="+mn-lt"/>
                </a:rPr>
                <a:t>结果：大量噪点</a:t>
              </a:r>
              <a:endParaRPr lang="en-US" altLang="zh-CN" sz="2200" dirty="0">
                <a:solidFill>
                  <a:srgbClr val="000000"/>
                </a:solidFill>
                <a:latin typeface="Helvetica" pitchFamily="2" charset="0"/>
                <a:cs typeface="+mn-ea"/>
                <a:sym typeface="+mn-lt"/>
              </a:endParaRPr>
            </a:p>
            <a:p>
              <a:pPr lvl="1">
                <a:lnSpc>
                  <a:spcPct val="130000"/>
                </a:lnSpc>
                <a:spcBef>
                  <a:spcPct val="0"/>
                </a:spcBef>
                <a:spcAft>
                  <a:spcPct val="0"/>
                </a:spcAft>
                <a:defRPr/>
              </a:pPr>
              <a:r>
                <a:rPr lang="zh-CN" altLang="en-US" sz="2200" dirty="0">
                  <a:solidFill>
                    <a:srgbClr val="000000"/>
                  </a:solidFill>
                  <a:latin typeface="Helvetica" pitchFamily="2" charset="0"/>
                  <a:cs typeface="+mn-ea"/>
                  <a:sym typeface="+mn-lt"/>
                </a:rPr>
                <a:t>原因：反射光线随机生成</a:t>
              </a:r>
              <a:endParaRPr lang="en-US" altLang="zh-CN" sz="2200" dirty="0">
                <a:solidFill>
                  <a:srgbClr val="000000"/>
                </a:solidFill>
                <a:latin typeface="Helvetica" pitchFamily="2" charset="0"/>
                <a:cs typeface="+mn-ea"/>
                <a:sym typeface="+mn-lt"/>
              </a:endParaRPr>
            </a:p>
          </p:txBody>
        </p:sp>
      </p:grpSp>
      <p:pic>
        <p:nvPicPr>
          <p:cNvPr id="9" name="图片 8">
            <a:extLst>
              <a:ext uri="{FF2B5EF4-FFF2-40B4-BE49-F238E27FC236}">
                <a16:creationId xmlns:a16="http://schemas.microsoft.com/office/drawing/2014/main" id="{93AEA962-E06F-4787-AFFD-DFE21B831580}"/>
              </a:ext>
            </a:extLst>
          </p:cNvPr>
          <p:cNvPicPr>
            <a:picLocks noChangeAspect="1"/>
          </p:cNvPicPr>
          <p:nvPr/>
        </p:nvPicPr>
        <p:blipFill>
          <a:blip r:embed="rId2"/>
          <a:stretch>
            <a:fillRect/>
          </a:stretch>
        </p:blipFill>
        <p:spPr>
          <a:xfrm>
            <a:off x="5684957" y="2071159"/>
            <a:ext cx="5833943" cy="3604010"/>
          </a:xfrm>
          <a:prstGeom prst="rect">
            <a:avLst/>
          </a:prstGeom>
        </p:spPr>
      </p:pic>
    </p:spTree>
    <p:extLst>
      <p:ext uri="{BB962C8B-B14F-4D97-AF65-F5344CB8AC3E}">
        <p14:creationId xmlns:p14="http://schemas.microsoft.com/office/powerpoint/2010/main" val="276665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3CCF343B-4E0B-4154-8946-89391E5C2A8C}"/>
              </a:ext>
            </a:extLst>
          </p:cNvPr>
          <p:cNvSpPr>
            <a:spLocks noGrp="1"/>
          </p:cNvSpPr>
          <p:nvPr>
            <p:ph type="body" sz="quarter" idx="10"/>
          </p:nvPr>
        </p:nvSpPr>
        <p:spPr>
          <a:xfrm>
            <a:off x="3540868" y="2606037"/>
            <a:ext cx="7978032" cy="914400"/>
          </a:xfrm>
        </p:spPr>
        <p:txBody>
          <a:bodyPr>
            <a:normAutofit/>
          </a:bodyPr>
          <a:lstStyle/>
          <a:p>
            <a:r>
              <a:rPr lang="zh-CN" altLang="en-US" dirty="0"/>
              <a:t>谢谢大家</a:t>
            </a:r>
            <a:r>
              <a:rPr lang="en-US" altLang="zh-CN" dirty="0"/>
              <a:t>!</a:t>
            </a:r>
            <a:endParaRPr lang="zh-CN" altLang="en-US" dirty="0"/>
          </a:p>
        </p:txBody>
      </p:sp>
      <p:sp>
        <p:nvSpPr>
          <p:cNvPr id="9" name="矩形 8">
            <a:extLst>
              <a:ext uri="{FF2B5EF4-FFF2-40B4-BE49-F238E27FC236}">
                <a16:creationId xmlns:a16="http://schemas.microsoft.com/office/drawing/2014/main" id="{DC25BEE9-561E-4569-94FB-875A27230EF1}"/>
              </a:ext>
            </a:extLst>
          </p:cNvPr>
          <p:cNvSpPr/>
          <p:nvPr/>
        </p:nvSpPr>
        <p:spPr>
          <a:xfrm>
            <a:off x="8421793" y="5481247"/>
            <a:ext cx="3003067" cy="611578"/>
          </a:xfrm>
          <a:prstGeom prst="rect">
            <a:avLst/>
          </a:prstGeom>
        </p:spPr>
        <p:txBody>
          <a:bodyPr wrap="square" lIns="0" rIns="0">
            <a:spAutoFit/>
          </a:bodyPr>
          <a:lstStyle/>
          <a:p>
            <a:pPr algn="r">
              <a:lnSpc>
                <a:spcPct val="130000"/>
              </a:lnSpc>
            </a:pPr>
            <a:fld id="{93A4DF5B-E1E8-A246-A02A-DA4C90B4A888}" type="datetime1">
              <a:rPr lang="zh-CN" altLang="en-US" sz="2800" smtClean="0">
                <a:solidFill>
                  <a:schemeClr val="accent1"/>
                </a:solidFill>
                <a:latin typeface="Helvetica" pitchFamily="2" charset="0"/>
                <a:cs typeface="Arial" panose="020B0604020202020204" pitchFamily="34" charset="0"/>
                <a:sym typeface="+mn-lt"/>
              </a:rPr>
              <a:t>2021/12/20</a:t>
            </a:fld>
            <a:endParaRPr lang="zh-CN" altLang="en-US" sz="2800" dirty="0">
              <a:solidFill>
                <a:schemeClr val="accent1"/>
              </a:solidFill>
              <a:latin typeface="Helvetica" pitchFamily="2" charset="0"/>
              <a:cs typeface="Arial" panose="020B0604020202020204" pitchFamily="34" charset="0"/>
              <a:sym typeface="+mn-lt"/>
            </a:endParaRPr>
          </a:p>
        </p:txBody>
      </p:sp>
      <p:sp>
        <p:nvSpPr>
          <p:cNvPr id="10" name="矩形 9">
            <a:extLst>
              <a:ext uri="{FF2B5EF4-FFF2-40B4-BE49-F238E27FC236}">
                <a16:creationId xmlns:a16="http://schemas.microsoft.com/office/drawing/2014/main" id="{85582C83-AB54-44BB-8C30-5354E67EF548}"/>
              </a:ext>
            </a:extLst>
          </p:cNvPr>
          <p:cNvSpPr/>
          <p:nvPr/>
        </p:nvSpPr>
        <p:spPr>
          <a:xfrm>
            <a:off x="4767628" y="4368783"/>
            <a:ext cx="6751272" cy="1150508"/>
          </a:xfrm>
          <a:prstGeom prst="rect">
            <a:avLst/>
          </a:prstGeom>
        </p:spPr>
        <p:txBody>
          <a:bodyPr wrap="square">
            <a:spAutoFit/>
          </a:bodyPr>
          <a:lstStyle/>
          <a:p>
            <a:pPr algn="r">
              <a:lnSpc>
                <a:spcPct val="130000"/>
              </a:lnSpc>
            </a:pPr>
            <a:r>
              <a:rPr lang="zh-CN" altLang="en-US" sz="2800" dirty="0">
                <a:solidFill>
                  <a:schemeClr val="accent1"/>
                </a:solidFill>
                <a:latin typeface="Helvetica" pitchFamily="2" charset="0"/>
                <a:cs typeface="Arial" panose="020B0604020202020204" pitchFamily="34" charset="0"/>
                <a:sym typeface="+mn-lt"/>
              </a:rPr>
              <a:t>学号</a:t>
            </a:r>
            <a:r>
              <a:rPr lang="en-US" altLang="zh-CN" sz="2800" dirty="0">
                <a:solidFill>
                  <a:schemeClr val="accent1"/>
                </a:solidFill>
                <a:latin typeface="Helvetica" pitchFamily="2" charset="0"/>
                <a:cs typeface="Arial" panose="020B0604020202020204" pitchFamily="34" charset="0"/>
                <a:sym typeface="+mn-lt"/>
              </a:rPr>
              <a:t>: 58119315</a:t>
            </a:r>
          </a:p>
          <a:p>
            <a:pPr algn="r">
              <a:lnSpc>
                <a:spcPct val="130000"/>
              </a:lnSpc>
            </a:pPr>
            <a:r>
              <a:rPr lang="zh-CN" altLang="en-US" sz="2800" dirty="0">
                <a:solidFill>
                  <a:schemeClr val="accent1"/>
                </a:solidFill>
                <a:latin typeface="Helvetica" pitchFamily="2" charset="0"/>
                <a:cs typeface="Arial" panose="020B0604020202020204" pitchFamily="34" charset="0"/>
                <a:sym typeface="+mn-lt"/>
              </a:rPr>
              <a:t>姓名：平效岩</a:t>
            </a:r>
            <a:endParaRPr lang="en-US" altLang="zh-CN" sz="2800" dirty="0">
              <a:solidFill>
                <a:schemeClr val="accent1"/>
              </a:solidFill>
              <a:latin typeface="Helvetica" pitchFamily="2" charset="0"/>
              <a:cs typeface="Arial" panose="020B0604020202020204" pitchFamily="34" charset="0"/>
              <a:sym typeface="+mn-lt"/>
            </a:endParaRPr>
          </a:p>
        </p:txBody>
      </p:sp>
      <p:cxnSp>
        <p:nvCxnSpPr>
          <p:cNvPr id="11" name="直接连接符 10">
            <a:extLst>
              <a:ext uri="{FF2B5EF4-FFF2-40B4-BE49-F238E27FC236}">
                <a16:creationId xmlns:a16="http://schemas.microsoft.com/office/drawing/2014/main" id="{7264A7F1-A2FF-4F31-BF17-6EE0AE173788}"/>
              </a:ext>
            </a:extLst>
          </p:cNvPr>
          <p:cNvCxnSpPr>
            <a:cxnSpLocks/>
          </p:cNvCxnSpPr>
          <p:nvPr/>
        </p:nvCxnSpPr>
        <p:spPr>
          <a:xfrm>
            <a:off x="11518900" y="4368783"/>
            <a:ext cx="0" cy="1724042"/>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10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B545EC0-A41B-EF4A-BF58-CA9BE732A26C}"/>
              </a:ext>
            </a:extLst>
          </p:cNvPr>
          <p:cNvGrpSpPr/>
          <p:nvPr/>
        </p:nvGrpSpPr>
        <p:grpSpPr>
          <a:xfrm>
            <a:off x="1026732" y="2539881"/>
            <a:ext cx="4204336" cy="1301515"/>
            <a:chOff x="1026732" y="2539881"/>
            <a:chExt cx="4204336" cy="1301515"/>
          </a:xfrm>
        </p:grpSpPr>
        <p:sp>
          <p:nvSpPr>
            <p:cNvPr id="14" name="文本框 13">
              <a:extLst>
                <a:ext uri="{FF2B5EF4-FFF2-40B4-BE49-F238E27FC236}">
                  <a16:creationId xmlns:a16="http://schemas.microsoft.com/office/drawing/2014/main" id="{D077F043-411E-4D3F-8F97-53504967427A}"/>
                </a:ext>
              </a:extLst>
            </p:cNvPr>
            <p:cNvSpPr txBox="1"/>
            <p:nvPr/>
          </p:nvSpPr>
          <p:spPr>
            <a:xfrm>
              <a:off x="2550046" y="2539881"/>
              <a:ext cx="2681022" cy="685701"/>
            </a:xfrm>
            <a:prstGeom prst="rect">
              <a:avLst/>
            </a:prstGeom>
            <a:noFill/>
          </p:spPr>
          <p:txBody>
            <a:bodyPr wrap="square" rtlCol="0">
              <a:spAutoFit/>
            </a:bodyPr>
            <a:lstStyle/>
            <a:p>
              <a:pPr>
                <a:lnSpc>
                  <a:spcPct val="130000"/>
                </a:lnSpc>
              </a:pPr>
              <a:r>
                <a:rPr lang="en-US" altLang="zh-CN" sz="3200" b="1" dirty="0" err="1">
                  <a:solidFill>
                    <a:schemeClr val="accent1"/>
                  </a:solidFill>
                  <a:latin typeface="Helvetica" pitchFamily="2" charset="0"/>
                  <a:cs typeface="+mn-ea"/>
                  <a:sym typeface="+mn-lt"/>
                </a:rPr>
                <a:t>OptiX</a:t>
              </a:r>
              <a:r>
                <a:rPr lang="zh-CN" altLang="en-US" sz="3200" b="1" dirty="0">
                  <a:solidFill>
                    <a:schemeClr val="accent1"/>
                  </a:solidFill>
                  <a:latin typeface="Helvetica" pitchFamily="2" charset="0"/>
                  <a:cs typeface="+mn-ea"/>
                  <a:sym typeface="+mn-lt"/>
                </a:rPr>
                <a:t>简介</a:t>
              </a:r>
              <a:endParaRPr lang="zh-CN" altLang="en-US" sz="2800" b="1" dirty="0">
                <a:solidFill>
                  <a:schemeClr val="accent1"/>
                </a:solidFill>
                <a:latin typeface="Helvetica" pitchFamily="2" charset="0"/>
                <a:cs typeface="+mn-ea"/>
                <a:sym typeface="+mn-lt"/>
              </a:endParaRPr>
            </a:p>
          </p:txBody>
        </p:sp>
        <p:sp>
          <p:nvSpPr>
            <p:cNvPr id="161" name="椭圆 160">
              <a:extLst>
                <a:ext uri="{FF2B5EF4-FFF2-40B4-BE49-F238E27FC236}">
                  <a16:creationId xmlns:a16="http://schemas.microsoft.com/office/drawing/2014/main" id="{E5B44729-1F7D-4AD6-B529-D0A4080C316D}"/>
                </a:ext>
              </a:extLst>
            </p:cNvPr>
            <p:cNvSpPr/>
            <p:nvPr/>
          </p:nvSpPr>
          <p:spPr>
            <a:xfrm>
              <a:off x="1026732" y="2539881"/>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dirty="0">
                  <a:solidFill>
                    <a:schemeClr val="bg1"/>
                  </a:solidFill>
                  <a:latin typeface="Helvetica" pitchFamily="2" charset="0"/>
                  <a:cs typeface="+mn-ea"/>
                  <a:sym typeface="+mn-lt"/>
                </a:rPr>
                <a:t>01</a:t>
              </a:r>
              <a:endParaRPr lang="zh-CN" altLang="en-US" sz="4400" b="1" dirty="0">
                <a:solidFill>
                  <a:schemeClr val="bg1"/>
                </a:solidFill>
                <a:latin typeface="Helvetica" pitchFamily="2" charset="0"/>
                <a:cs typeface="+mn-ea"/>
                <a:sym typeface="+mn-lt"/>
              </a:endParaRPr>
            </a:p>
          </p:txBody>
        </p:sp>
      </p:grpSp>
      <p:grpSp>
        <p:nvGrpSpPr>
          <p:cNvPr id="23" name="组合 22">
            <a:extLst>
              <a:ext uri="{FF2B5EF4-FFF2-40B4-BE49-F238E27FC236}">
                <a16:creationId xmlns:a16="http://schemas.microsoft.com/office/drawing/2014/main" id="{4CFC4B10-40A3-BB40-8797-02232851F9B8}"/>
              </a:ext>
            </a:extLst>
          </p:cNvPr>
          <p:cNvGrpSpPr/>
          <p:nvPr/>
        </p:nvGrpSpPr>
        <p:grpSpPr>
          <a:xfrm>
            <a:off x="1026732" y="4722642"/>
            <a:ext cx="5020106" cy="1301515"/>
            <a:chOff x="1026732" y="2539881"/>
            <a:chExt cx="5020106" cy="1301515"/>
          </a:xfrm>
        </p:grpSpPr>
        <p:sp>
          <p:nvSpPr>
            <p:cNvPr id="25" name="文本框 24">
              <a:extLst>
                <a:ext uri="{FF2B5EF4-FFF2-40B4-BE49-F238E27FC236}">
                  <a16:creationId xmlns:a16="http://schemas.microsoft.com/office/drawing/2014/main" id="{F03F272D-D8C7-9847-BCF8-D749D2D1EEEA}"/>
                </a:ext>
              </a:extLst>
            </p:cNvPr>
            <p:cNvSpPr txBox="1"/>
            <p:nvPr/>
          </p:nvSpPr>
          <p:spPr>
            <a:xfrm>
              <a:off x="2550045" y="2539881"/>
              <a:ext cx="3496793" cy="685701"/>
            </a:xfrm>
            <a:prstGeom prst="rect">
              <a:avLst/>
            </a:prstGeom>
            <a:noFill/>
          </p:spPr>
          <p:txBody>
            <a:bodyPr wrap="square" rtlCol="0">
              <a:spAutoFit/>
            </a:bodyPr>
            <a:lstStyle/>
            <a:p>
              <a:pPr>
                <a:lnSpc>
                  <a:spcPct val="130000"/>
                </a:lnSpc>
              </a:pPr>
              <a:r>
                <a:rPr lang="zh-CN" altLang="en-US" sz="3200" b="1" dirty="0">
                  <a:solidFill>
                    <a:schemeClr val="accent1"/>
                  </a:solidFill>
                  <a:latin typeface="Helvetica" pitchFamily="2" charset="0"/>
                  <a:cs typeface="+mn-ea"/>
                  <a:sym typeface="+mn-lt"/>
                </a:rPr>
                <a:t>实验结果</a:t>
              </a:r>
              <a:endParaRPr lang="zh-CN" altLang="en-US" sz="2800" b="1" dirty="0">
                <a:solidFill>
                  <a:schemeClr val="accent1"/>
                </a:solidFill>
                <a:latin typeface="Helvetica" pitchFamily="2" charset="0"/>
                <a:cs typeface="+mn-ea"/>
                <a:sym typeface="+mn-lt"/>
              </a:endParaRPr>
            </a:p>
          </p:txBody>
        </p:sp>
        <p:sp>
          <p:nvSpPr>
            <p:cNvPr id="26" name="椭圆 25">
              <a:extLst>
                <a:ext uri="{FF2B5EF4-FFF2-40B4-BE49-F238E27FC236}">
                  <a16:creationId xmlns:a16="http://schemas.microsoft.com/office/drawing/2014/main" id="{8B4B399E-CEBF-A44A-B5E8-152AB3E2513D}"/>
                </a:ext>
              </a:extLst>
            </p:cNvPr>
            <p:cNvSpPr/>
            <p:nvPr/>
          </p:nvSpPr>
          <p:spPr>
            <a:xfrm>
              <a:off x="1026732" y="2539881"/>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dirty="0">
                  <a:solidFill>
                    <a:schemeClr val="bg1"/>
                  </a:solidFill>
                  <a:latin typeface="Helvetica" pitchFamily="2" charset="0"/>
                  <a:cs typeface="+mn-ea"/>
                  <a:sym typeface="+mn-lt"/>
                </a:rPr>
                <a:t>03</a:t>
              </a:r>
              <a:endParaRPr lang="zh-CN" altLang="en-US" sz="4400" b="1" dirty="0">
                <a:solidFill>
                  <a:schemeClr val="bg1"/>
                </a:solidFill>
                <a:latin typeface="Helvetica" pitchFamily="2" charset="0"/>
                <a:cs typeface="+mn-ea"/>
                <a:sym typeface="+mn-lt"/>
              </a:endParaRPr>
            </a:p>
          </p:txBody>
        </p:sp>
      </p:grpSp>
      <p:grpSp>
        <p:nvGrpSpPr>
          <p:cNvPr id="4" name="组合 3">
            <a:extLst>
              <a:ext uri="{FF2B5EF4-FFF2-40B4-BE49-F238E27FC236}">
                <a16:creationId xmlns:a16="http://schemas.microsoft.com/office/drawing/2014/main" id="{8B832C11-21F7-0B4D-959B-10AAFC913AE9}"/>
              </a:ext>
            </a:extLst>
          </p:cNvPr>
          <p:cNvGrpSpPr/>
          <p:nvPr/>
        </p:nvGrpSpPr>
        <p:grpSpPr>
          <a:xfrm>
            <a:off x="6890987" y="2539881"/>
            <a:ext cx="4340112" cy="1301515"/>
            <a:chOff x="7657903" y="3280792"/>
            <a:chExt cx="4340112" cy="1301515"/>
          </a:xfrm>
        </p:grpSpPr>
        <p:sp>
          <p:nvSpPr>
            <p:cNvPr id="29" name="文本框 28">
              <a:extLst>
                <a:ext uri="{FF2B5EF4-FFF2-40B4-BE49-F238E27FC236}">
                  <a16:creationId xmlns:a16="http://schemas.microsoft.com/office/drawing/2014/main" id="{654A3830-AB36-1E4C-9026-2CC8E0EB829C}"/>
                </a:ext>
              </a:extLst>
            </p:cNvPr>
            <p:cNvSpPr txBox="1"/>
            <p:nvPr/>
          </p:nvSpPr>
          <p:spPr>
            <a:xfrm>
              <a:off x="7657903" y="3280792"/>
              <a:ext cx="2816797" cy="685701"/>
            </a:xfrm>
            <a:prstGeom prst="rect">
              <a:avLst/>
            </a:prstGeom>
            <a:noFill/>
          </p:spPr>
          <p:txBody>
            <a:bodyPr wrap="square" rtlCol="0">
              <a:spAutoFit/>
            </a:bodyPr>
            <a:lstStyle/>
            <a:p>
              <a:pPr>
                <a:lnSpc>
                  <a:spcPct val="130000"/>
                </a:lnSpc>
              </a:pPr>
              <a:r>
                <a:rPr lang="zh-CN" altLang="en-US" sz="3200" b="1" dirty="0">
                  <a:solidFill>
                    <a:schemeClr val="accent1"/>
                  </a:solidFill>
                  <a:latin typeface="Helvetica" pitchFamily="2" charset="0"/>
                  <a:cs typeface="+mn-ea"/>
                  <a:sym typeface="+mn-lt"/>
                </a:rPr>
                <a:t>微表面模型</a:t>
              </a:r>
              <a:endParaRPr lang="zh-CN" altLang="en-US" sz="2800" b="1" dirty="0">
                <a:solidFill>
                  <a:schemeClr val="accent1"/>
                </a:solidFill>
                <a:latin typeface="Helvetica" pitchFamily="2" charset="0"/>
                <a:cs typeface="+mn-ea"/>
                <a:sym typeface="+mn-lt"/>
              </a:endParaRPr>
            </a:p>
          </p:txBody>
        </p:sp>
        <p:sp>
          <p:nvSpPr>
            <p:cNvPr id="30" name="椭圆 29">
              <a:extLst>
                <a:ext uri="{FF2B5EF4-FFF2-40B4-BE49-F238E27FC236}">
                  <a16:creationId xmlns:a16="http://schemas.microsoft.com/office/drawing/2014/main" id="{FFED0B56-4D9A-1A44-85F0-33ED3624E32A}"/>
                </a:ext>
              </a:extLst>
            </p:cNvPr>
            <p:cNvSpPr/>
            <p:nvPr/>
          </p:nvSpPr>
          <p:spPr>
            <a:xfrm>
              <a:off x="10696500" y="3280792"/>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dirty="0">
                  <a:solidFill>
                    <a:schemeClr val="bg1"/>
                  </a:solidFill>
                  <a:latin typeface="Helvetica" pitchFamily="2" charset="0"/>
                  <a:cs typeface="+mn-ea"/>
                  <a:sym typeface="+mn-lt"/>
                </a:rPr>
                <a:t>02</a:t>
              </a:r>
              <a:endParaRPr lang="zh-CN" altLang="en-US" sz="4400" b="1" dirty="0">
                <a:solidFill>
                  <a:schemeClr val="bg1"/>
                </a:solidFill>
                <a:latin typeface="Helvetica" pitchFamily="2" charset="0"/>
                <a:cs typeface="+mn-ea"/>
                <a:sym typeface="+mn-lt"/>
              </a:endParaRPr>
            </a:p>
          </p:txBody>
        </p:sp>
      </p:grpSp>
    </p:spTree>
    <p:extLst>
      <p:ext uri="{BB962C8B-B14F-4D97-AF65-F5344CB8AC3E}">
        <p14:creationId xmlns:p14="http://schemas.microsoft.com/office/powerpoint/2010/main" val="6135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en-US" altLang="zh-CN" sz="4000" b="1" dirty="0" err="1">
                <a:solidFill>
                  <a:schemeClr val="accent1"/>
                </a:solidFill>
                <a:latin typeface="Helvetica" pitchFamily="2" charset="0"/>
                <a:cs typeface="+mn-ea"/>
                <a:sym typeface="+mn-lt"/>
              </a:rPr>
              <a:t>OptiX</a:t>
            </a:r>
            <a:r>
              <a:rPr lang="zh-CN" altLang="en-US" sz="4000" b="1" dirty="0">
                <a:solidFill>
                  <a:schemeClr val="accent1"/>
                </a:solidFill>
                <a:latin typeface="Helvetica" pitchFamily="2" charset="0"/>
                <a:cs typeface="+mn-ea"/>
                <a:sym typeface="+mn-lt"/>
              </a:rPr>
              <a:t>简介</a:t>
            </a: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553904" cy="2646878"/>
            <a:chOff x="5865211" y="1319889"/>
            <a:chExt cx="2553904"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01</a:t>
              </a:r>
              <a:endParaRPr lang="zh-CN" altLang="en-US" sz="16600" dirty="0">
                <a:solidFill>
                  <a:schemeClr val="accent1"/>
                </a:solidFill>
                <a:latin typeface="Helvetica" pitchFamily="2" charset="0"/>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20204" pitchFamily="34" charset="0"/>
                  <a:sym typeface="+mn-lt"/>
                </a:rPr>
                <a:t>PART</a:t>
              </a:r>
              <a:r>
                <a:rPr lang="zh-CN" altLang="en-US" sz="2400" dirty="0">
                  <a:solidFill>
                    <a:schemeClr val="accent1"/>
                  </a:solidFill>
                  <a:latin typeface="Helvetica" pitchFamily="2" charset="0"/>
                  <a:cs typeface="Arial" panose="020B0604020202020204" pitchFamily="34" charset="0"/>
                  <a:sym typeface="+mn-lt"/>
                </a:rPr>
                <a:t> </a:t>
              </a:r>
              <a:r>
                <a:rPr lang="en-US" altLang="zh-CN" sz="2400" dirty="0">
                  <a:solidFill>
                    <a:schemeClr val="accent1"/>
                  </a:solidFill>
                  <a:latin typeface="Helvetica" pitchFamily="2" charset="0"/>
                  <a:cs typeface="Arial" panose="020B0604020202020204" pitchFamily="34" charset="0"/>
                  <a:sym typeface="+mn-lt"/>
                </a:rPr>
                <a:t>ONE </a:t>
              </a:r>
              <a:endParaRPr lang="zh-CN" altLang="en-US" sz="2400" dirty="0">
                <a:solidFill>
                  <a:schemeClr val="accent1"/>
                </a:solidFill>
                <a:latin typeface="Helvetica" pitchFamily="2" charset="0"/>
                <a:cs typeface="Arial" panose="020B0604020202020204" pitchFamily="34" charset="0"/>
                <a:sym typeface="+mn-lt"/>
              </a:endParaRPr>
            </a:p>
          </p:txBody>
        </p:sp>
      </p:grpSp>
    </p:spTree>
    <p:extLst>
      <p:ext uri="{BB962C8B-B14F-4D97-AF65-F5344CB8AC3E}">
        <p14:creationId xmlns:p14="http://schemas.microsoft.com/office/powerpoint/2010/main" val="162077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B1119-13E3-4B20-A062-E2FE09FA0AF3}"/>
              </a:ext>
            </a:extLst>
          </p:cNvPr>
          <p:cNvSpPr>
            <a:spLocks noGrp="1"/>
          </p:cNvSpPr>
          <p:nvPr>
            <p:ph type="title"/>
          </p:nvPr>
        </p:nvSpPr>
        <p:spPr>
          <a:xfrm>
            <a:off x="1091255" y="237834"/>
            <a:ext cx="8168208" cy="790865"/>
          </a:xfrm>
        </p:spPr>
        <p:txBody>
          <a:bodyPr/>
          <a:lstStyle/>
          <a:p>
            <a:r>
              <a:rPr lang="zh-CN" altLang="en-US" dirty="0">
                <a:ea typeface="+mn-ea"/>
                <a:cs typeface="+mn-ea"/>
                <a:sym typeface="+mn-lt"/>
              </a:rPr>
              <a:t>背景简述</a:t>
            </a:r>
          </a:p>
        </p:txBody>
      </p:sp>
      <p:sp>
        <p:nvSpPr>
          <p:cNvPr id="3" name="灯片编号占位符 2">
            <a:extLst>
              <a:ext uri="{FF2B5EF4-FFF2-40B4-BE49-F238E27FC236}">
                <a16:creationId xmlns:a16="http://schemas.microsoft.com/office/drawing/2014/main" id="{98B6F661-B8F4-43E2-988B-41FE05354046}"/>
              </a:ext>
            </a:extLst>
          </p:cNvPr>
          <p:cNvSpPr>
            <a:spLocks noGrp="1"/>
          </p:cNvSpPr>
          <p:nvPr>
            <p:ph type="sldNum" sz="quarter" idx="12"/>
          </p:nvPr>
        </p:nvSpPr>
        <p:spPr>
          <a:xfrm>
            <a:off x="8746825" y="6356349"/>
            <a:ext cx="2743200" cy="365125"/>
          </a:xfrm>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文本框 3">
            <a:extLst>
              <a:ext uri="{FF2B5EF4-FFF2-40B4-BE49-F238E27FC236}">
                <a16:creationId xmlns:a16="http://schemas.microsoft.com/office/drawing/2014/main" id="{EC4578AF-20AF-4123-8CE5-EB82F5072869}"/>
              </a:ext>
            </a:extLst>
          </p:cNvPr>
          <p:cNvSpPr txBox="1"/>
          <p:nvPr/>
        </p:nvSpPr>
        <p:spPr>
          <a:xfrm rot="5400000">
            <a:off x="10088296" y="893598"/>
            <a:ext cx="877163" cy="923330"/>
          </a:xfrm>
          <a:prstGeom prst="rect">
            <a:avLst/>
          </a:prstGeom>
          <a:noFill/>
        </p:spPr>
        <p:txBody>
          <a:bodyPr wrap="none" rtlCol="0">
            <a:spAutoFit/>
          </a:bodyPr>
          <a:lstStyle/>
          <a:p>
            <a:r>
              <a:rPr lang="zh-CN" altLang="en-US" sz="5400" dirty="0">
                <a:solidFill>
                  <a:schemeClr val="accent1"/>
                </a:solidFill>
                <a:latin typeface="Helvetica Regular" pitchFamily="2" charset="0"/>
                <a:cs typeface="+mn-ea"/>
                <a:sym typeface="+mn-lt"/>
              </a:rPr>
              <a:t>「</a:t>
            </a:r>
          </a:p>
        </p:txBody>
      </p:sp>
      <p:sp>
        <p:nvSpPr>
          <p:cNvPr id="5" name="文本框 4">
            <a:extLst>
              <a:ext uri="{FF2B5EF4-FFF2-40B4-BE49-F238E27FC236}">
                <a16:creationId xmlns:a16="http://schemas.microsoft.com/office/drawing/2014/main" id="{FC98E0D0-3D98-451F-983F-B915C091DCFB}"/>
              </a:ext>
            </a:extLst>
          </p:cNvPr>
          <p:cNvSpPr txBox="1"/>
          <p:nvPr/>
        </p:nvSpPr>
        <p:spPr>
          <a:xfrm rot="5400000">
            <a:off x="1251940" y="5348154"/>
            <a:ext cx="877163" cy="923330"/>
          </a:xfrm>
          <a:prstGeom prst="rect">
            <a:avLst/>
          </a:prstGeom>
          <a:noFill/>
        </p:spPr>
        <p:txBody>
          <a:bodyPr wrap="none" rtlCol="0">
            <a:spAutoFit/>
          </a:bodyPr>
          <a:lstStyle/>
          <a:p>
            <a:r>
              <a:rPr lang="zh-CN" altLang="en-US" sz="5400" dirty="0">
                <a:solidFill>
                  <a:schemeClr val="accent1"/>
                </a:solidFill>
                <a:latin typeface="Helvetica Regular" pitchFamily="2" charset="0"/>
                <a:cs typeface="+mn-ea"/>
                <a:sym typeface="+mn-lt"/>
              </a:rPr>
              <a:t>」</a:t>
            </a:r>
          </a:p>
        </p:txBody>
      </p:sp>
      <p:sp>
        <p:nvSpPr>
          <p:cNvPr id="6" name="矩形 5">
            <a:extLst>
              <a:ext uri="{FF2B5EF4-FFF2-40B4-BE49-F238E27FC236}">
                <a16:creationId xmlns:a16="http://schemas.microsoft.com/office/drawing/2014/main" id="{D2D3FAD5-1F8A-447D-B1B5-EB90FF421E2E}"/>
              </a:ext>
            </a:extLst>
          </p:cNvPr>
          <p:cNvSpPr/>
          <p:nvPr/>
        </p:nvSpPr>
        <p:spPr>
          <a:xfrm>
            <a:off x="1830222" y="1726059"/>
            <a:ext cx="8531556" cy="372951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t">
            <a:normAutofit/>
          </a:bodyPr>
          <a:lstStyle/>
          <a:p>
            <a:pPr algn="ctr">
              <a:lnSpc>
                <a:spcPct val="150000"/>
              </a:lnSpc>
            </a:pPr>
            <a:r>
              <a:rPr lang="zh-CN" altLang="en-US" sz="2800" b="1" dirty="0">
                <a:solidFill>
                  <a:schemeClr val="tx1"/>
                </a:solidFill>
                <a:latin typeface="Helvetica" pitchFamily="2" charset="0"/>
                <a:cs typeface="+mn-ea"/>
                <a:sym typeface="+mn-lt"/>
              </a:rPr>
              <a:t>路径追踪与栅格化</a:t>
            </a:r>
            <a:endParaRPr lang="en-US" altLang="zh-CN" sz="2800" b="1" dirty="0">
              <a:solidFill>
                <a:schemeClr val="tx1"/>
              </a:solidFill>
              <a:latin typeface="Helvetica" pitchFamily="2" charset="0"/>
              <a:cs typeface="+mn-ea"/>
              <a:sym typeface="+mn-lt"/>
            </a:endParaRPr>
          </a:p>
          <a:p>
            <a:pPr algn="just"/>
            <a:r>
              <a:rPr lang="zh-CN" altLang="en-US" sz="2400" b="0" i="0" dirty="0">
                <a:solidFill>
                  <a:srgbClr val="000000"/>
                </a:solidFill>
                <a:effectLst/>
                <a:latin typeface="Roboto" panose="02000000000000000000" pitchFamily="2" charset="0"/>
              </a:rPr>
              <a:t>传统</a:t>
            </a:r>
            <a:r>
              <a:rPr lang="en-US" altLang="zh-CN" sz="2400" b="0" i="0" dirty="0">
                <a:solidFill>
                  <a:srgbClr val="000000"/>
                </a:solidFill>
                <a:effectLst/>
                <a:latin typeface="Roboto" panose="02000000000000000000" pitchFamily="2" charset="0"/>
              </a:rPr>
              <a:t>3D</a:t>
            </a:r>
            <a:r>
              <a:rPr lang="zh-CN" altLang="en-US" sz="2400" b="0" i="0" dirty="0">
                <a:solidFill>
                  <a:srgbClr val="000000"/>
                </a:solidFill>
                <a:effectLst/>
                <a:latin typeface="Roboto" panose="02000000000000000000" pitchFamily="2" charset="0"/>
              </a:rPr>
              <a:t>渲染</a:t>
            </a:r>
            <a:r>
              <a:rPr lang="en-US" altLang="zh-CN" sz="2400" b="0" i="0" dirty="0">
                <a:solidFill>
                  <a:srgbClr val="000000"/>
                </a:solidFill>
                <a:effectLst/>
                <a:latin typeface="Roboto" panose="02000000000000000000" pitchFamily="2" charset="0"/>
              </a:rPr>
              <a:t>——</a:t>
            </a:r>
            <a:r>
              <a:rPr lang="zh-CN" altLang="en-US" sz="2400" b="0" i="0" dirty="0">
                <a:solidFill>
                  <a:srgbClr val="000000"/>
                </a:solidFill>
                <a:effectLst/>
                <a:latin typeface="Roboto" panose="02000000000000000000" pitchFamily="2" charset="0"/>
              </a:rPr>
              <a:t>光栅化：使用从三角形或多边形网格创建的对象来表示对象的</a:t>
            </a:r>
            <a:r>
              <a:rPr lang="en-US" altLang="zh-CN" sz="2400" b="0" i="0" dirty="0">
                <a:solidFill>
                  <a:srgbClr val="000000"/>
                </a:solidFill>
                <a:effectLst/>
                <a:latin typeface="Roboto" panose="02000000000000000000" pitchFamily="2" charset="0"/>
              </a:rPr>
              <a:t>3D</a:t>
            </a:r>
            <a:r>
              <a:rPr lang="zh-CN" altLang="en-US" sz="2400" b="0" i="0" dirty="0">
                <a:solidFill>
                  <a:srgbClr val="000000"/>
                </a:solidFill>
                <a:effectLst/>
                <a:latin typeface="Roboto" panose="02000000000000000000" pitchFamily="2" charset="0"/>
              </a:rPr>
              <a:t>模型，然后渲染管道将</a:t>
            </a:r>
            <a:r>
              <a:rPr lang="en-US" altLang="zh-CN" sz="2400" dirty="0">
                <a:solidFill>
                  <a:srgbClr val="000000"/>
                </a:solidFill>
                <a:latin typeface="Roboto" panose="02000000000000000000" pitchFamily="2" charset="0"/>
              </a:rPr>
              <a:t>3D</a:t>
            </a:r>
            <a:r>
              <a:rPr lang="zh-CN" altLang="en-US" sz="2400" dirty="0">
                <a:solidFill>
                  <a:srgbClr val="000000"/>
                </a:solidFill>
                <a:latin typeface="Roboto" panose="02000000000000000000" pitchFamily="2" charset="0"/>
              </a:rPr>
              <a:t>模型的每个三角形转换成</a:t>
            </a:r>
            <a:r>
              <a:rPr lang="en-US" altLang="zh-CN" sz="2400" dirty="0">
                <a:solidFill>
                  <a:srgbClr val="000000"/>
                </a:solidFill>
                <a:latin typeface="Roboto" panose="02000000000000000000" pitchFamily="2" charset="0"/>
              </a:rPr>
              <a:t>2D</a:t>
            </a:r>
            <a:r>
              <a:rPr lang="zh-CN" altLang="en-US" sz="2400" dirty="0">
                <a:solidFill>
                  <a:srgbClr val="000000"/>
                </a:solidFill>
                <a:latin typeface="Roboto" panose="02000000000000000000" pitchFamily="2" charset="0"/>
              </a:rPr>
              <a:t>图像平面上的像素。</a:t>
            </a:r>
            <a:r>
              <a:rPr lang="zh-CN" altLang="en-US" sz="2400" dirty="0">
                <a:solidFill>
                  <a:srgbClr val="FF0000"/>
                </a:solidFill>
                <a:latin typeface="Roboto" panose="02000000000000000000" pitchFamily="2" charset="0"/>
              </a:rPr>
              <a:t>缺点：并非基于对物理光线的传递计算，对复杂光照情况的模拟不适用</a:t>
            </a:r>
            <a:endParaRPr lang="en-US" altLang="zh-CN" sz="2400" b="0" i="0" dirty="0">
              <a:solidFill>
                <a:srgbClr val="000000"/>
              </a:solidFill>
              <a:effectLst/>
              <a:latin typeface="Roboto" panose="02000000000000000000" pitchFamily="2" charset="0"/>
            </a:endParaRPr>
          </a:p>
          <a:p>
            <a:pPr algn="just"/>
            <a:r>
              <a:rPr lang="zh-CN" altLang="en-US" sz="2400" b="0" i="0" dirty="0">
                <a:solidFill>
                  <a:srgbClr val="000000"/>
                </a:solidFill>
                <a:effectLst/>
                <a:latin typeface="Roboto" panose="02000000000000000000" pitchFamily="2" charset="0"/>
              </a:rPr>
              <a:t>路径追踪：通过追踪光线从观者的眼睛穿过虚拟</a:t>
            </a:r>
            <a:r>
              <a:rPr lang="en-US" altLang="zh-CN" sz="2400" b="0" i="0" dirty="0">
                <a:solidFill>
                  <a:srgbClr val="000000"/>
                </a:solidFill>
                <a:effectLst/>
                <a:latin typeface="Roboto" panose="02000000000000000000" pitchFamily="2" charset="0"/>
              </a:rPr>
              <a:t>3D</a:t>
            </a:r>
            <a:r>
              <a:rPr lang="zh-CN" altLang="en-US" sz="2400" b="0" i="0" dirty="0">
                <a:solidFill>
                  <a:srgbClr val="000000"/>
                </a:solidFill>
                <a:effectLst/>
                <a:latin typeface="Roboto" panose="02000000000000000000" pitchFamily="2" charset="0"/>
              </a:rPr>
              <a:t>场景的路径来计算像素的颜色，通过模拟光线的物理行为可产生高度逼真的图像。</a:t>
            </a:r>
            <a:r>
              <a:rPr lang="zh-CN" altLang="en-US" sz="2400" b="0" i="0" dirty="0">
                <a:solidFill>
                  <a:srgbClr val="FF0000"/>
                </a:solidFill>
                <a:effectLst/>
                <a:latin typeface="Roboto" panose="02000000000000000000" pitchFamily="2" charset="0"/>
              </a:rPr>
              <a:t>缺点：计算量巨大</a:t>
            </a:r>
            <a:endParaRPr lang="zh-CN" altLang="en-US" sz="2400" b="0" i="0" dirty="0">
              <a:solidFill>
                <a:srgbClr val="000000"/>
              </a:solidFill>
              <a:effectLst/>
              <a:latin typeface="Roboto" panose="02000000000000000000" pitchFamily="2" charset="0"/>
            </a:endParaRPr>
          </a:p>
        </p:txBody>
      </p:sp>
      <p:sp>
        <p:nvSpPr>
          <p:cNvPr id="12" name="文本框 11">
            <a:extLst>
              <a:ext uri="{FF2B5EF4-FFF2-40B4-BE49-F238E27FC236}">
                <a16:creationId xmlns:a16="http://schemas.microsoft.com/office/drawing/2014/main" id="{B0DFE52F-4B34-4F41-9DF3-14F3DF9DD246}"/>
              </a:ext>
            </a:extLst>
          </p:cNvPr>
          <p:cNvSpPr txBox="1"/>
          <p:nvPr/>
        </p:nvSpPr>
        <p:spPr>
          <a:xfrm rot="10800000">
            <a:off x="10498655" y="4936153"/>
            <a:ext cx="877163" cy="923330"/>
          </a:xfrm>
          <a:prstGeom prst="rect">
            <a:avLst/>
          </a:prstGeom>
          <a:noFill/>
        </p:spPr>
        <p:txBody>
          <a:bodyPr wrap="none" rtlCol="0">
            <a:spAutoFit/>
          </a:bodyPr>
          <a:lstStyle/>
          <a:p>
            <a:r>
              <a:rPr lang="zh-CN" altLang="en-US" sz="5400" dirty="0">
                <a:solidFill>
                  <a:schemeClr val="accent1"/>
                </a:solidFill>
                <a:latin typeface="Helvetica Regular" pitchFamily="2" charset="0"/>
                <a:cs typeface="+mn-ea"/>
                <a:sym typeface="+mn-lt"/>
              </a:rPr>
              <a:t>「</a:t>
            </a:r>
          </a:p>
        </p:txBody>
      </p:sp>
      <p:sp>
        <p:nvSpPr>
          <p:cNvPr id="13" name="文本框 12">
            <a:extLst>
              <a:ext uri="{FF2B5EF4-FFF2-40B4-BE49-F238E27FC236}">
                <a16:creationId xmlns:a16="http://schemas.microsoft.com/office/drawing/2014/main" id="{07119C05-D477-44E8-8883-9044F3AF6520}"/>
              </a:ext>
            </a:extLst>
          </p:cNvPr>
          <p:cNvSpPr txBox="1"/>
          <p:nvPr/>
        </p:nvSpPr>
        <p:spPr>
          <a:xfrm rot="10800000">
            <a:off x="828297" y="1328995"/>
            <a:ext cx="877163" cy="923330"/>
          </a:xfrm>
          <a:prstGeom prst="rect">
            <a:avLst/>
          </a:prstGeom>
          <a:noFill/>
        </p:spPr>
        <p:txBody>
          <a:bodyPr wrap="none" rtlCol="0">
            <a:spAutoFit/>
          </a:bodyPr>
          <a:lstStyle/>
          <a:p>
            <a:r>
              <a:rPr lang="zh-CN" altLang="en-US" sz="5400" dirty="0">
                <a:solidFill>
                  <a:schemeClr val="accent1"/>
                </a:solidFill>
                <a:latin typeface="Helvetica Regular" pitchFamily="2" charset="0"/>
                <a:cs typeface="+mn-ea"/>
                <a:sym typeface="+mn-lt"/>
              </a:rPr>
              <a:t>」</a:t>
            </a:r>
          </a:p>
        </p:txBody>
      </p:sp>
    </p:spTree>
    <p:extLst>
      <p:ext uri="{BB962C8B-B14F-4D97-AF65-F5344CB8AC3E}">
        <p14:creationId xmlns:p14="http://schemas.microsoft.com/office/powerpoint/2010/main" val="136709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a:xfrm>
            <a:off x="1091255" y="237834"/>
            <a:ext cx="8168208" cy="790865"/>
          </a:xfrm>
        </p:spPr>
        <p:txBody>
          <a:bodyPr/>
          <a:lstStyle/>
          <a:p>
            <a:r>
              <a:rPr lang="zh-CN" altLang="en-US" dirty="0">
                <a:sym typeface="+mn-lt"/>
              </a:rPr>
              <a:t>三种光线追踪</a:t>
            </a:r>
            <a:r>
              <a:rPr lang="en-US" altLang="zh-CN" dirty="0">
                <a:sym typeface="+mn-lt"/>
              </a:rPr>
              <a:t>API</a:t>
            </a:r>
            <a:endParaRPr lang="zh-CN" altLang="en-US" dirty="0">
              <a:ea typeface="+mn-ea"/>
              <a:cs typeface="+mn-ea"/>
              <a:sym typeface="+mn-lt"/>
            </a:endParaRP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a:xfrm>
            <a:off x="8746825" y="6356349"/>
            <a:ext cx="2743200" cy="365125"/>
          </a:xfrm>
        </p:spPr>
        <p:txBody>
          <a:bodyPr/>
          <a:lstStyle/>
          <a:p>
            <a:fld id="{2515AB8F-1C56-49E9-90C8-78D22B0C1B97}" type="slidenum">
              <a:rPr lang="zh-CN" altLang="en-US" smtClean="0">
                <a:latin typeface="Helvetica" pitchFamily="2" charset="0"/>
                <a:cs typeface="+mn-ea"/>
                <a:sym typeface="+mn-lt"/>
              </a:rPr>
              <a:pPr/>
              <a:t>5</a:t>
            </a:fld>
            <a:endParaRPr lang="zh-CN" altLang="en-US" dirty="0">
              <a:latin typeface="Helvetica" pitchFamily="2" charset="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63542" y="3246772"/>
            <a:ext cx="2829961" cy="2205337"/>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200" dirty="0">
                <a:latin typeface="Helvetica" pitchFamily="2" charset="0"/>
                <a:cs typeface="+mn-ea"/>
                <a:sym typeface="+mn-lt"/>
              </a:rPr>
              <a:t>完全集成了光线追踪到</a:t>
            </a:r>
            <a:r>
              <a:rPr lang="en-US" altLang="zh-CN" sz="2200" dirty="0">
                <a:latin typeface="Helvetica" pitchFamily="2" charset="0"/>
                <a:cs typeface="+mn-ea"/>
                <a:sym typeface="+mn-lt"/>
              </a:rPr>
              <a:t>DirectX</a:t>
            </a:r>
            <a:r>
              <a:rPr lang="zh-CN" altLang="en-US" sz="2200" dirty="0">
                <a:latin typeface="Helvetica" pitchFamily="2" charset="0"/>
                <a:cs typeface="+mn-ea"/>
                <a:sym typeface="+mn-lt"/>
              </a:rPr>
              <a:t>，使光线追踪成为一个光栅化的补充而替代物</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149881" y="2638186"/>
            <a:ext cx="2727253" cy="1158851"/>
          </a:xfrm>
          <a:prstGeom prst="rect">
            <a:avLst/>
          </a:prstGeom>
          <a:scene3d>
            <a:camera prst="perspectiveLeft">
              <a:rot lat="0" lon="0" rev="0"/>
            </a:camera>
            <a:lightRig rig="threePt" dir="t"/>
          </a:scene3d>
        </p:spPr>
        <p:txBody>
          <a:bodyPr wrap="square" lIns="91440" tIns="45720" rIns="91440" bIns="45720" anchor="t">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2800" b="1" dirty="0">
                <a:latin typeface="Helvetica" pitchFamily="2" charset="0"/>
                <a:cs typeface="+mn-ea"/>
                <a:sym typeface="+mn-lt"/>
              </a:rPr>
              <a:t>DirectX </a:t>
            </a:r>
            <a:r>
              <a:rPr lang="en-US" altLang="zh-CN" sz="2800" b="1" dirty="0" err="1">
                <a:latin typeface="Helvetica" pitchFamily="2" charset="0"/>
                <a:cs typeface="+mn-ea"/>
                <a:sym typeface="+mn-lt"/>
              </a:rPr>
              <a:t>RayTracing</a:t>
            </a:r>
            <a:endParaRPr lang="en-US" altLang="zh-CN" sz="2800" b="1" dirty="0">
              <a:latin typeface="Helvetica" pitchFamily="2" charset="0"/>
              <a:cs typeface="+mn-ea"/>
              <a:sym typeface="+mn-lt"/>
            </a:endParaRPr>
          </a:p>
          <a:p>
            <a:pPr algn="ctr">
              <a:lnSpc>
                <a:spcPct val="130000"/>
              </a:lnSpc>
            </a:pPr>
            <a:r>
              <a:rPr lang="zh-CN" altLang="en-US" sz="2800" b="1" dirty="0">
                <a:latin typeface="Helvetica" pitchFamily="2" charset="0"/>
                <a:cs typeface="+mn-ea"/>
                <a:sym typeface="+mn-lt"/>
              </a:rPr>
              <a:t>（</a:t>
            </a:r>
            <a:r>
              <a:rPr lang="en-US" altLang="zh-CN" sz="2800" b="1" dirty="0">
                <a:latin typeface="Helvetica" pitchFamily="2" charset="0"/>
                <a:cs typeface="+mn-ea"/>
                <a:sym typeface="+mn-lt"/>
              </a:rPr>
              <a:t>DXR</a:t>
            </a:r>
            <a:r>
              <a:rPr lang="zh-CN" altLang="en-US" sz="2800" b="1" dirty="0">
                <a:latin typeface="Helvetica" pitchFamily="2" charset="0"/>
                <a:cs typeface="+mn-ea"/>
                <a:sym typeface="+mn-lt"/>
              </a:rPr>
              <a:t>）</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46397" y="2134186"/>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5"/>
          </a:solidFill>
          <a:ln>
            <a:noFill/>
          </a:ln>
          <a:scene3d>
            <a:camera prst="perspectiveRight">
              <a:rot lat="0" lon="21594000" rev="0"/>
            </a:camera>
            <a:lightRig rig="threePt" dir="t"/>
          </a:scene3d>
        </p:spPr>
        <p:txBody>
          <a:bodyPr>
            <a:normAutofit/>
          </a:bodyPr>
          <a:lstStyle/>
          <a:p>
            <a:pPr>
              <a:lnSpc>
                <a:spcPct val="130000"/>
              </a:lnSpc>
            </a:pPr>
            <a:endParaRPr lang="zh-CN" altLang="en-US">
              <a:solidFill>
                <a:srgbClr val="EAB905"/>
              </a:solidFill>
              <a:latin typeface="Helvetica" pitchFamily="2" charset="0"/>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683497" y="3195973"/>
            <a:ext cx="2829961" cy="2256136"/>
          </a:xfrm>
          <a:prstGeom prst="rect">
            <a:avLst/>
          </a:prstGeom>
          <a:noFill/>
          <a:scene3d>
            <a:camera prst="perspectiveRight">
              <a:rot lat="0" lon="2159400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200" dirty="0">
                <a:latin typeface="Helvetica" pitchFamily="2" charset="0"/>
                <a:cs typeface="+mn-ea"/>
                <a:sym typeface="+mn-lt"/>
              </a:rPr>
              <a:t>一种在跨平台</a:t>
            </a:r>
            <a:r>
              <a:rPr lang="en-US" altLang="zh-CN" sz="2200" dirty="0">
                <a:latin typeface="Helvetica" pitchFamily="2" charset="0"/>
                <a:cs typeface="+mn-ea"/>
                <a:sym typeface="+mn-lt"/>
              </a:rPr>
              <a:t>API</a:t>
            </a:r>
            <a:r>
              <a:rPr lang="zh-CN" altLang="en-US" sz="2200" dirty="0">
                <a:latin typeface="Helvetica" pitchFamily="2" charset="0"/>
                <a:cs typeface="+mn-ea"/>
                <a:sym typeface="+mn-lt"/>
              </a:rPr>
              <a:t>中紧密耦合光线追踪和光栅化路径的技术</a:t>
            </a:r>
          </a:p>
        </p:txBody>
      </p:sp>
      <p:sp>
        <p:nvSpPr>
          <p:cNvPr id="26" name="iṥ1íďe">
            <a:extLst>
              <a:ext uri="{FF2B5EF4-FFF2-40B4-BE49-F238E27FC236}">
                <a16:creationId xmlns:a16="http://schemas.microsoft.com/office/drawing/2014/main" id="{DF2E416E-5FB3-44EE-A40B-994D10E712D6}"/>
              </a:ext>
            </a:extLst>
          </p:cNvPr>
          <p:cNvSpPr/>
          <p:nvPr/>
        </p:nvSpPr>
        <p:spPr>
          <a:xfrm flipH="1">
            <a:off x="4953690" y="2585109"/>
            <a:ext cx="2289573" cy="661663"/>
          </a:xfrm>
          <a:prstGeom prst="rect">
            <a:avLst/>
          </a:prstGeom>
          <a:scene3d>
            <a:camera prst="perspectiveRight">
              <a:rot lat="0" lon="21594000" rev="0"/>
            </a:camera>
            <a:lightRig rig="threePt" dir="t"/>
          </a:scene3d>
        </p:spPr>
        <p:txBody>
          <a:bodyPr wrap="square" lIns="91440" tIns="45720" rIns="91440" bIns="45720" anchor="t">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2800" b="1" dirty="0">
                <a:latin typeface="Helvetica" pitchFamily="2" charset="0"/>
                <a:cs typeface="+mn-ea"/>
                <a:sym typeface="+mn-lt"/>
              </a:rPr>
              <a:t>Vulkan Ray</a:t>
            </a:r>
            <a:endParaRPr lang="zh-CN" altLang="en-US" sz="2800" b="1" dirty="0">
              <a:latin typeface="Helvetica" pitchFamily="2" charset="0"/>
              <a:cs typeface="+mn-ea"/>
              <a:sym typeface="+mn-lt"/>
            </a:endParaRP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61057" y="2134186"/>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latin typeface="Helvetica" pitchFamily="2" charset="0"/>
              <a:cs typeface="+mn-ea"/>
              <a:sym typeface="+mn-lt"/>
            </a:endParaRPr>
          </a:p>
        </p:txBody>
      </p:sp>
      <p:sp>
        <p:nvSpPr>
          <p:cNvPr id="28" name="îŝḻíďê">
            <a:extLst>
              <a:ext uri="{FF2B5EF4-FFF2-40B4-BE49-F238E27FC236}">
                <a16:creationId xmlns:a16="http://schemas.microsoft.com/office/drawing/2014/main" id="{1187C6A5-7C1D-4D35-A1B4-D64DD78B6117}"/>
              </a:ext>
            </a:extLst>
          </p:cNvPr>
          <p:cNvSpPr txBox="1"/>
          <p:nvPr/>
        </p:nvSpPr>
        <p:spPr>
          <a:xfrm flipH="1">
            <a:off x="8288571" y="3195973"/>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200" dirty="0">
                <a:latin typeface="Helvetica" pitchFamily="2" charset="0"/>
                <a:cs typeface="+mn-ea"/>
                <a:sym typeface="+mn-lt"/>
              </a:rPr>
              <a:t>一种在</a:t>
            </a:r>
            <a:r>
              <a:rPr lang="en-US" altLang="zh-CN" sz="2200" dirty="0">
                <a:latin typeface="Helvetica" pitchFamily="2" charset="0"/>
                <a:cs typeface="+mn-ea"/>
                <a:sym typeface="+mn-lt"/>
              </a:rPr>
              <a:t>GPU</a:t>
            </a:r>
            <a:r>
              <a:rPr lang="zh-CN" altLang="en-US" sz="2200" dirty="0">
                <a:latin typeface="Helvetica" pitchFamily="2" charset="0"/>
                <a:cs typeface="+mn-ea"/>
                <a:sym typeface="+mn-lt"/>
              </a:rPr>
              <a:t>上实现高性能光线追踪的应用框架（只负责最基础的光线跟踪操作）</a:t>
            </a:r>
          </a:p>
        </p:txBody>
      </p:sp>
      <p:sp>
        <p:nvSpPr>
          <p:cNvPr id="29" name="iṥ1íďe">
            <a:extLst>
              <a:ext uri="{FF2B5EF4-FFF2-40B4-BE49-F238E27FC236}">
                <a16:creationId xmlns:a16="http://schemas.microsoft.com/office/drawing/2014/main" id="{7386B669-2A4D-4B32-A109-0E0AF94D4307}"/>
              </a:ext>
            </a:extLst>
          </p:cNvPr>
          <p:cNvSpPr/>
          <p:nvPr/>
        </p:nvSpPr>
        <p:spPr>
          <a:xfrm flipH="1">
            <a:off x="8558764" y="2585109"/>
            <a:ext cx="2289573" cy="661663"/>
          </a:xfrm>
          <a:prstGeom prst="rect">
            <a:avLst/>
          </a:prstGeom>
        </p:spPr>
        <p:txBody>
          <a:bodyPr wrap="square" lIns="91440" tIns="45720" rIns="91440" bIns="45720" anchor="t">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2800" b="1" dirty="0" err="1">
                <a:latin typeface="Helvetica" pitchFamily="2" charset="0"/>
                <a:cs typeface="+mn-ea"/>
                <a:sym typeface="+mn-lt"/>
              </a:rPr>
              <a:t>OptiX</a:t>
            </a:r>
            <a:endParaRPr lang="zh-CN" altLang="en-US" sz="2800" b="1" dirty="0">
              <a:latin typeface="Helvetica" pitchFamily="2" charset="0"/>
              <a:cs typeface="+mn-ea"/>
              <a:sym typeface="+mn-lt"/>
            </a:endParaRPr>
          </a:p>
        </p:txBody>
      </p:sp>
      <p:sp>
        <p:nvSpPr>
          <p:cNvPr id="16" name="矩形 15">
            <a:extLst>
              <a:ext uri="{FF2B5EF4-FFF2-40B4-BE49-F238E27FC236}">
                <a16:creationId xmlns:a16="http://schemas.microsoft.com/office/drawing/2014/main" id="{86A58C04-6E3F-4B05-9362-3A23BD839799}"/>
              </a:ext>
            </a:extLst>
          </p:cNvPr>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26142" y="213418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latin typeface="Helvetica" pitchFamily="2" charset="0"/>
              <a:cs typeface="+mn-ea"/>
              <a:sym typeface="+mn-lt"/>
            </a:endParaRPr>
          </a:p>
        </p:txBody>
      </p:sp>
    </p:spTree>
    <p:extLst>
      <p:ext uri="{BB962C8B-B14F-4D97-AF65-F5344CB8AC3E}">
        <p14:creationId xmlns:p14="http://schemas.microsoft.com/office/powerpoint/2010/main" val="158752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rgbClr val="EAB905"/>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a:xfrm>
            <a:off x="1091255" y="237834"/>
            <a:ext cx="8168208" cy="790865"/>
          </a:xfrm>
        </p:spPr>
        <p:txBody>
          <a:bodyPr/>
          <a:lstStyle/>
          <a:p>
            <a:r>
              <a:rPr lang="en-US" altLang="zh-CN" dirty="0" err="1">
                <a:sym typeface="+mn-lt"/>
              </a:rPr>
              <a:t>OptiX</a:t>
            </a:r>
            <a:r>
              <a:rPr lang="zh-CN" altLang="en-US" dirty="0">
                <a:sym typeface="+mn-lt"/>
              </a:rPr>
              <a:t>关键概念</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a:xfrm>
            <a:off x="8746825" y="6356349"/>
            <a:ext cx="2743200" cy="365125"/>
          </a:xfrm>
        </p:spPr>
        <p:txBody>
          <a:bodyPr/>
          <a:lstStyle/>
          <a:p>
            <a:fld id="{2515AB8F-1C56-49E9-90C8-78D22B0C1B97}" type="slidenum">
              <a:rPr lang="zh-CN" altLang="en-US" smtClean="0">
                <a:latin typeface="Helvetica" pitchFamily="2" charset="0"/>
                <a:sym typeface="+mn-lt"/>
              </a:rPr>
              <a:pPr/>
              <a:t>6</a:t>
            </a:fld>
            <a:endParaRPr lang="zh-CN" altLang="en-US" dirty="0">
              <a:latin typeface="Helvetica" pitchFamily="2" charset="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1188855" y="2444012"/>
            <a:ext cx="2952000" cy="27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20000"/>
              </a:lnSpc>
              <a:spcBef>
                <a:spcPct val="0"/>
              </a:spcBef>
              <a:spcAft>
                <a:spcPct val="0"/>
              </a:spcAft>
              <a:buFont typeface="Arial" panose="020B0604020202020204" pitchFamily="34" charset="0"/>
              <a:buChar char="•"/>
              <a:defRPr/>
            </a:pPr>
            <a:r>
              <a:rPr lang="zh-CN" altLang="en-US" sz="2200" dirty="0">
                <a:solidFill>
                  <a:srgbClr val="000000"/>
                </a:solidFill>
                <a:latin typeface="Helvetica" pitchFamily="2" charset="0"/>
                <a:cs typeface="+mn-ea"/>
                <a:sym typeface="+mn-lt"/>
              </a:rPr>
              <a:t>管理整个渲染场景，</a:t>
            </a:r>
            <a:r>
              <a:rPr lang="zh-CN" altLang="en-US" sz="2200" b="0" i="0" dirty="0">
                <a:effectLst/>
                <a:latin typeface="+mn-ea"/>
              </a:rPr>
              <a:t>如发射光线的种类，缓存的关联，场景的关联，以及光线生成</a:t>
            </a:r>
            <a:r>
              <a:rPr lang="en-US" altLang="zh-CN" sz="2200" b="0" i="0" dirty="0">
                <a:effectLst/>
                <a:latin typeface="+mn-ea"/>
              </a:rPr>
              <a:t>shader</a:t>
            </a:r>
            <a:r>
              <a:rPr lang="zh-CN" altLang="en-US" sz="2200" b="0" i="0" dirty="0">
                <a:effectLst/>
                <a:latin typeface="+mn-ea"/>
              </a:rPr>
              <a:t>的关联等等。</a:t>
            </a:r>
            <a:endParaRPr lang="en-US" altLang="zh-CN" sz="2200" b="0" i="0" dirty="0">
              <a:effectLst/>
              <a:latin typeface="+mn-ea"/>
            </a:endParaRPr>
          </a:p>
          <a:p>
            <a:pPr marL="171450" lvl="0" indent="-171450">
              <a:lnSpc>
                <a:spcPct val="120000"/>
              </a:lnSpc>
              <a:spcBef>
                <a:spcPct val="0"/>
              </a:spcBef>
              <a:spcAft>
                <a:spcPct val="0"/>
              </a:spcAft>
              <a:buFont typeface="Arial" panose="020B0604020202020204" pitchFamily="34" charset="0"/>
              <a:buChar char="•"/>
              <a:defRPr/>
            </a:pPr>
            <a:r>
              <a:rPr lang="zh-CN" altLang="en-US" sz="2200" dirty="0">
                <a:latin typeface="+mn-ea"/>
                <a:cs typeface="+mn-ea"/>
                <a:sym typeface="+mn-lt"/>
              </a:rPr>
              <a:t>在</a:t>
            </a:r>
            <a:r>
              <a:rPr lang="en-US" altLang="zh-CN" sz="2200" dirty="0">
                <a:latin typeface="+mn-ea"/>
                <a:cs typeface="+mn-ea"/>
                <a:sym typeface="+mn-lt"/>
              </a:rPr>
              <a:t>CPU</a:t>
            </a:r>
            <a:r>
              <a:rPr lang="zh-CN" altLang="en-US" sz="2200" dirty="0">
                <a:latin typeface="+mn-ea"/>
                <a:cs typeface="+mn-ea"/>
                <a:sym typeface="+mn-lt"/>
              </a:rPr>
              <a:t>端申请</a:t>
            </a:r>
            <a:endParaRPr lang="en-US" altLang="zh-CN" sz="2200" dirty="0">
              <a:latin typeface="+mn-ea"/>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217424" y="2444012"/>
            <a:ext cx="2952000" cy="324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20000"/>
              </a:lnSpc>
              <a:spcBef>
                <a:spcPct val="0"/>
              </a:spcBef>
              <a:spcAft>
                <a:spcPct val="0"/>
              </a:spcAft>
              <a:buFont typeface="Arial" panose="020B0604020202020204" pitchFamily="34" charset="0"/>
              <a:buChar char="•"/>
              <a:defRPr/>
            </a:pPr>
            <a:r>
              <a:rPr lang="zh-CN" altLang="en-US" sz="2200" b="0" i="0" dirty="0">
                <a:effectLst/>
                <a:latin typeface="-apple-system"/>
              </a:rPr>
              <a:t>存放纹理、顶点以及其它任何的数值。</a:t>
            </a:r>
            <a:endParaRPr lang="en-US" altLang="zh-CN" sz="2200" b="0" i="0" dirty="0">
              <a:effectLst/>
              <a:latin typeface="-apple-system"/>
            </a:endParaRPr>
          </a:p>
          <a:p>
            <a:pPr marL="171450" lvl="0" indent="-171450">
              <a:lnSpc>
                <a:spcPct val="120000"/>
              </a:lnSpc>
              <a:spcBef>
                <a:spcPct val="0"/>
              </a:spcBef>
              <a:spcAft>
                <a:spcPct val="0"/>
              </a:spcAft>
              <a:buFont typeface="Arial" panose="020B0604020202020204" pitchFamily="34" charset="0"/>
              <a:buChar char="•"/>
              <a:defRPr/>
            </a:pPr>
            <a:r>
              <a:rPr lang="zh-CN" altLang="en-US" sz="2200" dirty="0">
                <a:latin typeface="-apple-system"/>
              </a:rPr>
              <a:t>可向</a:t>
            </a:r>
            <a:r>
              <a:rPr lang="en-US" altLang="zh-CN" sz="2200" dirty="0">
                <a:latin typeface="-apple-system"/>
              </a:rPr>
              <a:t>GPU</a:t>
            </a:r>
            <a:r>
              <a:rPr lang="zh-CN" altLang="en-US" sz="2200" dirty="0">
                <a:latin typeface="-apple-system"/>
              </a:rPr>
              <a:t>端传递各种参数，也可向</a:t>
            </a:r>
            <a:r>
              <a:rPr lang="en-US" altLang="zh-CN" sz="2200" dirty="0">
                <a:latin typeface="-apple-system"/>
              </a:rPr>
              <a:t>CPU</a:t>
            </a:r>
            <a:r>
              <a:rPr lang="zh-CN" altLang="en-US" sz="2200" dirty="0">
                <a:latin typeface="-apple-system"/>
              </a:rPr>
              <a:t>端传递渲染结果</a:t>
            </a:r>
            <a:endParaRPr lang="en-US" altLang="zh-CN" sz="2200" dirty="0">
              <a:latin typeface="-apple-system"/>
            </a:endParaRPr>
          </a:p>
          <a:p>
            <a:pPr marL="171450" lvl="0" indent="-171450">
              <a:lnSpc>
                <a:spcPct val="120000"/>
              </a:lnSpc>
              <a:spcBef>
                <a:spcPct val="0"/>
              </a:spcBef>
              <a:spcAft>
                <a:spcPct val="0"/>
              </a:spcAft>
              <a:buFont typeface="Arial" panose="020B0604020202020204" pitchFamily="34" charset="0"/>
              <a:buChar char="•"/>
              <a:defRPr/>
            </a:pPr>
            <a:r>
              <a:rPr lang="zh-CN" altLang="en-US" sz="2200" b="0" i="0" dirty="0">
                <a:effectLst/>
                <a:latin typeface="-apple-system"/>
              </a:rPr>
              <a:t>只能由</a:t>
            </a:r>
            <a:r>
              <a:rPr lang="en-US" altLang="zh-CN" sz="2200" b="0" i="0" dirty="0">
                <a:effectLst/>
                <a:latin typeface="-apple-system"/>
              </a:rPr>
              <a:t>CPU</a:t>
            </a:r>
            <a:r>
              <a:rPr lang="zh-CN" altLang="en-US" sz="2200" b="0" i="0" dirty="0">
                <a:effectLst/>
                <a:latin typeface="-apple-system"/>
              </a:rPr>
              <a:t>端申请</a:t>
            </a:r>
            <a:endParaRPr lang="en-US" altLang="zh-CN" sz="2200" b="0" i="0" dirty="0">
              <a:effectLst/>
              <a:latin typeface="-apple-system"/>
            </a:endParaRPr>
          </a:p>
          <a:p>
            <a:pPr marL="171450" lvl="0" indent="-171450">
              <a:lnSpc>
                <a:spcPct val="120000"/>
              </a:lnSpc>
              <a:spcBef>
                <a:spcPct val="0"/>
              </a:spcBef>
              <a:spcAft>
                <a:spcPct val="0"/>
              </a:spcAft>
              <a:buFont typeface="Arial" panose="020B0604020202020204" pitchFamily="34" charset="0"/>
              <a:buChar char="•"/>
              <a:defRPr/>
            </a:pPr>
            <a:endParaRPr lang="en-US" altLang="zh-CN" sz="2200" dirty="0">
              <a:latin typeface="Helvetica" pitchFamily="2" charset="0"/>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Helvetica" pitchFamily="2" charset="0"/>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rgbClr val="EA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srgbClr val="EAB905"/>
                  </a:solidFill>
                  <a:latin typeface="Helvetica" pitchFamily="2" charset="0"/>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latin typeface="Helvetica" pitchFamily="2" charset="0"/>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Helvetica" pitchFamily="2" charset="0"/>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latin typeface="Helvetica" pitchFamily="2" charset="0"/>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en-US" altLang="zh-CN" sz="2800" b="1" i="0" u="none" strike="noStrike" kern="1200" cap="none" spc="0" normalizeH="0" baseline="0" noProof="0" dirty="0">
                <a:ln>
                  <a:noFill/>
                </a:ln>
                <a:solidFill>
                  <a:schemeClr val="accent1"/>
                </a:solidFill>
                <a:effectLst/>
                <a:uLnTx/>
                <a:uFillTx/>
                <a:latin typeface="Helvetica" pitchFamily="2" charset="0"/>
                <a:cs typeface="+mn-ea"/>
                <a:sym typeface="+mn-lt"/>
              </a:rPr>
              <a:t>Context/</a:t>
            </a:r>
            <a:r>
              <a:rPr kumimoji="0" lang="zh-CN" altLang="en-US" sz="2800" b="1" i="0" u="none" strike="noStrike" kern="1200" cap="none" spc="0" normalizeH="0" baseline="0" noProof="0" dirty="0">
                <a:ln>
                  <a:noFill/>
                </a:ln>
                <a:solidFill>
                  <a:schemeClr val="accent1"/>
                </a:solidFill>
                <a:effectLst/>
                <a:uLnTx/>
                <a:uFillTx/>
                <a:latin typeface="Helvetica" pitchFamily="2" charset="0"/>
                <a:cs typeface="+mn-ea"/>
                <a:sym typeface="+mn-lt"/>
              </a:rPr>
              <a:t>上下文</a:t>
            </a:r>
            <a:endParaRPr kumimoji="0" lang="en-US" altLang="zh-CN" sz="2800" b="1" i="0" u="none" strike="noStrike" kern="1200" cap="none" spc="0" normalizeH="0" baseline="0" noProof="0" dirty="0">
              <a:ln>
                <a:noFill/>
              </a:ln>
              <a:solidFill>
                <a:schemeClr val="accent1"/>
              </a:solidFill>
              <a:effectLst/>
              <a:uLnTx/>
              <a:uFillTx/>
              <a:latin typeface="Helvetica" pitchFamily="2" charset="0"/>
              <a:cs typeface="+mn-ea"/>
              <a:sym typeface="+mn-lt"/>
            </a:endParaRP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en-US" altLang="zh-CN" sz="2800" b="1" i="0" u="none" strike="noStrike" kern="1200" cap="none" spc="0" normalizeH="0" baseline="0" noProof="0" dirty="0">
                <a:ln>
                  <a:noFill/>
                </a:ln>
                <a:solidFill>
                  <a:srgbClr val="EAB905"/>
                </a:solidFill>
                <a:effectLst/>
                <a:uLnTx/>
                <a:uFillTx/>
                <a:latin typeface="Helvetica" pitchFamily="2" charset="0"/>
                <a:cs typeface="+mn-ea"/>
                <a:sym typeface="+mn-lt"/>
              </a:rPr>
              <a:t>Buffer/</a:t>
            </a:r>
            <a:r>
              <a:rPr kumimoji="0" lang="zh-CN" altLang="en-US" sz="2800" b="1" i="0" u="none" strike="noStrike" kern="1200" cap="none" spc="0" normalizeH="0" baseline="0" noProof="0" dirty="0">
                <a:ln>
                  <a:noFill/>
                </a:ln>
                <a:solidFill>
                  <a:srgbClr val="EAB905"/>
                </a:solidFill>
                <a:effectLst/>
                <a:uLnTx/>
                <a:uFillTx/>
                <a:latin typeface="Helvetica" pitchFamily="2" charset="0"/>
                <a:cs typeface="+mn-ea"/>
                <a:sym typeface="+mn-lt"/>
              </a:rPr>
              <a:t>缓存</a:t>
            </a:r>
            <a:endParaRPr kumimoji="0" lang="en-US" altLang="zh-CN" sz="2800" b="1" i="0" u="none" strike="noStrike" kern="1200" cap="none" spc="0" normalizeH="0" baseline="0" noProof="0" dirty="0">
              <a:ln>
                <a:noFill/>
              </a:ln>
              <a:solidFill>
                <a:srgbClr val="EAB905"/>
              </a:solidFill>
              <a:effectLst/>
              <a:uLnTx/>
              <a:uFillTx/>
              <a:latin typeface="Helvetica" pitchFamily="2" charset="0"/>
              <a:cs typeface="+mn-ea"/>
              <a:sym typeface="+mn-lt"/>
            </a:endParaRPr>
          </a:p>
        </p:txBody>
      </p:sp>
    </p:spTree>
    <p:extLst>
      <p:ext uri="{BB962C8B-B14F-4D97-AF65-F5344CB8AC3E}">
        <p14:creationId xmlns:p14="http://schemas.microsoft.com/office/powerpoint/2010/main" val="99221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E0ED-7A18-4BC3-A99C-70428BE09589}"/>
              </a:ext>
            </a:extLst>
          </p:cNvPr>
          <p:cNvSpPr>
            <a:spLocks noGrp="1"/>
          </p:cNvSpPr>
          <p:nvPr>
            <p:ph type="title"/>
          </p:nvPr>
        </p:nvSpPr>
        <p:spPr>
          <a:xfrm>
            <a:off x="1091255" y="237834"/>
            <a:ext cx="8168208" cy="790865"/>
          </a:xfrm>
        </p:spPr>
        <p:txBody>
          <a:bodyPr/>
          <a:lstStyle/>
          <a:p>
            <a:r>
              <a:rPr lang="en-US" altLang="zh-CN" dirty="0" err="1">
                <a:sym typeface="+mn-lt"/>
              </a:rPr>
              <a:t>OptiX</a:t>
            </a:r>
            <a:r>
              <a:rPr lang="zh-CN" altLang="en-US" dirty="0">
                <a:sym typeface="+mn-lt"/>
              </a:rPr>
              <a:t>基本流程</a:t>
            </a:r>
          </a:p>
        </p:txBody>
      </p:sp>
      <p:sp>
        <p:nvSpPr>
          <p:cNvPr id="5" name="灯片编号占位符 4">
            <a:extLst>
              <a:ext uri="{FF2B5EF4-FFF2-40B4-BE49-F238E27FC236}">
                <a16:creationId xmlns:a16="http://schemas.microsoft.com/office/drawing/2014/main" id="{51EBA2B9-BEDD-46AE-A57A-A7253CB91353}"/>
              </a:ext>
            </a:extLst>
          </p:cNvPr>
          <p:cNvSpPr>
            <a:spLocks noGrp="1"/>
          </p:cNvSpPr>
          <p:nvPr>
            <p:ph type="sldNum" sz="quarter" idx="12"/>
          </p:nvPr>
        </p:nvSpPr>
        <p:spPr/>
        <p:txBody>
          <a:bodyPr/>
          <a:lstStyle/>
          <a:p>
            <a:fld id="{2515AB8F-1C56-49E9-90C8-78D22B0C1B97}" type="slidenum">
              <a:rPr lang="zh-CN" altLang="en-US" smtClean="0">
                <a:sym typeface="+mn-lt"/>
              </a:rPr>
              <a:pPr/>
              <a:t>7</a:t>
            </a:fld>
            <a:endParaRPr lang="zh-CN" altLang="en-US">
              <a:sym typeface="+mn-lt"/>
            </a:endParaRPr>
          </a:p>
        </p:txBody>
      </p:sp>
      <p:sp>
        <p:nvSpPr>
          <p:cNvPr id="34" name="íŝļiḓè">
            <a:extLst>
              <a:ext uri="{FF2B5EF4-FFF2-40B4-BE49-F238E27FC236}">
                <a16:creationId xmlns:a16="http://schemas.microsoft.com/office/drawing/2014/main" id="{7DD071D8-28C2-456B-AFEB-1D84400732C1}"/>
              </a:ext>
            </a:extLst>
          </p:cNvPr>
          <p:cNvSpPr/>
          <p:nvPr/>
        </p:nvSpPr>
        <p:spPr bwMode="auto">
          <a:xfrm>
            <a:off x="916205" y="3250077"/>
            <a:ext cx="1935602"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建立</a:t>
            </a:r>
            <a:r>
              <a:rPr kumimoji="0" lang="en-US" altLang="zh-CN" b="0" i="0" u="none" strike="noStrike" kern="1200" cap="none" spc="0" normalizeH="0" baseline="0" noProof="0" dirty="0">
                <a:ln>
                  <a:noFill/>
                </a:ln>
                <a:solidFill>
                  <a:srgbClr val="000000"/>
                </a:solidFill>
                <a:effectLst/>
                <a:uLnTx/>
                <a:uFillTx/>
                <a:cs typeface="+mn-ea"/>
                <a:sym typeface="+mn-lt"/>
              </a:rPr>
              <a:t>context</a:t>
            </a:r>
            <a:r>
              <a:rPr kumimoji="0" lang="zh-CN" altLang="en-US" b="0" i="0" u="none" strike="noStrike" kern="1200" cap="none" spc="0" normalizeH="0" baseline="0" noProof="0" dirty="0">
                <a:ln>
                  <a:noFill/>
                </a:ln>
                <a:solidFill>
                  <a:srgbClr val="000000"/>
                </a:solidFill>
                <a:effectLst/>
                <a:uLnTx/>
                <a:uFillTx/>
                <a:cs typeface="+mn-ea"/>
                <a:sym typeface="+mn-lt"/>
              </a:rPr>
              <a:t>，设置射线类型、入口点个数、</a:t>
            </a:r>
            <a:r>
              <a:rPr kumimoji="0" lang="en-US" altLang="zh-CN" b="0" i="0" u="none" strike="noStrike" kern="1200" cap="none" spc="0" normalizeH="0" baseline="0" noProof="0" dirty="0">
                <a:ln>
                  <a:noFill/>
                </a:ln>
                <a:solidFill>
                  <a:srgbClr val="000000"/>
                </a:solidFill>
                <a:effectLst/>
                <a:uLnTx/>
                <a:uFillTx/>
                <a:cs typeface="+mn-ea"/>
                <a:sym typeface="+mn-lt"/>
              </a:rPr>
              <a:t>buffer</a:t>
            </a:r>
            <a:r>
              <a:rPr kumimoji="0" lang="zh-CN" altLang="en-US" b="0" i="0" u="none" strike="noStrike" kern="1200" cap="none" spc="0" normalizeH="0" baseline="0" noProof="0" dirty="0">
                <a:ln>
                  <a:noFill/>
                </a:ln>
                <a:solidFill>
                  <a:srgbClr val="000000"/>
                </a:solidFill>
                <a:effectLst/>
                <a:uLnTx/>
                <a:uFillTx/>
                <a:cs typeface="+mn-ea"/>
                <a:sym typeface="+mn-lt"/>
              </a:rPr>
              <a:t>缓冲区等</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sp>
        <p:nvSpPr>
          <p:cNvPr id="37" name="íŝļiḓè">
            <a:extLst>
              <a:ext uri="{FF2B5EF4-FFF2-40B4-BE49-F238E27FC236}">
                <a16:creationId xmlns:a16="http://schemas.microsoft.com/office/drawing/2014/main" id="{351C1976-723B-4CD9-A5DA-017F3118DE2B}"/>
              </a:ext>
            </a:extLst>
          </p:cNvPr>
          <p:cNvSpPr/>
          <p:nvPr/>
        </p:nvSpPr>
        <p:spPr bwMode="auto">
          <a:xfrm>
            <a:off x="3544597" y="3958310"/>
            <a:ext cx="1935602"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设置几何，可以是简单几何体组合变换，也可以是三角网格</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nvGrpSpPr>
          <p:cNvPr id="38" name="组合 37">
            <a:extLst>
              <a:ext uri="{FF2B5EF4-FFF2-40B4-BE49-F238E27FC236}">
                <a16:creationId xmlns:a16="http://schemas.microsoft.com/office/drawing/2014/main" id="{AD7858AC-8BD3-4B83-95C2-773B3D41AB92}"/>
              </a:ext>
            </a:extLst>
          </p:cNvPr>
          <p:cNvGrpSpPr/>
          <p:nvPr/>
        </p:nvGrpSpPr>
        <p:grpSpPr>
          <a:xfrm>
            <a:off x="6162204" y="2824094"/>
            <a:ext cx="2152654" cy="1569444"/>
            <a:chOff x="660400" y="1359811"/>
            <a:chExt cx="3301581" cy="1569444"/>
          </a:xfrm>
        </p:grpSpPr>
        <p:sp>
          <p:nvSpPr>
            <p:cNvPr id="39" name="íś1ïḍé">
              <a:extLst>
                <a:ext uri="{FF2B5EF4-FFF2-40B4-BE49-F238E27FC236}">
                  <a16:creationId xmlns:a16="http://schemas.microsoft.com/office/drawing/2014/main" id="{DF8FA462-03A4-476A-AB5B-149E834A0799}"/>
                </a:ext>
              </a:extLst>
            </p:cNvPr>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en-US" altLang="zh-CN" sz="2400" b="1" i="0" u="none" strike="noStrike" kern="1200" cap="none" spc="0" normalizeH="0" baseline="0" noProof="0" dirty="0">
                  <a:ln>
                    <a:noFill/>
                  </a:ln>
                  <a:solidFill>
                    <a:srgbClr val="000000"/>
                  </a:solidFill>
                  <a:effectLst/>
                  <a:uLnTx/>
                  <a:uFillTx/>
                  <a:cs typeface="+mn-ea"/>
                  <a:sym typeface="+mn-lt"/>
                </a:rPr>
                <a:t>GPU</a:t>
              </a:r>
              <a:r>
                <a:rPr kumimoji="0" lang="zh-CN" altLang="en-US" sz="2400" b="1" i="0" u="none" strike="noStrike" kern="1200" cap="none" spc="0" normalizeH="0" baseline="0" noProof="0" dirty="0">
                  <a:ln>
                    <a:noFill/>
                  </a:ln>
                  <a:solidFill>
                    <a:srgbClr val="000000"/>
                  </a:solidFill>
                  <a:effectLst/>
                  <a:uLnTx/>
                  <a:uFillTx/>
                  <a:cs typeface="+mn-ea"/>
                  <a:sym typeface="+mn-lt"/>
                </a:rPr>
                <a:t>端</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a:extLst>
                <a:ext uri="{FF2B5EF4-FFF2-40B4-BE49-F238E27FC236}">
                  <a16:creationId xmlns:a16="http://schemas.microsoft.com/office/drawing/2014/main" id="{68969E6E-2439-4109-8AEC-B9C70C7E7BA6}"/>
                </a:ext>
              </a:extLst>
            </p:cNvPr>
            <p:cNvSpPr/>
            <p:nvPr/>
          </p:nvSpPr>
          <p:spPr bwMode="auto">
            <a:xfrm>
              <a:off x="818694" y="1786650"/>
              <a:ext cx="2968683"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编写求交和渲染的程序</a:t>
              </a:r>
              <a:endParaRPr lang="en-US" altLang="zh-CN" dirty="0">
                <a:solidFill>
                  <a:srgbClr val="000000"/>
                </a:solidFill>
                <a:cs typeface="+mn-ea"/>
                <a:sym typeface="+mn-lt"/>
              </a:endParaRPr>
            </a:p>
          </p:txBody>
        </p:sp>
      </p:grpSp>
      <p:grpSp>
        <p:nvGrpSpPr>
          <p:cNvPr id="16" name="组合 15">
            <a:extLst>
              <a:ext uri="{FF2B5EF4-FFF2-40B4-BE49-F238E27FC236}">
                <a16:creationId xmlns:a16="http://schemas.microsoft.com/office/drawing/2014/main" id="{4FFCA56E-7D34-4085-8F90-F99D40466A41}"/>
              </a:ext>
            </a:extLst>
          </p:cNvPr>
          <p:cNvGrpSpPr/>
          <p:nvPr/>
        </p:nvGrpSpPr>
        <p:grpSpPr>
          <a:xfrm>
            <a:off x="6828430" y="1928710"/>
            <a:ext cx="822599" cy="822598"/>
            <a:chOff x="7202905" y="3063495"/>
            <a:chExt cx="822599" cy="822598"/>
          </a:xfrm>
        </p:grpSpPr>
        <p:sp>
          <p:nvSpPr>
            <p:cNvPr id="17" name="ïṡḻídé">
              <a:extLst>
                <a:ext uri="{FF2B5EF4-FFF2-40B4-BE49-F238E27FC236}">
                  <a16:creationId xmlns:a16="http://schemas.microsoft.com/office/drawing/2014/main" id="{F0AC6C65-28DD-4EA9-974B-4EAFF30DE597}"/>
                </a:ext>
              </a:extLst>
            </p:cNvPr>
            <p:cNvSpPr/>
            <p:nvPr/>
          </p:nvSpPr>
          <p:spPr>
            <a:xfrm>
              <a:off x="7202905" y="3063495"/>
              <a:ext cx="822599" cy="822598"/>
            </a:xfrm>
            <a:prstGeom prst="ellipse">
              <a:avLst/>
            </a:prstGeom>
            <a:solidFill>
              <a:srgbClr val="EAB908"/>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a:extLst>
                <a:ext uri="{FF2B5EF4-FFF2-40B4-BE49-F238E27FC236}">
                  <a16:creationId xmlns:a16="http://schemas.microsoft.com/office/drawing/2014/main" id="{53758D6D-9A9C-4ECC-9B26-D138FB3C2891}"/>
                </a:ext>
              </a:extLst>
            </p:cNvPr>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a:extLst>
              <a:ext uri="{FF2B5EF4-FFF2-40B4-BE49-F238E27FC236}">
                <a16:creationId xmlns:a16="http://schemas.microsoft.com/office/drawing/2014/main" id="{F8F7B5D6-B147-47F7-AD63-BB7F2B429C01}"/>
              </a:ext>
            </a:extLst>
          </p:cNvPr>
          <p:cNvGrpSpPr/>
          <p:nvPr/>
        </p:nvGrpSpPr>
        <p:grpSpPr>
          <a:xfrm>
            <a:off x="4150366" y="2646627"/>
            <a:ext cx="822599" cy="822598"/>
            <a:chOff x="4184116" y="3781412"/>
            <a:chExt cx="822599" cy="822598"/>
          </a:xfrm>
        </p:grpSpPr>
        <p:sp>
          <p:nvSpPr>
            <p:cNvPr id="15" name="i$ḷïḋé">
              <a:extLst>
                <a:ext uri="{FF2B5EF4-FFF2-40B4-BE49-F238E27FC236}">
                  <a16:creationId xmlns:a16="http://schemas.microsoft.com/office/drawing/2014/main" id="{36FBF5F8-455B-4334-83AF-340EEAA6FEC0}"/>
                </a:ext>
              </a:extLst>
            </p:cNvPr>
            <p:cNvSpPr/>
            <p:nvPr/>
          </p:nvSpPr>
          <p:spPr>
            <a:xfrm>
              <a:off x="4184116" y="3781412"/>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a:extLst>
                <a:ext uri="{FF2B5EF4-FFF2-40B4-BE49-F238E27FC236}">
                  <a16:creationId xmlns:a16="http://schemas.microsoft.com/office/drawing/2014/main" id="{EB17FA79-3543-4EE5-BD7E-A1BD0FE399C0}"/>
                </a:ext>
              </a:extLst>
            </p:cNvPr>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a:extLst>
              <a:ext uri="{FF2B5EF4-FFF2-40B4-BE49-F238E27FC236}">
                <a16:creationId xmlns:a16="http://schemas.microsoft.com/office/drawing/2014/main" id="{A1A7D629-11BE-4657-B678-F1ABB221DD8C}"/>
              </a:ext>
            </a:extLst>
          </p:cNvPr>
          <p:cNvGrpSpPr/>
          <p:nvPr/>
        </p:nvGrpSpPr>
        <p:grpSpPr>
          <a:xfrm>
            <a:off x="1472302" y="1928710"/>
            <a:ext cx="822599" cy="822598"/>
            <a:chOff x="1672327" y="3063495"/>
            <a:chExt cx="822599" cy="822598"/>
          </a:xfrm>
        </p:grpSpPr>
        <p:sp>
          <p:nvSpPr>
            <p:cNvPr id="21" name="ïṧľíḑè">
              <a:extLst>
                <a:ext uri="{FF2B5EF4-FFF2-40B4-BE49-F238E27FC236}">
                  <a16:creationId xmlns:a16="http://schemas.microsoft.com/office/drawing/2014/main" id="{ADDBAFC2-7A5F-421F-B3D4-828B7424B4DC}"/>
                </a:ext>
              </a:extLst>
            </p:cNvPr>
            <p:cNvSpPr/>
            <p:nvPr/>
          </p:nvSpPr>
          <p:spPr>
            <a:xfrm>
              <a:off x="1672327" y="3063495"/>
              <a:ext cx="822599" cy="822598"/>
            </a:xfrm>
            <a:prstGeom prst="ellipse">
              <a:avLst/>
            </a:prstGeom>
            <a:solidFill>
              <a:srgbClr val="EAB908"/>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a:extLst>
                <a:ext uri="{FF2B5EF4-FFF2-40B4-BE49-F238E27FC236}">
                  <a16:creationId xmlns:a16="http://schemas.microsoft.com/office/drawing/2014/main" id="{A8FDBA86-DCB8-481A-92CA-FEAA820FD847}"/>
                </a:ext>
              </a:extLst>
            </p:cNvPr>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a:extLst>
              <a:ext uri="{FF2B5EF4-FFF2-40B4-BE49-F238E27FC236}">
                <a16:creationId xmlns:a16="http://schemas.microsoft.com/office/drawing/2014/main" id="{47AD4E8E-17B1-446F-B70A-67EF91DE551B}"/>
              </a:ext>
            </a:extLst>
          </p:cNvPr>
          <p:cNvSpPr/>
          <p:nvPr/>
        </p:nvSpPr>
        <p:spPr bwMode="auto">
          <a:xfrm>
            <a:off x="8944144" y="3958311"/>
            <a:ext cx="1935602" cy="114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渲染结果通过</a:t>
            </a:r>
            <a:r>
              <a:rPr kumimoji="0" lang="en-US" altLang="zh-CN" b="0" i="0" u="none" strike="noStrike" kern="1200" cap="none" spc="0" normalizeH="0" baseline="0" noProof="0" dirty="0">
                <a:ln>
                  <a:noFill/>
                </a:ln>
                <a:solidFill>
                  <a:srgbClr val="000000"/>
                </a:solidFill>
                <a:effectLst/>
                <a:uLnTx/>
                <a:uFillTx/>
                <a:cs typeface="+mn-ea"/>
                <a:sym typeface="+mn-lt"/>
              </a:rPr>
              <a:t>buffer</a:t>
            </a:r>
            <a:r>
              <a:rPr kumimoji="0" lang="zh-CN" altLang="en-US" b="0" i="0" u="none" strike="noStrike" kern="1200" cap="none" spc="0" normalizeH="0" baseline="0" noProof="0" dirty="0">
                <a:ln>
                  <a:noFill/>
                </a:ln>
                <a:solidFill>
                  <a:srgbClr val="000000"/>
                </a:solidFill>
                <a:effectLst/>
                <a:uLnTx/>
                <a:uFillTx/>
                <a:cs typeface="+mn-ea"/>
                <a:sym typeface="+mn-lt"/>
              </a:rPr>
              <a:t>返回</a:t>
            </a:r>
            <a:r>
              <a:rPr kumimoji="0" lang="en-US" altLang="zh-CN" b="0" i="0" u="none" strike="noStrike" kern="1200" cap="none" spc="0" normalizeH="0" baseline="0" noProof="0" dirty="0" err="1">
                <a:ln>
                  <a:noFill/>
                </a:ln>
                <a:solidFill>
                  <a:srgbClr val="000000"/>
                </a:solidFill>
                <a:effectLst/>
                <a:uLnTx/>
                <a:uFillTx/>
                <a:cs typeface="+mn-ea"/>
                <a:sym typeface="+mn-lt"/>
              </a:rPr>
              <a:t>cpu</a:t>
            </a:r>
            <a:r>
              <a:rPr kumimoji="0" lang="zh-CN" altLang="en-US" b="0" i="0" u="none" strike="noStrike" kern="1200" cap="none" spc="0" normalizeH="0" baseline="0" noProof="0" dirty="0">
                <a:ln>
                  <a:noFill/>
                </a:ln>
                <a:solidFill>
                  <a:srgbClr val="000000"/>
                </a:solidFill>
                <a:effectLst/>
                <a:uLnTx/>
                <a:uFillTx/>
                <a:cs typeface="+mn-ea"/>
                <a:sym typeface="+mn-lt"/>
              </a:rPr>
              <a:t>端</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nvGrpSpPr>
          <p:cNvPr id="4" name="组合 3">
            <a:extLst>
              <a:ext uri="{FF2B5EF4-FFF2-40B4-BE49-F238E27FC236}">
                <a16:creationId xmlns:a16="http://schemas.microsoft.com/office/drawing/2014/main" id="{B891C958-4F90-4947-8A34-4A5F7CB3248A}"/>
              </a:ext>
            </a:extLst>
          </p:cNvPr>
          <p:cNvGrpSpPr/>
          <p:nvPr/>
        </p:nvGrpSpPr>
        <p:grpSpPr>
          <a:xfrm>
            <a:off x="9506493" y="2646627"/>
            <a:ext cx="822599" cy="822598"/>
            <a:chOff x="9764010" y="3096941"/>
            <a:chExt cx="822599" cy="822598"/>
          </a:xfrm>
        </p:grpSpPr>
        <p:sp>
          <p:nvSpPr>
            <p:cNvPr id="19" name="îṩ1íḓê">
              <a:extLst>
                <a:ext uri="{FF2B5EF4-FFF2-40B4-BE49-F238E27FC236}">
                  <a16:creationId xmlns:a16="http://schemas.microsoft.com/office/drawing/2014/main" id="{C153FF28-E364-43F4-AC6A-B51D764C76A8}"/>
                </a:ext>
              </a:extLst>
            </p:cNvPr>
            <p:cNvSpPr/>
            <p:nvPr/>
          </p:nvSpPr>
          <p:spPr>
            <a:xfrm>
              <a:off x="9764010" y="3096941"/>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a:extLst>
                <a:ext uri="{FF2B5EF4-FFF2-40B4-BE49-F238E27FC236}">
                  <a16:creationId xmlns:a16="http://schemas.microsoft.com/office/drawing/2014/main" id="{2A16B376-1F73-4CCD-B50B-8718CC680D1D}"/>
                </a:ext>
              </a:extLst>
            </p:cNvPr>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a:extLst>
              <a:ext uri="{FF2B5EF4-FFF2-40B4-BE49-F238E27FC236}">
                <a16:creationId xmlns:a16="http://schemas.microsoft.com/office/drawing/2014/main" id="{98A847D9-C088-41D7-93F8-BE9B1D6A67AD}"/>
              </a:ext>
            </a:extLst>
          </p:cNvPr>
          <p:cNvCxnSpPr/>
          <p:nvPr/>
        </p:nvCxnSpPr>
        <p:spPr>
          <a:xfrm>
            <a:off x="2637349" y="2497415"/>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F9A2266-6EC3-44AA-9E6A-DD39AFF556C8}"/>
              </a:ext>
            </a:extLst>
          </p:cNvPr>
          <p:cNvCxnSpPr/>
          <p:nvPr/>
        </p:nvCxnSpPr>
        <p:spPr>
          <a:xfrm>
            <a:off x="7998049" y="2508134"/>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D14455C-AE14-4F30-AA43-E81CBCA30D81}"/>
              </a:ext>
            </a:extLst>
          </p:cNvPr>
          <p:cNvCxnSpPr>
            <a:cxnSpLocks/>
          </p:cNvCxnSpPr>
          <p:nvPr/>
        </p:nvCxnSpPr>
        <p:spPr>
          <a:xfrm flipV="1">
            <a:off x="5314987" y="2518513"/>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72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fontScale="92500" lnSpcReduction="10000"/>
          </a:bodyPr>
          <a:lstStyle/>
          <a:p>
            <a:pPr algn="ctr">
              <a:lnSpc>
                <a:spcPct val="130000"/>
              </a:lnSpc>
            </a:pPr>
            <a:r>
              <a:rPr lang="zh-CN" altLang="en-US" sz="3600" b="1" dirty="0">
                <a:solidFill>
                  <a:schemeClr val="accent1"/>
                </a:solidFill>
                <a:latin typeface="Helvetica" pitchFamily="2" charset="0"/>
                <a:cs typeface="+mn-ea"/>
                <a:sym typeface="+mn-lt"/>
              </a:rPr>
              <a:t>微表面模型</a:t>
            </a: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553904" cy="2646878"/>
            <a:chOff x="5865211" y="1319889"/>
            <a:chExt cx="2553904"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02</a:t>
              </a:r>
              <a:endParaRPr lang="zh-CN" altLang="en-US" sz="16600" dirty="0">
                <a:solidFill>
                  <a:schemeClr val="accent1"/>
                </a:solidFill>
                <a:latin typeface="Helvetica" pitchFamily="2" charset="0"/>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20204" pitchFamily="34" charset="0"/>
                  <a:sym typeface="+mn-lt"/>
                </a:rPr>
                <a:t>PART</a:t>
              </a:r>
              <a:r>
                <a:rPr lang="zh-CN" altLang="en-US" sz="2400" dirty="0">
                  <a:solidFill>
                    <a:schemeClr val="accent1"/>
                  </a:solidFill>
                  <a:latin typeface="Helvetica" pitchFamily="2" charset="0"/>
                  <a:cs typeface="Arial" panose="020B0604020202020204" pitchFamily="34" charset="0"/>
                  <a:sym typeface="+mn-lt"/>
                </a:rPr>
                <a:t> </a:t>
              </a:r>
              <a:r>
                <a:rPr lang="en-US" altLang="zh-CN" sz="2400" dirty="0">
                  <a:solidFill>
                    <a:schemeClr val="accent1"/>
                  </a:solidFill>
                  <a:latin typeface="Helvetica" pitchFamily="2" charset="0"/>
                  <a:cs typeface="Arial" panose="020B0604020202020204" pitchFamily="34" charset="0"/>
                  <a:sym typeface="+mn-lt"/>
                </a:rPr>
                <a:t>TWO </a:t>
              </a:r>
              <a:endParaRPr lang="zh-CN" altLang="en-US" sz="2400" dirty="0">
                <a:solidFill>
                  <a:schemeClr val="accent1"/>
                </a:solidFill>
                <a:latin typeface="Helvetica" pitchFamily="2" charset="0"/>
                <a:cs typeface="Arial" panose="020B0604020202020204" pitchFamily="34" charset="0"/>
                <a:sym typeface="+mn-lt"/>
              </a:endParaRPr>
            </a:p>
          </p:txBody>
        </p:sp>
      </p:grpSp>
    </p:spTree>
    <p:extLst>
      <p:ext uri="{BB962C8B-B14F-4D97-AF65-F5344CB8AC3E}">
        <p14:creationId xmlns:p14="http://schemas.microsoft.com/office/powerpoint/2010/main" val="64837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ight-arrowheads_44810">
            <a:extLst>
              <a:ext uri="{FF2B5EF4-FFF2-40B4-BE49-F238E27FC236}">
                <a16:creationId xmlns:a16="http://schemas.microsoft.com/office/drawing/2014/main" id="{B5BC7E97-576D-419F-AA7D-52AF11F95F26}"/>
              </a:ext>
            </a:extLst>
          </p:cNvPr>
          <p:cNvSpPr>
            <a:spLocks noChangeAspect="1"/>
          </p:cNvSpPr>
          <p:nvPr/>
        </p:nvSpPr>
        <p:spPr bwMode="auto">
          <a:xfrm>
            <a:off x="6349472" y="2180655"/>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latin typeface="Helvetica" pitchFamily="2" charset="0"/>
              <a:cs typeface="+mn-ea"/>
              <a:sym typeface="+mn-lt"/>
            </a:endParaRPr>
          </a:p>
        </p:txBody>
      </p:sp>
      <p:sp>
        <p:nvSpPr>
          <p:cNvPr id="26" name="right-arrowheads_44810">
            <a:extLst>
              <a:ext uri="{FF2B5EF4-FFF2-40B4-BE49-F238E27FC236}">
                <a16:creationId xmlns:a16="http://schemas.microsoft.com/office/drawing/2014/main" id="{5ABC5CF6-9E80-426B-A062-3E10F2675495}"/>
              </a:ext>
            </a:extLst>
          </p:cNvPr>
          <p:cNvSpPr>
            <a:spLocks noChangeAspect="1"/>
          </p:cNvSpPr>
          <p:nvPr/>
        </p:nvSpPr>
        <p:spPr bwMode="auto">
          <a:xfrm flipH="1">
            <a:off x="5393204" y="4640198"/>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latin typeface="Helvetica" pitchFamily="2" charset="0"/>
              <a:cs typeface="+mn-ea"/>
              <a:sym typeface="+mn-lt"/>
            </a:endParaRPr>
          </a:p>
        </p:txBody>
      </p:sp>
      <p:sp>
        <p:nvSpPr>
          <p:cNvPr id="2" name="标题 1">
            <a:extLst>
              <a:ext uri="{FF2B5EF4-FFF2-40B4-BE49-F238E27FC236}">
                <a16:creationId xmlns:a16="http://schemas.microsoft.com/office/drawing/2014/main" id="{E178A689-85D8-4DB4-94DF-224474C9FE42}"/>
              </a:ext>
            </a:extLst>
          </p:cNvPr>
          <p:cNvSpPr>
            <a:spLocks noGrp="1"/>
          </p:cNvSpPr>
          <p:nvPr>
            <p:ph type="title"/>
          </p:nvPr>
        </p:nvSpPr>
        <p:spPr>
          <a:xfrm>
            <a:off x="1091255" y="237834"/>
            <a:ext cx="8168208" cy="790865"/>
          </a:xfrm>
        </p:spPr>
        <p:txBody>
          <a:bodyPr/>
          <a:lstStyle/>
          <a:p>
            <a:r>
              <a:rPr lang="zh-CN" altLang="en-US" dirty="0">
                <a:sym typeface="+mn-lt"/>
              </a:rPr>
              <a:t>微表面模型</a:t>
            </a:r>
          </a:p>
        </p:txBody>
      </p:sp>
      <p:sp>
        <p:nvSpPr>
          <p:cNvPr id="3" name="灯片编号占位符 2">
            <a:extLst>
              <a:ext uri="{FF2B5EF4-FFF2-40B4-BE49-F238E27FC236}">
                <a16:creationId xmlns:a16="http://schemas.microsoft.com/office/drawing/2014/main" id="{E34CACF0-55BC-4914-9D3F-DBE64FF6EBE7}"/>
              </a:ext>
            </a:extLst>
          </p:cNvPr>
          <p:cNvSpPr>
            <a:spLocks noGrp="1"/>
          </p:cNvSpPr>
          <p:nvPr>
            <p:ph type="sldNum" sz="quarter" idx="12"/>
          </p:nvPr>
        </p:nvSpPr>
        <p:spPr>
          <a:xfrm>
            <a:off x="8746825" y="6356349"/>
            <a:ext cx="2743200" cy="365125"/>
          </a:xfrm>
        </p:spPr>
        <p:txBody>
          <a:bodyPr/>
          <a:lstStyle/>
          <a:p>
            <a:fld id="{2515AB8F-1C56-49E9-90C8-78D22B0C1B97}" type="slidenum">
              <a:rPr lang="zh-CN" altLang="en-US" smtClean="0">
                <a:latin typeface="Helvetica" pitchFamily="2" charset="0"/>
                <a:sym typeface="+mn-lt"/>
              </a:rPr>
              <a:pPr/>
              <a:t>9</a:t>
            </a:fld>
            <a:endParaRPr lang="zh-CN" altLang="en-US">
              <a:latin typeface="Helvetica" pitchFamily="2" charset="0"/>
              <a:sym typeface="+mn-lt"/>
            </a:endParaRPr>
          </a:p>
        </p:txBody>
      </p:sp>
      <p:sp>
        <p:nvSpPr>
          <p:cNvPr id="10" name="文本框 9">
            <a:extLst>
              <a:ext uri="{FF2B5EF4-FFF2-40B4-BE49-F238E27FC236}">
                <a16:creationId xmlns:a16="http://schemas.microsoft.com/office/drawing/2014/main" id="{B266B734-AE3E-4758-B40D-1D22722EA7AD}"/>
              </a:ext>
            </a:extLst>
          </p:cNvPr>
          <p:cNvSpPr txBox="1"/>
          <p:nvPr/>
        </p:nvSpPr>
        <p:spPr>
          <a:xfrm>
            <a:off x="6958158" y="992988"/>
            <a:ext cx="4979670" cy="2213508"/>
          </a:xfrm>
          <a:prstGeom prst="rect">
            <a:avLst/>
          </a:prstGeom>
          <a:noFill/>
        </p:spPr>
        <p:txBody>
          <a:bodyPr wrap="square" lIns="0" tIns="0" rIns="0" bIns="0" rtlCol="0" anchor="ctr" anchorCtr="0">
            <a:noAutofit/>
          </a:bodyPr>
          <a:lstStyle/>
          <a:p>
            <a:pPr algn="just">
              <a:lnSpc>
                <a:spcPct val="130000"/>
              </a:lnSpc>
            </a:pPr>
            <a:r>
              <a:rPr lang="zh-CN" altLang="en-US" sz="2800" b="1" dirty="0">
                <a:latin typeface="Helvetica" pitchFamily="2" charset="0"/>
                <a:cs typeface="+mn-ea"/>
                <a:sym typeface="+mn-lt"/>
              </a:rPr>
              <a:t>普通着色模型</a:t>
            </a:r>
            <a:endParaRPr lang="en-US" altLang="zh-CN" sz="2800" b="1" dirty="0">
              <a:latin typeface="Helvetica" pitchFamily="2" charset="0"/>
              <a:cs typeface="+mn-ea"/>
              <a:sym typeface="+mn-lt"/>
            </a:endParaRPr>
          </a:p>
          <a:p>
            <a:pPr algn="just">
              <a:lnSpc>
                <a:spcPct val="130000"/>
              </a:lnSpc>
            </a:pPr>
            <a:r>
              <a:rPr lang="zh-CN" altLang="en-US" sz="2400" b="0" i="0" dirty="0">
                <a:solidFill>
                  <a:srgbClr val="4D4D4D"/>
                </a:solidFill>
                <a:effectLst/>
                <a:latin typeface="-apple-system"/>
              </a:rPr>
              <a:t>着色的区域是一个平滑的表面，表面的方向可以用一个单一的法线向量来定义来定义。</a:t>
            </a:r>
            <a:endParaRPr lang="zh-CN" altLang="en-US" sz="2200" dirty="0">
              <a:latin typeface="Helvetica" pitchFamily="2" charset="0"/>
              <a:cs typeface="+mn-ea"/>
              <a:sym typeface="+mn-lt"/>
            </a:endParaRPr>
          </a:p>
        </p:txBody>
      </p:sp>
      <p:sp>
        <p:nvSpPr>
          <p:cNvPr id="11" name="文本框 10">
            <a:extLst>
              <a:ext uri="{FF2B5EF4-FFF2-40B4-BE49-F238E27FC236}">
                <a16:creationId xmlns:a16="http://schemas.microsoft.com/office/drawing/2014/main" id="{B730656C-3E87-4F3E-A775-CEEBC849D2D4}"/>
              </a:ext>
            </a:extLst>
          </p:cNvPr>
          <p:cNvSpPr txBox="1"/>
          <p:nvPr/>
        </p:nvSpPr>
        <p:spPr>
          <a:xfrm>
            <a:off x="413535" y="3829193"/>
            <a:ext cx="4979669" cy="2486010"/>
          </a:xfrm>
          <a:prstGeom prst="rect">
            <a:avLst/>
          </a:prstGeom>
          <a:noFill/>
        </p:spPr>
        <p:txBody>
          <a:bodyPr wrap="square" lIns="0" tIns="0" rIns="0" bIns="0" rtlCol="0" anchor="ctr" anchorCtr="0">
            <a:noAutofit/>
          </a:bodyPr>
          <a:lstStyle/>
          <a:p>
            <a:pPr algn="r">
              <a:lnSpc>
                <a:spcPct val="130000"/>
              </a:lnSpc>
            </a:pPr>
            <a:r>
              <a:rPr lang="zh-CN" altLang="en-US" sz="2800" b="1" dirty="0">
                <a:latin typeface="Helvetica" pitchFamily="2" charset="0"/>
                <a:cs typeface="+mn-ea"/>
                <a:sym typeface="+mn-lt"/>
              </a:rPr>
              <a:t>微表面模型</a:t>
            </a:r>
            <a:endParaRPr lang="en-US" altLang="zh-CN" sz="2800" b="1" dirty="0">
              <a:latin typeface="Helvetica" pitchFamily="2" charset="0"/>
              <a:cs typeface="+mn-ea"/>
              <a:sym typeface="+mn-lt"/>
            </a:endParaRPr>
          </a:p>
          <a:p>
            <a:pPr>
              <a:lnSpc>
                <a:spcPct val="130000"/>
              </a:lnSpc>
            </a:pPr>
            <a:r>
              <a:rPr lang="zh-CN" altLang="en-US" b="0" i="0" dirty="0">
                <a:solidFill>
                  <a:srgbClr val="4D4D4D"/>
                </a:solidFill>
                <a:effectLst/>
                <a:latin typeface="-apple-system"/>
              </a:rPr>
              <a:t>着色的区域是一个有无数比入射光线覆盖范围更小的微小表面组成的粗</a:t>
            </a:r>
            <a:r>
              <a:rPr lang="zh-CN" altLang="en-US" dirty="0">
                <a:solidFill>
                  <a:srgbClr val="4D4D4D"/>
                </a:solidFill>
                <a:latin typeface="-apple-system"/>
              </a:rPr>
              <a:t>糙</a:t>
            </a:r>
            <a:r>
              <a:rPr lang="zh-CN" altLang="en-US" b="0" i="0" dirty="0">
                <a:solidFill>
                  <a:srgbClr val="4D4D4D"/>
                </a:solidFill>
                <a:effectLst/>
                <a:latin typeface="-apple-system"/>
              </a:rPr>
              <a:t>区域。所有这些微小表面都是光滑镜面反射的表面。着色区域并不能用一个法线向量来表示表面的方向，只能用一个概率分布函数</a:t>
            </a:r>
            <a:r>
              <a:rPr lang="en-US" altLang="zh-CN" b="0" i="0" dirty="0">
                <a:solidFill>
                  <a:srgbClr val="4D4D4D"/>
                </a:solidFill>
                <a:effectLst/>
                <a:latin typeface="-apple-system"/>
              </a:rPr>
              <a:t>D</a:t>
            </a:r>
            <a:r>
              <a:rPr lang="zh-CN" altLang="en-US" b="0" i="0" dirty="0">
                <a:solidFill>
                  <a:srgbClr val="4D4D4D"/>
                </a:solidFill>
                <a:effectLst/>
                <a:latin typeface="-apple-system"/>
              </a:rPr>
              <a:t>来计算任意方向的微小表面在着色区域中存在的概率。</a:t>
            </a:r>
            <a:endParaRPr lang="zh-CN" altLang="en-US" dirty="0">
              <a:latin typeface="Helvetica" pitchFamily="2" charset="0"/>
              <a:cs typeface="+mn-ea"/>
              <a:sym typeface="+mn-lt"/>
            </a:endParaRPr>
          </a:p>
        </p:txBody>
      </p:sp>
      <p:sp>
        <p:nvSpPr>
          <p:cNvPr id="4" name="矩形: 圆角 3">
            <a:extLst>
              <a:ext uri="{FF2B5EF4-FFF2-40B4-BE49-F238E27FC236}">
                <a16:creationId xmlns:a16="http://schemas.microsoft.com/office/drawing/2014/main" id="{CA9051CE-8D0C-4EC9-89F4-9F6BE69B2E41}"/>
              </a:ext>
            </a:extLst>
          </p:cNvPr>
          <p:cNvSpPr/>
          <p:nvPr/>
        </p:nvSpPr>
        <p:spPr>
          <a:xfrm>
            <a:off x="700084" y="1074262"/>
            <a:ext cx="4871146" cy="2675182"/>
          </a:xfrm>
          <a:prstGeom prst="roundRect">
            <a:avLst>
              <a:gd name="adj" fmla="val 3345"/>
            </a:avLst>
          </a:prstGeom>
          <a:solidFill>
            <a:schemeClr val="bg1"/>
          </a:solidFill>
          <a:ln>
            <a:noFill/>
          </a:ln>
          <a:effectLst>
            <a:outerShdw blurRad="127000" dist="254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sp>
        <p:nvSpPr>
          <p:cNvPr id="17" name="矩形: 圆角 16">
            <a:extLst>
              <a:ext uri="{FF2B5EF4-FFF2-40B4-BE49-F238E27FC236}">
                <a16:creationId xmlns:a16="http://schemas.microsoft.com/office/drawing/2014/main" id="{29DF4702-82D2-460C-944E-E04A39D4EDE3}"/>
              </a:ext>
            </a:extLst>
          </p:cNvPr>
          <p:cNvSpPr/>
          <p:nvPr/>
        </p:nvSpPr>
        <p:spPr>
          <a:xfrm>
            <a:off x="6376188" y="3289110"/>
            <a:ext cx="4868075" cy="2674088"/>
          </a:xfrm>
          <a:prstGeom prst="roundRect">
            <a:avLst>
              <a:gd name="adj" fmla="val 2910"/>
            </a:avLst>
          </a:prstGeom>
          <a:solidFill>
            <a:schemeClr val="bg1"/>
          </a:solidFill>
          <a:ln>
            <a:noFill/>
          </a:ln>
          <a:effectLst>
            <a:outerShdw blurRad="127000" dist="254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cs typeface="+mn-ea"/>
              <a:sym typeface="+mn-lt"/>
            </a:endParaRPr>
          </a:p>
        </p:txBody>
      </p:sp>
      <p:pic>
        <p:nvPicPr>
          <p:cNvPr id="8" name="图片 7">
            <a:extLst>
              <a:ext uri="{FF2B5EF4-FFF2-40B4-BE49-F238E27FC236}">
                <a16:creationId xmlns:a16="http://schemas.microsoft.com/office/drawing/2014/main" id="{6230B431-B29F-42F5-A497-E66455D4362B}"/>
              </a:ext>
            </a:extLst>
          </p:cNvPr>
          <p:cNvPicPr>
            <a:picLocks noChangeAspect="1"/>
          </p:cNvPicPr>
          <p:nvPr/>
        </p:nvPicPr>
        <p:blipFill>
          <a:blip r:embed="rId3"/>
          <a:stretch>
            <a:fillRect/>
          </a:stretch>
        </p:blipFill>
        <p:spPr>
          <a:xfrm>
            <a:off x="1443269" y="1130300"/>
            <a:ext cx="3430389" cy="2443226"/>
          </a:xfrm>
          <a:prstGeom prst="rect">
            <a:avLst/>
          </a:prstGeom>
        </p:spPr>
      </p:pic>
      <p:pic>
        <p:nvPicPr>
          <p:cNvPr id="12" name="图片 11">
            <a:extLst>
              <a:ext uri="{FF2B5EF4-FFF2-40B4-BE49-F238E27FC236}">
                <a16:creationId xmlns:a16="http://schemas.microsoft.com/office/drawing/2014/main" id="{9EA47D5E-40C6-41E7-BA03-D5FAD1527B11}"/>
              </a:ext>
            </a:extLst>
          </p:cNvPr>
          <p:cNvPicPr>
            <a:picLocks noChangeAspect="1"/>
          </p:cNvPicPr>
          <p:nvPr/>
        </p:nvPicPr>
        <p:blipFill>
          <a:blip r:embed="rId4"/>
          <a:stretch>
            <a:fillRect/>
          </a:stretch>
        </p:blipFill>
        <p:spPr>
          <a:xfrm>
            <a:off x="6416237" y="3424091"/>
            <a:ext cx="3486741" cy="2432214"/>
          </a:xfrm>
          <a:prstGeom prst="rect">
            <a:avLst/>
          </a:prstGeom>
        </p:spPr>
      </p:pic>
    </p:spTree>
    <p:extLst>
      <p:ext uri="{BB962C8B-B14F-4D97-AF65-F5344CB8AC3E}">
        <p14:creationId xmlns:p14="http://schemas.microsoft.com/office/powerpoint/2010/main" val="1867733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35799</TotalTime>
  <Words>922</Words>
  <Application>Microsoft Office PowerPoint</Application>
  <PresentationFormat>宽屏</PresentationFormat>
  <Paragraphs>118</Paragraphs>
  <Slides>15</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-apple-system</vt:lpstr>
      <vt:lpstr>Helvetica Regular</vt:lpstr>
      <vt:lpstr>等线</vt:lpstr>
      <vt:lpstr>黑体</vt:lpstr>
      <vt:lpstr>微软雅黑</vt:lpstr>
      <vt:lpstr>Arial</vt:lpstr>
      <vt:lpstr>Cambria Math</vt:lpstr>
      <vt:lpstr>Helvetica</vt:lpstr>
      <vt:lpstr>Roboto</vt:lpstr>
      <vt:lpstr>Office 主题​​</vt:lpstr>
      <vt:lpstr>1_OfficePLUS</vt:lpstr>
      <vt:lpstr>PowerPoint 演示文稿</vt:lpstr>
      <vt:lpstr>PowerPoint 演示文稿</vt:lpstr>
      <vt:lpstr>PowerPoint 演示文稿</vt:lpstr>
      <vt:lpstr>背景简述</vt:lpstr>
      <vt:lpstr>三种光线追踪API</vt:lpstr>
      <vt:lpstr>OptiX关键概念</vt:lpstr>
      <vt:lpstr>OptiX基本流程</vt:lpstr>
      <vt:lpstr>PowerPoint 演示文稿</vt:lpstr>
      <vt:lpstr>微表面模型</vt:lpstr>
      <vt:lpstr>微表面模型</vt:lpstr>
      <vt:lpstr>PowerPoint 演示文稿</vt:lpstr>
      <vt:lpstr>实验结果</vt:lpstr>
      <vt:lpstr>实验结果</vt:lpstr>
      <vt:lpstr>实验结果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平 效岩</cp:lastModifiedBy>
  <cp:revision>3289</cp:revision>
  <dcterms:created xsi:type="dcterms:W3CDTF">2018-12-16T05:38:48Z</dcterms:created>
  <dcterms:modified xsi:type="dcterms:W3CDTF">2021-12-20T01:57:04Z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